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F7F85-CEAB-410B-B6DF-11459891B884}" type="datetimeFigureOut">
              <a:rPr lang="es-CR" smtClean="0"/>
              <a:t>15/04/2015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B9747-C0D4-4CFE-85AE-D1DC3447C7C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102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72C1-1FAF-47C0-A6F0-FE238261B663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A2BA-E908-4932-9179-F439E61F7E2A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CFC9-17CD-4BBB-8104-7AD6965B584A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EB7E-1695-4A9F-A28B-D94B60F0F641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FE01-A7ED-416E-90F7-03B69A7E2390}" type="datetime1">
              <a:rPr lang="es-CR" smtClean="0"/>
              <a:t>15/04/2015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83EA-BD2E-4273-92F4-D757C64F7254}" type="datetime1">
              <a:rPr lang="es-CR" smtClean="0"/>
              <a:t>15/04/2015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3574-4F94-4CFD-A9C9-378FC6B7B203}" type="datetime1">
              <a:rPr lang="es-CR" smtClean="0"/>
              <a:t>15/04/2015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F931-2292-44C9-A6CA-5F3CAF1A79F6}" type="datetime1">
              <a:rPr lang="es-CR" smtClean="0"/>
              <a:t>15/04/2015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91BB-DF78-49FA-B292-01DA2655EA20}" type="datetime1">
              <a:rPr lang="es-CR" smtClean="0"/>
              <a:t>15/04/2015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BD17-25F0-4684-A838-56731C7CE1D8}" type="datetime1">
              <a:rPr lang="es-CR" smtClean="0"/>
              <a:t>15/04/2015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4B6299-7B3E-4AE3-8189-788A73DF6F41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CEA9F4-D6AE-4672-BE49-CB5F7DBA9CEE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316019" y="1559918"/>
            <a:ext cx="5648623" cy="991457"/>
          </a:xfrm>
        </p:spPr>
        <p:txBody>
          <a:bodyPr/>
          <a:lstStyle/>
          <a:p>
            <a:r>
              <a:rPr lang="es-CR" sz="1800" b="1" dirty="0" smtClean="0"/>
              <a:t>OIM </a:t>
            </a:r>
            <a:br>
              <a:rPr lang="es-CR" sz="1800" b="1" dirty="0" smtClean="0"/>
            </a:br>
            <a:r>
              <a:rPr lang="es-CR" sz="1800" b="1" dirty="0" smtClean="0"/>
              <a:t>Programa MESOAMÉRICA</a:t>
            </a:r>
            <a:r>
              <a:rPr lang="es-CR" sz="1800" dirty="0"/>
              <a:t/>
            </a:r>
            <a:br>
              <a:rPr lang="es-CR" sz="1800" dirty="0"/>
            </a:br>
            <a:r>
              <a:rPr lang="es-CR" sz="1800" b="1" dirty="0"/>
              <a:t>Fortaleciendo las capacidades para proteger y asistir a las personas migrantes en condición de vulnerabilidad en </a:t>
            </a:r>
            <a:r>
              <a:rPr lang="es-CR" sz="1800" b="1" dirty="0" smtClean="0"/>
              <a:t>Mesoamérica</a:t>
            </a:r>
            <a:endParaRPr lang="es-CR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878985" y="1976694"/>
            <a:ext cx="6667311" cy="968625"/>
          </a:xfrm>
        </p:spPr>
        <p:txBody>
          <a:bodyPr>
            <a:normAutofit fontScale="62500" lnSpcReduction="20000"/>
          </a:bodyPr>
          <a:lstStyle/>
          <a:p>
            <a:r>
              <a:rPr lang="es-CR" sz="2200" b="1" dirty="0"/>
              <a:t>Elaboración de una estrategia de fortalecimiento institucional para la instauración de oficiales de protección de la infancia y la adolescencia en fronteras estratégicas del Triángulo Norte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593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Segunda Reunión</a:t>
            </a:r>
            <a:br>
              <a:rPr lang="es-CR" dirty="0" smtClean="0"/>
            </a:br>
            <a:r>
              <a:rPr lang="es-CR" dirty="0" smtClean="0"/>
              <a:t>Grupo Ad-hoc en </a:t>
            </a:r>
            <a:r>
              <a:rPr lang="es-CR" dirty="0" err="1" smtClean="0"/>
              <a:t>mateeria</a:t>
            </a:r>
            <a:r>
              <a:rPr lang="es-CR" dirty="0" smtClean="0"/>
              <a:t> de niñez y adolescencia migrante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b="1" dirty="0" smtClean="0"/>
              <a:t>Ciudad de México, 15 y 16 de abril 2015</a:t>
            </a:r>
            <a:endParaRPr lang="es-CR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EB7E-1695-4A9F-A28B-D94B60F0F641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0934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CR" sz="2400" dirty="0"/>
              <a:t>FORTALECIMIENTO DE MECANISMOS DE PROTECCIÓN A INFANCIA MIGRANTE EN FRONTERAS Y A NIVEL </a:t>
            </a:r>
            <a:r>
              <a:rPr lang="es-CR" sz="2400" dirty="0" smtClean="0"/>
              <a:t>CENTRAL</a:t>
            </a:r>
          </a:p>
          <a:p>
            <a:pPr marL="0" indent="0"/>
            <a:endParaRPr lang="es-CR" sz="2400" dirty="0"/>
          </a:p>
          <a:p>
            <a:pPr lvl="2">
              <a:buFont typeface="Wingdings" pitchFamily="2" charset="2"/>
              <a:buChar char="v"/>
            </a:pPr>
            <a:r>
              <a:rPr lang="es-CR" sz="2000" b="1" dirty="0" smtClean="0"/>
              <a:t>JUEVES </a:t>
            </a:r>
            <a:r>
              <a:rPr lang="es-CR" sz="2000" b="1" dirty="0"/>
              <a:t>16 DE ABRIL</a:t>
            </a:r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1486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R" sz="2400" dirty="0"/>
              <a:t>Objetivo: Elaborar una </a:t>
            </a:r>
            <a:r>
              <a:rPr lang="es-CR" sz="2400" u="sng" dirty="0"/>
              <a:t>propuesta de lineamientos generales</a:t>
            </a:r>
            <a:r>
              <a:rPr lang="es-CR" sz="2400" dirty="0"/>
              <a:t> para el fortalecimiento de mecanismos de protección a infancia migrante, en fronteras y a nivel central</a:t>
            </a:r>
            <a:r>
              <a:rPr lang="es-C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s-CR" sz="2400" dirty="0"/>
          </a:p>
          <a:p>
            <a:pPr>
              <a:buFont typeface="Wingdings" pitchFamily="2" charset="2"/>
              <a:buChar char="Ø"/>
            </a:pPr>
            <a:r>
              <a:rPr lang="es-CR" sz="2400" dirty="0"/>
              <a:t>Materiales de referencia: Matrices elaboradas en la I Reunión del Grupo Ad-Hoc, Planes nacionales de acción sobre Niñez Migrante elaborados en el Seminario en materia de Niñez y Adolescencia Migrante, en agosto 2013, en Antigua, Guatemala</a:t>
            </a:r>
            <a:r>
              <a:rPr lang="es-CR" sz="2400" dirty="0" smtClean="0"/>
              <a:t>.</a:t>
            </a:r>
            <a:endParaRPr lang="es-CR" sz="2400" dirty="0"/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442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176464"/>
          </a:xfrm>
        </p:spPr>
        <p:txBody>
          <a:bodyPr>
            <a:normAutofit lnSpcReduction="10000"/>
          </a:bodyPr>
          <a:lstStyle/>
          <a:p>
            <a:r>
              <a:rPr lang="es-CR" sz="2400" dirty="0"/>
              <a:t>GUÍA PARA </a:t>
            </a:r>
            <a:r>
              <a:rPr lang="es-CR" sz="2400" dirty="0" smtClean="0"/>
              <a:t>ORIENTAR </a:t>
            </a:r>
            <a:r>
              <a:rPr lang="es-CR" sz="2400" dirty="0"/>
              <a:t>EL TRABAJO EN GRUPOS POR </a:t>
            </a:r>
            <a:r>
              <a:rPr lang="es-CR" sz="2400" dirty="0" smtClean="0"/>
              <a:t>PAÍS</a:t>
            </a:r>
          </a:p>
          <a:p>
            <a:pPr lvl="0">
              <a:buFont typeface="Wingdings" pitchFamily="2" charset="2"/>
              <a:buChar char="§"/>
            </a:pPr>
            <a:r>
              <a:rPr lang="es-CR" sz="2000" dirty="0" smtClean="0"/>
              <a:t>Cada </a:t>
            </a:r>
            <a:r>
              <a:rPr lang="es-CR" sz="2000" dirty="0"/>
              <a:t>grupo estará conformado por 3 representantes de nivel técnico alto/gerencial por país (Mecanismos de Niñez, RREE y Migración)</a:t>
            </a:r>
          </a:p>
          <a:p>
            <a:pPr lvl="0">
              <a:buFont typeface="Wingdings" pitchFamily="2" charset="2"/>
              <a:buChar char="§"/>
            </a:pPr>
            <a:r>
              <a:rPr lang="es-CR" sz="2000" dirty="0"/>
              <a:t>Cada grupo orientará la discusión a partir de las siguientes </a:t>
            </a:r>
            <a:r>
              <a:rPr lang="es-CR" sz="1800" dirty="0"/>
              <a:t>preguntas, en cada país:</a:t>
            </a:r>
          </a:p>
          <a:p>
            <a:pPr lvl="1"/>
            <a:endParaRPr lang="es-CR" sz="1800" dirty="0" smtClean="0"/>
          </a:p>
          <a:p>
            <a:pPr lvl="1"/>
            <a:r>
              <a:rPr lang="es-CR" sz="1800" dirty="0" smtClean="0"/>
              <a:t>¿</a:t>
            </a:r>
            <a:r>
              <a:rPr lang="es-CR" sz="1800" dirty="0"/>
              <a:t>Se brindan o no los servicios de protección a la infancia migrante, especialmente en condiciones de vulnerabilidad, en fronteras y a nivel central?</a:t>
            </a:r>
          </a:p>
          <a:p>
            <a:pPr lvl="1"/>
            <a:r>
              <a:rPr lang="es-CR" sz="1800" dirty="0"/>
              <a:t>¿Qué se ha hecho a partir del 2013: avances y retrocesos?</a:t>
            </a:r>
          </a:p>
          <a:p>
            <a:pPr lvl="1"/>
            <a:r>
              <a:rPr lang="es-CR" sz="1800" dirty="0"/>
              <a:t>¿Retos para el fortalecimiento de los mecanismos de protección a la infancia migrante, especialmente en condiciones de vulnerabilidad, en fronteras y a nivel central?</a:t>
            </a:r>
          </a:p>
          <a:p>
            <a:endParaRPr lang="es-CR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52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4176464"/>
          </a:xfrm>
        </p:spPr>
        <p:txBody>
          <a:bodyPr/>
          <a:lstStyle/>
          <a:p>
            <a:r>
              <a:rPr lang="es-CR" sz="2400" dirty="0"/>
              <a:t>GUÍA PARA ORIENTAR EL TRABAJO EN GRUPOS POR PAÍS</a:t>
            </a:r>
          </a:p>
          <a:p>
            <a:pPr lvl="0">
              <a:buFont typeface="Wingdings" pitchFamily="2" charset="2"/>
              <a:buChar char="§"/>
            </a:pPr>
            <a:r>
              <a:rPr lang="es-CR" sz="2000" dirty="0" smtClean="0"/>
              <a:t>Cada </a:t>
            </a:r>
            <a:r>
              <a:rPr lang="es-CR" sz="2000" dirty="0"/>
              <a:t>grupo elaborará lineamientos generales para el fortalecimiento de mecanismos de protección a la infancia, especialmente en condiciones de vulnerabilidad, en fronteras y a nivel central; especificando</a:t>
            </a:r>
            <a:r>
              <a:rPr lang="es-CR" sz="2000" dirty="0" smtClean="0"/>
              <a:t>:</a:t>
            </a:r>
          </a:p>
          <a:p>
            <a:pPr marL="0" lvl="0" indent="0"/>
            <a:endParaRPr lang="es-CR" sz="2000" dirty="0"/>
          </a:p>
          <a:p>
            <a:pPr lvl="1"/>
            <a:r>
              <a:rPr lang="es-CR" sz="1800" b="1" dirty="0"/>
              <a:t>Acciones necesarias para el fortalecimiento de mecanismos de coordinación interinstitucional e intersectorial; entre fronteras y nivel central.</a:t>
            </a:r>
            <a:endParaRPr lang="es-CR" sz="1800" dirty="0"/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73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es-CR" b="1" dirty="0" smtClean="0"/>
              <a:t>GUÍA </a:t>
            </a:r>
            <a:r>
              <a:rPr lang="es-CR" b="1" dirty="0"/>
              <a:t>DE </a:t>
            </a:r>
            <a:r>
              <a:rPr lang="es-CR" b="1" dirty="0" smtClean="0"/>
              <a:t>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248472"/>
          </a:xfrm>
        </p:spPr>
        <p:txBody>
          <a:bodyPr/>
          <a:lstStyle/>
          <a:p>
            <a:r>
              <a:rPr lang="es-CR" sz="2400" dirty="0"/>
              <a:t>GUÍA PARA ORIENTAR EL TRABAJO EN GRUPOS POR </a:t>
            </a:r>
            <a:r>
              <a:rPr lang="es-CR" sz="2400" dirty="0" smtClean="0"/>
              <a:t>PAÍS</a:t>
            </a:r>
          </a:p>
          <a:p>
            <a:endParaRPr lang="es-CR" sz="2400" dirty="0"/>
          </a:p>
          <a:p>
            <a:pPr lvl="1"/>
            <a:r>
              <a:rPr lang="es-CR" sz="1800" b="1" dirty="0"/>
              <a:t>Necesidades y condiciones para lograrlo</a:t>
            </a:r>
            <a:r>
              <a:rPr lang="es-CR" sz="1800" b="1" dirty="0" smtClean="0"/>
              <a:t>:</a:t>
            </a:r>
          </a:p>
          <a:p>
            <a:pPr marL="0" lvl="1" indent="0">
              <a:buNone/>
            </a:pPr>
            <a:endParaRPr lang="es-CR" sz="1800" dirty="0"/>
          </a:p>
          <a:p>
            <a:pPr lvl="2">
              <a:buFont typeface="Wingdings" pitchFamily="2" charset="2"/>
              <a:buChar char="ü"/>
            </a:pPr>
            <a:r>
              <a:rPr lang="es-CR" b="1" dirty="0"/>
              <a:t>Perfil técnico del recurso humano básico de </a:t>
            </a:r>
            <a:r>
              <a:rPr lang="es-CR" b="1" dirty="0" smtClean="0"/>
              <a:t>protección</a:t>
            </a:r>
          </a:p>
          <a:p>
            <a:pPr lvl="2">
              <a:buFont typeface="Wingdings" pitchFamily="2" charset="2"/>
              <a:buChar char="ü"/>
            </a:pPr>
            <a:r>
              <a:rPr lang="es-ES" b="1" dirty="0" smtClean="0"/>
              <a:t>Funciones</a:t>
            </a:r>
            <a:endParaRPr lang="es-CR" b="1" dirty="0"/>
          </a:p>
          <a:p>
            <a:pPr lvl="2">
              <a:buFont typeface="Wingdings" pitchFamily="2" charset="2"/>
              <a:buChar char="ü"/>
            </a:pPr>
            <a:r>
              <a:rPr lang="en-US" b="1" dirty="0" err="1" smtClean="0"/>
              <a:t>Redes</a:t>
            </a:r>
            <a:r>
              <a:rPr lang="en-US" b="1" dirty="0" smtClean="0"/>
              <a:t> </a:t>
            </a:r>
            <a:r>
              <a:rPr lang="en-US" b="1" dirty="0"/>
              <a:t>de </a:t>
            </a:r>
            <a:r>
              <a:rPr lang="en-US" b="1" dirty="0" err="1" smtClean="0"/>
              <a:t>apoyo</a:t>
            </a:r>
            <a:endParaRPr lang="en-US" b="1" dirty="0"/>
          </a:p>
          <a:p>
            <a:pPr lvl="2">
              <a:buFont typeface="Wingdings" pitchFamily="2" charset="2"/>
              <a:buChar char="ü"/>
            </a:pPr>
            <a:r>
              <a:rPr lang="en-US" b="1" dirty="0" err="1" smtClean="0"/>
              <a:t>Capacitación</a:t>
            </a:r>
            <a:endParaRPr lang="es-CR" b="1" dirty="0"/>
          </a:p>
          <a:p>
            <a:pPr lvl="2">
              <a:buFont typeface="Wingdings" pitchFamily="2" charset="2"/>
              <a:buChar char="ü"/>
            </a:pPr>
            <a:r>
              <a:rPr lang="en-US" b="1" dirty="0" err="1" smtClean="0"/>
              <a:t>Infraestructura</a:t>
            </a:r>
            <a:r>
              <a:rPr lang="en-US" b="1" dirty="0" smtClean="0"/>
              <a:t> </a:t>
            </a:r>
            <a:r>
              <a:rPr lang="en-US" b="1" dirty="0"/>
              <a:t>y </a:t>
            </a:r>
            <a:r>
              <a:rPr lang="en-US" b="1" dirty="0" err="1"/>
              <a:t>transporte</a:t>
            </a:r>
            <a:r>
              <a:rPr lang="en-US" b="1" dirty="0"/>
              <a:t> </a:t>
            </a:r>
            <a:endParaRPr lang="es-CR" b="1" dirty="0"/>
          </a:p>
          <a:p>
            <a:pPr lvl="2">
              <a:buFont typeface="Wingdings" pitchFamily="2" charset="2"/>
              <a:buChar char="ü"/>
            </a:pPr>
            <a:r>
              <a:rPr lang="en-US" b="1" dirty="0" err="1" smtClean="0"/>
              <a:t>Sostenibilidad</a:t>
            </a:r>
            <a:r>
              <a:rPr lang="en-US" b="1" dirty="0"/>
              <a:t>: </a:t>
            </a:r>
            <a:r>
              <a:rPr lang="en-US" b="1" dirty="0" err="1"/>
              <a:t>Compromiso</a:t>
            </a:r>
            <a:r>
              <a:rPr lang="en-US" b="1" dirty="0"/>
              <a:t> </a:t>
            </a:r>
            <a:r>
              <a:rPr lang="en-US" b="1" dirty="0" err="1"/>
              <a:t>institucional</a:t>
            </a:r>
            <a:r>
              <a:rPr lang="en-US" b="1" dirty="0"/>
              <a:t> y </a:t>
            </a:r>
            <a:r>
              <a:rPr lang="en-US" b="1" dirty="0" err="1" smtClean="0"/>
              <a:t>presupuesto</a:t>
            </a:r>
            <a:endParaRPr lang="es-CR" b="1" dirty="0"/>
          </a:p>
          <a:p>
            <a:pPr lvl="2">
              <a:buFont typeface="Wingdings" pitchFamily="2" charset="2"/>
              <a:buChar char="ü"/>
            </a:pPr>
            <a:r>
              <a:rPr lang="es-CR" b="1" dirty="0" smtClean="0"/>
              <a:t>Sistema </a:t>
            </a:r>
            <a:r>
              <a:rPr lang="es-CR" b="1" dirty="0"/>
              <a:t>de Información para el seguimiento y evaluación</a:t>
            </a:r>
          </a:p>
          <a:p>
            <a:pPr lvl="2">
              <a:buFont typeface="Wingdings" pitchFamily="2" charset="2"/>
              <a:buChar char="ü"/>
            </a:pPr>
            <a:endParaRPr lang="es-CR" b="1" dirty="0"/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25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400" dirty="0"/>
              <a:t>GUÍA PARA ORIENTAR EL TRABAJO EN GRUPOS POR PAÍS</a:t>
            </a:r>
          </a:p>
          <a:p>
            <a:endParaRPr lang="es-CR" dirty="0" smtClean="0"/>
          </a:p>
          <a:p>
            <a:endParaRPr lang="es-CR" dirty="0"/>
          </a:p>
          <a:p>
            <a:pPr>
              <a:buFont typeface="Wingdings" pitchFamily="2" charset="2"/>
              <a:buChar char="§"/>
            </a:pPr>
            <a:r>
              <a:rPr lang="es-CR" sz="1800" dirty="0" smtClean="0"/>
              <a:t>Cada </a:t>
            </a:r>
            <a:r>
              <a:rPr lang="es-CR" sz="1800" dirty="0"/>
              <a:t>grupo preparará una síntesis de su trabajo, para </a:t>
            </a:r>
            <a:r>
              <a:rPr lang="es-CR" sz="1800" dirty="0" smtClean="0"/>
              <a:t>presentar en </a:t>
            </a:r>
            <a:r>
              <a:rPr lang="es-CR" sz="1800" dirty="0"/>
              <a:t>la sesión plenaria de socialización de la propuesta de lineamientos nacionales </a:t>
            </a:r>
            <a:r>
              <a:rPr lang="es-CR" sz="1800" dirty="0"/>
              <a:t>.</a:t>
            </a:r>
            <a:endParaRPr lang="es-CR" sz="1800" dirty="0"/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4485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b="1" dirty="0"/>
              <a:t>GUÍA DE TRABAJO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000" dirty="0"/>
              <a:t>Agenda:</a:t>
            </a:r>
          </a:p>
          <a:p>
            <a:r>
              <a:rPr lang="es-CR" sz="2000" dirty="0"/>
              <a:t>8:00 – 8:15	Presentación, motivación y orientaciones generales</a:t>
            </a:r>
          </a:p>
          <a:p>
            <a:r>
              <a:rPr lang="es-CR" sz="2000" dirty="0"/>
              <a:t>8:15 – 8:45	Trabajo en Grupo: Discusión (Avances, Retrocesos, </a:t>
            </a:r>
            <a:r>
              <a:rPr lang="es-CR" sz="2000" dirty="0" smtClean="0"/>
              <a:t>			Retos</a:t>
            </a:r>
            <a:r>
              <a:rPr lang="es-CR" sz="2000" dirty="0"/>
              <a:t>)</a:t>
            </a:r>
          </a:p>
          <a:p>
            <a:r>
              <a:rPr lang="es-CR" sz="2000" dirty="0"/>
              <a:t>8:45-10:00	Trabajo en Grupo: Elaboración de Propuesta </a:t>
            </a:r>
            <a:r>
              <a:rPr lang="es-CR" sz="2000" dirty="0" smtClean="0"/>
              <a:t>			Lineamientos </a:t>
            </a:r>
            <a:r>
              <a:rPr lang="es-CR" sz="2000" dirty="0"/>
              <a:t>(Acciones, Necesidades y  </a:t>
            </a:r>
            <a:r>
              <a:rPr lang="es-CR" sz="2000" dirty="0" smtClean="0"/>
              <a:t>				Condiciones</a:t>
            </a:r>
            <a:r>
              <a:rPr lang="es-CR" sz="2000" dirty="0"/>
              <a:t>)</a:t>
            </a:r>
          </a:p>
          <a:p>
            <a:r>
              <a:rPr lang="es-CR" sz="2000" dirty="0"/>
              <a:t>10:00 – 10:30	Receso</a:t>
            </a:r>
          </a:p>
          <a:p>
            <a:r>
              <a:rPr lang="es-CR" sz="2000" dirty="0"/>
              <a:t>10:30 – 11:30	Sesión Plenaria: Presentación </a:t>
            </a:r>
            <a:r>
              <a:rPr lang="es-CR" sz="2000"/>
              <a:t>y </a:t>
            </a:r>
            <a:r>
              <a:rPr lang="es-CR" sz="2000" smtClean="0"/>
              <a:t>retroalimentación</a:t>
            </a:r>
            <a:endParaRPr lang="es-CR" sz="2000" dirty="0"/>
          </a:p>
          <a:p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14BF-B76D-4752-A35F-9C4CA9E14FAD}" type="datetime1">
              <a:rPr lang="es-CR" smtClean="0"/>
              <a:t>15/04/2015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R" smtClean="0"/>
              <a:t>Ana Cecilia Escalante Herrera, M. Sc. - Consultora </a:t>
            </a: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A9F4-D6AE-4672-BE49-CB5F7DBA9CEE}" type="slidenum">
              <a:rPr lang="es-CR" smtClean="0"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8166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</TotalTime>
  <Words>508</Words>
  <Application>Microsoft Office PowerPoint</Application>
  <PresentationFormat>Presentación en pantalla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Ángulos</vt:lpstr>
      <vt:lpstr>OIM  Programa MESOAMÉRICA Fortaleciendo las capacidades para proteger y asistir a las personas migrantes en condición de vulnerabilidad en Mesoamérica</vt:lpstr>
      <vt:lpstr>Segunda Reunión Grupo Ad-hoc en mateeria de niñez y adolescencia migrante</vt:lpstr>
      <vt:lpstr>GUÍA DE TRABAJO</vt:lpstr>
      <vt:lpstr>GUÍA DE TRABAJO</vt:lpstr>
      <vt:lpstr>GUÍA DE TRABAJO</vt:lpstr>
      <vt:lpstr>GUÍA DE TRABAJO</vt:lpstr>
      <vt:lpstr>GUÍA DE TRABAJO</vt:lpstr>
      <vt:lpstr>GUÍA DE TRABAJO</vt:lpstr>
      <vt:lpstr>GUÍA DE TRABAJO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OIM  Programa MESOAMÉRICA Fortaleciendo las capacidades para proteger y asistir a las personas migrantes en condición de vulnerabilidad en Mesoamérica</dc:title>
  <dc:creator>Tita Escalante</dc:creator>
  <cp:lastModifiedBy>Tita Escalante</cp:lastModifiedBy>
  <cp:revision>4</cp:revision>
  <dcterms:created xsi:type="dcterms:W3CDTF">2015-04-15T11:52:36Z</dcterms:created>
  <dcterms:modified xsi:type="dcterms:W3CDTF">2015-04-15T12:32:02Z</dcterms:modified>
</cp:coreProperties>
</file>