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9" r:id="rId1"/>
    <p:sldMasterId id="2147483945" r:id="rId2"/>
    <p:sldMasterId id="2147483984" r:id="rId3"/>
    <p:sldMasterId id="2147484101" r:id="rId4"/>
    <p:sldMasterId id="2147484113" r:id="rId5"/>
    <p:sldMasterId id="2147484139" r:id="rId6"/>
    <p:sldMasterId id="2147484152" r:id="rId7"/>
    <p:sldMasterId id="2147485109" r:id="rId8"/>
  </p:sldMasterIdLst>
  <p:notesMasterIdLst>
    <p:notesMasterId r:id="rId19"/>
  </p:notesMasterIdLst>
  <p:sldIdLst>
    <p:sldId id="275" r:id="rId9"/>
    <p:sldId id="316" r:id="rId10"/>
    <p:sldId id="313" r:id="rId11"/>
    <p:sldId id="324" r:id="rId12"/>
    <p:sldId id="283" r:id="rId13"/>
    <p:sldId id="292" r:id="rId14"/>
    <p:sldId id="293" r:id="rId15"/>
    <p:sldId id="309" r:id="rId16"/>
    <p:sldId id="323" r:id="rId17"/>
    <p:sldId id="300" r:id="rId1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47D"/>
    <a:srgbClr val="C4BC6D"/>
    <a:srgbClr val="FFCC99"/>
    <a:srgbClr val="C4C079"/>
    <a:srgbClr val="FFCC66"/>
    <a:srgbClr val="DAFFD3"/>
    <a:srgbClr val="1B357D"/>
    <a:srgbClr val="C4B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82048" autoAdjust="0"/>
  </p:normalViewPr>
  <p:slideViewPr>
    <p:cSldViewPr snapToObjects="1">
      <p:cViewPr>
        <p:scale>
          <a:sx n="125" d="100"/>
          <a:sy n="125" d="100"/>
        </p:scale>
        <p:origin x="-864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1584" y="10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sh0tcffp0001\cbsa\EB-DGEL\7200\11002\IOAD_Director's%20Office\3320-100-20\MIS%20-%20REFUGEE%20CLAIMS%20STATISTICS%20AND%20REPORTS%20(RCAR)\PRU%20STATS\Refugee%20Claim%20Stats%202001%20to%202012%20General\ref%20claims%20by%20region%202008-2013.xlsx" TargetMode="External"/><Relationship Id="rId3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Users\cxm824\Desktop\2013%20IDAs%20AI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C:\Users\cxm824\Desktop\2013%20IDAs%20AI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Sheet2!$E$3</c:f>
              <c:strCache>
                <c:ptCount val="1"/>
                <c:pt idx="0">
                  <c:v>Asia &amp; Pacific</c:v>
                </c:pt>
              </c:strCache>
            </c:strRef>
          </c:tx>
          <c:marker>
            <c:symbol val="none"/>
          </c:marker>
          <c:cat>
            <c:strRef>
              <c:f>Sheet2!$F$2:$L$2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 (May 31st)</c:v>
                </c:pt>
              </c:strCache>
            </c:strRef>
          </c:cat>
          <c:val>
            <c:numRef>
              <c:f>Sheet2!$F$3:$L$3</c:f>
              <c:numCache>
                <c:formatCode>General</c:formatCode>
                <c:ptCount val="7"/>
                <c:pt idx="0">
                  <c:v>4769.0</c:v>
                </c:pt>
                <c:pt idx="1">
                  <c:v>4470.0</c:v>
                </c:pt>
                <c:pt idx="2">
                  <c:v>5072.0</c:v>
                </c:pt>
                <c:pt idx="3">
                  <c:v>5452.0</c:v>
                </c:pt>
                <c:pt idx="4">
                  <c:v>5243.0</c:v>
                </c:pt>
                <c:pt idx="5">
                  <c:v>2711.0</c:v>
                </c:pt>
                <c:pt idx="6">
                  <c:v>1299.0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Sheet2!$E$4</c:f>
              <c:strCache>
                <c:ptCount val="1"/>
                <c:pt idx="0">
                  <c:v>Africa &amp; Middle East</c:v>
                </c:pt>
              </c:strCache>
            </c:strRef>
          </c:tx>
          <c:marker>
            <c:symbol val="none"/>
          </c:marker>
          <c:cat>
            <c:strRef>
              <c:f>Sheet2!$F$2:$L$2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 (May 31st)</c:v>
                </c:pt>
              </c:strCache>
            </c:strRef>
          </c:cat>
          <c:val>
            <c:numRef>
              <c:f>Sheet2!$F$4:$L$4</c:f>
              <c:numCache>
                <c:formatCode>General</c:formatCode>
                <c:ptCount val="7"/>
                <c:pt idx="0">
                  <c:v>5782.0</c:v>
                </c:pt>
                <c:pt idx="1">
                  <c:v>5257.0</c:v>
                </c:pt>
                <c:pt idx="2">
                  <c:v>4923.0</c:v>
                </c:pt>
                <c:pt idx="3">
                  <c:v>5885.0</c:v>
                </c:pt>
                <c:pt idx="4">
                  <c:v>5086.0</c:v>
                </c:pt>
                <c:pt idx="5">
                  <c:v>4184.0</c:v>
                </c:pt>
                <c:pt idx="6">
                  <c:v>1753.0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Sheet2!$E$5</c:f>
              <c:strCache>
                <c:ptCount val="1"/>
                <c:pt idx="0">
                  <c:v>Europe</c:v>
                </c:pt>
              </c:strCache>
            </c:strRef>
          </c:tx>
          <c:marker>
            <c:symbol val="none"/>
          </c:marker>
          <c:cat>
            <c:strRef>
              <c:f>Sheet2!$F$2:$L$2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 (May 31st)</c:v>
                </c:pt>
              </c:strCache>
            </c:strRef>
          </c:cat>
          <c:val>
            <c:numRef>
              <c:f>Sheet2!$F$5:$L$5</c:f>
              <c:numCache>
                <c:formatCode>General</c:formatCode>
                <c:ptCount val="7"/>
                <c:pt idx="0">
                  <c:v>3053.0</c:v>
                </c:pt>
                <c:pt idx="1">
                  <c:v>6893.0</c:v>
                </c:pt>
                <c:pt idx="2">
                  <c:v>4819.0</c:v>
                </c:pt>
                <c:pt idx="3">
                  <c:v>7608.0</c:v>
                </c:pt>
                <c:pt idx="4">
                  <c:v>5631.0</c:v>
                </c:pt>
                <c:pt idx="5">
                  <c:v>1169.0</c:v>
                </c:pt>
                <c:pt idx="6">
                  <c:v>794.0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Sheet2!$E$6</c:f>
              <c:strCache>
                <c:ptCount val="1"/>
                <c:pt idx="0">
                  <c:v>Americas</c:v>
                </c:pt>
              </c:strCache>
            </c:strRef>
          </c:tx>
          <c:marker>
            <c:symbol val="none"/>
          </c:marker>
          <c:cat>
            <c:strRef>
              <c:f>Sheet2!$F$2:$L$2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 (May 31st)</c:v>
                </c:pt>
              </c:strCache>
            </c:strRef>
          </c:cat>
          <c:val>
            <c:numRef>
              <c:f>Sheet2!$F$6:$L$6</c:f>
              <c:numCache>
                <c:formatCode>General</c:formatCode>
                <c:ptCount val="7"/>
                <c:pt idx="0">
                  <c:v>23085.0</c:v>
                </c:pt>
                <c:pt idx="1">
                  <c:v>16314.0</c:v>
                </c:pt>
                <c:pt idx="2">
                  <c:v>8051.0</c:v>
                </c:pt>
                <c:pt idx="3">
                  <c:v>6255.0</c:v>
                </c:pt>
                <c:pt idx="4">
                  <c:v>4320.0</c:v>
                </c:pt>
                <c:pt idx="5">
                  <c:v>2135.0</c:v>
                </c:pt>
                <c:pt idx="6">
                  <c:v>933.0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Sheet2!$E$7</c:f>
              <c:strCache>
                <c:ptCount val="1"/>
                <c:pt idx="0">
                  <c:v>Stateless &amp; Unknown</c:v>
                </c:pt>
              </c:strCache>
            </c:strRef>
          </c:tx>
          <c:marker>
            <c:symbol val="none"/>
          </c:marker>
          <c:cat>
            <c:strRef>
              <c:f>Sheet2!$F$2:$L$2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 (May 31st)</c:v>
                </c:pt>
              </c:strCache>
            </c:strRef>
          </c:cat>
          <c:val>
            <c:numRef>
              <c:f>Sheet2!$F$7:$L$7</c:f>
              <c:numCache>
                <c:formatCode>General</c:formatCode>
                <c:ptCount val="7"/>
                <c:pt idx="0">
                  <c:v>450.0</c:v>
                </c:pt>
                <c:pt idx="1">
                  <c:v>371.0</c:v>
                </c:pt>
                <c:pt idx="2">
                  <c:v>301.0</c:v>
                </c:pt>
                <c:pt idx="3">
                  <c:v>177.0</c:v>
                </c:pt>
                <c:pt idx="4">
                  <c:v>227.0</c:v>
                </c:pt>
                <c:pt idx="5">
                  <c:v>176.0</c:v>
                </c:pt>
                <c:pt idx="6">
                  <c:v>64.0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1943720"/>
        <c:axId val="-2141940792"/>
      </c:lineChart>
      <c:catAx>
        <c:axId val="-2141943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1940792"/>
        <c:crosses val="autoZero"/>
        <c:auto val="1"/>
        <c:lblAlgn val="ctr"/>
        <c:lblOffset val="100"/>
        <c:noMultiLvlLbl val="0"/>
      </c:catAx>
      <c:valAx>
        <c:axId val="-2141940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1943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788900332395"/>
          <c:y val="0.313549864587499"/>
          <c:w val="0.198677624408099"/>
          <c:h val="0.405969520307101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/>
            </a:pPr>
            <a:r>
              <a:rPr lang="en-US" sz="1800" dirty="0"/>
              <a:t>Improperly Documented Arrivals by Citizenship  (air, land and </a:t>
            </a:r>
            <a:r>
              <a:rPr lang="en-US" sz="1800" dirty="0" smtClean="0"/>
              <a:t>marine</a:t>
            </a:r>
            <a:r>
              <a:rPr lang="en-US" sz="1800" baseline="0" dirty="0" smtClean="0"/>
              <a:t> </a:t>
            </a:r>
            <a:r>
              <a:rPr lang="en-US" sz="1800" dirty="0" smtClean="0"/>
              <a:t>modes</a:t>
            </a:r>
            <a:r>
              <a:rPr lang="en-US" sz="2000" dirty="0"/>
              <a:t>) 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33983953604379"/>
          <c:y val="0.225385881882875"/>
          <c:w val="0.183126762795858"/>
          <c:h val="0.68077651710859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Tables!$M$1:$P$1</c:f>
              <c:strCache>
                <c:ptCount val="1"/>
                <c:pt idx="0">
                  <c:v>Improperly Documented Arrivals 2013 air, land and marine modes </c:v>
                </c:pt>
              </c:strCache>
            </c:strRef>
          </c:tx>
          <c:dPt>
            <c:idx val="11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Tables!$M$2:$M$13</c:f>
              <c:strCache>
                <c:ptCount val="12"/>
                <c:pt idx="0">
                  <c:v>China</c:v>
                </c:pt>
                <c:pt idx="1">
                  <c:v>Colombia</c:v>
                </c:pt>
                <c:pt idx="2">
                  <c:v>Pakistan</c:v>
                </c:pt>
                <c:pt idx="3">
                  <c:v>Burundi</c:v>
                </c:pt>
                <c:pt idx="4">
                  <c:v>Syria</c:v>
                </c:pt>
                <c:pt idx="5">
                  <c:v>India</c:v>
                </c:pt>
                <c:pt idx="6">
                  <c:v>Congo</c:v>
                </c:pt>
                <c:pt idx="7">
                  <c:v>Afghanistan</c:v>
                </c:pt>
                <c:pt idx="8">
                  <c:v>Eritrea</c:v>
                </c:pt>
                <c:pt idx="9">
                  <c:v>Sri Lanka</c:v>
                </c:pt>
                <c:pt idx="10">
                  <c:v>Iraq</c:v>
                </c:pt>
                <c:pt idx="11">
                  <c:v>Other</c:v>
                </c:pt>
              </c:strCache>
            </c:strRef>
          </c:cat>
          <c:val>
            <c:numRef>
              <c:f>Tables!$N$2:$N$13</c:f>
              <c:numCache>
                <c:formatCode>General</c:formatCode>
                <c:ptCount val="12"/>
                <c:pt idx="0">
                  <c:v>988.0</c:v>
                </c:pt>
                <c:pt idx="1">
                  <c:v>456.0</c:v>
                </c:pt>
                <c:pt idx="2">
                  <c:v>272.0</c:v>
                </c:pt>
                <c:pt idx="3">
                  <c:v>179.0</c:v>
                </c:pt>
                <c:pt idx="4">
                  <c:v>170.0</c:v>
                </c:pt>
                <c:pt idx="5">
                  <c:v>157.0</c:v>
                </c:pt>
                <c:pt idx="6">
                  <c:v>124.0</c:v>
                </c:pt>
                <c:pt idx="7">
                  <c:v>133.0</c:v>
                </c:pt>
                <c:pt idx="8">
                  <c:v>108.0</c:v>
                </c:pt>
                <c:pt idx="9">
                  <c:v>123.0</c:v>
                </c:pt>
                <c:pt idx="10">
                  <c:v>112.0</c:v>
                </c:pt>
                <c:pt idx="11">
                  <c:v>2150.0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33983953604379"/>
          <c:y val="0.129973035782909"/>
          <c:w val="0.21252158629548"/>
          <c:h val="0.776189485321303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0.83051</cdr:x>
      <cdr:y>0.5</cdr:y>
    </cdr:from>
    <cdr:to>
      <cdr:x>0.97462</cdr:x>
      <cdr:y>0.54688</cdr:y>
    </cdr:to>
    <cdr:sp macro="" textlink="">
      <cdr:nvSpPr>
        <cdr:cNvPr id="3" name="Rectangle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56784" y="2304256"/>
          <a:ext cx="1224528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l" eaLnBrk="1" hangingPunct="1"/>
          <a:r>
            <a:rPr lang="es-ES_tradnl" altLang="en-US" sz="1000" b="0" dirty="0" smtClean="0"/>
            <a:t>Europa</a:t>
          </a:r>
          <a:endParaRPr lang="es-ES_tradnl" altLang="en-US" sz="1000" b="0" dirty="0" smtClean="0"/>
        </a:p>
      </cdr:txBody>
    </cdr:sp>
  </cdr:relSizeAnchor>
  <cdr:relSizeAnchor xmlns:cdr="http://schemas.openxmlformats.org/drawingml/2006/chartDrawing">
    <cdr:from>
      <cdr:x>0.83051</cdr:x>
      <cdr:y>0.5625</cdr:y>
    </cdr:from>
    <cdr:to>
      <cdr:x>0.97579</cdr:x>
      <cdr:y>0.625</cdr:y>
    </cdr:to>
    <cdr:sp macro="" textlink="">
      <cdr:nvSpPr>
        <cdr:cNvPr id="4" name="Rectangle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56784" y="2592288"/>
          <a:ext cx="1234480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l" eaLnBrk="1" hangingPunct="1"/>
          <a:r>
            <a:rPr lang="es-ES_tradnl" altLang="en-US" sz="1000" b="0" dirty="0" smtClean="0"/>
            <a:t>Las Am</a:t>
          </a:r>
          <a:r>
            <a:rPr lang="es-ES_tradnl" altLang="en-US" sz="1000" b="0" dirty="0" smtClean="0"/>
            <a:t>éricas</a:t>
          </a:r>
          <a:endParaRPr lang="es-ES_tradnl" altLang="en-US" sz="1000" b="0" dirty="0" smtClean="0"/>
        </a:p>
      </cdr:txBody>
    </cdr:sp>
  </cdr:relSizeAnchor>
  <cdr:relSizeAnchor xmlns:cdr="http://schemas.openxmlformats.org/drawingml/2006/chartDrawing">
    <cdr:from>
      <cdr:x>0.83051</cdr:x>
      <cdr:y>0.65625</cdr:y>
    </cdr:from>
    <cdr:to>
      <cdr:x>0.98305</cdr:x>
      <cdr:y>0.71875</cdr:y>
    </cdr:to>
    <cdr:sp macro="" textlink="">
      <cdr:nvSpPr>
        <cdr:cNvPr id="5" name="Rectangle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56784" y="3024336"/>
          <a:ext cx="1296144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l" eaLnBrk="1" hangingPunct="1"/>
          <a:r>
            <a:rPr lang="es-ES_tradnl" altLang="en-US" sz="1000" b="0" dirty="0" smtClean="0"/>
            <a:t>Ap</a:t>
          </a:r>
          <a:r>
            <a:rPr lang="es-ES_tradnl" altLang="en-US" sz="1000" b="0" dirty="0" smtClean="0"/>
            <a:t>átridas y origen desconocido</a:t>
          </a:r>
          <a:endParaRPr lang="es-ES_tradnl" altLang="en-US" sz="1000" b="0" dirty="0" smtClean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498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498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pPr>
              <a:defRPr/>
            </a:pPr>
            <a:fld id="{27E5799D-E5E7-4887-93F7-E4F9822C9B43}" type="datetimeFigureOut">
              <a:rPr lang="en-CA"/>
              <a:pPr>
                <a:defRPr/>
              </a:pPr>
              <a:t>11/17/14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CA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510"/>
            <a:ext cx="5607050" cy="418322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3"/>
            <a:ext cx="3038475" cy="46498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823"/>
            <a:ext cx="3038475" cy="46498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pPr>
              <a:defRPr/>
            </a:pPr>
            <a:fld id="{FC9655AF-608B-481E-A193-E605DF45665A}" type="slidenum">
              <a:rPr lang="en-CA"/>
              <a:pPr>
                <a:defRPr/>
              </a:pPr>
              <a:t>‹Nr.›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2194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655AF-608B-481E-A193-E605DF45665A}" type="slidenum">
              <a:rPr lang="en-CA" smtClean="0"/>
              <a:pPr>
                <a:defRPr/>
              </a:pPr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2377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4CA865-5F74-40EC-9640-BD18DA9A4A13}" type="slidenum">
              <a:rPr 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655AF-608B-481E-A193-E605DF45665A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291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4243" indent="-29009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0374" indent="-2320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4523" indent="-2320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8672" indent="-2320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2822" indent="-232075" defTabSz="4641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6971" indent="-232075" defTabSz="4641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81121" indent="-232075" defTabSz="4641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45270" indent="-232075" defTabSz="4641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367DC36-E478-4FE8-9C54-93F132129B1A}" type="slidenum">
              <a:rPr lang="en-US" altLang="en-US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6918" y="4405844"/>
            <a:ext cx="5607050" cy="46961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altLang="en-US" sz="900" dirty="0"/>
          </a:p>
          <a:p>
            <a:pPr marL="171450" lvl="0" indent="-171450" eaLnBrk="0" fontAlgn="base" hangingPunct="0">
              <a:buFont typeface="Arial" panose="020B0604020202020204" pitchFamily="34" charset="0"/>
              <a:buChar char="•"/>
            </a:pPr>
            <a:endParaRPr lang="en-CA" sz="900" kern="1200" dirty="0" smtClean="0">
              <a:solidFill>
                <a:schemeClr val="tx1"/>
              </a:solidFill>
              <a:effectLst/>
            </a:endParaRPr>
          </a:p>
          <a:p>
            <a:pPr marL="171450" lvl="0" indent="-171450" eaLnBrk="0" fontAlgn="base" hangingPunct="0">
              <a:buFont typeface="Arial" panose="020B0604020202020204" pitchFamily="34" charset="0"/>
              <a:buChar char="•"/>
            </a:pPr>
            <a:endParaRPr lang="en-CA" sz="900" dirty="0"/>
          </a:p>
          <a:p>
            <a:pPr marL="171450" lvl="0" indent="-171450" eaLnBrk="0" fontAlgn="base" hangingPunct="0">
              <a:buFont typeface="Arial" panose="020B0604020202020204" pitchFamily="34" charset="0"/>
              <a:buChar char="•"/>
            </a:pPr>
            <a:endParaRPr lang="en-CA" sz="900" kern="1200" dirty="0" smtClean="0">
              <a:solidFill>
                <a:schemeClr val="tx1"/>
              </a:solidFill>
              <a:effectLst/>
            </a:endParaRPr>
          </a:p>
          <a:p>
            <a:pPr marL="171450" lvl="0" indent="-171450" eaLnBrk="0" hangingPunct="0">
              <a:buFont typeface="Arial" panose="020B0604020202020204" pitchFamily="34" charset="0"/>
              <a:buChar char="•"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eaLnBrk="0" hangingPunct="0">
              <a:buFont typeface="Arial" panose="020B0604020202020204" pitchFamily="34" charset="0"/>
              <a:buChar char="•"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509"/>
            <a:ext cx="5607050" cy="4878293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655AF-608B-481E-A193-E605DF45665A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520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43E3CA-CD10-4615-9BED-B3ED706EA0B0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eaLnBrk="0" fontAlgn="base" hangingPunct="0"/>
            <a:endParaRPr lang="en-CA" dirty="0" smtClean="0">
              <a:effectLst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96ABE2-BFE1-4CAE-88D8-210BE2AAFC5E}" type="slidenum">
              <a:rPr 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510"/>
            <a:ext cx="5607050" cy="46241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2B89767-7052-43E8-B45B-DBD60A5DF0C0}" type="slidenum">
              <a:rPr lang="en-CA" smtClean="0">
                <a:solidFill>
                  <a:srgbClr val="000000"/>
                </a:solidFill>
              </a:rPr>
              <a:pPr eaLnBrk="1" hangingPunct="1"/>
              <a:t>7</a:t>
            </a:fld>
            <a:endParaRPr lang="en-CA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064620A-D8F2-4D96-A235-C394F9FBE95B}" type="slidenum">
              <a:rPr lang="en-CA" smtClean="0">
                <a:solidFill>
                  <a:srgbClr val="000000"/>
                </a:solidFill>
              </a:rPr>
              <a:pPr eaLnBrk="1" hangingPunct="1"/>
              <a:t>8</a:t>
            </a:fld>
            <a:endParaRPr lang="en-CA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510"/>
            <a:ext cx="5607050" cy="4552170"/>
          </a:xfrm>
          <a:noFill/>
        </p:spPr>
        <p:txBody>
          <a:bodyPr/>
          <a:lstStyle/>
          <a:p>
            <a:endParaRPr lang="en-CA" altLang="en-US" sz="1100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214886-6152-412F-AF85-124F581801E1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700"/>
            <a:ext cx="885825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4678363" cy="147002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4608512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76E5EE44-910C-4A9D-AB58-278AD7CD8FE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0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7E83BEB3-1EBB-4E57-B10A-0A17A877035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4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289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289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EC60B4A6-7AEB-42F1-8FE6-ED18B970EFB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3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 Screen Cover Page-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2700"/>
            <a:ext cx="8799513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4678363" cy="147002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4608512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081909CB-3D61-4C19-BF91-0C37B26B222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4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B2FCAB0E-53BA-49EC-8302-6BD33AC14D3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181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73E6D411-E807-4F79-8BB6-F48721628CE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75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A06E22B2-188C-4433-A3A1-9D2DDD6CB7A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13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B5838E32-573D-44B6-8F57-9BF82ED7EFC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62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B7DE63F6-7054-428C-A1D2-8963C3D823E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20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4576A771-B2F9-4FC9-8A45-B836E145962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40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5A7A9F6B-834B-4537-8D19-6FC7E03C0AE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7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541881E-6572-45F9-83C7-030F18CEB45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59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C1F1C09F-9F86-4C3D-ACFF-3C6F77A7BEC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53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2A9D02C8-C066-4457-ACF5-E166AD22AA3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90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289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289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1E261651-120A-49EA-9561-FC6E033C5D0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06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000F8CB9-F362-4A04-9DB9-37A22EEA619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71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 Screen Cover Page-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2700"/>
            <a:ext cx="8799513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4678363" cy="147002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4608512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C47005B2-6F33-4B04-A489-0A25C734E90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59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B1295C0B-7E8B-429F-872E-38E5289F35B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92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A650D888-CED2-4EAC-844E-5FA04ECFCB4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28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496C1D70-B8C4-49E1-8D73-CF5700E6D35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67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60C20879-DF8D-4F5F-AEB9-246AF48DDB2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41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F13877FB-A63C-480F-80A1-0E84744B5A0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1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200D20CF-1990-48C4-BD9A-9706A0DDDD5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44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230A9F6D-CEC2-4A28-9209-B49FFB27DDE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05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0706393F-346F-45D3-A553-1319E0ED49B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73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1A046FC2-F454-4ED0-A494-3556EE88DAB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635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790EDC25-3B1A-4FA2-82FD-4F1DFDB6FE8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915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289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289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8992ABC8-4A34-467B-BA4F-C638B1DAF29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29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905C9E72-1CB4-40ED-8314-BD1AFD3CA5F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901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EA2E6D0A-9E20-4FDB-B2C8-EF6D4232DB3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41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44411FC-C1A1-46DB-83A4-20C36AE8D01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605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B9941A16-7714-4817-903F-A7B3DA8C07C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45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16025E3-CECE-4A32-8729-E7271537644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8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01214F8-C161-422C-9C83-F22957E0483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034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27F9D331-3E30-429E-972C-746E1653B1B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90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C57F30C-AE1A-44F9-9923-23AE6BA0CEC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477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2DB39DF-AC60-4C89-896A-8D7488D828A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683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1E8C1844-B393-4F55-BB5A-6F7CDD81000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39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28F33AD6-CC35-4C0F-ACB6-11092AE0E11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431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289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289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DE27540-5AD2-4771-9365-C2401E09AEA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560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CFD1D7E7-C2FD-40CA-8F85-0DB3A518C73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936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 Screen Cover Page-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2700"/>
            <a:ext cx="8799513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4678363" cy="147002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4608512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4BE4CCA-D3C2-48BE-9BA9-D3A6CD3DB37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826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7D738A3-85C5-4F57-BA3C-FB6836B6975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789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E02EEBC4-1D91-4E8F-9431-F69B03E6665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9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484A613-EB39-4FFF-83AC-A3731FFAE3E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104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E6E9D52-0FB3-46F9-AB1E-84C8D2E888A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228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B462AA4F-3679-4871-BDC8-4F3A6BDCFE1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891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6CA6D67-8139-4E4A-8916-A18F35F5D9F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108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75A1A300-F00F-40CF-897B-F5C54316BC5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574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E4835AF-B4D4-46A7-B619-6FDA1614FA3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506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1297A3C1-94B0-40E8-8B29-9ACE44E6DAF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449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90BE7C9-36FC-45DD-ABFA-4D1EA25DBAB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076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289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289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C90CEE1A-75D6-42EA-B6DE-589A8957890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743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1BE18004-2702-41C4-ADF3-CD0DB312746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293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 Screen Cover Page-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2700"/>
            <a:ext cx="8799513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4678363" cy="147002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4608512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C1C42F55-BBD2-4C13-827A-2D49A1EF6DE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3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C47385F-866F-4AED-ACEB-0092E96FBE3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571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B3302E9-A9D3-4CD7-913F-DB5E323982F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214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70A77C8-457A-4CE8-80D0-685B54EB1D6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323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28C18E1-974A-47C9-A649-BD0612C13DB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601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6A48632-217F-447D-B12C-2A3DF0AFA14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377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52BE876-97BC-480B-A33A-C779CE288D6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921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E9A2F94-074C-46EB-BE59-EDA7F470E21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549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F4911E7-6171-4902-8772-6D0EF3DBA60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609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4FE75FC6-3C6D-4F13-91B3-14C30DE4EF3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329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CF121774-7736-4797-96F7-15667AA4D70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895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289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289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78E36E6C-ECAE-4E4F-80BA-9A008DCABD3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4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5B57604-8B7D-468C-A8B4-BA28613969C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232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FF5E055-04BF-4100-B138-262DD5763A1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730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 Screen Cover Page-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2700"/>
            <a:ext cx="8799513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4678363" cy="147002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4608512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829896BA-AA00-483D-B0A7-9C2CC98F999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286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C66DEF80-7E3A-4470-921B-46AA8E278F5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469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A49DDBFD-3AE9-45E5-835D-12F17C70DBA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342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6486A120-5569-4DF9-AE7F-3D1395F8D31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825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371B395F-365C-4C41-BA4B-F302E4F4399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494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A975CF08-BCF5-4D8C-AFBF-2D880EA69BF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052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96BEEF2F-698D-4DD9-A8CC-01876C33AD6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777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3418CF21-46D0-4B73-A9D8-D7945648AE8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378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C238DBEC-4B2A-4220-9396-2AF10E55ED7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C4F5350-D3F3-4C55-BAFE-0493ACD8FCC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873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1D3F8236-F1FB-418E-8E0F-76D87595661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495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289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289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D17E17CD-62FD-4387-97A9-07977615209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966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D2B1E033-87C5-402C-A887-D3030FD545D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756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 Screen Cover Page-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2700"/>
            <a:ext cx="8799513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4678363" cy="147002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4608512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CEC64971-0FC1-4544-B903-3158670E3F4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157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93523A44-44CB-46BB-869E-8441933239E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030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68F52E44-94A7-4B2E-B17E-65EC4EED790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645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3FA139AC-6844-4EE3-9EF7-AEC311F35B2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710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309C7C80-BAE4-4A2D-B5D3-50A7EB48055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435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15B92E97-54AC-4768-BBF3-491C4AB8830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304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C0318F1E-D7E2-4B0E-B300-71B374CEF0D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7D8D33B3-F5B6-4E7A-9D53-C8140BCDDA7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355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540D1CC6-182A-4BA3-BE2B-E9CBAA717C1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863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94140F11-EEC4-4D01-86AC-C49930E660A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881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E249B90D-230A-4FF1-BBA3-EFD12480A49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963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289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289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6523ACBC-7ADA-47F2-940E-A392C029095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230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charset="0"/>
              </a:defRPr>
            </a:lvl1pPr>
          </a:lstStyle>
          <a:p>
            <a:pPr>
              <a:defRPr/>
            </a:pPr>
            <a:fld id="{F1567B13-5EF2-4150-AB57-ABCBDA39F49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0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585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868E81A-C3C0-4502-B62B-A15931357F3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3" r:id="rId1"/>
    <p:sldLayoutId id="2147484994" r:id="rId2"/>
    <p:sldLayoutId id="2147484995" r:id="rId3"/>
    <p:sldLayoutId id="2147484996" r:id="rId4"/>
    <p:sldLayoutId id="2147484997" r:id="rId5"/>
    <p:sldLayoutId id="2147484998" r:id="rId6"/>
    <p:sldLayoutId id="2147484999" r:id="rId7"/>
    <p:sldLayoutId id="2147485000" r:id="rId8"/>
    <p:sldLayoutId id="2147485001" r:id="rId9"/>
    <p:sldLayoutId id="2147485002" r:id="rId10"/>
    <p:sldLayoutId id="214748500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400"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58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fld id="{A258C1E8-414A-48C6-9073-5B87181D385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  <p:sldLayoutId id="21474850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400"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58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fld id="{76C12513-7780-4EDC-BB9A-6FB4122F9F9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8" r:id="rId2"/>
    <p:sldLayoutId id="2147485029" r:id="rId3"/>
    <p:sldLayoutId id="2147485030" r:id="rId4"/>
    <p:sldLayoutId id="2147485031" r:id="rId5"/>
    <p:sldLayoutId id="2147485032" r:id="rId6"/>
    <p:sldLayoutId id="2147485033" r:id="rId7"/>
    <p:sldLayoutId id="2147485034" r:id="rId8"/>
    <p:sldLayoutId id="2147485035" r:id="rId9"/>
    <p:sldLayoutId id="2147485036" r:id="rId10"/>
    <p:sldLayoutId id="2147485037" r:id="rId11"/>
    <p:sldLayoutId id="21474850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585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EC84CE-9E3A-4124-A61C-9A889754F80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9" r:id="rId1"/>
    <p:sldLayoutId id="2147485040" r:id="rId2"/>
    <p:sldLayoutId id="2147485041" r:id="rId3"/>
    <p:sldLayoutId id="2147485042" r:id="rId4"/>
    <p:sldLayoutId id="2147485043" r:id="rId5"/>
    <p:sldLayoutId id="2147485044" r:id="rId6"/>
    <p:sldLayoutId id="2147485045" r:id="rId7"/>
    <p:sldLayoutId id="2147485046" r:id="rId8"/>
    <p:sldLayoutId id="2147485047" r:id="rId9"/>
    <p:sldLayoutId id="2147485048" r:id="rId10"/>
    <p:sldLayoutId id="21474850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585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403DB8-3DBB-4CEA-BF09-64AF0B49668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0" r:id="rId1"/>
    <p:sldLayoutId id="2147485051" r:id="rId2"/>
    <p:sldLayoutId id="2147485052" r:id="rId3"/>
    <p:sldLayoutId id="2147485053" r:id="rId4"/>
    <p:sldLayoutId id="2147485054" r:id="rId5"/>
    <p:sldLayoutId id="2147485055" r:id="rId6"/>
    <p:sldLayoutId id="2147485056" r:id="rId7"/>
    <p:sldLayoutId id="2147485057" r:id="rId8"/>
    <p:sldLayoutId id="2147485058" r:id="rId9"/>
    <p:sldLayoutId id="2147485059" r:id="rId10"/>
    <p:sldLayoutId id="2147485060" r:id="rId11"/>
    <p:sldLayoutId id="21474850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585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7315FC-3616-4C1B-A533-35E71EFCFB8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4" r:id="rId1"/>
    <p:sldLayoutId id="2147485075" r:id="rId2"/>
    <p:sldLayoutId id="2147485076" r:id="rId3"/>
    <p:sldLayoutId id="2147485077" r:id="rId4"/>
    <p:sldLayoutId id="2147485078" r:id="rId5"/>
    <p:sldLayoutId id="2147485079" r:id="rId6"/>
    <p:sldLayoutId id="2147485080" r:id="rId7"/>
    <p:sldLayoutId id="2147485081" r:id="rId8"/>
    <p:sldLayoutId id="2147485082" r:id="rId9"/>
    <p:sldLayoutId id="2147485083" r:id="rId10"/>
    <p:sldLayoutId id="2147485084" r:id="rId11"/>
    <p:sldLayoutId id="21474850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400"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58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fld id="{9D2DCC35-E0A1-4409-B8AA-A49F3311CD6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6" r:id="rId1"/>
    <p:sldLayoutId id="2147485087" r:id="rId2"/>
    <p:sldLayoutId id="2147485088" r:id="rId3"/>
    <p:sldLayoutId id="2147485089" r:id="rId4"/>
    <p:sldLayoutId id="2147485090" r:id="rId5"/>
    <p:sldLayoutId id="2147485091" r:id="rId6"/>
    <p:sldLayoutId id="2147485092" r:id="rId7"/>
    <p:sldLayoutId id="2147485093" r:id="rId8"/>
    <p:sldLayoutId id="2147485094" r:id="rId9"/>
    <p:sldLayoutId id="2147485095" r:id="rId10"/>
    <p:sldLayoutId id="2147485096" r:id="rId11"/>
    <p:sldLayoutId id="21474850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400"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58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fld id="{03FDA882-1843-4DA8-94EF-9AB64EB995D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96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0" r:id="rId1"/>
    <p:sldLayoutId id="2147485111" r:id="rId2"/>
    <p:sldLayoutId id="2147485112" r:id="rId3"/>
    <p:sldLayoutId id="2147485113" r:id="rId4"/>
    <p:sldLayoutId id="2147485114" r:id="rId5"/>
    <p:sldLayoutId id="2147485115" r:id="rId6"/>
    <p:sldLayoutId id="2147485116" r:id="rId7"/>
    <p:sldLayoutId id="2147485117" r:id="rId8"/>
    <p:sldLayoutId id="2147485118" r:id="rId9"/>
    <p:sldLayoutId id="2147485119" r:id="rId10"/>
    <p:sldLayoutId id="2147485120" r:id="rId11"/>
    <p:sldLayoutId id="21474851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sa-asfc.gc.ca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484784"/>
            <a:ext cx="4824536" cy="4176464"/>
          </a:xfrm>
        </p:spPr>
        <p:txBody>
          <a:bodyPr/>
          <a:lstStyle/>
          <a:p>
            <a:pPr eaLnBrk="1" hangingPunct="1"/>
            <a:r>
              <a:rPr lang="es-ES_tradnl" sz="3200" dirty="0" smtClean="0"/>
              <a:t>Tendencias de migraci</a:t>
            </a:r>
            <a:r>
              <a:rPr lang="es-ES_tradnl" sz="3200" dirty="0" smtClean="0"/>
              <a:t>ón irregular</a:t>
            </a:r>
            <a:br>
              <a:rPr lang="es-ES_tradnl" sz="3200" dirty="0" smtClean="0"/>
            </a:br>
            <a:r>
              <a:rPr lang="es-ES_tradnl" sz="3200" dirty="0" smtClean="0"/>
              <a:t/>
            </a:r>
            <a:br>
              <a:rPr lang="es-ES_tradnl" sz="3200" dirty="0" smtClean="0"/>
            </a:br>
            <a:r>
              <a:rPr lang="es-ES_tradnl" sz="2400" dirty="0"/>
              <a:t>Red de Funcionarios de Enlace para el Combate al Tráfico Ilícito de Migrantes y la Trata de Personas </a:t>
            </a:r>
            <a:r>
              <a:rPr lang="es-ES_tradnl" sz="2400" dirty="0" smtClean="0"/>
              <a:t/>
            </a:r>
            <a:br>
              <a:rPr lang="es-ES_tradnl" sz="2400" dirty="0" smtClean="0"/>
            </a:br>
            <a:r>
              <a:rPr lang="es-ES_tradnl" sz="2400" dirty="0" smtClean="0"/>
              <a:t/>
            </a:r>
            <a:br>
              <a:rPr lang="es-ES_tradnl" sz="2400" dirty="0" smtClean="0"/>
            </a:br>
            <a:r>
              <a:rPr lang="es-ES_tradnl" sz="2000" dirty="0" smtClean="0"/>
              <a:t>Conferencia Regional sobre Migraci</a:t>
            </a:r>
            <a:r>
              <a:rPr lang="es-ES_tradnl" sz="2000" dirty="0" smtClean="0"/>
              <a:t>ón</a:t>
            </a:r>
            <a:r>
              <a:rPr lang="es-ES_tradnl" sz="2000" dirty="0" smtClean="0"/>
              <a:t/>
            </a:r>
            <a:br>
              <a:rPr lang="es-ES_tradnl" sz="2000" dirty="0" smtClean="0"/>
            </a:br>
            <a:r>
              <a:rPr lang="es-ES_tradnl" sz="2000" dirty="0" smtClean="0"/>
              <a:t>Managua, Nicaragua</a:t>
            </a:r>
            <a:br>
              <a:rPr lang="es-ES_tradnl" sz="2000" dirty="0" smtClean="0"/>
            </a:br>
            <a:r>
              <a:rPr lang="es-ES_tradnl" sz="2000" dirty="0" smtClean="0"/>
              <a:t>24-25 de noviembre de 2014</a:t>
            </a:r>
            <a:endParaRPr lang="es-ES_tradnl" sz="20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419872" y="6093296"/>
            <a:ext cx="2378224" cy="11551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s-ES_tradnl" sz="800" dirty="0" smtClean="0">
                <a:solidFill>
                  <a:schemeClr val="bg1"/>
                </a:solidFill>
              </a:rPr>
              <a:t>PROTECCI</a:t>
            </a:r>
            <a:r>
              <a:rPr lang="es-ES_tradnl" sz="800" dirty="0" smtClean="0">
                <a:solidFill>
                  <a:schemeClr val="bg1"/>
                </a:solidFill>
              </a:rPr>
              <a:t>ÓN · SERVICIO · INTEGRIDAD</a:t>
            </a:r>
            <a:endParaRPr lang="es-ES_tradnl" sz="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dirty="0" smtClean="0"/>
              <a:t>Gracias</a:t>
            </a:r>
            <a:endParaRPr lang="es-ES_tradnl" altLang="en-US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endParaRPr lang="es-ES_tradnl" altLang="en-US" b="1" dirty="0" smtClean="0"/>
          </a:p>
          <a:p>
            <a:pPr marL="0" indent="0" algn="ctr" eaLnBrk="1" hangingPunct="1">
              <a:buFontTx/>
              <a:buNone/>
            </a:pPr>
            <a:endParaRPr lang="es-ES_tradnl" altLang="en-US" b="1" dirty="0" smtClean="0"/>
          </a:p>
          <a:p>
            <a:pPr marL="0" indent="0" algn="ctr" eaLnBrk="1" hangingPunct="1">
              <a:buFontTx/>
              <a:buNone/>
            </a:pPr>
            <a:endParaRPr lang="es-ES_tradnl" altLang="en-US" b="1" dirty="0" smtClean="0"/>
          </a:p>
          <a:p>
            <a:pPr marL="0" indent="0" algn="ctr" eaLnBrk="1" hangingPunct="1">
              <a:buFontTx/>
              <a:buNone/>
            </a:pPr>
            <a:endParaRPr lang="es-ES_tradnl" altLang="en-US" b="1" dirty="0" smtClean="0"/>
          </a:p>
          <a:p>
            <a:pPr marL="0" indent="0" algn="ctr" eaLnBrk="1" hangingPunct="1">
              <a:buFontTx/>
              <a:buNone/>
            </a:pPr>
            <a:endParaRPr lang="es-ES_tradnl" altLang="en-US" b="1" dirty="0" smtClean="0"/>
          </a:p>
          <a:p>
            <a:pPr marL="0" indent="0" algn="ctr" eaLnBrk="1" hangingPunct="1">
              <a:buFontTx/>
              <a:buNone/>
            </a:pPr>
            <a:endParaRPr lang="es-ES_tradnl" altLang="en-US" b="1" dirty="0" smtClean="0"/>
          </a:p>
          <a:p>
            <a:pPr marL="0" indent="0" algn="ctr" eaLnBrk="1" hangingPunct="1">
              <a:buFontTx/>
              <a:buNone/>
            </a:pPr>
            <a:r>
              <a:rPr lang="es-ES_tradnl" altLang="en-US" b="1" dirty="0" smtClean="0"/>
              <a:t>Agencia de Servicios Fronterizos de Canad</a:t>
            </a:r>
            <a:r>
              <a:rPr lang="es-ES_tradnl" altLang="en-US" b="1" dirty="0" smtClean="0"/>
              <a:t>á</a:t>
            </a:r>
            <a:endParaRPr lang="es-ES_tradnl" altLang="en-US" b="1" dirty="0" smtClean="0"/>
          </a:p>
          <a:p>
            <a:pPr marL="0" indent="0" algn="ctr" eaLnBrk="1" hangingPunct="1">
              <a:buFontTx/>
              <a:buNone/>
            </a:pPr>
            <a:r>
              <a:rPr lang="es-ES_tradnl" altLang="en-US" b="1" dirty="0" smtClean="0">
                <a:hlinkClick r:id="rId3"/>
              </a:rPr>
              <a:t>www.cbsa-asfc.gc.ca</a:t>
            </a:r>
            <a:endParaRPr lang="es-ES_tradnl" altLang="en-US" b="1" dirty="0" smtClean="0"/>
          </a:p>
          <a:p>
            <a:pPr marL="0" indent="0" algn="ctr" eaLnBrk="1" hangingPunct="1">
              <a:buFontTx/>
              <a:buNone/>
            </a:pPr>
            <a:endParaRPr lang="es-ES_tradnl" altLang="en-US" b="1" dirty="0" smtClean="0"/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1404938"/>
            <a:ext cx="190817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419872" y="6525344"/>
            <a:ext cx="2378224" cy="1155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s-ES_tradnl" sz="800" dirty="0" smtClean="0"/>
              <a:t>PROTECCI</a:t>
            </a:r>
            <a:r>
              <a:rPr lang="es-ES_tradnl" sz="800" dirty="0" smtClean="0"/>
              <a:t>ÓN · SERVICIO · INTEGRIDAD</a:t>
            </a:r>
            <a:endParaRPr lang="es-ES_tradnl" sz="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763587"/>
          </a:xfrm>
        </p:spPr>
        <p:txBody>
          <a:bodyPr/>
          <a:lstStyle/>
          <a:p>
            <a:r>
              <a:rPr lang="es-ES_tradnl" dirty="0" smtClean="0"/>
              <a:t>Operaciones de la Agencia de Servicios Fronterizos de Canad</a:t>
            </a:r>
            <a:r>
              <a:rPr lang="es-ES_tradnl" dirty="0" smtClean="0"/>
              <a:t>á (</a:t>
            </a:r>
            <a:r>
              <a:rPr lang="es-ES_tradnl" dirty="0" smtClean="0"/>
              <a:t>ASFC)</a:t>
            </a:r>
            <a:endParaRPr lang="es-ES_tradnl" dirty="0" smtClean="0"/>
          </a:p>
        </p:txBody>
      </p:sp>
      <p:sp>
        <p:nvSpPr>
          <p:cNvPr id="202755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r>
              <a:rPr lang="es-ES_tradnl" dirty="0" smtClean="0"/>
              <a:t>13,000 empleados (7,200 oficiales uniformados)</a:t>
            </a:r>
          </a:p>
          <a:p>
            <a:r>
              <a:rPr lang="es-ES_tradnl" dirty="0" smtClean="0"/>
              <a:t>1,200 puestos de servicio en todo Canad</a:t>
            </a:r>
            <a:r>
              <a:rPr lang="es-ES_tradnl" dirty="0" smtClean="0"/>
              <a:t>á y 49 </a:t>
            </a:r>
            <a:r>
              <a:rPr lang="es-ES_tradnl" dirty="0" smtClean="0"/>
              <a:t>a nivel internacional </a:t>
            </a:r>
          </a:p>
          <a:p>
            <a:r>
              <a:rPr lang="es-ES_tradnl" dirty="0" smtClean="0"/>
              <a:t>119 pasos fronterizos terrestres</a:t>
            </a:r>
          </a:p>
          <a:p>
            <a:r>
              <a:rPr lang="es-ES_tradnl" dirty="0" smtClean="0"/>
              <a:t>13 aeropuertos internacionales</a:t>
            </a:r>
          </a:p>
          <a:p>
            <a:r>
              <a:rPr lang="es-ES_tradnl" dirty="0" smtClean="0"/>
              <a:t>Operaciones mar</a:t>
            </a:r>
            <a:r>
              <a:rPr lang="es-ES_tradnl" dirty="0" smtClean="0"/>
              <a:t>ítimas en los principales puertos</a:t>
            </a:r>
            <a:endParaRPr lang="es-ES_tradnl" dirty="0" smtClean="0"/>
          </a:p>
          <a:p>
            <a:r>
              <a:rPr lang="es-ES_tradnl" dirty="0" smtClean="0"/>
              <a:t>27 puestos a lo largo de la v</a:t>
            </a:r>
            <a:r>
              <a:rPr lang="es-ES_tradnl" dirty="0" smtClean="0"/>
              <a:t>ía ferroviaria</a:t>
            </a:r>
            <a:endParaRPr lang="es-ES_tradnl" dirty="0" smtClean="0"/>
          </a:p>
          <a:p>
            <a:r>
              <a:rPr lang="es-ES_tradnl" dirty="0" smtClean="0"/>
              <a:t>3 centros internacionales de procesamiento de correo</a:t>
            </a:r>
            <a:endParaRPr lang="es-ES_tradnl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419872" y="6525344"/>
            <a:ext cx="2378224" cy="1155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s-ES_tradnl" sz="800" dirty="0" smtClean="0"/>
              <a:t>PROTECCI</a:t>
            </a:r>
            <a:r>
              <a:rPr lang="es-ES_tradnl" sz="800" dirty="0" smtClean="0"/>
              <a:t>ÓN · SERVICIO · INTEGRIDAD</a:t>
            </a:r>
            <a:endParaRPr lang="es-ES_tradnl" sz="800" dirty="0" smtClean="0"/>
          </a:p>
        </p:txBody>
      </p:sp>
    </p:spTree>
    <p:extLst>
      <p:ext uri="{BB962C8B-B14F-4D97-AF65-F5344CB8AC3E}">
        <p14:creationId xmlns:p14="http://schemas.microsoft.com/office/powerpoint/2010/main" val="3101018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229600" cy="792187"/>
          </a:xfrm>
        </p:spPr>
        <p:txBody>
          <a:bodyPr/>
          <a:lstStyle/>
          <a:p>
            <a:pPr eaLnBrk="1" hangingPunct="1"/>
            <a:r>
              <a:rPr lang="es-ES_tradnl" altLang="en-US" dirty="0" smtClean="0"/>
              <a:t>Migraci</a:t>
            </a:r>
            <a:r>
              <a:rPr lang="es-ES_tradnl" altLang="en-US" dirty="0" smtClean="0"/>
              <a:t>ón irregular: solicitudes de la condición de refugiado en Canadá</a:t>
            </a:r>
            <a:endParaRPr lang="es-ES_tradnl" altLang="en-US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877435"/>
              </p:ext>
            </p:extLst>
          </p:nvPr>
        </p:nvGraphicFramePr>
        <p:xfrm>
          <a:off x="395536" y="1628800"/>
          <a:ext cx="8496944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3419872" y="6525344"/>
            <a:ext cx="2378224" cy="1155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s-ES_tradnl" sz="800" dirty="0" smtClean="0"/>
              <a:t>PROTECCI</a:t>
            </a:r>
            <a:r>
              <a:rPr lang="es-ES_tradnl" sz="800" dirty="0" smtClean="0"/>
              <a:t>ÓN · SERVICIO · INTEGRIDAD</a:t>
            </a:r>
            <a:endParaRPr lang="es-ES_tradnl" sz="800" dirty="0" smtClean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7452320" y="3140968"/>
            <a:ext cx="1152128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s-ES_tradnl" altLang="en-US" sz="1000" b="0" dirty="0" smtClean="0"/>
              <a:t>Asia y Pa</a:t>
            </a:r>
            <a:r>
              <a:rPr lang="es-ES_tradnl" altLang="en-US" sz="1000" b="0" dirty="0" smtClean="0"/>
              <a:t>cífico</a:t>
            </a:r>
            <a:endParaRPr lang="es-ES_tradnl" altLang="en-US" sz="1000" b="0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452320" y="3501008"/>
            <a:ext cx="1512168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s-ES_tradnl" altLang="en-US" sz="1000" b="0" dirty="0" smtClean="0"/>
              <a:t>Á</a:t>
            </a:r>
            <a:r>
              <a:rPr lang="es-ES_tradnl" altLang="en-US" sz="1000" b="0" dirty="0" smtClean="0"/>
              <a:t>frica y Medio Oriente</a:t>
            </a:r>
            <a:endParaRPr lang="es-ES_tradnl" altLang="en-US" sz="1000" b="0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228184" y="5805265"/>
            <a:ext cx="1152128" cy="4320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s-ES_tradnl" altLang="en-US" sz="1050" b="0" dirty="0" smtClean="0"/>
              <a:t>2014 (31 de mayo</a:t>
            </a:r>
            <a:endParaRPr lang="es-ES_tradnl" altLang="en-US" sz="1050" b="0" dirty="0" smtClean="0"/>
          </a:p>
        </p:txBody>
      </p:sp>
    </p:spTree>
    <p:extLst>
      <p:ext uri="{BB962C8B-B14F-4D97-AF65-F5344CB8AC3E}">
        <p14:creationId xmlns:p14="http://schemas.microsoft.com/office/powerpoint/2010/main" val="81235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8073"/>
          </a:xfrm>
        </p:spPr>
        <p:txBody>
          <a:bodyPr anchor="t"/>
          <a:lstStyle/>
          <a:p>
            <a:r>
              <a:rPr lang="es-ES_tradnl" sz="1800" dirty="0" smtClean="0"/>
              <a:t>MIGRACI</a:t>
            </a:r>
            <a:r>
              <a:rPr lang="es-ES_tradnl" sz="1800" dirty="0" smtClean="0"/>
              <a:t>ÓN IRREGULAR: </a:t>
            </a:r>
            <a:br>
              <a:rPr lang="es-ES_tradnl" sz="1800" dirty="0" smtClean="0"/>
            </a:br>
            <a:r>
              <a:rPr lang="es-ES_tradnl" sz="1800" dirty="0" smtClean="0"/>
              <a:t>PRINCIPALES PAÍSES DE ORIGEN DE PERSONAS QUE PRESENTARON SOLICITUDES DE LA CONDICIÓN DE REFUGIADO EN CANADÁ </a:t>
            </a:r>
            <a:r>
              <a:rPr lang="es-ES_tradnl" sz="1800" dirty="0" smtClean="0"/>
              <a:t/>
            </a:r>
            <a:br>
              <a:rPr lang="es-ES_tradnl" sz="1800" dirty="0" smtClean="0"/>
            </a:br>
            <a:r>
              <a:rPr lang="es-ES_tradnl" sz="1800" dirty="0" smtClean="0"/>
              <a:t/>
            </a:r>
            <a:br>
              <a:rPr lang="es-ES_tradnl" sz="1800" dirty="0" smtClean="0"/>
            </a:br>
            <a:endParaRPr lang="es-ES_tradnl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080019"/>
              </p:ext>
            </p:extLst>
          </p:nvPr>
        </p:nvGraphicFramePr>
        <p:xfrm>
          <a:off x="420688" y="1628797"/>
          <a:ext cx="8229600" cy="4176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5552"/>
                <a:gridCol w="727648"/>
                <a:gridCol w="2016802"/>
                <a:gridCol w="726398"/>
                <a:gridCol w="2018051"/>
                <a:gridCol w="725149"/>
              </a:tblGrid>
              <a:tr h="21257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2012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2013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Enero – 12 de noviembre de 2014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506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  <a:r>
                        <a:rPr lang="es-ES_tradnl" sz="11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ís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No. de</a:t>
                      </a:r>
                      <a:r>
                        <a:rPr lang="es-ES_tradnl" sz="1100" b="1" baseline="0" noProof="0" dirty="0" smtClean="0">
                          <a:effectLst/>
                        </a:rPr>
                        <a:t> solicitu-des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Pa</a:t>
                      </a:r>
                      <a:r>
                        <a:rPr lang="es-ES_tradnl" sz="1100" b="1" noProof="0" dirty="0" smtClean="0">
                          <a:effectLst/>
                        </a:rPr>
                        <a:t>ís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No. de solicitu-des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Pa</a:t>
                      </a:r>
                      <a:r>
                        <a:rPr lang="es-ES_tradnl" sz="1100" b="1" noProof="0" dirty="0" smtClean="0">
                          <a:effectLst/>
                        </a:rPr>
                        <a:t>ís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No.</a:t>
                      </a:r>
                      <a:r>
                        <a:rPr lang="es-ES_tradnl" sz="1100" b="1" baseline="0" noProof="0" dirty="0" smtClean="0">
                          <a:effectLst/>
                        </a:rPr>
                        <a:t> de solicitu-des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244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Hungr</a:t>
                      </a:r>
                      <a:r>
                        <a:rPr lang="es-ES_tradnl" sz="1100" noProof="0" dirty="0" smtClean="0">
                          <a:effectLst/>
                        </a:rPr>
                        <a:t>ía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1880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China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761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China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942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244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China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1664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Pakist</a:t>
                      </a:r>
                      <a:r>
                        <a:rPr lang="es-ES_tradnl" sz="1100" b="1" noProof="0" dirty="0" smtClean="0">
                          <a:effectLst/>
                        </a:rPr>
                        <a:t>á</a:t>
                      </a:r>
                      <a:r>
                        <a:rPr lang="es-ES_tradnl" sz="1100" b="1" noProof="0" dirty="0" smtClean="0">
                          <a:effectLst/>
                        </a:rPr>
                        <a:t>n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630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Pakist</a:t>
                      </a:r>
                      <a:r>
                        <a:rPr lang="es-ES_tradnl" sz="1100" b="1" noProof="0" dirty="0" smtClean="0">
                          <a:effectLst/>
                        </a:rPr>
                        <a:t>á</a:t>
                      </a:r>
                      <a:r>
                        <a:rPr lang="es-ES_tradnl" sz="1100" b="1" noProof="0" dirty="0" smtClean="0">
                          <a:effectLst/>
                        </a:rPr>
                        <a:t>n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648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244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Croacia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893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Colombia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597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Siria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476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244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Pakist</a:t>
                      </a:r>
                      <a:r>
                        <a:rPr lang="es-ES_tradnl" sz="1100" noProof="0" dirty="0" smtClean="0">
                          <a:effectLst/>
                        </a:rPr>
                        <a:t>á</a:t>
                      </a:r>
                      <a:r>
                        <a:rPr lang="es-ES_tradnl" sz="1100" noProof="0" dirty="0" smtClean="0">
                          <a:effectLst/>
                        </a:rPr>
                        <a:t>n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862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Siria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493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Colombia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463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244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Corea del Norte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723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Nigeria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468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Iraq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457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244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Nigeria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709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Afganist</a:t>
                      </a:r>
                      <a:r>
                        <a:rPr lang="es-ES_tradnl" sz="1100" b="1" noProof="0" dirty="0" smtClean="0">
                          <a:effectLst/>
                        </a:rPr>
                        <a:t>á</a:t>
                      </a:r>
                      <a:r>
                        <a:rPr lang="es-ES_tradnl" sz="1100" b="1" noProof="0" dirty="0" smtClean="0">
                          <a:effectLst/>
                        </a:rPr>
                        <a:t>n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386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Nigeria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457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244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Colombia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695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Hait</a:t>
                      </a:r>
                      <a:r>
                        <a:rPr lang="es-ES_tradnl" sz="1100" b="1" noProof="0" dirty="0" smtClean="0">
                          <a:effectLst/>
                        </a:rPr>
                        <a:t>í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329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Afganist</a:t>
                      </a:r>
                      <a:r>
                        <a:rPr lang="es-ES_tradnl" sz="1100" b="1" noProof="0" dirty="0" smtClean="0">
                          <a:effectLst/>
                        </a:rPr>
                        <a:t>á</a:t>
                      </a:r>
                      <a:r>
                        <a:rPr lang="es-ES_tradnl" sz="1100" b="1" noProof="0" dirty="0" smtClean="0">
                          <a:effectLst/>
                        </a:rPr>
                        <a:t>n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377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506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India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686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Rep</a:t>
                      </a:r>
                      <a:r>
                        <a:rPr lang="es-ES_tradnl" sz="1100" b="1" noProof="0" dirty="0" smtClean="0">
                          <a:effectLst/>
                        </a:rPr>
                        <a:t>ública Democrática del Congo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308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Rep</a:t>
                      </a:r>
                      <a:r>
                        <a:rPr lang="es-ES_tradnl" sz="1100" b="1" noProof="0" dirty="0" smtClean="0">
                          <a:effectLst/>
                        </a:rPr>
                        <a:t>ública Eslovaca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346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244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Rep</a:t>
                      </a:r>
                      <a:r>
                        <a:rPr lang="es-ES_tradnl" sz="1100" noProof="0" dirty="0" smtClean="0">
                          <a:effectLst/>
                        </a:rPr>
                        <a:t>ública Eslovaca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444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Somalia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290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Hait</a:t>
                      </a:r>
                      <a:r>
                        <a:rPr lang="es-ES_tradnl" sz="1100" b="1" noProof="0" dirty="0" smtClean="0">
                          <a:effectLst/>
                        </a:rPr>
                        <a:t>í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306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506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Somalia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430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Egipto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255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Rep</a:t>
                      </a:r>
                      <a:r>
                        <a:rPr lang="es-ES_tradnl" sz="1100" b="1" noProof="0" dirty="0" smtClean="0">
                          <a:effectLst/>
                        </a:rPr>
                        <a:t>ública Democrática del Congo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297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414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Total nacional</a:t>
                      </a:r>
                      <a:endParaRPr lang="es-ES_tradnl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20,507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Total nacional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10,375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Total nacional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10,918</a:t>
                      </a:r>
                      <a:endParaRPr lang="es-ES_tradnl" sz="11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0213" y="232199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419872" y="6525344"/>
            <a:ext cx="2378224" cy="1155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s-ES_tradnl" sz="800" dirty="0" smtClean="0"/>
              <a:t>PROTECCI</a:t>
            </a:r>
            <a:r>
              <a:rPr lang="es-ES_tradnl" sz="800" dirty="0" smtClean="0"/>
              <a:t>ÓN · SERVICIO · INTEGRIDAD</a:t>
            </a:r>
            <a:endParaRPr lang="es-ES_tradnl" sz="800" dirty="0" smtClean="0"/>
          </a:p>
        </p:txBody>
      </p:sp>
    </p:spTree>
    <p:extLst>
      <p:ext uri="{BB962C8B-B14F-4D97-AF65-F5344CB8AC3E}">
        <p14:creationId xmlns:p14="http://schemas.microsoft.com/office/powerpoint/2010/main" val="416336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1152227"/>
          </a:xfrm>
        </p:spPr>
        <p:txBody>
          <a:bodyPr/>
          <a:lstStyle/>
          <a:p>
            <a:pPr eaLnBrk="1" hangingPunct="1"/>
            <a:r>
              <a:rPr lang="es-ES_tradnl" altLang="en-US" sz="2400" dirty="0" smtClean="0"/>
              <a:t>Llegadas de personas sin documentos apropiados, por pa</a:t>
            </a:r>
            <a:r>
              <a:rPr lang="es-ES_tradnl" altLang="en-US" sz="2400" dirty="0" smtClean="0"/>
              <a:t>ís de ciudadanía, 2013</a:t>
            </a:r>
            <a:r>
              <a:rPr lang="es-ES_tradnl" altLang="en-US" sz="2400" dirty="0" smtClean="0"/>
              <a:t> </a:t>
            </a:r>
            <a:br>
              <a:rPr lang="es-ES_tradnl" altLang="en-US" sz="2400" dirty="0" smtClean="0"/>
            </a:br>
            <a:r>
              <a:rPr lang="es-ES_tradnl" altLang="en-US" sz="2400" dirty="0" smtClean="0"/>
              <a:t>por aire, tierra y mar</a:t>
            </a:r>
            <a:endParaRPr lang="es-ES_tradnl" altLang="en-US" sz="2400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258192"/>
              </p:ext>
            </p:extLst>
          </p:nvPr>
        </p:nvGraphicFramePr>
        <p:xfrm>
          <a:off x="755576" y="1628800"/>
          <a:ext cx="734481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487288"/>
              </p:ext>
            </p:extLst>
          </p:nvPr>
        </p:nvGraphicFramePr>
        <p:xfrm>
          <a:off x="395536" y="1772816"/>
          <a:ext cx="820891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3419872" y="6525344"/>
            <a:ext cx="2378224" cy="1155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s-ES_tradnl" sz="800" dirty="0" smtClean="0"/>
              <a:t>PROTECCI</a:t>
            </a:r>
            <a:r>
              <a:rPr lang="es-ES_tradnl" sz="800" dirty="0" smtClean="0"/>
              <a:t>ÓN · SERVICIO · INTEGRIDAD</a:t>
            </a:r>
            <a:endParaRPr lang="es-ES_tradnl" sz="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7735"/>
            <a:ext cx="8229600" cy="581025"/>
          </a:xfrm>
        </p:spPr>
        <p:txBody>
          <a:bodyPr/>
          <a:lstStyle/>
          <a:p>
            <a:pPr eaLnBrk="1" hangingPunct="1"/>
            <a:r>
              <a:rPr lang="es-ES_tradnl" dirty="0" smtClean="0"/>
              <a:t>Movimiento de iran</a:t>
            </a:r>
            <a:r>
              <a:rPr lang="es-ES_tradnl" dirty="0" smtClean="0"/>
              <a:t>íes</a:t>
            </a:r>
            <a:endParaRPr lang="es-ES_tradnl" dirty="0" smtClean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409575" y="1351310"/>
            <a:ext cx="8229600" cy="495801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000" dirty="0" smtClean="0"/>
              <a:t>Los ciudadanos iran</a:t>
            </a:r>
            <a:r>
              <a:rPr lang="es-ES_tradnl" sz="2000" dirty="0" smtClean="0"/>
              <a:t>íes constituyeron uno de los grupos más numerosos de migrantes </a:t>
            </a:r>
            <a:r>
              <a:rPr lang="es-ES_tradnl" sz="2000" dirty="0" smtClean="0"/>
              <a:t>que llegaron por v</a:t>
            </a:r>
            <a:r>
              <a:rPr lang="es-ES_tradnl" sz="2000" dirty="0" smtClean="0"/>
              <a:t>ía aérea </a:t>
            </a:r>
            <a:r>
              <a:rPr lang="es-ES_tradnl" sz="2000" dirty="0"/>
              <a:t>sin documentos apropiados </a:t>
            </a:r>
            <a:r>
              <a:rPr lang="es-ES_tradnl" sz="2000" dirty="0" smtClean="0"/>
              <a:t>desde las Américas hasta finales de 2013. En 2014,, el número ha disminuido significativamente</a:t>
            </a:r>
            <a:r>
              <a:rPr lang="es-ES_tradnl" sz="2000" dirty="0" smtClean="0"/>
              <a:t>. </a:t>
            </a:r>
          </a:p>
          <a:p>
            <a:pPr eaLnBrk="1" hangingPunct="1">
              <a:defRPr/>
            </a:pPr>
            <a:r>
              <a:rPr lang="es-ES_tradnl" sz="2000" dirty="0" smtClean="0"/>
              <a:t>Estos migrantes irregulares sol</a:t>
            </a:r>
            <a:r>
              <a:rPr lang="es-ES_tradnl" sz="2000" dirty="0" smtClean="0"/>
              <a:t>ían llegar principalmente desde Caracas, la ciudad de Panamá y la ciudad de México</a:t>
            </a:r>
            <a:r>
              <a:rPr lang="es-ES_tradnl" sz="2000" dirty="0" smtClean="0"/>
              <a:t>. </a:t>
            </a:r>
            <a:r>
              <a:rPr lang="es-ES_tradnl" sz="2000" dirty="0" smtClean="0"/>
              <a:t>Despu</a:t>
            </a:r>
            <a:r>
              <a:rPr lang="es-ES_tradnl" sz="2000" dirty="0" smtClean="0"/>
              <a:t>és de la </a:t>
            </a:r>
            <a:r>
              <a:rPr lang="es-ES_tradnl" sz="2000" dirty="0" smtClean="0"/>
              <a:t>interrupci</a:t>
            </a:r>
            <a:r>
              <a:rPr lang="es-ES_tradnl" sz="2000" dirty="0" smtClean="0"/>
              <a:t>ón que ocurrió en Caracas, ahora se ha </a:t>
            </a:r>
            <a:r>
              <a:rPr lang="es-ES_tradnl" sz="2000" dirty="0" smtClean="0"/>
              <a:t>observado que un mayor número de ciudadanos iraníes que viajan sin documentos apropiados llegan desde Europa y Asia. En cuanto a los migrantes que llegan desde las Américas, aparentemente ahora transitan por Sao Paulo y utilizan la ciudad de México como último punto de embarque (LEP, por sus siglas en inglés)</a:t>
            </a:r>
            <a:r>
              <a:rPr lang="es-ES_tradnl" sz="2000" dirty="0" smtClean="0"/>
              <a:t>. </a:t>
            </a:r>
          </a:p>
          <a:p>
            <a:pPr eaLnBrk="1" hangingPunct="1">
              <a:defRPr/>
            </a:pPr>
            <a:r>
              <a:rPr lang="es-ES_tradnl" sz="2000" dirty="0" smtClean="0"/>
              <a:t>Usualmente los ciudadanos iran</a:t>
            </a:r>
            <a:r>
              <a:rPr lang="es-ES_tradnl" sz="2000" dirty="0" smtClean="0"/>
              <a:t>íes favorecen los pasaportes de países exentos de requerimientos de visa </a:t>
            </a:r>
            <a:r>
              <a:rPr lang="es-ES_tradnl" sz="2000" dirty="0" smtClean="0"/>
              <a:t>(Canad</a:t>
            </a:r>
            <a:r>
              <a:rPr lang="es-ES_tradnl" sz="2000" dirty="0" smtClean="0"/>
              <a:t>á</a:t>
            </a:r>
            <a:r>
              <a:rPr lang="es-ES_tradnl" sz="2000" dirty="0" smtClean="0"/>
              <a:t>, Francia, Malta, Dinamarca e Israel, entre otros).</a:t>
            </a:r>
            <a:endParaRPr lang="es-ES_tradnl" sz="1200" dirty="0" smtClean="0"/>
          </a:p>
          <a:p>
            <a:pPr marL="0" indent="0" eaLnBrk="1" hangingPunct="1">
              <a:buFontTx/>
              <a:buNone/>
              <a:defRPr/>
            </a:pPr>
            <a:endParaRPr lang="es-ES_tradnl" sz="1200" dirty="0" smtClean="0"/>
          </a:p>
          <a:p>
            <a:pPr marL="0" indent="0" eaLnBrk="1" hangingPunct="1">
              <a:buFontTx/>
              <a:buNone/>
              <a:defRPr/>
            </a:pPr>
            <a:endParaRPr lang="es-ES_tradnl" sz="1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419872" y="6525344"/>
            <a:ext cx="2378224" cy="1155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s-ES_tradnl" sz="800" dirty="0" smtClean="0"/>
              <a:t>PROTECCI</a:t>
            </a:r>
            <a:r>
              <a:rPr lang="es-ES_tradnl" sz="800" dirty="0" smtClean="0"/>
              <a:t>ÓN · SERVICIO · INTEGRIDAD</a:t>
            </a:r>
            <a:endParaRPr lang="es-ES_tradnl" sz="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>
          <a:xfrm>
            <a:off x="457200" y="975767"/>
            <a:ext cx="8229600" cy="581025"/>
          </a:xfrm>
        </p:spPr>
        <p:txBody>
          <a:bodyPr/>
          <a:lstStyle/>
          <a:p>
            <a:r>
              <a:rPr lang="es-ES_tradnl" dirty="0" smtClean="0"/>
              <a:t>Movimiento de migrantes de Albania y Kosovo </a:t>
            </a:r>
            <a:r>
              <a:rPr lang="es-ES_tradnl" dirty="0" smtClean="0"/>
              <a:t>	</a:t>
            </a:r>
            <a:endParaRPr lang="es-ES_tradnl" dirty="0" smtClean="0"/>
          </a:p>
        </p:txBody>
      </p:sp>
      <p:sp>
        <p:nvSpPr>
          <p:cNvPr id="226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_tradnl" sz="2000" dirty="0" smtClean="0"/>
              <a:t>Los ciudadanos de Albania han transitado por las Am</a:t>
            </a:r>
            <a:r>
              <a:rPr lang="es-ES_tradnl" sz="2000" dirty="0" smtClean="0"/>
              <a:t>éricas por varios años, observándose un movimiento continuo que incluye a migrantes que viajan solos. Sin embargo, en el último año se ha observado un incremento </a:t>
            </a:r>
            <a:r>
              <a:rPr lang="es-ES_tradnl" sz="2000" dirty="0" smtClean="0"/>
              <a:t>en </a:t>
            </a:r>
            <a:r>
              <a:rPr lang="es-ES_tradnl" sz="2000" dirty="0" smtClean="0"/>
              <a:t>el número migrantes de origen albanés de Kosovo que utilizan la República Dominicana como punto de tránsito</a:t>
            </a:r>
            <a:r>
              <a:rPr lang="es-ES_tradnl" sz="2000" dirty="0" smtClean="0"/>
              <a:t>. </a:t>
            </a:r>
            <a:endParaRPr lang="es-ES_tradnl" sz="2000" dirty="0" smtClean="0"/>
          </a:p>
          <a:p>
            <a:pPr>
              <a:defRPr/>
            </a:pPr>
            <a:endParaRPr lang="es-ES_tradnl" sz="2000" dirty="0" smtClean="0"/>
          </a:p>
          <a:p>
            <a:pPr>
              <a:defRPr/>
            </a:pPr>
            <a:r>
              <a:rPr lang="es-ES_tradnl" sz="2000" dirty="0" smtClean="0"/>
              <a:t>Usualmente, los albaneses utilizan pasaportes de Grecia, Italia o </a:t>
            </a:r>
            <a:r>
              <a:rPr lang="es-ES_tradnl" sz="2000" dirty="0" smtClean="0"/>
              <a:t>Eslovenia en los que sustituyen la p</a:t>
            </a:r>
            <a:r>
              <a:rPr lang="es-ES_tradnl" sz="2000" dirty="0" smtClean="0"/>
              <a:t>ágina de datos personales</a:t>
            </a:r>
            <a:r>
              <a:rPr lang="es-ES_tradnl" sz="2000" dirty="0" smtClean="0"/>
              <a:t>. </a:t>
            </a:r>
          </a:p>
          <a:p>
            <a:pPr marL="0" indent="0">
              <a:buFontTx/>
              <a:buNone/>
              <a:defRPr/>
            </a:pPr>
            <a:endParaRPr lang="es-ES_tradnl" sz="2000" dirty="0" smtClean="0"/>
          </a:p>
          <a:p>
            <a:pPr>
              <a:defRPr/>
            </a:pPr>
            <a:r>
              <a:rPr lang="es-ES_tradnl" sz="2000" dirty="0" smtClean="0"/>
              <a:t>Hasta ahora, los migrantes de Kosovo han utilizado exclusivamente las porciones de vuelta de </a:t>
            </a:r>
            <a:r>
              <a:rPr lang="es-ES_tradnl" sz="2000" dirty="0" smtClean="0"/>
              <a:t>boletos </a:t>
            </a:r>
            <a:r>
              <a:rPr lang="es-ES_tradnl" sz="2000" dirty="0" smtClean="0"/>
              <a:t>aéreos</a:t>
            </a:r>
            <a:r>
              <a:rPr lang="es-ES_tradnl" sz="2000" dirty="0" smtClean="0"/>
              <a:t> para </a:t>
            </a:r>
            <a:r>
              <a:rPr lang="es-ES_tradnl" sz="2000" dirty="0" smtClean="0"/>
              <a:t>vuelos alquilados con identidad canadiense. </a:t>
            </a:r>
            <a:endParaRPr lang="es-ES_tradnl" sz="1200" dirty="0" smtClean="0"/>
          </a:p>
          <a:p>
            <a:pPr>
              <a:defRPr/>
            </a:pPr>
            <a:endParaRPr lang="es-ES_tradnl" sz="1200" dirty="0" smtClean="0"/>
          </a:p>
          <a:p>
            <a:pPr>
              <a:defRPr/>
            </a:pPr>
            <a:endParaRPr lang="es-ES_tradnl" sz="12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419872" y="6525344"/>
            <a:ext cx="2378224" cy="1155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s-ES_tradnl" sz="800" dirty="0" smtClean="0"/>
              <a:t>PROTECCI</a:t>
            </a:r>
            <a:r>
              <a:rPr lang="es-ES_tradnl" sz="800" dirty="0" smtClean="0"/>
              <a:t>ÓN · SERVICIO · INTEGRIDAD</a:t>
            </a:r>
            <a:endParaRPr lang="es-ES_tradnl" sz="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Movimiento de ciudadanos de Georgia	</a:t>
            </a:r>
            <a:endParaRPr lang="es-ES_tradnl" dirty="0" smtClean="0"/>
          </a:p>
        </p:txBody>
      </p:sp>
      <p:sp>
        <p:nvSpPr>
          <p:cNvPr id="226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1800" dirty="0" smtClean="0"/>
              <a:t>Este movimiento es relativamente reciente en las Am</a:t>
            </a:r>
            <a:r>
              <a:rPr lang="es-ES_tradnl" sz="1800" dirty="0" smtClean="0"/>
              <a:t>éricas. Se ha observado un incremento en el número de ciudadanos de Georgia que utilizan las Américas como punto de tránsito en su viaje hacia Canadá, aunque la ruta de tr</a:t>
            </a:r>
            <a:r>
              <a:rPr lang="es-ES_tradnl" sz="1800" dirty="0" smtClean="0"/>
              <a:t>áfico ilegal de migrantes por Asia sigue siendo la más popular. </a:t>
            </a:r>
            <a:endParaRPr lang="es-ES_tradnl" sz="1800" dirty="0" smtClean="0"/>
          </a:p>
          <a:p>
            <a:pPr marL="0" indent="0" eaLnBrk="1" hangingPunct="1">
              <a:buNone/>
              <a:defRPr/>
            </a:pPr>
            <a:endParaRPr lang="es-ES_tradnl" sz="1800" dirty="0" smtClean="0"/>
          </a:p>
          <a:p>
            <a:pPr>
              <a:defRPr/>
            </a:pPr>
            <a:r>
              <a:rPr lang="es-ES_tradnl" sz="1800" dirty="0" smtClean="0"/>
              <a:t>Los ciudadanos de Georgia muchas veces viajan en grupos y favorecen los pasaportes de pa</a:t>
            </a:r>
            <a:r>
              <a:rPr lang="es-ES_tradnl" sz="1800" dirty="0" smtClean="0"/>
              <a:t>íses de Europa Oriental exentos de requerimientos de visa, así como el pasaporte de Israel</a:t>
            </a:r>
            <a:r>
              <a:rPr lang="es-ES_tradnl" sz="1800" dirty="0" smtClean="0"/>
              <a:t>. La mayor</a:t>
            </a:r>
            <a:r>
              <a:rPr lang="es-ES_tradnl" sz="1800" dirty="0" smtClean="0"/>
              <a:t>ía de los migrantes utilizaron pasaportes eslovacos fraudulentos para viajar de Moscú </a:t>
            </a:r>
            <a:r>
              <a:rPr lang="es-ES_tradnl" sz="1800" dirty="0" smtClean="0"/>
              <a:t>o </a:t>
            </a:r>
            <a:r>
              <a:rPr lang="es-ES_tradnl" sz="1800" dirty="0" smtClean="0"/>
              <a:t>La Habana, o pasaportes de Israel para viajar por Brasil. </a:t>
            </a:r>
            <a:endParaRPr lang="es-ES_tradnl" sz="12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419872" y="6525344"/>
            <a:ext cx="2378224" cy="1155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s-ES_tradnl" sz="800" dirty="0" smtClean="0"/>
              <a:t>PROTECCI</a:t>
            </a:r>
            <a:r>
              <a:rPr lang="es-ES_tradnl" sz="800" dirty="0" smtClean="0"/>
              <a:t>ÓN · SERVICIO · INTEGRIDAD</a:t>
            </a:r>
            <a:endParaRPr lang="es-ES_tradnl" sz="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615727"/>
            <a:ext cx="8229600" cy="581025"/>
          </a:xfrm>
        </p:spPr>
        <p:txBody>
          <a:bodyPr/>
          <a:lstStyle/>
          <a:p>
            <a:r>
              <a:rPr lang="es-ES_tradnl" altLang="en-US" dirty="0" smtClean="0"/>
              <a:t>Movimiento de ciudadanos cubanos</a:t>
            </a:r>
            <a:endParaRPr lang="es-ES_tradnl" altLang="en-U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184576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s-ES_tradnl" altLang="en-US" sz="1800" dirty="0"/>
              <a:t>E</a:t>
            </a:r>
            <a:r>
              <a:rPr lang="es-ES_tradnl" altLang="en-US" sz="1800" dirty="0" smtClean="0"/>
              <a:t>n 2014, cada mes se ha recibido un promedio de 12 solicitudes de la condici</a:t>
            </a:r>
            <a:r>
              <a:rPr lang="es-ES_tradnl" altLang="en-US" sz="1800" dirty="0" smtClean="0"/>
              <a:t>ón de refugiado </a:t>
            </a:r>
            <a:r>
              <a:rPr lang="es-ES_tradnl" altLang="en-US" sz="1800" dirty="0" smtClean="0"/>
              <a:t>presentadas por ciudadanos cubanos, y se espera recibir un número total de 140 solicitudes, lo cual constituye una disminución del 30% con relación a 2013, cuando se recibieron 199 solicitudes. Las cifras totales proyectadas para 2014 representan el número más bajo de solicitudes presentadas por ciudadanos cubanos desde 2008</a:t>
            </a:r>
            <a:r>
              <a:rPr lang="es-ES_tradnl" altLang="en-US" sz="1800" dirty="0" smtClean="0"/>
              <a:t>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s-ES_tradnl" altLang="en-US" sz="1800" dirty="0" smtClean="0"/>
          </a:p>
          <a:p>
            <a:pPr>
              <a:spcBef>
                <a:spcPts val="0"/>
              </a:spcBef>
              <a:defRPr/>
            </a:pPr>
            <a:r>
              <a:rPr lang="es-ES_tradnl" altLang="en-US" sz="1800" dirty="0"/>
              <a:t>E</a:t>
            </a:r>
            <a:r>
              <a:rPr lang="es-ES_tradnl" altLang="en-US" sz="1800" dirty="0" smtClean="0"/>
              <a:t>n 2013, el 74% de las solicitudes de la condici</a:t>
            </a:r>
            <a:r>
              <a:rPr lang="es-ES_tradnl" altLang="en-US" sz="1800" dirty="0" smtClean="0"/>
              <a:t>ón de refugiado se presentaron en diferente sitios en el interior del país</a:t>
            </a:r>
            <a:r>
              <a:rPr lang="es-ES_tradnl" altLang="en-US" sz="1800" dirty="0" smtClean="0"/>
              <a:t>. </a:t>
            </a:r>
            <a:r>
              <a:rPr lang="es-ES_tradnl" altLang="en-US" sz="1800" dirty="0"/>
              <a:t>E</a:t>
            </a:r>
            <a:r>
              <a:rPr lang="es-ES_tradnl" altLang="en-US" sz="1800" dirty="0" smtClean="0"/>
              <a:t>n 2014, se sigue recibiendo la mayor</a:t>
            </a:r>
            <a:r>
              <a:rPr lang="es-ES_tradnl" altLang="en-US" sz="1800" dirty="0" smtClean="0"/>
              <a:t>ía de solicitudes en diferentes sitios en el interior del país</a:t>
            </a:r>
            <a:r>
              <a:rPr lang="es-ES_tradnl" altLang="en-US" sz="1800" dirty="0" smtClean="0"/>
              <a:t>. </a:t>
            </a:r>
          </a:p>
          <a:p>
            <a:pPr>
              <a:spcBef>
                <a:spcPts val="0"/>
              </a:spcBef>
              <a:defRPr/>
            </a:pPr>
            <a:endParaRPr lang="es-ES_tradnl" altLang="en-US" sz="1800" dirty="0" smtClean="0"/>
          </a:p>
          <a:p>
            <a:pPr>
              <a:spcBef>
                <a:spcPts val="0"/>
              </a:spcBef>
              <a:defRPr/>
            </a:pPr>
            <a:r>
              <a:rPr lang="es-ES_tradnl" altLang="en-US" sz="1800" dirty="0" smtClean="0"/>
              <a:t>Es probable que algunos migrantes cubanos est</a:t>
            </a:r>
            <a:r>
              <a:rPr lang="es-ES_tradnl" altLang="en-US" sz="1800" dirty="0" smtClean="0"/>
              <a:t>én evadiendo los controles de inmigración en la frontera y que ingresen al país de modo ilegal.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s-ES_tradnl" altLang="en-US" sz="1800" dirty="0" smtClean="0"/>
          </a:p>
          <a:p>
            <a:pPr>
              <a:spcBef>
                <a:spcPts val="0"/>
              </a:spcBef>
              <a:defRPr/>
            </a:pPr>
            <a:r>
              <a:rPr lang="es-ES_tradnl" altLang="en-US" sz="1800" dirty="0" smtClean="0"/>
              <a:t>Adem</a:t>
            </a:r>
            <a:r>
              <a:rPr lang="es-ES_tradnl" altLang="en-US" sz="1800" dirty="0" smtClean="0"/>
              <a:t>ás, otros ciudadanos cubanos ingresan a Canadá de modo legal mediante el uso de pasaportes de España exentos de requerimientos de visa </a:t>
            </a:r>
            <a:r>
              <a:rPr lang="es-ES_tradnl" altLang="en-US" sz="1800" dirty="0" smtClean="0"/>
              <a:t>y </a:t>
            </a:r>
            <a:r>
              <a:rPr lang="es-ES_tradnl" altLang="en-US" sz="1800" dirty="0" smtClean="0"/>
              <a:t>posteriormente presentan su solicitud de la condici</a:t>
            </a:r>
            <a:r>
              <a:rPr lang="es-ES_tradnl" altLang="en-US" sz="1800" dirty="0" smtClean="0"/>
              <a:t>ón de refugiado en una oficina situada en el interior del país.</a:t>
            </a:r>
            <a:endParaRPr lang="es-ES_tradnl" altLang="en-US" sz="1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419872" y="6525344"/>
            <a:ext cx="2378224" cy="1155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s-ES_tradnl" sz="800" dirty="0" smtClean="0"/>
              <a:t>PROTECCI</a:t>
            </a:r>
            <a:r>
              <a:rPr lang="es-ES_tradnl" sz="800" dirty="0" smtClean="0"/>
              <a:t>ÓN · SERVICIO · INTEGRIDAD</a:t>
            </a:r>
            <a:endParaRPr lang="es-ES_tradnl" sz="800" dirty="0" smtClean="0"/>
          </a:p>
        </p:txBody>
      </p:sp>
    </p:spTree>
    <p:extLst>
      <p:ext uri="{BB962C8B-B14F-4D97-AF65-F5344CB8AC3E}">
        <p14:creationId xmlns:p14="http://schemas.microsoft.com/office/powerpoint/2010/main" val="243051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t_se_eng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2853</TotalTime>
  <Words>870</Words>
  <Application>Microsoft Macintosh PowerPoint</Application>
  <PresentationFormat>Presentación en pantalla (4:3)</PresentationFormat>
  <Paragraphs>151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ppt_se_eng</vt:lpstr>
      <vt:lpstr>1_Default Design</vt:lpstr>
      <vt:lpstr>4_Default Design</vt:lpstr>
      <vt:lpstr>13_Default Design</vt:lpstr>
      <vt:lpstr>6_Default Design</vt:lpstr>
      <vt:lpstr>5_Default Design</vt:lpstr>
      <vt:lpstr>7_Default Design</vt:lpstr>
      <vt:lpstr>2_Default Design</vt:lpstr>
      <vt:lpstr>Tendencias de migración irregular  Red de Funcionarios de Enlace para el Combate al Tráfico Ilícito de Migrantes y la Trata de Personas   Conferencia Regional sobre Migración Managua, Nicaragua 24-25 de noviembre de 2014</vt:lpstr>
      <vt:lpstr>Operaciones de la Agencia de Servicios Fronterizos de Canadá (ASFC)</vt:lpstr>
      <vt:lpstr>Migración irregular: solicitudes de la condición de refugiado en Canadá</vt:lpstr>
      <vt:lpstr>MIGRACIÓN IRREGULAR:  PRINCIPALES PAÍSES DE ORIGEN DE PERSONAS QUE PRESENTARON SOLICITUDES DE LA CONDICIÓN DE REFUGIADO EN CANADÁ   </vt:lpstr>
      <vt:lpstr>Llegadas de personas sin documentos apropiados, por país de ciudadanía, 2013  por aire, tierra y mar</vt:lpstr>
      <vt:lpstr>Movimiento de iraníes</vt:lpstr>
      <vt:lpstr>Movimiento de migrantes de Albania y Kosovo  </vt:lpstr>
      <vt:lpstr>Movimiento de ciudadanos de Georgia </vt:lpstr>
      <vt:lpstr>Movimiento de ciudadanos cubanos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CIC</dc:creator>
  <cp:lastModifiedBy>Christiane Lehnhoff</cp:lastModifiedBy>
  <cp:revision>201</cp:revision>
  <cp:lastPrinted>2014-11-14T18:01:18Z</cp:lastPrinted>
  <dcterms:created xsi:type="dcterms:W3CDTF">2013-04-17T15:18:38Z</dcterms:created>
  <dcterms:modified xsi:type="dcterms:W3CDTF">2014-11-17T17:10:55Z</dcterms:modified>
</cp:coreProperties>
</file>