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8" r:id="rId3"/>
    <p:sldId id="269" r:id="rId4"/>
    <p:sldId id="262" r:id="rId5"/>
    <p:sldId id="267" r:id="rId6"/>
    <p:sldId id="270" r:id="rId7"/>
    <p:sldId id="266" r:id="rId8"/>
  </p:sldIdLst>
  <p:sldSz cx="12192000" cy="6858000"/>
  <p:notesSz cx="6858000" cy="9144000"/>
  <p:embeddedFontLst>
    <p:embeddedFont>
      <p:font typeface="Roboto" pitchFamily="2" charset="0"/>
      <p:regular r:id="rId9"/>
      <p:bold r:id="rId10"/>
      <p:italic r:id="rId11"/>
      <p:boldItalic r:id="rId12"/>
    </p:embeddedFont>
    <p:embeddedFont>
      <p:font typeface="Source Sans Pro" panose="020B0503030403020204" pitchFamily="34" charset="0"/>
      <p:regular r:id="rId13"/>
      <p:bold r:id="rId14"/>
      <p:italic r:id="rId15"/>
    </p:embeddedFont>
    <p:embeddedFont>
      <p:font typeface="Source Sans Pro Black" panose="020B0803030403020204" pitchFamily="34" charset="0"/>
      <p:bold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4320" userDrawn="1">
          <p15:clr>
            <a:srgbClr val="A4A3A4"/>
          </p15:clr>
        </p15:guide>
        <p15:guide id="8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B62"/>
    <a:srgbClr val="3E79D0"/>
    <a:srgbClr val="0E5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28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0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6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4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8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3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9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0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2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icicinitiative.iom.int/" TargetMode="External"/><Relationship Id="rId4" Type="http://schemas.openxmlformats.org/officeDocument/2006/relationships/hyperlink" Target="mailto:micicsecretariat@iom.i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38651" y="2102155"/>
            <a:ext cx="714375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/>
                <a:ea typeface="Source Sans Pro Black" panose="020B0803030403020204" pitchFamily="34" charset="0"/>
              </a:rPr>
              <a:t>VULNERABILIDAD DE LOS MIGRANTES</a:t>
            </a:r>
            <a:endParaRPr lang="en-US" sz="6200" dirty="0">
              <a:solidFill>
                <a:schemeClr val="bg1"/>
              </a:solidFill>
              <a:latin typeface="Source Sans Pro Black" panose="020B0803030403020204"/>
              <a:ea typeface="Source Sans Pro Black" panose="020B0803030403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032171" y="4121604"/>
            <a:ext cx="45502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62057" y="4279212"/>
            <a:ext cx="5018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Protección de los nacionales en el exterior afectados por situación de crisis</a:t>
            </a:r>
            <a:endParaRPr lang="en-US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8374" y="5022309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Lorenzo </a:t>
            </a:r>
            <a:r>
              <a:rPr lang="en-US" b="1" u="sng" dirty="0" err="1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Guadagno</a:t>
            </a:r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 and Chiara Milano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7874" y="5679635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San Jose, Costa Rica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Feb 1 and 2, 2017</a:t>
            </a:r>
          </a:p>
        </p:txBody>
      </p:sp>
    </p:spTree>
    <p:extLst>
      <p:ext uri="{BB962C8B-B14F-4D97-AF65-F5344CB8AC3E}">
        <p14:creationId xmlns:p14="http://schemas.microsoft.com/office/powerpoint/2010/main" val="27904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OBJECTIVOS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Destacar</a:t>
            </a:r>
            <a:r>
              <a:rPr lang="en-U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factores que pueden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hacer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sus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nacionales en el exterior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especialmente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vulnerables en situaciones de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crisis</a:t>
            </a: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Destacar las capacidades especificas de los migrantes en situaciones de crisis. </a:t>
            </a: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RETROALIMENTACIÓN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¿Qué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factores de vulnerabilidad recurren más en los casos de estudio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?</a:t>
            </a:r>
          </a:p>
          <a:p>
            <a:pPr marL="285750" indent="-28575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¿Cuáles grupos de personas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migrantes presentan condiciones particulares de vulnerabilidad, capacidad y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resiliencia?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95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FACTORES DE VULNERABILIDAD</a:t>
            </a:r>
          </a:p>
        </p:txBody>
      </p:sp>
      <p:pic>
        <p:nvPicPr>
          <p:cNvPr id="9" name="Bild 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216" y="4269253"/>
            <a:ext cx="825500" cy="825500"/>
          </a:xfrm>
          <a:prstGeom prst="rect">
            <a:avLst/>
          </a:prstGeom>
        </p:spPr>
      </p:pic>
      <p:pic>
        <p:nvPicPr>
          <p:cNvPr id="10" name="Bild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500" y="3259603"/>
            <a:ext cx="825500" cy="825500"/>
          </a:xfrm>
          <a:prstGeom prst="rect">
            <a:avLst/>
          </a:prstGeom>
        </p:spPr>
      </p:pic>
      <p:pic>
        <p:nvPicPr>
          <p:cNvPr id="13" name="Bild 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200" y="5259852"/>
            <a:ext cx="825500" cy="825500"/>
          </a:xfrm>
          <a:prstGeom prst="rect">
            <a:avLst/>
          </a:prstGeom>
        </p:spPr>
      </p:pic>
      <p:pic>
        <p:nvPicPr>
          <p:cNvPr id="14" name="Bild 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0500" y="4269253"/>
            <a:ext cx="825500" cy="825500"/>
          </a:xfrm>
          <a:prstGeom prst="rect">
            <a:avLst/>
          </a:prstGeom>
        </p:spPr>
      </p:pic>
      <p:pic>
        <p:nvPicPr>
          <p:cNvPr id="15" name="Bild 8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3099" y="2250694"/>
            <a:ext cx="825500" cy="825500"/>
          </a:xfrm>
          <a:prstGeom prst="rect">
            <a:avLst/>
          </a:prstGeom>
        </p:spPr>
      </p:pic>
      <p:pic>
        <p:nvPicPr>
          <p:cNvPr id="16" name="Bild 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5800" y="5259852"/>
            <a:ext cx="825500" cy="825500"/>
          </a:xfrm>
          <a:prstGeom prst="rect">
            <a:avLst/>
          </a:prstGeom>
        </p:spPr>
      </p:pic>
      <p:pic>
        <p:nvPicPr>
          <p:cNvPr id="17" name="Bild 8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174" y="2268392"/>
            <a:ext cx="825500" cy="825500"/>
          </a:xfrm>
          <a:prstGeom prst="rect">
            <a:avLst/>
          </a:prstGeom>
        </p:spPr>
      </p:pic>
      <p:pic>
        <p:nvPicPr>
          <p:cNvPr id="18" name="Bild 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5399" y="3259603"/>
            <a:ext cx="825500" cy="825500"/>
          </a:xfrm>
          <a:prstGeom prst="rect">
            <a:avLst/>
          </a:prstGeom>
        </p:spPr>
      </p:pic>
      <p:pic>
        <p:nvPicPr>
          <p:cNvPr id="19" name="Bild 8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5399" y="4269253"/>
            <a:ext cx="825500" cy="825500"/>
          </a:xfrm>
          <a:prstGeom prst="rect">
            <a:avLst/>
          </a:prstGeom>
        </p:spPr>
      </p:pic>
      <p:pic>
        <p:nvPicPr>
          <p:cNvPr id="20" name="Bild 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15624" y="2284591"/>
            <a:ext cx="825500" cy="825500"/>
          </a:xfrm>
          <a:prstGeom prst="rect">
            <a:avLst/>
          </a:prstGeom>
        </p:spPr>
      </p:pic>
      <p:pic>
        <p:nvPicPr>
          <p:cNvPr id="21" name="Bild 8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96574" y="5259852"/>
            <a:ext cx="825500" cy="825500"/>
          </a:xfrm>
          <a:prstGeom prst="rect">
            <a:avLst/>
          </a:prstGeom>
        </p:spPr>
      </p:pic>
      <p:pic>
        <p:nvPicPr>
          <p:cNvPr id="22" name="Bild 8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04387" y="5259852"/>
            <a:ext cx="825500" cy="825500"/>
          </a:xfrm>
          <a:prstGeom prst="rect">
            <a:avLst/>
          </a:prstGeom>
        </p:spPr>
      </p:pic>
      <p:pic>
        <p:nvPicPr>
          <p:cNvPr id="23" name="Bild 8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10298" y="5259852"/>
            <a:ext cx="825500" cy="825500"/>
          </a:xfrm>
          <a:prstGeom prst="rect">
            <a:avLst/>
          </a:prstGeom>
        </p:spPr>
      </p:pic>
      <p:sp>
        <p:nvSpPr>
          <p:cNvPr id="24" name="Pfeil nach links und rechts 35"/>
          <p:cNvSpPr/>
          <p:nvPr/>
        </p:nvSpPr>
        <p:spPr>
          <a:xfrm>
            <a:off x="877850" y="6038850"/>
            <a:ext cx="2590800" cy="685800"/>
          </a:xfrm>
          <a:prstGeom prst="leftRightArrow">
            <a:avLst/>
          </a:prstGeom>
          <a:solidFill>
            <a:srgbClr val="072B6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Antes</a:t>
            </a:r>
            <a:endParaRPr lang="de-DE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5" name="Pfeil nach links und rechts 36"/>
          <p:cNvSpPr/>
          <p:nvPr/>
        </p:nvSpPr>
        <p:spPr>
          <a:xfrm>
            <a:off x="4812274" y="6038850"/>
            <a:ext cx="2590800" cy="685800"/>
          </a:xfrm>
          <a:prstGeom prst="leftRightArrow">
            <a:avLst/>
          </a:prstGeom>
          <a:solidFill>
            <a:srgbClr val="072B6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Durante</a:t>
            </a:r>
            <a:endParaRPr lang="de-DE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6" name="Pfeil nach links und rechts 37"/>
          <p:cNvSpPr/>
          <p:nvPr/>
        </p:nvSpPr>
        <p:spPr>
          <a:xfrm>
            <a:off x="8727648" y="6048375"/>
            <a:ext cx="2590800" cy="685800"/>
          </a:xfrm>
          <a:prstGeom prst="leftRightArrow">
            <a:avLst/>
          </a:prstGeom>
          <a:solidFill>
            <a:srgbClr val="072B6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Después</a:t>
            </a:r>
            <a:endParaRPr lang="de-DE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7" name="Rechteck 52"/>
          <p:cNvSpPr>
            <a:spLocks noChangeArrowheads="1"/>
          </p:cNvSpPr>
          <p:nvPr/>
        </p:nvSpPr>
        <p:spPr bwMode="auto">
          <a:xfrm>
            <a:off x="1204381" y="3334489"/>
            <a:ext cx="20201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Conocimiento</a:t>
            </a:r>
            <a:endParaRPr lang="fr-CH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  <a:p>
            <a:pPr algn="ctr"/>
            <a:r>
              <a:rPr lang="fr-CH" b="1" dirty="0" err="1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d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el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contexto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local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28" name="Rechteck 53"/>
          <p:cNvSpPr>
            <a:spLocks noChangeArrowheads="1"/>
          </p:cNvSpPr>
          <p:nvPr/>
        </p:nvSpPr>
        <p:spPr bwMode="auto">
          <a:xfrm>
            <a:off x="1526286" y="4353799"/>
            <a:ext cx="12923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Servicios</a:t>
            </a:r>
            <a:endParaRPr lang="fr-CH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  <a:p>
            <a:pPr algn="ctr"/>
            <a:r>
              <a:rPr lang="fr-CH" b="1" dirty="0" err="1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senciales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29" name="Rechteck 54"/>
          <p:cNvSpPr>
            <a:spLocks noChangeArrowheads="1"/>
          </p:cNvSpPr>
          <p:nvPr/>
        </p:nvSpPr>
        <p:spPr bwMode="auto">
          <a:xfrm>
            <a:off x="1453350" y="5376531"/>
            <a:ext cx="14382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Alojamiento</a:t>
            </a:r>
            <a:endParaRPr lang="fr-CH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  <a:p>
            <a:pPr algn="ctr"/>
            <a:r>
              <a:rPr lang="fr-CH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y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empleo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0" name="Rechteck 55"/>
          <p:cNvSpPr>
            <a:spLocks noChangeArrowheads="1"/>
          </p:cNvSpPr>
          <p:nvPr/>
        </p:nvSpPr>
        <p:spPr bwMode="auto">
          <a:xfrm>
            <a:off x="5385361" y="3484761"/>
            <a:ext cx="1444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Información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1" name="Rechteck 56"/>
          <p:cNvSpPr>
            <a:spLocks noChangeArrowheads="1"/>
          </p:cNvSpPr>
          <p:nvPr/>
        </p:nvSpPr>
        <p:spPr bwMode="auto">
          <a:xfrm>
            <a:off x="5436987" y="4465395"/>
            <a:ext cx="14462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Preparación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2" name="Rechteck 57"/>
          <p:cNvSpPr>
            <a:spLocks noChangeArrowheads="1"/>
          </p:cNvSpPr>
          <p:nvPr/>
        </p:nvSpPr>
        <p:spPr bwMode="auto">
          <a:xfrm>
            <a:off x="5298326" y="5349436"/>
            <a:ext cx="17235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Asistencia</a:t>
            </a:r>
            <a:endParaRPr lang="fr-CH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  <a:p>
            <a:pPr algn="ctr"/>
            <a:r>
              <a:rPr lang="fr-CH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d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 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emergencia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3" name="Rechteck 58"/>
          <p:cNvSpPr>
            <a:spLocks noChangeArrowheads="1"/>
          </p:cNvSpPr>
          <p:nvPr/>
        </p:nvSpPr>
        <p:spPr bwMode="auto">
          <a:xfrm>
            <a:off x="9475828" y="4365964"/>
            <a:ext cx="10422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Redes</a:t>
            </a:r>
            <a:endParaRPr lang="fr-CH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  <a:p>
            <a:pPr algn="ctr"/>
            <a:r>
              <a:rPr lang="fr-CH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s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ociales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4" name="Rechteck 59"/>
          <p:cNvSpPr>
            <a:spLocks noChangeArrowheads="1"/>
          </p:cNvSpPr>
          <p:nvPr/>
        </p:nvSpPr>
        <p:spPr bwMode="auto">
          <a:xfrm>
            <a:off x="9066261" y="5335806"/>
            <a:ext cx="18614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Asistencia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</a:t>
            </a:r>
          </a:p>
          <a:p>
            <a:pPr algn="ctr"/>
            <a:r>
              <a:rPr lang="fr-CH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d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e </a:t>
            </a:r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recuperación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6" name="Rechteck 62"/>
          <p:cNvSpPr>
            <a:spLocks noChangeArrowheads="1"/>
          </p:cNvSpPr>
          <p:nvPr/>
        </p:nvSpPr>
        <p:spPr bwMode="auto">
          <a:xfrm>
            <a:off x="3418885" y="2530605"/>
            <a:ext cx="14189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Xenophobia</a:t>
            </a:r>
            <a:endParaRPr lang="de-DE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37" name="Rechteck 63"/>
          <p:cNvSpPr>
            <a:spLocks noChangeArrowheads="1"/>
          </p:cNvSpPr>
          <p:nvPr/>
        </p:nvSpPr>
        <p:spPr bwMode="auto">
          <a:xfrm>
            <a:off x="7165840" y="2357976"/>
            <a:ext cx="16882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Insensibilidad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</a:t>
            </a:r>
            <a:b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</a:b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cultural</a:t>
            </a:r>
            <a:endParaRPr lang="fr-CH" b="1" dirty="0">
              <a:solidFill>
                <a:srgbClr val="072B62"/>
              </a:solidFill>
              <a:latin typeface="Roboto" pitchFamily="2" charset="0"/>
              <a:ea typeface="Roboto" pitchFamily="2" charset="0"/>
              <a:cs typeface="Arial" charset="0"/>
            </a:endParaRPr>
          </a:p>
        </p:txBody>
      </p:sp>
      <p:sp>
        <p:nvSpPr>
          <p:cNvPr id="38" name="Rechteck 62"/>
          <p:cNvSpPr>
            <a:spLocks noChangeArrowheads="1"/>
          </p:cNvSpPr>
          <p:nvPr/>
        </p:nvSpPr>
        <p:spPr bwMode="auto">
          <a:xfrm>
            <a:off x="5567942" y="2397255"/>
            <a:ext cx="1069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Leyes</a:t>
            </a:r>
            <a:r>
              <a:rPr lang="fr-CH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 y </a:t>
            </a:r>
          </a:p>
          <a:p>
            <a:pPr algn="ctr"/>
            <a:r>
              <a:rPr lang="fr-CH" b="1" dirty="0" err="1" smtClean="0">
                <a:solidFill>
                  <a:srgbClr val="072B62"/>
                </a:solidFill>
                <a:latin typeface="Roboto" pitchFamily="2" charset="0"/>
                <a:ea typeface="Roboto" pitchFamily="2" charset="0"/>
                <a:cs typeface="Arial" charset="0"/>
              </a:rPr>
              <a:t>políticas</a:t>
            </a:r>
            <a:endParaRPr lang="de-DE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77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86" y="488280"/>
            <a:ext cx="7583628" cy="58814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2203" y="5530334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Elementos de diversidad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4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861" y="488280"/>
            <a:ext cx="8676077" cy="58814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2203" y="5530334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Elementos de diversidad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4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666997" y="5694595"/>
            <a:ext cx="686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Contact: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4"/>
              </a:rPr>
              <a:t>micicsecretariat@iom.it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-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5"/>
              </a:rPr>
              <a:t>www.micicinitiative.iom.int</a:t>
            </a:r>
            <a:endParaRPr lang="en-US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09775" y="2891621"/>
            <a:ext cx="599068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GRACIAS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133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Roboto</vt:lpstr>
      <vt:lpstr>Source Sans Pro</vt:lpstr>
      <vt:lpstr>Source Sans Pro Black</vt:lpstr>
      <vt:lpstr>Calibri Light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BONNET Claire</dc:creator>
  <cp:lastModifiedBy>GUADAGNO Lorenzo</cp:lastModifiedBy>
  <cp:revision>25</cp:revision>
  <dcterms:created xsi:type="dcterms:W3CDTF">2017-01-30T08:49:36Z</dcterms:created>
  <dcterms:modified xsi:type="dcterms:W3CDTF">2017-02-01T10:04:07Z</dcterms:modified>
</cp:coreProperties>
</file>