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2"/>
  </p:notesMasterIdLst>
  <p:sldIdLst>
    <p:sldId id="256" r:id="rId2"/>
    <p:sldId id="268" r:id="rId3"/>
    <p:sldId id="283" r:id="rId4"/>
    <p:sldId id="286" r:id="rId5"/>
    <p:sldId id="282" r:id="rId6"/>
    <p:sldId id="285" r:id="rId7"/>
    <p:sldId id="275" r:id="rId8"/>
    <p:sldId id="287" r:id="rId9"/>
    <p:sldId id="280" r:id="rId10"/>
    <p:sldId id="266"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Roboto" pitchFamily="2" charset="0"/>
      <p:regular r:id="rId17"/>
      <p:bold r:id="rId18"/>
      <p:italic r:id="rId19"/>
      <p:boldItalic r:id="rId20"/>
    </p:embeddedFont>
    <p:embeddedFont>
      <p:font typeface="Source Sans Pro" panose="020B0503030403020204" pitchFamily="34" charset="0"/>
      <p:regular r:id="rId21"/>
      <p:bold r:id="rId22"/>
      <p:italic r:id="rId23"/>
    </p:embeddedFont>
    <p:embeddedFont>
      <p:font typeface="Source Sans Pro Black" panose="020B0803030403020204" pitchFamily="34" charset="0"/>
      <p:bold r:id="rId24"/>
      <p:boldItalic r:id="rId25"/>
    </p:embeddedFont>
    <p:embeddedFont>
      <p:font typeface="Calibri Light" panose="020F0302020204030204" pitchFamily="34" charset="0"/>
      <p:regular r:id="rId26"/>
      <p: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7" orient="horz" pos="4320" userDrawn="1">
          <p15:clr>
            <a:srgbClr val="A4A3A4"/>
          </p15:clr>
        </p15:guide>
        <p15:guide id="8"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72B62"/>
    <a:srgbClr val="3E79D0"/>
    <a:srgbClr val="0E57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7" autoAdjust="0"/>
    <p:restoredTop sz="73885" autoAdjust="0"/>
  </p:normalViewPr>
  <p:slideViewPr>
    <p:cSldViewPr snapToGrid="0">
      <p:cViewPr varScale="1">
        <p:scale>
          <a:sx n="67" d="100"/>
          <a:sy n="67" d="100"/>
        </p:scale>
        <p:origin x="96" y="348"/>
      </p:cViewPr>
      <p:guideLst>
        <p:guide orient="horz" pos="432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54789A-8A0E-4009-91D2-3D3427068E67}" type="datetimeFigureOut">
              <a:rPr lang="en-US" smtClean="0"/>
              <a:t>06-Feb-17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ECED70-920A-4D32-AEA2-27D31BE7D256}" type="slidenum">
              <a:rPr lang="en-US" smtClean="0"/>
              <a:t>‹#›</a:t>
            </a:fld>
            <a:endParaRPr lang="en-US"/>
          </a:p>
        </p:txBody>
      </p:sp>
    </p:spTree>
    <p:extLst>
      <p:ext uri="{BB962C8B-B14F-4D97-AF65-F5344CB8AC3E}">
        <p14:creationId xmlns:p14="http://schemas.microsoft.com/office/powerpoint/2010/main" val="298932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Desde 2007 Nepal ha implementado un paquete de orientación antes de la salida gestionado y supervisado por la Junta de Promoción del Empleo en el Extranjero (FEPB). El FEPB está presidido por el Ministro de Trabajo y Empleo. </a:t>
            </a:r>
          </a:p>
          <a:p>
            <a:endParaRPr lang="es-ES" dirty="0" smtClean="0"/>
          </a:p>
          <a:p>
            <a:r>
              <a:rPr lang="es-ES" dirty="0" smtClean="0"/>
              <a:t>La FEPB se encarga de (1) registrar instituciones que brindan capacitación de orientación para el empleo en el extranjero, (2) desarrollar y aprobar el currículo y (3) monitorear todas las capacitaciones de orientación. La implementación real de este programa está enteramente en manos de agencias de reclutamiento acreditadas. La Orientación Previa a la Salida se hizo obligatoria para los trabajadores migrantes que salieron en 2004. El Reglamento de Empleo Exterior 2064 (2008), que trata de las disposiciones relativas a la formación, especifica que la orientación debería abarcar los siguientes temas: </a:t>
            </a:r>
          </a:p>
          <a:p>
            <a:endParaRPr lang="es-ES" sz="1200" kern="1200" dirty="0" smtClean="0">
              <a:solidFill>
                <a:schemeClr val="tx1"/>
              </a:solidFill>
              <a:effectLst/>
              <a:latin typeface="+mn-lt"/>
              <a:ea typeface="+mn-ea"/>
              <a:cs typeface="+mn-cs"/>
            </a:endParaRPr>
          </a:p>
          <a:p>
            <a:pPr marL="171450" indent="-171450">
              <a:buFontTx/>
              <a:buChar char="-"/>
            </a:pPr>
            <a:r>
              <a:rPr lang="es-ES" sz="1200" b="0" i="0" kern="1200" dirty="0" smtClean="0">
                <a:solidFill>
                  <a:schemeClr val="tx1"/>
                </a:solidFill>
                <a:effectLst/>
                <a:latin typeface="+mn-lt"/>
                <a:ea typeface="+mn-ea"/>
                <a:cs typeface="+mn-cs"/>
              </a:rPr>
              <a:t>Ley de empleo extranjero de Nepal y leyes en el país de destino, </a:t>
            </a:r>
          </a:p>
          <a:p>
            <a:pPr marL="171450" indent="-171450">
              <a:buFontTx/>
              <a:buChar char="-"/>
            </a:pPr>
            <a:r>
              <a:rPr lang="es-ES" sz="1200" b="0" i="0" kern="1200" dirty="0" smtClean="0">
                <a:solidFill>
                  <a:schemeClr val="tx1"/>
                </a:solidFill>
                <a:effectLst/>
                <a:latin typeface="+mn-lt"/>
                <a:ea typeface="+mn-ea"/>
                <a:cs typeface="+mn-cs"/>
              </a:rPr>
              <a:t>La geografía, la cultura, el estilo de vida y el contexto económico, social y político del país de destino </a:t>
            </a:r>
          </a:p>
          <a:p>
            <a:pPr marL="171450" indent="-171450">
              <a:buFontTx/>
              <a:buChar char="-"/>
            </a:pPr>
            <a:r>
              <a:rPr lang="es-ES" sz="1200" b="0" i="0" kern="1200" dirty="0" smtClean="0">
                <a:solidFill>
                  <a:schemeClr val="tx1"/>
                </a:solidFill>
                <a:effectLst/>
                <a:latin typeface="+mn-lt"/>
                <a:ea typeface="+mn-ea"/>
                <a:cs typeface="+mn-cs"/>
              </a:rPr>
              <a:t>Idioma del país de destino </a:t>
            </a:r>
          </a:p>
          <a:p>
            <a:pPr marL="171450" indent="-171450">
              <a:buFontTx/>
              <a:buChar char="-"/>
            </a:pPr>
            <a:r>
              <a:rPr lang="es-ES" sz="1200" b="0" i="0" kern="1200" dirty="0" smtClean="0">
                <a:solidFill>
                  <a:schemeClr val="tx1"/>
                </a:solidFill>
                <a:effectLst/>
                <a:latin typeface="+mn-lt"/>
                <a:ea typeface="+mn-ea"/>
                <a:cs typeface="+mn-cs"/>
              </a:rPr>
              <a:t>VIH / SIDA, enfermedades transmisibles y salud sexual y reproductiva </a:t>
            </a:r>
          </a:p>
          <a:p>
            <a:pPr marL="171450" indent="-171450">
              <a:buFontTx/>
              <a:buChar char="-"/>
            </a:pPr>
            <a:r>
              <a:rPr lang="es-ES" sz="1200" b="0" i="0" kern="1200" dirty="0" smtClean="0">
                <a:solidFill>
                  <a:schemeClr val="tx1"/>
                </a:solidFill>
                <a:effectLst/>
                <a:latin typeface="+mn-lt"/>
                <a:ea typeface="+mn-ea"/>
                <a:cs typeface="+mn-cs"/>
              </a:rPr>
              <a:t>Seguridad y salud en el trabajo </a:t>
            </a:r>
          </a:p>
          <a:p>
            <a:pPr marL="171450" indent="-171450">
              <a:buFontTx/>
              <a:buChar char="-"/>
            </a:pPr>
            <a:r>
              <a:rPr lang="es-ES" sz="1200" b="0" i="0" kern="1200" dirty="0" smtClean="0">
                <a:solidFill>
                  <a:schemeClr val="tx1"/>
                </a:solidFill>
                <a:effectLst/>
                <a:latin typeface="+mn-lt"/>
                <a:ea typeface="+mn-ea"/>
                <a:cs typeface="+mn-cs"/>
              </a:rPr>
              <a:t>Viaje fácil y seguro </a:t>
            </a:r>
          </a:p>
          <a:p>
            <a:pPr marL="171450" indent="-171450">
              <a:buFontTx/>
              <a:buChar char="-"/>
            </a:pPr>
            <a:r>
              <a:rPr lang="es-ES" sz="1200" b="0" i="0" kern="1200" dirty="0" smtClean="0">
                <a:solidFill>
                  <a:schemeClr val="tx1"/>
                </a:solidFill>
                <a:effectLst/>
                <a:latin typeface="+mn-lt"/>
                <a:ea typeface="+mn-ea"/>
                <a:cs typeface="+mn-cs"/>
              </a:rPr>
              <a:t>Repatriación de las ganancias realizadas en el extranjero a Nepal de una manera sencilla, fácil y segura </a:t>
            </a:r>
          </a:p>
          <a:p>
            <a:pPr marL="0" indent="0">
              <a:buFontTx/>
              <a:buNone/>
            </a:pPr>
            <a:endParaRPr lang="es-ES" sz="1200" b="0" i="0" kern="1200" dirty="0" smtClean="0">
              <a:solidFill>
                <a:schemeClr val="tx1"/>
              </a:solidFill>
              <a:effectLst/>
              <a:latin typeface="+mn-lt"/>
              <a:ea typeface="+mn-ea"/>
              <a:cs typeface="+mn-cs"/>
            </a:endParaRPr>
          </a:p>
          <a:p>
            <a:pPr marL="0" indent="0">
              <a:buFontTx/>
              <a:buNone/>
            </a:pPr>
            <a:r>
              <a:rPr lang="es-ES" sz="1200" b="0" i="0" kern="1200" dirty="0" smtClean="0">
                <a:solidFill>
                  <a:schemeClr val="tx1"/>
                </a:solidFill>
                <a:effectLst/>
                <a:latin typeface="+mn-lt"/>
                <a:ea typeface="+mn-ea"/>
                <a:cs typeface="+mn-cs"/>
              </a:rPr>
              <a:t>Hay 50 centros de orientación que tienen licencia para llevar a cabo la orientación de dos días antes de la salida. Los migrantes varones pagan NR 700 (alrededor de USD 10) por la orientación, mientras que las migrantes son reembolsadas por el Centro de Recursos para la Migración (MRC).</a:t>
            </a:r>
          </a:p>
          <a:p>
            <a:r>
              <a:rPr lang="es-ES" dirty="0" smtClean="0"/>
              <a:t/>
            </a:r>
            <a:br>
              <a:rPr lang="es-ES" dirty="0" smtClean="0"/>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3</a:t>
            </a:fld>
            <a:endParaRPr lang="en-US"/>
          </a:p>
        </p:txBody>
      </p:sp>
    </p:spTree>
    <p:extLst>
      <p:ext uri="{BB962C8B-B14F-4D97-AF65-F5344CB8AC3E}">
        <p14:creationId xmlns:p14="http://schemas.microsoft.com/office/powerpoint/2010/main" val="953892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0" i="0" kern="1200" dirty="0" smtClean="0">
                <a:solidFill>
                  <a:schemeClr val="tx1"/>
                </a:solidFill>
                <a:effectLst/>
                <a:latin typeface="+mn-lt"/>
                <a:ea typeface="+mn-ea"/>
                <a:cs typeface="+mn-cs"/>
              </a:rPr>
              <a:t>El Gobierno de la República de Indonesia ha puesto en marcha un programa de acogida para los trabajadores migrantes indonesios a través de su Consulado en Hong Kong</a:t>
            </a:r>
          </a:p>
          <a:p>
            <a:r>
              <a:rPr lang="es-ES" sz="1200" b="0" i="0" kern="1200" dirty="0" smtClean="0">
                <a:solidFill>
                  <a:schemeClr val="tx1"/>
                </a:solidFill>
                <a:effectLst/>
                <a:latin typeface="+mn-lt"/>
                <a:ea typeface="+mn-ea"/>
                <a:cs typeface="+mn-cs"/>
              </a:rPr>
              <a:t>Las agencias de contratación </a:t>
            </a:r>
            <a:r>
              <a:rPr lang="es-ES" sz="1200" b="0" i="0" kern="1200" dirty="0" err="1" smtClean="0">
                <a:solidFill>
                  <a:schemeClr val="tx1"/>
                </a:solidFill>
                <a:effectLst/>
                <a:latin typeface="+mn-lt"/>
                <a:ea typeface="+mn-ea"/>
                <a:cs typeface="+mn-cs"/>
              </a:rPr>
              <a:t>estan</a:t>
            </a:r>
            <a:r>
              <a:rPr lang="es-ES" sz="1200" b="0" i="0" kern="1200" dirty="0" smtClean="0">
                <a:solidFill>
                  <a:schemeClr val="tx1"/>
                </a:solidFill>
                <a:effectLst/>
                <a:latin typeface="+mn-lt"/>
                <a:ea typeface="+mn-ea"/>
                <a:cs typeface="+mn-cs"/>
              </a:rPr>
              <a:t> obligadas a garantizar la participación de los trabajadores migrantes en un programa de bienvenida. El Consulado recibe periódicamente una lista de recién llegados y realiza un seguimiento de las agencias cuando los trabajadores no asisten. </a:t>
            </a:r>
          </a:p>
          <a:p>
            <a:endParaRPr lang="es-ES" sz="1200" b="0" i="0" kern="1200" dirty="0" smtClean="0">
              <a:solidFill>
                <a:schemeClr val="tx1"/>
              </a:solidFill>
              <a:effectLst/>
              <a:latin typeface="+mn-lt"/>
              <a:ea typeface="+mn-ea"/>
              <a:cs typeface="+mn-cs"/>
            </a:endParaRPr>
          </a:p>
          <a:p>
            <a:r>
              <a:rPr lang="es-ES" sz="1200" b="0" i="0" kern="1200" dirty="0" smtClean="0">
                <a:solidFill>
                  <a:schemeClr val="tx1"/>
                </a:solidFill>
                <a:effectLst/>
                <a:latin typeface="+mn-lt"/>
                <a:ea typeface="+mn-ea"/>
                <a:cs typeface="+mn-cs"/>
              </a:rPr>
              <a:t>El Programa de Bienvenida informa a los trabajadores acerca de sus derechos y obligaciones mientras viven en Hong Kong (China) y Taiwán (China) y también abarcan temas como la cultura de los empleadores de Hong Kong (China), lo que los empleadores no deberían esperar de los trabajadores domésticos .</a:t>
            </a:r>
          </a:p>
          <a:p>
            <a:endParaRPr lang="es-ES" sz="1200" b="0" i="0" kern="1200" dirty="0" smtClean="0">
              <a:solidFill>
                <a:schemeClr val="tx1"/>
              </a:solidFill>
              <a:effectLst/>
              <a:latin typeface="+mn-lt"/>
              <a:ea typeface="+mn-ea"/>
              <a:cs typeface="+mn-cs"/>
            </a:endParaRPr>
          </a:p>
          <a:p>
            <a:r>
              <a:rPr lang="es-ES" sz="1200" b="0" i="0" kern="1200" dirty="0" smtClean="0">
                <a:solidFill>
                  <a:schemeClr val="tx1"/>
                </a:solidFill>
                <a:effectLst/>
                <a:latin typeface="+mn-lt"/>
                <a:ea typeface="+mn-ea"/>
                <a:cs typeface="+mn-cs"/>
              </a:rPr>
              <a:t>Los funcionarios indonesios informan a los trabajadores sobre qué servicios o asistencia pueden esperar de su Consulado y de las empresas de empleo de Hong Kong (China), así como de la Cámara de Comercio e Industria de Indonesia. </a:t>
            </a:r>
          </a:p>
        </p:txBody>
      </p:sp>
      <p:sp>
        <p:nvSpPr>
          <p:cNvPr id="4" name="Slide Number Placeholder 3"/>
          <p:cNvSpPr>
            <a:spLocks noGrp="1"/>
          </p:cNvSpPr>
          <p:nvPr>
            <p:ph type="sldNum" sz="quarter" idx="10"/>
          </p:nvPr>
        </p:nvSpPr>
        <p:spPr/>
        <p:txBody>
          <a:bodyPr/>
          <a:lstStyle/>
          <a:p>
            <a:fld id="{5A65D3BA-4B03-4BF5-8C7F-5DE78B4096AD}" type="slidenum">
              <a:rPr lang="en-US" smtClean="0"/>
              <a:t>4</a:t>
            </a:fld>
            <a:endParaRPr lang="en-US"/>
          </a:p>
        </p:txBody>
      </p:sp>
    </p:spTree>
    <p:extLst>
      <p:ext uri="{BB962C8B-B14F-4D97-AF65-F5344CB8AC3E}">
        <p14:creationId xmlns:p14="http://schemas.microsoft.com/office/powerpoint/2010/main" val="2779309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_tradnl" sz="1200" kern="1200" dirty="0" smtClean="0">
                <a:solidFill>
                  <a:schemeClr val="tx1"/>
                </a:solidFill>
                <a:effectLst/>
                <a:latin typeface="+mn-lt"/>
                <a:ea typeface="+mn-ea"/>
                <a:cs typeface="+mn-cs"/>
              </a:rPr>
              <a:t>En Sri Lanka, se utilizan las redes sociales y los teléfonos móviles para facilitar la comunicación entre las autoridades consulares y los migrantes en las situaciones de emergencia que afectan a los países de acogida. Con el fin de ayudar al seguimiento de los migrantes en caso de emergencia, y a comunicarse con ellos, el Gobierno de Sri Lanka estableció una base nacional de datos sobre trabajadores migrantes. Estos se registran por medio de tarjetas SIM especiales que reciben cuando salen del país. El sistema resulta particularmente útil cuando se necesita contactar con quienes trabajan en zonas aisladas o en domicilios particulares.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5</a:t>
            </a:fld>
            <a:endParaRPr lang="en-US"/>
          </a:p>
        </p:txBody>
      </p:sp>
    </p:spTree>
    <p:extLst>
      <p:ext uri="{BB962C8B-B14F-4D97-AF65-F5344CB8AC3E}">
        <p14:creationId xmlns:p14="http://schemas.microsoft.com/office/powerpoint/2010/main" val="2533485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err="1" smtClean="0"/>
              <a:t>Despues</a:t>
            </a:r>
            <a:r>
              <a:rPr lang="es-ES" dirty="0" smtClean="0"/>
              <a:t> del tsunami ocurrido en el Océano Índico en 2004, la Embajada británica en Bangkok estableció un centro de llamadas con personal disponible, sus cónyuges y familiares y voluntarios para proporcionar información a los nacionales de la zona. </a:t>
            </a:r>
          </a:p>
          <a:p>
            <a:endParaRPr lang="es-ES" dirty="0" smtClean="0"/>
          </a:p>
          <a:p>
            <a:r>
              <a:rPr lang="es-ES" dirty="0" smtClean="0"/>
              <a:t>El 27 de diciembre, la línea directa recibió 10,608 llamadas. El personal de la línea directa respondió a cerca del 60% de ellos. </a:t>
            </a:r>
          </a:p>
          <a:p>
            <a:endParaRPr lang="es-ES" dirty="0" smtClean="0"/>
          </a:p>
          <a:p>
            <a:r>
              <a:rPr lang="es-ES" dirty="0" smtClean="0"/>
              <a:t>Paralelamente, el Servicio Británico de Extranjería estableció un número de teléfono de emergencia en el Reino Unido para las personas preocupadas por sus amigos y parientes y lo anunció ampliamente en televisión, radio, periódicos y sitios web oficiales. </a:t>
            </a:r>
          </a:p>
          <a:p>
            <a:endParaRPr lang="es-ES" dirty="0" smtClean="0"/>
          </a:p>
          <a:p>
            <a:r>
              <a:rPr lang="es-ES" dirty="0" smtClean="0"/>
              <a:t>La línea directa recibió 11.000 llamadas por hora. </a:t>
            </a:r>
          </a:p>
          <a:p>
            <a:endParaRPr lang="es-ES" dirty="0" smtClean="0"/>
          </a:p>
          <a:p>
            <a:r>
              <a:rPr lang="es-ES" dirty="0" smtClean="0"/>
              <a:t>La Policía Metropolitana de Londres asumió la responsabilidad de responder llamadas basándose en un acuerdo de servicio preestablecido.</a:t>
            </a:r>
            <a:r>
              <a:rPr lang="es-ES" baseline="0" dirty="0" smtClean="0"/>
              <a:t> </a:t>
            </a:r>
            <a:r>
              <a:rPr lang="es-ES" dirty="0" smtClean="0"/>
              <a:t>Muchos usaron el número para obtener consejos de viaje u otra información no urgente. Sin embargo, la mayoría de las personas que llamaron buscaron información oficial sobre las víctimas, las cuales sólo estuvieron disponibles una semana después del evento</a:t>
            </a:r>
            <a:br>
              <a:rPr lang="es-ES" dirty="0" smtClean="0"/>
            </a:b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A65D3BA-4B03-4BF5-8C7F-5DE78B4096AD}" type="slidenum">
              <a:rPr lang="en-US" smtClean="0"/>
              <a:t>6</a:t>
            </a:fld>
            <a:endParaRPr lang="en-US"/>
          </a:p>
        </p:txBody>
      </p:sp>
    </p:spTree>
    <p:extLst>
      <p:ext uri="{BB962C8B-B14F-4D97-AF65-F5344CB8AC3E}">
        <p14:creationId xmlns:p14="http://schemas.microsoft.com/office/powerpoint/2010/main" val="1261102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06-Feb-17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115200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06-Feb-17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968066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06-Feb-17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361754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06-Feb-17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450584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7BAADA-9E84-4F3D-8DDE-AA0B1669DF34}" type="datetimeFigureOut">
              <a:rPr lang="en-US" smtClean="0"/>
              <a:t>06-Feb-17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404417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7BAADA-9E84-4F3D-8DDE-AA0B1669DF34}" type="datetimeFigureOut">
              <a:rPr lang="en-US" smtClean="0"/>
              <a:t>06-Feb-17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322883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7BAADA-9E84-4F3D-8DDE-AA0B1669DF34}" type="datetimeFigureOut">
              <a:rPr lang="en-US" smtClean="0"/>
              <a:t>06-Feb-17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943684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7BAADA-9E84-4F3D-8DDE-AA0B1669DF34}" type="datetimeFigureOut">
              <a:rPr lang="en-US" smtClean="0"/>
              <a:t>06-Feb-17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841293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7BAADA-9E84-4F3D-8DDE-AA0B1669DF34}" type="datetimeFigureOut">
              <a:rPr lang="en-US" smtClean="0"/>
              <a:t>06-Feb-17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683205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7BAADA-9E84-4F3D-8DDE-AA0B1669DF34}" type="datetimeFigureOut">
              <a:rPr lang="en-US" smtClean="0"/>
              <a:t>06-Feb-17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70297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7BAADA-9E84-4F3D-8DDE-AA0B1669DF34}" type="datetimeFigureOut">
              <a:rPr lang="en-US" smtClean="0"/>
              <a:t>06-Feb-17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408128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7BAADA-9E84-4F3D-8DDE-AA0B1669DF34}" type="datetimeFigureOut">
              <a:rPr lang="en-US" smtClean="0"/>
              <a:t>06-Feb-17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3555D0-E86C-4ECF-812E-034510E1DD4F}" type="slidenum">
              <a:rPr lang="en-US" smtClean="0"/>
              <a:t>‹#›</a:t>
            </a:fld>
            <a:endParaRPr lang="en-US"/>
          </a:p>
        </p:txBody>
      </p:sp>
    </p:spTree>
    <p:extLst>
      <p:ext uri="{BB962C8B-B14F-4D97-AF65-F5344CB8AC3E}">
        <p14:creationId xmlns:p14="http://schemas.microsoft.com/office/powerpoint/2010/main" val="2465726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www.micicinitiative.iom.int/" TargetMode="External"/><Relationship Id="rId4" Type="http://schemas.openxmlformats.org/officeDocument/2006/relationships/hyperlink" Target="mailto:micicsecretariat@iom.i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647700"/>
            <a:ext cx="3164203" cy="821871"/>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7426" y="647700"/>
            <a:ext cx="825574" cy="890507"/>
          </a:xfrm>
          <a:prstGeom prst="rect">
            <a:avLst/>
          </a:prstGeom>
        </p:spPr>
      </p:pic>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438651" y="2102155"/>
            <a:ext cx="7143754" cy="2000548"/>
          </a:xfrm>
          <a:prstGeom prst="rect">
            <a:avLst/>
          </a:prstGeom>
          <a:noFill/>
        </p:spPr>
        <p:txBody>
          <a:bodyPr wrap="square" rtlCol="0">
            <a:spAutoFit/>
          </a:bodyPr>
          <a:lstStyle/>
          <a:p>
            <a:pPr algn="r"/>
            <a:r>
              <a:rPr lang="en-US" sz="6200" dirty="0" smtClean="0">
                <a:solidFill>
                  <a:schemeClr val="bg1"/>
                </a:solidFill>
                <a:latin typeface="Source Sans Pro Black" panose="020B0803030403020204"/>
                <a:ea typeface="Source Sans Pro Black" panose="020B0803030403020204" pitchFamily="34" charset="0"/>
              </a:rPr>
              <a:t>COMUNICAR</a:t>
            </a:r>
          </a:p>
          <a:p>
            <a:pPr algn="r"/>
            <a:r>
              <a:rPr lang="en-US" sz="6200" dirty="0" smtClean="0">
                <a:solidFill>
                  <a:schemeClr val="bg1"/>
                </a:solidFill>
                <a:latin typeface="Source Sans Pro Black" panose="020B0803030403020204"/>
                <a:ea typeface="Source Sans Pro Black" panose="020B0803030403020204" pitchFamily="34" charset="0"/>
              </a:rPr>
              <a:t>EN CRISIS</a:t>
            </a:r>
            <a:endParaRPr lang="en-US" sz="6200" dirty="0">
              <a:solidFill>
                <a:schemeClr val="bg1"/>
              </a:solidFill>
              <a:latin typeface="Source Sans Pro Black" panose="020B0803030403020204"/>
              <a:ea typeface="Source Sans Pro Black" panose="020B0803030403020204" pitchFamily="34" charset="0"/>
            </a:endParaRPr>
          </a:p>
        </p:txBody>
      </p:sp>
      <p:cxnSp>
        <p:nvCxnSpPr>
          <p:cNvPr id="13" name="Straight Connector 12"/>
          <p:cNvCxnSpPr/>
          <p:nvPr/>
        </p:nvCxnSpPr>
        <p:spPr>
          <a:xfrm>
            <a:off x="7032171" y="4121604"/>
            <a:ext cx="455022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662057" y="4279212"/>
            <a:ext cx="5018317" cy="646331"/>
          </a:xfrm>
          <a:prstGeom prst="rect">
            <a:avLst/>
          </a:prstGeom>
          <a:noFill/>
        </p:spPr>
        <p:txBody>
          <a:bodyPr wrap="square" rtlCol="0">
            <a:spAutoFit/>
          </a:bodyPr>
          <a:lstStyle/>
          <a:p>
            <a:pPr algn="r"/>
            <a:r>
              <a:rPr lang="es-ES" b="1" dirty="0" smtClean="0">
                <a:solidFill>
                  <a:schemeClr val="bg1"/>
                </a:solidFill>
                <a:latin typeface="Roboto" pitchFamily="2" charset="0"/>
                <a:ea typeface="Roboto" pitchFamily="2" charset="0"/>
              </a:rPr>
              <a:t>Protección de los nacionales en el exterior afectados por situación de crisis</a:t>
            </a:r>
            <a:endParaRPr lang="en-US" b="1" dirty="0" smtClean="0">
              <a:solidFill>
                <a:schemeClr val="bg1"/>
              </a:solidFill>
              <a:latin typeface="Roboto" pitchFamily="2" charset="0"/>
              <a:ea typeface="Roboto" pitchFamily="2" charset="0"/>
            </a:endParaRPr>
          </a:p>
        </p:txBody>
      </p:sp>
      <p:sp>
        <p:nvSpPr>
          <p:cNvPr id="16" name="TextBox 15"/>
          <p:cNvSpPr txBox="1"/>
          <p:nvPr/>
        </p:nvSpPr>
        <p:spPr>
          <a:xfrm>
            <a:off x="7108374" y="5022309"/>
            <a:ext cx="4572000" cy="369332"/>
          </a:xfrm>
          <a:prstGeom prst="rect">
            <a:avLst/>
          </a:prstGeom>
          <a:noFill/>
        </p:spPr>
        <p:txBody>
          <a:bodyPr wrap="square" rtlCol="0">
            <a:spAutoFit/>
          </a:bodyPr>
          <a:lstStyle/>
          <a:p>
            <a:pPr algn="r"/>
            <a:r>
              <a:rPr lang="en-US" b="1" u="sng" dirty="0" smtClean="0">
                <a:solidFill>
                  <a:srgbClr val="3E79D0"/>
                </a:solidFill>
                <a:uFill>
                  <a:solidFill>
                    <a:srgbClr val="3E79D0"/>
                  </a:solidFill>
                </a:uFill>
                <a:latin typeface="Roboto" pitchFamily="2" charset="0"/>
                <a:ea typeface="Roboto" pitchFamily="2" charset="0"/>
              </a:rPr>
              <a:t>Lorenzo </a:t>
            </a:r>
            <a:r>
              <a:rPr lang="en-US" b="1" u="sng" dirty="0" err="1" smtClean="0">
                <a:solidFill>
                  <a:srgbClr val="3E79D0"/>
                </a:solidFill>
                <a:uFill>
                  <a:solidFill>
                    <a:srgbClr val="3E79D0"/>
                  </a:solidFill>
                </a:uFill>
                <a:latin typeface="Roboto" pitchFamily="2" charset="0"/>
                <a:ea typeface="Roboto" pitchFamily="2" charset="0"/>
              </a:rPr>
              <a:t>Guadagno</a:t>
            </a:r>
            <a:r>
              <a:rPr lang="en-US" b="1" u="sng" dirty="0" smtClean="0">
                <a:solidFill>
                  <a:srgbClr val="3E79D0"/>
                </a:solidFill>
                <a:uFill>
                  <a:solidFill>
                    <a:srgbClr val="3E79D0"/>
                  </a:solidFill>
                </a:uFill>
                <a:latin typeface="Roboto" pitchFamily="2" charset="0"/>
                <a:ea typeface="Roboto" pitchFamily="2" charset="0"/>
              </a:rPr>
              <a:t> and Chiara Milano</a:t>
            </a:r>
          </a:p>
        </p:txBody>
      </p:sp>
      <p:sp>
        <p:nvSpPr>
          <p:cNvPr id="17" name="TextBox 16"/>
          <p:cNvSpPr txBox="1"/>
          <p:nvPr/>
        </p:nvSpPr>
        <p:spPr>
          <a:xfrm>
            <a:off x="6917874" y="5679635"/>
            <a:ext cx="4724400" cy="646331"/>
          </a:xfrm>
          <a:prstGeom prst="rect">
            <a:avLst/>
          </a:prstGeom>
          <a:noFill/>
        </p:spPr>
        <p:txBody>
          <a:bodyPr wrap="square" rtlCol="0">
            <a:spAutoFit/>
          </a:bodyPr>
          <a:lstStyle/>
          <a:p>
            <a:r>
              <a:rPr lang="en-US" b="1" dirty="0" smtClean="0">
                <a:solidFill>
                  <a:schemeClr val="bg1"/>
                </a:solidFill>
                <a:latin typeface="Roboto" pitchFamily="2" charset="0"/>
                <a:ea typeface="Roboto" pitchFamily="2" charset="0"/>
              </a:rPr>
              <a:t>San Jose, Costa Rica</a:t>
            </a:r>
          </a:p>
          <a:p>
            <a:r>
              <a:rPr lang="en-US" b="1" dirty="0" smtClean="0">
                <a:solidFill>
                  <a:schemeClr val="bg1"/>
                </a:solidFill>
                <a:latin typeface="Roboto" pitchFamily="2" charset="0"/>
                <a:ea typeface="Roboto" pitchFamily="2" charset="0"/>
              </a:rPr>
              <a:t>Feb 1 and 2, 2017</a:t>
            </a:r>
          </a:p>
        </p:txBody>
      </p:sp>
    </p:spTree>
    <p:extLst>
      <p:ext uri="{BB962C8B-B14F-4D97-AF65-F5344CB8AC3E}">
        <p14:creationId xmlns:p14="http://schemas.microsoft.com/office/powerpoint/2010/main" val="27904908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647700"/>
            <a:ext cx="3164203" cy="821871"/>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7426" y="647700"/>
            <a:ext cx="825574" cy="890507"/>
          </a:xfrm>
          <a:prstGeom prst="rect">
            <a:avLst/>
          </a:prstGeom>
        </p:spPr>
      </p:pic>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666997" y="5694595"/>
            <a:ext cx="6868884" cy="646331"/>
          </a:xfrm>
          <a:prstGeom prst="rect">
            <a:avLst/>
          </a:prstGeom>
          <a:noFill/>
        </p:spPr>
        <p:txBody>
          <a:bodyPr wrap="square" rtlCol="0">
            <a:spAutoFit/>
          </a:bodyPr>
          <a:lstStyle/>
          <a:p>
            <a:pPr algn="ctr"/>
            <a:r>
              <a:rPr lang="en-US" dirty="0" smtClean="0">
                <a:solidFill>
                  <a:schemeClr val="bg1"/>
                </a:solidFill>
                <a:latin typeface="Roboto" pitchFamily="2" charset="0"/>
                <a:ea typeface="Roboto" pitchFamily="2" charset="0"/>
              </a:rPr>
              <a:t>Contact: </a:t>
            </a:r>
            <a:r>
              <a:rPr lang="en-US" dirty="0" smtClean="0">
                <a:solidFill>
                  <a:schemeClr val="bg1"/>
                </a:solidFill>
                <a:latin typeface="Roboto" pitchFamily="2" charset="0"/>
                <a:ea typeface="Roboto" pitchFamily="2" charset="0"/>
                <a:hlinkClick r:id="rId4"/>
              </a:rPr>
              <a:t>micicsecretariat@iom.it</a:t>
            </a:r>
            <a:r>
              <a:rPr lang="en-US" dirty="0" smtClean="0">
                <a:solidFill>
                  <a:schemeClr val="bg1"/>
                </a:solidFill>
                <a:latin typeface="Roboto" pitchFamily="2" charset="0"/>
                <a:ea typeface="Roboto" pitchFamily="2" charset="0"/>
              </a:rPr>
              <a:t> - </a:t>
            </a:r>
            <a:r>
              <a:rPr lang="en-US" dirty="0" smtClean="0">
                <a:solidFill>
                  <a:schemeClr val="bg1"/>
                </a:solidFill>
                <a:latin typeface="Roboto" pitchFamily="2" charset="0"/>
                <a:ea typeface="Roboto" pitchFamily="2" charset="0"/>
                <a:hlinkClick r:id="rId5"/>
              </a:rPr>
              <a:t>www.micicinitiative.iom.int</a:t>
            </a:r>
            <a:endParaRPr lang="en-US" dirty="0">
              <a:solidFill>
                <a:schemeClr val="bg1"/>
              </a:solidFill>
              <a:latin typeface="Roboto" pitchFamily="2" charset="0"/>
              <a:ea typeface="Roboto" pitchFamily="2" charset="0"/>
            </a:endParaRPr>
          </a:p>
          <a:p>
            <a:pPr algn="ctr"/>
            <a:endParaRPr lang="en-US" dirty="0" smtClean="0">
              <a:solidFill>
                <a:schemeClr val="bg1"/>
              </a:solidFill>
              <a:latin typeface="Roboto" pitchFamily="2" charset="0"/>
              <a:ea typeface="Roboto" pitchFamily="2" charset="0"/>
            </a:endParaRPr>
          </a:p>
        </p:txBody>
      </p:sp>
      <p:sp>
        <p:nvSpPr>
          <p:cNvPr id="2" name="TextBox 1"/>
          <p:cNvSpPr txBox="1"/>
          <p:nvPr/>
        </p:nvSpPr>
        <p:spPr>
          <a:xfrm>
            <a:off x="3109775" y="2891621"/>
            <a:ext cx="5990683" cy="1046440"/>
          </a:xfrm>
          <a:prstGeom prst="rect">
            <a:avLst/>
          </a:prstGeom>
          <a:noFill/>
        </p:spPr>
        <p:txBody>
          <a:bodyPr wrap="square" rtlCol="0">
            <a:spAutoFit/>
          </a:bodyPr>
          <a:lstStyle/>
          <a:p>
            <a:pPr algn="ctr"/>
            <a:r>
              <a:rPr lang="en-US" sz="6200" dirty="0" smtClean="0">
                <a:solidFill>
                  <a:schemeClr val="bg1"/>
                </a:solidFill>
                <a:latin typeface="Source Sans Pro Black" panose="020B0803030403020204" pitchFamily="34" charset="0"/>
                <a:ea typeface="Source Sans Pro Black" panose="020B0803030403020204" pitchFamily="34" charset="0"/>
              </a:rPr>
              <a:t>GRACIAS</a:t>
            </a:r>
            <a:endParaRPr lang="en-US" sz="6200" dirty="0">
              <a:solidFill>
                <a:schemeClr val="bg1"/>
              </a:solidFill>
              <a:latin typeface="Source Sans Pro Black" panose="020B0803030403020204" pitchFamily="34" charset="0"/>
              <a:ea typeface="Source Sans Pro Black" panose="020B0803030403020204" pitchFamily="34" charset="0"/>
            </a:endParaRPr>
          </a:p>
        </p:txBody>
      </p:sp>
    </p:spTree>
    <p:extLst>
      <p:ext uri="{BB962C8B-B14F-4D97-AF65-F5344CB8AC3E}">
        <p14:creationId xmlns:p14="http://schemas.microsoft.com/office/powerpoint/2010/main" val="39626246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chemeClr val="bg1"/>
              </a:buClr>
              <a:buSzPct val="125000"/>
            </a:pPr>
            <a:endParaRPr lang="en-US" dirty="0"/>
          </a:p>
        </p:txBody>
      </p:sp>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78970" y="703342"/>
            <a:ext cx="11103429" cy="1046440"/>
          </a:xfrm>
          <a:prstGeom prst="rect">
            <a:avLst/>
          </a:prstGeom>
          <a:noFill/>
        </p:spPr>
        <p:txBody>
          <a:bodyPr wrap="square" rtlCol="0">
            <a:spAutoFit/>
          </a:bodyPr>
          <a:lstStyle/>
          <a:p>
            <a:r>
              <a:rPr lang="en-US" sz="6200" dirty="0" smtClean="0">
                <a:solidFill>
                  <a:schemeClr val="bg1"/>
                </a:solidFill>
                <a:latin typeface="Source Sans Pro Black" panose="020B0803030403020204" pitchFamily="34" charset="0"/>
                <a:ea typeface="Source Sans Pro Black" panose="020B0803030403020204" pitchFamily="34" charset="0"/>
              </a:rPr>
              <a:t>OBJECTIVOS</a:t>
            </a:r>
          </a:p>
        </p:txBody>
      </p:sp>
      <p:sp>
        <p:nvSpPr>
          <p:cNvPr id="15" name="TextBox 14"/>
          <p:cNvSpPr txBox="1"/>
          <p:nvPr/>
        </p:nvSpPr>
        <p:spPr>
          <a:xfrm>
            <a:off x="6868890" y="2394539"/>
            <a:ext cx="4223654"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smtClean="0">
              <a:solidFill>
                <a:schemeClr val="bg1"/>
              </a:solidFill>
            </a:endParaRPr>
          </a:p>
        </p:txBody>
      </p:sp>
      <p:sp>
        <p:nvSpPr>
          <p:cNvPr id="2" name="TextBox 1"/>
          <p:cNvSpPr txBox="1"/>
          <p:nvPr/>
        </p:nvSpPr>
        <p:spPr>
          <a:xfrm>
            <a:off x="6010274" y="2331167"/>
            <a:ext cx="5626555" cy="1477328"/>
          </a:xfrm>
          <a:prstGeom prst="rect">
            <a:avLst/>
          </a:prstGeom>
          <a:noFill/>
        </p:spPr>
        <p:txBody>
          <a:bodyPr wrap="square" rtlCol="0">
            <a:spAutoFit/>
          </a:bodyPr>
          <a:lstStyle/>
          <a:p>
            <a:pPr marL="285750" indent="-285750">
              <a:spcAft>
                <a:spcPts val="1200"/>
              </a:spcAft>
              <a:buClr>
                <a:schemeClr val="bg1"/>
              </a:buClr>
              <a:buSzPct val="125000"/>
              <a:buFont typeface="Arial" panose="020B0604020202020204" pitchFamily="34" charset="0"/>
              <a:buChar char="•"/>
            </a:pPr>
            <a:r>
              <a:rPr lang="es-ES" sz="2000" b="1" dirty="0" smtClean="0">
                <a:solidFill>
                  <a:schemeClr val="bg1"/>
                </a:solidFill>
                <a:latin typeface="Roboto" pitchFamily="2" charset="0"/>
                <a:ea typeface="Roboto" pitchFamily="2" charset="0"/>
              </a:rPr>
              <a:t>Identificar mensajes, productos y cauces idóneos de comunicación con los migrantes.</a:t>
            </a:r>
          </a:p>
          <a:p>
            <a:pPr marL="285750" indent="-285750">
              <a:spcAft>
                <a:spcPts val="1200"/>
              </a:spcAft>
              <a:buClr>
                <a:schemeClr val="bg1"/>
              </a:buClr>
              <a:buSzPct val="125000"/>
              <a:buFont typeface="Arial" panose="020B0604020202020204" pitchFamily="34" charset="0"/>
              <a:buChar char="•"/>
            </a:pPr>
            <a:r>
              <a:rPr lang="es-ES" sz="2000" b="1" dirty="0" smtClean="0">
                <a:solidFill>
                  <a:schemeClr val="bg1"/>
                </a:solidFill>
                <a:latin typeface="Roboto" pitchFamily="2" charset="0"/>
                <a:ea typeface="Roboto" pitchFamily="2" charset="0"/>
              </a:rPr>
              <a:t>Identificar las características de una comunicación de emergencia eficaz.</a:t>
            </a:r>
            <a:endParaRPr lang="en-US" sz="2000" b="1"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0512863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NEPAL</a:t>
            </a:r>
          </a:p>
        </p:txBody>
      </p:sp>
      <p:sp>
        <p:nvSpPr>
          <p:cNvPr id="35" name="TextBox 34"/>
          <p:cNvSpPr txBox="1"/>
          <p:nvPr/>
        </p:nvSpPr>
        <p:spPr>
          <a:xfrm>
            <a:off x="6010274" y="2331167"/>
            <a:ext cx="5626555" cy="5247590"/>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Paquete de orientación (antes de la salida) de 2 días.</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Ministerio de trabajo.</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Implementación del programa en manos de 50 agencias de reclutamiento acreditadas.</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Temas:</a:t>
            </a:r>
          </a:p>
          <a:p>
            <a:pPr marL="742950" lvl="1" indent="-285750">
              <a:spcAft>
                <a:spcPts val="6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Leyes</a:t>
            </a:r>
          </a:p>
          <a:p>
            <a:pPr marL="742950" lvl="1" indent="-285750">
              <a:spcAft>
                <a:spcPts val="6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Geografía</a:t>
            </a:r>
          </a:p>
          <a:p>
            <a:pPr marL="742950" lvl="1" indent="-285750">
              <a:spcAft>
                <a:spcPts val="6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Idioma</a:t>
            </a:r>
          </a:p>
          <a:p>
            <a:pPr marL="742950" lvl="1" indent="-285750">
              <a:spcAft>
                <a:spcPts val="6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Enfermedades transmisibles</a:t>
            </a:r>
          </a:p>
          <a:p>
            <a:pPr marL="742950" lvl="1" indent="-285750">
              <a:spcAft>
                <a:spcPts val="6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Seguridad y derechos en el trabajo</a:t>
            </a:r>
          </a:p>
          <a:p>
            <a:pPr marL="742950" lvl="1" indent="-285750">
              <a:spcAft>
                <a:spcPts val="1200"/>
              </a:spcAft>
              <a:buClr>
                <a:srgbClr val="072B62"/>
              </a:buClr>
              <a:buSzPct val="125000"/>
              <a:buFont typeface="Arial" panose="020B0604020202020204" pitchFamily="34" charset="0"/>
              <a:buChar char="•"/>
            </a:pPr>
            <a:endParaRPr lang="es-ES" sz="2000" b="1" dirty="0" smtClean="0">
              <a:solidFill>
                <a:srgbClr val="072B62"/>
              </a:solidFill>
              <a:latin typeface="Roboto" pitchFamily="2" charset="0"/>
              <a:ea typeface="Roboto" pitchFamily="2" charset="0"/>
            </a:endParaRPr>
          </a:p>
          <a:p>
            <a:pPr marL="285750" indent="-285750">
              <a:spcAft>
                <a:spcPts val="1200"/>
              </a:spcAft>
              <a:buClr>
                <a:srgbClr val="072B62"/>
              </a:buClr>
              <a:buSzPct val="125000"/>
              <a:buFont typeface="Arial" panose="020B0604020202020204" pitchFamily="34" charset="0"/>
              <a:buChar char="•"/>
            </a:pPr>
            <a:endParaRPr lang="es-ES" sz="2000" b="1" dirty="0" smtClean="0">
              <a:solidFill>
                <a:srgbClr val="072B62"/>
              </a:solidFill>
              <a:latin typeface="Roboto" pitchFamily="2" charset="0"/>
              <a:ea typeface="Roboto" pitchFamily="2"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2979225"/>
            <a:ext cx="4857748" cy="2368152"/>
          </a:xfrm>
          <a:prstGeom prst="rect">
            <a:avLst/>
          </a:prstGeom>
        </p:spPr>
      </p:pic>
    </p:spTree>
    <p:extLst>
      <p:ext uri="{BB962C8B-B14F-4D97-AF65-F5344CB8AC3E}">
        <p14:creationId xmlns:p14="http://schemas.microsoft.com/office/powerpoint/2010/main" val="10944676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INDONESIA</a:t>
            </a:r>
          </a:p>
        </p:txBody>
      </p:sp>
      <p:sp>
        <p:nvSpPr>
          <p:cNvPr id="35" name="TextBox 34"/>
          <p:cNvSpPr txBox="1"/>
          <p:nvPr/>
        </p:nvSpPr>
        <p:spPr>
          <a:xfrm>
            <a:off x="6010274" y="2331167"/>
            <a:ext cx="5626555" cy="2246769"/>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Programa de acogida para los migrantes en China</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Obligatorio para las agencias de contratación – el consulado realiza un seguimiento</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Derechos y obligaciones laborales.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3061377"/>
            <a:ext cx="5048250" cy="2286000"/>
          </a:xfrm>
          <a:prstGeom prst="rect">
            <a:avLst/>
          </a:prstGeom>
        </p:spPr>
      </p:pic>
    </p:spTree>
    <p:extLst>
      <p:ext uri="{BB962C8B-B14F-4D97-AF65-F5344CB8AC3E}">
        <p14:creationId xmlns:p14="http://schemas.microsoft.com/office/powerpoint/2010/main" val="6058568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SRI LANKA</a:t>
            </a:r>
          </a:p>
        </p:txBody>
      </p:sp>
      <p:sp>
        <p:nvSpPr>
          <p:cNvPr id="35" name="TextBox 34"/>
          <p:cNvSpPr txBox="1"/>
          <p:nvPr/>
        </p:nvSpPr>
        <p:spPr>
          <a:xfrm>
            <a:off x="6010274" y="2331167"/>
            <a:ext cx="5626555" cy="1631216"/>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Redes sociales y teléfonos móviles.</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Base nacional de datos sobre migrantes.</a:t>
            </a: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Registrados por medio de tarjetas SIM especiales.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5152" y="2111828"/>
            <a:ext cx="2863598" cy="4850099"/>
          </a:xfrm>
          <a:prstGeom prst="rect">
            <a:avLst/>
          </a:prstGeom>
        </p:spPr>
      </p:pic>
    </p:spTree>
    <p:extLst>
      <p:ext uri="{BB962C8B-B14F-4D97-AF65-F5344CB8AC3E}">
        <p14:creationId xmlns:p14="http://schemas.microsoft.com/office/powerpoint/2010/main" val="16448274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panose="020B0503030403020204" pitchFamily="34" charset="0"/>
                <a:ea typeface="Source Sans Pro Black" panose="020B0803030403020204" pitchFamily="34" charset="0"/>
              </a:rPr>
              <a:t>REINO UNIDO</a:t>
            </a:r>
          </a:p>
        </p:txBody>
      </p:sp>
      <p:sp>
        <p:nvSpPr>
          <p:cNvPr id="35" name="TextBox 34"/>
          <p:cNvSpPr txBox="1"/>
          <p:nvPr/>
        </p:nvSpPr>
        <p:spPr>
          <a:xfrm>
            <a:off x="6010274" y="2331167"/>
            <a:ext cx="5626555" cy="3170099"/>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Centro de llamadas en Bangkok</a:t>
            </a:r>
          </a:p>
          <a:p>
            <a:pPr marL="742950" lvl="1"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Voluntarios y familiares</a:t>
            </a:r>
          </a:p>
          <a:p>
            <a:pPr marL="742950" lvl="1"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10,600 llamadas en un </a:t>
            </a:r>
            <a:r>
              <a:rPr lang="es-ES" sz="2000" b="1" dirty="0" err="1" smtClean="0">
                <a:solidFill>
                  <a:srgbClr val="072B62"/>
                </a:solidFill>
                <a:latin typeface="Roboto" pitchFamily="2" charset="0"/>
                <a:ea typeface="Roboto" pitchFamily="2" charset="0"/>
              </a:rPr>
              <a:t>dia</a:t>
            </a:r>
            <a:endParaRPr lang="es-ES" sz="2000" b="1" dirty="0" smtClean="0">
              <a:solidFill>
                <a:srgbClr val="072B62"/>
              </a:solidFill>
              <a:latin typeface="Roboto" pitchFamily="2" charset="0"/>
              <a:ea typeface="Roboto" pitchFamily="2" charset="0"/>
            </a:endParaRPr>
          </a:p>
          <a:p>
            <a:pPr marL="742950" lvl="1" indent="-285750">
              <a:spcAft>
                <a:spcPts val="1200"/>
              </a:spcAft>
              <a:buClr>
                <a:srgbClr val="072B62"/>
              </a:buClr>
              <a:buSzPct val="125000"/>
              <a:buFont typeface="Arial" panose="020B0604020202020204" pitchFamily="34" charset="0"/>
              <a:buChar char="•"/>
            </a:pPr>
            <a:endParaRPr lang="es-ES" sz="2000" b="1" dirty="0">
              <a:solidFill>
                <a:srgbClr val="072B62"/>
              </a:solidFill>
              <a:latin typeface="Roboto" pitchFamily="2" charset="0"/>
              <a:ea typeface="Roboto" pitchFamily="2" charset="0"/>
            </a:endParaRPr>
          </a:p>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Centro de llamadas en la capital</a:t>
            </a:r>
          </a:p>
          <a:p>
            <a:pPr marL="742950" lvl="1" indent="-285750">
              <a:spcAft>
                <a:spcPts val="1200"/>
              </a:spcAft>
              <a:buClr>
                <a:srgbClr val="072B62"/>
              </a:buClr>
              <a:buSzPct val="125000"/>
              <a:buFont typeface="Arial" panose="020B0604020202020204" pitchFamily="34" charset="0"/>
              <a:buChar char="•"/>
            </a:pPr>
            <a:r>
              <a:rPr lang="es-ES" sz="2000" b="1" dirty="0" err="1" smtClean="0">
                <a:solidFill>
                  <a:srgbClr val="072B62"/>
                </a:solidFill>
                <a:latin typeface="Roboto" pitchFamily="2" charset="0"/>
                <a:ea typeface="Roboto" pitchFamily="2" charset="0"/>
              </a:rPr>
              <a:t>Policia</a:t>
            </a:r>
            <a:r>
              <a:rPr lang="es-ES" sz="2000" b="1" dirty="0" smtClean="0">
                <a:solidFill>
                  <a:srgbClr val="072B62"/>
                </a:solidFill>
                <a:latin typeface="Roboto" pitchFamily="2" charset="0"/>
                <a:ea typeface="Roboto" pitchFamily="2" charset="0"/>
              </a:rPr>
              <a:t> de Londres</a:t>
            </a:r>
          </a:p>
          <a:p>
            <a:pPr marL="742950" lvl="1"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11,000 llamadas/hora</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6733" y="2193452"/>
            <a:ext cx="3156543" cy="4384438"/>
          </a:xfrm>
          <a:prstGeom prst="rect">
            <a:avLst/>
          </a:prstGeom>
        </p:spPr>
      </p:pic>
    </p:spTree>
    <p:extLst>
      <p:ext uri="{BB962C8B-B14F-4D97-AF65-F5344CB8AC3E}">
        <p14:creationId xmlns:p14="http://schemas.microsoft.com/office/powerpoint/2010/main" val="11898747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chemeClr val="bg1"/>
              </a:buClr>
              <a:buSzPct val="125000"/>
            </a:pPr>
            <a:endParaRPr lang="en-US" dirty="0"/>
          </a:p>
        </p:txBody>
      </p:sp>
      <p:sp>
        <p:nvSpPr>
          <p:cNvPr id="15" name="TextBox 14"/>
          <p:cNvSpPr txBox="1"/>
          <p:nvPr/>
        </p:nvSpPr>
        <p:spPr>
          <a:xfrm>
            <a:off x="6868890" y="2394539"/>
            <a:ext cx="4223654"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smtClean="0">
              <a:solidFill>
                <a:schemeClr val="bg1"/>
              </a:solidFill>
            </a:endParaRPr>
          </a:p>
        </p:txBody>
      </p:sp>
      <p:sp>
        <p:nvSpPr>
          <p:cNvPr id="3" name="Oval 2"/>
          <p:cNvSpPr/>
          <p:nvPr/>
        </p:nvSpPr>
        <p:spPr>
          <a:xfrm>
            <a:off x="5344549" y="572180"/>
            <a:ext cx="3429684" cy="3429684"/>
          </a:xfrm>
          <a:prstGeom prst="ellipse">
            <a:avLst/>
          </a:pr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5344549" y="2943224"/>
            <a:ext cx="3429684" cy="3429684"/>
          </a:xfrm>
          <a:prstGeom prst="ellipse">
            <a:avLst/>
          </a:pr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6544698" y="1763745"/>
            <a:ext cx="3429684" cy="3429684"/>
          </a:xfrm>
          <a:prstGeom prst="ellipse">
            <a:avLst/>
          </a:pr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211757" y="1691284"/>
            <a:ext cx="3429684" cy="3429684"/>
          </a:xfrm>
          <a:prstGeom prst="ellipse">
            <a:avLst/>
          </a:pr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144649" y="1306545"/>
            <a:ext cx="6096000" cy="369332"/>
          </a:xfrm>
          <a:prstGeom prst="rect">
            <a:avLst/>
          </a:prstGeom>
        </p:spPr>
        <p:txBody>
          <a:bodyPr>
            <a:spAutoFit/>
          </a:bodyPr>
          <a:lstStyle/>
          <a:p>
            <a:pPr>
              <a:spcAft>
                <a:spcPts val="1200"/>
              </a:spcAft>
              <a:buClr>
                <a:srgbClr val="072B62"/>
              </a:buClr>
              <a:buSzPct val="125000"/>
            </a:pPr>
            <a:r>
              <a:rPr lang="es-ES" b="1" dirty="0" smtClean="0">
                <a:solidFill>
                  <a:srgbClr val="072B62"/>
                </a:solidFill>
                <a:latin typeface="Roboto" pitchFamily="2" charset="0"/>
                <a:ea typeface="Roboto" pitchFamily="2" charset="0"/>
              </a:rPr>
              <a:t>Fuente fidedigna</a:t>
            </a:r>
            <a:endParaRPr lang="es-ES" b="1" dirty="0">
              <a:solidFill>
                <a:srgbClr val="072B62"/>
              </a:solidFill>
              <a:latin typeface="Roboto" pitchFamily="2" charset="0"/>
              <a:ea typeface="Roboto" pitchFamily="2" charset="0"/>
            </a:endParaRPr>
          </a:p>
        </p:txBody>
      </p:sp>
      <p:sp>
        <p:nvSpPr>
          <p:cNvPr id="13" name="Rectangle 12"/>
          <p:cNvSpPr/>
          <p:nvPr/>
        </p:nvSpPr>
        <p:spPr>
          <a:xfrm>
            <a:off x="7795700" y="3255440"/>
            <a:ext cx="6096000" cy="369332"/>
          </a:xfrm>
          <a:prstGeom prst="rect">
            <a:avLst/>
          </a:prstGeom>
        </p:spPr>
        <p:txBody>
          <a:bodyPr>
            <a:spAutoFit/>
          </a:bodyPr>
          <a:lstStyle/>
          <a:p>
            <a:pPr>
              <a:spcAft>
                <a:spcPts val="1200"/>
              </a:spcAft>
              <a:buClr>
                <a:srgbClr val="072B62"/>
              </a:buClr>
              <a:buSzPct val="125000"/>
            </a:pPr>
            <a:r>
              <a:rPr lang="es-ES" b="1" dirty="0" smtClean="0">
                <a:solidFill>
                  <a:srgbClr val="072B62"/>
                </a:solidFill>
                <a:latin typeface="Roboto" pitchFamily="2" charset="0"/>
                <a:ea typeface="Roboto" pitchFamily="2" charset="0"/>
              </a:rPr>
              <a:t>Modo predilecto</a:t>
            </a:r>
            <a:endParaRPr lang="es-ES" b="1" dirty="0">
              <a:solidFill>
                <a:srgbClr val="072B62"/>
              </a:solidFill>
              <a:latin typeface="Roboto" pitchFamily="2" charset="0"/>
              <a:ea typeface="Roboto" pitchFamily="2" charset="0"/>
            </a:endParaRPr>
          </a:p>
        </p:txBody>
      </p:sp>
      <p:sp>
        <p:nvSpPr>
          <p:cNvPr id="14" name="Rectangle 13"/>
          <p:cNvSpPr/>
          <p:nvPr/>
        </p:nvSpPr>
        <p:spPr>
          <a:xfrm>
            <a:off x="5954149" y="5265890"/>
            <a:ext cx="6096000" cy="369332"/>
          </a:xfrm>
          <a:prstGeom prst="rect">
            <a:avLst/>
          </a:prstGeom>
        </p:spPr>
        <p:txBody>
          <a:bodyPr>
            <a:spAutoFit/>
          </a:bodyPr>
          <a:lstStyle/>
          <a:p>
            <a:pPr>
              <a:spcAft>
                <a:spcPts val="1200"/>
              </a:spcAft>
              <a:buClr>
                <a:srgbClr val="072B62"/>
              </a:buClr>
              <a:buSzPct val="125000"/>
            </a:pPr>
            <a:r>
              <a:rPr lang="es-ES" b="1" dirty="0" smtClean="0">
                <a:solidFill>
                  <a:srgbClr val="072B62"/>
                </a:solidFill>
                <a:latin typeface="Roboto" pitchFamily="2" charset="0"/>
                <a:ea typeface="Roboto" pitchFamily="2" charset="0"/>
              </a:rPr>
              <a:t>Contenido adaptado	</a:t>
            </a:r>
            <a:endParaRPr lang="es-ES" b="1" dirty="0">
              <a:solidFill>
                <a:srgbClr val="072B62"/>
              </a:solidFill>
              <a:latin typeface="Roboto" pitchFamily="2" charset="0"/>
              <a:ea typeface="Roboto" pitchFamily="2" charset="0"/>
            </a:endParaRPr>
          </a:p>
        </p:txBody>
      </p:sp>
      <p:sp>
        <p:nvSpPr>
          <p:cNvPr id="16" name="Rectangle 15"/>
          <p:cNvSpPr/>
          <p:nvPr/>
        </p:nvSpPr>
        <p:spPr>
          <a:xfrm>
            <a:off x="4655771" y="3116941"/>
            <a:ext cx="2044555" cy="646331"/>
          </a:xfrm>
          <a:prstGeom prst="rect">
            <a:avLst/>
          </a:prstGeom>
        </p:spPr>
        <p:txBody>
          <a:bodyPr wrap="square">
            <a:spAutoFit/>
          </a:bodyPr>
          <a:lstStyle/>
          <a:p>
            <a:pPr algn="ctr">
              <a:spcAft>
                <a:spcPts val="1200"/>
              </a:spcAft>
              <a:buClr>
                <a:srgbClr val="072B62"/>
              </a:buClr>
              <a:buSzPct val="125000"/>
            </a:pPr>
            <a:r>
              <a:rPr lang="es-ES" b="1" dirty="0" smtClean="0">
                <a:solidFill>
                  <a:srgbClr val="072B62"/>
                </a:solidFill>
                <a:latin typeface="Roboto" pitchFamily="2" charset="0"/>
                <a:ea typeface="Roboto" pitchFamily="2" charset="0"/>
              </a:rPr>
              <a:t>Lenguaje </a:t>
            </a:r>
            <a:br>
              <a:rPr lang="es-ES" b="1" dirty="0" smtClean="0">
                <a:solidFill>
                  <a:srgbClr val="072B62"/>
                </a:solidFill>
                <a:latin typeface="Roboto" pitchFamily="2" charset="0"/>
                <a:ea typeface="Roboto" pitchFamily="2" charset="0"/>
              </a:rPr>
            </a:br>
            <a:r>
              <a:rPr lang="es-ES" b="1" dirty="0" smtClean="0">
                <a:solidFill>
                  <a:srgbClr val="072B62"/>
                </a:solidFill>
                <a:latin typeface="Roboto" pitchFamily="2" charset="0"/>
                <a:ea typeface="Roboto" pitchFamily="2" charset="0"/>
              </a:rPr>
              <a:t>apropiado</a:t>
            </a:r>
            <a:endParaRPr lang="es-ES" b="1" dirty="0">
              <a:solidFill>
                <a:srgbClr val="072B62"/>
              </a:solidFill>
              <a:latin typeface="Roboto" pitchFamily="2" charset="0"/>
              <a:ea typeface="Roboto" pitchFamily="2" charset="0"/>
            </a:endParaRPr>
          </a:p>
        </p:txBody>
      </p:sp>
      <p:sp>
        <p:nvSpPr>
          <p:cNvPr id="5" name="Rectangle 4"/>
          <p:cNvSpPr/>
          <p:nvPr/>
        </p:nvSpPr>
        <p:spPr>
          <a:xfrm>
            <a:off x="329078" y="5488716"/>
            <a:ext cx="4984057" cy="1077218"/>
          </a:xfrm>
          <a:prstGeom prst="rect">
            <a:avLst/>
          </a:prstGeom>
        </p:spPr>
        <p:txBody>
          <a:bodyPr wrap="none">
            <a:spAutoFit/>
          </a:bodyPr>
          <a:lstStyle/>
          <a:p>
            <a:pPr>
              <a:spcAft>
                <a:spcPts val="1200"/>
              </a:spcAft>
              <a:buClr>
                <a:schemeClr val="bg1"/>
              </a:buClr>
              <a:buSzPct val="125000"/>
            </a:pPr>
            <a:r>
              <a:rPr lang="es-ES" sz="3200" b="1" dirty="0" smtClean="0">
                <a:solidFill>
                  <a:schemeClr val="bg1"/>
                </a:solidFill>
                <a:latin typeface="Roboto" pitchFamily="2" charset="0"/>
                <a:ea typeface="Roboto" pitchFamily="2" charset="0"/>
              </a:rPr>
              <a:t>Características </a:t>
            </a:r>
            <a:r>
              <a:rPr lang="es-ES" sz="3200" b="1" dirty="0">
                <a:solidFill>
                  <a:schemeClr val="bg1"/>
                </a:solidFill>
                <a:latin typeface="Roboto" pitchFamily="2" charset="0"/>
                <a:ea typeface="Roboto" pitchFamily="2" charset="0"/>
              </a:rPr>
              <a:t/>
            </a:r>
            <a:br>
              <a:rPr lang="es-ES" sz="3200" b="1" dirty="0">
                <a:solidFill>
                  <a:schemeClr val="bg1"/>
                </a:solidFill>
                <a:latin typeface="Roboto" pitchFamily="2" charset="0"/>
                <a:ea typeface="Roboto" pitchFamily="2" charset="0"/>
              </a:rPr>
            </a:br>
            <a:r>
              <a:rPr lang="es-ES" sz="3200" b="1" dirty="0" smtClean="0">
                <a:solidFill>
                  <a:schemeClr val="bg1"/>
                </a:solidFill>
                <a:latin typeface="Roboto" pitchFamily="2" charset="0"/>
                <a:ea typeface="Roboto" pitchFamily="2" charset="0"/>
              </a:rPr>
              <a:t>de la comunicación eficaz</a:t>
            </a:r>
            <a:endParaRPr lang="es-ES" sz="3200" b="1"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6188780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969496"/>
          </a:xfrm>
          <a:prstGeom prst="rect">
            <a:avLst/>
          </a:prstGeom>
          <a:noFill/>
        </p:spPr>
        <p:txBody>
          <a:bodyPr wrap="square" rtlCol="0">
            <a:spAutoFit/>
          </a:bodyPr>
          <a:lstStyle/>
          <a:p>
            <a:r>
              <a:rPr lang="en-US" sz="5700" b="1" dirty="0" smtClean="0">
                <a:solidFill>
                  <a:srgbClr val="072B62"/>
                </a:solidFill>
                <a:latin typeface="Source Sans Pro Black" panose="020B0803030403020204" pitchFamily="34" charset="0"/>
                <a:ea typeface="Source Sans Pro Black" panose="020B0803030403020204" pitchFamily="34" charset="0"/>
              </a:rPr>
              <a:t>LO QUE SE DEBE HACER</a:t>
            </a:r>
          </a:p>
        </p:txBody>
      </p:sp>
      <p:sp>
        <p:nvSpPr>
          <p:cNvPr id="35" name="TextBox 34"/>
          <p:cNvSpPr txBox="1"/>
          <p:nvPr/>
        </p:nvSpPr>
        <p:spPr>
          <a:xfrm>
            <a:off x="4114800" y="2331167"/>
            <a:ext cx="7522029" cy="4093428"/>
          </a:xfrm>
          <a:prstGeom prst="rect">
            <a:avLst/>
          </a:prstGeom>
          <a:noFill/>
        </p:spPr>
        <p:txBody>
          <a:bodyPr wrap="square" rtlCol="0">
            <a:spAutoFit/>
          </a:bodyPr>
          <a:lstStyle/>
          <a:p>
            <a:pPr marL="342900" indent="-34290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a:t>
            </a:r>
            <a:r>
              <a:rPr lang="es-ES" sz="2000" b="1" dirty="0">
                <a:solidFill>
                  <a:srgbClr val="072B62"/>
                </a:solidFill>
                <a:latin typeface="Roboto" pitchFamily="2" charset="0"/>
                <a:ea typeface="Roboto" pitchFamily="2" charset="0"/>
              </a:rPr>
              <a:t>Utilice lenguaje sencillo, no técnico. </a:t>
            </a:r>
            <a:endParaRPr lang="es-ES" sz="2000" b="1" dirty="0" smtClean="0">
              <a:solidFill>
                <a:srgbClr val="072B62"/>
              </a:solidFill>
              <a:latin typeface="Roboto" pitchFamily="2" charset="0"/>
              <a:ea typeface="Roboto" pitchFamily="2" charset="0"/>
            </a:endParaRPr>
          </a:p>
          <a:p>
            <a:pPr marL="342900" indent="-34290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Comunique </a:t>
            </a:r>
            <a:r>
              <a:rPr lang="es-ES" sz="2000" b="1" dirty="0">
                <a:solidFill>
                  <a:srgbClr val="072B62"/>
                </a:solidFill>
                <a:latin typeface="Roboto" pitchFamily="2" charset="0"/>
                <a:ea typeface="Roboto" pitchFamily="2" charset="0"/>
              </a:rPr>
              <a:t>únicamente información factual y verificada.</a:t>
            </a:r>
          </a:p>
          <a:p>
            <a:pPr marL="342900" indent="-34290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Proporcione instrucciones claras sobre quién necesita hacer qué, </a:t>
            </a:r>
            <a:r>
              <a:rPr lang="es-ES" sz="2000" b="1" dirty="0" smtClean="0">
                <a:solidFill>
                  <a:srgbClr val="072B62"/>
                </a:solidFill>
                <a:latin typeface="Roboto" pitchFamily="2" charset="0"/>
                <a:ea typeface="Roboto" pitchFamily="2" charset="0"/>
              </a:rPr>
              <a:t>cuándo, cómo </a:t>
            </a:r>
            <a:r>
              <a:rPr lang="es-ES" sz="2000" b="1" dirty="0">
                <a:solidFill>
                  <a:srgbClr val="072B62"/>
                </a:solidFill>
                <a:latin typeface="Roboto" pitchFamily="2" charset="0"/>
                <a:ea typeface="Roboto" pitchFamily="2" charset="0"/>
              </a:rPr>
              <a:t>y por qué.</a:t>
            </a:r>
          </a:p>
          <a:p>
            <a:pPr marL="342900" indent="-34290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Incluya expresiones de empatía </a:t>
            </a:r>
            <a:r>
              <a:rPr lang="es-ES" sz="2000" b="1" dirty="0" smtClean="0">
                <a:solidFill>
                  <a:srgbClr val="072B62"/>
                </a:solidFill>
                <a:latin typeface="Roboto" pitchFamily="2" charset="0"/>
                <a:ea typeface="Roboto" pitchFamily="2" charset="0"/>
              </a:rPr>
              <a:t>para </a:t>
            </a:r>
            <a:r>
              <a:rPr lang="es-ES" sz="2000" b="1" dirty="0">
                <a:solidFill>
                  <a:srgbClr val="072B62"/>
                </a:solidFill>
                <a:latin typeface="Roboto" pitchFamily="2" charset="0"/>
                <a:ea typeface="Roboto" pitchFamily="2" charset="0"/>
              </a:rPr>
              <a:t>con </a:t>
            </a:r>
            <a:r>
              <a:rPr lang="es-ES" sz="2000" b="1" dirty="0" smtClean="0">
                <a:solidFill>
                  <a:srgbClr val="072B62"/>
                </a:solidFill>
                <a:latin typeface="Roboto" pitchFamily="2" charset="0"/>
                <a:ea typeface="Roboto" pitchFamily="2" charset="0"/>
              </a:rPr>
              <a:t>los afectados. </a:t>
            </a:r>
          </a:p>
          <a:p>
            <a:pPr marL="342900" indent="-34290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a:t>
            </a:r>
            <a:r>
              <a:rPr lang="es-ES" sz="2000" b="1" dirty="0">
                <a:solidFill>
                  <a:srgbClr val="072B62"/>
                </a:solidFill>
                <a:latin typeface="Roboto" pitchFamily="2" charset="0"/>
                <a:ea typeface="Roboto" pitchFamily="2" charset="0"/>
              </a:rPr>
              <a:t>Proporcione detalles sobre </a:t>
            </a:r>
            <a:r>
              <a:rPr lang="es-ES" sz="2000" b="1" dirty="0" smtClean="0">
                <a:solidFill>
                  <a:srgbClr val="072B62"/>
                </a:solidFill>
                <a:latin typeface="Roboto" pitchFamily="2" charset="0"/>
                <a:ea typeface="Roboto" pitchFamily="2" charset="0"/>
              </a:rPr>
              <a:t>las intervenciones emprendidas </a:t>
            </a:r>
            <a:r>
              <a:rPr lang="es-ES" sz="2000" b="1" dirty="0">
                <a:solidFill>
                  <a:srgbClr val="072B62"/>
                </a:solidFill>
                <a:latin typeface="Roboto" pitchFamily="2" charset="0"/>
                <a:ea typeface="Roboto" pitchFamily="2" charset="0"/>
              </a:rPr>
              <a:t>por las partes interesadas.</a:t>
            </a:r>
          </a:p>
          <a:p>
            <a:pPr marL="342900" indent="-34290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Sea claro sobre lo que se puede y no se puede hacer</a:t>
            </a:r>
            <a:r>
              <a:rPr lang="es-ES" sz="2000" b="1" dirty="0" smtClean="0">
                <a:solidFill>
                  <a:srgbClr val="072B62"/>
                </a:solidFill>
                <a:latin typeface="Roboto" pitchFamily="2" charset="0"/>
                <a:ea typeface="Roboto" pitchFamily="2" charset="0"/>
              </a:rPr>
              <a:t>.</a:t>
            </a:r>
          </a:p>
          <a:p>
            <a:pPr marL="342900" indent="-34290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Reconozca </a:t>
            </a:r>
            <a:r>
              <a:rPr lang="es-ES" sz="2000" b="1" dirty="0">
                <a:solidFill>
                  <a:srgbClr val="072B62"/>
                </a:solidFill>
                <a:latin typeface="Roboto" pitchFamily="2" charset="0"/>
                <a:ea typeface="Roboto" pitchFamily="2" charset="0"/>
              </a:rPr>
              <a:t>la incertidumbre, pero explique las medidas que </a:t>
            </a:r>
            <a:r>
              <a:rPr lang="es-ES" sz="2000" b="1" dirty="0" smtClean="0">
                <a:solidFill>
                  <a:srgbClr val="072B62"/>
                </a:solidFill>
                <a:latin typeface="Roboto" pitchFamily="2" charset="0"/>
                <a:ea typeface="Roboto" pitchFamily="2" charset="0"/>
              </a:rPr>
              <a:t>se adoptarán </a:t>
            </a:r>
            <a:r>
              <a:rPr lang="es-ES" sz="2000" b="1" dirty="0">
                <a:solidFill>
                  <a:srgbClr val="072B62"/>
                </a:solidFill>
                <a:latin typeface="Roboto" pitchFamily="2" charset="0"/>
                <a:ea typeface="Roboto" pitchFamily="2" charset="0"/>
              </a:rPr>
              <a:t>para </a:t>
            </a:r>
            <a:r>
              <a:rPr lang="es-ES" sz="2000" b="1" dirty="0" smtClean="0">
                <a:solidFill>
                  <a:srgbClr val="072B62"/>
                </a:solidFill>
                <a:latin typeface="Roboto" pitchFamily="2" charset="0"/>
                <a:ea typeface="Roboto" pitchFamily="2" charset="0"/>
              </a:rPr>
              <a:t>obtener más información.</a:t>
            </a:r>
            <a:endParaRPr lang="es-ES" sz="2000" b="1" dirty="0">
              <a:solidFill>
                <a:srgbClr val="072B62"/>
              </a:solidFill>
              <a:latin typeface="Roboto" pitchFamily="2" charset="0"/>
              <a:ea typeface="Roboto" pitchFamily="2" charset="0"/>
            </a:endParaRPr>
          </a:p>
        </p:txBody>
      </p:sp>
    </p:spTree>
    <p:extLst>
      <p:ext uri="{BB962C8B-B14F-4D97-AF65-F5344CB8AC3E}">
        <p14:creationId xmlns:p14="http://schemas.microsoft.com/office/powerpoint/2010/main" val="14961021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969496"/>
          </a:xfrm>
          <a:prstGeom prst="rect">
            <a:avLst/>
          </a:prstGeom>
          <a:noFill/>
        </p:spPr>
        <p:txBody>
          <a:bodyPr wrap="square" rtlCol="0">
            <a:spAutoFit/>
          </a:bodyPr>
          <a:lstStyle/>
          <a:p>
            <a:r>
              <a:rPr lang="en-US" sz="5700" b="1" dirty="0" smtClean="0">
                <a:solidFill>
                  <a:srgbClr val="072B62"/>
                </a:solidFill>
                <a:latin typeface="Source Sans Pro Black" panose="020B0803030403020204" pitchFamily="34" charset="0"/>
                <a:ea typeface="Source Sans Pro Black" panose="020B0803030403020204" pitchFamily="34" charset="0"/>
              </a:rPr>
              <a:t>LO QUE NO SE DEBE HACER</a:t>
            </a:r>
          </a:p>
        </p:txBody>
      </p:sp>
      <p:sp>
        <p:nvSpPr>
          <p:cNvPr id="35" name="TextBox 34"/>
          <p:cNvSpPr txBox="1"/>
          <p:nvPr/>
        </p:nvSpPr>
        <p:spPr>
          <a:xfrm>
            <a:off x="4114800" y="2331167"/>
            <a:ext cx="7522029" cy="4093428"/>
          </a:xfrm>
          <a:prstGeom prst="rect">
            <a:avLst/>
          </a:prstGeom>
          <a:noFill/>
        </p:spPr>
        <p:txBody>
          <a:bodyPr wrap="square" rtlCol="0">
            <a:spAutoFit/>
          </a:bodyPr>
          <a:lstStyle/>
          <a:p>
            <a:pPr marL="342900" indent="-34290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Señalar a culpables </a:t>
            </a:r>
            <a:r>
              <a:rPr lang="es-ES" sz="2000" b="1" dirty="0" smtClean="0">
                <a:solidFill>
                  <a:srgbClr val="072B62"/>
                </a:solidFill>
                <a:latin typeface="Roboto" pitchFamily="2" charset="0"/>
                <a:ea typeface="Roboto" pitchFamily="2" charset="0"/>
              </a:rPr>
              <a:t>o atacar personas u organizaciones, incluido para </a:t>
            </a:r>
            <a:r>
              <a:rPr lang="es-ES" sz="2000" b="1" dirty="0">
                <a:solidFill>
                  <a:srgbClr val="072B62"/>
                </a:solidFill>
                <a:latin typeface="Roboto" pitchFamily="2" charset="0"/>
                <a:ea typeface="Roboto" pitchFamily="2" charset="0"/>
              </a:rPr>
              <a:t>desviar las críticas.</a:t>
            </a:r>
          </a:p>
          <a:p>
            <a:pPr marL="342900" indent="-34290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a:t>
            </a:r>
            <a:r>
              <a:rPr lang="es-ES" sz="2000" b="1" dirty="0">
                <a:solidFill>
                  <a:srgbClr val="072B62"/>
                </a:solidFill>
                <a:latin typeface="Roboto" pitchFamily="2" charset="0"/>
                <a:ea typeface="Roboto" pitchFamily="2" charset="0"/>
              </a:rPr>
              <a:t>Enunciar declaraciones prejuiciosas o condescendientes.</a:t>
            </a:r>
          </a:p>
          <a:p>
            <a:pPr marL="342900" indent="-34290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Estar a la defensiva y dar </a:t>
            </a:r>
            <a:r>
              <a:rPr lang="es-ES" sz="2000" b="1" dirty="0" smtClean="0">
                <a:solidFill>
                  <a:srgbClr val="072B62"/>
                </a:solidFill>
                <a:latin typeface="Roboto" pitchFamily="2" charset="0"/>
                <a:ea typeface="Roboto" pitchFamily="2" charset="0"/>
              </a:rPr>
              <a:t>excusas. </a:t>
            </a:r>
            <a:endParaRPr lang="es-ES" sz="2000" b="1" dirty="0">
              <a:solidFill>
                <a:srgbClr val="072B62"/>
              </a:solidFill>
              <a:latin typeface="Roboto" pitchFamily="2" charset="0"/>
              <a:ea typeface="Roboto" pitchFamily="2" charset="0"/>
            </a:endParaRPr>
          </a:p>
          <a:p>
            <a:pPr marL="342900" indent="-34290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Ignorar o distribuir </a:t>
            </a:r>
            <a:r>
              <a:rPr lang="es-ES" sz="2000" b="1" dirty="0" smtClean="0">
                <a:solidFill>
                  <a:srgbClr val="072B62"/>
                </a:solidFill>
                <a:latin typeface="Roboto" pitchFamily="2" charset="0"/>
                <a:ea typeface="Roboto" pitchFamily="2" charset="0"/>
              </a:rPr>
              <a:t>información </a:t>
            </a:r>
            <a:r>
              <a:rPr lang="es-ES" sz="2000" b="1" dirty="0">
                <a:solidFill>
                  <a:srgbClr val="072B62"/>
                </a:solidFill>
                <a:latin typeface="Roboto" pitchFamily="2" charset="0"/>
                <a:ea typeface="Roboto" pitchFamily="2" charset="0"/>
              </a:rPr>
              <a:t>errónea, </a:t>
            </a:r>
            <a:r>
              <a:rPr lang="es-ES" sz="2000" b="1" dirty="0" smtClean="0">
                <a:solidFill>
                  <a:srgbClr val="072B62"/>
                </a:solidFill>
                <a:latin typeface="Roboto" pitchFamily="2" charset="0"/>
                <a:ea typeface="Roboto" pitchFamily="2" charset="0"/>
              </a:rPr>
              <a:t>o propagar rumores.</a:t>
            </a:r>
            <a:endParaRPr lang="es-ES" sz="2000" b="1" dirty="0">
              <a:solidFill>
                <a:srgbClr val="072B62"/>
              </a:solidFill>
              <a:latin typeface="Roboto" pitchFamily="2" charset="0"/>
              <a:ea typeface="Roboto" pitchFamily="2" charset="0"/>
            </a:endParaRPr>
          </a:p>
          <a:p>
            <a:pPr marL="342900" indent="-34290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Filtrar </a:t>
            </a:r>
            <a:r>
              <a:rPr lang="es-ES" sz="2000" b="1" dirty="0">
                <a:solidFill>
                  <a:srgbClr val="072B62"/>
                </a:solidFill>
                <a:latin typeface="Roboto" pitchFamily="2" charset="0"/>
                <a:ea typeface="Roboto" pitchFamily="2" charset="0"/>
              </a:rPr>
              <a:t>información </a:t>
            </a:r>
            <a:r>
              <a:rPr lang="es-ES" sz="2000" b="1" dirty="0" smtClean="0">
                <a:solidFill>
                  <a:srgbClr val="072B62"/>
                </a:solidFill>
                <a:latin typeface="Roboto" pitchFamily="2" charset="0"/>
                <a:ea typeface="Roboto" pitchFamily="2" charset="0"/>
              </a:rPr>
              <a:t>sensible o </a:t>
            </a:r>
            <a:r>
              <a:rPr lang="es-ES" sz="2000" b="1" dirty="0">
                <a:solidFill>
                  <a:srgbClr val="072B62"/>
                </a:solidFill>
                <a:latin typeface="Roboto" pitchFamily="2" charset="0"/>
                <a:ea typeface="Roboto" pitchFamily="2" charset="0"/>
              </a:rPr>
              <a:t>personal que podría afectar </a:t>
            </a:r>
            <a:r>
              <a:rPr lang="es-ES" sz="2000" b="1" dirty="0" smtClean="0">
                <a:solidFill>
                  <a:srgbClr val="072B62"/>
                </a:solidFill>
                <a:latin typeface="Roboto" pitchFamily="2" charset="0"/>
                <a:ea typeface="Roboto" pitchFamily="2" charset="0"/>
              </a:rPr>
              <a:t>al bienestar de los migrantes. </a:t>
            </a:r>
            <a:endParaRPr lang="es-ES" sz="2000" b="1" dirty="0">
              <a:solidFill>
                <a:srgbClr val="072B62"/>
              </a:solidFill>
              <a:latin typeface="Roboto" pitchFamily="2" charset="0"/>
              <a:ea typeface="Roboto" pitchFamily="2" charset="0"/>
            </a:endParaRPr>
          </a:p>
          <a:p>
            <a:pPr marL="342900" indent="-34290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Prometer algo que su institución no puede cumplir. </a:t>
            </a:r>
            <a:endParaRPr lang="es-ES" sz="2000" b="1" dirty="0" smtClean="0">
              <a:solidFill>
                <a:srgbClr val="072B62"/>
              </a:solidFill>
              <a:latin typeface="Roboto" pitchFamily="2" charset="0"/>
              <a:ea typeface="Roboto" pitchFamily="2" charset="0"/>
            </a:endParaRPr>
          </a:p>
          <a:p>
            <a:pPr marL="342900" indent="-34290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Hacer </a:t>
            </a:r>
            <a:r>
              <a:rPr lang="es-ES" sz="2000" b="1" dirty="0">
                <a:solidFill>
                  <a:srgbClr val="072B62"/>
                </a:solidFill>
                <a:latin typeface="Roboto" pitchFamily="2" charset="0"/>
                <a:ea typeface="Roboto" pitchFamily="2" charset="0"/>
              </a:rPr>
              <a:t>declaraciones en nombre de otra </a:t>
            </a:r>
            <a:r>
              <a:rPr lang="es-ES" sz="2000" b="1" dirty="0" smtClean="0">
                <a:solidFill>
                  <a:srgbClr val="072B62"/>
                </a:solidFill>
                <a:latin typeface="Roboto" pitchFamily="2" charset="0"/>
                <a:ea typeface="Roboto" pitchFamily="2" charset="0"/>
              </a:rPr>
              <a:t>institución, a menos de que esta lo autoricen y que la información sea validada.</a:t>
            </a:r>
            <a:endParaRPr lang="es-ES" sz="2000" b="1" dirty="0">
              <a:solidFill>
                <a:srgbClr val="072B62"/>
              </a:solidFill>
              <a:latin typeface="Roboto" pitchFamily="2" charset="0"/>
              <a:ea typeface="Roboto" pitchFamily="2" charset="0"/>
            </a:endParaRPr>
          </a:p>
        </p:txBody>
      </p:sp>
    </p:spTree>
    <p:extLst>
      <p:ext uri="{BB962C8B-B14F-4D97-AF65-F5344CB8AC3E}">
        <p14:creationId xmlns:p14="http://schemas.microsoft.com/office/powerpoint/2010/main" val="20683554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1207</TotalTime>
  <Words>1111</Words>
  <Application>Microsoft Office PowerPoint</Application>
  <PresentationFormat>Widescreen</PresentationFormat>
  <Paragraphs>92</Paragraphs>
  <Slides>10</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Calibri</vt:lpstr>
      <vt:lpstr>Roboto</vt:lpstr>
      <vt:lpstr>Source Sans Pro</vt:lpstr>
      <vt:lpstr>Source Sans Pro Black</vt:lpstr>
      <vt:lpstr>Calibri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BONNET Claire</dc:creator>
  <cp:lastModifiedBy>GUADAGNO Lorenzo</cp:lastModifiedBy>
  <cp:revision>51</cp:revision>
  <dcterms:created xsi:type="dcterms:W3CDTF">2017-01-30T08:49:36Z</dcterms:created>
  <dcterms:modified xsi:type="dcterms:W3CDTF">2017-02-06T16:23:15Z</dcterms:modified>
</cp:coreProperties>
</file>