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68" r:id="rId3"/>
    <p:sldId id="275" r:id="rId4"/>
    <p:sldId id="286" r:id="rId5"/>
    <p:sldId id="288" r:id="rId6"/>
    <p:sldId id="289" r:id="rId7"/>
    <p:sldId id="272" r:id="rId8"/>
    <p:sldId id="290" r:id="rId9"/>
    <p:sldId id="291" r:id="rId10"/>
    <p:sldId id="287" r:id="rId11"/>
    <p:sldId id="292" r:id="rId12"/>
    <p:sldId id="295" r:id="rId13"/>
    <p:sldId id="276" r:id="rId14"/>
    <p:sldId id="273" r:id="rId15"/>
    <p:sldId id="293" r:id="rId16"/>
    <p:sldId id="296" r:id="rId17"/>
    <p:sldId id="278" r:id="rId18"/>
    <p:sldId id="277" r:id="rId19"/>
    <p:sldId id="297" r:id="rId20"/>
    <p:sldId id="299" r:id="rId21"/>
    <p:sldId id="298" r:id="rId22"/>
    <p:sldId id="279" r:id="rId23"/>
    <p:sldId id="300" r:id="rId24"/>
    <p:sldId id="283" r:id="rId25"/>
    <p:sldId id="280" r:id="rId26"/>
    <p:sldId id="281" r:id="rId27"/>
    <p:sldId id="284" r:id="rId28"/>
    <p:sldId id="285" r:id="rId29"/>
    <p:sldId id="282" r:id="rId30"/>
    <p:sldId id="266" r:id="rId31"/>
  </p:sldIdLst>
  <p:sldSz cx="12192000" cy="6858000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Source Sans Pro" panose="020B0503030403020204" pitchFamily="34" charset="0"/>
      <p:regular r:id="rId36"/>
      <p:bold r:id="rId37"/>
      <p:italic r:id="rId38"/>
    </p:embeddedFont>
    <p:embeddedFont>
      <p:font typeface="Roboto" pitchFamily="2" charset="0"/>
      <p:regular r:id="rId39"/>
      <p:bold r:id="rId40"/>
      <p:italic r:id="rId41"/>
      <p:boldItalic r:id="rId42"/>
    </p:embeddedFont>
    <p:embeddedFont>
      <p:font typeface="Source Sans Pro Black" panose="020B0803030403020204" pitchFamily="34" charset="0"/>
      <p:bold r:id="rId43"/>
      <p:boldItalic r:id="rId44"/>
    </p:embeddedFont>
    <p:embeddedFont>
      <p:font typeface="Calibri Light" panose="020F0302020204030204" pitchFamily="34" charset="0"/>
      <p:regular r:id="rId45"/>
      <p:italic r:id="rId4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7" orient="horz" pos="4320" userDrawn="1">
          <p15:clr>
            <a:srgbClr val="A4A3A4"/>
          </p15:clr>
        </p15:guide>
        <p15:guide id="8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B62"/>
    <a:srgbClr val="3E79D0"/>
    <a:srgbClr val="0E57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7" autoAdjust="0"/>
    <p:restoredTop sz="94660"/>
  </p:normalViewPr>
  <p:slideViewPr>
    <p:cSldViewPr snapToGrid="0">
      <p:cViewPr varScale="1">
        <p:scale>
          <a:sx n="67" d="100"/>
          <a:sy n="67" d="100"/>
        </p:scale>
        <p:origin x="96" y="978"/>
      </p:cViewPr>
      <p:guideLst>
        <p:guide orient="horz" pos="432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20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066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54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584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44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883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684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9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205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97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28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AADA-9E84-4F3D-8DDE-AA0B1669DF34}" type="datetimeFigureOut">
              <a:rPr lang="en-US" smtClean="0"/>
              <a:t>08-Feb-17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555D0-E86C-4ECF-812E-034510E1DD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72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micicinitiative.iom.int/" TargetMode="External"/><Relationship Id="rId4" Type="http://schemas.openxmlformats.org/officeDocument/2006/relationships/hyperlink" Target="mailto:micicsecretariat@iom.i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438651" y="2102155"/>
            <a:ext cx="714375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/>
                <a:ea typeface="Source Sans Pro Black" panose="020B0803030403020204" pitchFamily="34" charset="0"/>
              </a:rPr>
              <a:t>PLANIFICAR</a:t>
            </a:r>
          </a:p>
          <a:p>
            <a:pPr algn="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/>
                <a:ea typeface="Source Sans Pro Black" panose="020B0803030403020204" pitchFamily="34" charset="0"/>
              </a:rPr>
              <a:t>PARA CRISIS</a:t>
            </a:r>
            <a:endParaRPr lang="en-US" sz="6200" dirty="0">
              <a:solidFill>
                <a:schemeClr val="bg1"/>
              </a:solidFill>
              <a:latin typeface="Source Sans Pro Black" panose="020B0803030403020204"/>
              <a:ea typeface="Source Sans Pro Black" panose="020B0803030403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032171" y="4121604"/>
            <a:ext cx="45502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662057" y="4279212"/>
            <a:ext cx="5018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Protección de los nacionales en el exterior afectados por situación de crisis</a:t>
            </a:r>
            <a:endParaRPr lang="en-US" b="1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108374" y="5022309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Lorenzo </a:t>
            </a:r>
            <a:r>
              <a:rPr lang="en-US" b="1" u="sng" dirty="0" err="1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Guadagno</a:t>
            </a:r>
            <a:r>
              <a:rPr lang="en-US" b="1" u="sng" dirty="0" smtClean="0">
                <a:solidFill>
                  <a:srgbClr val="3E79D0"/>
                </a:solidFill>
                <a:uFill>
                  <a:solidFill>
                    <a:srgbClr val="3E79D0"/>
                  </a:solidFill>
                </a:uFill>
                <a:latin typeface="Roboto" pitchFamily="2" charset="0"/>
                <a:ea typeface="Roboto" pitchFamily="2" charset="0"/>
              </a:rPr>
              <a:t> and Chiara Milano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917874" y="5679635"/>
            <a:ext cx="472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San Jose, Costa Rica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Feb 1 and 2, 2017</a:t>
            </a:r>
          </a:p>
        </p:txBody>
      </p:sp>
    </p:spTree>
    <p:extLst>
      <p:ext uri="{BB962C8B-B14F-4D97-AF65-F5344CB8AC3E}">
        <p14:creationId xmlns:p14="http://schemas.microsoft.com/office/powerpoint/2010/main" val="2790490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PERFIL DE LA COMUNIDAD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¿Cuántos ciudadanos residen en el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área o visitan el área regularmente?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¿Dónde están y cuando?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¿Quién son? (por ejemplo: género, grupo etario, situación familiar)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6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068" y="189521"/>
            <a:ext cx="9451632" cy="653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262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208936" y="1775759"/>
            <a:ext cx="6640164" cy="39851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85%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hombres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68%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jóvenes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 15 y 24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años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56%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solteros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separados o divorciados.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44%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jefes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hogar.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61%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zonas urbanas.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71%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entre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 y 12 años de escolaridad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95% no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hablan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inglés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56%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activos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laboralmente en su país </a:t>
            </a:r>
            <a:r>
              <a:rPr lang="es-ES" dirty="0" smtClean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</a:t>
            </a:r>
            <a:r>
              <a:rPr lang="es-ES" dirty="0">
                <a:solidFill>
                  <a:srgbClr val="072B62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origen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en-US" dirty="0">
              <a:solidFill>
                <a:srgbClr val="072B62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42165" y="2882384"/>
            <a:ext cx="36576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PERFIL </a:t>
            </a:r>
            <a:endParaRPr lang="en-US" sz="2400" b="1" dirty="0" smtClean="0">
              <a:solidFill>
                <a:srgbClr val="072B62"/>
              </a:solidFill>
              <a:latin typeface="Source Sans Pro" panose="020B0503030403020204" pitchFamily="34" charset="0"/>
              <a:ea typeface="Source Sans Pro Black" panose="020B0803030403020204" pitchFamily="34" charset="0"/>
            </a:endParaRPr>
          </a:p>
          <a:p>
            <a:r>
              <a:rPr lang="en-US" sz="24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DE LOS IMMIGRANTES </a:t>
            </a:r>
          </a:p>
          <a:p>
            <a:r>
              <a:rPr lang="en-US" sz="24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CENTROAMERICANOS</a:t>
            </a:r>
          </a:p>
          <a:p>
            <a:r>
              <a:rPr lang="en-US" sz="2400" b="1" dirty="0" smtClean="0">
                <a:solidFill>
                  <a:srgbClr val="072B62"/>
                </a:solidFill>
                <a:latin typeface="Source Sans Pro" panose="020B0503030403020204" pitchFamily="34" charset="0"/>
                <a:ea typeface="Source Sans Pro Black" panose="020B0803030403020204" pitchFamily="34" charset="0"/>
              </a:rPr>
              <a:t>EN LOS ESTADOS UNIDOS </a:t>
            </a:r>
          </a:p>
        </p:txBody>
      </p:sp>
    </p:spTree>
    <p:extLst>
      <p:ext uri="{BB962C8B-B14F-4D97-AF65-F5344CB8AC3E}">
        <p14:creationId xmlns:p14="http://schemas.microsoft.com/office/powerpoint/2010/main" val="701959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Q&amp;A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Qué tipo de crisis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están cubiertas por sus planes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 contingencia consular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?</a:t>
            </a:r>
          </a:p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Como son desarrollados sus escenarios de crisis?</a:t>
            </a:r>
          </a:p>
        </p:txBody>
      </p:sp>
    </p:spTree>
    <p:extLst>
      <p:ext uri="{BB962C8B-B14F-4D97-AF65-F5344CB8AC3E}">
        <p14:creationId xmlns:p14="http://schemas.microsoft.com/office/powerpoint/2010/main" val="3784710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SITUACIONES DE CRISIS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¿Cuáles situaciones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de crisis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podrían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desarrollarse en el área?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¿Qué impacto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tendrías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en las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zonas afectadas?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¿Cuáles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serían las respuestas prioritarias que se </a:t>
            </a: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implementarían?</a:t>
            </a:r>
          </a:p>
        </p:txBody>
      </p:sp>
    </p:spTree>
    <p:extLst>
      <p:ext uri="{BB962C8B-B14F-4D97-AF65-F5344CB8AC3E}">
        <p14:creationId xmlns:p14="http://schemas.microsoft.com/office/powerpoint/2010/main" val="341458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4000636"/>
              </p:ext>
            </p:extLst>
          </p:nvPr>
        </p:nvGraphicFramePr>
        <p:xfrm>
          <a:off x="638038" y="223877"/>
          <a:ext cx="11203966" cy="64910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Acrobat Document" r:id="rId3" imgW="4981522" imgH="2886030" progId="AcroExch.Document.DC">
                  <p:embed/>
                </p:oleObj>
              </mc:Choice>
              <mc:Fallback>
                <p:oleObj name="Acrobat Document" r:id="rId3" imgW="4981522" imgH="288603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38038" y="223877"/>
                        <a:ext cx="11203966" cy="64910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614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125" t="36852" r="19583" b="45926"/>
          <a:stretch/>
        </p:blipFill>
        <p:spPr>
          <a:xfrm>
            <a:off x="952500" y="2628900"/>
            <a:ext cx="10610850" cy="152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92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Q&amp;A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¿Sus planes definen mecanismos de coordinación con las instituciones del país anfitrión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?</a:t>
            </a:r>
          </a:p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¿Sus planes definen mecanismos de coordinación con las instituciones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 otros países de la región?</a:t>
            </a:r>
          </a:p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¿Sus planes definen mecanismos de coordinación con las instituciones de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la capital?</a:t>
            </a:r>
            <a:endParaRPr lang="es-E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602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6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FUNCIONES/RESPONSABILIDADES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¿Cómo se organizará su consulado o embajada en una crisis?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¿Quién será responsable de las funciones principales?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¿Qué respuestas se necesitaran de cada responsable o individuo en caso de crisis?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584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9245" t="34444" r="45911" b="28056"/>
          <a:stretch/>
        </p:blipFill>
        <p:spPr>
          <a:xfrm>
            <a:off x="1443038" y="485772"/>
            <a:ext cx="9844087" cy="595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15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OBJECTIVOS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Analizar el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contenido de un plan de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contingencia.</a:t>
            </a: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Compartir experiencias sobre la planificación para responder a crisis en el extranjero.</a:t>
            </a:r>
            <a:endParaRPr lang="en-U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1286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1354" t="40555" r="19896" b="22778"/>
          <a:stretch/>
        </p:blipFill>
        <p:spPr>
          <a:xfrm>
            <a:off x="152400" y="781050"/>
            <a:ext cx="118872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6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2917" t="38518" r="20729" b="24074"/>
          <a:stretch/>
        </p:blipFill>
        <p:spPr>
          <a:xfrm>
            <a:off x="171450" y="666750"/>
            <a:ext cx="11868150" cy="53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634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7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LOGÍSTICA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¿Qué recursos su consulado o embajada necesitara para responder a una crisis?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¿Qué recursos financieros se necesitaran para ejecutar el plano?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18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9281040"/>
              </p:ext>
            </p:extLst>
          </p:nvPr>
        </p:nvGraphicFramePr>
        <p:xfrm>
          <a:off x="3727449" y="69849"/>
          <a:ext cx="4745039" cy="6711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Acrobat Document" r:id="rId3" imgW="8019977" imgH="11344050" progId="AcroExch.Document.DC">
                  <p:embed/>
                </p:oleObj>
              </mc:Choice>
              <mc:Fallback>
                <p:oleObj name="Acrobat Document" r:id="rId3" imgW="8019977" imgH="1134405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27449" y="69849"/>
                        <a:ext cx="4745039" cy="67114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498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Q&amp;A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¿Sus son planes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regularmente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probados?</a:t>
            </a:r>
          </a:p>
          <a:p>
            <a:pPr marL="342900" indent="-34290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ciudadanos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están involucrados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en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ejercicios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preparación?</a:t>
            </a:r>
            <a:endParaRPr lang="es-ES" sz="2000" b="1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71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7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ANEXOS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010274" y="2331167"/>
            <a:ext cx="562655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Formularios, material de referencia, mapas</a:t>
            </a: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Documentos separados para llevar en situaciones de crisis.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9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010" t="32223" r="26666" b="28333"/>
          <a:stretch/>
        </p:blipFill>
        <p:spPr>
          <a:xfrm>
            <a:off x="923924" y="819149"/>
            <a:ext cx="10020301" cy="5016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1354" t="46667" r="20937" b="9629"/>
          <a:stretch/>
        </p:blipFill>
        <p:spPr>
          <a:xfrm>
            <a:off x="1123950" y="914400"/>
            <a:ext cx="9797028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296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2" b="19874"/>
          <a:stretch/>
        </p:blipFill>
        <p:spPr>
          <a:xfrm>
            <a:off x="2114550" y="628649"/>
            <a:ext cx="5829300" cy="57278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289" r="75000"/>
          <a:stretch/>
        </p:blipFill>
        <p:spPr>
          <a:xfrm>
            <a:off x="7943850" y="742950"/>
            <a:ext cx="1333500" cy="14144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9" t="80125" r="58928" b="349"/>
          <a:stretch/>
        </p:blipFill>
        <p:spPr>
          <a:xfrm>
            <a:off x="8153400" y="2157412"/>
            <a:ext cx="914400" cy="133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9" t="79568" r="28214" b="-1325"/>
          <a:stretch/>
        </p:blipFill>
        <p:spPr>
          <a:xfrm>
            <a:off x="7915275" y="3619500"/>
            <a:ext cx="1619250" cy="14859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14" t="79568"/>
          <a:stretch/>
        </p:blipFill>
        <p:spPr>
          <a:xfrm>
            <a:off x="8010525" y="5033232"/>
            <a:ext cx="1428750" cy="1395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886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43073" t="21389" r="32604" b="21296"/>
          <a:stretch/>
        </p:blipFill>
        <p:spPr>
          <a:xfrm>
            <a:off x="742950" y="428624"/>
            <a:ext cx="4448175" cy="58959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3073" t="32964" r="32604" b="10740"/>
          <a:stretch/>
        </p:blipFill>
        <p:spPr>
          <a:xfrm>
            <a:off x="6743700" y="481011"/>
            <a:ext cx="4448176" cy="57912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Clr>
                <a:schemeClr val="bg1"/>
              </a:buClr>
              <a:buSzPct val="125000"/>
            </a:pPr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78970" y="703342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Q&amp;A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68890" y="2394539"/>
            <a:ext cx="42236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10274" y="2331167"/>
            <a:ext cx="562655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¿Su país tiene un marco nacional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o un modelo de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planos de contingencia por crisis al extranjero?</a:t>
            </a: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¿Los consulados y embajadas de su país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están obligados a tener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un plan </a:t>
            </a: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de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contingencia consular?</a:t>
            </a:r>
          </a:p>
          <a:p>
            <a:pPr marL="285750" indent="-285750">
              <a:spcAft>
                <a:spcPts val="1200"/>
              </a:spcAft>
              <a:buClr>
                <a:schemeClr val="bg1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¿Para qué sirve </a:t>
            </a:r>
            <a:r>
              <a:rPr lang="es-ES" sz="2000" b="1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el plan?</a:t>
            </a:r>
          </a:p>
        </p:txBody>
      </p:sp>
    </p:spTree>
    <p:extLst>
      <p:ext uri="{BB962C8B-B14F-4D97-AF65-F5344CB8AC3E}">
        <p14:creationId xmlns:p14="http://schemas.microsoft.com/office/powerpoint/2010/main" val="618878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72B6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647700"/>
            <a:ext cx="3164203" cy="82187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426" y="647700"/>
            <a:ext cx="825574" cy="890507"/>
          </a:xfrm>
          <a:prstGeom prst="rect">
            <a:avLst/>
          </a:prstGeom>
        </p:spPr>
      </p:pic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666997" y="5694595"/>
            <a:ext cx="6868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Contact: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4"/>
              </a:rPr>
              <a:t>micicsecretariat@iom.it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 - </a:t>
            </a:r>
            <a:r>
              <a:rPr lang="en-US" dirty="0" smtClean="0">
                <a:solidFill>
                  <a:schemeClr val="bg1"/>
                </a:solidFill>
                <a:latin typeface="Roboto" pitchFamily="2" charset="0"/>
                <a:ea typeface="Roboto" pitchFamily="2" charset="0"/>
                <a:hlinkClick r:id="rId5"/>
              </a:rPr>
              <a:t>www.micicinitiative.iom.int</a:t>
            </a:r>
            <a:endParaRPr lang="en-US" dirty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  <a:p>
            <a:pPr algn="ctr"/>
            <a:endParaRPr lang="en-US" dirty="0" smtClean="0">
              <a:solidFill>
                <a:schemeClr val="bg1"/>
              </a:solidFill>
              <a:latin typeface="Roboto" pitchFamily="2" charset="0"/>
              <a:ea typeface="Roboto" pitchFamily="2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09775" y="2891621"/>
            <a:ext cx="5990683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200" dirty="0" smtClean="0">
                <a:solidFill>
                  <a:schemeClr val="bg1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GRACIAS</a:t>
            </a:r>
            <a:endParaRPr lang="en-US" sz="6200" dirty="0">
              <a:solidFill>
                <a:schemeClr val="bg1"/>
              </a:solidFill>
              <a:latin typeface="Source Sans Pro Black" panose="020B0803030403020204" pitchFamily="34" charset="0"/>
              <a:ea typeface="Source Sans Pro Black" panose="020B08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624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PERFIL DEL ÁREA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Información básica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sobre el área o país abarcado por el plan </a:t>
            </a: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Principales </a:t>
            </a:r>
            <a:r>
              <a:rPr lang="es-ES" sz="2000" b="1" dirty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crisis </a:t>
            </a:r>
            <a:endParaRPr lang="es-ES" sz="2000" b="1" dirty="0" smtClean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Tendencias relevantes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00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4059" y="0"/>
            <a:ext cx="682388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59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71979" t="29583" r="14427" b="25139"/>
          <a:stretch/>
        </p:blipFill>
        <p:spPr>
          <a:xfrm>
            <a:off x="1657349" y="742950"/>
            <a:ext cx="3014664" cy="564816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748338" y="306357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1200"/>
              </a:spcAft>
              <a:buClr>
                <a:srgbClr val="072B62"/>
              </a:buClr>
              <a:buSzPct val="125000"/>
            </a:pPr>
            <a:r>
              <a:rPr lang="es-ES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Perfil básico de California</a:t>
            </a:r>
            <a:endParaRPr lang="es-ES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169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609600" y="2111829"/>
            <a:ext cx="10972800" cy="0"/>
          </a:xfrm>
          <a:prstGeom prst="line">
            <a:avLst/>
          </a:prstGeom>
          <a:ln w="19050">
            <a:solidFill>
              <a:srgbClr val="072B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8084" y="703345"/>
            <a:ext cx="1110342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200" b="1" dirty="0" smtClean="0">
                <a:solidFill>
                  <a:srgbClr val="072B62"/>
                </a:solidFill>
                <a:latin typeface="Source Sans Pro Black" panose="020B0803030403020204" pitchFamily="34" charset="0"/>
                <a:ea typeface="Source Sans Pro Black" panose="020B0803030403020204" pitchFamily="34" charset="0"/>
              </a:rPr>
              <a:t>DEFINICÍON DE ZONAS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10274" y="2331167"/>
            <a:ext cx="5626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rgbClr val="072B62"/>
              </a:buClr>
              <a:buSzPct val="125000"/>
              <a:buFont typeface="Arial" panose="020B0604020202020204" pitchFamily="34" charset="0"/>
              <a:buChar char="•"/>
            </a:pPr>
            <a:r>
              <a:rPr lang="es-ES" sz="2000" b="1" dirty="0" smtClean="0">
                <a:solidFill>
                  <a:srgbClr val="072B62"/>
                </a:solidFill>
                <a:latin typeface="Roboto" pitchFamily="2" charset="0"/>
                <a:ea typeface="Roboto" pitchFamily="2" charset="0"/>
              </a:rPr>
              <a:t>¿El plan cubre diversas zonas más pequeñas que pueden ser independientes del punto de vista operativo? </a:t>
            </a:r>
            <a:endParaRPr lang="es-ES" sz="2000" b="1" dirty="0">
              <a:solidFill>
                <a:srgbClr val="072B62"/>
              </a:solidFill>
              <a:latin typeface="Roboto" pitchFamily="2" charset="0"/>
              <a:ea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208" t="31296" r="19792" b="31667"/>
          <a:stretch/>
        </p:blipFill>
        <p:spPr>
          <a:xfrm>
            <a:off x="2167890" y="1428750"/>
            <a:ext cx="1019556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24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33958" t="23518" r="25729" b="10370"/>
          <a:stretch/>
        </p:blipFill>
        <p:spPr>
          <a:xfrm>
            <a:off x="2705100" y="285750"/>
            <a:ext cx="6896100" cy="6361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13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651</TotalTime>
  <Words>451</Words>
  <Application>Microsoft Office PowerPoint</Application>
  <PresentationFormat>Widescreen</PresentationFormat>
  <Paragraphs>62</Paragraphs>
  <Slides>30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30</vt:i4>
      </vt:variant>
    </vt:vector>
  </HeadingPairs>
  <TitlesOfParts>
    <vt:vector size="40" baseType="lpstr">
      <vt:lpstr>Arial</vt:lpstr>
      <vt:lpstr>Calibri</vt:lpstr>
      <vt:lpstr>Source Sans Pro</vt:lpstr>
      <vt:lpstr>Roboto</vt:lpstr>
      <vt:lpstr>Times New Roman</vt:lpstr>
      <vt:lpstr>Source Sans Pro Black</vt:lpstr>
      <vt:lpstr>Calibri Light</vt:lpstr>
      <vt:lpstr>Office Theme</vt:lpstr>
      <vt:lpstr>Acrobat Document</vt:lpstr>
      <vt:lpstr>Adobe 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BONNET Claire</dc:creator>
  <cp:lastModifiedBy>GUADAGNO Lorenzo</cp:lastModifiedBy>
  <cp:revision>46</cp:revision>
  <dcterms:created xsi:type="dcterms:W3CDTF">2017-01-30T08:49:36Z</dcterms:created>
  <dcterms:modified xsi:type="dcterms:W3CDTF">2017-02-08T13:02:57Z</dcterms:modified>
</cp:coreProperties>
</file>