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n, Natalie -JPP" initials="CN-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3" d="100"/>
          <a:sy n="143" d="100"/>
        </p:scale>
        <p:origin x="-34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511BD-24F5-4EDD-96BC-37597A1C6881}" type="datetimeFigureOut">
              <a:rPr lang="en-CA" smtClean="0"/>
              <a:t>11/20/14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74361-225A-4AC3-82AA-FDFC3B984F8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353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D517F-C794-444D-AAE6-D75E8244A40F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720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F8C6-FC18-495C-9CF1-E6D985328752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17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2112-0F8D-4747-9DB8-710552C6032A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199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104"/>
            <a:ext cx="8229600" cy="74253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7FE7-7564-4D51-B021-E0794370E9D0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  <p:pic>
        <p:nvPicPr>
          <p:cNvPr id="7" name="Picture 6"/>
          <p:cNvPicPr/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1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" y="27032"/>
            <a:ext cx="5723322" cy="64807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75363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0A267-9184-4CCF-8A30-F6B8C3329AA0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85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3007-3BA3-4DED-BA91-94A2DE6E0F31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779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9BF6-8548-4D46-93DB-206C4CC4CCDF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094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6162-B711-41AD-BDAF-E0040ABD8E1F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773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F3D-32BB-4E86-8BFF-6E68AD374968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263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48DF-6583-43AD-B681-681824B984F4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598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ACD-53A1-4CCF-8F03-CB5B5A93104F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097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7AD1-467C-443D-8B2A-2B29D9449B1A}" type="datetime1">
              <a:rPr lang="en-CA" smtClean="0"/>
              <a:t>11/20/14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87A84-C0D7-4F8B-9D4B-2EE69A1B5450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39265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lobalconsularforum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488" y="1844824"/>
            <a:ext cx="7772400" cy="1470025"/>
          </a:xfrm>
          <a:ln w="28575" cap="sq" cmpd="sng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</a:rPr>
            </a:br>
            <a: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</a:rPr>
              <a:t>Foro Consular Global</a:t>
            </a:r>
            <a:b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</a:rPr>
            </a:br>
            <a:r>
              <a:rPr lang="es-ES_tradnl" sz="3600" i="1" dirty="0" smtClean="0">
                <a:solidFill>
                  <a:srgbClr val="002060"/>
                </a:solidFill>
                <a:ea typeface="Calibri"/>
                <a:cs typeface="Times New Roman"/>
              </a:rPr>
              <a:t>Los problemas de nuestros tiempos</a:t>
            </a:r>
            <a:r>
              <a:rPr kumimoji="0" lang="es-ES_tradnl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s-ES_tradnl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</a:br>
            <a:endParaRPr lang="es-ES_tradnl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848872" cy="2351112"/>
          </a:xfrm>
          <a:ln w="22225" cmpd="sng"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Reyna Torres Mendivil </a:t>
            </a:r>
          </a:p>
          <a:p>
            <a:r>
              <a:rPr lang="es-ES_tradnl" sz="24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Secretaría de Relaciones Exteriores, México </a:t>
            </a:r>
            <a:endParaRPr lang="es-ES_tradnl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Natalie Caron </a:t>
            </a:r>
          </a:p>
          <a:p>
            <a:r>
              <a:rPr lang="es-ES_tradnl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Departamento de Relaciones Exteriores, Comercio y Desarrollo, Canadá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" y="15033"/>
            <a:ext cx="9100623" cy="86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6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7"/>
            <a:ext cx="8229600" cy="899127"/>
          </a:xfrm>
        </p:spPr>
        <p:txBody>
          <a:bodyPr>
            <a:normAutofit fontScale="90000"/>
          </a:bodyPr>
          <a:lstStyle/>
          <a:p>
            <a:r>
              <a:rPr kumimoji="0" lang="es-ES_tradn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es-ES_tradnl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</a:rPr>
            </a:br>
            <a: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Foro Consular Global: </a:t>
            </a:r>
            <a:r>
              <a:rPr kumimoji="0" lang="es-ES_tradnl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historia </a:t>
            </a:r>
            <a:endParaRPr lang="es-ES_tradnl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544616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s-ES_tradnl" sz="2400" b="1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Una iniciativa estratégica</a:t>
            </a: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su propósito es </a:t>
            </a:r>
            <a:r>
              <a:rPr kumimoji="0" lang="es-ES_tradnl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promover una mayor participación y comprensión a nivel internacional de los temas actuales de políticas consulares y temas operativos</a:t>
            </a: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Membresía: </a:t>
            </a:r>
            <a:r>
              <a:rPr kumimoji="0" lang="es-ES_tradnl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países de todas las regiones del mundo</a:t>
            </a:r>
          </a:p>
          <a:p>
            <a:pPr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s-ES_tradnl" sz="2400" b="1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Objetivos: </a:t>
            </a:r>
            <a:r>
              <a:rPr lang="es-ES_tradnl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evaluar el interés y la disposición, por grupos de países clave, de participar con franqueza en temas consulares</a:t>
            </a:r>
            <a:endParaRPr lang="es-ES_tradnl" sz="2400" b="1" kern="0" dirty="0" smtClean="0">
              <a:solidFill>
                <a:srgbClr val="FFFF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s-ES_tradnl" sz="2400" b="1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Actividades:</a:t>
            </a:r>
            <a:r>
              <a:rPr lang="es-ES_tradnl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 reuniones bienales, consultas mensuales </a:t>
            </a:r>
            <a:r>
              <a:rPr lang="es-ES_tradnl" sz="2400" kern="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d</a:t>
            </a:r>
            <a:r>
              <a:rPr lang="es-ES_tradnl" sz="2400" kern="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el Comité Directivo, creación de un sitio web</a:t>
            </a: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s-ES_tradnl" sz="2400" b="1" kern="0" dirty="0" smtClean="0">
                <a:solidFill>
                  <a:srgbClr val="FFFF00"/>
                </a:solidFill>
                <a:latin typeface="Arial"/>
                <a:ea typeface="Calibri"/>
              </a:rPr>
              <a:t>Comité Directivo: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Australia, Canadá, </a:t>
            </a:r>
            <a:r>
              <a:rPr lang="es-ES_tradnl" sz="2400" kern="0" dirty="0">
                <a:solidFill>
                  <a:srgbClr val="FFFF00"/>
                </a:solidFill>
                <a:latin typeface="Arial"/>
                <a:ea typeface="Calibri"/>
              </a:rPr>
              <a:t>Corea,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Emiratos </a:t>
            </a:r>
            <a:r>
              <a:rPr lang="es-ES_tradnl" sz="2400" kern="0" dirty="0">
                <a:solidFill>
                  <a:srgbClr val="FFFF00"/>
                </a:solidFill>
                <a:latin typeface="Arial"/>
                <a:ea typeface="Calibri"/>
              </a:rPr>
              <a:t>Árabes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Unidos, México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, Países Bajos,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Turquía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 y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Reino Unido</a:t>
            </a:r>
            <a:endParaRPr lang="es-ES_tradnl" sz="2000" kern="0" dirty="0" smtClean="0">
              <a:solidFill>
                <a:srgbClr val="000066"/>
              </a:solidFill>
              <a:latin typeface="Arial"/>
              <a:ea typeface="Calibri"/>
            </a:endParaRP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endParaRPr kumimoji="0" lang="es-ES_tradnl" sz="24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s-ES_tradnl" smtClean="0"/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2649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kumimoji="0" lang="es-ES_tradn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Wilton</a:t>
            </a:r>
            <a:r>
              <a:rPr kumimoji="0" lang="es-ES_tradn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Park, </a:t>
            </a:r>
            <a:r>
              <a:rPr kumimoji="0" lang="es-ES_tradnl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</a:rPr>
              <a:t>2013 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s-ES_tradnl" sz="2400" b="1" dirty="0" smtClean="0">
                <a:solidFill>
                  <a:srgbClr val="FFFF00"/>
                </a:solidFill>
                <a:ea typeface="Calibri"/>
                <a:cs typeface="Times New Roman"/>
              </a:rPr>
              <a:t>Primera reunión de altos funcionarios: </a:t>
            </a:r>
            <a:r>
              <a:rPr lang="es-ES_tradnl" sz="2400" dirty="0" smtClean="0">
                <a:solidFill>
                  <a:srgbClr val="FFFF00"/>
                </a:solidFill>
                <a:ea typeface="Calibri"/>
                <a:cs typeface="Times New Roman"/>
              </a:rPr>
              <a:t>Wilton Park, Reino Unido, septiembre de 2013 </a:t>
            </a:r>
          </a:p>
          <a:p>
            <a:pPr lvl="1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Asistieron 23 países y la Comisión </a:t>
            </a:r>
            <a:r>
              <a:rPr kumimoji="0" lang="es-ES_tradnl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de la Uni</a:t>
            </a:r>
            <a:r>
              <a:rPr kumimoji="0" lang="es-ES_tradnl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ón </a:t>
            </a:r>
            <a:r>
              <a:rPr kumimoji="0" lang="es-ES_tradnl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Europea</a:t>
            </a:r>
            <a:endParaRPr kumimoji="0" lang="es-ES_tradnl" sz="200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Calibri"/>
            </a:endParaRP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Respuesta: </a:t>
            </a:r>
            <a:r>
              <a:rPr kumimoji="0" lang="es-ES_tradn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positiva; una oportunidad</a:t>
            </a:r>
            <a:r>
              <a:rPr kumimoji="0" lang="es-ES_tradnl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 única para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definir la agenda consular internacional e influir en ella</a:t>
            </a:r>
            <a:endParaRPr kumimoji="0" lang="es-ES_tradnl" sz="2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Calibri"/>
            </a:endParaRPr>
          </a:p>
          <a:p>
            <a:pPr lvl="0" fontAlgn="base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lang="es-ES_tradnl" sz="2400" b="1" kern="0" dirty="0" smtClean="0">
                <a:solidFill>
                  <a:srgbClr val="FFFF00"/>
                </a:solidFill>
                <a:latin typeface="Arial"/>
                <a:ea typeface="Calibri"/>
              </a:rPr>
              <a:t>Resultado</a:t>
            </a: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:</a:t>
            </a:r>
            <a:r>
              <a:rPr kumimoji="0" lang="es-ES_tradnl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 </a:t>
            </a:r>
            <a:r>
              <a:rPr kumimoji="0" lang="es-ES_tradnl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acuerdo </a:t>
            </a:r>
            <a:r>
              <a:rPr kumimoji="0" lang="es-ES_tradnl" sz="2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Calibri"/>
              </a:rPr>
              <a:t>unánime de establecer el FCG como un sitio permanente para promover </a:t>
            </a:r>
            <a:r>
              <a:rPr lang="es-ES_tradnl" sz="2400" kern="0" dirty="0" smtClean="0">
                <a:solidFill>
                  <a:srgbClr val="FFFF00"/>
                </a:solidFill>
                <a:latin typeface="Arial"/>
                <a:ea typeface="Calibri"/>
              </a:rPr>
              <a:t>el diálogo productivo, la participación y el desarrollo de políticas y prácticas consulares a nivel internacional</a:t>
            </a:r>
            <a:endParaRPr kumimoji="0" lang="es-ES_tradnl" sz="2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s-ES_tradnl" smtClean="0"/>
              <a:t>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6535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002060"/>
                </a:solidFill>
              </a:rPr>
              <a:t>Comunicaciones y políticas</a:t>
            </a:r>
            <a:endParaRPr lang="es-ES_tradnl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Sitio web de los miembros: 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creado en junio de 2014, 150 miembros</a:t>
            </a:r>
          </a:p>
          <a:p>
            <a:pPr lvl="1"/>
            <a:r>
              <a:rPr lang="es-ES_tradnl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2"/>
              </a:rPr>
              <a:t>http://globalconsularforum.org</a:t>
            </a:r>
            <a:endParaRPr lang="es-ES_tradnl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Comité Directivo: 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llamadas mensuales lideradas por Canadá como Secretaría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Documento de debate: 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"Toward the Agenda of the 2015 GCF Meeting</a:t>
            </a:r>
            <a:r>
              <a:rPr lang="es-ES_tradnl" sz="240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" (Hacia la agenda de la reunión del Foro Consular Global de 2015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Preparación para la próxima reunión</a:t>
            </a:r>
          </a:p>
          <a:p>
            <a:pPr lvl="1"/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Promover la reunión en México, del 26 al 28 de mayo de 2015</a:t>
            </a:r>
          </a:p>
          <a:p>
            <a:pPr lvl="1"/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Buscar involucrar a nuevos miembros, posibles alianzas con el sector privado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s-ES_tradnl" smtClean="0"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6273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México, del 26 al 28 de mayo de 2015</a:t>
            </a:r>
            <a:endParaRPr lang="es-ES_tradnl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256584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Siete temas de debate: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lang="es-ES_tradnl" sz="2000" b="1" kern="0" dirty="0" smtClean="0">
                <a:solidFill>
                  <a:srgbClr val="FFFF00"/>
                </a:solidFill>
                <a:latin typeface="Arial"/>
              </a:rPr>
              <a:t>Sesión plenaria:  </a:t>
            </a: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marco legal </a:t>
            </a: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internacional</a:t>
            </a:r>
            <a:r>
              <a:rPr kumimoji="0" lang="es-ES_tradnl" sz="20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(lidera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 Australia)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Trabajadores migrantes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(lideran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 México</a:t>
            </a:r>
            <a:r>
              <a:rPr lang="es-ES_tradnl" sz="2000" kern="0" dirty="0" smtClean="0">
                <a:solidFill>
                  <a:srgbClr val="FFFF00"/>
                </a:solidFill>
                <a:latin typeface="Arial"/>
              </a:rPr>
              <a:t> y Turquía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Colaboración y tecnología en el manejo de emergencias</a:t>
            </a:r>
            <a:r>
              <a:rPr lang="es-ES_tradnl" sz="2000" b="1" kern="0" dirty="0">
                <a:solidFill>
                  <a:srgbClr val="FFFF00"/>
                </a:solidFill>
                <a:latin typeface="Arial"/>
              </a:rPr>
              <a:t>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(lideran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 Reino</a:t>
            </a:r>
            <a:r>
              <a:rPr kumimoji="0" lang="es-ES_tradnl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Unido y </a:t>
            </a:r>
            <a:r>
              <a:rPr kumimoji="0" lang="es-ES_tradnl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Países Bajos)</a:t>
            </a:r>
            <a:endParaRPr kumimoji="0" lang="es-ES_tradnl" sz="20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</a:endParaRP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Clientes vulnerables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(lidera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</a:t>
            </a:r>
            <a:r>
              <a:rPr kumimoji="0" lang="es-ES_tradnl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Suecia)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Servicios </a:t>
            </a: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para </a:t>
            </a: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la familia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(lideran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 Canadá y Australia)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Cultura de viaje seguro </a:t>
            </a:r>
            <a:r>
              <a:rPr kumimoji="0" lang="es-ES_tradnl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</a:t>
            </a:r>
            <a:r>
              <a:rPr lang="es-ES_tradnl" sz="2000" kern="0" noProof="0" dirty="0" smtClean="0">
                <a:solidFill>
                  <a:srgbClr val="FFFF00"/>
                </a:solidFill>
                <a:latin typeface="Arial"/>
              </a:rPr>
              <a:t>lidera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Estados Unidos)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Mejora</a:t>
            </a:r>
            <a:r>
              <a:rPr kumimoji="0" lang="es-ES_tradnl" sz="20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de</a:t>
            </a: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los servicios consulares</a:t>
            </a:r>
            <a:r>
              <a:rPr kumimoji="0" lang="es-ES_tradnl" sz="20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(lidera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:</a:t>
            </a:r>
            <a:r>
              <a:rPr kumimoji="0" lang="es-ES_tradnl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a confirmar)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Función de los líderes de los debates: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Responsables de reunir a un número importante de países para conformar un grupo de trabajo,</a:t>
            </a:r>
            <a:r>
              <a:rPr kumimoji="0" lang="es-ES_tradnl" sz="20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con el fin de promover el debate y alentar a los participantes a que examinen críticamente las prácticas y procedimientos consulares actuales</a:t>
            </a: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.  </a:t>
            </a:r>
            <a:endParaRPr kumimoji="0" lang="es-ES_tradnl" sz="20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s-ES_tradnl" smtClean="0"/>
              <a:t>5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6467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Próximos pasos a seguir</a:t>
            </a:r>
            <a:endParaRPr lang="es-ES_tradnl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400" b="1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Temas: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200" b="0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Se desarrollarán y se presentarán con el objeto de </a:t>
            </a:r>
            <a:r>
              <a:rPr lang="es-ES_tradnl" sz="2200" kern="0" dirty="0" smtClean="0">
                <a:solidFill>
                  <a:srgbClr val="FFFF00"/>
                </a:solidFill>
                <a:latin typeface="Arial"/>
              </a:rPr>
              <a:t>realzar o mejorar las políticas y prácticas consulares a nivel internacional </a:t>
            </a:r>
            <a:r>
              <a:rPr kumimoji="0" lang="es-ES_tradnl" sz="2200" b="0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 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kumimoji="0" lang="es-ES_tradnl" sz="2400" b="1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Resultados: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lang="es-ES_tradnl" sz="2200" kern="0" dirty="0" smtClean="0">
                <a:solidFill>
                  <a:srgbClr val="FFFF00"/>
                </a:solidFill>
                <a:latin typeface="Arial"/>
              </a:rPr>
              <a:t>Se podrían presentar r</a:t>
            </a:r>
            <a:r>
              <a:rPr kumimoji="0" lang="es-ES_tradnl" sz="2200" b="0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esultados</a:t>
            </a:r>
            <a:r>
              <a:rPr kumimoji="0" lang="es-ES_tradnl" sz="2200" b="0" i="0" u="none" strike="noStrike" kern="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o cursos de acción prácticos en la reunión, para su seguimiento o desarrollo </a:t>
            </a:r>
            <a:r>
              <a:rPr kumimoji="0" lang="es-ES_tradnl" sz="2200" b="0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 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200" b="0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Podrían reflejar </a:t>
            </a:r>
            <a:r>
              <a:rPr lang="es-ES_tradnl" sz="2200" kern="0" dirty="0" smtClean="0">
                <a:solidFill>
                  <a:srgbClr val="FFFF00"/>
                </a:solidFill>
                <a:latin typeface="Arial"/>
              </a:rPr>
              <a:t>enfoques nuevos para un </a:t>
            </a:r>
            <a:r>
              <a:rPr lang="es-ES_tradnl" sz="2200" kern="0" dirty="0" smtClean="0">
                <a:solidFill>
                  <a:srgbClr val="FFFF00"/>
                </a:solidFill>
                <a:latin typeface="Arial"/>
              </a:rPr>
              <a:t>tema, </a:t>
            </a:r>
            <a:r>
              <a:rPr lang="es-ES_tradnl" sz="2200" kern="0" dirty="0" smtClean="0">
                <a:solidFill>
                  <a:srgbClr val="FFFF00"/>
                </a:solidFill>
                <a:latin typeface="Arial"/>
              </a:rPr>
              <a:t>derivados del desarrollo de éste como tema de debate </a:t>
            </a:r>
          </a:p>
          <a:p>
            <a:pPr lvl="1" fontAlgn="base">
              <a:spcAft>
                <a:spcPct val="0"/>
              </a:spcAft>
              <a:buClr>
                <a:srgbClr val="000066"/>
              </a:buClr>
              <a:buFontTx/>
              <a:buChar char="•"/>
            </a:pPr>
            <a:r>
              <a:rPr kumimoji="0" lang="es-ES_tradnl" sz="2200" b="0" i="0" u="none" strike="noStrike" kern="0" cap="none" spc="0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Además, podrían reflejar</a:t>
            </a:r>
            <a:r>
              <a:rPr kumimoji="0" lang="es-ES_tradnl" sz="2200" b="0" i="0" u="none" strike="noStrike" kern="0" cap="none" spc="0" normalizeH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</a:rPr>
              <a:t> oportunidades para el consenso, la innovación o el establecimiento de </a:t>
            </a:r>
            <a:r>
              <a:rPr lang="es-ES_tradnl" sz="2200" kern="0" dirty="0" smtClean="0">
                <a:solidFill>
                  <a:srgbClr val="FFFF00"/>
                </a:solidFill>
                <a:latin typeface="Arial"/>
              </a:rPr>
              <a:t>alianzas nuevas, incluidas las alianzas con el sector privado</a:t>
            </a:r>
            <a:endParaRPr kumimoji="0" lang="es-ES_tradnl" sz="2200" b="0" i="0" u="none" strike="noStrike" kern="0" cap="none" spc="0" normalizeH="0" baseline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</a:endParaRPr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s-ES_tradnl" smtClean="0"/>
              <a:t>6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5430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rgbClr val="002060"/>
                </a:solidFill>
              </a:rPr>
              <a:t>Una mirada hacia el futuro</a:t>
            </a:r>
            <a:endParaRPr lang="es-ES_tradnl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lvl="0"/>
            <a:r>
              <a:rPr lang="es-ES_tradn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Como problemas de nuestros tiempos, brindan un marco ideal para la reflexión incisiva, el diálogo y la participación en la próxima reunión de altos funcionarios del Foro Global que se realizará en México en 2015.”</a:t>
            </a:r>
            <a:endParaRPr lang="es-ES_tradnl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Aft>
                <a:spcPts val="1000"/>
              </a:spcAft>
            </a:pP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Documento de 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debate:</a:t>
            </a:r>
            <a:r>
              <a:rPr lang="es-ES_tradnl" sz="2400" dirty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s-ES_tradnl" sz="2400" i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Toward</a:t>
            </a:r>
            <a:r>
              <a:rPr lang="es-ES_tradnl" sz="2400" i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s-ES_tradnl" sz="2400" i="1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the Agenda of the 2015 GCF Meeting </a:t>
            </a:r>
            <a:r>
              <a:rPr lang="es-ES_tradnl" sz="2400" dirty="0" smtClean="0">
                <a:solidFill>
                  <a:srgbClr val="FFFF00"/>
                </a:solidFill>
                <a:latin typeface="Arial" pitchFamily="34" charset="0"/>
                <a:ea typeface="Calibri"/>
                <a:cs typeface="Arial" pitchFamily="34" charset="0"/>
              </a:rPr>
              <a:t>(Hacia la agenda de la reunión del Foro Consular Global de 2015)</a:t>
            </a:r>
          </a:p>
          <a:p>
            <a:endParaRPr lang="es-ES_trad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87A84-C0D7-4F8B-9D4B-2EE69A1B5450}" type="slidenum">
              <a:rPr lang="es-ES_tradnl" smtClean="0"/>
              <a:t>7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2640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525</Words>
  <Application>Microsoft Macintosh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 Foro Consular Global Los problemas de nuestros tiempos </vt:lpstr>
      <vt:lpstr> Foro Consular Global: historia </vt:lpstr>
      <vt:lpstr>Wilton Park, 2013 </vt:lpstr>
      <vt:lpstr>Comunicaciones y políticas</vt:lpstr>
      <vt:lpstr>México, del 26 al 28 de mayo de 2015</vt:lpstr>
      <vt:lpstr>Próximos pasos a seguir</vt:lpstr>
      <vt:lpstr>Una mirada hacia el futuro</vt:lpstr>
    </vt:vector>
  </TitlesOfParts>
  <Manager/>
  <Company>DFAIT-MAECI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Consular Forum</dc:title>
  <dc:subject/>
  <dc:creator>Caddell, Andrew -GFB</dc:creator>
  <cp:keywords/>
  <dc:description/>
  <cp:lastModifiedBy>Christiane Lehnhoff</cp:lastModifiedBy>
  <cp:revision>62</cp:revision>
  <dcterms:created xsi:type="dcterms:W3CDTF">2014-11-17T17:33:07Z</dcterms:created>
  <dcterms:modified xsi:type="dcterms:W3CDTF">2014-11-20T15:42:00Z</dcterms:modified>
  <cp:category/>
</cp:coreProperties>
</file>