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8" r:id="rId2"/>
    <p:sldId id="315" r:id="rId3"/>
    <p:sldId id="294" r:id="rId4"/>
    <p:sldId id="335" r:id="rId5"/>
    <p:sldId id="333" r:id="rId6"/>
    <p:sldId id="303" r:id="rId7"/>
    <p:sldId id="327" r:id="rId8"/>
    <p:sldId id="316" r:id="rId9"/>
    <p:sldId id="337" r:id="rId10"/>
    <p:sldId id="329" r:id="rId11"/>
    <p:sldId id="330" r:id="rId12"/>
    <p:sldId id="317" r:id="rId13"/>
    <p:sldId id="331" r:id="rId14"/>
    <p:sldId id="336" r:id="rId15"/>
    <p:sldId id="324" r:id="rId16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titia Courtois" initials="LC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89794" autoAdjust="0"/>
  </p:normalViewPr>
  <p:slideViewPr>
    <p:cSldViewPr snapToGrid="0">
      <p:cViewPr varScale="1">
        <p:scale>
          <a:sx n="66" d="100"/>
          <a:sy n="66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FBA5A3-9FCE-4BA0-A8AD-37CFF32194D1}" type="datetimeFigureOut">
              <a:rPr lang="fr-CH" smtClean="0"/>
              <a:t>16.11.2016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D8F2FF-C66D-4D0C-BD1C-4795377A45E3}" type="slidenum">
              <a:rPr lang="fr-CH" smtClean="0"/>
              <a:t>‹Nº›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46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68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457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110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04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10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2903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8722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31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5" y="188640"/>
            <a:ext cx="7812087" cy="1470026"/>
          </a:xfrm>
        </p:spPr>
        <p:txBody>
          <a:bodyPr/>
          <a:lstStyle>
            <a:lvl1pPr>
              <a:defRPr lang="en-GB" sz="1950" b="1" cap="all" baseline="0" noProof="0" dirty="0" smtClean="0">
                <a:solidFill>
                  <a:srgbClr val="597786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4" y="1844675"/>
            <a:ext cx="7740650" cy="1296988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smtClean="0">
                <a:solidFill>
                  <a:srgbClr val="00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5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smtClean="0">
                <a:solidFill>
                  <a:srgbClr val="0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2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3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2" y="765175"/>
            <a:ext cx="7283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smtClean="0"/>
              <a:t>Click to edit Master title style</a:t>
            </a:r>
            <a:endParaRPr lang="en-GB" alt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4" y="1600204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GB" sz="135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54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 cap="all">
          <a:solidFill>
            <a:srgbClr val="597786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01266" indent="-209550" algn="l" rtl="0" eaLnBrk="0" fontAlgn="base" hangingPunct="0">
        <a:spcBef>
          <a:spcPct val="20000"/>
        </a:spcBef>
        <a:spcAft>
          <a:spcPct val="0"/>
        </a:spcAft>
        <a:buSzPct val="60000"/>
        <a:buFont typeface="Wingdings 3" panose="05040102010807070707" pitchFamily="18" charset="2"/>
        <a:buChar char=""/>
        <a:defRPr sz="1875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2pPr>
      <a:lvl3pPr marL="907256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3pPr>
      <a:lvl4pPr marL="1213247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6518" y="1059483"/>
            <a:ext cx="7587452" cy="4875303"/>
          </a:xfrm>
        </p:spPr>
        <p:txBody>
          <a:bodyPr>
            <a:normAutofit fontScale="92500" lnSpcReduction="20000"/>
          </a:bodyPr>
          <a:lstStyle/>
          <a:p>
            <a:endParaRPr lang="es-ES" sz="3200" b="1" dirty="0" smtClean="0"/>
          </a:p>
          <a:p>
            <a:pPr algn="ctr"/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El trabajo del Comité </a:t>
            </a:r>
            <a:r>
              <a:rPr lang="es-ES" sz="3200" b="1" dirty="0">
                <a:solidFill>
                  <a:srgbClr val="597786"/>
                </a:solidFill>
                <a:latin typeface="+mj-lt"/>
                <a:cs typeface="+mj-cs"/>
              </a:rPr>
              <a:t>I</a:t>
            </a:r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nternacional de la Cruz </a:t>
            </a:r>
            <a:r>
              <a:rPr lang="es-ES" sz="3200" b="1" dirty="0">
                <a:solidFill>
                  <a:srgbClr val="597786"/>
                </a:solidFill>
                <a:latin typeface="+mj-lt"/>
                <a:cs typeface="+mj-cs"/>
              </a:rPr>
              <a:t>R</a:t>
            </a:r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oja en materia de Migración en México y América Central </a:t>
            </a:r>
          </a:p>
          <a:p>
            <a:pPr algn="ctr"/>
            <a:r>
              <a:rPr lang="es-ES" sz="3200" b="1" dirty="0">
                <a:solidFill>
                  <a:srgbClr val="597786"/>
                </a:solidFill>
                <a:latin typeface="+mj-lt"/>
                <a:cs typeface="+mj-cs"/>
              </a:rPr>
              <a:t>&amp;</a:t>
            </a:r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 Buenas </a:t>
            </a:r>
            <a:r>
              <a:rPr lang="es-ES" sz="3200" b="1" dirty="0">
                <a:solidFill>
                  <a:srgbClr val="597786"/>
                </a:solidFill>
                <a:latin typeface="+mj-lt"/>
                <a:cs typeface="+mj-cs"/>
              </a:rPr>
              <a:t>P</a:t>
            </a:r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rácticas </a:t>
            </a:r>
            <a:r>
              <a:rPr lang="es-ES" sz="3200" b="1" dirty="0">
                <a:solidFill>
                  <a:srgbClr val="597786"/>
                </a:solidFill>
                <a:latin typeface="+mj-lt"/>
                <a:cs typeface="+mj-cs"/>
              </a:rPr>
              <a:t>O</a:t>
            </a:r>
            <a:r>
              <a:rPr lang="es-ES" sz="3200" b="1" dirty="0" smtClean="0">
                <a:solidFill>
                  <a:srgbClr val="597786"/>
                </a:solidFill>
                <a:latin typeface="+mj-lt"/>
                <a:cs typeface="+mj-cs"/>
              </a:rPr>
              <a:t>bservadas</a:t>
            </a:r>
          </a:p>
          <a:p>
            <a:r>
              <a:rPr lang="es-ES" sz="3200" b="1" dirty="0" smtClean="0"/>
              <a:t>                   </a:t>
            </a:r>
            <a:endParaRPr lang="es-ES" sz="3200" b="1" i="1" dirty="0"/>
          </a:p>
          <a:p>
            <a:endParaRPr lang="es-ES" sz="3200" b="1" i="1" dirty="0" smtClean="0"/>
          </a:p>
          <a:p>
            <a:r>
              <a:rPr lang="es-ES" sz="1200" b="1" i="1" dirty="0" smtClean="0"/>
              <a:t>                                                                                        </a:t>
            </a:r>
          </a:p>
          <a:p>
            <a:r>
              <a:rPr lang="es-ES" sz="1200" b="1" i="1" dirty="0" smtClean="0"/>
              <a:t>                                                                                        </a:t>
            </a:r>
            <a:endParaRPr lang="es-ES" sz="1200" b="1" dirty="0" smtClean="0">
              <a:solidFill>
                <a:srgbClr val="597786"/>
              </a:solidFill>
              <a:latin typeface="+mj-lt"/>
              <a:cs typeface="+mj-cs"/>
            </a:endParaRPr>
          </a:p>
          <a:p>
            <a:r>
              <a:rPr lang="es-ES" sz="12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                          </a:t>
            </a:r>
          </a:p>
          <a:p>
            <a:r>
              <a:rPr lang="es-ES" sz="3200" b="1" dirty="0" smtClean="0"/>
              <a:t>                                </a:t>
            </a:r>
            <a:r>
              <a:rPr lang="es-ES" sz="1600" b="1" dirty="0" smtClean="0">
                <a:solidFill>
                  <a:srgbClr val="597786"/>
                </a:solidFill>
                <a:latin typeface="+mj-lt"/>
                <a:cs typeface="+mj-cs"/>
              </a:rPr>
              <a:t>Conferencia Regional De Migración </a:t>
            </a:r>
          </a:p>
          <a:p>
            <a:r>
              <a:rPr lang="es-ES" sz="16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   San Pedro Sula, Honduras</a:t>
            </a:r>
          </a:p>
          <a:p>
            <a:r>
              <a:rPr lang="es-ES" sz="16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   Noviembre 2016</a:t>
            </a:r>
          </a:p>
          <a:p>
            <a:endParaRPr lang="es-ES" sz="3200" b="1" i="1" dirty="0"/>
          </a:p>
          <a:p>
            <a:endParaRPr lang="es-ES" sz="3200" b="1" i="1" dirty="0"/>
          </a:p>
        </p:txBody>
      </p:sp>
    </p:spTree>
    <p:extLst>
      <p:ext uri="{BB962C8B-B14F-4D97-AF65-F5344CB8AC3E}">
        <p14:creationId xmlns:p14="http://schemas.microsoft.com/office/powerpoint/2010/main" val="4172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914" y="1111300"/>
            <a:ext cx="7283450" cy="5181949"/>
          </a:xfrm>
        </p:spPr>
        <p:txBody>
          <a:bodyPr/>
          <a:lstStyle/>
          <a:p>
            <a:pPr marL="0" lvl="0" indent="0">
              <a:buNone/>
            </a:pPr>
            <a:r>
              <a:rPr lang="es-ES" sz="1800" b="1" kern="1200" dirty="0">
                <a:solidFill>
                  <a:srgbClr val="AAC4C5">
                    <a:lumMod val="50000"/>
                  </a:srgbClr>
                </a:solidFill>
              </a:rPr>
              <a:t>Problemáticas</a:t>
            </a:r>
            <a:r>
              <a:rPr lang="es-ES" sz="1800" b="1" kern="1200" dirty="0" smtClean="0">
                <a:solidFill>
                  <a:srgbClr val="AAC4C5">
                    <a:lumMod val="50000"/>
                  </a:srgbClr>
                </a:solidFill>
              </a:rPr>
              <a:t>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Altos riesgos de desaparición </a:t>
            </a: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de personas migrantes en la ruta migratoria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Ausencia de mecanismos regionales </a:t>
            </a: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que faciliten la búsqueda de personas desaparecidas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Ruptura del contacto familiar</a:t>
            </a:r>
            <a:endParaRPr lang="es-ES" sz="1600" b="1" kern="1200" dirty="0">
              <a:solidFill>
                <a:srgbClr val="AAC4C5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es-ES" sz="1600" b="1" dirty="0" smtClean="0">
              <a:solidFill>
                <a:srgbClr val="1C1C1C"/>
              </a:solidFill>
            </a:endParaRPr>
          </a:p>
          <a:p>
            <a:pPr marL="0" lvl="1" indent="0" algn="just">
              <a:buNone/>
            </a:pPr>
            <a:r>
              <a:rPr lang="es-ES" sz="1800" b="1" kern="1200" dirty="0">
                <a:solidFill>
                  <a:srgbClr val="AAC4C5">
                    <a:lumMod val="50000"/>
                  </a:srgbClr>
                </a:solidFill>
              </a:rPr>
              <a:t>Recomendaciones</a:t>
            </a:r>
            <a:r>
              <a:rPr lang="es-ES" sz="1800" b="1" kern="1200" dirty="0" smtClean="0">
                <a:solidFill>
                  <a:srgbClr val="AAC4C5">
                    <a:lumMod val="50000"/>
                  </a:srgbClr>
                </a:solidFill>
              </a:rPr>
              <a:t>: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Prevenir e investigar las desapariciones </a:t>
            </a: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facilitando medidas para mantener el contacto familiar y preservando la unidad familiar;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Reconocer y asumir el rol de los cuerpos consulares</a:t>
            </a: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, considerando su papel clave en la búsqueda de información sobre personas desaparecidas y la necesidad de asumir su función de protección consular;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Establecer </a:t>
            </a:r>
            <a:r>
              <a:rPr lang="es-ES" sz="1600" b="1" kern="1200" dirty="0" smtClean="0">
                <a:solidFill>
                  <a:srgbClr val="AAC4C5">
                    <a:lumMod val="50000"/>
                  </a:srgbClr>
                </a:solidFill>
              </a:rPr>
              <a:t>mecanismos regionales que faciliten la búsqueda de personas desaparecidas en vida y fallecidas, </a:t>
            </a:r>
            <a:r>
              <a:rPr lang="es-ES" sz="1600" kern="1200" dirty="0" smtClean="0">
                <a:solidFill>
                  <a:srgbClr val="AAC4C5">
                    <a:lumMod val="50000"/>
                  </a:srgbClr>
                </a:solidFill>
              </a:rPr>
              <a:t>y que garanticen el restablecimiento de contactos familiares.</a:t>
            </a:r>
            <a:endParaRPr lang="es-ES" sz="1600" kern="1200" dirty="0">
              <a:solidFill>
                <a:srgbClr val="AAC4C5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es-ES" sz="1600" dirty="0">
              <a:solidFill>
                <a:srgbClr val="1C1C1C"/>
              </a:solidFill>
            </a:endParaRPr>
          </a:p>
          <a:p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1177290" y="338080"/>
            <a:ext cx="796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cap="all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BUENAS </a:t>
            </a:r>
            <a:r>
              <a:rPr lang="es-ES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PRÁCTICAS – PERSONAS DESAPARECIDAS Y SUS FAMILIARES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8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7395" y="3308251"/>
            <a:ext cx="4289285" cy="2859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6040" y="214809"/>
            <a:ext cx="6643969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Buenas </a:t>
            </a:r>
            <a:r>
              <a:rPr lang="es-ES" sz="20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prácticas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s-ES" sz="1400" b="1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Inclusión de la temática de personas migrantes desaparecidas en mesas de discusiones y mecanismos de gestión 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de la problemática de los desaparecidos. </a:t>
            </a:r>
            <a:endParaRPr lang="es-ES" sz="1400" dirty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sz="1000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Difusión de mensajes de autocuidado y multiplicaciones de puntos de llamadas 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para prevenir y mitigar riesgos de desapariciones</a:t>
            </a: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sz="1050" dirty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Creación un </a:t>
            </a: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b</a:t>
            </a:r>
            <a:r>
              <a:rPr lang="es-ES" sz="1400" b="1" dirty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anco regional de </a:t>
            </a: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huellas </a:t>
            </a:r>
            <a:r>
              <a:rPr lang="es-ES" sz="1400" b="1" dirty="0" err="1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dactilaes</a:t>
            </a: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 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y/o </a:t>
            </a:r>
            <a:r>
              <a:rPr lang="es-ES" sz="1400" dirty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enlazamiento 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de bases de </a:t>
            </a:r>
            <a:r>
              <a:rPr lang="es-ES" sz="140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datos forenses existentes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.</a:t>
            </a:r>
            <a:endParaRPr lang="es-ES" sz="1400" b="1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sz="1100" dirty="0"/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Coordinación fronteriza</a:t>
            </a:r>
            <a:r>
              <a:rPr lang="es-ES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 entre autoridades, consulado y sociedad civil.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s-ES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s-ES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2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920" y="987180"/>
            <a:ext cx="7259320" cy="4829584"/>
          </a:xfrm>
        </p:spPr>
        <p:txBody>
          <a:bodyPr/>
          <a:lstStyle/>
          <a:p>
            <a:pPr marL="0" indent="0">
              <a:buNone/>
            </a:pP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Problemáticas: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1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Procesos de deportación y/o retorno sistemáticos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No cumplimiento del Principio de No Devolución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Consecuencias humanitarias de los procesos de deportación / retorno (separación familiar, alegaciones de abusos, retornos bajo uso de la fuerza, etc.)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s-ES" sz="1600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Recomendaciones: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16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Respeto </a:t>
            </a:r>
            <a:r>
              <a:rPr lang="es-ES" sz="1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del Principio de No Devolución</a:t>
            </a: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 de acuerdo al derecho internacional y a los compromisos asumidos por los Estados, así como procurar el acceso al reconocimiento de la condición de refugiado, del otorgamiento de protección complementaria, de la concesión de asilo político o la determinación de apátrida. </a:t>
            </a:r>
            <a:endParaRPr lang="es-ES" sz="1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400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Brindar </a:t>
            </a:r>
            <a:r>
              <a:rPr lang="es-ES" sz="1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atención especial </a:t>
            </a: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 aquellas personas que pudiesen encontrarse en </a:t>
            </a:r>
            <a:r>
              <a:rPr lang="es-ES" sz="1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situaciones de vulnerabilidad</a:t>
            </a: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400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Toda persona deportada tiene que ser </a:t>
            </a:r>
            <a:r>
              <a:rPr lang="es-ES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devuelta / retornada con </a:t>
            </a:r>
            <a:r>
              <a:rPr lang="es-ES" sz="1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dignidad</a:t>
            </a: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400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Cualquier proceso de retorno y/o </a:t>
            </a:r>
            <a:r>
              <a:rPr lang="es-ES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deportación </a:t>
            </a: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debe de implementarse de tal manera que las </a:t>
            </a:r>
            <a:r>
              <a:rPr lang="es-ES" sz="1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consecuencias humanitarias sean las mínimas</a:t>
            </a:r>
            <a:r>
              <a:rPr lang="es-ES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s-ES" sz="18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buNone/>
            </a:pPr>
            <a:endParaRPr lang="es-ES" sz="2000" b="1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290" y="338080"/>
            <a:ext cx="796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cap="all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BUENAS </a:t>
            </a:r>
            <a:r>
              <a:rPr lang="es-ES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PRÁCTICAS – Procesos de retorno y/o deportación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11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191" y="1468939"/>
            <a:ext cx="7119968" cy="359861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000" kern="1200" cap="none" dirty="0" smtClean="0">
                <a:solidFill>
                  <a:srgbClr val="AAC4C5">
                    <a:lumMod val="50000"/>
                  </a:srgbClr>
                </a:solidFill>
              </a:rPr>
              <a:t>Buenas prácticas</a:t>
            </a:r>
            <a:br>
              <a:rPr lang="es-ES" sz="2000" kern="1200" cap="none" dirty="0" smtClean="0">
                <a:solidFill>
                  <a:srgbClr val="AAC4C5">
                    <a:lumMod val="50000"/>
                  </a:srgbClr>
                </a:solidFill>
              </a:rPr>
            </a:br>
            <a:r>
              <a:rPr lang="es-ES" sz="2000" kern="1200" cap="none" dirty="0" smtClean="0">
                <a:solidFill>
                  <a:srgbClr val="AAC4C5">
                    <a:lumMod val="50000"/>
                  </a:srgbClr>
                </a:solidFill>
              </a:rPr>
              <a:t/>
            </a:r>
            <a:br>
              <a:rPr lang="es-ES" sz="2000" kern="1200" cap="none" dirty="0" smtClean="0">
                <a:solidFill>
                  <a:srgbClr val="AAC4C5">
                    <a:lumMod val="50000"/>
                  </a:srgbClr>
                </a:solidFill>
              </a:rPr>
            </a:br>
            <a:r>
              <a:rPr lang="es-ES" sz="2000" b="0" kern="1200" cap="none" dirty="0" smtClean="0">
                <a:solidFill>
                  <a:srgbClr val="AAC4C5">
                    <a:lumMod val="50000"/>
                  </a:srgbClr>
                </a:solidFill>
              </a:rPr>
              <a:t>- </a:t>
            </a: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Proyecto de </a:t>
            </a:r>
            <a:r>
              <a:rPr lang="es-ES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Centro Consular de Protección al Migrante</a:t>
            </a: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 para brindar asistencia y protección y velar por que los migrantes sean tratados con respeto y dignidad. </a:t>
            </a:r>
            <a:b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- </a:t>
            </a:r>
            <a:r>
              <a:rPr lang="es-ES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Devolución y recepción de las personas de manera digna. </a:t>
            </a: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s-ES" sz="1600" b="0" kern="1200" dirty="0">
                <a:solidFill>
                  <a:srgbClr val="AAC4C5">
                    <a:lumMod val="50000"/>
                  </a:srgbClr>
                </a:solidFill>
              </a:rPr>
              <a:t/>
            </a:r>
            <a:br>
              <a:rPr lang="es-ES" sz="1600" b="0" kern="1200" dirty="0">
                <a:solidFill>
                  <a:srgbClr val="AAC4C5">
                    <a:lumMod val="50000"/>
                  </a:srgbClr>
                </a:solidFill>
              </a:rPr>
            </a:br>
            <a:r>
              <a:rPr lang="es-ES" sz="1600" b="0" kern="1200" dirty="0" smtClean="0">
                <a:solidFill>
                  <a:srgbClr val="AAC4C5">
                    <a:lumMod val="50000"/>
                  </a:srgbClr>
                </a:solidFill>
              </a:rPr>
              <a:t>- </a:t>
            </a: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Nuevo rol de los </a:t>
            </a:r>
            <a:r>
              <a:rPr lang="es-ES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funcionarios consulares </a:t>
            </a:r>
            <a:r>
              <a:rPr lang="es-ES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como coadyuvantes en los procesos de solicitud de la condición de refugiado de sus nacionales. </a:t>
            </a:r>
            <a:r>
              <a:rPr lang="fr-CH" sz="18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fr-CH" sz="18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endParaRPr lang="fr-C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3068" y="3335809"/>
            <a:ext cx="3708334" cy="2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0246" y="3333219"/>
            <a:ext cx="3714550" cy="247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37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016" y="465466"/>
            <a:ext cx="7283450" cy="4525963"/>
          </a:xfrm>
        </p:spPr>
        <p:txBody>
          <a:bodyPr/>
          <a:lstStyle/>
          <a:p>
            <a:pPr marL="0" lvl="0" indent="0">
              <a:buNone/>
            </a:pPr>
            <a:r>
              <a:rPr lang="es-ES" sz="2000" b="1" kern="1200" dirty="0" smtClean="0">
                <a:solidFill>
                  <a:srgbClr val="AAC4C5">
                    <a:lumMod val="50000"/>
                  </a:srgbClr>
                </a:solidFill>
              </a:rPr>
              <a:t>COMPROMISO DEL MOVIMIENTO</a:t>
            </a:r>
          </a:p>
          <a:p>
            <a:pPr marL="0" lvl="0" indent="0">
              <a:buNone/>
            </a:pPr>
            <a:endParaRPr lang="es-ES" sz="2000" b="1" kern="1200" dirty="0">
              <a:solidFill>
                <a:srgbClr val="AAC4C5">
                  <a:lumMod val="50000"/>
                </a:srgbClr>
              </a:solidFill>
            </a:endParaRPr>
          </a:p>
          <a:p>
            <a:pPr marL="0" indent="0" algn="ctr">
              <a:buNone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Adopción de la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Declaración de Toluca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, Nov 2016</a:t>
            </a:r>
          </a:p>
          <a:p>
            <a:pPr marL="0" lvl="0" indent="0">
              <a:buNone/>
            </a:pPr>
            <a:endParaRPr lang="es-ES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es-ES" sz="2000" b="1" kern="1200" dirty="0" smtClean="0">
                <a:solidFill>
                  <a:srgbClr val="AAC4C5">
                    <a:lumMod val="50000"/>
                  </a:srgbClr>
                </a:solidFill>
              </a:rPr>
              <a:t>Compromisos asumidos por 25 SN, CICR &amp; IFCR:</a:t>
            </a:r>
          </a:p>
          <a:p>
            <a:pPr marL="0" lvl="0" indent="0">
              <a:buNone/>
            </a:pPr>
            <a:endParaRPr lang="es-ES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>
              <a:buFontTx/>
              <a:buChar char="-"/>
            </a:pPr>
            <a:r>
              <a:rPr lang="es-ES" sz="2000" kern="1200" dirty="0" smtClean="0">
                <a:solidFill>
                  <a:srgbClr val="AAC4C5">
                    <a:lumMod val="50000"/>
                  </a:srgbClr>
                </a:solidFill>
              </a:rPr>
              <a:t>Mejorar coordinación entre componentes del Movimiento</a:t>
            </a:r>
          </a:p>
          <a:p>
            <a:pPr lvl="0">
              <a:buFontTx/>
              <a:buChar char="-"/>
            </a:pPr>
            <a:endParaRPr lang="es-ES" sz="2000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>
              <a:buFontTx/>
              <a:buChar char="-"/>
            </a:pPr>
            <a:r>
              <a:rPr lang="es-ES" sz="2000" kern="1200" dirty="0" smtClean="0">
                <a:solidFill>
                  <a:srgbClr val="AAC4C5">
                    <a:lumMod val="50000"/>
                  </a:srgbClr>
                </a:solidFill>
              </a:rPr>
              <a:t>Mayor implicación de las Sociedades Nacionales en la respuesta a necesidades humanitarias de las personas migrantes</a:t>
            </a:r>
          </a:p>
          <a:p>
            <a:pPr lvl="0">
              <a:buFontTx/>
              <a:buChar char="-"/>
            </a:pPr>
            <a:endParaRPr lang="es-ES" sz="2000" b="1" kern="1200" dirty="0">
              <a:solidFill>
                <a:srgbClr val="AAC4C5">
                  <a:lumMod val="50000"/>
                </a:srgbClr>
              </a:solidFill>
            </a:endParaRP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endParaRPr lang="es-ES" sz="1600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fr-CH" sz="1800" kern="1200" dirty="0">
              <a:solidFill>
                <a:srgbClr val="AAC4C5">
                  <a:lumMod val="50000"/>
                </a:srgbClr>
              </a:solidFill>
              <a:ea typeface="ＭＳ Ｐゴシック" pitchFamily="34" charset="-128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7583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4" y="1988185"/>
            <a:ext cx="7628888" cy="330200"/>
          </a:xfrm>
        </p:spPr>
        <p:txBody>
          <a:bodyPr/>
          <a:lstStyle/>
          <a:p>
            <a:pPr algn="ctr"/>
            <a:r>
              <a:rPr lang="es-ES" sz="2400" dirty="0" smtClean="0"/>
              <a:t>¿Preguntas?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6" y="3851911"/>
            <a:ext cx="7617776" cy="560070"/>
          </a:xfrm>
        </p:spPr>
        <p:txBody>
          <a:bodyPr/>
          <a:lstStyle/>
          <a:p>
            <a:pPr marL="0" indent="0" algn="ctr">
              <a:buNone/>
            </a:pPr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</a:rPr>
              <a:t>Muchas </a:t>
            </a:r>
            <a:r>
              <a:rPr lang="es-ES" sz="3200" b="1" dirty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</a:rPr>
              <a:t>racias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0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523" y="750667"/>
            <a:ext cx="7342012" cy="4818298"/>
          </a:xfrm>
        </p:spPr>
        <p:txBody>
          <a:bodyPr/>
          <a:lstStyle/>
          <a:p>
            <a:pPr marL="0" indent="0" algn="just">
              <a:buNone/>
            </a:pPr>
            <a:r>
              <a:rPr lang="es-ES" sz="1600" kern="1200" dirty="0">
                <a:solidFill>
                  <a:schemeClr val="accent5">
                    <a:lumMod val="50000"/>
                  </a:schemeClr>
                </a:solidFill>
                <a:ea typeface="+mn-ea"/>
              </a:rPr>
              <a:t>El Movimiento Internacional de la Cruz Roja y la Media Luna Roja está comprometido con atender las necesidades humanitarias de las personas migrantes, específicamente de aquellas más vulnerables, independientemente de su estatus migratorio. </a:t>
            </a:r>
          </a:p>
          <a:p>
            <a:pPr marL="0" indent="0" algn="just">
              <a:buNone/>
            </a:pPr>
            <a:endParaRPr lang="es-ES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</a:rPr>
              <a:t>Las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</a:rPr>
              <a:t>razones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</a:rPr>
              <a:t> por las cuales el CICR lleva a cabo acciones por la migración en la región son: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</a:rPr>
              <a:t>Necesidades humanitarias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accent5">
                    <a:lumMod val="50000"/>
                  </a:schemeClr>
                </a:solidFill>
              </a:rPr>
              <a:t>Valor añadido del CICR por su experiencia y presencia regional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</a:rPr>
              <a:t>Nexos </a:t>
            </a:r>
            <a:r>
              <a:rPr lang="es-ES" sz="1600" dirty="0">
                <a:solidFill>
                  <a:schemeClr val="accent5">
                    <a:lumMod val="50000"/>
                  </a:schemeClr>
                </a:solidFill>
              </a:rPr>
              <a:t>entre migración y violencia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</a:rPr>
              <a:t>Complementariedad/coordinación con otros actores</a:t>
            </a:r>
            <a:endParaRPr lang="fr-CH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31913" y="388621"/>
            <a:ext cx="7776594" cy="3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2800" dirty="0">
                <a:solidFill>
                  <a:schemeClr val="accent5">
                    <a:lumMod val="50000"/>
                  </a:schemeClr>
                </a:solidFill>
              </a:rPr>
              <a:t>ASISTENCIA EN LA RUTA MIGRATORIA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1331913" y="914787"/>
            <a:ext cx="7705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597786"/>
              </a:buClr>
              <a:buSzPct val="60000"/>
              <a:buFont typeface="Wingdings" panose="05000000000000000000" pitchFamily="2" charset="2"/>
              <a:buChar char="§"/>
              <a:defRPr sz="25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s-ES" altLang="en-US" sz="2000" dirty="0">
                <a:solidFill>
                  <a:schemeClr val="accent5">
                    <a:lumMod val="50000"/>
                  </a:schemeClr>
                </a:solidFill>
              </a:rPr>
              <a:t>En colaboración con las Sociedades Nacionales </a:t>
            </a:r>
            <a:r>
              <a:rPr lang="es-ES" altLang="en-US" sz="2000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ES" altLang="en-US" sz="2000" dirty="0">
                <a:solidFill>
                  <a:schemeClr val="accent5">
                    <a:lumMod val="50000"/>
                  </a:schemeClr>
                </a:solidFill>
              </a:rPr>
              <a:t>la </a:t>
            </a:r>
            <a:r>
              <a:rPr lang="es-ES" altLang="en-US" sz="2000" dirty="0" smtClean="0">
                <a:solidFill>
                  <a:schemeClr val="accent5">
                    <a:lumMod val="50000"/>
                  </a:schemeClr>
                </a:solidFill>
              </a:rPr>
              <a:t>Cruz Roja de la región</a:t>
            </a:r>
            <a:r>
              <a:rPr lang="es-ES" altLang="en-US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fr-FR" alt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290" y="1681514"/>
            <a:ext cx="7267121" cy="509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729" y="1089844"/>
            <a:ext cx="73923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Trabajar bajo un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enfoque de colaboración entre los Estados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, dirigido hacia el bienestar, protección y asistencia de las personas. No reemplaza las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responsabilidades individuales de los Estados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Los Estados deben redoblar sus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esfuerzos de coordinación y fortalecer su intercambio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con las organizaciones humanitarias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y de asistencia para entender, extender y mejorar el acceso de las personas migrantes a los servicios de asistencia y protección básicos. </a:t>
            </a:r>
          </a:p>
          <a:p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4441" y="297180"/>
            <a:ext cx="781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Responsabilidad</a:t>
            </a:r>
            <a:r>
              <a:rPr lang="en-US" sz="2800" b="1" cap="all" dirty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</a:t>
            </a:r>
            <a:r>
              <a:rPr lang="en-US" sz="2800" b="1" cap="all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compartida</a:t>
            </a:r>
            <a:endParaRPr lang="en-US" sz="2800" b="1" cap="all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47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794" y="1812581"/>
            <a:ext cx="728345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chemeClr val="accent5">
                    <a:lumMod val="50000"/>
                  </a:schemeClr>
                </a:solidFill>
              </a:rPr>
              <a:t>Acceso a servicios básicos de salud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chemeClr val="accent5">
                    <a:lumMod val="50000"/>
                  </a:schemeClr>
                </a:solidFill>
              </a:rPr>
              <a:t>Políticas y practicas de retorno y/o deportación y detención de las personas migrantes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chemeClr val="accent5">
                    <a:lumMod val="50000"/>
                  </a:schemeClr>
                </a:solidFill>
              </a:rPr>
              <a:t>Niños, niñas y menores no acompañados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chemeClr val="accent5">
                    <a:lumMod val="50000"/>
                  </a:schemeClr>
                </a:solidFill>
              </a:rPr>
              <a:t>Desapariciones de las personas migrantes</a:t>
            </a:r>
          </a:p>
          <a:p>
            <a:endParaRPr lang="fr-CH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320802" y="730220"/>
            <a:ext cx="728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all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Problematicas</a:t>
            </a:r>
            <a:r>
              <a:rPr lang="en-US" sz="2000" b="1" cap="all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</a:t>
            </a:r>
            <a:r>
              <a:rPr lang="en-US" sz="2000" b="1" cap="all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humanitarias</a:t>
            </a:r>
            <a:r>
              <a:rPr lang="en-US" sz="2000" b="1" cap="all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de </a:t>
            </a:r>
            <a:r>
              <a:rPr lang="en-US" sz="2000" b="1" cap="all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enfoque</a:t>
            </a:r>
            <a:endParaRPr lang="en-US" sz="2000" b="1" cap="all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0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965" y="185369"/>
            <a:ext cx="7283450" cy="4525963"/>
          </a:xfrm>
        </p:spPr>
        <p:txBody>
          <a:bodyPr/>
          <a:lstStyle/>
          <a:p>
            <a:pPr marL="0" indent="0">
              <a:buNone/>
            </a:pPr>
            <a:endParaRPr lang="es-ES" sz="3600" b="1" dirty="0" smtClean="0"/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endParaRPr lang="es-ES" sz="36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64965" y="947623"/>
            <a:ext cx="7566658" cy="643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Problemáticas: 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Falta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de monitoreo activo, dinámico y coordinado</a:t>
            </a:r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a lo largo de la ruta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migratoria.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Falta de acceso a servicios de salud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Falta de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información y sensibilización del personal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de salud sobre los derechos de las personas migrantes.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Falta de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protocolos de atención médica adaptados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para una población en movimiento.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Falta de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integración de los servicios de salud de centros de detención</a:t>
            </a:r>
          </a:p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s-ES" sz="14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Recomendaciones: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Garantizar el acceso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 los servicios de salud a todas las personas, incluyendo la población migrante. 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Protocolos de atención médica adaptados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 una población en movimiento.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Sensibilización del personal de salud pública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sobre los derechos de los migrantes.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Acceso a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atención médica oportuna y de calidad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de toda persona bajo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custodia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de autoridades migratorias.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Que se reconozcan las 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necesidades específicas de las personas amputadas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, y asistirlas de acuerdo a sus necesidades. 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  <a:p>
            <a:pPr algn="just"/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1177290" y="332850"/>
            <a:ext cx="79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cap="all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BUENAS PRÁCTICAS </a:t>
            </a:r>
            <a:r>
              <a:rPr lang="es-ES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– ACCESO A SALUD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93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1852" y="249647"/>
            <a:ext cx="70673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Buenas practicas: </a:t>
            </a:r>
            <a:endParaRPr lang="es-ES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Servicios de salud iniciados por Sociedades Nacionales de Cruz Roja 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progresivamente asumidos por los servicios de salud de los países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es-ES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Aplicación de 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protocolos de atención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 a población en movimiento</a:t>
            </a:r>
            <a:endParaRPr lang="es-ES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es-ES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Alianzas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 para la inserción de las personas migrantes amputadas en programas de rehabilitación física </a:t>
            </a:r>
            <a:endParaRPr lang="es-ES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241" y="3142747"/>
            <a:ext cx="5243320" cy="3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292" y="953510"/>
            <a:ext cx="7283450" cy="5440680"/>
          </a:xfrm>
        </p:spPr>
        <p:txBody>
          <a:bodyPr/>
          <a:lstStyle/>
          <a:p>
            <a:pPr marL="0" indent="0">
              <a:buNone/>
            </a:pPr>
            <a:endParaRPr lang="es-ES" sz="18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buNone/>
            </a:pPr>
            <a:r>
              <a:rPr lang="es-ES" sz="18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Problemáticas:</a:t>
            </a:r>
          </a:p>
          <a:p>
            <a:pPr marL="0" indent="0">
              <a:buNone/>
            </a:pPr>
            <a:endParaRPr lang="es-ES" sz="1100" b="1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Detenciones sistemáticas 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 las personas migrantes 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Falta de acceso a servicios 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 asistencia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médica, psicológica y jurídica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Separación de unidades familiares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Falta de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información 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para las personas migrantes sobre sus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derechos &amp; alternativas.</a:t>
            </a:r>
          </a:p>
          <a:p>
            <a:pPr marL="0" lvl="1" indent="0" algn="just">
              <a:buNone/>
            </a:pPr>
            <a:endParaRPr lang="es-ES" sz="18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lvl="1" indent="0" algn="just">
              <a:buNone/>
            </a:pPr>
            <a:r>
              <a:rPr lang="es-ES" sz="18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Recomendaciones:</a:t>
            </a:r>
          </a:p>
          <a:p>
            <a:pPr marL="0" lvl="1" indent="0" algn="just">
              <a:buNone/>
            </a:pPr>
            <a:endParaRPr lang="es-ES" sz="11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La </a:t>
            </a:r>
            <a:r>
              <a:rPr lang="es-ES" sz="16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detención de migrantes debe ser una </a:t>
            </a:r>
            <a:r>
              <a:rPr lang="es-ES" sz="16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medida excepcional 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por lo </a:t>
            </a:r>
            <a:r>
              <a:rPr lang="es-ES" sz="16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cual siempre deben ser consideradas 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primero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alternativas </a:t>
            </a:r>
            <a:r>
              <a:rPr lang="es-ES" sz="16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 la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detención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, </a:t>
            </a:r>
            <a:r>
              <a:rPr lang="es-ES" sz="16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como mínimo para las personas más vulnerables. </a:t>
            </a:r>
            <a:endParaRPr lang="es-ES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La detención de migrantes no debe utilizarse como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medio de disuasión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La detención sólo puede ser ordenada sobre la base de una decisión adoptada </a:t>
            </a:r>
            <a:r>
              <a:rPr lang="es-ES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en cada caso individual</a:t>
            </a:r>
            <a:r>
              <a:rPr lang="es-ES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, sin discriminación de ningún tipo.</a:t>
            </a:r>
            <a:endParaRPr lang="es-ES" sz="1600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77290" y="338080"/>
            <a:ext cx="79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cap="all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BUENAS </a:t>
            </a:r>
            <a:r>
              <a:rPr lang="es-ES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PRÁCTICAS – CONTROL DE FLUJOS MIGRATORIOS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12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>
                <a:solidFill>
                  <a:schemeClr val="accent5">
                    <a:lumMod val="50000"/>
                  </a:schemeClr>
                </a:solidFill>
              </a:rPr>
              <a:t>BUENAS </a:t>
            </a:r>
            <a:r>
              <a:rPr lang="es-ES" sz="1800" dirty="0" smtClean="0">
                <a:solidFill>
                  <a:schemeClr val="accent5">
                    <a:lumMod val="50000"/>
                  </a:schemeClr>
                </a:solidFill>
              </a:rPr>
              <a:t>PRÁCTICAS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706" y="1095376"/>
            <a:ext cx="7283450" cy="3063670"/>
          </a:xfrm>
        </p:spPr>
        <p:txBody>
          <a:bodyPr/>
          <a:lstStyle/>
          <a:p>
            <a:r>
              <a:rPr lang="es-ES" sz="1400" dirty="0" smtClean="0">
                <a:solidFill>
                  <a:schemeClr val="accent5">
                    <a:lumMod val="50000"/>
                  </a:schemeClr>
                </a:solidFill>
              </a:rPr>
              <a:t>Esfuerzos </a:t>
            </a:r>
            <a:r>
              <a:rPr lang="es-ES" sz="1400" dirty="0">
                <a:solidFill>
                  <a:schemeClr val="accent5">
                    <a:lumMod val="50000"/>
                  </a:schemeClr>
                </a:solidFill>
              </a:rPr>
              <a:t>de algunas autoridades, en conjunto con la sociedad civil, por </a:t>
            </a:r>
            <a:r>
              <a:rPr lang="es-ES" sz="1400" b="1" dirty="0">
                <a:solidFill>
                  <a:schemeClr val="accent5">
                    <a:lumMod val="50000"/>
                  </a:schemeClr>
                </a:solidFill>
              </a:rPr>
              <a:t>establecer alternativas a la detención para niños, niñas y adolescentes no acompañados </a:t>
            </a:r>
            <a:r>
              <a:rPr lang="es-ES" sz="1400" dirty="0">
                <a:solidFill>
                  <a:schemeClr val="accent5">
                    <a:lumMod val="50000"/>
                  </a:schemeClr>
                </a:solidFill>
              </a:rPr>
              <a:t>y personas </a:t>
            </a:r>
            <a:r>
              <a:rPr lang="es-ES" sz="1400" b="1" dirty="0">
                <a:solidFill>
                  <a:schemeClr val="accent5">
                    <a:lumMod val="50000"/>
                  </a:schemeClr>
                </a:solidFill>
              </a:rPr>
              <a:t>solicitantes de la condición de refugiado</a:t>
            </a:r>
            <a:r>
              <a:rPr lang="es-ES" sz="1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fr-CH" sz="1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ES" sz="1400" b="1" dirty="0" smtClean="0">
                <a:solidFill>
                  <a:schemeClr val="accent5">
                    <a:lumMod val="50000"/>
                  </a:schemeClr>
                </a:solidFill>
              </a:rPr>
              <a:t>Procesos </a:t>
            </a:r>
            <a:r>
              <a:rPr lang="es-ES" sz="1400" b="1" dirty="0">
                <a:solidFill>
                  <a:schemeClr val="accent5">
                    <a:lumMod val="50000"/>
                  </a:schemeClr>
                </a:solidFill>
              </a:rPr>
              <a:t>de acogida </a:t>
            </a:r>
            <a:r>
              <a:rPr lang="es-ES" sz="1400" dirty="0">
                <a:solidFill>
                  <a:schemeClr val="accent5">
                    <a:lumMod val="50000"/>
                  </a:schemeClr>
                </a:solidFill>
              </a:rPr>
              <a:t>de los migrantes </a:t>
            </a:r>
            <a:r>
              <a:rPr lang="es-ES" sz="1400" dirty="0" smtClean="0">
                <a:solidFill>
                  <a:schemeClr val="accent5">
                    <a:lumMod val="50000"/>
                  </a:schemeClr>
                </a:solidFill>
              </a:rPr>
              <a:t>en países </a:t>
            </a:r>
            <a:r>
              <a:rPr lang="es-ES" sz="1400" smtClean="0">
                <a:solidFill>
                  <a:schemeClr val="accent5">
                    <a:lumMod val="50000"/>
                  </a:schemeClr>
                </a:solidFill>
              </a:rPr>
              <a:t>de tránsito.</a:t>
            </a:r>
            <a:endParaRPr lang="es-ES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s-ES" sz="1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ES" sz="1400" dirty="0" smtClean="0">
                <a:solidFill>
                  <a:schemeClr val="accent5">
                    <a:lumMod val="50000"/>
                  </a:schemeClr>
                </a:solidFill>
              </a:rPr>
              <a:t>Esfuerzos para mejorar capacidades de la sociedad civil en el alojamiento de los migrantes.</a:t>
            </a:r>
            <a:endParaRPr lang="fr-CH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3273" y="3352776"/>
            <a:ext cx="4233148" cy="31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DR mex">
  <a:themeElements>
    <a:clrScheme name="Template D03 EN_2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 D03 EN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D03 EN_2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1009</Words>
  <Application>Microsoft Office PowerPoint</Application>
  <PresentationFormat>Presentación en pantalla (4:3)</PresentationFormat>
  <Paragraphs>134</Paragraphs>
  <Slides>15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Wingdings 3</vt:lpstr>
      <vt:lpstr>Theme DR mex</vt:lpstr>
      <vt:lpstr>Presentación de PowerPoint</vt:lpstr>
      <vt:lpstr>Presentación de PowerPoint</vt:lpstr>
      <vt:lpstr>ASISTENCIA EN LA RUTA MIGRATORIA</vt:lpstr>
      <vt:lpstr>Presentación de PowerPoint</vt:lpstr>
      <vt:lpstr>Problematicas humanitarias de enfoque</vt:lpstr>
      <vt:lpstr>Presentación de PowerPoint</vt:lpstr>
      <vt:lpstr>Presentación de PowerPoint</vt:lpstr>
      <vt:lpstr>Presentación de PowerPoint</vt:lpstr>
      <vt:lpstr>BUENAS PRÁCTICAS</vt:lpstr>
      <vt:lpstr>Presentación de PowerPoint</vt:lpstr>
      <vt:lpstr>Presentación de PowerPoint</vt:lpstr>
      <vt:lpstr>Presentación de PowerPoint</vt:lpstr>
      <vt:lpstr>Buenas prácticas  - Proyecto de Centro Consular de Protección al Migrante para brindar asistencia y protección y velar por que los migrantes sean tratados con respeto y dignidad.   - Devolución y recepción de las personas de manera digna.   - Nuevo rol de los funcionarios consulares como coadyuvantes en los procesos de solicitud de la condición de refugiado de sus nacionales.  </vt:lpstr>
      <vt:lpstr>Presentación de PowerPoint</vt:lpstr>
      <vt:lpstr>¿Preguntas?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Salud Migración</dc:title>
  <dc:creator>Blanca Nayeli Aguilar Villalba</dc:creator>
  <cp:lastModifiedBy>Simonspro</cp:lastModifiedBy>
  <cp:revision>243</cp:revision>
  <cp:lastPrinted>2016-09-27T17:57:48Z</cp:lastPrinted>
  <dcterms:created xsi:type="dcterms:W3CDTF">2016-09-10T18:24:35Z</dcterms:created>
  <dcterms:modified xsi:type="dcterms:W3CDTF">2016-11-16T21:36:35Z</dcterms:modified>
</cp:coreProperties>
</file>