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330" r:id="rId3"/>
    <p:sldId id="261" r:id="rId4"/>
    <p:sldId id="292" r:id="rId5"/>
    <p:sldId id="294" r:id="rId6"/>
    <p:sldId id="306" r:id="rId7"/>
    <p:sldId id="318" r:id="rId8"/>
    <p:sldId id="295" r:id="rId9"/>
    <p:sldId id="325" r:id="rId10"/>
    <p:sldId id="313" r:id="rId11"/>
    <p:sldId id="320" r:id="rId12"/>
    <p:sldId id="326" r:id="rId13"/>
    <p:sldId id="327" r:id="rId14"/>
    <p:sldId id="328" r:id="rId15"/>
    <p:sldId id="319" r:id="rId16"/>
    <p:sldId id="302" r:id="rId17"/>
    <p:sldId id="317" r:id="rId18"/>
    <p:sldId id="321" r:id="rId19"/>
    <p:sldId id="322" r:id="rId20"/>
    <p:sldId id="323" r:id="rId21"/>
    <p:sldId id="324" r:id="rId22"/>
    <p:sldId id="29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OMIGRANTE\Documents\CONMIGRANTES\TERCER%20A&#209;O\2015\PRESENTACIONES\DATOS%20NNA%20PARA%20PP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OMIGRANTE\Documents\CONMIGRANTES\TERCER%20A&#209;O\2015\PRESENTACIONES\DATOS%20NNA%20PARA%20PPT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OMIGRANTE\Documents\CONMIGRANTES\TERCER%20A&#209;O\2015\PRESENTACIONES\DATOS%20NNA%20PARA%20PPT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R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  <c:spPr>
        <a:gradFill flip="none" rotWithShape="1">
          <a:gsLst>
            <a:gs pos="0">
              <a:srgbClr val="4BACC6">
                <a:lumMod val="75000"/>
                <a:tint val="66000"/>
                <a:satMod val="160000"/>
              </a:srgbClr>
            </a:gs>
            <a:gs pos="50000">
              <a:srgbClr val="4BACC6">
                <a:lumMod val="75000"/>
                <a:tint val="44500"/>
                <a:satMod val="160000"/>
              </a:srgbClr>
            </a:gs>
            <a:gs pos="100000">
              <a:srgbClr val="4BACC6">
                <a:lumMod val="75000"/>
                <a:tint val="23500"/>
                <a:satMod val="160000"/>
              </a:srgbClr>
            </a:gs>
          </a:gsLst>
          <a:path path="circle">
            <a:fillToRect r="100000" b="100000"/>
          </a:path>
          <a:tileRect l="-100000" t="-100000"/>
        </a:gradFill>
      </c:spPr>
    </c:floor>
    <c:sideWall>
      <c:thickness val="0"/>
      <c:spPr>
        <a:gradFill flip="none" rotWithShape="1">
          <a:gsLst>
            <a:gs pos="0">
              <a:srgbClr val="4BACC6">
                <a:lumMod val="75000"/>
                <a:shade val="30000"/>
                <a:satMod val="115000"/>
              </a:srgbClr>
            </a:gs>
            <a:gs pos="50000">
              <a:srgbClr val="4BACC6">
                <a:lumMod val="75000"/>
                <a:shade val="67500"/>
                <a:satMod val="115000"/>
              </a:srgbClr>
            </a:gs>
            <a:gs pos="100000">
              <a:srgbClr val="4BACC6">
                <a:lumMod val="75000"/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c:spPr>
    </c:sideWall>
    <c:backWall>
      <c:thickness val="0"/>
      <c:spPr>
        <a:gradFill flip="none" rotWithShape="1">
          <a:gsLst>
            <a:gs pos="0">
              <a:srgbClr val="4BACC6">
                <a:lumMod val="75000"/>
                <a:shade val="30000"/>
                <a:satMod val="115000"/>
              </a:srgbClr>
            </a:gs>
            <a:gs pos="50000">
              <a:srgbClr val="4BACC6">
                <a:lumMod val="75000"/>
                <a:shade val="67500"/>
                <a:satMod val="115000"/>
              </a:srgbClr>
            </a:gs>
            <a:gs pos="100000">
              <a:srgbClr val="4BACC6">
                <a:lumMod val="75000"/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c:spPr>
    </c:backWall>
    <c:plotArea>
      <c:layout>
        <c:manualLayout>
          <c:layoutTarget val="inner"/>
          <c:xMode val="edge"/>
          <c:yMode val="edge"/>
          <c:x val="0.10015512671680328"/>
          <c:y val="5.1400611794029369E-2"/>
          <c:w val="0.64068657042869814"/>
          <c:h val="0.7467322834645682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GENERO!$A$5</c:f>
              <c:strCache>
                <c:ptCount val="1"/>
                <c:pt idx="0">
                  <c:v>Femenino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multiLvlStrRef>
              <c:f>GENERO!$B$3:$D$4</c:f>
              <c:multiLvlStrCache>
                <c:ptCount val="3"/>
                <c:lvl>
                  <c:pt idx="0">
                    <c:v>2013</c:v>
                  </c:pt>
                  <c:pt idx="1">
                    <c:v>2014</c:v>
                  </c:pt>
                  <c:pt idx="2">
                    <c:v>feb-15</c:v>
                  </c:pt>
                </c:lvl>
                <c:lvl>
                  <c:pt idx="0">
                    <c:v>AÑO</c:v>
                  </c:pt>
                  <c:pt idx="1">
                    <c:v>AÑO</c:v>
                  </c:pt>
                  <c:pt idx="2">
                    <c:v>AÑO</c:v>
                  </c:pt>
                </c:lvl>
              </c:multiLvlStrCache>
            </c:multiLvlStrRef>
          </c:cat>
          <c:val>
            <c:numRef>
              <c:f>GENERO!$B$5:$D$5</c:f>
              <c:numCache>
                <c:formatCode>General</c:formatCode>
                <c:ptCount val="3"/>
                <c:pt idx="0">
                  <c:v>629</c:v>
                </c:pt>
                <c:pt idx="1">
                  <c:v>1842</c:v>
                </c:pt>
                <c:pt idx="2">
                  <c:v>227</c:v>
                </c:pt>
              </c:numCache>
            </c:numRef>
          </c:val>
        </c:ser>
        <c:ser>
          <c:idx val="1"/>
          <c:order val="1"/>
          <c:tx>
            <c:strRef>
              <c:f>GENERO!$A$6</c:f>
              <c:strCache>
                <c:ptCount val="1"/>
                <c:pt idx="0">
                  <c:v>Masculino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multiLvlStrRef>
              <c:f>GENERO!$B$3:$D$4</c:f>
              <c:multiLvlStrCache>
                <c:ptCount val="3"/>
                <c:lvl>
                  <c:pt idx="0">
                    <c:v>2013</c:v>
                  </c:pt>
                  <c:pt idx="1">
                    <c:v>2014</c:v>
                  </c:pt>
                  <c:pt idx="2">
                    <c:v>feb-15</c:v>
                  </c:pt>
                </c:lvl>
                <c:lvl>
                  <c:pt idx="0">
                    <c:v>AÑO</c:v>
                  </c:pt>
                  <c:pt idx="1">
                    <c:v>AÑO</c:v>
                  </c:pt>
                  <c:pt idx="2">
                    <c:v>AÑO</c:v>
                  </c:pt>
                </c:lvl>
              </c:multiLvlStrCache>
            </c:multiLvlStrRef>
          </c:cat>
          <c:val>
            <c:numRef>
              <c:f>GENERO!$B$6:$D$6</c:f>
              <c:numCache>
                <c:formatCode>General</c:formatCode>
                <c:ptCount val="3"/>
                <c:pt idx="0" formatCode="#,##0">
                  <c:v>1218</c:v>
                </c:pt>
                <c:pt idx="1">
                  <c:v>3102</c:v>
                </c:pt>
                <c:pt idx="2">
                  <c:v>401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2259328"/>
        <c:axId val="83403904"/>
        <c:axId val="78444288"/>
      </c:bar3DChart>
      <c:catAx>
        <c:axId val="82259328"/>
        <c:scaling>
          <c:orientation val="minMax"/>
        </c:scaling>
        <c:delete val="0"/>
        <c:axPos val="b"/>
        <c:majorTickMark val="out"/>
        <c:minorTickMark val="none"/>
        <c:tickLblPos val="nextTo"/>
        <c:crossAx val="83403904"/>
        <c:crosses val="autoZero"/>
        <c:auto val="1"/>
        <c:lblAlgn val="ctr"/>
        <c:lblOffset val="100"/>
        <c:noMultiLvlLbl val="0"/>
      </c:catAx>
      <c:valAx>
        <c:axId val="83403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259328"/>
        <c:crosses val="autoZero"/>
        <c:crossBetween val="between"/>
      </c:valAx>
      <c:serAx>
        <c:axId val="78444288"/>
        <c:scaling>
          <c:orientation val="minMax"/>
        </c:scaling>
        <c:delete val="0"/>
        <c:axPos val="b"/>
        <c:majorTickMark val="out"/>
        <c:minorTickMark val="none"/>
        <c:tickLblPos val="nextTo"/>
        <c:crossAx val="83403904"/>
        <c:crosses val="autoZero"/>
      </c:serAx>
      <c:spPr>
        <a:solidFill>
          <a:schemeClr val="accent5">
            <a:lumMod val="50000"/>
          </a:schemeClr>
        </a:solidFill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5">
        <a:lumMod val="50000"/>
      </a:schemeClr>
    </a:solidFill>
  </c:spPr>
  <c:txPr>
    <a:bodyPr/>
    <a:lstStyle/>
    <a:p>
      <a:pPr>
        <a:defRPr sz="1200" b="1">
          <a:solidFill>
            <a:schemeClr val="accent1">
              <a:lumMod val="20000"/>
              <a:lumOff val="80000"/>
            </a:schemeClr>
          </a:solidFill>
        </a:defRPr>
      </a:pPr>
      <a:endParaRPr lang="es-C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R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ACOMPAÑAMIENTO!$B$3</c:f>
              <c:strCache>
                <c:ptCount val="1"/>
                <c:pt idx="0">
                  <c:v>AÑO 2014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1000"/>
                    <a:satMod val="255000"/>
                  </a:schemeClr>
                </a:gs>
                <a:gs pos="55000">
                  <a:schemeClr val="accent5">
                    <a:tint val="12000"/>
                    <a:satMod val="255000"/>
                  </a:schemeClr>
                </a:gs>
                <a:gs pos="100000">
                  <a:schemeClr val="accent5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es-C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ACOMPAÑAMIENTO!$A$4:$A$5</c:f>
              <c:strCache>
                <c:ptCount val="2"/>
                <c:pt idx="0">
                  <c:v>NO ACOMPAÑADOS</c:v>
                </c:pt>
                <c:pt idx="1">
                  <c:v>ACOMPAÑADOS</c:v>
                </c:pt>
              </c:strCache>
            </c:strRef>
          </c:cat>
          <c:val>
            <c:numRef>
              <c:f>ACOMPAÑAMIENTO!$B$4:$B$5</c:f>
              <c:numCache>
                <c:formatCode>#,##0</c:formatCode>
                <c:ptCount val="2"/>
                <c:pt idx="0">
                  <c:v>2573</c:v>
                </c:pt>
                <c:pt idx="1">
                  <c:v>2371</c:v>
                </c:pt>
              </c:numCache>
            </c:numRef>
          </c:val>
        </c:ser>
        <c:ser>
          <c:idx val="1"/>
          <c:order val="1"/>
          <c:tx>
            <c:strRef>
              <c:f>ACOMPAÑAMIENTO!$C$3</c:f>
              <c:strCache>
                <c:ptCount val="1"/>
                <c:pt idx="0">
                  <c:v>Feb. 2015</c:v>
                </c:pt>
              </c:strCache>
            </c:strRef>
          </c:tx>
          <c:spPr>
            <a:solidFill>
              <a:schemeClr val="accent3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es-C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ACOMPAÑAMIENTO!$A$4:$A$5</c:f>
              <c:strCache>
                <c:ptCount val="2"/>
                <c:pt idx="0">
                  <c:v>NO ACOMPAÑADOS</c:v>
                </c:pt>
                <c:pt idx="1">
                  <c:v>ACOMPAÑADOS</c:v>
                </c:pt>
              </c:strCache>
            </c:strRef>
          </c:cat>
          <c:val>
            <c:numRef>
              <c:f>ACOMPAÑAMIENTO!$C$4:$C$5</c:f>
              <c:numCache>
                <c:formatCode>General</c:formatCode>
                <c:ptCount val="2"/>
                <c:pt idx="0">
                  <c:v>336</c:v>
                </c:pt>
                <c:pt idx="1">
                  <c:v>292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4767488"/>
        <c:axId val="84769024"/>
      </c:barChart>
      <c:catAx>
        <c:axId val="84767488"/>
        <c:scaling>
          <c:orientation val="minMax"/>
        </c:scaling>
        <c:delete val="0"/>
        <c:axPos val="b"/>
        <c:majorTickMark val="none"/>
        <c:minorTickMark val="none"/>
        <c:tickLblPos val="nextTo"/>
        <c:crossAx val="84769024"/>
        <c:crosses val="autoZero"/>
        <c:auto val="1"/>
        <c:lblAlgn val="ctr"/>
        <c:lblOffset val="100"/>
        <c:noMultiLvlLbl val="0"/>
      </c:catAx>
      <c:valAx>
        <c:axId val="84769024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84767488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</c:spPr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es-CR"/>
        </a:p>
      </c:txPr>
    </c:legend>
    <c:plotVisOnly val="1"/>
    <c:dispBlanksAs val="gap"/>
    <c:showDLblsOverMax val="0"/>
  </c:chart>
  <c:spPr>
    <a:solidFill>
      <a:schemeClr val="accent3">
        <a:lumMod val="75000"/>
      </a:schemeClr>
    </a:solidFill>
  </c:spPr>
  <c:txPr>
    <a:bodyPr/>
    <a:lstStyle/>
    <a:p>
      <a:pPr>
        <a:defRPr sz="1800"/>
      </a:pPr>
      <a:endParaRPr lang="es-C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R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EDADES!$B$2:$B$3</c:f>
              <c:strCache>
                <c:ptCount val="1"/>
                <c:pt idx="0">
                  <c:v>AÑO 2013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EDADES!$A$4:$A$7</c:f>
              <c:strCache>
                <c:ptCount val="4"/>
                <c:pt idx="0">
                  <c:v>0-4 años</c:v>
                </c:pt>
                <c:pt idx="1">
                  <c:v>5-9 años</c:v>
                </c:pt>
                <c:pt idx="2">
                  <c:v>10-14 años</c:v>
                </c:pt>
                <c:pt idx="3">
                  <c:v>15-17 años</c:v>
                </c:pt>
              </c:strCache>
            </c:strRef>
          </c:cat>
          <c:val>
            <c:numRef>
              <c:f>EDADES!$B$4:$B$7</c:f>
              <c:numCache>
                <c:formatCode>General</c:formatCode>
                <c:ptCount val="4"/>
                <c:pt idx="0">
                  <c:v>79</c:v>
                </c:pt>
                <c:pt idx="1">
                  <c:v>145</c:v>
                </c:pt>
                <c:pt idx="2">
                  <c:v>503</c:v>
                </c:pt>
                <c:pt idx="3" formatCode="#,##0">
                  <c:v>1119</c:v>
                </c:pt>
              </c:numCache>
            </c:numRef>
          </c:val>
        </c:ser>
        <c:ser>
          <c:idx val="1"/>
          <c:order val="1"/>
          <c:tx>
            <c:strRef>
              <c:f>EDADES!$C$2:$C$3</c:f>
              <c:strCache>
                <c:ptCount val="1"/>
                <c:pt idx="0">
                  <c:v>AÑO 2014</c:v>
                </c:pt>
              </c:strCache>
            </c:strRef>
          </c:tx>
          <c:invertIfNegative val="0"/>
          <c:cat>
            <c:strRef>
              <c:f>EDADES!$A$4:$A$7</c:f>
              <c:strCache>
                <c:ptCount val="4"/>
                <c:pt idx="0">
                  <c:v>0-4 años</c:v>
                </c:pt>
                <c:pt idx="1">
                  <c:v>5-9 años</c:v>
                </c:pt>
                <c:pt idx="2">
                  <c:v>10-14 años</c:v>
                </c:pt>
                <c:pt idx="3">
                  <c:v>15-17 años</c:v>
                </c:pt>
              </c:strCache>
            </c:strRef>
          </c:cat>
          <c:val>
            <c:numRef>
              <c:f>EDADES!$C$4:$C$7</c:f>
              <c:numCache>
                <c:formatCode>General</c:formatCode>
                <c:ptCount val="4"/>
                <c:pt idx="0">
                  <c:v>637</c:v>
                </c:pt>
                <c:pt idx="1">
                  <c:v>712</c:v>
                </c:pt>
                <c:pt idx="2">
                  <c:v>1344</c:v>
                </c:pt>
                <c:pt idx="3">
                  <c:v>2251</c:v>
                </c:pt>
              </c:numCache>
            </c:numRef>
          </c:val>
        </c:ser>
        <c:ser>
          <c:idx val="2"/>
          <c:order val="2"/>
          <c:tx>
            <c:strRef>
              <c:f>EDADES!$D$2:$D$3</c:f>
              <c:strCache>
                <c:ptCount val="1"/>
                <c:pt idx="0">
                  <c:v>AÑO Feb. 2015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EDADES!$A$4:$A$7</c:f>
              <c:strCache>
                <c:ptCount val="4"/>
                <c:pt idx="0">
                  <c:v>0-4 años</c:v>
                </c:pt>
                <c:pt idx="1">
                  <c:v>5-9 años</c:v>
                </c:pt>
                <c:pt idx="2">
                  <c:v>10-14 años</c:v>
                </c:pt>
                <c:pt idx="3">
                  <c:v>15-17 años</c:v>
                </c:pt>
              </c:strCache>
            </c:strRef>
          </c:cat>
          <c:val>
            <c:numRef>
              <c:f>EDADES!$D$4:$D$7</c:f>
              <c:numCache>
                <c:formatCode>General</c:formatCode>
                <c:ptCount val="4"/>
                <c:pt idx="0">
                  <c:v>37</c:v>
                </c:pt>
                <c:pt idx="1">
                  <c:v>44</c:v>
                </c:pt>
                <c:pt idx="2">
                  <c:v>83</c:v>
                </c:pt>
                <c:pt idx="3">
                  <c:v>164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4830080"/>
        <c:axId val="84831616"/>
        <c:axId val="0"/>
      </c:bar3DChart>
      <c:catAx>
        <c:axId val="84830080"/>
        <c:scaling>
          <c:orientation val="minMax"/>
        </c:scaling>
        <c:delete val="0"/>
        <c:axPos val="l"/>
        <c:majorTickMark val="out"/>
        <c:minorTickMark val="none"/>
        <c:tickLblPos val="nextTo"/>
        <c:crossAx val="84831616"/>
        <c:crosses val="autoZero"/>
        <c:auto val="1"/>
        <c:lblAlgn val="ctr"/>
        <c:lblOffset val="100"/>
        <c:noMultiLvlLbl val="0"/>
      </c:catAx>
      <c:valAx>
        <c:axId val="84831616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one"/>
        <c:crossAx val="848300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gradFill rotWithShape="1">
      <a:gsLst>
        <a:gs pos="0">
          <a:schemeClr val="accent5">
            <a:tint val="50000"/>
            <a:satMod val="300000"/>
          </a:schemeClr>
        </a:gs>
        <a:gs pos="35000">
          <a:schemeClr val="accent5">
            <a:tint val="37000"/>
            <a:satMod val="300000"/>
          </a:schemeClr>
        </a:gs>
        <a:gs pos="100000">
          <a:schemeClr val="accent5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 sz="1200" b="1">
          <a:solidFill>
            <a:schemeClr val="dk1"/>
          </a:solidFill>
          <a:latin typeface="+mn-lt"/>
          <a:ea typeface="+mn-ea"/>
          <a:cs typeface="+mn-cs"/>
        </a:defRPr>
      </a:pPr>
      <a:endParaRPr lang="es-C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C3239-9620-4955-9FE3-6596F0CA4C4F}" type="datetimeFigureOut">
              <a:rPr lang="es-SV" smtClean="0"/>
              <a:pPr/>
              <a:t>15/04/2015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26787-8A4F-48AB-A60D-A4D51CE9F471}" type="slidenum">
              <a:rPr lang="es-SV" smtClean="0"/>
              <a:pPr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2FB74-4053-4331-92BF-0FA448A2F0DC}" type="datetimeFigureOut">
              <a:rPr lang="es-SV" smtClean="0"/>
              <a:t>15/04/2015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BDB60-BF34-4018-A270-6416AEBC35E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1957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A625-BBDB-1B44-AC6C-840651B0167E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198-1071-8A47-A5B2-5BFBBB8A5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7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A625-BBDB-1B44-AC6C-840651B0167E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198-1071-8A47-A5B2-5BFBBB8A5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4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A625-BBDB-1B44-AC6C-840651B0167E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198-1071-8A47-A5B2-5BFBBB8A5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3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5459E-1B56-4691-88B9-B43BDEB17E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96BF1-29A1-4B70-8BEE-371FCE11A5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04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8B2FD-A85C-4C52-8832-D6E92BA5E3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5FC7B-FC72-485A-ADBA-8E744FB842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230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A8793-C3F0-40F2-8454-612FD62F3A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BF92E-D597-417D-8030-F22F9E0D91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97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91DB3-BD32-4D69-A29C-98708544B1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21E2E-FBB5-4F6A-BF42-F6D0EDDB4E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12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57AC3-5764-4CAB-818E-8AA63B5E41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03C70-C1F1-41C5-9907-545A8FC268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64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7E52F-C82D-4B9C-8FA2-D186478071D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3A946-3E20-43B1-95B6-10B8EDD2CD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009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F626B-69F4-49F4-AC09-CC56CE5EC4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1BCB0-17E1-4069-A1EE-CC4E7657E2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58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DB7BC-BB96-4225-8398-570392F8A6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750B7-2AE9-4C3F-B322-654CB0FF66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0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A625-BBDB-1B44-AC6C-840651B0167E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198-1071-8A47-A5B2-5BFBBB8A5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4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DB90E-A3BE-40AC-9502-9D025214147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BC57C-955B-4787-B910-CD32506D915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30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F1A84-6171-447A-B8C9-9023DD000F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936C8-CF40-4A05-BC80-713490DDFF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67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CC20C-F25B-4232-85C3-1673C2D0A9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826B9-EE6A-4190-B29B-57F494FBB3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43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A625-BBDB-1B44-AC6C-840651B0167E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198-1071-8A47-A5B2-5BFBBB8A5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2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A625-BBDB-1B44-AC6C-840651B0167E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198-1071-8A47-A5B2-5BFBBB8A5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A625-BBDB-1B44-AC6C-840651B0167E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198-1071-8A47-A5B2-5BFBBB8A5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5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A625-BBDB-1B44-AC6C-840651B0167E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198-1071-8A47-A5B2-5BFBBB8A5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7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A625-BBDB-1B44-AC6C-840651B0167E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198-1071-8A47-A5B2-5BFBBB8A5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37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A625-BBDB-1B44-AC6C-840651B0167E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198-1071-8A47-A5B2-5BFBBB8A5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A625-BBDB-1B44-AC6C-840651B0167E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7198-1071-8A47-A5B2-5BFBBB8A5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4A625-BBDB-1B44-AC6C-840651B0167E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67198-1071-8A47-A5B2-5BFBBB8A5C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3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SV" smtClean="0"/>
              <a:t>Click to edit Master title style</a:t>
            </a:r>
            <a:endParaRPr lang="en-US" altLang="es-SV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SV" smtClean="0"/>
              <a:t>Click to edit Master text styles</a:t>
            </a:r>
          </a:p>
          <a:p>
            <a:pPr lvl="1"/>
            <a:r>
              <a:rPr lang="es-ES_tradnl" altLang="es-SV" smtClean="0"/>
              <a:t>Second level</a:t>
            </a:r>
          </a:p>
          <a:p>
            <a:pPr lvl="2"/>
            <a:r>
              <a:rPr lang="es-ES_tradnl" altLang="es-SV" smtClean="0"/>
              <a:t>Third level</a:t>
            </a:r>
          </a:p>
          <a:p>
            <a:pPr lvl="3"/>
            <a:r>
              <a:rPr lang="es-ES_tradnl" altLang="es-SV" smtClean="0"/>
              <a:t>Fourth level</a:t>
            </a:r>
          </a:p>
          <a:p>
            <a:pPr lvl="4"/>
            <a:r>
              <a:rPr lang="es-ES_tradnl" altLang="es-SV" smtClean="0"/>
              <a:t>Fifth level</a:t>
            </a:r>
            <a:endParaRPr lang="en-US" altLang="es-SV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BF89F8-93BC-4813-87BC-6FA16E7DCE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28FE71-6EC4-4E79-B10E-6332638C9E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7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SV" altLang="es-SV" sz="3600" smtClean="0">
                <a:latin typeface="Arial" charset="0"/>
                <a:cs typeface="Arial" charset="0"/>
              </a:rPr>
              <a:t/>
            </a:r>
            <a:br>
              <a:rPr lang="es-SV" altLang="es-SV" sz="3600" smtClean="0">
                <a:latin typeface="Arial" charset="0"/>
                <a:cs typeface="Arial" charset="0"/>
              </a:rPr>
            </a:br>
            <a:r>
              <a:rPr lang="es-SV" altLang="es-SV" sz="3600" smtClean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es-SV" altLang="es-SV" sz="360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s-SV" altLang="es-SV" sz="3600" smtClean="0">
                <a:solidFill>
                  <a:srgbClr val="0070C0"/>
                </a:solidFill>
                <a:latin typeface="Arial" charset="0"/>
                <a:cs typeface="Arial" charset="0"/>
              </a:rPr>
              <a:t>Avances en materia de protección a Niñas, niños y adolescentes migrantes acompañados y no acompañados y su familia.</a:t>
            </a:r>
            <a:r>
              <a:rPr lang="es-SV" altLang="es-SV" sz="3600" smtClean="0">
                <a:latin typeface="Arial" charset="0"/>
                <a:cs typeface="Arial" charset="0"/>
              </a:rPr>
              <a:t/>
            </a:r>
            <a:br>
              <a:rPr lang="es-SV" altLang="es-SV" sz="3600" smtClean="0">
                <a:latin typeface="Arial" charset="0"/>
                <a:cs typeface="Arial" charset="0"/>
              </a:rPr>
            </a:br>
            <a:endParaRPr lang="es-SV" altLang="es-SV" sz="3600" smtClean="0">
              <a:latin typeface="Arial" charset="0"/>
              <a:cs typeface="Arial" charset="0"/>
            </a:endParaRP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170113" y="4859338"/>
            <a:ext cx="6626225" cy="1206500"/>
          </a:xfrm>
        </p:spPr>
        <p:txBody>
          <a:bodyPr/>
          <a:lstStyle/>
          <a:p>
            <a:pPr>
              <a:defRPr/>
            </a:pPr>
            <a:r>
              <a:rPr lang="es-SV" sz="2000" b="1" dirty="0" smtClean="0"/>
              <a:t>Segunda reunión Grupo Ad-Hoc en materia de niñez y adolescencia migrante. </a:t>
            </a:r>
          </a:p>
          <a:p>
            <a:pPr>
              <a:defRPr/>
            </a:pPr>
            <a:r>
              <a:rPr lang="es-SV" sz="2000" b="1" dirty="0" smtClean="0"/>
              <a:t>Distrito Federal, México. 15 y 16 de abril de 2015.</a:t>
            </a:r>
            <a:endParaRPr lang="es-SV" sz="2000" b="1" dirty="0"/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7663" y="6065838"/>
            <a:ext cx="9144001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escudo-El-Salvador color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6350" y="338138"/>
            <a:ext cx="1533525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08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342" y="6054271"/>
            <a:ext cx="9144000" cy="127379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90440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42372"/>
            <a:ext cx="8229600" cy="539827"/>
          </a:xfrm>
        </p:spPr>
        <p:txBody>
          <a:bodyPr>
            <a:normAutofit fontScale="90000"/>
          </a:bodyPr>
          <a:lstStyle/>
          <a:p>
            <a:r>
              <a:rPr lang="es-SV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SITUACIÓN ACTUAL DE LAS PERSONAS RETORNADAS</a:t>
            </a:r>
            <a:endParaRPr lang="es-SV" sz="28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099930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400" b="1" dirty="0" smtClean="0">
                <a:latin typeface="Arial" pitchFamily="34" charset="0"/>
                <a:cs typeface="Arial" pitchFamily="34" charset="0"/>
              </a:rPr>
              <a:t>Atenciones del ISNA al 31/MAR/015 (Primeros auxilios Psicológicos).</a:t>
            </a:r>
          </a:p>
          <a:p>
            <a:pPr algn="just"/>
            <a:endParaRPr lang="es-SV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SV" sz="2400" dirty="0" smtClean="0">
                <a:latin typeface="Arial" pitchFamily="34" charset="0"/>
                <a:cs typeface="Arial" pitchFamily="34" charset="0"/>
              </a:rPr>
              <a:t>1,514 NNA en intervenciones grupales.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SV" sz="2400" dirty="0" smtClean="0">
                <a:latin typeface="Arial" pitchFamily="34" charset="0"/>
                <a:cs typeface="Arial" pitchFamily="34" charset="0"/>
              </a:rPr>
              <a:t>524 en intervenciones individuales.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SV" sz="2400" dirty="0" smtClean="0">
                <a:latin typeface="Arial" pitchFamily="34" charset="0"/>
                <a:cs typeface="Arial" pitchFamily="34" charset="0"/>
              </a:rPr>
              <a:t>29 (2%) NNA con medida de acogimiento de emergencia.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SV" sz="2400" dirty="0" smtClean="0">
                <a:latin typeface="Arial" pitchFamily="34" charset="0"/>
                <a:cs typeface="Arial" pitchFamily="34" charset="0"/>
              </a:rPr>
              <a:t>13 NNA en condición de vulnerabilidad referidos a la Junta de protección.</a:t>
            </a:r>
          </a:p>
        </p:txBody>
      </p:sp>
    </p:spTree>
    <p:extLst>
      <p:ext uri="{BB962C8B-B14F-4D97-AF65-F5344CB8AC3E}">
        <p14:creationId xmlns:p14="http://schemas.microsoft.com/office/powerpoint/2010/main" val="129307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851338" y="153685"/>
            <a:ext cx="7521118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SV" sz="3600" b="1" dirty="0" smtClean="0">
                <a:latin typeface="Calibri" pitchFamily="34" charset="0"/>
                <a:cs typeface="Times New Roman" pitchFamily="18" charset="0"/>
              </a:rPr>
              <a:t>NNA retornados por genero y año.</a:t>
            </a:r>
            <a:r>
              <a:rPr lang="es-SV" b="1" dirty="0" smtClean="0">
                <a:latin typeface="Calibri" pitchFamily="34" charset="0"/>
                <a:cs typeface="Times New Roman" pitchFamily="18" charset="0"/>
              </a:rPr>
              <a:t>*</a:t>
            </a:r>
            <a:endParaRPr lang="es-SV" b="1" dirty="0"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500034" y="1357298"/>
          <a:ext cx="8158191" cy="4495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3193576" y="6359857"/>
            <a:ext cx="5295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SV" dirty="0" smtClean="0"/>
              <a:t>*Fuente: Dirección General de Migración y Extranjería.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20666266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788276" y="434918"/>
            <a:ext cx="7425558" cy="65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s-SV" sz="3200" b="1" dirty="0" smtClean="0">
                <a:latin typeface="Calibri" pitchFamily="34" charset="0"/>
                <a:cs typeface="Times New Roman" pitchFamily="18" charset="0"/>
              </a:rPr>
              <a:t>NNA Acompañados y No acompañados</a:t>
            </a:r>
            <a:r>
              <a:rPr lang="es-SV" b="1" dirty="0" smtClean="0">
                <a:latin typeface="Calibri" pitchFamily="34" charset="0"/>
                <a:cs typeface="Times New Roman" pitchFamily="18" charset="0"/>
              </a:rPr>
              <a:t>*</a:t>
            </a:r>
            <a:r>
              <a:rPr lang="es-SV" sz="3200" b="1" dirty="0" smtClean="0">
                <a:latin typeface="Calibri" pitchFamily="34" charset="0"/>
                <a:cs typeface="Times New Roman" pitchFamily="18" charset="0"/>
              </a:rPr>
              <a:t>.</a:t>
            </a:r>
            <a:endParaRPr lang="es-SV" sz="3200" b="1" dirty="0"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361951" y="1371600"/>
          <a:ext cx="8534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193576" y="6359857"/>
            <a:ext cx="5295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SV" dirty="0" smtClean="0"/>
              <a:t>*Fuente: Dirección General de Migración y Extranjería.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7798970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000250" y="0"/>
            <a:ext cx="61150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SV" sz="2000" b="1" dirty="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rPr>
              <a:t>EDADES DE NIÑAS, NIÑOS Y ADOLESCENTES MIGRANTES</a:t>
            </a:r>
            <a:endParaRPr lang="es-SV" sz="20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699" name="TextBox 5"/>
          <p:cNvSpPr txBox="1">
            <a:spLocks noChangeArrowheads="1"/>
          </p:cNvSpPr>
          <p:nvPr/>
        </p:nvSpPr>
        <p:spPr bwMode="auto">
          <a:xfrm>
            <a:off x="662152" y="400050"/>
            <a:ext cx="793005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SV" sz="3200" b="1" dirty="0"/>
              <a:t>La migración  entre los rangos de edad de 15 - 17 años es la más frecuente, seguida por la de 10-14 </a:t>
            </a:r>
            <a:r>
              <a:rPr lang="es-SV" sz="3200" b="1" dirty="0" smtClean="0"/>
              <a:t>años</a:t>
            </a:r>
            <a:r>
              <a:rPr lang="es-SV" sz="2000" b="1" dirty="0" smtClean="0"/>
              <a:t>*</a:t>
            </a:r>
            <a:r>
              <a:rPr lang="es-SV" sz="3200" b="1" dirty="0" smtClean="0"/>
              <a:t>:  </a:t>
            </a:r>
            <a:endParaRPr lang="es-SV" sz="3200" b="1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387985" y="2057400"/>
          <a:ext cx="8527415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193576" y="6359857"/>
            <a:ext cx="5295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SV" dirty="0" smtClean="0"/>
              <a:t>*Fuente: Dirección General de Migración y Extranjería.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28821688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342" y="6054271"/>
            <a:ext cx="9144000" cy="127379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90440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42372"/>
            <a:ext cx="8229600" cy="539827"/>
          </a:xfrm>
        </p:spPr>
        <p:txBody>
          <a:bodyPr>
            <a:normAutofit/>
          </a:bodyPr>
          <a:lstStyle/>
          <a:p>
            <a:r>
              <a:rPr lang="es-SV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ACCIONES E INSTRUMENTOS </a:t>
            </a:r>
            <a:endParaRPr lang="es-SV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1325219"/>
            <a:ext cx="8424936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SV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Fortalecimiento de la Red Consular y su ubicación en aquellos territorios críticos en relación a la vulnerabilidad de los </a:t>
            </a:r>
            <a:r>
              <a:rPr lang="es-SV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migrantes, </a:t>
            </a:r>
            <a:r>
              <a:rPr lang="es-SV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 ha implicado la creación de Agencias Consulares de Protección y la reestructuración de las ya existentes.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972" y="2761297"/>
            <a:ext cx="8424936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SV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Creación de un Call Center en la sede con alcances en Estados Unidos, Canadá y México que proporciona servicios de carácter integral.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2 CuadroTexto"/>
          <p:cNvSpPr txBox="1">
            <a:spLocks noChangeArrowheads="1"/>
          </p:cNvSpPr>
          <p:nvPr/>
        </p:nvSpPr>
        <p:spPr bwMode="auto">
          <a:xfrm>
            <a:off x="370722" y="3579889"/>
            <a:ext cx="8424936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SV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Diseño </a:t>
            </a:r>
            <a:r>
              <a:rPr lang="es-SV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un Observatorio </a:t>
            </a:r>
            <a:r>
              <a:rPr lang="es-SV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sobre Derechos Humanos y Delitos  contra migrantes </a:t>
            </a:r>
            <a:r>
              <a:rPr lang="es-SV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salvadoreños así como protocolos consulares.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0722" y="4411733"/>
            <a:ext cx="842493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SV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Creación de la Unidad de Monitoreo, Análisis y Producción de Informes la situación de Derechos Humanos y victimización por delitos de migrantes.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64972" y="5214192"/>
            <a:ext cx="8430686" cy="8509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SV" sz="2200" dirty="0" smtClean="0"/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2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SV" sz="2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Convenio Banco Genético Forense de Familiares de Migrantes no Localizados (EAAF, COFAMIDE, PDDH Y Cancillería)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es-SV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44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342" y="6054271"/>
            <a:ext cx="9144000" cy="127379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90440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42372"/>
            <a:ext cx="8229600" cy="539827"/>
          </a:xfrm>
        </p:spPr>
        <p:txBody>
          <a:bodyPr>
            <a:normAutofit/>
          </a:bodyPr>
          <a:lstStyle/>
          <a:p>
            <a:r>
              <a:rPr lang="es-SV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ACCIONES E INSTRUMENTOS </a:t>
            </a:r>
            <a:endParaRPr lang="es-SV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1325219"/>
            <a:ext cx="842493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SV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Cartilla de orientación para la coordinación interinstitucional en el Centro de recepción de repatriados.</a:t>
            </a:r>
            <a:endParaRPr lang="es-SV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9532" y="2114966"/>
            <a:ext cx="8424936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Fortalecimiento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Institucional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para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garantizar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recepción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digna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para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personas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retornadas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036481"/>
              </p:ext>
            </p:extLst>
          </p:nvPr>
        </p:nvGraphicFramePr>
        <p:xfrm>
          <a:off x="395536" y="2949713"/>
          <a:ext cx="8388932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4466"/>
                <a:gridCol w="419446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DGME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dirty="0" smtClean="0"/>
                        <a:t>ISNA</a:t>
                      </a:r>
                      <a:endParaRPr lang="es-S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SV" sz="1200" dirty="0" smtClean="0"/>
                        <a:t>Atención inmediata (refrigerio, llamadas telefónicas, kit de recepción, dinero, albergue a grupos familiares)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GT" sz="1200" dirty="0" smtClean="0"/>
                        <a:t>Restructuración de espacios físicos en las instalaciones vía Aérea y terrestre para el proceso de recepción de Niños Niñas y Adolescentes.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GT" sz="1200" dirty="0" smtClean="0"/>
                        <a:t>Se ha incrementado el recurso humano en las áreas de repatriaciones terrestres y aéreas que directamente atienden a los Niños, niñas y Adolescentes retornados.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GT" sz="1200" dirty="0" smtClean="0"/>
                        <a:t>Fortalecimiento de capacidades al recurso humano en la atención a niñez y adolescencia</a:t>
                      </a:r>
                      <a:r>
                        <a:rPr lang="es-GT" sz="1200" baseline="0" dirty="0" smtClean="0"/>
                        <a:t>.</a:t>
                      </a:r>
                      <a:endParaRPr lang="es-GT" sz="12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SV" sz="1200" b="1" dirty="0" smtClean="0"/>
                        <a:t> </a:t>
                      </a:r>
                      <a:r>
                        <a:rPr lang="es-GT" sz="1200" dirty="0" smtClean="0"/>
                        <a:t>Gestión de apoyo de Organismos no Gubernamentales y Organismos Internacionales.</a:t>
                      </a:r>
                      <a:endParaRPr lang="es-AR" sz="12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AR" sz="1200" dirty="0" smtClean="0"/>
                        <a:t>Se gestionó el apoyo del Ministerio de Hacienda a través de la Dirección General de Aduanas para definir mecanismos que agilicen el paso por aduana  de los Niños Niñas y Adolescentes tanto vía aérea y terrestres.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SV" dirty="0" smtClean="0"/>
                        <a:t>Conformación de</a:t>
                      </a:r>
                      <a:r>
                        <a:rPr lang="es-SV" baseline="0" dirty="0" smtClean="0"/>
                        <a:t> equipo para Primeros auxilios Psicológicos.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SV" baseline="0" dirty="0" smtClean="0"/>
                        <a:t>Adecuación de espacios para acogimientos de emergencia.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SV" baseline="0" dirty="0" smtClean="0"/>
                        <a:t>Equipamiento, mobiliario y Kit de emergencia.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SV" baseline="0" dirty="0" smtClean="0"/>
                        <a:t>Protocolo de atención a NNA victimas de violencia sexual.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 smtClean="0"/>
                        <a:t>Fortalecimiento de Capacidades para la Asistencia de Post Llegada de Niñas, Niños Y Adolescentes que retornan.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SV" baseline="0" dirty="0" smtClean="0"/>
                        <a:t>$ 881,384.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78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342" y="6054271"/>
            <a:ext cx="9144000" cy="127379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90440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42372"/>
            <a:ext cx="8229600" cy="539827"/>
          </a:xfrm>
        </p:spPr>
        <p:txBody>
          <a:bodyPr>
            <a:normAutofit/>
          </a:bodyPr>
          <a:lstStyle/>
          <a:p>
            <a:r>
              <a:rPr lang="es-SV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CAMPAÑA DE SENSIBILIZACIÓN </a:t>
            </a:r>
            <a:endParaRPr lang="es-SV" sz="28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904405"/>
            <a:ext cx="82295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7" algn="just">
              <a:defRPr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El trabajo de prevención de </a:t>
            </a:r>
            <a:r>
              <a:rPr lang="es-MX" sz="2000" smtClean="0">
                <a:latin typeface="Arial" pitchFamily="34" charset="0"/>
                <a:cs typeface="Arial" pitchFamily="34" charset="0"/>
              </a:rPr>
              <a:t>los peligros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de la migración irregular de niñas, niñas y adolescentes ha sido reforzado por la campaña de sensibilización “No pongas en riesgos sus vidas”, un esfuerzo liderado por el gobierno pero con la participación de la sociedad civil, y organismos internacionales como UNICEF y OIM. </a:t>
            </a:r>
          </a:p>
          <a:p>
            <a:pPr algn="just">
              <a:buFont typeface="Arial" pitchFamily="34" charset="0"/>
              <a:buChar char="•"/>
            </a:pPr>
            <a:endParaRPr lang="es-SV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s-SV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SV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SV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SV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omunicaciones\Desktop\Balance Logros 2014\FOTOS-PPT\noarriesgu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7496" y="2598095"/>
            <a:ext cx="5883963" cy="3438850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78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342" y="6054271"/>
            <a:ext cx="9144000" cy="127379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90440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42372"/>
            <a:ext cx="8229600" cy="539827"/>
          </a:xfrm>
        </p:spPr>
        <p:txBody>
          <a:bodyPr>
            <a:normAutofit/>
          </a:bodyPr>
          <a:lstStyle/>
          <a:p>
            <a:r>
              <a:rPr lang="es-SV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ACCIONES E INSTRUMENTOS </a:t>
            </a:r>
            <a:endParaRPr lang="es-SV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0722" y="2360952"/>
            <a:ext cx="8424936" cy="36933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SV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Protocolo de protección y atención de Niñez y Adolescencia migrante</a:t>
            </a:r>
            <a:r>
              <a:rPr lang="es-SV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s-SV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Fase previa al retorno: </a:t>
            </a:r>
            <a:r>
              <a:rPr lang="es-SV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Asistencia y Protección Consular, y coordinaciones complementarias con instituciones estatales y organizaciones de la Sociedad </a:t>
            </a:r>
            <a:r>
              <a:rPr lang="es-SV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Civil.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SV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Fase durante el retorno: </a:t>
            </a:r>
            <a:r>
              <a:rPr lang="es-SV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Articulación interinstitucional para garantizar una recepción digna, y referencia a servicios que garanticen la continuidad de la atención </a:t>
            </a:r>
            <a:r>
              <a:rPr lang="es-SV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sicosocial.</a:t>
            </a:r>
            <a:endParaRPr lang="es-SV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SV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SV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Posterior al Retorno: </a:t>
            </a:r>
            <a:r>
              <a:rPr lang="es-SV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Mecanismos de articulación territorial que garanticen la reinserción de las personas retornadas.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370722" y="1183074"/>
            <a:ext cx="8424936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Estrategico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Gobierno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2014-2019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contempla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uno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ejes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los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salvadoreños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salvadoreños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el exterior no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importando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estatus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migratorio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8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342" y="6054271"/>
            <a:ext cx="9144000" cy="127379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90440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42372"/>
            <a:ext cx="8229600" cy="539827"/>
          </a:xfrm>
        </p:spPr>
        <p:txBody>
          <a:bodyPr>
            <a:normAutofit/>
          </a:bodyPr>
          <a:lstStyle/>
          <a:p>
            <a:r>
              <a:rPr lang="es-SV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FASES DE ATENCIÓN</a:t>
            </a:r>
            <a:endParaRPr lang="es-SV" sz="28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166190"/>
            <a:ext cx="82296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lphaUcPeriod"/>
            </a:pPr>
            <a:r>
              <a:rPr lang="es-SV" sz="1900" b="1" dirty="0" smtClean="0">
                <a:latin typeface="Arial" pitchFamily="34" charset="0"/>
                <a:cs typeface="Arial" pitchFamily="34" charset="0"/>
              </a:rPr>
              <a:t>Previo al retorno: </a:t>
            </a:r>
          </a:p>
          <a:p>
            <a:pPr marL="457200" indent="-457200" algn="just">
              <a:buAutoNum type="alphaUcPeriod"/>
            </a:pPr>
            <a:endParaRPr lang="es-SV" sz="1900" b="1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s-SV" sz="2400" dirty="0" smtClean="0">
                <a:latin typeface="Arial" pitchFamily="34" charset="0"/>
                <a:cs typeface="Arial" pitchFamily="34" charset="0"/>
              </a:rPr>
              <a:t>Asistencia y Protección Consular, e Intervenciones interinstitucionales tanto en el territorio nacional como en las rutas migratorias coordinadas </a:t>
            </a:r>
            <a:r>
              <a:rPr lang="es-SV" sz="2400" dirty="0">
                <a:latin typeface="Arial" pitchFamily="34" charset="0"/>
                <a:cs typeface="Arial" pitchFamily="34" charset="0"/>
              </a:rPr>
              <a:t>y complementarias con organizaciones de la Sociedad </a:t>
            </a:r>
            <a:r>
              <a:rPr lang="es-SV" sz="2400" dirty="0" smtClean="0">
                <a:latin typeface="Arial" pitchFamily="34" charset="0"/>
                <a:cs typeface="Arial" pitchFamily="34" charset="0"/>
              </a:rPr>
              <a:t>Civil. Consulados cuyo eje principal es la persona y sus derechos humanos. </a:t>
            </a:r>
          </a:p>
          <a:p>
            <a:pPr algn="just"/>
            <a:endParaRPr lang="es-SV" sz="24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s-SV" sz="2400" dirty="0">
                <a:latin typeface="Arial" pitchFamily="34" charset="0"/>
                <a:cs typeface="Arial" pitchFamily="34" charset="0"/>
              </a:rPr>
              <a:t>Sistema de Generación de Información para el conocimiento, monitoreo y análisis de la situación de personas salvadoreñas migrantes en el exterior, tanto en países de tránsito como de </a:t>
            </a:r>
            <a:r>
              <a:rPr lang="es-SV" sz="2400" dirty="0" smtClean="0">
                <a:latin typeface="Arial" pitchFamily="34" charset="0"/>
                <a:cs typeface="Arial" pitchFamily="34" charset="0"/>
              </a:rPr>
              <a:t>destino.</a:t>
            </a:r>
          </a:p>
          <a:p>
            <a:pPr lvl="1" algn="just"/>
            <a:r>
              <a:rPr lang="es-SV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SV" dirty="0" smtClean="0"/>
          </a:p>
        </p:txBody>
      </p:sp>
    </p:spTree>
    <p:extLst>
      <p:ext uri="{BB962C8B-B14F-4D97-AF65-F5344CB8AC3E}">
        <p14:creationId xmlns:p14="http://schemas.microsoft.com/office/powerpoint/2010/main" val="400876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342" y="6054271"/>
            <a:ext cx="9144000" cy="127379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90440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42372"/>
            <a:ext cx="8229600" cy="539827"/>
          </a:xfrm>
        </p:spPr>
        <p:txBody>
          <a:bodyPr>
            <a:normAutofit/>
          </a:bodyPr>
          <a:lstStyle/>
          <a:p>
            <a:r>
              <a:rPr lang="es-SV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FASES DE ATENCIÓN</a:t>
            </a:r>
            <a:endParaRPr lang="es-SV" sz="28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782199"/>
            <a:ext cx="822960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SV" sz="1900" dirty="0" smtClean="0">
              <a:latin typeface="Arial" pitchFamily="34" charset="0"/>
              <a:cs typeface="Arial" pitchFamily="34" charset="0"/>
            </a:endParaRPr>
          </a:p>
          <a:p>
            <a:pPr indent="-457200" algn="just">
              <a:buAutoNum type="alphaUcPeriod" startAt="2"/>
            </a:pPr>
            <a:r>
              <a:rPr lang="es-SV" sz="1900" b="1" dirty="0" smtClean="0">
                <a:latin typeface="Arial" pitchFamily="34" charset="0"/>
                <a:cs typeface="Arial" pitchFamily="34" charset="0"/>
              </a:rPr>
              <a:t>Durante el Retorno: </a:t>
            </a:r>
            <a:r>
              <a:rPr lang="es-SV" sz="1900" dirty="0" smtClean="0">
                <a:latin typeface="Arial" pitchFamily="34" charset="0"/>
                <a:cs typeface="Arial" pitchFamily="34" charset="0"/>
              </a:rPr>
              <a:t>Interposición de denuncias o la activación de procedimientos jurídicos a favor de los nacionales afectados, ante Fiscalías, Procuradurías, Jueces, Autoridades Migratorias, Instituciones Nacionales de Protección de Derechos Humanos, entre otros.</a:t>
            </a:r>
          </a:p>
          <a:p>
            <a:pPr indent="-457200" algn="just"/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SV" sz="2000" dirty="0"/>
              <a:t>Institucionalización de la participación de las instituciones del estado según su competencia en el proceso de retorno.</a:t>
            </a:r>
          </a:p>
          <a:p>
            <a:endParaRPr lang="es-SV" sz="2000" dirty="0"/>
          </a:p>
          <a:p>
            <a:pPr>
              <a:buFont typeface="Arial" pitchFamily="34" charset="0"/>
              <a:buChar char="•"/>
            </a:pPr>
            <a:r>
              <a:rPr lang="es-SV" sz="2000" dirty="0"/>
              <a:t> Coordinación con organismos internacionales y organizaciones no gubernamentales. (Voluntarios, donaciones, atención áreas lúdicas)</a:t>
            </a:r>
          </a:p>
          <a:p>
            <a:endParaRPr lang="es-SV" sz="2000" dirty="0"/>
          </a:p>
          <a:p>
            <a:r>
              <a:rPr lang="es-SV" sz="2000" b="1" dirty="0"/>
              <a:t>Atención:</a:t>
            </a:r>
          </a:p>
          <a:p>
            <a:endParaRPr lang="es-SV" sz="2000" dirty="0"/>
          </a:p>
          <a:p>
            <a:pPr>
              <a:buFont typeface="Arial" pitchFamily="34" charset="0"/>
              <a:buChar char="•"/>
            </a:pPr>
            <a:r>
              <a:rPr lang="es-SV" sz="2000" dirty="0"/>
              <a:t> Inmediata (refrigerio, llamadas telefónicas, kit de higiene, ropa, calzado, dinero, albergue a grupos familiares) </a:t>
            </a:r>
          </a:p>
          <a:p>
            <a:endParaRPr lang="es-SV" sz="2000" dirty="0"/>
          </a:p>
          <a:p>
            <a:pPr>
              <a:buFont typeface="Arial" pitchFamily="34" charset="0"/>
              <a:buChar char="•"/>
            </a:pPr>
            <a:r>
              <a:rPr lang="es-SV" sz="2000" dirty="0"/>
              <a:t> sicosocial y medica.</a:t>
            </a:r>
          </a:p>
          <a:p>
            <a:pPr indent="-457200" algn="just"/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endParaRPr lang="es-SV" dirty="0" smtClean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00876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342" y="6054271"/>
            <a:ext cx="9144000" cy="127379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04404"/>
            <a:ext cx="8229600" cy="5310866"/>
          </a:xfrm>
        </p:spPr>
        <p:txBody>
          <a:bodyPr>
            <a:noAutofit/>
          </a:bodyPr>
          <a:lstStyle/>
          <a:p>
            <a:pPr marL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SV" sz="2000" dirty="0" smtClean="0">
                <a:latin typeface="Arial" pitchFamily="34" charset="0"/>
                <a:cs typeface="Arial" pitchFamily="34" charset="0"/>
              </a:rPr>
              <a:t>En las últimas décadas, la migración ha transformado la sociedad salvadoreña teniendo importantes impactos en el desarrollo económico, social y cultural. </a:t>
            </a:r>
          </a:p>
          <a:p>
            <a:pPr marL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marL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SV" sz="2000" dirty="0" smtClean="0">
                <a:latin typeface="Arial" pitchFamily="34" charset="0"/>
                <a:cs typeface="Arial" pitchFamily="34" charset="0"/>
              </a:rPr>
              <a:t>Se estima que 3,009,160 salvadoreños residen fuera de las fronteras nacionales.</a:t>
            </a:r>
          </a:p>
          <a:p>
            <a:pPr marL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SV" sz="2000" dirty="0" smtClean="0">
              <a:latin typeface="Arial" pitchFamily="34" charset="0"/>
              <a:cs typeface="Arial" pitchFamily="34" charset="0"/>
            </a:endParaRPr>
          </a:p>
          <a:p>
            <a:pPr marL="0" indent="-514350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s-SV" sz="2000" dirty="0" smtClean="0">
                <a:latin typeface="Arial" pitchFamily="34" charset="0"/>
                <a:cs typeface="Arial" pitchFamily="34" charset="0"/>
              </a:rPr>
              <a:t>El principal destino de las personas migrantes salvadoreñas es Estados Unidos de América (donde residen alrededor de dos millones y medio de salvadoreños)</a:t>
            </a:r>
          </a:p>
          <a:p>
            <a:pPr marL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SV" sz="2000" dirty="0" smtClean="0">
              <a:latin typeface="Arial" pitchFamily="34" charset="0"/>
              <a:cs typeface="Arial" pitchFamily="34" charset="0"/>
            </a:endParaRPr>
          </a:p>
          <a:p>
            <a:pPr marL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SV" sz="2000" dirty="0" smtClean="0">
                <a:latin typeface="Arial" pitchFamily="34" charset="0"/>
                <a:cs typeface="Arial" pitchFamily="34" charset="0"/>
              </a:rPr>
              <a:t>Seguido por Canadá,  donde se estima residen 120 mil salvadoreños y una creciente migración de salvadoreños en Europa.</a:t>
            </a:r>
          </a:p>
          <a:p>
            <a:pPr marL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SV" sz="2000" dirty="0" smtClean="0">
              <a:latin typeface="Arial" pitchFamily="34" charset="0"/>
              <a:cs typeface="Arial" pitchFamily="34" charset="0"/>
            </a:endParaRPr>
          </a:p>
          <a:p>
            <a:pPr marL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SV" sz="2000" dirty="0" smtClean="0">
                <a:latin typeface="Arial" pitchFamily="34" charset="0"/>
                <a:cs typeface="Arial" pitchFamily="34" charset="0"/>
              </a:rPr>
              <a:t>Es decir, más de un tercio de nuestra población vive fuera del territorio nacional, por ello los temas migratorios, sus implicaciones y desafíos  son un hecho decisivo para la política salvadoreña.</a:t>
            </a:r>
          </a:p>
          <a:p>
            <a:pPr>
              <a:buFont typeface="Wingdings" pitchFamily="2" charset="2"/>
              <a:buChar char="ü"/>
            </a:pPr>
            <a:endParaRPr lang="es-SV" sz="18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0440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42372"/>
            <a:ext cx="8229600" cy="539827"/>
          </a:xfrm>
        </p:spPr>
        <p:txBody>
          <a:bodyPr>
            <a:normAutofit/>
          </a:bodyPr>
          <a:lstStyle/>
          <a:p>
            <a:r>
              <a:rPr lang="es-SV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SITUACIÓN  CONTEXTO: EL SALVADOR </a:t>
            </a:r>
            <a:endParaRPr lang="es-SV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2829" y="6048936"/>
            <a:ext cx="9144000" cy="127379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90440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42372"/>
            <a:ext cx="8229600" cy="539827"/>
          </a:xfrm>
        </p:spPr>
        <p:txBody>
          <a:bodyPr>
            <a:normAutofit/>
          </a:bodyPr>
          <a:lstStyle/>
          <a:p>
            <a:r>
              <a:rPr lang="es-SV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FASES DE ATENCIÓN</a:t>
            </a:r>
            <a:endParaRPr lang="es-SV" sz="28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924182"/>
            <a:ext cx="8229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/>
            <a:r>
              <a:rPr lang="es-SV" sz="1900" b="1" dirty="0" smtClean="0">
                <a:latin typeface="Arial" pitchFamily="34" charset="0"/>
                <a:cs typeface="Arial" pitchFamily="34" charset="0"/>
              </a:rPr>
              <a:t>C. Posterior al retorno: </a:t>
            </a:r>
            <a:r>
              <a:rPr lang="es-SV" sz="1900" dirty="0">
                <a:latin typeface="Arial" pitchFamily="34" charset="0"/>
                <a:cs typeface="Arial" pitchFamily="34" charset="0"/>
              </a:rPr>
              <a:t>Mecanismos de articulación territorial que garanticen la reinserción de las personas retornadas</a:t>
            </a:r>
            <a:r>
              <a:rPr lang="es-SV" sz="1900" dirty="0" smtClean="0">
                <a:latin typeface="Arial" pitchFamily="34" charset="0"/>
                <a:cs typeface="Arial" pitchFamily="34" charset="0"/>
              </a:rPr>
              <a:t>.</a:t>
            </a:r>
            <a:endParaRPr lang="es-SV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948" y="1601290"/>
            <a:ext cx="6434446" cy="472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76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342" y="6054271"/>
            <a:ext cx="9144000" cy="127379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28900" y="2983278"/>
            <a:ext cx="4584701" cy="11061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dirty="0" smtClean="0">
                <a:latin typeface="Arial" pitchFamily="34" charset="0"/>
                <a:cs typeface="Arial" pitchFamily="34" charset="0"/>
              </a:rPr>
              <a:t>¡MUCHAS GRACIAS!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2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342" y="6054271"/>
            <a:ext cx="9144000" cy="127379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8296" y="1073426"/>
            <a:ext cx="8517363" cy="4980846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s-SV" sz="1900" dirty="0" smtClean="0">
                <a:latin typeface="Arial" pitchFamily="34" charset="0"/>
                <a:cs typeface="Arial" pitchFamily="34" charset="0"/>
              </a:rPr>
              <a:t>El Salvador es un país de origen, tránsito, destino y retorno de personas migrantes.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SV" sz="1900" dirty="0" smtClean="0">
                <a:latin typeface="Arial" pitchFamily="34" charset="0"/>
                <a:cs typeface="Arial" pitchFamily="34" charset="0"/>
              </a:rPr>
              <a:t>Del año 2013 a febrero de 2015 han sido retornados al país un total de 87,027 personas adultas, tanto vía terrestre como aérea, provenientes tanto de México, como de Estados Unidos.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SV" sz="1900" dirty="0" smtClean="0">
                <a:latin typeface="Arial" pitchFamily="34" charset="0"/>
                <a:cs typeface="Arial" pitchFamily="34" charset="0"/>
              </a:rPr>
              <a:t>Niños, niñas y adolescentes provenientes de México, tanto vía área como terrestre. Siempre en el mismo periodo se han recibido 7,419 retornados.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SV" sz="1900" dirty="0" smtClean="0">
                <a:latin typeface="Arial" pitchFamily="34" charset="0"/>
                <a:cs typeface="Arial" pitchFamily="34" charset="0"/>
              </a:rPr>
              <a:t> Por su ubicación geográfica El Salvador se ha convertido en un territorio de tránsito en la ruta  hacia Estados Unidos para africanos y asiáticos de quienes se han recibido solicitudes de refugio en nuestro país.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SV" sz="1900" dirty="0" smtClean="0">
                <a:latin typeface="Arial" pitchFamily="34" charset="0"/>
                <a:cs typeface="Arial" pitchFamily="34" charset="0"/>
              </a:rPr>
              <a:t>En los últimos años,  se ha percibido un aumento considerable de las migraciones </a:t>
            </a:r>
            <a:r>
              <a:rPr lang="es-SV" sz="1900" dirty="0" err="1" smtClean="0">
                <a:latin typeface="Arial" pitchFamily="34" charset="0"/>
                <a:cs typeface="Arial" pitchFamily="34" charset="0"/>
              </a:rPr>
              <a:t>intrarregionales</a:t>
            </a:r>
            <a:r>
              <a:rPr lang="es-SV" sz="1900" dirty="0" smtClean="0">
                <a:latin typeface="Arial" pitchFamily="34" charset="0"/>
                <a:cs typeface="Arial" pitchFamily="34" charset="0"/>
              </a:rPr>
              <a:t>, convirtiéndose El Salvador  en país de destino  principalmente para nicaragüenses, hondureños y guatemaltecos.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0440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42372"/>
            <a:ext cx="8229600" cy="539827"/>
          </a:xfrm>
        </p:spPr>
        <p:txBody>
          <a:bodyPr>
            <a:normAutofit/>
          </a:bodyPr>
          <a:lstStyle/>
          <a:p>
            <a:r>
              <a:rPr lang="es-SV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SITUACIÓN  CONTEXTO: EL SALVADOR </a:t>
            </a:r>
            <a:endParaRPr lang="es-SV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78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342" y="6054271"/>
            <a:ext cx="9144000" cy="127379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21176"/>
            <a:ext cx="7944678" cy="4633095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s-SV" sz="2600" dirty="0" smtClean="0">
                <a:latin typeface="Arial" pitchFamily="34" charset="0"/>
                <a:cs typeface="Arial" pitchFamily="34" charset="0"/>
              </a:rPr>
              <a:t>A  las personas migrantes como sujetos de derechos, independientemente de su situación migratoria.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SV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s-SV" sz="2600" dirty="0" smtClean="0">
                <a:latin typeface="Arial" pitchFamily="34" charset="0"/>
                <a:cs typeface="Arial" pitchFamily="34" charset="0"/>
              </a:rPr>
              <a:t>A los salvadoreños y salvadoreñas en el exterior como sujetos estratégicos para el desarrollo , así como  su aporte tanto en la sociedad de origen como en la de destino.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0440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42372"/>
            <a:ext cx="8229600" cy="539827"/>
          </a:xfrm>
        </p:spPr>
        <p:txBody>
          <a:bodyPr>
            <a:normAutofit/>
          </a:bodyPr>
          <a:lstStyle/>
          <a:p>
            <a:r>
              <a:rPr lang="es-SV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 ESTADO SALVADOREÑO RECONOCE:</a:t>
            </a:r>
            <a:endParaRPr lang="es-SV" sz="28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78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342" y="6054271"/>
            <a:ext cx="9144000" cy="127379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21176"/>
            <a:ext cx="7918174" cy="463309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SV" sz="2400" dirty="0" smtClean="0">
                <a:latin typeface="Arial" pitchFamily="34" charset="0"/>
                <a:cs typeface="Arial" pitchFamily="34" charset="0"/>
              </a:rPr>
              <a:t>Doble mandato </a:t>
            </a:r>
            <a:r>
              <a:rPr lang="es-SV" sz="2400" u="sng" dirty="0" smtClean="0">
                <a:latin typeface="Arial" pitchFamily="34" charset="0"/>
                <a:cs typeface="Arial" pitchFamily="34" charset="0"/>
              </a:rPr>
              <a:t>Constitucional e Internacional</a:t>
            </a:r>
            <a:r>
              <a:rPr lang="es-SV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SV" sz="2400" dirty="0" smtClean="0">
                <a:latin typeface="Arial" pitchFamily="34" charset="0"/>
                <a:cs typeface="Arial" pitchFamily="34" charset="0"/>
              </a:rPr>
              <a:t>Protección y Garantía de los Derechos Humanos: Art. 2 Constitución y Tratados Internacionales de Derechos Humanos vigentes</a:t>
            </a:r>
          </a:p>
          <a:p>
            <a:pPr marL="514350" indent="-514350" algn="just">
              <a:buFont typeface="+mj-lt"/>
              <a:buAutoNum type="arabicPeriod"/>
            </a:pPr>
            <a:endParaRPr lang="es-SV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SV" sz="2400" dirty="0" smtClean="0">
                <a:latin typeface="Arial" pitchFamily="34" charset="0"/>
                <a:cs typeface="Arial" pitchFamily="34" charset="0"/>
              </a:rPr>
              <a:t>Convención de Viena sobre Relaciones Consulares: obligación de realizar gestiones consulares de asistencia y protección a favor de nacionales del Estado que envía (arts. 5 y 36)</a:t>
            </a:r>
          </a:p>
          <a:p>
            <a:pPr algn="just">
              <a:buNone/>
              <a:defRPr/>
            </a:pPr>
            <a:endParaRPr lang="es-SV" sz="2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0440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42372"/>
            <a:ext cx="8229600" cy="539827"/>
          </a:xfrm>
        </p:spPr>
        <p:txBody>
          <a:bodyPr>
            <a:normAutofit fontScale="90000"/>
          </a:bodyPr>
          <a:lstStyle/>
          <a:p>
            <a:r>
              <a:rPr lang="es-SV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PROTECCION DEL ESTADO PARA CON SUS NACIONALES EN EL EXTERIOR :</a:t>
            </a:r>
            <a:endParaRPr lang="es-SV" sz="28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78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342" y="6054271"/>
            <a:ext cx="9144000" cy="127379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34102"/>
            <a:ext cx="7918174" cy="5757064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s-SV" sz="2300" dirty="0" smtClean="0">
                <a:latin typeface="Arial" pitchFamily="34" charset="0"/>
                <a:cs typeface="Arial" pitchFamily="34" charset="0"/>
              </a:rPr>
              <a:t>Ley de Protección Integral de la Niñez y Adolescencia LEPINA. En el marco del desarrollo de las políticas publicas de la niñez y adolescencia, el estado deberá establecer acciones y medidas que permitan: la atención y protección de NNA migrantes y el desarrollo de planes de cooperación internacional para el retorno de personas. (art. 41)</a:t>
            </a:r>
          </a:p>
          <a:p>
            <a:pPr marL="457200" indent="-457200" algn="just">
              <a:buFont typeface="+mj-lt"/>
              <a:buAutoNum type="arabicPeriod" startAt="3"/>
            </a:pPr>
            <a:endParaRPr lang="es-SV" sz="23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 startAt="3"/>
            </a:pPr>
            <a:r>
              <a:rPr lang="es-SV" sz="2300" dirty="0" smtClean="0">
                <a:latin typeface="Arial" pitchFamily="34" charset="0"/>
                <a:cs typeface="Arial" pitchFamily="34" charset="0"/>
              </a:rPr>
              <a:t>Política Nacional de protección integral de Niñez y adolescencia. Impulsar programas de acción humanitaria a nivel nacional e internacional de NNA que requieran atención especializada para salvaguardar su integridad personal, tales como: desapariciones, NNA migrante, victimas de trata, entre otros. (Estrategia 2.3, líneas de acción 5 y6)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0440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42372"/>
            <a:ext cx="8229600" cy="539827"/>
          </a:xfrm>
        </p:spPr>
        <p:txBody>
          <a:bodyPr>
            <a:normAutofit fontScale="90000"/>
          </a:bodyPr>
          <a:lstStyle/>
          <a:p>
            <a:r>
              <a:rPr lang="es-SV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PROTECCION DEL ESTADO PARA CON SUS NACIONALES EN EL EXTERIOR :</a:t>
            </a:r>
            <a:endParaRPr lang="es-SV" sz="28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60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342" y="6054271"/>
            <a:ext cx="9144000" cy="127379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28869" y="1484243"/>
            <a:ext cx="7792279" cy="4570028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</a:pPr>
            <a:r>
              <a:rPr lang="es-SV" sz="2000" dirty="0" smtClean="0">
                <a:latin typeface="Arial" pitchFamily="34" charset="0"/>
                <a:cs typeface="Arial" pitchFamily="34" charset="0"/>
              </a:rPr>
              <a:t>Creación de la Ley Especial de Protección y Desarrollo de la Persona Migrante Salvadoreña y su familia</a:t>
            </a:r>
          </a:p>
          <a:p>
            <a:pPr marL="0" algn="just">
              <a:spcBef>
                <a:spcPts val="0"/>
              </a:spcBef>
            </a:pPr>
            <a:endParaRPr lang="es-SV" sz="2000" dirty="0">
              <a:latin typeface="Arial" pitchFamily="34" charset="0"/>
              <a:cs typeface="Arial" pitchFamily="34" charset="0"/>
            </a:endParaRPr>
          </a:p>
          <a:p>
            <a:pPr marL="0" algn="just">
              <a:spcBef>
                <a:spcPts val="0"/>
              </a:spcBef>
            </a:pPr>
            <a:r>
              <a:rPr lang="es-SV" sz="2000" dirty="0">
                <a:latin typeface="Arial" pitchFamily="34" charset="0"/>
                <a:cs typeface="Arial" pitchFamily="34" charset="0"/>
              </a:rPr>
              <a:t>Fue aprobada el 17 de marzo de 2011</a:t>
            </a:r>
          </a:p>
          <a:p>
            <a:pPr marL="0" algn="just">
              <a:spcBef>
                <a:spcPts val="0"/>
              </a:spcBef>
            </a:pPr>
            <a:endParaRPr lang="es-SV" sz="2000" dirty="0">
              <a:latin typeface="Arial" pitchFamily="34" charset="0"/>
              <a:cs typeface="Arial" pitchFamily="34" charset="0"/>
            </a:endParaRPr>
          </a:p>
          <a:p>
            <a:pPr marL="0" algn="just">
              <a:spcBef>
                <a:spcPts val="0"/>
              </a:spcBef>
            </a:pPr>
            <a:r>
              <a:rPr lang="es-SV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Su objetivo es desarrollar los principios constitucionales rectores garantes de los derechos de la persona migrante salvadoreña y su familia.</a:t>
            </a:r>
          </a:p>
          <a:p>
            <a:pPr marL="0" algn="just">
              <a:spcBef>
                <a:spcPts val="0"/>
              </a:spcBef>
            </a:pPr>
            <a:endParaRPr lang="es-SV" sz="2000" dirty="0">
              <a:latin typeface="Arial" pitchFamily="34" charset="0"/>
              <a:cs typeface="Arial" pitchFamily="34" charset="0"/>
            </a:endParaRPr>
          </a:p>
          <a:p>
            <a:pPr marL="0" algn="just">
              <a:spcBef>
                <a:spcPts val="0"/>
              </a:spcBef>
            </a:pPr>
            <a:r>
              <a:rPr lang="es-SV" sz="2000" dirty="0">
                <a:latin typeface="Arial" pitchFamily="34" charset="0"/>
                <a:cs typeface="Arial" pitchFamily="34" charset="0"/>
              </a:rPr>
              <a:t>Dio paso a la creación del Consejo Nacional para la Protección  y Desarrollo de la Persona Migrante  y  Su Familia  (CONMIGRANTES) con la participación de </a:t>
            </a:r>
            <a:r>
              <a:rPr lang="es-SV" sz="2000" dirty="0" smtClean="0">
                <a:latin typeface="Arial" pitchFamily="34" charset="0"/>
                <a:cs typeface="Arial" pitchFamily="34" charset="0"/>
              </a:rPr>
              <a:t>Organizaciones de Salvadoreños en el exterior, Sociedad </a:t>
            </a:r>
            <a:r>
              <a:rPr lang="es-SV" sz="2000" dirty="0">
                <a:latin typeface="Arial" pitchFamily="34" charset="0"/>
                <a:cs typeface="Arial" pitchFamily="34" charset="0"/>
              </a:rPr>
              <a:t>Civil, </a:t>
            </a:r>
            <a:r>
              <a:rPr lang="es-SV" sz="2000" dirty="0" smtClean="0">
                <a:latin typeface="Arial" pitchFamily="34" charset="0"/>
                <a:cs typeface="Arial" pitchFamily="34" charset="0"/>
              </a:rPr>
              <a:t>Instituciones del Gobierno, academia, pequeña y mediana empres entre otros.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0440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07506"/>
            <a:ext cx="8229600" cy="1143000"/>
          </a:xfrm>
        </p:spPr>
        <p:txBody>
          <a:bodyPr>
            <a:normAutofit/>
          </a:bodyPr>
          <a:lstStyle/>
          <a:p>
            <a:r>
              <a:rPr lang="es-SV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PROTECCION DEL ESTADO PARA CON SUS NACIONALES EN EL EXTERIOR :</a:t>
            </a:r>
            <a:endParaRPr lang="es-SV" sz="28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78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ircular Arrow 5"/>
          <p:cNvSpPr/>
          <p:nvPr/>
        </p:nvSpPr>
        <p:spPr>
          <a:xfrm>
            <a:off x="2699792" y="1916832"/>
            <a:ext cx="4391373" cy="4319365"/>
          </a:xfrm>
          <a:prstGeom prst="circularArrow">
            <a:avLst>
              <a:gd name="adj1" fmla="val 5544"/>
              <a:gd name="adj2" fmla="val 330680"/>
              <a:gd name="adj3" fmla="val 14502755"/>
              <a:gd name="adj4" fmla="val 16957683"/>
              <a:gd name="adj5" fmla="val 5757"/>
            </a:avLst>
          </a:prstGeom>
          <a:solidFill>
            <a:srgbClr val="FFC00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3428992" y="1772816"/>
            <a:ext cx="2643205" cy="701203"/>
          </a:xfrm>
          <a:custGeom>
            <a:avLst/>
            <a:gdLst>
              <a:gd name="connsiteX0" fmla="*/ 0 w 1402407"/>
              <a:gd name="connsiteY0" fmla="*/ 116870 h 701203"/>
              <a:gd name="connsiteX1" fmla="*/ 34231 w 1402407"/>
              <a:gd name="connsiteY1" fmla="*/ 34230 h 701203"/>
              <a:gd name="connsiteX2" fmla="*/ 116871 w 1402407"/>
              <a:gd name="connsiteY2" fmla="*/ 0 h 701203"/>
              <a:gd name="connsiteX3" fmla="*/ 1285537 w 1402407"/>
              <a:gd name="connsiteY3" fmla="*/ 0 h 701203"/>
              <a:gd name="connsiteX4" fmla="*/ 1368177 w 1402407"/>
              <a:gd name="connsiteY4" fmla="*/ 34231 h 701203"/>
              <a:gd name="connsiteX5" fmla="*/ 1402407 w 1402407"/>
              <a:gd name="connsiteY5" fmla="*/ 116871 h 701203"/>
              <a:gd name="connsiteX6" fmla="*/ 1402407 w 1402407"/>
              <a:gd name="connsiteY6" fmla="*/ 584333 h 701203"/>
              <a:gd name="connsiteX7" fmla="*/ 1368177 w 1402407"/>
              <a:gd name="connsiteY7" fmla="*/ 666973 h 701203"/>
              <a:gd name="connsiteX8" fmla="*/ 1285537 w 1402407"/>
              <a:gd name="connsiteY8" fmla="*/ 701203 h 701203"/>
              <a:gd name="connsiteX9" fmla="*/ 116870 w 1402407"/>
              <a:gd name="connsiteY9" fmla="*/ 701203 h 701203"/>
              <a:gd name="connsiteX10" fmla="*/ 34230 w 1402407"/>
              <a:gd name="connsiteY10" fmla="*/ 666972 h 701203"/>
              <a:gd name="connsiteX11" fmla="*/ 0 w 1402407"/>
              <a:gd name="connsiteY11" fmla="*/ 584332 h 701203"/>
              <a:gd name="connsiteX12" fmla="*/ 0 w 1402407"/>
              <a:gd name="connsiteY12" fmla="*/ 116870 h 70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02407" h="701203">
                <a:moveTo>
                  <a:pt x="0" y="116870"/>
                </a:moveTo>
                <a:cubicBezTo>
                  <a:pt x="0" y="85874"/>
                  <a:pt x="12313" y="56148"/>
                  <a:pt x="34231" y="34230"/>
                </a:cubicBezTo>
                <a:cubicBezTo>
                  <a:pt x="56148" y="12313"/>
                  <a:pt x="85875" y="0"/>
                  <a:pt x="116871" y="0"/>
                </a:cubicBezTo>
                <a:lnTo>
                  <a:pt x="1285537" y="0"/>
                </a:lnTo>
                <a:cubicBezTo>
                  <a:pt x="1316533" y="0"/>
                  <a:pt x="1346259" y="12313"/>
                  <a:pt x="1368177" y="34231"/>
                </a:cubicBezTo>
                <a:cubicBezTo>
                  <a:pt x="1390094" y="56148"/>
                  <a:pt x="1402407" y="85875"/>
                  <a:pt x="1402407" y="116871"/>
                </a:cubicBezTo>
                <a:lnTo>
                  <a:pt x="1402407" y="584333"/>
                </a:lnTo>
                <a:cubicBezTo>
                  <a:pt x="1402407" y="615329"/>
                  <a:pt x="1390094" y="645055"/>
                  <a:pt x="1368177" y="666973"/>
                </a:cubicBezTo>
                <a:cubicBezTo>
                  <a:pt x="1346260" y="688890"/>
                  <a:pt x="1316533" y="701203"/>
                  <a:pt x="1285537" y="701203"/>
                </a:cubicBezTo>
                <a:lnTo>
                  <a:pt x="116870" y="701203"/>
                </a:lnTo>
                <a:cubicBezTo>
                  <a:pt x="85874" y="701203"/>
                  <a:pt x="56148" y="688890"/>
                  <a:pt x="34230" y="666972"/>
                </a:cubicBezTo>
                <a:cubicBezTo>
                  <a:pt x="12313" y="645055"/>
                  <a:pt x="0" y="615328"/>
                  <a:pt x="0" y="584332"/>
                </a:cubicBezTo>
                <a:lnTo>
                  <a:pt x="0" y="11687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68520" tIns="68520" rIns="68520" bIns="6852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CONMIGRANTES</a:t>
            </a:r>
            <a:endParaRPr lang="es-SV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929322" y="2500306"/>
            <a:ext cx="2706094" cy="837593"/>
          </a:xfrm>
          <a:custGeom>
            <a:avLst/>
            <a:gdLst>
              <a:gd name="connsiteX0" fmla="*/ 0 w 1402407"/>
              <a:gd name="connsiteY0" fmla="*/ 116870 h 701203"/>
              <a:gd name="connsiteX1" fmla="*/ 34231 w 1402407"/>
              <a:gd name="connsiteY1" fmla="*/ 34230 h 701203"/>
              <a:gd name="connsiteX2" fmla="*/ 116871 w 1402407"/>
              <a:gd name="connsiteY2" fmla="*/ 0 h 701203"/>
              <a:gd name="connsiteX3" fmla="*/ 1285537 w 1402407"/>
              <a:gd name="connsiteY3" fmla="*/ 0 h 701203"/>
              <a:gd name="connsiteX4" fmla="*/ 1368177 w 1402407"/>
              <a:gd name="connsiteY4" fmla="*/ 34231 h 701203"/>
              <a:gd name="connsiteX5" fmla="*/ 1402407 w 1402407"/>
              <a:gd name="connsiteY5" fmla="*/ 116871 h 701203"/>
              <a:gd name="connsiteX6" fmla="*/ 1402407 w 1402407"/>
              <a:gd name="connsiteY6" fmla="*/ 584333 h 701203"/>
              <a:gd name="connsiteX7" fmla="*/ 1368177 w 1402407"/>
              <a:gd name="connsiteY7" fmla="*/ 666973 h 701203"/>
              <a:gd name="connsiteX8" fmla="*/ 1285537 w 1402407"/>
              <a:gd name="connsiteY8" fmla="*/ 701203 h 701203"/>
              <a:gd name="connsiteX9" fmla="*/ 116870 w 1402407"/>
              <a:gd name="connsiteY9" fmla="*/ 701203 h 701203"/>
              <a:gd name="connsiteX10" fmla="*/ 34230 w 1402407"/>
              <a:gd name="connsiteY10" fmla="*/ 666972 h 701203"/>
              <a:gd name="connsiteX11" fmla="*/ 0 w 1402407"/>
              <a:gd name="connsiteY11" fmla="*/ 584332 h 701203"/>
              <a:gd name="connsiteX12" fmla="*/ 0 w 1402407"/>
              <a:gd name="connsiteY12" fmla="*/ 116870 h 70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02407" h="701203">
                <a:moveTo>
                  <a:pt x="0" y="116870"/>
                </a:moveTo>
                <a:cubicBezTo>
                  <a:pt x="0" y="85874"/>
                  <a:pt x="12313" y="56148"/>
                  <a:pt x="34231" y="34230"/>
                </a:cubicBezTo>
                <a:cubicBezTo>
                  <a:pt x="56148" y="12313"/>
                  <a:pt x="85875" y="0"/>
                  <a:pt x="116871" y="0"/>
                </a:cubicBezTo>
                <a:lnTo>
                  <a:pt x="1285537" y="0"/>
                </a:lnTo>
                <a:cubicBezTo>
                  <a:pt x="1316533" y="0"/>
                  <a:pt x="1346259" y="12313"/>
                  <a:pt x="1368177" y="34231"/>
                </a:cubicBezTo>
                <a:cubicBezTo>
                  <a:pt x="1390094" y="56148"/>
                  <a:pt x="1402407" y="85875"/>
                  <a:pt x="1402407" y="116871"/>
                </a:cubicBezTo>
                <a:lnTo>
                  <a:pt x="1402407" y="584333"/>
                </a:lnTo>
                <a:cubicBezTo>
                  <a:pt x="1402407" y="615329"/>
                  <a:pt x="1390094" y="645055"/>
                  <a:pt x="1368177" y="666973"/>
                </a:cubicBezTo>
                <a:cubicBezTo>
                  <a:pt x="1346260" y="688890"/>
                  <a:pt x="1316533" y="701203"/>
                  <a:pt x="1285537" y="701203"/>
                </a:cubicBezTo>
                <a:lnTo>
                  <a:pt x="116870" y="701203"/>
                </a:lnTo>
                <a:cubicBezTo>
                  <a:pt x="85874" y="701203"/>
                  <a:pt x="56148" y="688890"/>
                  <a:pt x="34230" y="666972"/>
                </a:cubicBezTo>
                <a:cubicBezTo>
                  <a:pt x="12313" y="645055"/>
                  <a:pt x="0" y="615328"/>
                  <a:pt x="0" y="584332"/>
                </a:cubicBezTo>
                <a:lnTo>
                  <a:pt x="0" y="11687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68520" tIns="68520" rIns="68520" bIns="6852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SV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s-SV" sz="1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REPRESENTANTES DE LAS ASOCIACIONES DE  SALVADOREÑOS EN EL EXTERIOR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SV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786447" y="3857628"/>
            <a:ext cx="2786082" cy="790594"/>
          </a:xfrm>
          <a:custGeom>
            <a:avLst/>
            <a:gdLst>
              <a:gd name="connsiteX0" fmla="*/ 0 w 1402407"/>
              <a:gd name="connsiteY0" fmla="*/ 116870 h 701203"/>
              <a:gd name="connsiteX1" fmla="*/ 34231 w 1402407"/>
              <a:gd name="connsiteY1" fmla="*/ 34230 h 701203"/>
              <a:gd name="connsiteX2" fmla="*/ 116871 w 1402407"/>
              <a:gd name="connsiteY2" fmla="*/ 0 h 701203"/>
              <a:gd name="connsiteX3" fmla="*/ 1285537 w 1402407"/>
              <a:gd name="connsiteY3" fmla="*/ 0 h 701203"/>
              <a:gd name="connsiteX4" fmla="*/ 1368177 w 1402407"/>
              <a:gd name="connsiteY4" fmla="*/ 34231 h 701203"/>
              <a:gd name="connsiteX5" fmla="*/ 1402407 w 1402407"/>
              <a:gd name="connsiteY5" fmla="*/ 116871 h 701203"/>
              <a:gd name="connsiteX6" fmla="*/ 1402407 w 1402407"/>
              <a:gd name="connsiteY6" fmla="*/ 584333 h 701203"/>
              <a:gd name="connsiteX7" fmla="*/ 1368177 w 1402407"/>
              <a:gd name="connsiteY7" fmla="*/ 666973 h 701203"/>
              <a:gd name="connsiteX8" fmla="*/ 1285537 w 1402407"/>
              <a:gd name="connsiteY8" fmla="*/ 701203 h 701203"/>
              <a:gd name="connsiteX9" fmla="*/ 116870 w 1402407"/>
              <a:gd name="connsiteY9" fmla="*/ 701203 h 701203"/>
              <a:gd name="connsiteX10" fmla="*/ 34230 w 1402407"/>
              <a:gd name="connsiteY10" fmla="*/ 666972 h 701203"/>
              <a:gd name="connsiteX11" fmla="*/ 0 w 1402407"/>
              <a:gd name="connsiteY11" fmla="*/ 584332 h 701203"/>
              <a:gd name="connsiteX12" fmla="*/ 0 w 1402407"/>
              <a:gd name="connsiteY12" fmla="*/ 116870 h 70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02407" h="701203">
                <a:moveTo>
                  <a:pt x="0" y="116870"/>
                </a:moveTo>
                <a:cubicBezTo>
                  <a:pt x="0" y="85874"/>
                  <a:pt x="12313" y="56148"/>
                  <a:pt x="34231" y="34230"/>
                </a:cubicBezTo>
                <a:cubicBezTo>
                  <a:pt x="56148" y="12313"/>
                  <a:pt x="85875" y="0"/>
                  <a:pt x="116871" y="0"/>
                </a:cubicBezTo>
                <a:lnTo>
                  <a:pt x="1285537" y="0"/>
                </a:lnTo>
                <a:cubicBezTo>
                  <a:pt x="1316533" y="0"/>
                  <a:pt x="1346259" y="12313"/>
                  <a:pt x="1368177" y="34231"/>
                </a:cubicBezTo>
                <a:cubicBezTo>
                  <a:pt x="1390094" y="56148"/>
                  <a:pt x="1402407" y="85875"/>
                  <a:pt x="1402407" y="116871"/>
                </a:cubicBezTo>
                <a:lnTo>
                  <a:pt x="1402407" y="584333"/>
                </a:lnTo>
                <a:cubicBezTo>
                  <a:pt x="1402407" y="615329"/>
                  <a:pt x="1390094" y="645055"/>
                  <a:pt x="1368177" y="666973"/>
                </a:cubicBezTo>
                <a:cubicBezTo>
                  <a:pt x="1346260" y="688890"/>
                  <a:pt x="1316533" y="701203"/>
                  <a:pt x="1285537" y="701203"/>
                </a:cubicBezTo>
                <a:lnTo>
                  <a:pt x="116870" y="701203"/>
                </a:lnTo>
                <a:cubicBezTo>
                  <a:pt x="85874" y="701203"/>
                  <a:pt x="56148" y="688890"/>
                  <a:pt x="34230" y="666972"/>
                </a:cubicBezTo>
                <a:cubicBezTo>
                  <a:pt x="12313" y="645055"/>
                  <a:pt x="0" y="615328"/>
                  <a:pt x="0" y="584332"/>
                </a:cubicBezTo>
                <a:lnTo>
                  <a:pt x="0" y="11687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68520" tIns="68520" rIns="68520" bIns="6852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REPRESENTANTES GUBERNAMENTALES</a:t>
            </a:r>
            <a:endParaRPr lang="es-SV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214942" y="5143512"/>
            <a:ext cx="3429023" cy="790594"/>
          </a:xfrm>
          <a:custGeom>
            <a:avLst/>
            <a:gdLst>
              <a:gd name="connsiteX0" fmla="*/ 0 w 1402407"/>
              <a:gd name="connsiteY0" fmla="*/ 116870 h 701203"/>
              <a:gd name="connsiteX1" fmla="*/ 34231 w 1402407"/>
              <a:gd name="connsiteY1" fmla="*/ 34230 h 701203"/>
              <a:gd name="connsiteX2" fmla="*/ 116871 w 1402407"/>
              <a:gd name="connsiteY2" fmla="*/ 0 h 701203"/>
              <a:gd name="connsiteX3" fmla="*/ 1285537 w 1402407"/>
              <a:gd name="connsiteY3" fmla="*/ 0 h 701203"/>
              <a:gd name="connsiteX4" fmla="*/ 1368177 w 1402407"/>
              <a:gd name="connsiteY4" fmla="*/ 34231 h 701203"/>
              <a:gd name="connsiteX5" fmla="*/ 1402407 w 1402407"/>
              <a:gd name="connsiteY5" fmla="*/ 116871 h 701203"/>
              <a:gd name="connsiteX6" fmla="*/ 1402407 w 1402407"/>
              <a:gd name="connsiteY6" fmla="*/ 584333 h 701203"/>
              <a:gd name="connsiteX7" fmla="*/ 1368177 w 1402407"/>
              <a:gd name="connsiteY7" fmla="*/ 666973 h 701203"/>
              <a:gd name="connsiteX8" fmla="*/ 1285537 w 1402407"/>
              <a:gd name="connsiteY8" fmla="*/ 701203 h 701203"/>
              <a:gd name="connsiteX9" fmla="*/ 116870 w 1402407"/>
              <a:gd name="connsiteY9" fmla="*/ 701203 h 701203"/>
              <a:gd name="connsiteX10" fmla="*/ 34230 w 1402407"/>
              <a:gd name="connsiteY10" fmla="*/ 666972 h 701203"/>
              <a:gd name="connsiteX11" fmla="*/ 0 w 1402407"/>
              <a:gd name="connsiteY11" fmla="*/ 584332 h 701203"/>
              <a:gd name="connsiteX12" fmla="*/ 0 w 1402407"/>
              <a:gd name="connsiteY12" fmla="*/ 116870 h 70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02407" h="701203">
                <a:moveTo>
                  <a:pt x="0" y="116870"/>
                </a:moveTo>
                <a:cubicBezTo>
                  <a:pt x="0" y="85874"/>
                  <a:pt x="12313" y="56148"/>
                  <a:pt x="34231" y="34230"/>
                </a:cubicBezTo>
                <a:cubicBezTo>
                  <a:pt x="56148" y="12313"/>
                  <a:pt x="85875" y="0"/>
                  <a:pt x="116871" y="0"/>
                </a:cubicBezTo>
                <a:lnTo>
                  <a:pt x="1285537" y="0"/>
                </a:lnTo>
                <a:cubicBezTo>
                  <a:pt x="1316533" y="0"/>
                  <a:pt x="1346259" y="12313"/>
                  <a:pt x="1368177" y="34231"/>
                </a:cubicBezTo>
                <a:cubicBezTo>
                  <a:pt x="1390094" y="56148"/>
                  <a:pt x="1402407" y="85875"/>
                  <a:pt x="1402407" y="116871"/>
                </a:cubicBezTo>
                <a:lnTo>
                  <a:pt x="1402407" y="584333"/>
                </a:lnTo>
                <a:cubicBezTo>
                  <a:pt x="1402407" y="615329"/>
                  <a:pt x="1390094" y="645055"/>
                  <a:pt x="1368177" y="666973"/>
                </a:cubicBezTo>
                <a:cubicBezTo>
                  <a:pt x="1346260" y="688890"/>
                  <a:pt x="1316533" y="701203"/>
                  <a:pt x="1285537" y="701203"/>
                </a:cubicBezTo>
                <a:lnTo>
                  <a:pt x="116870" y="701203"/>
                </a:lnTo>
                <a:cubicBezTo>
                  <a:pt x="85874" y="701203"/>
                  <a:pt x="56148" y="688890"/>
                  <a:pt x="34230" y="666972"/>
                </a:cubicBezTo>
                <a:cubicBezTo>
                  <a:pt x="12313" y="645055"/>
                  <a:pt x="0" y="615328"/>
                  <a:pt x="0" y="584332"/>
                </a:cubicBezTo>
                <a:lnTo>
                  <a:pt x="0" y="11687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68520" tIns="68520" rIns="68520" bIns="6852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s-SV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REPRESENTANTE DE LA UNIVERSIDAD DE EL SALVADOR</a:t>
            </a:r>
            <a:endParaRPr lang="es-SV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071538" y="5072074"/>
            <a:ext cx="2983764" cy="906109"/>
          </a:xfrm>
          <a:custGeom>
            <a:avLst/>
            <a:gdLst>
              <a:gd name="connsiteX0" fmla="*/ 0 w 1402407"/>
              <a:gd name="connsiteY0" fmla="*/ 116870 h 701203"/>
              <a:gd name="connsiteX1" fmla="*/ 34231 w 1402407"/>
              <a:gd name="connsiteY1" fmla="*/ 34230 h 701203"/>
              <a:gd name="connsiteX2" fmla="*/ 116871 w 1402407"/>
              <a:gd name="connsiteY2" fmla="*/ 0 h 701203"/>
              <a:gd name="connsiteX3" fmla="*/ 1285537 w 1402407"/>
              <a:gd name="connsiteY3" fmla="*/ 0 h 701203"/>
              <a:gd name="connsiteX4" fmla="*/ 1368177 w 1402407"/>
              <a:gd name="connsiteY4" fmla="*/ 34231 h 701203"/>
              <a:gd name="connsiteX5" fmla="*/ 1402407 w 1402407"/>
              <a:gd name="connsiteY5" fmla="*/ 116871 h 701203"/>
              <a:gd name="connsiteX6" fmla="*/ 1402407 w 1402407"/>
              <a:gd name="connsiteY6" fmla="*/ 584333 h 701203"/>
              <a:gd name="connsiteX7" fmla="*/ 1368177 w 1402407"/>
              <a:gd name="connsiteY7" fmla="*/ 666973 h 701203"/>
              <a:gd name="connsiteX8" fmla="*/ 1285537 w 1402407"/>
              <a:gd name="connsiteY8" fmla="*/ 701203 h 701203"/>
              <a:gd name="connsiteX9" fmla="*/ 116870 w 1402407"/>
              <a:gd name="connsiteY9" fmla="*/ 701203 h 701203"/>
              <a:gd name="connsiteX10" fmla="*/ 34230 w 1402407"/>
              <a:gd name="connsiteY10" fmla="*/ 666972 h 701203"/>
              <a:gd name="connsiteX11" fmla="*/ 0 w 1402407"/>
              <a:gd name="connsiteY11" fmla="*/ 584332 h 701203"/>
              <a:gd name="connsiteX12" fmla="*/ 0 w 1402407"/>
              <a:gd name="connsiteY12" fmla="*/ 116870 h 70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02407" h="701203">
                <a:moveTo>
                  <a:pt x="0" y="116870"/>
                </a:moveTo>
                <a:cubicBezTo>
                  <a:pt x="0" y="85874"/>
                  <a:pt x="12313" y="56148"/>
                  <a:pt x="34231" y="34230"/>
                </a:cubicBezTo>
                <a:cubicBezTo>
                  <a:pt x="56148" y="12313"/>
                  <a:pt x="85875" y="0"/>
                  <a:pt x="116871" y="0"/>
                </a:cubicBezTo>
                <a:lnTo>
                  <a:pt x="1285537" y="0"/>
                </a:lnTo>
                <a:cubicBezTo>
                  <a:pt x="1316533" y="0"/>
                  <a:pt x="1346259" y="12313"/>
                  <a:pt x="1368177" y="34231"/>
                </a:cubicBezTo>
                <a:cubicBezTo>
                  <a:pt x="1390094" y="56148"/>
                  <a:pt x="1402407" y="85875"/>
                  <a:pt x="1402407" y="116871"/>
                </a:cubicBezTo>
                <a:lnTo>
                  <a:pt x="1402407" y="584333"/>
                </a:lnTo>
                <a:cubicBezTo>
                  <a:pt x="1402407" y="615329"/>
                  <a:pt x="1390094" y="645055"/>
                  <a:pt x="1368177" y="666973"/>
                </a:cubicBezTo>
                <a:cubicBezTo>
                  <a:pt x="1346260" y="688890"/>
                  <a:pt x="1316533" y="701203"/>
                  <a:pt x="1285537" y="701203"/>
                </a:cubicBezTo>
                <a:lnTo>
                  <a:pt x="116870" y="701203"/>
                </a:lnTo>
                <a:cubicBezTo>
                  <a:pt x="85874" y="701203"/>
                  <a:pt x="56148" y="688890"/>
                  <a:pt x="34230" y="666972"/>
                </a:cubicBezTo>
                <a:cubicBezTo>
                  <a:pt x="12313" y="645055"/>
                  <a:pt x="0" y="615328"/>
                  <a:pt x="0" y="584332"/>
                </a:cubicBezTo>
                <a:lnTo>
                  <a:pt x="0" y="11687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68520" tIns="68520" rIns="68520" bIns="6852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REPRESENTANTE DE LA S ORGANIZACIONES DE LA SOCIEDAD CIVIL</a:t>
            </a:r>
            <a:endParaRPr lang="es-SV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57158" y="3643314"/>
            <a:ext cx="2738640" cy="990946"/>
          </a:xfrm>
          <a:custGeom>
            <a:avLst/>
            <a:gdLst>
              <a:gd name="connsiteX0" fmla="*/ 0 w 1402407"/>
              <a:gd name="connsiteY0" fmla="*/ 116870 h 701203"/>
              <a:gd name="connsiteX1" fmla="*/ 34231 w 1402407"/>
              <a:gd name="connsiteY1" fmla="*/ 34230 h 701203"/>
              <a:gd name="connsiteX2" fmla="*/ 116871 w 1402407"/>
              <a:gd name="connsiteY2" fmla="*/ 0 h 701203"/>
              <a:gd name="connsiteX3" fmla="*/ 1285537 w 1402407"/>
              <a:gd name="connsiteY3" fmla="*/ 0 h 701203"/>
              <a:gd name="connsiteX4" fmla="*/ 1368177 w 1402407"/>
              <a:gd name="connsiteY4" fmla="*/ 34231 h 701203"/>
              <a:gd name="connsiteX5" fmla="*/ 1402407 w 1402407"/>
              <a:gd name="connsiteY5" fmla="*/ 116871 h 701203"/>
              <a:gd name="connsiteX6" fmla="*/ 1402407 w 1402407"/>
              <a:gd name="connsiteY6" fmla="*/ 584333 h 701203"/>
              <a:gd name="connsiteX7" fmla="*/ 1368177 w 1402407"/>
              <a:gd name="connsiteY7" fmla="*/ 666973 h 701203"/>
              <a:gd name="connsiteX8" fmla="*/ 1285537 w 1402407"/>
              <a:gd name="connsiteY8" fmla="*/ 701203 h 701203"/>
              <a:gd name="connsiteX9" fmla="*/ 116870 w 1402407"/>
              <a:gd name="connsiteY9" fmla="*/ 701203 h 701203"/>
              <a:gd name="connsiteX10" fmla="*/ 34230 w 1402407"/>
              <a:gd name="connsiteY10" fmla="*/ 666972 h 701203"/>
              <a:gd name="connsiteX11" fmla="*/ 0 w 1402407"/>
              <a:gd name="connsiteY11" fmla="*/ 584332 h 701203"/>
              <a:gd name="connsiteX12" fmla="*/ 0 w 1402407"/>
              <a:gd name="connsiteY12" fmla="*/ 116870 h 70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02407" h="701203">
                <a:moveTo>
                  <a:pt x="0" y="116870"/>
                </a:moveTo>
                <a:cubicBezTo>
                  <a:pt x="0" y="85874"/>
                  <a:pt x="12313" y="56148"/>
                  <a:pt x="34231" y="34230"/>
                </a:cubicBezTo>
                <a:cubicBezTo>
                  <a:pt x="56148" y="12313"/>
                  <a:pt x="85875" y="0"/>
                  <a:pt x="116871" y="0"/>
                </a:cubicBezTo>
                <a:lnTo>
                  <a:pt x="1285537" y="0"/>
                </a:lnTo>
                <a:cubicBezTo>
                  <a:pt x="1316533" y="0"/>
                  <a:pt x="1346259" y="12313"/>
                  <a:pt x="1368177" y="34231"/>
                </a:cubicBezTo>
                <a:cubicBezTo>
                  <a:pt x="1390094" y="56148"/>
                  <a:pt x="1402407" y="85875"/>
                  <a:pt x="1402407" y="116871"/>
                </a:cubicBezTo>
                <a:lnTo>
                  <a:pt x="1402407" y="584333"/>
                </a:lnTo>
                <a:cubicBezTo>
                  <a:pt x="1402407" y="615329"/>
                  <a:pt x="1390094" y="645055"/>
                  <a:pt x="1368177" y="666973"/>
                </a:cubicBezTo>
                <a:cubicBezTo>
                  <a:pt x="1346260" y="688890"/>
                  <a:pt x="1316533" y="701203"/>
                  <a:pt x="1285537" y="701203"/>
                </a:cubicBezTo>
                <a:lnTo>
                  <a:pt x="116870" y="701203"/>
                </a:lnTo>
                <a:cubicBezTo>
                  <a:pt x="85874" y="701203"/>
                  <a:pt x="56148" y="688890"/>
                  <a:pt x="34230" y="666972"/>
                </a:cubicBezTo>
                <a:cubicBezTo>
                  <a:pt x="12313" y="645055"/>
                  <a:pt x="0" y="615328"/>
                  <a:pt x="0" y="584332"/>
                </a:cubicBezTo>
                <a:lnTo>
                  <a:pt x="0" y="11687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68520" tIns="68520" rIns="68520" bIns="6852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REPRESENTANTES DE LAS UNIVERSIDADES PRIVADAS</a:t>
            </a:r>
            <a:endParaRPr lang="es-SV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0" y="2357430"/>
            <a:ext cx="3321625" cy="933471"/>
          </a:xfrm>
          <a:custGeom>
            <a:avLst/>
            <a:gdLst>
              <a:gd name="connsiteX0" fmla="*/ 0 w 1402407"/>
              <a:gd name="connsiteY0" fmla="*/ 116870 h 701203"/>
              <a:gd name="connsiteX1" fmla="*/ 34231 w 1402407"/>
              <a:gd name="connsiteY1" fmla="*/ 34230 h 701203"/>
              <a:gd name="connsiteX2" fmla="*/ 116871 w 1402407"/>
              <a:gd name="connsiteY2" fmla="*/ 0 h 701203"/>
              <a:gd name="connsiteX3" fmla="*/ 1285537 w 1402407"/>
              <a:gd name="connsiteY3" fmla="*/ 0 h 701203"/>
              <a:gd name="connsiteX4" fmla="*/ 1368177 w 1402407"/>
              <a:gd name="connsiteY4" fmla="*/ 34231 h 701203"/>
              <a:gd name="connsiteX5" fmla="*/ 1402407 w 1402407"/>
              <a:gd name="connsiteY5" fmla="*/ 116871 h 701203"/>
              <a:gd name="connsiteX6" fmla="*/ 1402407 w 1402407"/>
              <a:gd name="connsiteY6" fmla="*/ 584333 h 701203"/>
              <a:gd name="connsiteX7" fmla="*/ 1368177 w 1402407"/>
              <a:gd name="connsiteY7" fmla="*/ 666973 h 701203"/>
              <a:gd name="connsiteX8" fmla="*/ 1285537 w 1402407"/>
              <a:gd name="connsiteY8" fmla="*/ 701203 h 701203"/>
              <a:gd name="connsiteX9" fmla="*/ 116870 w 1402407"/>
              <a:gd name="connsiteY9" fmla="*/ 701203 h 701203"/>
              <a:gd name="connsiteX10" fmla="*/ 34230 w 1402407"/>
              <a:gd name="connsiteY10" fmla="*/ 666972 h 701203"/>
              <a:gd name="connsiteX11" fmla="*/ 0 w 1402407"/>
              <a:gd name="connsiteY11" fmla="*/ 584332 h 701203"/>
              <a:gd name="connsiteX12" fmla="*/ 0 w 1402407"/>
              <a:gd name="connsiteY12" fmla="*/ 116870 h 70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02407" h="701203">
                <a:moveTo>
                  <a:pt x="0" y="116870"/>
                </a:moveTo>
                <a:cubicBezTo>
                  <a:pt x="0" y="85874"/>
                  <a:pt x="12313" y="56148"/>
                  <a:pt x="34231" y="34230"/>
                </a:cubicBezTo>
                <a:cubicBezTo>
                  <a:pt x="56148" y="12313"/>
                  <a:pt x="85875" y="0"/>
                  <a:pt x="116871" y="0"/>
                </a:cubicBezTo>
                <a:lnTo>
                  <a:pt x="1285537" y="0"/>
                </a:lnTo>
                <a:cubicBezTo>
                  <a:pt x="1316533" y="0"/>
                  <a:pt x="1346259" y="12313"/>
                  <a:pt x="1368177" y="34231"/>
                </a:cubicBezTo>
                <a:cubicBezTo>
                  <a:pt x="1390094" y="56148"/>
                  <a:pt x="1402407" y="85875"/>
                  <a:pt x="1402407" y="116871"/>
                </a:cubicBezTo>
                <a:lnTo>
                  <a:pt x="1402407" y="584333"/>
                </a:lnTo>
                <a:cubicBezTo>
                  <a:pt x="1402407" y="615329"/>
                  <a:pt x="1390094" y="645055"/>
                  <a:pt x="1368177" y="666973"/>
                </a:cubicBezTo>
                <a:cubicBezTo>
                  <a:pt x="1346260" y="688890"/>
                  <a:pt x="1316533" y="701203"/>
                  <a:pt x="1285537" y="701203"/>
                </a:cubicBezTo>
                <a:lnTo>
                  <a:pt x="116870" y="701203"/>
                </a:lnTo>
                <a:cubicBezTo>
                  <a:pt x="85874" y="701203"/>
                  <a:pt x="56148" y="688890"/>
                  <a:pt x="34230" y="666972"/>
                </a:cubicBezTo>
                <a:cubicBezTo>
                  <a:pt x="12313" y="645055"/>
                  <a:pt x="0" y="615328"/>
                  <a:pt x="0" y="584332"/>
                </a:cubicBezTo>
                <a:lnTo>
                  <a:pt x="0" y="11687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68520" tIns="68520" rIns="68520" bIns="6852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REPRESENTANTES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SV" sz="1400" b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DE LA PEQUEÑA Y MEDIANA EMPRESA</a:t>
            </a:r>
            <a:endParaRPr lang="es-SV" sz="14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92657" y="428604"/>
            <a:ext cx="8451343" cy="64807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400" b="1" dirty="0" smtClean="0">
                <a:solidFill>
                  <a:srgbClr val="002060"/>
                </a:solidFill>
              </a:rPr>
              <a:t>18 INSTITUCIONES  LO CONFORMAN</a:t>
            </a:r>
            <a:br>
              <a:rPr lang="en-US" sz="3400" b="1" dirty="0" smtClean="0">
                <a:solidFill>
                  <a:srgbClr val="002060"/>
                </a:solidFill>
              </a:rPr>
            </a:br>
            <a:r>
              <a:rPr lang="en-US" sz="3400" b="1" dirty="0" smtClean="0">
                <a:solidFill>
                  <a:srgbClr val="002060"/>
                </a:solidFill>
              </a:rPr>
              <a:t>5. </a:t>
            </a:r>
            <a:r>
              <a:rPr lang="en-US" sz="3400" b="1" dirty="0" err="1" smtClean="0">
                <a:solidFill>
                  <a:srgbClr val="002060"/>
                </a:solidFill>
              </a:rPr>
              <a:t>Instituciones</a:t>
            </a:r>
            <a:r>
              <a:rPr lang="en-US" sz="3400" b="1" dirty="0" smtClean="0">
                <a:solidFill>
                  <a:srgbClr val="002060"/>
                </a:solidFill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</a:rPr>
              <a:t>invitadas</a:t>
            </a:r>
            <a:r>
              <a:rPr lang="en-US" sz="3400" b="1" dirty="0" smtClean="0">
                <a:solidFill>
                  <a:srgbClr val="002060"/>
                </a:solidFill>
              </a:rPr>
              <a:t/>
            </a:r>
            <a:br>
              <a:rPr lang="en-US" sz="3400" b="1" dirty="0" smtClean="0">
                <a:solidFill>
                  <a:srgbClr val="002060"/>
                </a:solidFill>
              </a:rPr>
            </a:br>
            <a:r>
              <a:rPr lang="en-US" sz="3400" b="1" dirty="0" smtClean="0">
                <a:solidFill>
                  <a:srgbClr val="002060"/>
                </a:solidFill>
              </a:rPr>
              <a:t>8. </a:t>
            </a:r>
            <a:r>
              <a:rPr lang="en-US" sz="3400" b="1" dirty="0" err="1" smtClean="0">
                <a:solidFill>
                  <a:srgbClr val="002060"/>
                </a:solidFill>
              </a:rPr>
              <a:t>Observadores</a:t>
            </a:r>
            <a:endParaRPr lang="es-SV" sz="3400" b="1" dirty="0">
              <a:solidFill>
                <a:srgbClr val="002060"/>
              </a:solidFill>
            </a:endParaRPr>
          </a:p>
        </p:txBody>
      </p:sp>
      <p:pic>
        <p:nvPicPr>
          <p:cNvPr id="14" name="Picture 2" descr="C:\Users\COMIGRANTE\Desktop\fotos Enrique Merlos\_MG_1031CONMIGRANTES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3071810"/>
            <a:ext cx="1841515" cy="20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80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8342" y="6054271"/>
            <a:ext cx="9144000" cy="127379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90440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42372"/>
            <a:ext cx="8229600" cy="539827"/>
          </a:xfrm>
        </p:spPr>
        <p:txBody>
          <a:bodyPr>
            <a:normAutofit fontScale="90000"/>
          </a:bodyPr>
          <a:lstStyle/>
          <a:p>
            <a:r>
              <a:rPr lang="es-SV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SITUACIÓN ACTUAL DE LAS PERSONAS RETORNADAS</a:t>
            </a:r>
            <a:endParaRPr lang="es-SV" sz="28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099930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200" dirty="0" smtClean="0">
                <a:latin typeface="Arial" pitchFamily="34" charset="0"/>
                <a:cs typeface="Arial" pitchFamily="34" charset="0"/>
              </a:rPr>
              <a:t>Por vía aérea llegan 6 vuelos de personas retornadas (de lunes a  viernes) por el Aeropuerto Internacional Monseñor Oscar Arnulfo Romero provenientes de Estados Unidos de América (promedio por vuelo de 135 personas)</a:t>
            </a:r>
          </a:p>
          <a:p>
            <a:pPr algn="just"/>
            <a:endParaRPr lang="es-SV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SV" sz="2200" dirty="0" smtClean="0">
                <a:latin typeface="Arial" pitchFamily="34" charset="0"/>
                <a:cs typeface="Arial" pitchFamily="34" charset="0"/>
              </a:rPr>
              <a:t>Por vuelos comerciales llegan niños, niñas y adolescentes provenientes de México</a:t>
            </a:r>
            <a:r>
              <a:rPr lang="es-SV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s-SV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retornado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422" y="3364195"/>
            <a:ext cx="4251378" cy="23872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3790122"/>
            <a:ext cx="37834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2200" dirty="0" smtClean="0">
                <a:latin typeface="Arial" pitchFamily="34" charset="0"/>
                <a:cs typeface="Arial" pitchFamily="34" charset="0"/>
              </a:rPr>
              <a:t>Vía terrestre, llegan 16 autobuses a la semana (lunes a domingo) por la frontera de La </a:t>
            </a:r>
            <a:r>
              <a:rPr lang="es-SV" sz="2200" dirty="0" err="1" smtClean="0">
                <a:latin typeface="Arial" pitchFamily="34" charset="0"/>
                <a:cs typeface="Arial" pitchFamily="34" charset="0"/>
              </a:rPr>
              <a:t>Hachadura</a:t>
            </a:r>
            <a:r>
              <a:rPr lang="es-SV" sz="2200" dirty="0" smtClean="0">
                <a:latin typeface="Arial" pitchFamily="34" charset="0"/>
                <a:cs typeface="Arial" pitchFamily="34" charset="0"/>
              </a:rPr>
              <a:t> (máximo por bus, 38 personas)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88278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95B3D7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95B3D7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95B3D7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Urban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Urban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1641</Words>
  <Application>Microsoft Office PowerPoint</Application>
  <PresentationFormat>On-screen Show (4:3)</PresentationFormat>
  <Paragraphs>140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1_Office Theme</vt:lpstr>
      <vt:lpstr>  Avances en materia de protección a Niñas, niños y adolescentes migrantes acompañados y no acompañados y su familia. </vt:lpstr>
      <vt:lpstr>SITUACIÓN  CONTEXTO: EL SALVADOR </vt:lpstr>
      <vt:lpstr>SITUACIÓN  CONTEXTO: EL SALVADOR </vt:lpstr>
      <vt:lpstr>EL ESTADO SALVADOREÑO RECONOCE:</vt:lpstr>
      <vt:lpstr>PROTECCION DEL ESTADO PARA CON SUS NACIONALES EN EL EXTERIOR :</vt:lpstr>
      <vt:lpstr>PROTECCION DEL ESTADO PARA CON SUS NACIONALES EN EL EXTERIOR :</vt:lpstr>
      <vt:lpstr>PROTECCION DEL ESTADO PARA CON SUS NACIONALES EN EL EXTERIOR :</vt:lpstr>
      <vt:lpstr>18 INSTITUCIONES  LO CONFORMAN 5. Instituciones invitadas 8. Observadores</vt:lpstr>
      <vt:lpstr>SITUACIÓN ACTUAL DE LAS PERSONAS RETORNADAS</vt:lpstr>
      <vt:lpstr>SITUACIÓN ACTUAL DE LAS PERSONAS RETORNADAS</vt:lpstr>
      <vt:lpstr>PowerPoint Presentation</vt:lpstr>
      <vt:lpstr>PowerPoint Presentation</vt:lpstr>
      <vt:lpstr>PowerPoint Presentation</vt:lpstr>
      <vt:lpstr>ACCIONES E INSTRUMENTOS </vt:lpstr>
      <vt:lpstr>ACCIONES E INSTRUMENTOS </vt:lpstr>
      <vt:lpstr>CAMPAÑA DE SENSIBILIZACIÓN </vt:lpstr>
      <vt:lpstr>ACCIONES E INSTRUMENTOS </vt:lpstr>
      <vt:lpstr>FASES DE ATENCIÓN</vt:lpstr>
      <vt:lpstr>FASES DE ATENCIÓN</vt:lpstr>
      <vt:lpstr>FASES DE ATENCIÓN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RREE RREE</dc:creator>
  <cp:lastModifiedBy>RODAS Renán</cp:lastModifiedBy>
  <cp:revision>148</cp:revision>
  <dcterms:created xsi:type="dcterms:W3CDTF">2014-06-24T15:22:33Z</dcterms:created>
  <dcterms:modified xsi:type="dcterms:W3CDTF">2015-04-15T15:58:21Z</dcterms:modified>
</cp:coreProperties>
</file>