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483" r:id="rId2"/>
    <p:sldId id="501" r:id="rId3"/>
    <p:sldId id="503" r:id="rId4"/>
    <p:sldId id="500" r:id="rId5"/>
    <p:sldId id="506" r:id="rId6"/>
    <p:sldId id="505" r:id="rId7"/>
    <p:sldId id="492" r:id="rId8"/>
    <p:sldId id="499" r:id="rId9"/>
    <p:sldId id="497" r:id="rId10"/>
    <p:sldId id="508" r:id="rId11"/>
    <p:sldId id="509" r:id="rId12"/>
    <p:sldId id="498" r:id="rId13"/>
    <p:sldId id="507" r:id="rId14"/>
    <p:sldId id="510" r:id="rId15"/>
    <p:sldId id="511" r:id="rId16"/>
    <p:sldId id="512" r:id="rId17"/>
    <p:sldId id="514" r:id="rId18"/>
    <p:sldId id="515" r:id="rId19"/>
    <p:sldId id="513" r:id="rId20"/>
    <p:sldId id="485" r:id="rId21"/>
    <p:sldId id="522" r:id="rId22"/>
    <p:sldId id="517" r:id="rId23"/>
    <p:sldId id="489" r:id="rId24"/>
    <p:sldId id="516" r:id="rId25"/>
    <p:sldId id="518" r:id="rId26"/>
    <p:sldId id="490" r:id="rId27"/>
    <p:sldId id="519" r:id="rId28"/>
    <p:sldId id="521" r:id="rId29"/>
    <p:sldId id="520" r:id="rId30"/>
    <p:sldId id="523" r:id="rId31"/>
  </p:sldIdLst>
  <p:sldSz cx="9144000" cy="6858000" type="screen4x3"/>
  <p:notesSz cx="6797675" cy="9928225"/>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2060"/>
    <a:srgbClr val="E10678"/>
    <a:srgbClr val="FDF8B2"/>
    <a:srgbClr val="F991BE"/>
    <a:srgbClr val="39D9B3"/>
    <a:srgbClr val="9FE7E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20000" autoAdjust="0"/>
    <p:restoredTop sz="94660"/>
  </p:normalViewPr>
  <p:slideViewPr>
    <p:cSldViewPr>
      <p:cViewPr varScale="1">
        <p:scale>
          <a:sx n="73" d="100"/>
          <a:sy n="73" d="100"/>
        </p:scale>
        <p:origin x="-1086"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411"/>
          </a:xfrm>
          <a:prstGeom prst="rect">
            <a:avLst/>
          </a:prstGeom>
        </p:spPr>
        <p:txBody>
          <a:bodyPr vert="horz" lIns="93177" tIns="46589" rIns="93177" bIns="46589" rtlCol="0"/>
          <a:lstStyle>
            <a:lvl1pPr algn="l">
              <a:defRPr sz="1200"/>
            </a:lvl1pPr>
          </a:lstStyle>
          <a:p>
            <a:endParaRPr lang="es-GT"/>
          </a:p>
        </p:txBody>
      </p:sp>
      <p:sp>
        <p:nvSpPr>
          <p:cNvPr id="3" name="2 Marcador de fecha"/>
          <p:cNvSpPr>
            <a:spLocks noGrp="1"/>
          </p:cNvSpPr>
          <p:nvPr>
            <p:ph type="dt" sz="quarter" idx="1"/>
          </p:nvPr>
        </p:nvSpPr>
        <p:spPr>
          <a:xfrm>
            <a:off x="3850443" y="0"/>
            <a:ext cx="2945659" cy="496411"/>
          </a:xfrm>
          <a:prstGeom prst="rect">
            <a:avLst/>
          </a:prstGeom>
        </p:spPr>
        <p:txBody>
          <a:bodyPr vert="horz" lIns="93177" tIns="46589" rIns="93177" bIns="46589" rtlCol="0"/>
          <a:lstStyle>
            <a:lvl1pPr algn="r">
              <a:defRPr sz="1200"/>
            </a:lvl1pPr>
          </a:lstStyle>
          <a:p>
            <a:fld id="{BC3672DC-B1F6-45AA-80DF-52093FBC9D34}" type="datetimeFigureOut">
              <a:rPr lang="es-GT" smtClean="0"/>
              <a:pPr/>
              <a:t>15/11/2016</a:t>
            </a:fld>
            <a:endParaRPr lang="es-GT"/>
          </a:p>
        </p:txBody>
      </p:sp>
      <p:sp>
        <p:nvSpPr>
          <p:cNvPr id="4" name="3 Marcador de pie de página"/>
          <p:cNvSpPr>
            <a:spLocks noGrp="1"/>
          </p:cNvSpPr>
          <p:nvPr>
            <p:ph type="ftr" sz="quarter" idx="2"/>
          </p:nvPr>
        </p:nvSpPr>
        <p:spPr>
          <a:xfrm>
            <a:off x="0" y="9430091"/>
            <a:ext cx="2945659" cy="496411"/>
          </a:xfrm>
          <a:prstGeom prst="rect">
            <a:avLst/>
          </a:prstGeom>
        </p:spPr>
        <p:txBody>
          <a:bodyPr vert="horz" lIns="93177" tIns="46589" rIns="93177" bIns="46589" rtlCol="0" anchor="b"/>
          <a:lstStyle>
            <a:lvl1pPr algn="l">
              <a:defRPr sz="1200"/>
            </a:lvl1pPr>
          </a:lstStyle>
          <a:p>
            <a:endParaRPr lang="es-GT"/>
          </a:p>
        </p:txBody>
      </p:sp>
      <p:sp>
        <p:nvSpPr>
          <p:cNvPr id="5" name="4 Marcador de número de diapositiva"/>
          <p:cNvSpPr>
            <a:spLocks noGrp="1"/>
          </p:cNvSpPr>
          <p:nvPr>
            <p:ph type="sldNum" sz="quarter" idx="3"/>
          </p:nvPr>
        </p:nvSpPr>
        <p:spPr>
          <a:xfrm>
            <a:off x="3850443" y="9430091"/>
            <a:ext cx="2945659" cy="496411"/>
          </a:xfrm>
          <a:prstGeom prst="rect">
            <a:avLst/>
          </a:prstGeom>
        </p:spPr>
        <p:txBody>
          <a:bodyPr vert="horz" lIns="93177" tIns="46589" rIns="93177" bIns="46589" rtlCol="0" anchor="b"/>
          <a:lstStyle>
            <a:lvl1pPr algn="r">
              <a:defRPr sz="1200"/>
            </a:lvl1pPr>
          </a:lstStyle>
          <a:p>
            <a:fld id="{EC889154-2E38-4998-95EE-A127746B8EE7}" type="slidenum">
              <a:rPr lang="es-GT" smtClean="0"/>
              <a:pPr/>
              <a:t>‹Nº›</a:t>
            </a:fld>
            <a:endParaRPr lang="es-GT"/>
          </a:p>
        </p:txBody>
      </p:sp>
    </p:spTree>
    <p:extLst>
      <p:ext uri="{BB962C8B-B14F-4D97-AF65-F5344CB8AC3E}">
        <p14:creationId xmlns:p14="http://schemas.microsoft.com/office/powerpoint/2010/main" xmlns="" val="2583081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275" cy="496751"/>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49862" y="0"/>
            <a:ext cx="2946275" cy="496751"/>
          </a:xfrm>
          <a:prstGeom prst="rect">
            <a:avLst/>
          </a:prstGeom>
        </p:spPr>
        <p:txBody>
          <a:bodyPr vert="horz" lIns="91440" tIns="45720" rIns="91440" bIns="45720" rtlCol="0"/>
          <a:lstStyle>
            <a:lvl1pPr algn="r">
              <a:defRPr sz="1200"/>
            </a:lvl1pPr>
          </a:lstStyle>
          <a:p>
            <a:fld id="{06E8D2D4-5D04-4B67-8C44-AFBFDD539AF5}" type="datetimeFigureOut">
              <a:rPr lang="es-ES" smtClean="0"/>
              <a:pPr/>
              <a:t>15/11/2016</a:t>
            </a:fld>
            <a:endParaRPr lang="es-ES"/>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0383" y="4716585"/>
            <a:ext cx="5436909" cy="44673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429779"/>
            <a:ext cx="2946275" cy="496751"/>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49862" y="9429779"/>
            <a:ext cx="2946275" cy="496751"/>
          </a:xfrm>
          <a:prstGeom prst="rect">
            <a:avLst/>
          </a:prstGeom>
        </p:spPr>
        <p:txBody>
          <a:bodyPr vert="horz" lIns="91440" tIns="45720" rIns="91440" bIns="45720" rtlCol="0" anchor="b"/>
          <a:lstStyle>
            <a:lvl1pPr algn="r">
              <a:defRPr sz="1200"/>
            </a:lvl1pPr>
          </a:lstStyle>
          <a:p>
            <a:fld id="{37BE3021-5D35-454F-9CD1-15F5541FEE91}" type="slidenum">
              <a:rPr lang="es-ES" smtClean="0"/>
              <a:pPr/>
              <a:t>‹Nº›</a:t>
            </a:fld>
            <a:endParaRPr lang="es-ES"/>
          </a:p>
        </p:txBody>
      </p:sp>
    </p:spTree>
    <p:extLst>
      <p:ext uri="{BB962C8B-B14F-4D97-AF65-F5344CB8AC3E}">
        <p14:creationId xmlns:p14="http://schemas.microsoft.com/office/powerpoint/2010/main" xmlns="" val="1821068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10"/>
          </p:nvPr>
        </p:nvSpPr>
        <p:spPr/>
        <p:txBody>
          <a:bodyPr/>
          <a:lstStyle/>
          <a:p>
            <a:fld id="{37BE3021-5D35-454F-9CD1-15F5541FEE91}" type="slidenum">
              <a:rPr lang="es-ES" smtClean="0"/>
              <a:pPr/>
              <a:t>4</a:t>
            </a:fld>
            <a:endParaRPr lang="es-ES"/>
          </a:p>
        </p:txBody>
      </p:sp>
    </p:spTree>
    <p:extLst>
      <p:ext uri="{BB962C8B-B14F-4D97-AF65-F5344CB8AC3E}">
        <p14:creationId xmlns:p14="http://schemas.microsoft.com/office/powerpoint/2010/main" xmlns="" val="2034367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GT"/>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GT"/>
          </a:p>
        </p:txBody>
      </p:sp>
      <p:sp>
        <p:nvSpPr>
          <p:cNvPr id="4" name="3 Marcador de fecha"/>
          <p:cNvSpPr>
            <a:spLocks noGrp="1"/>
          </p:cNvSpPr>
          <p:nvPr>
            <p:ph type="dt" sz="half" idx="10"/>
          </p:nvPr>
        </p:nvSpPr>
        <p:spPr/>
        <p:txBody>
          <a:bodyPr/>
          <a:lstStyle/>
          <a:p>
            <a:fld id="{4C189368-2BF2-4BE7-9D13-F7BAD63F9813}" type="datetimeFigureOut">
              <a:rPr lang="es-GT" smtClean="0"/>
              <a:pPr/>
              <a:t>15/11/2016</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B3309FEC-4787-4BEC-8C86-A1E7E9F17A17}" type="slidenum">
              <a:rPr lang="es-GT" smtClean="0"/>
              <a:pPr/>
              <a:t>‹Nº›</a:t>
            </a:fld>
            <a:endParaRPr lang="es-GT"/>
          </a:p>
        </p:txBody>
      </p:sp>
    </p:spTree>
    <p:extLst>
      <p:ext uri="{BB962C8B-B14F-4D97-AF65-F5344CB8AC3E}">
        <p14:creationId xmlns:p14="http://schemas.microsoft.com/office/powerpoint/2010/main" xmlns="" val="41076728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10"/>
          </p:nvPr>
        </p:nvSpPr>
        <p:spPr/>
        <p:txBody>
          <a:bodyPr/>
          <a:lstStyle/>
          <a:p>
            <a:fld id="{4C189368-2BF2-4BE7-9D13-F7BAD63F9813}" type="datetimeFigureOut">
              <a:rPr lang="es-GT" smtClean="0"/>
              <a:pPr/>
              <a:t>15/11/2016</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B3309FEC-4787-4BEC-8C86-A1E7E9F17A17}" type="slidenum">
              <a:rPr lang="es-GT" smtClean="0"/>
              <a:pPr/>
              <a:t>‹Nº›</a:t>
            </a:fld>
            <a:endParaRPr lang="es-GT"/>
          </a:p>
        </p:txBody>
      </p:sp>
    </p:spTree>
    <p:extLst>
      <p:ext uri="{BB962C8B-B14F-4D97-AF65-F5344CB8AC3E}">
        <p14:creationId xmlns:p14="http://schemas.microsoft.com/office/powerpoint/2010/main" xmlns="" val="10484128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GT"/>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10"/>
          </p:nvPr>
        </p:nvSpPr>
        <p:spPr/>
        <p:txBody>
          <a:bodyPr/>
          <a:lstStyle/>
          <a:p>
            <a:fld id="{4C189368-2BF2-4BE7-9D13-F7BAD63F9813}" type="datetimeFigureOut">
              <a:rPr lang="es-GT" smtClean="0"/>
              <a:pPr/>
              <a:t>15/11/2016</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B3309FEC-4787-4BEC-8C86-A1E7E9F17A17}" type="slidenum">
              <a:rPr lang="es-GT" smtClean="0"/>
              <a:pPr/>
              <a:t>‹Nº›</a:t>
            </a:fld>
            <a:endParaRPr lang="es-GT"/>
          </a:p>
        </p:txBody>
      </p:sp>
    </p:spTree>
    <p:extLst>
      <p:ext uri="{BB962C8B-B14F-4D97-AF65-F5344CB8AC3E}">
        <p14:creationId xmlns:p14="http://schemas.microsoft.com/office/powerpoint/2010/main" xmlns="" val="31953950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10"/>
          </p:nvPr>
        </p:nvSpPr>
        <p:spPr/>
        <p:txBody>
          <a:bodyPr/>
          <a:lstStyle/>
          <a:p>
            <a:fld id="{4C189368-2BF2-4BE7-9D13-F7BAD63F9813}" type="datetimeFigureOut">
              <a:rPr lang="es-GT" smtClean="0"/>
              <a:pPr/>
              <a:t>15/11/2016</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B3309FEC-4787-4BEC-8C86-A1E7E9F17A17}" type="slidenum">
              <a:rPr lang="es-GT" smtClean="0"/>
              <a:pPr/>
              <a:t>‹Nº›</a:t>
            </a:fld>
            <a:endParaRPr lang="es-GT"/>
          </a:p>
        </p:txBody>
      </p:sp>
    </p:spTree>
    <p:extLst>
      <p:ext uri="{BB962C8B-B14F-4D97-AF65-F5344CB8AC3E}">
        <p14:creationId xmlns:p14="http://schemas.microsoft.com/office/powerpoint/2010/main" xmlns="" val="30213237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GT"/>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C189368-2BF2-4BE7-9D13-F7BAD63F9813}" type="datetimeFigureOut">
              <a:rPr lang="es-GT" smtClean="0"/>
              <a:pPr/>
              <a:t>15/11/2016</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B3309FEC-4787-4BEC-8C86-A1E7E9F17A17}" type="slidenum">
              <a:rPr lang="es-GT" smtClean="0"/>
              <a:pPr/>
              <a:t>‹Nº›</a:t>
            </a:fld>
            <a:endParaRPr lang="es-GT"/>
          </a:p>
        </p:txBody>
      </p:sp>
    </p:spTree>
    <p:extLst>
      <p:ext uri="{BB962C8B-B14F-4D97-AF65-F5344CB8AC3E}">
        <p14:creationId xmlns:p14="http://schemas.microsoft.com/office/powerpoint/2010/main" xmlns="" val="39103198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4 Marcador de fecha"/>
          <p:cNvSpPr>
            <a:spLocks noGrp="1"/>
          </p:cNvSpPr>
          <p:nvPr>
            <p:ph type="dt" sz="half" idx="10"/>
          </p:nvPr>
        </p:nvSpPr>
        <p:spPr/>
        <p:txBody>
          <a:bodyPr/>
          <a:lstStyle/>
          <a:p>
            <a:fld id="{4C189368-2BF2-4BE7-9D13-F7BAD63F9813}" type="datetimeFigureOut">
              <a:rPr lang="es-GT" smtClean="0"/>
              <a:pPr/>
              <a:t>15/11/2016</a:t>
            </a:fld>
            <a:endParaRPr lang="es-GT"/>
          </a:p>
        </p:txBody>
      </p:sp>
      <p:sp>
        <p:nvSpPr>
          <p:cNvPr id="6" name="5 Marcador de pie de página"/>
          <p:cNvSpPr>
            <a:spLocks noGrp="1"/>
          </p:cNvSpPr>
          <p:nvPr>
            <p:ph type="ftr" sz="quarter" idx="11"/>
          </p:nvPr>
        </p:nvSpPr>
        <p:spPr/>
        <p:txBody>
          <a:bodyPr/>
          <a:lstStyle/>
          <a:p>
            <a:endParaRPr lang="es-GT"/>
          </a:p>
        </p:txBody>
      </p:sp>
      <p:sp>
        <p:nvSpPr>
          <p:cNvPr id="7" name="6 Marcador de número de diapositiva"/>
          <p:cNvSpPr>
            <a:spLocks noGrp="1"/>
          </p:cNvSpPr>
          <p:nvPr>
            <p:ph type="sldNum" sz="quarter" idx="12"/>
          </p:nvPr>
        </p:nvSpPr>
        <p:spPr/>
        <p:txBody>
          <a:bodyPr/>
          <a:lstStyle/>
          <a:p>
            <a:fld id="{B3309FEC-4787-4BEC-8C86-A1E7E9F17A17}" type="slidenum">
              <a:rPr lang="es-GT" smtClean="0"/>
              <a:pPr/>
              <a:t>‹Nº›</a:t>
            </a:fld>
            <a:endParaRPr lang="es-GT"/>
          </a:p>
        </p:txBody>
      </p:sp>
    </p:spTree>
    <p:extLst>
      <p:ext uri="{BB962C8B-B14F-4D97-AF65-F5344CB8AC3E}">
        <p14:creationId xmlns:p14="http://schemas.microsoft.com/office/powerpoint/2010/main" xmlns="" val="36807804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GT"/>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7" name="6 Marcador de fecha"/>
          <p:cNvSpPr>
            <a:spLocks noGrp="1"/>
          </p:cNvSpPr>
          <p:nvPr>
            <p:ph type="dt" sz="half" idx="10"/>
          </p:nvPr>
        </p:nvSpPr>
        <p:spPr/>
        <p:txBody>
          <a:bodyPr/>
          <a:lstStyle/>
          <a:p>
            <a:fld id="{4C189368-2BF2-4BE7-9D13-F7BAD63F9813}" type="datetimeFigureOut">
              <a:rPr lang="es-GT" smtClean="0"/>
              <a:pPr/>
              <a:t>15/11/2016</a:t>
            </a:fld>
            <a:endParaRPr lang="es-GT"/>
          </a:p>
        </p:txBody>
      </p:sp>
      <p:sp>
        <p:nvSpPr>
          <p:cNvPr id="8" name="7 Marcador de pie de página"/>
          <p:cNvSpPr>
            <a:spLocks noGrp="1"/>
          </p:cNvSpPr>
          <p:nvPr>
            <p:ph type="ftr" sz="quarter" idx="11"/>
          </p:nvPr>
        </p:nvSpPr>
        <p:spPr/>
        <p:txBody>
          <a:bodyPr/>
          <a:lstStyle/>
          <a:p>
            <a:endParaRPr lang="es-GT"/>
          </a:p>
        </p:txBody>
      </p:sp>
      <p:sp>
        <p:nvSpPr>
          <p:cNvPr id="9" name="8 Marcador de número de diapositiva"/>
          <p:cNvSpPr>
            <a:spLocks noGrp="1"/>
          </p:cNvSpPr>
          <p:nvPr>
            <p:ph type="sldNum" sz="quarter" idx="12"/>
          </p:nvPr>
        </p:nvSpPr>
        <p:spPr/>
        <p:txBody>
          <a:bodyPr/>
          <a:lstStyle/>
          <a:p>
            <a:fld id="{B3309FEC-4787-4BEC-8C86-A1E7E9F17A17}" type="slidenum">
              <a:rPr lang="es-GT" smtClean="0"/>
              <a:pPr/>
              <a:t>‹Nº›</a:t>
            </a:fld>
            <a:endParaRPr lang="es-GT"/>
          </a:p>
        </p:txBody>
      </p:sp>
    </p:spTree>
    <p:extLst>
      <p:ext uri="{BB962C8B-B14F-4D97-AF65-F5344CB8AC3E}">
        <p14:creationId xmlns:p14="http://schemas.microsoft.com/office/powerpoint/2010/main" xmlns="" val="28397115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fecha"/>
          <p:cNvSpPr>
            <a:spLocks noGrp="1"/>
          </p:cNvSpPr>
          <p:nvPr>
            <p:ph type="dt" sz="half" idx="10"/>
          </p:nvPr>
        </p:nvSpPr>
        <p:spPr/>
        <p:txBody>
          <a:bodyPr/>
          <a:lstStyle/>
          <a:p>
            <a:fld id="{4C189368-2BF2-4BE7-9D13-F7BAD63F9813}" type="datetimeFigureOut">
              <a:rPr lang="es-GT" smtClean="0"/>
              <a:pPr/>
              <a:t>15/11/2016</a:t>
            </a:fld>
            <a:endParaRPr lang="es-GT"/>
          </a:p>
        </p:txBody>
      </p:sp>
      <p:sp>
        <p:nvSpPr>
          <p:cNvPr id="4" name="3 Marcador de pie de página"/>
          <p:cNvSpPr>
            <a:spLocks noGrp="1"/>
          </p:cNvSpPr>
          <p:nvPr>
            <p:ph type="ftr" sz="quarter" idx="11"/>
          </p:nvPr>
        </p:nvSpPr>
        <p:spPr/>
        <p:txBody>
          <a:bodyPr/>
          <a:lstStyle/>
          <a:p>
            <a:endParaRPr lang="es-GT"/>
          </a:p>
        </p:txBody>
      </p:sp>
      <p:sp>
        <p:nvSpPr>
          <p:cNvPr id="5" name="4 Marcador de número de diapositiva"/>
          <p:cNvSpPr>
            <a:spLocks noGrp="1"/>
          </p:cNvSpPr>
          <p:nvPr>
            <p:ph type="sldNum" sz="quarter" idx="12"/>
          </p:nvPr>
        </p:nvSpPr>
        <p:spPr/>
        <p:txBody>
          <a:bodyPr/>
          <a:lstStyle/>
          <a:p>
            <a:fld id="{B3309FEC-4787-4BEC-8C86-A1E7E9F17A17}" type="slidenum">
              <a:rPr lang="es-GT" smtClean="0"/>
              <a:pPr/>
              <a:t>‹Nº›</a:t>
            </a:fld>
            <a:endParaRPr lang="es-GT"/>
          </a:p>
        </p:txBody>
      </p:sp>
    </p:spTree>
    <p:extLst>
      <p:ext uri="{BB962C8B-B14F-4D97-AF65-F5344CB8AC3E}">
        <p14:creationId xmlns:p14="http://schemas.microsoft.com/office/powerpoint/2010/main" xmlns="" val="38506246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C189368-2BF2-4BE7-9D13-F7BAD63F9813}" type="datetimeFigureOut">
              <a:rPr lang="es-GT" smtClean="0"/>
              <a:pPr/>
              <a:t>15/11/2016</a:t>
            </a:fld>
            <a:endParaRPr lang="es-GT"/>
          </a:p>
        </p:txBody>
      </p:sp>
      <p:sp>
        <p:nvSpPr>
          <p:cNvPr id="3" name="2 Marcador de pie de página"/>
          <p:cNvSpPr>
            <a:spLocks noGrp="1"/>
          </p:cNvSpPr>
          <p:nvPr>
            <p:ph type="ftr" sz="quarter" idx="11"/>
          </p:nvPr>
        </p:nvSpPr>
        <p:spPr/>
        <p:txBody>
          <a:bodyPr/>
          <a:lstStyle/>
          <a:p>
            <a:endParaRPr lang="es-GT"/>
          </a:p>
        </p:txBody>
      </p:sp>
      <p:sp>
        <p:nvSpPr>
          <p:cNvPr id="4" name="3 Marcador de número de diapositiva"/>
          <p:cNvSpPr>
            <a:spLocks noGrp="1"/>
          </p:cNvSpPr>
          <p:nvPr>
            <p:ph type="sldNum" sz="quarter" idx="12"/>
          </p:nvPr>
        </p:nvSpPr>
        <p:spPr/>
        <p:txBody>
          <a:bodyPr/>
          <a:lstStyle/>
          <a:p>
            <a:fld id="{B3309FEC-4787-4BEC-8C86-A1E7E9F17A17}" type="slidenum">
              <a:rPr lang="es-GT" smtClean="0"/>
              <a:pPr/>
              <a:t>‹Nº›</a:t>
            </a:fld>
            <a:endParaRPr lang="es-GT"/>
          </a:p>
        </p:txBody>
      </p:sp>
    </p:spTree>
    <p:extLst>
      <p:ext uri="{BB962C8B-B14F-4D97-AF65-F5344CB8AC3E}">
        <p14:creationId xmlns:p14="http://schemas.microsoft.com/office/powerpoint/2010/main" xmlns="" val="23706326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GT"/>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C189368-2BF2-4BE7-9D13-F7BAD63F9813}" type="datetimeFigureOut">
              <a:rPr lang="es-GT" smtClean="0"/>
              <a:pPr/>
              <a:t>15/11/2016</a:t>
            </a:fld>
            <a:endParaRPr lang="es-GT"/>
          </a:p>
        </p:txBody>
      </p:sp>
      <p:sp>
        <p:nvSpPr>
          <p:cNvPr id="6" name="5 Marcador de pie de página"/>
          <p:cNvSpPr>
            <a:spLocks noGrp="1"/>
          </p:cNvSpPr>
          <p:nvPr>
            <p:ph type="ftr" sz="quarter" idx="11"/>
          </p:nvPr>
        </p:nvSpPr>
        <p:spPr/>
        <p:txBody>
          <a:bodyPr/>
          <a:lstStyle/>
          <a:p>
            <a:endParaRPr lang="es-GT"/>
          </a:p>
        </p:txBody>
      </p:sp>
      <p:sp>
        <p:nvSpPr>
          <p:cNvPr id="7" name="6 Marcador de número de diapositiva"/>
          <p:cNvSpPr>
            <a:spLocks noGrp="1"/>
          </p:cNvSpPr>
          <p:nvPr>
            <p:ph type="sldNum" sz="quarter" idx="12"/>
          </p:nvPr>
        </p:nvSpPr>
        <p:spPr/>
        <p:txBody>
          <a:bodyPr/>
          <a:lstStyle/>
          <a:p>
            <a:fld id="{B3309FEC-4787-4BEC-8C86-A1E7E9F17A17}" type="slidenum">
              <a:rPr lang="es-GT" smtClean="0"/>
              <a:pPr/>
              <a:t>‹Nº›</a:t>
            </a:fld>
            <a:endParaRPr lang="es-GT"/>
          </a:p>
        </p:txBody>
      </p:sp>
    </p:spTree>
    <p:extLst>
      <p:ext uri="{BB962C8B-B14F-4D97-AF65-F5344CB8AC3E}">
        <p14:creationId xmlns:p14="http://schemas.microsoft.com/office/powerpoint/2010/main" xmlns="" val="17543376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GT"/>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C189368-2BF2-4BE7-9D13-F7BAD63F9813}" type="datetimeFigureOut">
              <a:rPr lang="es-GT" smtClean="0"/>
              <a:pPr/>
              <a:t>15/11/2016</a:t>
            </a:fld>
            <a:endParaRPr lang="es-GT"/>
          </a:p>
        </p:txBody>
      </p:sp>
      <p:sp>
        <p:nvSpPr>
          <p:cNvPr id="6" name="5 Marcador de pie de página"/>
          <p:cNvSpPr>
            <a:spLocks noGrp="1"/>
          </p:cNvSpPr>
          <p:nvPr>
            <p:ph type="ftr" sz="quarter" idx="11"/>
          </p:nvPr>
        </p:nvSpPr>
        <p:spPr/>
        <p:txBody>
          <a:bodyPr/>
          <a:lstStyle/>
          <a:p>
            <a:endParaRPr lang="es-GT"/>
          </a:p>
        </p:txBody>
      </p:sp>
      <p:sp>
        <p:nvSpPr>
          <p:cNvPr id="7" name="6 Marcador de número de diapositiva"/>
          <p:cNvSpPr>
            <a:spLocks noGrp="1"/>
          </p:cNvSpPr>
          <p:nvPr>
            <p:ph type="sldNum" sz="quarter" idx="12"/>
          </p:nvPr>
        </p:nvSpPr>
        <p:spPr/>
        <p:txBody>
          <a:bodyPr/>
          <a:lstStyle/>
          <a:p>
            <a:fld id="{B3309FEC-4787-4BEC-8C86-A1E7E9F17A17}" type="slidenum">
              <a:rPr lang="es-GT" smtClean="0"/>
              <a:pPr/>
              <a:t>‹Nº›</a:t>
            </a:fld>
            <a:endParaRPr lang="es-GT"/>
          </a:p>
        </p:txBody>
      </p:sp>
    </p:spTree>
    <p:extLst>
      <p:ext uri="{BB962C8B-B14F-4D97-AF65-F5344CB8AC3E}">
        <p14:creationId xmlns:p14="http://schemas.microsoft.com/office/powerpoint/2010/main" xmlns="" val="29975476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 b="-1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GT"/>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189368-2BF2-4BE7-9D13-F7BAD63F9813}" type="datetimeFigureOut">
              <a:rPr lang="es-GT" smtClean="0"/>
              <a:pPr/>
              <a:t>15/11/2016</a:t>
            </a:fld>
            <a:endParaRPr lang="es-GT"/>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309FEC-4787-4BEC-8C86-A1E7E9F17A17}" type="slidenum">
              <a:rPr lang="es-GT" smtClean="0"/>
              <a:pPr/>
              <a:t>‹Nº›</a:t>
            </a:fld>
            <a:endParaRPr lang="es-GT"/>
          </a:p>
        </p:txBody>
      </p:sp>
    </p:spTree>
    <p:extLst>
      <p:ext uri="{BB962C8B-B14F-4D97-AF65-F5344CB8AC3E}">
        <p14:creationId xmlns:p14="http://schemas.microsoft.com/office/powerpoint/2010/main" xmlns="" val="418629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2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0605" y="2852936"/>
            <a:ext cx="9143999" cy="2088232"/>
          </a:xfrm>
          <a:solidFill>
            <a:schemeClr val="accent1">
              <a:lumMod val="75000"/>
            </a:schemeClr>
          </a:solidFill>
        </p:spPr>
        <p:txBody>
          <a:bodyPr>
            <a:noAutofit/>
          </a:bodyPr>
          <a:lstStyle/>
          <a:p>
            <a:pPr algn="ctr"/>
            <a:r>
              <a:rPr lang="es-GT" sz="4000" b="1" dirty="0" smtClean="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rPr>
              <a:t>Nuevos Esfuerzos y Buenas Prácticas en Materia de Trata de Personas</a:t>
            </a:r>
            <a:endParaRPr lang="es-GT" sz="4000" b="1" dirty="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endParaRPr>
          </a:p>
        </p:txBody>
      </p:sp>
      <p:pic>
        <p:nvPicPr>
          <p:cNvPr id="3" name="Imagen 2" descr="C:\Users\user\Downloads\Logotipo_SVET.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476672"/>
            <a:ext cx="2016224" cy="1157240"/>
          </a:xfrm>
          <a:prstGeom prst="rect">
            <a:avLst/>
          </a:prstGeom>
          <a:noFill/>
          <a:ln>
            <a:noFill/>
          </a:ln>
        </p:spPr>
      </p:pic>
      <p:pic>
        <p:nvPicPr>
          <p:cNvPr id="6" name="Imagen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868144" y="332656"/>
            <a:ext cx="2843808" cy="1777380"/>
          </a:xfrm>
          <a:prstGeom prst="rect">
            <a:avLst/>
          </a:prstGeom>
        </p:spPr>
      </p:pic>
    </p:spTree>
    <p:extLst>
      <p:ext uri="{BB962C8B-B14F-4D97-AF65-F5344CB8AC3E}">
        <p14:creationId xmlns:p14="http://schemas.microsoft.com/office/powerpoint/2010/main" xmlns="" val="28442234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467544" y="188640"/>
            <a:ext cx="3960440" cy="1512168"/>
          </a:xfrm>
          <a:solidFill>
            <a:schemeClr val="accent1">
              <a:lumMod val="75000"/>
            </a:schemeClr>
          </a:solidFill>
        </p:spPr>
        <p:txBody>
          <a:bodyPr>
            <a:noAutofit/>
          </a:bodyPr>
          <a:lstStyle/>
          <a:p>
            <a:pPr algn="ctr"/>
            <a:r>
              <a:rPr lang="es-GT" sz="3200" b="1" dirty="0" smtClean="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rPr>
              <a:t>Organismo Judicial</a:t>
            </a:r>
            <a:endParaRPr lang="es-GT" sz="3200" b="1" dirty="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60232" y="188640"/>
            <a:ext cx="2304256" cy="14401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51520" y="2132856"/>
            <a:ext cx="3744416" cy="4176464"/>
          </a:xfrm>
          <a:prstGeom prst="rect">
            <a:avLst/>
          </a:prstGeom>
        </p:spPr>
      </p:pic>
      <p:pic>
        <p:nvPicPr>
          <p:cNvPr id="2" name="Imagen 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644008" y="1966528"/>
            <a:ext cx="3857625" cy="4509120"/>
          </a:xfrm>
          <a:prstGeom prst="rect">
            <a:avLst/>
          </a:prstGeom>
        </p:spPr>
      </p:pic>
    </p:spTree>
    <p:extLst>
      <p:ext uri="{BB962C8B-B14F-4D97-AF65-F5344CB8AC3E}">
        <p14:creationId xmlns:p14="http://schemas.microsoft.com/office/powerpoint/2010/main" xmlns="" val="2888061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467544" y="188640"/>
            <a:ext cx="3960440" cy="1512168"/>
          </a:xfrm>
          <a:solidFill>
            <a:schemeClr val="accent1">
              <a:lumMod val="75000"/>
            </a:schemeClr>
          </a:solidFill>
        </p:spPr>
        <p:txBody>
          <a:bodyPr>
            <a:noAutofit/>
          </a:bodyPr>
          <a:lstStyle/>
          <a:p>
            <a:pPr algn="ctr"/>
            <a:r>
              <a:rPr lang="es-GT" sz="3200" b="1" dirty="0" smtClean="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rPr>
              <a:t>Ministerio de Finanzas Públicas</a:t>
            </a:r>
            <a:endParaRPr lang="es-GT" sz="3200" b="1" dirty="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60232" y="188640"/>
            <a:ext cx="2304256" cy="1440160"/>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23528" y="1772816"/>
            <a:ext cx="4248472" cy="4919018"/>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860032" y="1769634"/>
            <a:ext cx="3995936" cy="4900571"/>
          </a:xfrm>
          <a:prstGeom prst="rect">
            <a:avLst/>
          </a:prstGeom>
        </p:spPr>
      </p:pic>
    </p:spTree>
    <p:extLst>
      <p:ext uri="{BB962C8B-B14F-4D97-AF65-F5344CB8AC3E}">
        <p14:creationId xmlns:p14="http://schemas.microsoft.com/office/powerpoint/2010/main" xmlns="" val="41031844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611560" y="224644"/>
            <a:ext cx="3347863" cy="1368152"/>
          </a:xfrm>
          <a:solidFill>
            <a:schemeClr val="accent1">
              <a:lumMod val="75000"/>
            </a:schemeClr>
          </a:solidFill>
        </p:spPr>
        <p:txBody>
          <a:bodyPr>
            <a:noAutofit/>
          </a:bodyPr>
          <a:lstStyle/>
          <a:p>
            <a:pPr algn="ctr"/>
            <a:r>
              <a:rPr lang="es-GT" sz="3600" b="1" dirty="0" smtClean="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rPr>
              <a:t>Campaña Corazón Azul</a:t>
            </a:r>
            <a:endParaRPr lang="es-GT" sz="3600" b="1" dirty="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60232" y="188640"/>
            <a:ext cx="2304256" cy="1440160"/>
          </a:xfrm>
          <a:prstGeom prst="rect">
            <a:avLst/>
          </a:prstGeom>
        </p:spPr>
      </p:pic>
      <p:pic>
        <p:nvPicPr>
          <p:cNvPr id="2" name="Imagen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51520" y="1844824"/>
            <a:ext cx="3707903" cy="2520280"/>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860032" y="1844824"/>
            <a:ext cx="3815407" cy="2520280"/>
          </a:xfrm>
          <a:prstGeom prst="rect">
            <a:avLst/>
          </a:prstGeom>
        </p:spPr>
      </p:pic>
      <p:pic>
        <p:nvPicPr>
          <p:cNvPr id="6" name="Imagen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134146" y="4357868"/>
            <a:ext cx="4680012" cy="2448272"/>
          </a:xfrm>
          <a:prstGeom prst="rect">
            <a:avLst/>
          </a:prstGeom>
        </p:spPr>
      </p:pic>
    </p:spTree>
    <p:extLst>
      <p:ext uri="{BB962C8B-B14F-4D97-AF65-F5344CB8AC3E}">
        <p14:creationId xmlns:p14="http://schemas.microsoft.com/office/powerpoint/2010/main" xmlns="" val="19099357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611560" y="224644"/>
            <a:ext cx="3347863" cy="1368152"/>
          </a:xfrm>
          <a:solidFill>
            <a:schemeClr val="accent1">
              <a:lumMod val="75000"/>
            </a:schemeClr>
          </a:solidFill>
        </p:spPr>
        <p:txBody>
          <a:bodyPr>
            <a:noAutofit/>
          </a:bodyPr>
          <a:lstStyle/>
          <a:p>
            <a:pPr algn="ctr"/>
            <a:r>
              <a:rPr lang="es-GT" sz="4000" b="1" dirty="0" smtClean="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rPr>
              <a:t>Campaña Corazón Azul</a:t>
            </a:r>
            <a:endParaRPr lang="es-GT" sz="4000" b="1" dirty="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60232" y="188640"/>
            <a:ext cx="2304256" cy="1440160"/>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67544" y="1916832"/>
            <a:ext cx="1962150" cy="1962150"/>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67544" y="4293096"/>
            <a:ext cx="1962150" cy="1962150"/>
          </a:xfrm>
          <a:prstGeom prst="rect">
            <a:avLst/>
          </a:prstGeom>
        </p:spPr>
      </p:pic>
      <p:pic>
        <p:nvPicPr>
          <p:cNvPr id="9" name="Imagen 8"/>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002338" y="4437112"/>
            <a:ext cx="1962150" cy="1962150"/>
          </a:xfrm>
          <a:prstGeom prst="rect">
            <a:avLst/>
          </a:prstGeom>
        </p:spPr>
      </p:pic>
      <p:pic>
        <p:nvPicPr>
          <p:cNvPr id="10" name="Imagen 9"/>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2699792" y="4293096"/>
            <a:ext cx="1962150" cy="1962150"/>
          </a:xfrm>
          <a:prstGeom prst="rect">
            <a:avLst/>
          </a:prstGeom>
        </p:spPr>
      </p:pic>
      <p:pic>
        <p:nvPicPr>
          <p:cNvPr id="11" name="Imagen 10"/>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4766184" y="4293096"/>
            <a:ext cx="1962150" cy="1962150"/>
          </a:xfrm>
          <a:prstGeom prst="rect">
            <a:avLst/>
          </a:prstGeom>
        </p:spPr>
      </p:pic>
      <p:pic>
        <p:nvPicPr>
          <p:cNvPr id="12" name="Imagen 11"/>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2861742" y="1897439"/>
            <a:ext cx="3600400" cy="1962150"/>
          </a:xfrm>
          <a:prstGeom prst="rect">
            <a:avLst/>
          </a:prstGeom>
        </p:spPr>
      </p:pic>
      <p:pic>
        <p:nvPicPr>
          <p:cNvPr id="2050" name="Picture 2" descr="https://fbcdn-photos-d-a.akamaihd.net/hphotos-ak-xlp1/v/t1.0-0/c103.0.206.206/p206x206/14100268_1369017919792558_6561748809978058868_n.jpg?oh=3fbaafbde79f294a117558e8035f76ed&amp;oe=586CD6EC&amp;__gda__=1483716113_bc37d956dc9b60c6ffa6d57b2e1c333b"/>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731643" y="1897439"/>
            <a:ext cx="1962150" cy="19621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67756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611560" y="224644"/>
            <a:ext cx="3347863" cy="1368152"/>
          </a:xfrm>
          <a:solidFill>
            <a:schemeClr val="accent1">
              <a:lumMod val="75000"/>
            </a:schemeClr>
          </a:solidFill>
        </p:spPr>
        <p:txBody>
          <a:bodyPr>
            <a:noAutofit/>
          </a:bodyPr>
          <a:lstStyle/>
          <a:p>
            <a:pPr algn="ctr"/>
            <a:r>
              <a:rPr lang="es-GT" sz="3600" b="1" dirty="0" smtClean="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rPr>
              <a:t>Campaña Corazón Azul</a:t>
            </a:r>
            <a:endParaRPr lang="es-GT" sz="3600" b="1" dirty="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60232" y="188640"/>
            <a:ext cx="2304256" cy="1440160"/>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87164" y="2060848"/>
            <a:ext cx="3707904" cy="4416152"/>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734272" y="1901908"/>
            <a:ext cx="3851920" cy="4575092"/>
          </a:xfrm>
          <a:prstGeom prst="rect">
            <a:avLst/>
          </a:prstGeom>
        </p:spPr>
      </p:pic>
    </p:spTree>
    <p:extLst>
      <p:ext uri="{BB962C8B-B14F-4D97-AF65-F5344CB8AC3E}">
        <p14:creationId xmlns:p14="http://schemas.microsoft.com/office/powerpoint/2010/main" xmlns="" val="31910810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35278" y="188640"/>
            <a:ext cx="3347863" cy="576064"/>
          </a:xfrm>
          <a:solidFill>
            <a:schemeClr val="accent1">
              <a:lumMod val="75000"/>
            </a:schemeClr>
          </a:solidFill>
        </p:spPr>
        <p:txBody>
          <a:bodyPr>
            <a:noAutofit/>
          </a:bodyPr>
          <a:lstStyle/>
          <a:p>
            <a:pPr algn="ctr"/>
            <a:r>
              <a:rPr lang="es-GT" sz="2800" b="1" dirty="0" smtClean="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rPr>
              <a:t>Material de Prevención</a:t>
            </a:r>
            <a:endParaRPr lang="es-GT" sz="2800" b="1" dirty="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endParaRPr>
          </a:p>
        </p:txBody>
      </p:sp>
      <p:pic>
        <p:nvPicPr>
          <p:cNvPr id="2" name="Imagen 1"/>
          <p:cNvPicPr>
            <a:picLocks noChangeAspect="1"/>
          </p:cNvPicPr>
          <p:nvPr/>
        </p:nvPicPr>
        <p:blipFill>
          <a:blip r:embed="rId2"/>
          <a:stretch>
            <a:fillRect/>
          </a:stretch>
        </p:blipFill>
        <p:spPr>
          <a:xfrm>
            <a:off x="1475656" y="1052736"/>
            <a:ext cx="4680520" cy="5656659"/>
          </a:xfrm>
          <a:prstGeom prst="rect">
            <a:avLst/>
          </a:prstGeom>
        </p:spPr>
      </p:pic>
      <p:sp>
        <p:nvSpPr>
          <p:cNvPr id="5" name="4 CuadroTexto"/>
          <p:cNvSpPr txBox="1"/>
          <p:nvPr/>
        </p:nvSpPr>
        <p:spPr>
          <a:xfrm>
            <a:off x="6357950" y="428604"/>
            <a:ext cx="2286016" cy="369332"/>
          </a:xfrm>
          <a:prstGeom prst="rect">
            <a:avLst/>
          </a:prstGeom>
          <a:noFill/>
        </p:spPr>
        <p:txBody>
          <a:bodyPr wrap="square" rtlCol="0">
            <a:spAutoFit/>
          </a:bodyPr>
          <a:lstStyle/>
          <a:p>
            <a:r>
              <a:rPr lang="es-GT" dirty="0" smtClean="0"/>
              <a:t>Trabajo Forzado</a:t>
            </a:r>
            <a:endParaRPr lang="es-GT" dirty="0"/>
          </a:p>
        </p:txBody>
      </p:sp>
    </p:spTree>
    <p:extLst>
      <p:ext uri="{BB962C8B-B14F-4D97-AF65-F5344CB8AC3E}">
        <p14:creationId xmlns:p14="http://schemas.microsoft.com/office/powerpoint/2010/main" xmlns="" val="37009659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35278" y="188640"/>
            <a:ext cx="3347863" cy="576064"/>
          </a:xfrm>
          <a:solidFill>
            <a:schemeClr val="accent1">
              <a:lumMod val="75000"/>
            </a:schemeClr>
          </a:solidFill>
        </p:spPr>
        <p:txBody>
          <a:bodyPr>
            <a:noAutofit/>
          </a:bodyPr>
          <a:lstStyle/>
          <a:p>
            <a:pPr algn="ctr"/>
            <a:r>
              <a:rPr lang="es-GT" sz="2800" b="1" dirty="0" smtClean="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rPr>
              <a:t>Material de Prevención</a:t>
            </a:r>
            <a:endParaRPr lang="es-GT" sz="2800" b="1" dirty="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endParaRPr>
          </a:p>
        </p:txBody>
      </p:sp>
      <p:pic>
        <p:nvPicPr>
          <p:cNvPr id="5" name="Imagen 4"/>
          <p:cNvPicPr>
            <a:picLocks noChangeAspect="1"/>
          </p:cNvPicPr>
          <p:nvPr/>
        </p:nvPicPr>
        <p:blipFill>
          <a:blip r:embed="rId2"/>
          <a:stretch>
            <a:fillRect/>
          </a:stretch>
        </p:blipFill>
        <p:spPr>
          <a:xfrm>
            <a:off x="1547664" y="908720"/>
            <a:ext cx="4925159" cy="5805264"/>
          </a:xfrm>
          <a:prstGeom prst="rect">
            <a:avLst/>
          </a:prstGeom>
        </p:spPr>
      </p:pic>
      <p:sp>
        <p:nvSpPr>
          <p:cNvPr id="6" name="5 CuadroTexto"/>
          <p:cNvSpPr txBox="1"/>
          <p:nvPr/>
        </p:nvSpPr>
        <p:spPr>
          <a:xfrm>
            <a:off x="6500826" y="285728"/>
            <a:ext cx="2214578" cy="369332"/>
          </a:xfrm>
          <a:prstGeom prst="rect">
            <a:avLst/>
          </a:prstGeom>
          <a:noFill/>
        </p:spPr>
        <p:txBody>
          <a:bodyPr wrap="square" rtlCol="0">
            <a:spAutoFit/>
          </a:bodyPr>
          <a:lstStyle/>
          <a:p>
            <a:r>
              <a:rPr lang="es-GT" dirty="0" smtClean="0"/>
              <a:t>Explotación Laboral</a:t>
            </a:r>
            <a:endParaRPr lang="es-GT" dirty="0"/>
          </a:p>
        </p:txBody>
      </p:sp>
    </p:spTree>
    <p:extLst>
      <p:ext uri="{BB962C8B-B14F-4D97-AF65-F5344CB8AC3E}">
        <p14:creationId xmlns:p14="http://schemas.microsoft.com/office/powerpoint/2010/main" xmlns="" val="32760753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323528" y="188640"/>
            <a:ext cx="3960440" cy="1569364"/>
          </a:xfrm>
          <a:solidFill>
            <a:schemeClr val="accent1">
              <a:lumMod val="75000"/>
            </a:schemeClr>
          </a:solidFill>
        </p:spPr>
        <p:txBody>
          <a:bodyPr>
            <a:noAutofit/>
          </a:bodyPr>
          <a:lstStyle/>
          <a:p>
            <a:pPr algn="ctr"/>
            <a:r>
              <a:rPr lang="es-GT" sz="2400" b="1" dirty="0" smtClean="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rPr>
              <a:t>Compendio de Instrumentos y Directorio de Instituciones de  Asistencia Social</a:t>
            </a:r>
            <a:endParaRPr lang="es-GT" sz="2400" b="1" dirty="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60232" y="188640"/>
            <a:ext cx="2304256" cy="1440160"/>
          </a:xfrm>
          <a:prstGeom prst="rect">
            <a:avLst/>
          </a:prstGeom>
        </p:spPr>
      </p:pic>
      <p:pic>
        <p:nvPicPr>
          <p:cNvPr id="2" name="Imagen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84064" y="1916832"/>
            <a:ext cx="6728296" cy="4608512"/>
          </a:xfrm>
          <a:prstGeom prst="rect">
            <a:avLst/>
          </a:prstGeom>
        </p:spPr>
      </p:pic>
    </p:spTree>
    <p:extLst>
      <p:ext uri="{BB962C8B-B14F-4D97-AF65-F5344CB8AC3E}">
        <p14:creationId xmlns:p14="http://schemas.microsoft.com/office/powerpoint/2010/main" xmlns="" val="17515704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323528" y="188640"/>
            <a:ext cx="3960440" cy="1569364"/>
          </a:xfrm>
          <a:solidFill>
            <a:schemeClr val="accent1">
              <a:lumMod val="75000"/>
            </a:schemeClr>
          </a:solidFill>
        </p:spPr>
        <p:txBody>
          <a:bodyPr>
            <a:noAutofit/>
          </a:bodyPr>
          <a:lstStyle/>
          <a:p>
            <a:pPr algn="ctr"/>
            <a:r>
              <a:rPr lang="es-GT" sz="2400" b="1" dirty="0" smtClean="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rPr>
              <a:t>Compendio de Instrumentos y Directorio de Instituciones de  Asistencia Social</a:t>
            </a:r>
            <a:endParaRPr lang="es-GT" sz="2400" b="1" dirty="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60232" y="188640"/>
            <a:ext cx="2304256" cy="1440160"/>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08000" y="1916832"/>
            <a:ext cx="8128000" cy="4560168"/>
          </a:xfrm>
          <a:prstGeom prst="rect">
            <a:avLst/>
          </a:prstGeom>
        </p:spPr>
      </p:pic>
    </p:spTree>
    <p:extLst>
      <p:ext uri="{BB962C8B-B14F-4D97-AF65-F5344CB8AC3E}">
        <p14:creationId xmlns:p14="http://schemas.microsoft.com/office/powerpoint/2010/main" xmlns="" val="33693891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60232" y="188640"/>
            <a:ext cx="2304256" cy="1440160"/>
          </a:xfrm>
          <a:prstGeom prst="rect">
            <a:avLst/>
          </a:prstGeom>
        </p:spPr>
      </p:pic>
      <p:pic>
        <p:nvPicPr>
          <p:cNvPr id="1026" name="Picture 2" descr="https://fbcdn-photos-c-a.akamaihd.net/hphotos-ak-xpt1/v/t1.0-0/c44.0.206.206/p206x206/14333131_1383793108315039_865991631836808228_n.jpg?oh=f0fb59acffbb55581e633cbdf749168c&amp;oe=587008EF&amp;__gda__=1483881116_fc2aa762cd8b00ea683f07e1d20237e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44008" y="2276872"/>
            <a:ext cx="3888432" cy="4032448"/>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s://fbcdn-photos-a-a.akamaihd.net/hphotos-ak-xlf1/v/t1.0-0/c75.0.206.206/p206x206/14292500_1383793101648373_1119512027078306081_n.jpg?oh=868a666ed4170ee50029dc7481233bbd&amp;oe=5874FC31&amp;__gda__=1482821164_f6aeb9e1fb6cd0fe3c085d5ce2e31540"/>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47564" y="2276606"/>
            <a:ext cx="3312368" cy="410445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ítulo 3"/>
          <p:cNvSpPr>
            <a:spLocks noGrp="1"/>
          </p:cNvSpPr>
          <p:nvPr>
            <p:ph type="ctrTitle"/>
          </p:nvPr>
        </p:nvSpPr>
        <p:spPr>
          <a:xfrm>
            <a:off x="323528" y="188640"/>
            <a:ext cx="3960440" cy="1569364"/>
          </a:xfrm>
          <a:solidFill>
            <a:schemeClr val="accent1">
              <a:lumMod val="75000"/>
            </a:schemeClr>
          </a:solidFill>
        </p:spPr>
        <p:txBody>
          <a:bodyPr>
            <a:noAutofit/>
          </a:bodyPr>
          <a:lstStyle/>
          <a:p>
            <a:pPr algn="ctr"/>
            <a:r>
              <a:rPr lang="es-GT" sz="2400" b="1" dirty="0" smtClean="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rPr>
              <a:t>Compendio de Instrumentos y Directorio de Instituciones de  Asistencia Social</a:t>
            </a:r>
            <a:endParaRPr lang="es-GT" sz="2400" b="1" dirty="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endParaRPr>
          </a:p>
        </p:txBody>
      </p:sp>
    </p:spTree>
    <p:extLst>
      <p:ext uri="{BB962C8B-B14F-4D97-AF65-F5344CB8AC3E}">
        <p14:creationId xmlns:p14="http://schemas.microsoft.com/office/powerpoint/2010/main" xmlns="" val="10693873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467544" y="178263"/>
            <a:ext cx="3960440" cy="1512168"/>
          </a:xfrm>
          <a:solidFill>
            <a:schemeClr val="accent1">
              <a:lumMod val="75000"/>
            </a:schemeClr>
          </a:solidFill>
        </p:spPr>
        <p:txBody>
          <a:bodyPr>
            <a:noAutofit/>
          </a:bodyPr>
          <a:lstStyle/>
          <a:p>
            <a:pPr algn="ctr"/>
            <a:r>
              <a:rPr lang="es-GT" sz="3200" b="1" dirty="0" smtClean="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rPr>
              <a:t>Lanzamiento de la Campaña Corazón Azul</a:t>
            </a:r>
            <a:endParaRPr lang="es-GT" sz="3200" b="1" dirty="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60232" y="188640"/>
            <a:ext cx="2304256" cy="1440160"/>
          </a:xfrm>
          <a:prstGeom prst="rect">
            <a:avLst/>
          </a:prstGeom>
        </p:spPr>
      </p:pic>
      <p:pic>
        <p:nvPicPr>
          <p:cNvPr id="2" name="Imagen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71600" y="1776139"/>
            <a:ext cx="7620000" cy="4821214"/>
          </a:xfrm>
          <a:prstGeom prst="rect">
            <a:avLst/>
          </a:prstGeom>
        </p:spPr>
      </p:pic>
    </p:spTree>
    <p:extLst>
      <p:ext uri="{BB962C8B-B14F-4D97-AF65-F5344CB8AC3E}">
        <p14:creationId xmlns:p14="http://schemas.microsoft.com/office/powerpoint/2010/main" xmlns="" val="18601982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07504" y="548680"/>
            <a:ext cx="3744416" cy="1080120"/>
          </a:xfrm>
          <a:solidFill>
            <a:schemeClr val="accent1">
              <a:lumMod val="75000"/>
            </a:schemeClr>
          </a:solidFill>
        </p:spPr>
        <p:txBody>
          <a:bodyPr>
            <a:noAutofit/>
          </a:bodyPr>
          <a:lstStyle/>
          <a:p>
            <a:pPr algn="ctr"/>
            <a:r>
              <a:rPr lang="es-GT" sz="2800" b="1" dirty="0" smtClean="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rPr>
              <a:t>Fortalecimiento de la </a:t>
            </a:r>
            <a:r>
              <a:rPr lang="es-GT" sz="3600" b="1" dirty="0" smtClean="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rPr>
              <a:t>CIT</a:t>
            </a:r>
            <a:endParaRPr lang="es-GT" sz="3600" b="1" dirty="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60232" y="188640"/>
            <a:ext cx="2304256" cy="1440160"/>
          </a:xfrm>
          <a:prstGeom prst="rect">
            <a:avLst/>
          </a:prstGeom>
        </p:spPr>
      </p:pic>
      <p:pic>
        <p:nvPicPr>
          <p:cNvPr id="4098" name="Picture 2" descr="https://fbcdn-photos-c-a.akamaihd.net/hphotos-ak-xfa1/v/t1.0-0/c0.0.206.206/p206x206/14225443_1376996235661393_8846306880971973959_n.jpg?oh=3b5c1685aa8fc1845b3e3d5e6eff6122&amp;oe=5871789A&amp;__gda__=1483421742_be0d80b8b27a2e2d04e3932b595adcd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5209" y="1772816"/>
            <a:ext cx="3312368" cy="2736304"/>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https://fbcdn-photos-a-a.akamaihd.net/hphotos-ak-xfa1/v/t1.0-0/c41.0.206.206/p206x206/14199209_1376996312328052_5221583265663292862_n.jpg?oh=3b829a0d3c4791bc3c61d2cc15e01313&amp;oe=586B8C5B&amp;__gda__=1487779868_331aebb56c3a298baa5e98d7bd4c440d"/>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24828" y="4725144"/>
            <a:ext cx="2709768" cy="1962150"/>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https://fbcdn-photos-a-a.akamaihd.net/hphotos-ak-xpa1/v/t1.0-0/c58.0.206.206/p206x206/14238230_1376996335661383_6404038657812279249_n.jpg?oh=088103e9d982a6df327ace9a46b8a2ba&amp;oe=587054BE&amp;__gda__=1487263885_0927ee991523a122fc9260b92d815ef6"/>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355976" y="1916832"/>
            <a:ext cx="4248472" cy="2448272"/>
          </a:xfrm>
          <a:prstGeom prst="rect">
            <a:avLst/>
          </a:prstGeom>
          <a:noFill/>
          <a:extLst>
            <a:ext uri="{909E8E84-426E-40DD-AFC4-6F175D3DCCD1}">
              <a14:hiddenFill xmlns:a14="http://schemas.microsoft.com/office/drawing/2010/main" xmlns="">
                <a:solidFill>
                  <a:srgbClr val="FFFFFF"/>
                </a:solidFill>
              </a14:hiddenFill>
            </a:ext>
          </a:extLst>
        </p:spPr>
      </p:pic>
      <p:pic>
        <p:nvPicPr>
          <p:cNvPr id="4104" name="Picture 8" descr="https://fbcdn-photos-b-a.akamaihd.net/hphotos-ak-xal1/v/t1.0-0/c14.0.206.206/p206x206/14212774_1376996325661384_1380784406029585465_n.jpg?oh=7d36904ce9d1a13a3ba0002b933a7af9&amp;oe=58A7EAE6&amp;__gda__=1483946680_51c9acd6252f6e01b96c4d9726250cc8"/>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004048" y="4653136"/>
            <a:ext cx="2808312" cy="19621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924774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solidFill>
            <a:schemeClr val="accent1">
              <a:lumMod val="75000"/>
            </a:schemeClr>
          </a:solidFill>
        </p:spPr>
        <p:txBody>
          <a:bodyPr>
            <a:noAutofit/>
          </a:bodyPr>
          <a:lstStyle/>
          <a:p>
            <a:pPr algn="ctr"/>
            <a:r>
              <a:rPr lang="es-GT" sz="2800" b="1" dirty="0" smtClean="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rPr>
              <a:t>Fortalecimiento de la </a:t>
            </a:r>
            <a:r>
              <a:rPr lang="es-GT" sz="3600" b="1" dirty="0" smtClean="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rPr>
              <a:t>CIT</a:t>
            </a:r>
            <a:endParaRPr lang="es-GT" sz="3600" b="1" dirty="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endParaRPr>
          </a:p>
        </p:txBody>
      </p:sp>
      <p:sp>
        <p:nvSpPr>
          <p:cNvPr id="8" name="7 Marcador de contenido"/>
          <p:cNvSpPr>
            <a:spLocks noGrp="1"/>
          </p:cNvSpPr>
          <p:nvPr>
            <p:ph idx="1"/>
          </p:nvPr>
        </p:nvSpPr>
        <p:spPr/>
        <p:txBody>
          <a:bodyPr/>
          <a:lstStyle/>
          <a:p>
            <a:r>
              <a:rPr lang="es-GT" dirty="0" smtClean="0"/>
              <a:t>Creación de Cuestionario Filtro, para promover la detección de Victimas de Trata de Personas y homologar guías de entrevista con este fin.</a:t>
            </a:r>
          </a:p>
          <a:p>
            <a:r>
              <a:rPr lang="es-GT" dirty="0" smtClean="0"/>
              <a:t>Creación de Ficha de Referencia de casos de Trata de Personas.</a:t>
            </a:r>
            <a:endParaRPr lang="es-GT" dirty="0"/>
          </a:p>
        </p:txBody>
      </p:sp>
    </p:spTree>
    <p:extLst>
      <p:ext uri="{BB962C8B-B14F-4D97-AF65-F5344CB8AC3E}">
        <p14:creationId xmlns:p14="http://schemas.microsoft.com/office/powerpoint/2010/main" xmlns="" val="39924774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583379" y="713627"/>
            <a:ext cx="7620000" cy="1143000"/>
          </a:xfrm>
          <a:prstGeom prst="rect">
            <a:avLst/>
          </a:prstGeom>
          <a:solidFill>
            <a:schemeClr val="accent1">
              <a:lumMod val="40000"/>
              <a:lumOff val="60000"/>
            </a:schemeClr>
          </a:solidFill>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s-GT" sz="3200" dirty="0" smtClean="0">
                <a:latin typeface="AR CENA" panose="02000000000000000000" pitchFamily="2" charset="0"/>
              </a:rPr>
              <a:t>Capacitaciones en 3 Idiomas Mayas, Garífuna y Lenguaje a Señas</a:t>
            </a:r>
            <a:endParaRPr lang="es-GT" sz="3200" dirty="0">
              <a:latin typeface="AR CENA" panose="02000000000000000000" pitchFamily="2" charset="0"/>
            </a:endParaRPr>
          </a:p>
        </p:txBody>
      </p:sp>
      <p:pic>
        <p:nvPicPr>
          <p:cNvPr id="4098" name="Picture 2" descr="https://scontent-iad3-1.xx.fbcdn.net/t31.0-8/13913896_1350325118328505_2509920419973035256_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592" y="1983871"/>
            <a:ext cx="3174976" cy="2381233"/>
          </a:xfrm>
          <a:prstGeom prst="rect">
            <a:avLst/>
          </a:prstGeom>
          <a:noFill/>
          <a:extLst>
            <a:ext uri="{909E8E84-426E-40DD-AFC4-6F175D3DCCD1}">
              <a14:hiddenFill xmlns:a14="http://schemas.microsoft.com/office/drawing/2010/main" xmlns="">
                <a:solidFill>
                  <a:srgbClr val="FFFFFF"/>
                </a:solidFill>
              </a14:hiddenFill>
            </a:ext>
          </a:extLst>
        </p:spPr>
      </p:pic>
      <p:pic>
        <p:nvPicPr>
          <p:cNvPr id="4103" name="Picture 7" descr="https://scontent-iad3-1.xx.fbcdn.net/t31.0-8/13767220_1332429103451440_94112161932238912_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40540" y="2133505"/>
            <a:ext cx="3991020" cy="2244949"/>
          </a:xfrm>
          <a:prstGeom prst="rect">
            <a:avLst/>
          </a:prstGeom>
          <a:noFill/>
          <a:extLst>
            <a:ext uri="{909E8E84-426E-40DD-AFC4-6F175D3DCCD1}">
              <a14:hiddenFill xmlns:a14="http://schemas.microsoft.com/office/drawing/2010/main" xmlns="">
                <a:solidFill>
                  <a:srgbClr val="FFFFFF"/>
                </a:solidFill>
              </a14:hiddenFill>
            </a:ext>
          </a:extLst>
        </p:spPr>
      </p:pic>
      <p:pic>
        <p:nvPicPr>
          <p:cNvPr id="4105" name="Picture 9" descr="https://scontent-iad3-1.xx.fbcdn.net/t31.0-8/13613255_1344702975557386_4304737176843646051_o.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83926" y="4550690"/>
            <a:ext cx="3179567" cy="2119711"/>
          </a:xfrm>
          <a:prstGeom prst="rect">
            <a:avLst/>
          </a:prstGeom>
          <a:noFill/>
          <a:extLst>
            <a:ext uri="{909E8E84-426E-40DD-AFC4-6F175D3DCCD1}">
              <a14:hiddenFill xmlns:a14="http://schemas.microsoft.com/office/drawing/2010/main" xmlns="">
                <a:solidFill>
                  <a:srgbClr val="FFFFFF"/>
                </a:solidFill>
              </a14:hiddenFill>
            </a:ext>
          </a:extLst>
        </p:spPr>
      </p:pic>
      <p:pic>
        <p:nvPicPr>
          <p:cNvPr id="4107" name="Picture 11" descr="https://scontent-iad3-1.xx.fbcdn.net/v/t1.0-9/13731536_1332426423451708_3482308714858681959_n.jpg?oh=a13f568d6094660b62c279378473283b&amp;oe=58A822C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59886" y="4505698"/>
            <a:ext cx="2952328" cy="22096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600727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103"/>
                                        </p:tgtEl>
                                        <p:attrNameLst>
                                          <p:attrName>style.visibility</p:attrName>
                                        </p:attrNameLst>
                                      </p:cBhvr>
                                      <p:to>
                                        <p:strVal val="visible"/>
                                      </p:to>
                                    </p:set>
                                    <p:animEffect transition="in" filter="barn(inVertical)">
                                      <p:cBhvr>
                                        <p:cTn id="12" dur="500"/>
                                        <p:tgtEl>
                                          <p:spTgt spid="4103"/>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4105"/>
                                        </p:tgtEl>
                                        <p:attrNameLst>
                                          <p:attrName>style.visibility</p:attrName>
                                        </p:attrNameLst>
                                      </p:cBhvr>
                                      <p:to>
                                        <p:strVal val="visible"/>
                                      </p:to>
                                    </p:set>
                                    <p:anim calcmode="lin" valueType="num">
                                      <p:cBhvr>
                                        <p:cTn id="17" dur="1000" fill="hold"/>
                                        <p:tgtEl>
                                          <p:spTgt spid="4105"/>
                                        </p:tgtEl>
                                        <p:attrNameLst>
                                          <p:attrName>ppt_w</p:attrName>
                                        </p:attrNameLst>
                                      </p:cBhvr>
                                      <p:tavLst>
                                        <p:tav tm="0">
                                          <p:val>
                                            <p:fltVal val="0"/>
                                          </p:val>
                                        </p:tav>
                                        <p:tav tm="100000">
                                          <p:val>
                                            <p:strVal val="#ppt_w"/>
                                          </p:val>
                                        </p:tav>
                                      </p:tavLst>
                                    </p:anim>
                                    <p:anim calcmode="lin" valueType="num">
                                      <p:cBhvr>
                                        <p:cTn id="18" dur="1000" fill="hold"/>
                                        <p:tgtEl>
                                          <p:spTgt spid="4105"/>
                                        </p:tgtEl>
                                        <p:attrNameLst>
                                          <p:attrName>ppt_h</p:attrName>
                                        </p:attrNameLst>
                                      </p:cBhvr>
                                      <p:tavLst>
                                        <p:tav tm="0">
                                          <p:val>
                                            <p:fltVal val="0"/>
                                          </p:val>
                                        </p:tav>
                                        <p:tav tm="100000">
                                          <p:val>
                                            <p:strVal val="#ppt_h"/>
                                          </p:val>
                                        </p:tav>
                                      </p:tavLst>
                                    </p:anim>
                                    <p:anim calcmode="lin" valueType="num">
                                      <p:cBhvr>
                                        <p:cTn id="19" dur="1000" fill="hold"/>
                                        <p:tgtEl>
                                          <p:spTgt spid="4105"/>
                                        </p:tgtEl>
                                        <p:attrNameLst>
                                          <p:attrName>style.rotation</p:attrName>
                                        </p:attrNameLst>
                                      </p:cBhvr>
                                      <p:tavLst>
                                        <p:tav tm="0">
                                          <p:val>
                                            <p:fltVal val="90"/>
                                          </p:val>
                                        </p:tav>
                                        <p:tav tm="100000">
                                          <p:val>
                                            <p:fltVal val="0"/>
                                          </p:val>
                                        </p:tav>
                                      </p:tavLst>
                                    </p:anim>
                                    <p:animEffect transition="in" filter="fade">
                                      <p:cBhvr>
                                        <p:cTn id="20" dur="1000"/>
                                        <p:tgtEl>
                                          <p:spTgt spid="410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107"/>
                                        </p:tgtEl>
                                        <p:attrNameLst>
                                          <p:attrName>style.visibility</p:attrName>
                                        </p:attrNameLst>
                                      </p:cBhvr>
                                      <p:to>
                                        <p:strVal val="visible"/>
                                      </p:to>
                                    </p:set>
                                    <p:animEffect transition="in" filter="fade">
                                      <p:cBhvr>
                                        <p:cTn id="25" dur="1000"/>
                                        <p:tgtEl>
                                          <p:spTgt spid="4107"/>
                                        </p:tgtEl>
                                      </p:cBhvr>
                                    </p:animEffect>
                                    <p:anim calcmode="lin" valueType="num">
                                      <p:cBhvr>
                                        <p:cTn id="26" dur="1000" fill="hold"/>
                                        <p:tgtEl>
                                          <p:spTgt spid="4107"/>
                                        </p:tgtEl>
                                        <p:attrNameLst>
                                          <p:attrName>ppt_x</p:attrName>
                                        </p:attrNameLst>
                                      </p:cBhvr>
                                      <p:tavLst>
                                        <p:tav tm="0">
                                          <p:val>
                                            <p:strVal val="#ppt_x"/>
                                          </p:val>
                                        </p:tav>
                                        <p:tav tm="100000">
                                          <p:val>
                                            <p:strVal val="#ppt_x"/>
                                          </p:val>
                                        </p:tav>
                                      </p:tavLst>
                                    </p:anim>
                                    <p:anim calcmode="lin" valueType="num">
                                      <p:cBhvr>
                                        <p:cTn id="27" dur="1000" fill="hold"/>
                                        <p:tgtEl>
                                          <p:spTgt spid="4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32040" y="1489975"/>
            <a:ext cx="2400267" cy="3600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1 Título"/>
          <p:cNvSpPr txBox="1">
            <a:spLocks/>
          </p:cNvSpPr>
          <p:nvPr/>
        </p:nvSpPr>
        <p:spPr>
          <a:xfrm>
            <a:off x="947606" y="346975"/>
            <a:ext cx="7620000" cy="1143000"/>
          </a:xfrm>
          <a:prstGeom prst="rect">
            <a:avLst/>
          </a:prstGeom>
          <a:solidFill>
            <a:schemeClr val="accent1">
              <a:lumMod val="40000"/>
              <a:lumOff val="60000"/>
            </a:schemeClr>
          </a:solidFill>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s-GT" sz="2800" dirty="0" smtClean="0">
                <a:latin typeface="Baskerville Old Face" panose="02020602080505020303" pitchFamily="18" charset="0"/>
              </a:rPr>
              <a:t>Activación de Redes VET en 11 Departamentos </a:t>
            </a:r>
            <a:endParaRPr lang="es-GT" sz="2800" dirty="0"/>
          </a:p>
        </p:txBody>
      </p:sp>
      <p:pic>
        <p:nvPicPr>
          <p:cNvPr id="7" name="Picture 2" descr="https://scontent-iad3-1.xx.fbcdn.net/v/t1.0-9/13007380_1267958883231796_8293005903994048842_n.jpg?oh=475e0b32b3f0e2da1c4c4f6a72f3d13d&amp;oe=58701B3B"/>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80222" y="1772816"/>
            <a:ext cx="3338843" cy="2504132"/>
          </a:xfrm>
          <a:prstGeom prst="rect">
            <a:avLst/>
          </a:prstGeom>
          <a:noFill/>
          <a:extLst>
            <a:ext uri="{909E8E84-426E-40DD-AFC4-6F175D3DCCD1}">
              <a14:hiddenFill xmlns:a14="http://schemas.microsoft.com/office/drawing/2010/main" xmlns="">
                <a:solidFill>
                  <a:srgbClr val="FFFFFF"/>
                </a:solidFill>
              </a14:hiddenFill>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57643" y="4413072"/>
            <a:ext cx="3319901" cy="22132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52710" y="4413072"/>
            <a:ext cx="3403666" cy="2269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579266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wipe(down)">
                                      <p:cBhvr>
                                        <p:cTn id="10" dur="500"/>
                                        <p:tgtEl>
                                          <p:spTgt spid="614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149"/>
                                        </p:tgtEl>
                                        <p:attrNameLst>
                                          <p:attrName>style.visibility</p:attrName>
                                        </p:attrNameLst>
                                      </p:cBhvr>
                                      <p:to>
                                        <p:strVal val="visible"/>
                                      </p:to>
                                    </p:set>
                                    <p:animEffect transition="in" filter="fade">
                                      <p:cBhvr>
                                        <p:cTn id="15" dur="1000"/>
                                        <p:tgtEl>
                                          <p:spTgt spid="6149"/>
                                        </p:tgtEl>
                                      </p:cBhvr>
                                    </p:animEffect>
                                    <p:anim calcmode="lin" valueType="num">
                                      <p:cBhvr>
                                        <p:cTn id="16" dur="1000" fill="hold"/>
                                        <p:tgtEl>
                                          <p:spTgt spid="6149"/>
                                        </p:tgtEl>
                                        <p:attrNameLst>
                                          <p:attrName>ppt_x</p:attrName>
                                        </p:attrNameLst>
                                      </p:cBhvr>
                                      <p:tavLst>
                                        <p:tav tm="0">
                                          <p:val>
                                            <p:strVal val="#ppt_x"/>
                                          </p:val>
                                        </p:tav>
                                        <p:tav tm="100000">
                                          <p:val>
                                            <p:strVal val="#ppt_x"/>
                                          </p:val>
                                        </p:tav>
                                      </p:tavLst>
                                    </p:anim>
                                    <p:anim calcmode="lin" valueType="num">
                                      <p:cBhvr>
                                        <p:cTn id="17" dur="1000" fill="hold"/>
                                        <p:tgtEl>
                                          <p:spTgt spid="6149"/>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6148"/>
                                        </p:tgtEl>
                                        <p:attrNameLst>
                                          <p:attrName>style.visibility</p:attrName>
                                        </p:attrNameLst>
                                      </p:cBhvr>
                                      <p:to>
                                        <p:strVal val="visible"/>
                                      </p:to>
                                    </p:set>
                                    <p:animEffect transition="in" filter="fade">
                                      <p:cBhvr>
                                        <p:cTn id="20" dur="1000"/>
                                        <p:tgtEl>
                                          <p:spTgt spid="6148"/>
                                        </p:tgtEl>
                                      </p:cBhvr>
                                    </p:animEffect>
                                    <p:anim calcmode="lin" valueType="num">
                                      <p:cBhvr>
                                        <p:cTn id="21" dur="1000" fill="hold"/>
                                        <p:tgtEl>
                                          <p:spTgt spid="6148"/>
                                        </p:tgtEl>
                                        <p:attrNameLst>
                                          <p:attrName>ppt_x</p:attrName>
                                        </p:attrNameLst>
                                      </p:cBhvr>
                                      <p:tavLst>
                                        <p:tav tm="0">
                                          <p:val>
                                            <p:strVal val="#ppt_x"/>
                                          </p:val>
                                        </p:tav>
                                        <p:tav tm="100000">
                                          <p:val>
                                            <p:strVal val="#ppt_x"/>
                                          </p:val>
                                        </p:tav>
                                      </p:tavLst>
                                    </p:anim>
                                    <p:anim calcmode="lin" valueType="num">
                                      <p:cBhvr>
                                        <p:cTn id="22"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539552" y="476672"/>
            <a:ext cx="3960440" cy="792088"/>
          </a:xfrm>
          <a:solidFill>
            <a:schemeClr val="accent1">
              <a:lumMod val="75000"/>
            </a:schemeClr>
          </a:solidFill>
        </p:spPr>
        <p:txBody>
          <a:bodyPr>
            <a:noAutofit/>
          </a:bodyPr>
          <a:lstStyle/>
          <a:p>
            <a:pPr algn="ctr"/>
            <a:r>
              <a:rPr lang="es-GT" sz="2400" b="1" dirty="0" smtClean="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rPr>
              <a:t>Calendario en Idiomas Mayas</a:t>
            </a:r>
            <a:endParaRPr lang="es-GT" sz="2400" b="1" dirty="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60232" y="188640"/>
            <a:ext cx="2304256" cy="1440160"/>
          </a:xfrm>
          <a:prstGeom prst="rect">
            <a:avLst/>
          </a:prstGeom>
        </p:spPr>
      </p:pic>
      <p:pic>
        <p:nvPicPr>
          <p:cNvPr id="5" name="Imagen 4"/>
          <p:cNvPicPr>
            <a:picLocks noChangeAspect="1"/>
          </p:cNvPicPr>
          <p:nvPr/>
        </p:nvPicPr>
        <p:blipFill>
          <a:blip r:embed="rId3"/>
          <a:stretch>
            <a:fillRect/>
          </a:stretch>
        </p:blipFill>
        <p:spPr>
          <a:xfrm>
            <a:off x="518985" y="1648384"/>
            <a:ext cx="3600400" cy="4876960"/>
          </a:xfrm>
          <a:prstGeom prst="rect">
            <a:avLst/>
          </a:prstGeom>
        </p:spPr>
      </p:pic>
      <p:pic>
        <p:nvPicPr>
          <p:cNvPr id="6" name="Imagen 5"/>
          <p:cNvPicPr>
            <a:picLocks noChangeAspect="1"/>
          </p:cNvPicPr>
          <p:nvPr/>
        </p:nvPicPr>
        <p:blipFill>
          <a:blip r:embed="rId4"/>
          <a:stretch>
            <a:fillRect/>
          </a:stretch>
        </p:blipFill>
        <p:spPr>
          <a:xfrm>
            <a:off x="4391980" y="1772816"/>
            <a:ext cx="4536504" cy="4752528"/>
          </a:xfrm>
          <a:prstGeom prst="rect">
            <a:avLst/>
          </a:prstGeom>
        </p:spPr>
      </p:pic>
    </p:spTree>
    <p:extLst>
      <p:ext uri="{BB962C8B-B14F-4D97-AF65-F5344CB8AC3E}">
        <p14:creationId xmlns:p14="http://schemas.microsoft.com/office/powerpoint/2010/main" xmlns="" val="24040459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259553" y="188640"/>
            <a:ext cx="3960440" cy="1152128"/>
          </a:xfrm>
          <a:solidFill>
            <a:schemeClr val="accent1">
              <a:lumMod val="75000"/>
            </a:schemeClr>
          </a:solidFill>
        </p:spPr>
        <p:txBody>
          <a:bodyPr>
            <a:noAutofit/>
          </a:bodyPr>
          <a:lstStyle/>
          <a:p>
            <a:pPr algn="ctr"/>
            <a:r>
              <a:rPr lang="es-GT" sz="3200" b="1" dirty="0" smtClean="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rPr>
              <a:t>Manual para Capacitaciones</a:t>
            </a:r>
            <a:endParaRPr lang="es-GT" sz="3200" b="1" dirty="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60232" y="188640"/>
            <a:ext cx="2304256" cy="1440160"/>
          </a:xfrm>
          <a:prstGeom prst="rect">
            <a:avLst/>
          </a:prstGeom>
        </p:spPr>
      </p:pic>
      <p:pic>
        <p:nvPicPr>
          <p:cNvPr id="1026" name="Picture 2" descr="https://fbcdn-photos-a-a.akamaihd.net/hphotos-ak-xaf1/v/t1.0-0/c80.0.206.206/p206x206/14102525_1369044459789904_465476315807650181_n.jpg?oh=beb37416feec26da9d4133c4d63e3715&amp;oe=586CED71&amp;__gda__=1487700438_43a9079397964c06b287478c3059eae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7504" y="1914854"/>
            <a:ext cx="2592288" cy="24502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s://fbcdn-photos-d-a.akamaihd.net/hphotos-ak-xlp1/v/t1.0-0/c0.3.206.206/p206x206/14088461_1362083733819310_1996987073856575414_n.jpg?oh=28a1e015335bc217117e6d99c12392c5&amp;oe=58733E20&amp;__gda__=1483393606_e7472273ef73edfc8c4245bdfe8a177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228184" y="1914854"/>
            <a:ext cx="2645793" cy="242123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s://fbcdn-photos-b-a.akamaihd.net/hphotos-ak-xtp1/v/t1.0-0/c40.0.206.206/p206x206/13879230_1344702982224052_1343063549444039327_n.jpg?oh=dcc937128298fd31d71f1d2e37216b61&amp;oe=586F32B3&amp;__gda__=1483398229_8d371b89568e057c70ebdf7a699baf9d"/>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915816" y="1484784"/>
            <a:ext cx="3168352" cy="2880320"/>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s://fbcdn-photos-c-a.akamaihd.net/hphotos-ak-xpf1/v/t1.0-0/c39.0.206.206/p206x206/13886451_1343288612365489_9089810690542974555_n.jpg?oh=571e9d12138ea0d385a7f9901d0e43bb&amp;oe=586E29C1&amp;__gda__=1483805030_4db2ac71db9ee0f9b6764e9c42c77425"/>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07704" y="4653136"/>
            <a:ext cx="5112568" cy="19621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120024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340561" y="3920551"/>
            <a:ext cx="2530624" cy="408906"/>
          </a:xfrm>
        </p:spPr>
        <p:style>
          <a:lnRef idx="3">
            <a:schemeClr val="lt1"/>
          </a:lnRef>
          <a:fillRef idx="1">
            <a:schemeClr val="accent3"/>
          </a:fillRef>
          <a:effectRef idx="1">
            <a:schemeClr val="accent3"/>
          </a:effectRef>
          <a:fontRef idx="minor">
            <a:schemeClr val="lt1"/>
          </a:fontRef>
        </p:style>
        <p:txBody>
          <a:bodyPr>
            <a:normAutofit fontScale="40000" lnSpcReduction="20000"/>
          </a:bodyPr>
          <a:lstStyle/>
          <a:p>
            <a:pPr marL="114300" indent="0" algn="ctr">
              <a:buNone/>
            </a:pPr>
            <a:r>
              <a:rPr lang="es-GT" b="1" dirty="0" smtClean="0">
                <a:latin typeface="Baskerville Old Face" panose="02020602080505020303" pitchFamily="18" charset="0"/>
              </a:rPr>
              <a:t>TERAPIA INDIVIDUAL Y GRUPAL</a:t>
            </a:r>
            <a:endParaRPr lang="es-GT" b="1" dirty="0">
              <a:latin typeface="Baskerville Old Face" panose="02020602080505020303" pitchFamily="18" charset="0"/>
            </a:endParaRPr>
          </a:p>
        </p:txBody>
      </p:sp>
      <p:pic>
        <p:nvPicPr>
          <p:cNvPr id="6" name="Imagen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92528" y="4358590"/>
            <a:ext cx="3226691" cy="2420018"/>
          </a:xfrm>
          <a:prstGeom prst="rect">
            <a:avLst/>
          </a:prstGeom>
        </p:spPr>
      </p:pic>
      <p:pic>
        <p:nvPicPr>
          <p:cNvPr id="7" name="Imagen 6"/>
          <p:cNvPicPr>
            <a:picLocks noChangeAspect="1"/>
          </p:cNvPicPr>
          <p:nvPr/>
        </p:nvPicPr>
        <p:blipFill rotWithShape="1">
          <a:blip r:embed="rId3" cstate="print">
            <a:extLst>
              <a:ext uri="{28A0092B-C50C-407E-A947-70E740481C1C}">
                <a14:useLocalDpi xmlns:a14="http://schemas.microsoft.com/office/drawing/2010/main" xmlns="" val="0"/>
              </a:ext>
            </a:extLst>
          </a:blip>
          <a:srcRect r="7741"/>
          <a:stretch/>
        </p:blipFill>
        <p:spPr>
          <a:xfrm>
            <a:off x="4788024" y="4347083"/>
            <a:ext cx="2907730" cy="2363756"/>
          </a:xfrm>
          <a:prstGeom prst="rect">
            <a:avLst/>
          </a:prstGeom>
        </p:spPr>
      </p:pic>
      <p:sp>
        <p:nvSpPr>
          <p:cNvPr id="8" name="2 Marcador de contenido"/>
          <p:cNvSpPr txBox="1">
            <a:spLocks/>
          </p:cNvSpPr>
          <p:nvPr/>
        </p:nvSpPr>
        <p:spPr>
          <a:xfrm>
            <a:off x="4976577" y="3938177"/>
            <a:ext cx="2530624" cy="408906"/>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0">
            <a:normAutofit fontScale="47500" lnSpcReduction="2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lt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lt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lt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lt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lt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lt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lt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lt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lt1"/>
                </a:solidFill>
                <a:latin typeface="+mn-lt"/>
                <a:ea typeface="+mn-ea"/>
                <a:cs typeface="+mn-cs"/>
              </a:defRPr>
            </a:lvl9pPr>
          </a:lstStyle>
          <a:p>
            <a:pPr marL="114300" indent="0" algn="ctr">
              <a:buFont typeface="Arial" pitchFamily="34" charset="0"/>
              <a:buNone/>
            </a:pPr>
            <a:r>
              <a:rPr lang="es-GT" b="1" dirty="0" smtClean="0">
                <a:latin typeface="Baskerville Old Face" panose="02020602080505020303" pitchFamily="18" charset="0"/>
              </a:rPr>
              <a:t>CAPACITACIÓN </a:t>
            </a:r>
          </a:p>
          <a:p>
            <a:pPr marL="114300" indent="0" algn="ctr">
              <a:buFont typeface="Arial" pitchFamily="34" charset="0"/>
              <a:buNone/>
            </a:pPr>
            <a:r>
              <a:rPr lang="es-GT" b="1" dirty="0" smtClean="0">
                <a:latin typeface="Baskerville Old Face" panose="02020602080505020303" pitchFamily="18" charset="0"/>
              </a:rPr>
              <a:t>LABORAL</a:t>
            </a:r>
            <a:endParaRPr lang="es-GT" b="1" dirty="0">
              <a:latin typeface="Baskerville Old Face" panose="02020602080505020303" pitchFamily="18" charset="0"/>
            </a:endParaRPr>
          </a:p>
        </p:txBody>
      </p:sp>
      <p:pic>
        <p:nvPicPr>
          <p:cNvPr id="9" name="Imagen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253578" y="2007228"/>
            <a:ext cx="2471760" cy="1853820"/>
          </a:xfrm>
          <a:prstGeom prst="rect">
            <a:avLst/>
          </a:prstGeom>
        </p:spPr>
      </p:pic>
      <p:pic>
        <p:nvPicPr>
          <p:cNvPr id="13" name="Imagen 4"/>
          <p:cNvPicPr>
            <a:picLocks noChangeAspect="1"/>
          </p:cNvPicPr>
          <p:nvPr/>
        </p:nvPicPr>
        <p:blipFill rotWithShape="1">
          <a:blip r:embed="rId5" cstate="print">
            <a:extLst>
              <a:ext uri="{28A0092B-C50C-407E-A947-70E740481C1C}">
                <a14:useLocalDpi xmlns:a14="http://schemas.microsoft.com/office/drawing/2010/main" xmlns="" val="0"/>
              </a:ext>
            </a:extLst>
          </a:blip>
          <a:srcRect r="5079"/>
          <a:stretch/>
        </p:blipFill>
        <p:spPr>
          <a:xfrm>
            <a:off x="875" y="1931263"/>
            <a:ext cx="3253674" cy="1929785"/>
          </a:xfrm>
          <a:prstGeom prst="rect">
            <a:avLst/>
          </a:prstGeom>
        </p:spPr>
      </p:pic>
      <p:pic>
        <p:nvPicPr>
          <p:cNvPr id="14" name="Imagen 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609460" y="2007228"/>
            <a:ext cx="3066587" cy="1844744"/>
          </a:xfrm>
          <a:prstGeom prst="rect">
            <a:avLst/>
          </a:prstGeom>
        </p:spPr>
      </p:pic>
      <p:sp>
        <p:nvSpPr>
          <p:cNvPr id="10" name="2 Marcador de contenido"/>
          <p:cNvSpPr txBox="1">
            <a:spLocks/>
          </p:cNvSpPr>
          <p:nvPr/>
        </p:nvSpPr>
        <p:spPr>
          <a:xfrm>
            <a:off x="2953907" y="1349551"/>
            <a:ext cx="2530624" cy="408906"/>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0">
            <a:normAutofit fontScale="62500" lnSpcReduction="2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lt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lt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lt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lt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lt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lt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lt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lt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lt1"/>
                </a:solidFill>
                <a:latin typeface="+mn-lt"/>
                <a:ea typeface="+mn-ea"/>
                <a:cs typeface="+mn-cs"/>
              </a:defRPr>
            </a:lvl9pPr>
          </a:lstStyle>
          <a:p>
            <a:pPr marL="114300" indent="0" algn="ctr">
              <a:buFont typeface="Arial" pitchFamily="34" charset="0"/>
              <a:buNone/>
            </a:pPr>
            <a:r>
              <a:rPr lang="es-GT" b="1" dirty="0" smtClean="0">
                <a:latin typeface="Baskerville Old Face" panose="02020602080505020303" pitchFamily="18" charset="0"/>
              </a:rPr>
              <a:t>TERAPIA OCUPACIONAL</a:t>
            </a:r>
            <a:endParaRPr lang="es-GT" b="1" dirty="0">
              <a:latin typeface="Baskerville Old Face" panose="02020602080505020303" pitchFamily="18" charset="0"/>
            </a:endParaRPr>
          </a:p>
        </p:txBody>
      </p:sp>
      <p:sp>
        <p:nvSpPr>
          <p:cNvPr id="12" name="Título 3"/>
          <p:cNvSpPr txBox="1">
            <a:spLocks/>
          </p:cNvSpPr>
          <p:nvPr/>
        </p:nvSpPr>
        <p:spPr>
          <a:xfrm>
            <a:off x="163567" y="105634"/>
            <a:ext cx="3691673" cy="1080120"/>
          </a:xfrm>
          <a:prstGeom prst="rect">
            <a:avLst/>
          </a:prstGeom>
          <a:solidFill>
            <a:schemeClr val="accent1">
              <a:lumMod val="7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GT" sz="3200" b="1" dirty="0" smtClean="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rPr>
              <a:t>Atención a Víctimas</a:t>
            </a:r>
            <a:endParaRPr lang="es-GT" sz="3200" b="1" dirty="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endParaRPr>
          </a:p>
        </p:txBody>
      </p:sp>
    </p:spTree>
    <p:extLst>
      <p:ext uri="{BB962C8B-B14F-4D97-AF65-F5344CB8AC3E}">
        <p14:creationId xmlns:p14="http://schemas.microsoft.com/office/powerpoint/2010/main" xmlns="" val="7921106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heel(1)">
                                      <p:cBhvr>
                                        <p:cTn id="29" dur="2000"/>
                                        <p:tgtEl>
                                          <p:spTgt spid="6"/>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3">
                                            <p:bg/>
                                          </p:spTgt>
                                        </p:tgtEl>
                                        <p:attrNameLst>
                                          <p:attrName>style.visibility</p:attrName>
                                        </p:attrNameLst>
                                      </p:cBhvr>
                                      <p:to>
                                        <p:strVal val="visible"/>
                                      </p:to>
                                    </p:set>
                                    <p:animEffect transition="in" filter="wheel(1)">
                                      <p:cBhvr>
                                        <p:cTn id="32" dur="2000"/>
                                        <p:tgtEl>
                                          <p:spTgt spid="3">
                                            <p:bg/>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wheel(1)">
                                      <p:cBhvr>
                                        <p:cTn id="37" dur="2000"/>
                                        <p:tgtEl>
                                          <p:spTgt spid="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randombar(horizontal)">
                                      <p:cBhvr>
                                        <p:cTn id="42" dur="500"/>
                                        <p:tgtEl>
                                          <p:spTgt spid="7"/>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randombar(horizontal)">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Título"/>
          <p:cNvSpPr>
            <a:spLocks noGrp="1"/>
          </p:cNvSpPr>
          <p:nvPr>
            <p:ph type="title"/>
          </p:nvPr>
        </p:nvSpPr>
        <p:spPr/>
        <p:txBody>
          <a:bodyPr/>
          <a:lstStyle/>
          <a:p>
            <a:r>
              <a:rPr lang="es-GT" dirty="0" smtClean="0"/>
              <a:t>Trafico ilícito de Migrantes</a:t>
            </a:r>
            <a:endParaRPr lang="es-GT" dirty="0"/>
          </a:p>
        </p:txBody>
      </p:sp>
      <p:sp>
        <p:nvSpPr>
          <p:cNvPr id="16" name="15 Marcador de contenido"/>
          <p:cNvSpPr>
            <a:spLocks noGrp="1"/>
          </p:cNvSpPr>
          <p:nvPr>
            <p:ph idx="1"/>
          </p:nvPr>
        </p:nvSpPr>
        <p:spPr>
          <a:xfrm>
            <a:off x="428596" y="1357298"/>
            <a:ext cx="8229600" cy="4525963"/>
          </a:xfrm>
        </p:spPr>
        <p:txBody>
          <a:bodyPr>
            <a:normAutofit/>
          </a:bodyPr>
          <a:lstStyle/>
          <a:p>
            <a:pPr>
              <a:buNone/>
            </a:pPr>
            <a:r>
              <a:rPr lang="es-ES_tradnl" b="1" dirty="0" smtClean="0"/>
              <a:t>R</a:t>
            </a:r>
            <a:r>
              <a:rPr lang="es-GT" b="1" dirty="0" smtClean="0"/>
              <a:t>eformas a la Ley de Migración –Decreto 95-98 del Congreso de la República de Guatemala, Decreto </a:t>
            </a:r>
            <a:r>
              <a:rPr lang="es-GT" b="1" dirty="0" smtClean="0"/>
              <a:t>10-2015</a:t>
            </a:r>
            <a:r>
              <a:rPr lang="es-GT" dirty="0" smtClean="0"/>
              <a:t> </a:t>
            </a:r>
            <a:endParaRPr lang="es-GT" dirty="0" smtClean="0"/>
          </a:p>
          <a:p>
            <a:pPr>
              <a:buNone/>
            </a:pPr>
            <a:endParaRPr lang="es-GT" dirty="0" smtClean="0"/>
          </a:p>
          <a:p>
            <a:pPr algn="just">
              <a:buNone/>
            </a:pPr>
            <a:r>
              <a:rPr lang="es-GT" dirty="0" smtClean="0"/>
              <a:t>	</a:t>
            </a:r>
            <a:r>
              <a:rPr lang="es-GT" sz="2400" dirty="0" smtClean="0"/>
              <a:t>Con </a:t>
            </a:r>
            <a:r>
              <a:rPr lang="es-GT" sz="2400" dirty="0" smtClean="0"/>
              <a:t>dicha reforma se tipifica el delito de Tráfico Ilícito de Personas con una sanción de 6 a 8 años de prisión; asimismo, </a:t>
            </a:r>
            <a:r>
              <a:rPr lang="es-GT" sz="2400" dirty="0" smtClean="0"/>
              <a:t>crea el </a:t>
            </a:r>
            <a:r>
              <a:rPr lang="es-GT" sz="2400" dirty="0" smtClean="0"/>
              <a:t>tipo penal “tráfico ilegal de guatemaltecos</a:t>
            </a:r>
            <a:r>
              <a:rPr lang="es-GT" sz="2400" dirty="0" smtClean="0"/>
              <a:t>” con </a:t>
            </a:r>
            <a:r>
              <a:rPr lang="es-GT" sz="2400" dirty="0" smtClean="0"/>
              <a:t>el objeto de prevenir, reprimir, sancionar y erradicar este delito, con una pena de 6 a 8 años de prisión.</a:t>
            </a:r>
          </a:p>
          <a:p>
            <a:endParaRPr lang="es-GT" dirty="0"/>
          </a:p>
        </p:txBody>
      </p:sp>
    </p:spTree>
    <p:extLst>
      <p:ext uri="{BB962C8B-B14F-4D97-AF65-F5344CB8AC3E}">
        <p14:creationId xmlns:p14="http://schemas.microsoft.com/office/powerpoint/2010/main" xmlns="" val="7921106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Título"/>
          <p:cNvSpPr>
            <a:spLocks noGrp="1"/>
          </p:cNvSpPr>
          <p:nvPr>
            <p:ph type="title"/>
          </p:nvPr>
        </p:nvSpPr>
        <p:spPr/>
        <p:txBody>
          <a:bodyPr/>
          <a:lstStyle/>
          <a:p>
            <a:r>
              <a:rPr lang="es-GT" dirty="0" smtClean="0"/>
              <a:t>Trafico ilícito de Migrantes</a:t>
            </a:r>
            <a:endParaRPr lang="es-GT" dirty="0"/>
          </a:p>
        </p:txBody>
      </p:sp>
      <p:sp>
        <p:nvSpPr>
          <p:cNvPr id="16" name="15 Marcador de contenido"/>
          <p:cNvSpPr>
            <a:spLocks noGrp="1"/>
          </p:cNvSpPr>
          <p:nvPr>
            <p:ph idx="1"/>
          </p:nvPr>
        </p:nvSpPr>
        <p:spPr>
          <a:xfrm>
            <a:off x="428596" y="1357298"/>
            <a:ext cx="8229600" cy="4525963"/>
          </a:xfrm>
        </p:spPr>
        <p:txBody>
          <a:bodyPr>
            <a:normAutofit fontScale="70000" lnSpcReduction="20000"/>
          </a:bodyPr>
          <a:lstStyle/>
          <a:p>
            <a:pPr algn="just">
              <a:buNone/>
            </a:pPr>
            <a:r>
              <a:rPr lang="es-GT" dirty="0" smtClean="0"/>
              <a:t>En la Fiscalía de Sección contra la Trata de Personas del Ministerio Publico, actualmente se cuenta con Unidades </a:t>
            </a:r>
            <a:r>
              <a:rPr lang="es-GT" dirty="0" smtClean="0"/>
              <a:t>funcionales para la distribución de los casos en torno a las diversas modalidades del delito de Trata de Personas, </a:t>
            </a:r>
            <a:r>
              <a:rPr lang="es-GT" dirty="0" smtClean="0"/>
              <a:t>así como la designación de personal especializado para atender el tema de Tráfico Ilícito de Migrantes, dando como </a:t>
            </a:r>
            <a:r>
              <a:rPr lang="es-GT" dirty="0" smtClean="0"/>
              <a:t>resultado las siguientes Unidades</a:t>
            </a:r>
            <a:r>
              <a:rPr lang="es-GT" dirty="0" smtClean="0"/>
              <a:t>:</a:t>
            </a:r>
            <a:r>
              <a:rPr lang="es-GT" dirty="0" smtClean="0"/>
              <a:t> </a:t>
            </a:r>
            <a:endParaRPr lang="es-GT" dirty="0" smtClean="0"/>
          </a:p>
          <a:p>
            <a:pPr algn="just">
              <a:buNone/>
            </a:pPr>
            <a:endParaRPr lang="es-GT" dirty="0" smtClean="0"/>
          </a:p>
          <a:p>
            <a:pPr lvl="0"/>
            <a:r>
              <a:rPr lang="es-GT" dirty="0" smtClean="0"/>
              <a:t>Unidad contra la Venta de Personas y Adopciones Irregulares; </a:t>
            </a:r>
          </a:p>
          <a:p>
            <a:pPr lvl="0"/>
            <a:r>
              <a:rPr lang="es-GT" dirty="0" smtClean="0"/>
              <a:t>Unidad contra la Explotación Sexual;</a:t>
            </a:r>
          </a:p>
          <a:p>
            <a:pPr lvl="0"/>
            <a:r>
              <a:rPr lang="es-GT" dirty="0" smtClean="0"/>
              <a:t>Unidad contra la Explotación Laboral y otras modalidades de Trata de Personas;</a:t>
            </a:r>
          </a:p>
          <a:p>
            <a:pPr lvl="0"/>
            <a:r>
              <a:rPr lang="es-GT" dirty="0" smtClean="0"/>
              <a:t>Unidad de Atención Integral </a:t>
            </a:r>
            <a:r>
              <a:rPr lang="es-GT" dirty="0" smtClean="0"/>
              <a:t>(Psicóloga </a:t>
            </a:r>
            <a:r>
              <a:rPr lang="es-GT" dirty="0" smtClean="0"/>
              <a:t>y Trabajadora </a:t>
            </a:r>
            <a:r>
              <a:rPr lang="es-GT" dirty="0" smtClean="0"/>
              <a:t>Social) </a:t>
            </a:r>
            <a:r>
              <a:rPr lang="es-GT" dirty="0" smtClean="0"/>
              <a:t>y la </a:t>
            </a:r>
          </a:p>
          <a:p>
            <a:pPr lvl="0"/>
            <a:r>
              <a:rPr lang="es-GT" dirty="0" smtClean="0"/>
              <a:t>Unidad contra el </a:t>
            </a:r>
            <a:r>
              <a:rPr lang="es-GT" dirty="0" smtClean="0"/>
              <a:t>Tráfico Ilícito </a:t>
            </a:r>
            <a:r>
              <a:rPr lang="es-GT" dirty="0" smtClean="0"/>
              <a:t>de Migrantes.</a:t>
            </a:r>
          </a:p>
          <a:p>
            <a:pPr>
              <a:buNone/>
            </a:pPr>
            <a:endParaRPr lang="es-GT" dirty="0"/>
          </a:p>
        </p:txBody>
      </p:sp>
    </p:spTree>
    <p:extLst>
      <p:ext uri="{BB962C8B-B14F-4D97-AF65-F5344CB8AC3E}">
        <p14:creationId xmlns:p14="http://schemas.microsoft.com/office/powerpoint/2010/main" xmlns="" val="7921106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Título"/>
          <p:cNvSpPr>
            <a:spLocks noGrp="1"/>
          </p:cNvSpPr>
          <p:nvPr>
            <p:ph type="title"/>
          </p:nvPr>
        </p:nvSpPr>
        <p:spPr/>
        <p:txBody>
          <a:bodyPr/>
          <a:lstStyle/>
          <a:p>
            <a:r>
              <a:rPr lang="es-GT" dirty="0" smtClean="0"/>
              <a:t>Trafico ilícito de Migrantes</a:t>
            </a:r>
            <a:endParaRPr lang="es-GT" dirty="0"/>
          </a:p>
        </p:txBody>
      </p:sp>
      <p:sp>
        <p:nvSpPr>
          <p:cNvPr id="16" name="15 Marcador de contenido"/>
          <p:cNvSpPr>
            <a:spLocks noGrp="1"/>
          </p:cNvSpPr>
          <p:nvPr>
            <p:ph idx="1"/>
          </p:nvPr>
        </p:nvSpPr>
        <p:spPr>
          <a:xfrm>
            <a:off x="428596" y="1357298"/>
            <a:ext cx="8229600" cy="4525963"/>
          </a:xfrm>
        </p:spPr>
        <p:txBody>
          <a:bodyPr>
            <a:normAutofit lnSpcReduction="10000"/>
          </a:bodyPr>
          <a:lstStyle/>
          <a:p>
            <a:pPr>
              <a:buNone/>
            </a:pPr>
            <a:r>
              <a:rPr lang="es-GT" b="1" dirty="0" smtClean="0"/>
              <a:t>Sección de Investigación Contra el Tráfico Ilícito de Migrantes, Policía Nacional Civil (PNC)</a:t>
            </a:r>
            <a:endParaRPr lang="es-GT" dirty="0" smtClean="0"/>
          </a:p>
          <a:p>
            <a:pPr>
              <a:buNone/>
            </a:pPr>
            <a:r>
              <a:rPr lang="es-GT" dirty="0" smtClean="0"/>
              <a:t> </a:t>
            </a:r>
          </a:p>
          <a:p>
            <a:pPr algn="just">
              <a:buNone/>
            </a:pPr>
            <a:r>
              <a:rPr lang="es-GT" sz="2600" dirty="0" smtClean="0"/>
              <a:t>Según Orden General 67-2014 de la Subdirección General de Investigación Criminal de la Policía Nacional Civil –PNC-, se crea la Sección de Investigación Contra el Tráfico Ilícito de Migrantes en el Departamento de Crimen Organizado de la PNC,  la cual tiene como función específica, investigar los delitos relacionados al tema de  Tráfico Ilícito de Migrantes Nacionales y Extranjeros, por tierra, mar y aire.</a:t>
            </a:r>
            <a:endParaRPr lang="es-GT" sz="2600" dirty="0"/>
          </a:p>
        </p:txBody>
      </p:sp>
    </p:spTree>
    <p:extLst>
      <p:ext uri="{BB962C8B-B14F-4D97-AF65-F5344CB8AC3E}">
        <p14:creationId xmlns:p14="http://schemas.microsoft.com/office/powerpoint/2010/main" xmlns="" val="7921106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solidFill>
            <a:schemeClr val="accent1">
              <a:lumMod val="75000"/>
            </a:schemeClr>
          </a:solidFill>
        </p:spPr>
        <p:txBody>
          <a:bodyPr>
            <a:noAutofit/>
          </a:bodyPr>
          <a:lstStyle/>
          <a:p>
            <a:pPr algn="ctr"/>
            <a:r>
              <a:rPr lang="es-GT" sz="3200" b="1" dirty="0" smtClean="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rPr>
              <a:t>Lanzamiento de la Campaña Corazón Azul</a:t>
            </a:r>
            <a:endParaRPr lang="es-GT" sz="3200" b="1" dirty="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endParaRPr>
          </a:p>
        </p:txBody>
      </p:sp>
      <p:sp>
        <p:nvSpPr>
          <p:cNvPr id="5" name="4 Marcador de contenido"/>
          <p:cNvSpPr>
            <a:spLocks noGrp="1"/>
          </p:cNvSpPr>
          <p:nvPr>
            <p:ph idx="1"/>
          </p:nvPr>
        </p:nvSpPr>
        <p:spPr/>
        <p:txBody>
          <a:bodyPr>
            <a:normAutofit fontScale="85000" lnSpcReduction="10000"/>
          </a:bodyPr>
          <a:lstStyle/>
          <a:p>
            <a:pPr lvl="0"/>
            <a:r>
              <a:rPr lang="es-AR" dirty="0" smtClean="0"/>
              <a:t>Informar a otros sobre la trata de personas</a:t>
            </a:r>
            <a:endParaRPr lang="es-GT" dirty="0" smtClean="0"/>
          </a:p>
          <a:p>
            <a:pPr lvl="0"/>
            <a:r>
              <a:rPr lang="es-AR" dirty="0" smtClean="0"/>
              <a:t>Articular esquemas de coordinación para enfrentar el delito de manera eficaz</a:t>
            </a:r>
            <a:endParaRPr lang="es-GT" dirty="0" smtClean="0"/>
          </a:p>
          <a:p>
            <a:pPr lvl="0"/>
            <a:r>
              <a:rPr lang="es-AR" dirty="0" smtClean="0"/>
              <a:t>Construir mecanismos de alerta ciudadana para reducir la vulnerabilidad de las potenciales víctimas.</a:t>
            </a:r>
            <a:endParaRPr lang="es-GT" dirty="0" smtClean="0"/>
          </a:p>
          <a:p>
            <a:pPr lvl="0"/>
            <a:r>
              <a:rPr lang="es-AR" dirty="0" smtClean="0"/>
              <a:t>Alentar a una participación masiva de la ciudadanía, generando espacios de opinión y debate respecto de su rol en la erradicación de este delito</a:t>
            </a:r>
            <a:endParaRPr lang="es-GT" dirty="0" smtClean="0"/>
          </a:p>
          <a:p>
            <a:r>
              <a:rPr lang="es-AR" dirty="0" smtClean="0"/>
              <a:t>Fortalecer la confianza de la población para denunciar y/o colaborar con las autoridades.</a:t>
            </a:r>
            <a:endParaRPr lang="es-GT" dirty="0"/>
          </a:p>
        </p:txBody>
      </p:sp>
    </p:spTree>
    <p:extLst>
      <p:ext uri="{BB962C8B-B14F-4D97-AF65-F5344CB8AC3E}">
        <p14:creationId xmlns:p14="http://schemas.microsoft.com/office/powerpoint/2010/main" xmlns="" val="10795677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Marcador de contenido"/>
          <p:cNvSpPr>
            <a:spLocks noGrp="1"/>
          </p:cNvSpPr>
          <p:nvPr>
            <p:ph idx="1"/>
          </p:nvPr>
        </p:nvSpPr>
        <p:spPr>
          <a:xfrm>
            <a:off x="428596" y="1357298"/>
            <a:ext cx="8229600" cy="4525963"/>
          </a:xfrm>
        </p:spPr>
        <p:txBody>
          <a:bodyPr>
            <a:normAutofit/>
          </a:bodyPr>
          <a:lstStyle/>
          <a:p>
            <a:pPr>
              <a:buNone/>
            </a:pPr>
            <a:endParaRPr lang="es-GT" sz="2600" dirty="0" smtClean="0"/>
          </a:p>
          <a:p>
            <a:pPr>
              <a:buNone/>
            </a:pPr>
            <a:endParaRPr lang="es-GT" sz="2600" dirty="0" smtClean="0"/>
          </a:p>
          <a:p>
            <a:pPr algn="ctr">
              <a:buNone/>
            </a:pPr>
            <a:r>
              <a:rPr lang="es-GT" sz="6600" b="1" dirty="0" smtClean="0"/>
              <a:t>GRACIAS </a:t>
            </a:r>
            <a:endParaRPr lang="es-GT" sz="6600" b="1" dirty="0"/>
          </a:p>
        </p:txBody>
      </p:sp>
    </p:spTree>
    <p:extLst>
      <p:ext uri="{BB962C8B-B14F-4D97-AF65-F5344CB8AC3E}">
        <p14:creationId xmlns:p14="http://schemas.microsoft.com/office/powerpoint/2010/main" xmlns="" val="7921106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ChangeArrowheads="1"/>
          </p:cNvSpPr>
          <p:nvPr/>
        </p:nvSpPr>
        <p:spPr bwMode="auto">
          <a:xfrm>
            <a:off x="251520" y="360535"/>
            <a:ext cx="4608512" cy="1015663"/>
          </a:xfrm>
          <a:prstGeom prst="rect">
            <a:avLst/>
          </a:prstGeom>
          <a:solidFill>
            <a:srgbClr val="0070C0"/>
          </a:solidFill>
          <a:ln>
            <a:headEnd/>
            <a:tailEnd/>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vert="horz" wrap="square" lIns="182880" tIns="45720" rIns="182880" bIns="45720" numCol="1" anchor="ctr" anchorCtr="0" compatLnSpc="1">
            <a:prstTxWarp prst="textNoShape">
              <a:avLst/>
            </a:prstTxWarp>
            <a:spAutoFit/>
          </a:bodyPr>
          <a:lstStyle/>
          <a:p>
            <a:pPr algn="ctr"/>
            <a:r>
              <a:rPr lang="es-GT" sz="2000" b="1" dirty="0" smtClean="0">
                <a:latin typeface="AR CENA" panose="02000000000000000000" pitchFamily="2" charset="0"/>
                <a:cs typeface="Arial" panose="020B0604020202020204" pitchFamily="34" charset="0"/>
              </a:rPr>
              <a:t>Iluminación de Edificios</a:t>
            </a:r>
          </a:p>
          <a:p>
            <a:pPr algn="ctr"/>
            <a:r>
              <a:rPr lang="es-GT" sz="2000" b="1" dirty="0" smtClean="0">
                <a:latin typeface="AR CENA" panose="02000000000000000000" pitchFamily="2" charset="0"/>
                <a:cs typeface="Arial" panose="020B0604020202020204" pitchFamily="34" charset="0"/>
              </a:rPr>
              <a:t>28 de Julio</a:t>
            </a:r>
          </a:p>
          <a:p>
            <a:pPr algn="ctr"/>
            <a:r>
              <a:rPr lang="es-GT" sz="2000" b="1" dirty="0" smtClean="0">
                <a:latin typeface="AR CENA" panose="02000000000000000000" pitchFamily="2" charset="0"/>
                <a:cs typeface="Arial" panose="020B0604020202020204" pitchFamily="34" charset="0"/>
              </a:rPr>
              <a:t>Lanzamiento Campaña Corazón Azul</a:t>
            </a:r>
            <a:endParaRPr lang="es-GT" sz="2000" b="1" dirty="0">
              <a:latin typeface="AR CENA" panose="02000000000000000000" pitchFamily="2" charset="0"/>
              <a:cs typeface="Arial" panose="020B0604020202020204" pitchFamily="34" charset="0"/>
            </a:endParaRPr>
          </a:p>
        </p:txBody>
      </p:sp>
      <p:sp>
        <p:nvSpPr>
          <p:cNvPr id="7" name="Rectangle 9"/>
          <p:cNvSpPr>
            <a:spLocks noChangeArrowheads="1"/>
          </p:cNvSpPr>
          <p:nvPr/>
        </p:nvSpPr>
        <p:spPr bwMode="auto">
          <a:xfrm>
            <a:off x="2053838" y="6252725"/>
            <a:ext cx="6694626" cy="430887"/>
          </a:xfrm>
          <a:prstGeom prst="rect">
            <a:avLst/>
          </a:prstGeom>
          <a:solidFill>
            <a:srgbClr val="002060"/>
          </a:solidFill>
          <a:ln>
            <a:headEnd/>
            <a:tailEnd/>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vert="horz" wrap="square" lIns="182880" tIns="45720" rIns="182880" bIns="45720" numCol="1" anchor="ctr" anchorCtr="0" compatLnSpc="1">
            <a:prstTxWarp prst="textNoShape">
              <a:avLst/>
            </a:prstTxWarp>
            <a:spAutoFit/>
          </a:bodyPr>
          <a:lstStyle/>
          <a:p>
            <a:pPr algn="ctr"/>
            <a:r>
              <a:rPr lang="es-GT" sz="2200" b="1" dirty="0" smtClean="0">
                <a:latin typeface="Clarendon" panose="02040604040505020204" pitchFamily="18" charset="0"/>
                <a:cs typeface="Arial" panose="020B0604020202020204" pitchFamily="34" charset="0"/>
              </a:rPr>
              <a:t>MINEX, MP, OJ, otros..</a:t>
            </a:r>
            <a:endParaRPr lang="es-GT" sz="2200" b="1"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1520" y="1617224"/>
            <a:ext cx="3600400" cy="2186946"/>
          </a:xfrm>
          <a:prstGeom prst="rect">
            <a:avLst/>
          </a:prstGeom>
        </p:spPr>
      </p:pic>
      <p:pic>
        <p:nvPicPr>
          <p:cNvPr id="4" name="Imagen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574731" y="3909556"/>
            <a:ext cx="3582652" cy="2280084"/>
          </a:xfrm>
          <a:prstGeom prst="rect">
            <a:avLst/>
          </a:prstGeom>
        </p:spPr>
      </p:pic>
      <p:pic>
        <p:nvPicPr>
          <p:cNvPr id="9" name="Imagen 8"/>
          <p:cNvPicPr>
            <a:picLocks noChangeAspect="1"/>
          </p:cNvPicPr>
          <p:nvPr/>
        </p:nvPicPr>
        <p:blipFill rotWithShape="1">
          <a:blip r:embed="rId5">
            <a:extLst>
              <a:ext uri="{28A0092B-C50C-407E-A947-70E740481C1C}">
                <a14:useLocalDpi xmlns:a14="http://schemas.microsoft.com/office/drawing/2010/main" xmlns="" val="0"/>
              </a:ext>
            </a:extLst>
          </a:blip>
          <a:srcRect t="21650" b="21651"/>
          <a:stretch/>
        </p:blipFill>
        <p:spPr>
          <a:xfrm>
            <a:off x="5309939" y="1530086"/>
            <a:ext cx="3654549" cy="4491202"/>
          </a:xfrm>
          <a:prstGeom prst="rect">
            <a:avLst/>
          </a:prstGeom>
        </p:spPr>
      </p:pic>
      <p:sp>
        <p:nvSpPr>
          <p:cNvPr id="10" name="9 CuadroTexto"/>
          <p:cNvSpPr txBox="1"/>
          <p:nvPr/>
        </p:nvSpPr>
        <p:spPr>
          <a:xfrm>
            <a:off x="5857884" y="428604"/>
            <a:ext cx="2500330" cy="369332"/>
          </a:xfrm>
          <a:prstGeom prst="rect">
            <a:avLst/>
          </a:prstGeom>
          <a:noFill/>
        </p:spPr>
        <p:txBody>
          <a:bodyPr wrap="square" rtlCol="0">
            <a:spAutoFit/>
          </a:bodyPr>
          <a:lstStyle/>
          <a:p>
            <a:r>
              <a:rPr lang="es-GT" dirty="0" smtClean="0"/>
              <a:t>Arte Urbano</a:t>
            </a:r>
            <a:endParaRPr lang="es-GT" dirty="0"/>
          </a:p>
        </p:txBody>
      </p:sp>
    </p:spTree>
    <p:extLst>
      <p:ext uri="{BB962C8B-B14F-4D97-AF65-F5344CB8AC3E}">
        <p14:creationId xmlns:p14="http://schemas.microsoft.com/office/powerpoint/2010/main" xmlns="" val="217665832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467544" y="178263"/>
            <a:ext cx="3960440" cy="1018489"/>
          </a:xfrm>
          <a:solidFill>
            <a:schemeClr val="accent1">
              <a:lumMod val="75000"/>
            </a:schemeClr>
          </a:solidFill>
        </p:spPr>
        <p:txBody>
          <a:bodyPr>
            <a:noAutofit/>
          </a:bodyPr>
          <a:lstStyle/>
          <a:p>
            <a:pPr algn="ctr"/>
            <a:r>
              <a:rPr lang="es-GT" sz="3200" b="1" dirty="0" smtClean="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rPr>
              <a:t>Antigua Guatemala</a:t>
            </a:r>
            <a:endParaRPr lang="es-GT" sz="3200" b="1" dirty="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32240" y="0"/>
            <a:ext cx="2304256" cy="1440160"/>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11560" y="1700808"/>
            <a:ext cx="8156398" cy="4587974"/>
          </a:xfrm>
          <a:prstGeom prst="rect">
            <a:avLst/>
          </a:prstGeom>
        </p:spPr>
      </p:pic>
    </p:spTree>
    <p:extLst>
      <p:ext uri="{BB962C8B-B14F-4D97-AF65-F5344CB8AC3E}">
        <p14:creationId xmlns:p14="http://schemas.microsoft.com/office/powerpoint/2010/main" xmlns="" val="10583358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467544" y="178263"/>
            <a:ext cx="3960440" cy="1018489"/>
          </a:xfrm>
          <a:solidFill>
            <a:schemeClr val="accent1">
              <a:lumMod val="75000"/>
            </a:schemeClr>
          </a:solidFill>
        </p:spPr>
        <p:txBody>
          <a:bodyPr>
            <a:noAutofit/>
          </a:bodyPr>
          <a:lstStyle/>
          <a:p>
            <a:pPr algn="ctr"/>
            <a:r>
              <a:rPr lang="es-GT" sz="3200" b="1" dirty="0" smtClean="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rPr>
              <a:t>Antigua Guatemala</a:t>
            </a:r>
            <a:endParaRPr lang="es-GT" sz="3200" b="1" dirty="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32240" y="0"/>
            <a:ext cx="2304256" cy="1440160"/>
          </a:xfrm>
          <a:prstGeom prst="rect">
            <a:avLst/>
          </a:prstGeom>
        </p:spPr>
      </p:pic>
      <p:pic>
        <p:nvPicPr>
          <p:cNvPr id="2" name="Imagen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99592" y="1707144"/>
            <a:ext cx="7056784" cy="5148242"/>
          </a:xfrm>
          <a:prstGeom prst="rect">
            <a:avLst/>
          </a:prstGeom>
        </p:spPr>
      </p:pic>
    </p:spTree>
    <p:extLst>
      <p:ext uri="{BB962C8B-B14F-4D97-AF65-F5344CB8AC3E}">
        <p14:creationId xmlns:p14="http://schemas.microsoft.com/office/powerpoint/2010/main" xmlns="" val="33471597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539552" y="476672"/>
            <a:ext cx="3960440" cy="1512168"/>
          </a:xfrm>
          <a:solidFill>
            <a:schemeClr val="accent1">
              <a:lumMod val="75000"/>
            </a:schemeClr>
          </a:solidFill>
        </p:spPr>
        <p:txBody>
          <a:bodyPr>
            <a:noAutofit/>
          </a:bodyPr>
          <a:lstStyle/>
          <a:p>
            <a:pPr algn="ctr"/>
            <a:r>
              <a:rPr lang="es-GT" sz="3200" b="1" dirty="0" smtClean="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rPr>
              <a:t>Aeropuerto Internacional “La Aurora”</a:t>
            </a:r>
            <a:endParaRPr lang="es-GT" sz="3200" b="1" dirty="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23528" y="2420888"/>
            <a:ext cx="3960440" cy="3312368"/>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499992" y="2429372"/>
            <a:ext cx="4320480" cy="3303883"/>
          </a:xfrm>
          <a:prstGeom prst="rect">
            <a:avLst/>
          </a:prstGeom>
        </p:spPr>
      </p:pic>
      <p:sp>
        <p:nvSpPr>
          <p:cNvPr id="7" name="6 CuadroTexto"/>
          <p:cNvSpPr txBox="1"/>
          <p:nvPr/>
        </p:nvSpPr>
        <p:spPr>
          <a:xfrm>
            <a:off x="6357950" y="428604"/>
            <a:ext cx="2071702" cy="369332"/>
          </a:xfrm>
          <a:prstGeom prst="rect">
            <a:avLst/>
          </a:prstGeom>
          <a:noFill/>
        </p:spPr>
        <p:txBody>
          <a:bodyPr wrap="square" rtlCol="0">
            <a:spAutoFit/>
          </a:bodyPr>
          <a:lstStyle/>
          <a:p>
            <a:r>
              <a:rPr lang="es-GT" dirty="0" smtClean="0"/>
              <a:t>Imágenes 3D</a:t>
            </a:r>
            <a:endParaRPr lang="es-GT" dirty="0"/>
          </a:p>
        </p:txBody>
      </p:sp>
    </p:spTree>
    <p:extLst>
      <p:ext uri="{BB962C8B-B14F-4D97-AF65-F5344CB8AC3E}">
        <p14:creationId xmlns:p14="http://schemas.microsoft.com/office/powerpoint/2010/main" xmlns="" val="26552511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539552" y="476672"/>
            <a:ext cx="3347863" cy="1296144"/>
          </a:xfrm>
          <a:solidFill>
            <a:schemeClr val="accent1">
              <a:lumMod val="75000"/>
            </a:schemeClr>
          </a:solidFill>
        </p:spPr>
        <p:txBody>
          <a:bodyPr>
            <a:noAutofit/>
          </a:bodyPr>
          <a:lstStyle/>
          <a:p>
            <a:pPr algn="ctr"/>
            <a:r>
              <a:rPr lang="es-GT" sz="3200" b="1" dirty="0" smtClean="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rPr>
              <a:t>Dirección General de Migración</a:t>
            </a:r>
            <a:endParaRPr lang="es-GT" sz="4000" b="1" dirty="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60232" y="188640"/>
            <a:ext cx="2304256" cy="1440160"/>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80564" y="2276872"/>
            <a:ext cx="4139952" cy="3624064"/>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23528" y="2276872"/>
            <a:ext cx="4499992" cy="3624064"/>
          </a:xfrm>
          <a:prstGeom prst="rect">
            <a:avLst/>
          </a:prstGeom>
        </p:spPr>
      </p:pic>
    </p:spTree>
    <p:extLst>
      <p:ext uri="{BB962C8B-B14F-4D97-AF65-F5344CB8AC3E}">
        <p14:creationId xmlns:p14="http://schemas.microsoft.com/office/powerpoint/2010/main" xmlns="" val="33317428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539552" y="476672"/>
            <a:ext cx="3960440" cy="1512168"/>
          </a:xfrm>
          <a:solidFill>
            <a:schemeClr val="accent1">
              <a:lumMod val="75000"/>
            </a:schemeClr>
          </a:solidFill>
        </p:spPr>
        <p:txBody>
          <a:bodyPr>
            <a:noAutofit/>
          </a:bodyPr>
          <a:lstStyle/>
          <a:p>
            <a:pPr algn="ctr"/>
            <a:r>
              <a:rPr lang="es-GT" sz="3200" b="1" dirty="0" smtClean="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rPr>
              <a:t>Municipalidad de Guatemala</a:t>
            </a:r>
            <a:endParaRPr lang="es-GT" sz="3200" b="1" dirty="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60232" y="188640"/>
            <a:ext cx="2304256" cy="1440160"/>
          </a:xfrm>
          <a:prstGeom prst="rect">
            <a:avLst/>
          </a:prstGeom>
        </p:spPr>
      </p:pic>
      <p:pic>
        <p:nvPicPr>
          <p:cNvPr id="2" name="Imagen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2276872"/>
            <a:ext cx="4104456" cy="3744416"/>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flipH="1">
            <a:off x="4544388" y="2299446"/>
            <a:ext cx="4276084" cy="3721841"/>
          </a:xfrm>
          <a:prstGeom prst="rect">
            <a:avLst/>
          </a:prstGeom>
        </p:spPr>
      </p:pic>
    </p:spTree>
    <p:extLst>
      <p:ext uri="{BB962C8B-B14F-4D97-AF65-F5344CB8AC3E}">
        <p14:creationId xmlns:p14="http://schemas.microsoft.com/office/powerpoint/2010/main" xmlns="" val="18138649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TotalTime>
  <Words>382</Words>
  <Application>Microsoft Office PowerPoint</Application>
  <PresentationFormat>Presentación en pantalla (4:3)</PresentationFormat>
  <Paragraphs>64</Paragraphs>
  <Slides>30</Slides>
  <Notes>1</Notes>
  <HiddenSlides>0</HiddenSlides>
  <MMClips>0</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Tema de Office</vt:lpstr>
      <vt:lpstr>Nuevos Esfuerzos y Buenas Prácticas en Materia de Trata de Personas</vt:lpstr>
      <vt:lpstr>Lanzamiento de la Campaña Corazón Azul</vt:lpstr>
      <vt:lpstr>Lanzamiento de la Campaña Corazón Azul</vt:lpstr>
      <vt:lpstr>Diapositiva 4</vt:lpstr>
      <vt:lpstr>Antigua Guatemala</vt:lpstr>
      <vt:lpstr>Antigua Guatemala</vt:lpstr>
      <vt:lpstr>Aeropuerto Internacional “La Aurora”</vt:lpstr>
      <vt:lpstr>Dirección General de Migración</vt:lpstr>
      <vt:lpstr>Municipalidad de Guatemala</vt:lpstr>
      <vt:lpstr>Organismo Judicial</vt:lpstr>
      <vt:lpstr>Ministerio de Finanzas Públicas</vt:lpstr>
      <vt:lpstr>Campaña Corazón Azul</vt:lpstr>
      <vt:lpstr>Campaña Corazón Azul</vt:lpstr>
      <vt:lpstr>Campaña Corazón Azul</vt:lpstr>
      <vt:lpstr>Material de Prevención</vt:lpstr>
      <vt:lpstr>Material de Prevención</vt:lpstr>
      <vt:lpstr>Compendio de Instrumentos y Directorio de Instituciones de  Asistencia Social</vt:lpstr>
      <vt:lpstr>Compendio de Instrumentos y Directorio de Instituciones de  Asistencia Social</vt:lpstr>
      <vt:lpstr>Compendio de Instrumentos y Directorio de Instituciones de  Asistencia Social</vt:lpstr>
      <vt:lpstr>Fortalecimiento de la CIT</vt:lpstr>
      <vt:lpstr>Fortalecimiento de la CIT</vt:lpstr>
      <vt:lpstr>Diapositiva 22</vt:lpstr>
      <vt:lpstr>Diapositiva 23</vt:lpstr>
      <vt:lpstr>Calendario en Idiomas Mayas</vt:lpstr>
      <vt:lpstr>Manual para Capacitaciones</vt:lpstr>
      <vt:lpstr>Diapositiva 26</vt:lpstr>
      <vt:lpstr>Trafico ilícito de Migrantes</vt:lpstr>
      <vt:lpstr>Trafico ilícito de Migrantes</vt:lpstr>
      <vt:lpstr>Trafico ilícito de Migrantes</vt:lpstr>
      <vt:lpstr>Diapositiva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SI</cp:lastModifiedBy>
  <cp:revision>59</cp:revision>
  <dcterms:modified xsi:type="dcterms:W3CDTF">2016-11-15T13:36:24Z</dcterms:modified>
</cp:coreProperties>
</file>