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4"/>
  </p:notesMasterIdLst>
  <p:sldIdLst>
    <p:sldId id="536" r:id="rId5"/>
    <p:sldId id="492" r:id="rId6"/>
    <p:sldId id="542" r:id="rId7"/>
    <p:sldId id="540" r:id="rId8"/>
    <p:sldId id="538" r:id="rId9"/>
    <p:sldId id="551" r:id="rId10"/>
    <p:sldId id="553" r:id="rId11"/>
    <p:sldId id="552" r:id="rId12"/>
    <p:sldId id="550" r:id="rId13"/>
  </p:sldIdLst>
  <p:sldSz cx="9144000" cy="6858000" type="screen4x3"/>
  <p:notesSz cx="6662738" cy="99266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62976" autoAdjust="0"/>
  </p:normalViewPr>
  <p:slideViewPr>
    <p:cSldViewPr>
      <p:cViewPr varScale="1">
        <p:scale>
          <a:sx n="78" d="100"/>
          <a:sy n="78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B6E59-44AC-4879-B986-A4B0210EDDA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23A1202-018E-438B-ACB4-C45DC5A527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Transit</a:t>
          </a:r>
          <a:endParaRPr kumimoji="0" lang="en-GB" altLang="es-C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A376CE2-7929-46D4-BB1E-7DC603A1F220}" type="parTrans" cxnId="{B6FEEE65-9CE3-4B56-BC92-F53E70028B75}">
      <dgm:prSet/>
      <dgm:spPr/>
    </dgm:pt>
    <dgm:pt modelId="{00C0E0B2-87BF-44FE-BC07-D8C977162326}" type="sibTrans" cxnId="{B6FEEE65-9CE3-4B56-BC92-F53E70028B75}">
      <dgm:prSet/>
      <dgm:spPr/>
    </dgm:pt>
    <dgm:pt modelId="{EB60BFAD-FC70-4168-AECE-49C0313738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Destination country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 community</a:t>
          </a:r>
          <a:endParaRPr kumimoji="0" lang="en-GB" altLang="es-C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31D02C5-0190-4D04-83E7-32765E8145E2}" type="parTrans" cxnId="{65D4FA3C-F545-49DE-9096-6086D6D24B6F}">
      <dgm:prSet/>
      <dgm:spPr/>
    </dgm:pt>
    <dgm:pt modelId="{51AE7386-F0E8-4DDF-8467-0C26E15F443A}" type="sibTrans" cxnId="{65D4FA3C-F545-49DE-9096-6086D6D24B6F}">
      <dgm:prSet/>
      <dgm:spPr/>
    </dgm:pt>
    <dgm:pt modelId="{C7828577-A6BF-4F47-B7A7-F961D7B27B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Return</a:t>
          </a:r>
          <a:endParaRPr kumimoji="0" lang="en-GB" altLang="es-C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48CCCC8-3639-4D39-9679-E1B66C460C24}" type="parTrans" cxnId="{4ED54A9C-370D-4529-A4CF-D81719DE99B0}">
      <dgm:prSet/>
      <dgm:spPr/>
    </dgm:pt>
    <dgm:pt modelId="{28549A93-6F26-410B-AC12-AA73F1DE94A3}" type="sibTrans" cxnId="{4ED54A9C-370D-4529-A4CF-D81719DE99B0}">
      <dgm:prSet/>
      <dgm:spPr/>
    </dgm:pt>
    <dgm:pt modelId="{12824760-CC2E-4993-B89F-3C5E398298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Origin country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 community</a:t>
          </a:r>
          <a:endParaRPr kumimoji="0" lang="en-GB" altLang="es-C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0BCC576-F596-475E-B669-C9A9CD85B6F5}" type="parTrans" cxnId="{2DEBF798-3DEB-483F-90E4-EBDEC8CA85B4}">
      <dgm:prSet/>
      <dgm:spPr/>
    </dgm:pt>
    <dgm:pt modelId="{BFCE6FA8-3826-4A94-886E-C751B715EC52}" type="sibTrans" cxnId="{2DEBF798-3DEB-483F-90E4-EBDEC8CA85B4}">
      <dgm:prSet/>
      <dgm:spPr/>
    </dgm:pt>
    <dgm:pt modelId="{068CF662-1664-4A38-B0EE-EB40E0DBDE28}" type="pres">
      <dgm:prSet presAssocID="{866B6E59-44AC-4879-B986-A4B0210EDDA5}" presName="cycle" presStyleCnt="0">
        <dgm:presLayoutVars>
          <dgm:dir/>
          <dgm:resizeHandles val="exact"/>
        </dgm:presLayoutVars>
      </dgm:prSet>
      <dgm:spPr/>
    </dgm:pt>
    <dgm:pt modelId="{C1DB7B73-E0AB-4DA8-BE36-C9FE5CBEF247}" type="pres">
      <dgm:prSet presAssocID="{223A1202-018E-438B-ACB4-C45DC5A5272A}" presName="dummy" presStyleCnt="0"/>
      <dgm:spPr/>
    </dgm:pt>
    <dgm:pt modelId="{252727EC-3BEC-4B2A-85C3-714256016C83}" type="pres">
      <dgm:prSet presAssocID="{223A1202-018E-438B-ACB4-C45DC5A5272A}" presName="node" presStyleLbl="revTx" presStyleIdx="0" presStyleCnt="4">
        <dgm:presLayoutVars>
          <dgm:bulletEnabled val="1"/>
        </dgm:presLayoutVars>
      </dgm:prSet>
      <dgm:spPr/>
    </dgm:pt>
    <dgm:pt modelId="{63C36A1F-EE62-4918-BA8F-4CD027256DF0}" type="pres">
      <dgm:prSet presAssocID="{00C0E0B2-87BF-44FE-BC07-D8C977162326}" presName="sibTrans" presStyleLbl="node1" presStyleIdx="0" presStyleCnt="4"/>
      <dgm:spPr/>
    </dgm:pt>
    <dgm:pt modelId="{742748AE-412F-48A7-B871-93BF20210DE9}" type="pres">
      <dgm:prSet presAssocID="{EB60BFAD-FC70-4168-AECE-49C0313738CA}" presName="dummy" presStyleCnt="0"/>
      <dgm:spPr/>
    </dgm:pt>
    <dgm:pt modelId="{10536C66-A792-452F-A6DA-EC65E3A9D3E5}" type="pres">
      <dgm:prSet presAssocID="{EB60BFAD-FC70-4168-AECE-49C0313738CA}" presName="node" presStyleLbl="revTx" presStyleIdx="1" presStyleCnt="4">
        <dgm:presLayoutVars>
          <dgm:bulletEnabled val="1"/>
        </dgm:presLayoutVars>
      </dgm:prSet>
      <dgm:spPr/>
    </dgm:pt>
    <dgm:pt modelId="{22E15FBA-AADE-47D3-B802-4766917A5731}" type="pres">
      <dgm:prSet presAssocID="{51AE7386-F0E8-4DDF-8467-0C26E15F443A}" presName="sibTrans" presStyleLbl="node1" presStyleIdx="1" presStyleCnt="4"/>
      <dgm:spPr/>
    </dgm:pt>
    <dgm:pt modelId="{3570F897-2171-444C-9123-7EF40EFC8745}" type="pres">
      <dgm:prSet presAssocID="{C7828577-A6BF-4F47-B7A7-F961D7B27B82}" presName="dummy" presStyleCnt="0"/>
      <dgm:spPr/>
    </dgm:pt>
    <dgm:pt modelId="{1FD31560-2202-43CA-A079-E7AA3987DB13}" type="pres">
      <dgm:prSet presAssocID="{C7828577-A6BF-4F47-B7A7-F961D7B27B82}" presName="node" presStyleLbl="revTx" presStyleIdx="2" presStyleCnt="4">
        <dgm:presLayoutVars>
          <dgm:bulletEnabled val="1"/>
        </dgm:presLayoutVars>
      </dgm:prSet>
      <dgm:spPr/>
    </dgm:pt>
    <dgm:pt modelId="{B7056D6B-C031-4A05-BA23-7F94319D60E3}" type="pres">
      <dgm:prSet presAssocID="{28549A93-6F26-410B-AC12-AA73F1DE94A3}" presName="sibTrans" presStyleLbl="node1" presStyleIdx="2" presStyleCnt="4"/>
      <dgm:spPr/>
    </dgm:pt>
    <dgm:pt modelId="{91AFA4FE-769C-4EEE-B264-099176AA4F70}" type="pres">
      <dgm:prSet presAssocID="{12824760-CC2E-4993-B89F-3C5E398298DD}" presName="dummy" presStyleCnt="0"/>
      <dgm:spPr/>
    </dgm:pt>
    <dgm:pt modelId="{BC9C78EB-CC6A-4DD1-8A9D-5FD5B6A42D16}" type="pres">
      <dgm:prSet presAssocID="{12824760-CC2E-4993-B89F-3C5E398298DD}" presName="node" presStyleLbl="revTx" presStyleIdx="3" presStyleCnt="4">
        <dgm:presLayoutVars>
          <dgm:bulletEnabled val="1"/>
        </dgm:presLayoutVars>
      </dgm:prSet>
      <dgm:spPr/>
    </dgm:pt>
    <dgm:pt modelId="{0623F528-DE8E-4309-86E9-69A47F8ED530}" type="pres">
      <dgm:prSet presAssocID="{BFCE6FA8-3826-4A94-886E-C751B715EC52}" presName="sibTrans" presStyleLbl="node1" presStyleIdx="3" presStyleCnt="4"/>
      <dgm:spPr/>
    </dgm:pt>
  </dgm:ptLst>
  <dgm:cxnLst>
    <dgm:cxn modelId="{3A203893-D66B-43FA-B525-DA15FE44737E}" type="presOf" srcId="{51AE7386-F0E8-4DDF-8467-0C26E15F443A}" destId="{22E15FBA-AADE-47D3-B802-4766917A5731}" srcOrd="0" destOrd="0" presId="urn:microsoft.com/office/officeart/2005/8/layout/cycle1"/>
    <dgm:cxn modelId="{B6FEEE65-9CE3-4B56-BC92-F53E70028B75}" srcId="{866B6E59-44AC-4879-B986-A4B0210EDDA5}" destId="{223A1202-018E-438B-ACB4-C45DC5A5272A}" srcOrd="0" destOrd="0" parTransId="{8A376CE2-7929-46D4-BB1E-7DC603A1F220}" sibTransId="{00C0E0B2-87BF-44FE-BC07-D8C977162326}"/>
    <dgm:cxn modelId="{538B0FE4-380A-4A6B-B5D4-12171D0E833B}" type="presOf" srcId="{223A1202-018E-438B-ACB4-C45DC5A5272A}" destId="{252727EC-3BEC-4B2A-85C3-714256016C83}" srcOrd="0" destOrd="0" presId="urn:microsoft.com/office/officeart/2005/8/layout/cycle1"/>
    <dgm:cxn modelId="{A0D4CC71-4A5F-4F0A-8C03-A745A3FE70E8}" type="presOf" srcId="{BFCE6FA8-3826-4A94-886E-C751B715EC52}" destId="{0623F528-DE8E-4309-86E9-69A47F8ED530}" srcOrd="0" destOrd="0" presId="urn:microsoft.com/office/officeart/2005/8/layout/cycle1"/>
    <dgm:cxn modelId="{B5904F5D-057A-45E2-B9B0-E5606E093038}" type="presOf" srcId="{12824760-CC2E-4993-B89F-3C5E398298DD}" destId="{BC9C78EB-CC6A-4DD1-8A9D-5FD5B6A42D16}" srcOrd="0" destOrd="0" presId="urn:microsoft.com/office/officeart/2005/8/layout/cycle1"/>
    <dgm:cxn modelId="{7C07FF9D-30B9-4944-839D-35A6F88770A6}" type="presOf" srcId="{28549A93-6F26-410B-AC12-AA73F1DE94A3}" destId="{B7056D6B-C031-4A05-BA23-7F94319D60E3}" srcOrd="0" destOrd="0" presId="urn:microsoft.com/office/officeart/2005/8/layout/cycle1"/>
    <dgm:cxn modelId="{99CCC6B0-648D-474D-88E5-C03F15B1087D}" type="presOf" srcId="{866B6E59-44AC-4879-B986-A4B0210EDDA5}" destId="{068CF662-1664-4A38-B0EE-EB40E0DBDE28}" srcOrd="0" destOrd="0" presId="urn:microsoft.com/office/officeart/2005/8/layout/cycle1"/>
    <dgm:cxn modelId="{4ED54A9C-370D-4529-A4CF-D81719DE99B0}" srcId="{866B6E59-44AC-4879-B986-A4B0210EDDA5}" destId="{C7828577-A6BF-4F47-B7A7-F961D7B27B82}" srcOrd="2" destOrd="0" parTransId="{F48CCCC8-3639-4D39-9679-E1B66C460C24}" sibTransId="{28549A93-6F26-410B-AC12-AA73F1DE94A3}"/>
    <dgm:cxn modelId="{2DEBF798-3DEB-483F-90E4-EBDEC8CA85B4}" srcId="{866B6E59-44AC-4879-B986-A4B0210EDDA5}" destId="{12824760-CC2E-4993-B89F-3C5E398298DD}" srcOrd="3" destOrd="0" parTransId="{E0BCC576-F596-475E-B669-C9A9CD85B6F5}" sibTransId="{BFCE6FA8-3826-4A94-886E-C751B715EC52}"/>
    <dgm:cxn modelId="{D6828DAB-0182-4A11-93DF-27D80871940C}" type="presOf" srcId="{EB60BFAD-FC70-4168-AECE-49C0313738CA}" destId="{10536C66-A792-452F-A6DA-EC65E3A9D3E5}" srcOrd="0" destOrd="0" presId="urn:microsoft.com/office/officeart/2005/8/layout/cycle1"/>
    <dgm:cxn modelId="{1FC8852D-2898-4229-912C-BACE907830F1}" type="presOf" srcId="{00C0E0B2-87BF-44FE-BC07-D8C977162326}" destId="{63C36A1F-EE62-4918-BA8F-4CD027256DF0}" srcOrd="0" destOrd="0" presId="urn:microsoft.com/office/officeart/2005/8/layout/cycle1"/>
    <dgm:cxn modelId="{65D4FA3C-F545-49DE-9096-6086D6D24B6F}" srcId="{866B6E59-44AC-4879-B986-A4B0210EDDA5}" destId="{EB60BFAD-FC70-4168-AECE-49C0313738CA}" srcOrd="1" destOrd="0" parTransId="{C31D02C5-0190-4D04-83E7-32765E8145E2}" sibTransId="{51AE7386-F0E8-4DDF-8467-0C26E15F443A}"/>
    <dgm:cxn modelId="{8DF98B63-FC73-4A6A-B5C2-21E2173DCC01}" type="presOf" srcId="{C7828577-A6BF-4F47-B7A7-F961D7B27B82}" destId="{1FD31560-2202-43CA-A079-E7AA3987DB13}" srcOrd="0" destOrd="0" presId="urn:microsoft.com/office/officeart/2005/8/layout/cycle1"/>
    <dgm:cxn modelId="{97A38CCD-4C41-4ED6-968B-F88AEB46CFAA}" type="presParOf" srcId="{068CF662-1664-4A38-B0EE-EB40E0DBDE28}" destId="{C1DB7B73-E0AB-4DA8-BE36-C9FE5CBEF247}" srcOrd="0" destOrd="0" presId="urn:microsoft.com/office/officeart/2005/8/layout/cycle1"/>
    <dgm:cxn modelId="{8937ADF4-6C05-46A6-8A0E-624AFACD6475}" type="presParOf" srcId="{068CF662-1664-4A38-B0EE-EB40E0DBDE28}" destId="{252727EC-3BEC-4B2A-85C3-714256016C83}" srcOrd="1" destOrd="0" presId="urn:microsoft.com/office/officeart/2005/8/layout/cycle1"/>
    <dgm:cxn modelId="{048CEFC0-FBC6-4EA5-B52A-3C7B4CD969E9}" type="presParOf" srcId="{068CF662-1664-4A38-B0EE-EB40E0DBDE28}" destId="{63C36A1F-EE62-4918-BA8F-4CD027256DF0}" srcOrd="2" destOrd="0" presId="urn:microsoft.com/office/officeart/2005/8/layout/cycle1"/>
    <dgm:cxn modelId="{0EADB7CF-B608-40CA-9417-701D9977E8A7}" type="presParOf" srcId="{068CF662-1664-4A38-B0EE-EB40E0DBDE28}" destId="{742748AE-412F-48A7-B871-93BF20210DE9}" srcOrd="3" destOrd="0" presId="urn:microsoft.com/office/officeart/2005/8/layout/cycle1"/>
    <dgm:cxn modelId="{81F59F57-6455-4016-B569-BD92FEF75507}" type="presParOf" srcId="{068CF662-1664-4A38-B0EE-EB40E0DBDE28}" destId="{10536C66-A792-452F-A6DA-EC65E3A9D3E5}" srcOrd="4" destOrd="0" presId="urn:microsoft.com/office/officeart/2005/8/layout/cycle1"/>
    <dgm:cxn modelId="{7B50FAD3-AF93-4EC3-8450-D261269C9A0D}" type="presParOf" srcId="{068CF662-1664-4A38-B0EE-EB40E0DBDE28}" destId="{22E15FBA-AADE-47D3-B802-4766917A5731}" srcOrd="5" destOrd="0" presId="urn:microsoft.com/office/officeart/2005/8/layout/cycle1"/>
    <dgm:cxn modelId="{B4A2326F-E01C-4426-9226-1990734E28DB}" type="presParOf" srcId="{068CF662-1664-4A38-B0EE-EB40E0DBDE28}" destId="{3570F897-2171-444C-9123-7EF40EFC8745}" srcOrd="6" destOrd="0" presId="urn:microsoft.com/office/officeart/2005/8/layout/cycle1"/>
    <dgm:cxn modelId="{E052AC82-5828-403B-ADAB-B53B9B1D136D}" type="presParOf" srcId="{068CF662-1664-4A38-B0EE-EB40E0DBDE28}" destId="{1FD31560-2202-43CA-A079-E7AA3987DB13}" srcOrd="7" destOrd="0" presId="urn:microsoft.com/office/officeart/2005/8/layout/cycle1"/>
    <dgm:cxn modelId="{AB55DC96-3BCD-46EF-A57C-B544C07E445C}" type="presParOf" srcId="{068CF662-1664-4A38-B0EE-EB40E0DBDE28}" destId="{B7056D6B-C031-4A05-BA23-7F94319D60E3}" srcOrd="8" destOrd="0" presId="urn:microsoft.com/office/officeart/2005/8/layout/cycle1"/>
    <dgm:cxn modelId="{57CEFAF2-8147-4244-905B-413D392DE655}" type="presParOf" srcId="{068CF662-1664-4A38-B0EE-EB40E0DBDE28}" destId="{91AFA4FE-769C-4EEE-B264-099176AA4F70}" srcOrd="9" destOrd="0" presId="urn:microsoft.com/office/officeart/2005/8/layout/cycle1"/>
    <dgm:cxn modelId="{14A7D676-9ED0-4085-BDE9-058C1AE7FC7F}" type="presParOf" srcId="{068CF662-1664-4A38-B0EE-EB40E0DBDE28}" destId="{BC9C78EB-CC6A-4DD1-8A9D-5FD5B6A42D16}" srcOrd="10" destOrd="0" presId="urn:microsoft.com/office/officeart/2005/8/layout/cycle1"/>
    <dgm:cxn modelId="{5B11D85C-43FA-4225-93D6-2B6568E8DECC}" type="presParOf" srcId="{068CF662-1664-4A38-B0EE-EB40E0DBDE28}" destId="{0623F528-DE8E-4309-86E9-69A47F8ED53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727EC-3BEC-4B2A-85C3-714256016C83}">
      <dsp:nvSpPr>
        <dsp:cNvPr id="0" name=""/>
        <dsp:cNvSpPr/>
      </dsp:nvSpPr>
      <dsp:spPr>
        <a:xfrm>
          <a:off x="3212326" y="95316"/>
          <a:ext cx="1505656" cy="150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Transit</a:t>
          </a:r>
          <a:endParaRPr kumimoji="0" lang="en-GB" altLang="es-CR" sz="20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12326" y="95316"/>
        <a:ext cx="1505656" cy="1505656"/>
      </dsp:txXfrm>
    </dsp:sp>
    <dsp:sp modelId="{63C36A1F-EE62-4918-BA8F-4CD027256DF0}">
      <dsp:nvSpPr>
        <dsp:cNvPr id="0" name=""/>
        <dsp:cNvSpPr/>
      </dsp:nvSpPr>
      <dsp:spPr>
        <a:xfrm>
          <a:off x="559051" y="251"/>
          <a:ext cx="4253996" cy="4253996"/>
        </a:xfrm>
        <a:prstGeom prst="circularArrow">
          <a:avLst>
            <a:gd name="adj1" fmla="val 6902"/>
            <a:gd name="adj2" fmla="val 465333"/>
            <a:gd name="adj3" fmla="val 549497"/>
            <a:gd name="adj4" fmla="val 2058517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36C66-A792-452F-A6DA-EC65E3A9D3E5}">
      <dsp:nvSpPr>
        <dsp:cNvPr id="0" name=""/>
        <dsp:cNvSpPr/>
      </dsp:nvSpPr>
      <dsp:spPr>
        <a:xfrm>
          <a:off x="3212326" y="2653526"/>
          <a:ext cx="1505656" cy="150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Destination country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 community</a:t>
          </a:r>
          <a:endParaRPr kumimoji="0" lang="en-GB" altLang="es-CR" sz="20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12326" y="2653526"/>
        <a:ext cx="1505656" cy="1505656"/>
      </dsp:txXfrm>
    </dsp:sp>
    <dsp:sp modelId="{22E15FBA-AADE-47D3-B802-4766917A5731}">
      <dsp:nvSpPr>
        <dsp:cNvPr id="0" name=""/>
        <dsp:cNvSpPr/>
      </dsp:nvSpPr>
      <dsp:spPr>
        <a:xfrm>
          <a:off x="559051" y="251"/>
          <a:ext cx="4253996" cy="4253996"/>
        </a:xfrm>
        <a:prstGeom prst="circularArrow">
          <a:avLst>
            <a:gd name="adj1" fmla="val 6902"/>
            <a:gd name="adj2" fmla="val 465333"/>
            <a:gd name="adj3" fmla="val 5949497"/>
            <a:gd name="adj4" fmla="val 438517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31560-2202-43CA-A079-E7AA3987DB13}">
      <dsp:nvSpPr>
        <dsp:cNvPr id="0" name=""/>
        <dsp:cNvSpPr/>
      </dsp:nvSpPr>
      <dsp:spPr>
        <a:xfrm>
          <a:off x="654116" y="2653526"/>
          <a:ext cx="1505656" cy="150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Return</a:t>
          </a:r>
          <a:endParaRPr kumimoji="0" lang="en-GB" altLang="es-CR" sz="20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54116" y="2653526"/>
        <a:ext cx="1505656" cy="1505656"/>
      </dsp:txXfrm>
    </dsp:sp>
    <dsp:sp modelId="{B7056D6B-C031-4A05-BA23-7F94319D60E3}">
      <dsp:nvSpPr>
        <dsp:cNvPr id="0" name=""/>
        <dsp:cNvSpPr/>
      </dsp:nvSpPr>
      <dsp:spPr>
        <a:xfrm>
          <a:off x="559051" y="251"/>
          <a:ext cx="4253996" cy="4253996"/>
        </a:xfrm>
        <a:prstGeom prst="circularArrow">
          <a:avLst>
            <a:gd name="adj1" fmla="val 6902"/>
            <a:gd name="adj2" fmla="val 465333"/>
            <a:gd name="adj3" fmla="val 11349497"/>
            <a:gd name="adj4" fmla="val 978517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C78EB-CC6A-4DD1-8A9D-5FD5B6A42D16}">
      <dsp:nvSpPr>
        <dsp:cNvPr id="0" name=""/>
        <dsp:cNvSpPr/>
      </dsp:nvSpPr>
      <dsp:spPr>
        <a:xfrm>
          <a:off x="654116" y="95316"/>
          <a:ext cx="1505656" cy="150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Origin country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s-CR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 community</a:t>
          </a:r>
          <a:endParaRPr kumimoji="0" lang="en-GB" altLang="es-CR" sz="20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54116" y="95316"/>
        <a:ext cx="1505656" cy="1505656"/>
      </dsp:txXfrm>
    </dsp:sp>
    <dsp:sp modelId="{0623F528-DE8E-4309-86E9-69A47F8ED530}">
      <dsp:nvSpPr>
        <dsp:cNvPr id="0" name=""/>
        <dsp:cNvSpPr/>
      </dsp:nvSpPr>
      <dsp:spPr>
        <a:xfrm>
          <a:off x="559051" y="251"/>
          <a:ext cx="4253996" cy="4253996"/>
        </a:xfrm>
        <a:prstGeom prst="circularArrow">
          <a:avLst>
            <a:gd name="adj1" fmla="val 6902"/>
            <a:gd name="adj2" fmla="val 465333"/>
            <a:gd name="adj3" fmla="val 16749497"/>
            <a:gd name="adj4" fmla="val 1518517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E45B-DAC3-417D-8CB6-B52CDD2BE301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3431B-8413-4A7C-B3C2-8F05D2C4D75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856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85817" indent="-263776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055103" indent="-211021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477145" indent="-211021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99186" indent="-211021" defTabSz="904165" eaLnBrk="0" hangingPunct="0"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321227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743269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165310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587351" indent="-211021" defTabSz="904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35F6F0-F35C-46F6-A109-326327AAC1C3}" type="slidenum">
              <a:rPr lang="es-E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s-E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FE88D-57FA-4575-803B-4C0BC44D289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07F99-6670-4691-ADEA-C6AF6E0DA36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1BBD1-5F77-4E56-99A3-FC55BA0C194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0" y="508000"/>
            <a:ext cx="4449763" cy="3338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7922" y="4147302"/>
            <a:ext cx="5478868" cy="2836180"/>
          </a:xfrm>
        </p:spPr>
        <p:txBody>
          <a:bodyPr/>
          <a:lstStyle/>
          <a:p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Mobility</a:t>
            </a: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as A known social determinant of health and Direct contributor to spread </a:t>
            </a:r>
            <a:r>
              <a:rPr lang="en-US" sz="700" smtClean="0">
                <a:solidFill>
                  <a:srgbClr val="002060"/>
                </a:solidFill>
                <a:sym typeface="Wingdings" panose="05000000000000000000" pitchFamily="2" charset="2"/>
              </a:rPr>
              <a:t>of diseases</a:t>
            </a:r>
            <a:r>
              <a:rPr lang="en-US" sz="700" baseline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700" smtClean="0">
                <a:solidFill>
                  <a:srgbClr val="002060"/>
                </a:solidFill>
                <a:sym typeface="Wingdings" panose="05000000000000000000" pitchFamily="2" charset="2"/>
              </a:rPr>
              <a:t>Understanding </a:t>
            </a: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mobility  better prevention, detection and response to public health threats</a:t>
            </a:r>
          </a:p>
          <a:p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Borders as spaces</a:t>
            </a: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</a:p>
          <a:p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Borders as part of the </a:t>
            </a: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mobility continuum</a:t>
            </a:r>
          </a:p>
          <a:p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Mobility induced spaces of vulnerability: </a:t>
            </a: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pathways and congregation points</a:t>
            </a:r>
          </a:p>
          <a:p>
            <a:pPr lvl="0">
              <a:spcBef>
                <a:spcPct val="20000"/>
              </a:spcBef>
            </a:pPr>
            <a:endParaRPr lang="en-US" sz="7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Understanding mobility </a:t>
            </a: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for better prevention, detection and response to health threats  means: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Better targeting </a:t>
            </a: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of resource allocation and priority locations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Forecasting spread of diseases through </a:t>
            </a: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mobility corridors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Primary Health Care strengthening along the vulnerable corridors</a:t>
            </a: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including through health screening and referral procedures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Integration of mobility information into disease surveillance </a:t>
            </a: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and response (including through EOC structures)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Borders as </a:t>
            </a:r>
            <a:r>
              <a:rPr lang="en-US" sz="7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spaces beyond points of entry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8332" y="9625931"/>
            <a:ext cx="274407" cy="300708"/>
          </a:xfrm>
        </p:spPr>
        <p:txBody>
          <a:bodyPr/>
          <a:lstStyle/>
          <a:p>
            <a:fld id="{7B9F9C1D-7EA9-4B9E-B8DF-6AAAABB80C8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1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896">
              <a:defRPr/>
            </a:pPr>
            <a:r>
              <a:rPr lang="en-US" dirty="0" smtClean="0"/>
              <a:t>In 2008, the WHO World Health Assembly endorsed a resolution on the Health of Migrants (WHA 61.17) that spelled out actions for governments to enhance the health of migrants and promote bilateral and multilateral collaboration.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E2BF8-46DC-4786-9345-0C94977B051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2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48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710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161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E43C-BC76-4911-8FA7-A5D85E2D61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B3D7-D31F-4807-909C-5D3AD45634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9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466B-03E9-43E8-84FA-C8CE47E72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1DA0-4C22-4EC7-88BF-FCF9068459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3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A946-8D71-4970-937F-CDC0956B58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ACE9-7972-4819-BA02-6EB4818214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3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E6B1-6711-4B01-A504-DA01598953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D868-D944-4179-AA24-F8BF3B2BB4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8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8DD0-4FEC-4BAE-88A5-29E31E01CA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95E5-C7E9-4CA6-A3C7-B9E2050FE4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0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E29B-1CDF-45AD-9CF0-EB78C6C84A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04F6-575B-4078-839E-FAEDF6812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4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9672-B474-4334-8780-66EFA3A942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296A-D6BF-4E1A-8ED6-40788A231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5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527C-5251-4BB6-8C81-5284A18AFD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C02D-9CFC-44F4-B96E-206FE31221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6452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8B52-84DD-4F6E-9E72-D6D96A1C89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2604-1B82-4015-B1B9-C84B18493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22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C601-D57E-449C-B62C-52B545E2A6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225D-CC2C-4FF9-B851-D4903B1312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4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49D3-6E8E-4EBA-A6D7-C236852110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658D-5A3F-429D-9889-7FEA7CF03D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B268-00D1-4EA4-A362-5818D0AA1F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7725-DE6C-4512-8274-1DE07F4B7E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BC1-57AB-4C95-9541-2980E289C1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8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0D5-529D-4477-945C-46D5D731D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0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9F99-D19D-4A59-8DCD-CDDB7A0332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0F06-1067-41E1-A302-6C50AD2515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B047-4E14-400A-BAFB-BEC838AF4C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6182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E784-553F-449A-917D-9DBF400E56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8D20-5DF1-4D29-81BC-66DCBC0D85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4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B199-CE01-4DE2-9A3D-55009B82E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6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992F-32F1-467C-8741-575B30550A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6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341563"/>
            <a:ext cx="8839200" cy="1641475"/>
          </a:xfrm>
        </p:spPr>
        <p:txBody>
          <a:bodyPr anchor="ctr"/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11-Mar-16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66B0C-440A-4201-8A3E-CFAC82139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89254" y="1240871"/>
            <a:ext cx="8180070" cy="4383248"/>
            <a:chOff x="813722" y="1255552"/>
            <a:chExt cx="8180070" cy="4383248"/>
          </a:xfrm>
        </p:grpSpPr>
        <p:sp>
          <p:nvSpPr>
            <p:cNvPr id="113" name="Rectangle 112"/>
            <p:cNvSpPr/>
            <p:nvPr userDrawn="1"/>
          </p:nvSpPr>
          <p:spPr>
            <a:xfrm>
              <a:off x="813722" y="1255552"/>
              <a:ext cx="8180070" cy="4383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38201" y="1359016"/>
              <a:ext cx="8077200" cy="4127383"/>
              <a:chOff x="0" y="2057400"/>
              <a:chExt cx="4801394" cy="282098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0" y="2057400"/>
                <a:ext cx="480060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0" y="4876800"/>
                <a:ext cx="480060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391694" y="3467100"/>
                <a:ext cx="2818606" cy="79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06665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2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1748" y="3276600"/>
            <a:ext cx="9142252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905" y="472440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2396" y="35052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1748" y="228600"/>
            <a:ext cx="914225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9" name="Straight Connector 98"/>
          <p:cNvCxnSpPr/>
          <p:nvPr userDrawn="1"/>
        </p:nvCxnSpPr>
        <p:spPr>
          <a:xfrm>
            <a:off x="0" y="227012"/>
            <a:ext cx="91440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>
            <a:off x="0" y="912812"/>
            <a:ext cx="91440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47351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653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5211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91" y="152400"/>
            <a:ext cx="8839694" cy="533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8771" y="6286966"/>
            <a:ext cx="2204812" cy="584336"/>
            <a:chOff x="2961899" y="6273664"/>
            <a:chExt cx="2204812" cy="584336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8080"/>
            <a:stretch/>
          </p:blipFill>
          <p:spPr bwMode="auto">
            <a:xfrm>
              <a:off x="3037460" y="6273690"/>
              <a:ext cx="1964552" cy="56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0" name="Straight Connector 99"/>
          <p:cNvCxnSpPr/>
          <p:nvPr userDrawn="1"/>
        </p:nvCxnSpPr>
        <p:spPr>
          <a:xfrm>
            <a:off x="166191" y="762000"/>
            <a:ext cx="8821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Content Placeholder 2"/>
          <p:cNvSpPr>
            <a:spLocks noGrp="1"/>
          </p:cNvSpPr>
          <p:nvPr>
            <p:ph sz="half" idx="1"/>
          </p:nvPr>
        </p:nvSpPr>
        <p:spPr>
          <a:xfrm>
            <a:off x="173040" y="1189037"/>
            <a:ext cx="87762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5" name="Title 1"/>
          <p:cNvSpPr txBox="1">
            <a:spLocks/>
          </p:cNvSpPr>
          <p:nvPr userDrawn="1"/>
        </p:nvSpPr>
        <p:spPr>
          <a:xfrm>
            <a:off x="155575" y="152400"/>
            <a:ext cx="8850310" cy="582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13335" cmpd="sng">
                <a:noFill/>
                <a:prstDash val="solid"/>
              </a:ln>
              <a:solidFill>
                <a:srgbClr val="7598D9">
                  <a:lumMod val="50000"/>
                </a:srgb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221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91" y="152400"/>
            <a:ext cx="8839694" cy="8382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n w="1333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6600" y="6273638"/>
            <a:ext cx="2204812" cy="584362"/>
            <a:chOff x="2961899" y="6273664"/>
            <a:chExt cx="2204812" cy="58436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17"/>
            <a:stretch/>
          </p:blipFill>
          <p:spPr bwMode="auto">
            <a:xfrm>
              <a:off x="3037460" y="6273690"/>
              <a:ext cx="1964552" cy="58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0" name="Straight Connector 99"/>
          <p:cNvCxnSpPr/>
          <p:nvPr userDrawn="1"/>
        </p:nvCxnSpPr>
        <p:spPr>
          <a:xfrm>
            <a:off x="166191" y="990600"/>
            <a:ext cx="8821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90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 userDrawn="1"/>
        </p:nvSpPr>
        <p:spPr>
          <a:xfrm>
            <a:off x="0" y="6250132"/>
            <a:ext cx="9144000" cy="59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92"/>
          <p:cNvGrpSpPr/>
          <p:nvPr userDrawn="1"/>
        </p:nvGrpSpPr>
        <p:grpSpPr>
          <a:xfrm>
            <a:off x="90632" y="6271065"/>
            <a:ext cx="8991600" cy="586935"/>
            <a:chOff x="1" y="-30477"/>
            <a:chExt cx="9067799" cy="4526284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8876666" y="102789"/>
              <a:ext cx="114140" cy="439301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 userDrawn="1"/>
        </p:nvGrpSpPr>
        <p:grpSpPr>
          <a:xfrm>
            <a:off x="3276600" y="6273638"/>
            <a:ext cx="2204812" cy="584362"/>
            <a:chOff x="2961899" y="6273664"/>
            <a:chExt cx="2204812" cy="58436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2961899" y="6273664"/>
              <a:ext cx="2204812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0" name="Picture 2" descr="https://upload.wikimedia.org/wikipedia/en/thumb/1/1e/IOM-OIM.svg/1280px-IOM-OIM.svg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17"/>
            <a:stretch/>
          </p:blipFill>
          <p:spPr bwMode="auto">
            <a:xfrm>
              <a:off x="3037460" y="6273690"/>
              <a:ext cx="1964552" cy="58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/>
          <p:cNvCxnSpPr/>
          <p:nvPr userDrawn="1"/>
        </p:nvCxnSpPr>
        <p:spPr>
          <a:xfrm>
            <a:off x="0" y="625638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3357" cy="365125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fld id="{00690C2E-861A-480D-B09E-7F06A2AFF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57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01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282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210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51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B880-CD8C-4972-A04F-5FF51A9AB104}" type="datetimeFigureOut">
              <a:rPr lang="en-US" smtClean="0">
                <a:solidFill>
                  <a:srgbClr val="575F6D"/>
                </a:solidFill>
              </a:rPr>
              <a:pPr/>
              <a:t>9/27/2016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0C2E-861A-480D-B09E-7F06A2AFFC3D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15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80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57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04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66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A6AA-EC43-4E36-9650-DBB5E65E85B9}" type="datetimeFigureOut">
              <a:rPr lang="es-CR" smtClean="0"/>
              <a:t>27/09/2016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25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F2E37BD-2701-4C65-85DD-58DD50336C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A5307BA-9F73-4C99-9EDF-6E9911F204D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11-Mar-16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66B0C-440A-4201-8A3E-CFAC82139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D9B880-CD8C-4972-A04F-5FF51A9AB104}" type="datetimeFigureOut">
              <a:rPr lang="en-US" smtClean="0">
                <a:solidFill>
                  <a:srgbClr val="575F6D"/>
                </a:solidFill>
                <a:ea typeface="ＭＳ Ｐゴシック" pitchFamily="-111" charset="-128"/>
              </a:rPr>
              <a:pPr/>
              <a:t>9/27/2016</a:t>
            </a:fld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690C2E-861A-480D-B09E-7F06A2AFFC3D}" type="slidenum">
              <a:rPr lang="en-US" smtClean="0">
                <a:solidFill>
                  <a:srgbClr val="575F6D"/>
                </a:solidFill>
                <a:ea typeface="ＭＳ Ｐゴシック" pitchFamily="-111" charset="-128"/>
              </a:rPr>
              <a:pPr/>
              <a:t>‹#›</a:t>
            </a:fld>
            <a:endParaRPr lang="en-US">
              <a:solidFill>
                <a:srgbClr val="575F6D"/>
              </a:solidFill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0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RayaTop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338"/>
            <a:ext cx="92075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7659" y="4674837"/>
            <a:ext cx="2700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</a:t>
            </a:r>
            <a:r>
              <a:rPr lang="es-ES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eptember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28, </a:t>
            </a: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2016</a:t>
            </a:r>
            <a:endParaRPr lang="es-E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San José, Costa Rica</a:t>
            </a:r>
            <a:endParaRPr lang="es-E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9400" y="598488"/>
            <a:ext cx="40765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ja-JP" sz="4000" b="1" dirty="0" err="1" smtClean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Migration</a:t>
            </a:r>
            <a:r>
              <a:rPr lang="es-CO" altLang="ja-JP" sz="4000" b="1" dirty="0" smtClean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 as a </a:t>
            </a:r>
            <a:r>
              <a:rPr lang="es-CO" altLang="ja-JP" sz="4000" b="1" dirty="0" err="1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D</a:t>
            </a:r>
            <a:r>
              <a:rPr lang="es-CO" altLang="ja-JP" sz="4000" b="1" dirty="0" err="1" smtClean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eterminant</a:t>
            </a:r>
            <a:r>
              <a:rPr lang="es-CO" altLang="ja-JP" sz="4000" b="1" dirty="0" smtClean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 of </a:t>
            </a:r>
            <a:r>
              <a:rPr lang="es-CO" altLang="ja-JP" sz="4000" b="1" dirty="0" err="1" smtClean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Health</a:t>
            </a:r>
            <a:r>
              <a:rPr lang="es-CO" altLang="ja-JP" sz="4000" b="1" dirty="0" smtClean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: </a:t>
            </a:r>
            <a:endParaRPr lang="en-US" sz="4000" dirty="0">
              <a:solidFill>
                <a:srgbClr val="56A0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ja-JP" sz="3600" b="1" dirty="0" err="1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Some</a:t>
            </a:r>
            <a:r>
              <a:rPr lang="es-CO" altLang="ja-JP" sz="3600" b="1" dirty="0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 </a:t>
            </a:r>
            <a:r>
              <a:rPr lang="es-CO" altLang="ja-JP" sz="3600" b="1" dirty="0" err="1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concepts</a:t>
            </a:r>
            <a:r>
              <a:rPr lang="es-CO" altLang="ja-JP" sz="3600" b="1" dirty="0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 to </a:t>
            </a:r>
            <a:r>
              <a:rPr lang="es-CO" altLang="ja-JP" sz="3600" b="1" dirty="0" err="1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start</a:t>
            </a:r>
            <a:r>
              <a:rPr lang="es-CO" altLang="ja-JP" sz="3600" b="1" dirty="0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 </a:t>
            </a:r>
            <a:r>
              <a:rPr lang="es-CO" altLang="ja-JP" sz="3600" b="1" dirty="0" err="1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with</a:t>
            </a:r>
            <a:r>
              <a:rPr lang="es-CO" altLang="ja-JP" sz="3600" b="1" dirty="0" smtClean="0">
                <a:solidFill>
                  <a:srgbClr val="E26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 </a:t>
            </a:r>
            <a:endParaRPr lang="en-US" sz="3600" b="1" dirty="0">
              <a:solidFill>
                <a:srgbClr val="FFC1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endParaRPr>
          </a:p>
        </p:txBody>
      </p:sp>
      <p:pic>
        <p:nvPicPr>
          <p:cNvPr id="11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71" y="5811837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629400" cy="838200"/>
          </a:xfrm>
        </p:spPr>
        <p:txBody>
          <a:bodyPr/>
          <a:lstStyle/>
          <a:p>
            <a:pPr marL="342900" indent="-342900" algn="r" eaLnBrk="1" hangingPunct="1">
              <a:defRPr/>
            </a:pPr>
            <a:r>
              <a:rPr lang="es-MX" sz="2000" smtClean="0">
                <a:solidFill>
                  <a:schemeClr val="bg1"/>
                </a:solidFill>
              </a:rPr>
              <a:t>Mensaje Clave:</a:t>
            </a:r>
            <a:br>
              <a:rPr lang="es-MX" sz="2000" smtClean="0">
                <a:solidFill>
                  <a:schemeClr val="bg1"/>
                </a:solidFill>
              </a:rPr>
            </a:br>
            <a:r>
              <a:rPr lang="es-MX" sz="2000" smtClean="0">
                <a:solidFill>
                  <a:schemeClr val="bg1"/>
                </a:solidFill>
              </a:rPr>
              <a:t>La migración como determinante social de la salud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0440" y="-3290"/>
            <a:ext cx="9164440" cy="686129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579" y="5607912"/>
            <a:ext cx="840079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MX" dirty="0" err="1" smtClean="0">
                <a:solidFill>
                  <a:schemeClr val="bg1"/>
                </a:solidFill>
              </a:rPr>
              <a:t>Migration</a:t>
            </a:r>
            <a:r>
              <a:rPr lang="es-MX" dirty="0" smtClean="0">
                <a:solidFill>
                  <a:schemeClr val="bg1"/>
                </a:solidFill>
              </a:rPr>
              <a:t> for the </a:t>
            </a:r>
            <a:r>
              <a:rPr lang="es-MX" dirty="0" err="1" smtClean="0">
                <a:solidFill>
                  <a:schemeClr val="bg1"/>
                </a:solidFill>
              </a:rPr>
              <a:t>benefit</a:t>
            </a:r>
            <a:r>
              <a:rPr lang="es-MX" dirty="0" smtClean="0">
                <a:solidFill>
                  <a:schemeClr val="bg1"/>
                </a:solidFill>
              </a:rPr>
              <a:t> of </a:t>
            </a:r>
            <a:r>
              <a:rPr lang="es-MX" dirty="0" err="1" smtClean="0">
                <a:solidFill>
                  <a:schemeClr val="bg1"/>
                </a:solidFill>
              </a:rPr>
              <a:t>all</a:t>
            </a:r>
            <a:endParaRPr lang="es-MX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es-MX" dirty="0" err="1" smtClean="0">
                <a:solidFill>
                  <a:schemeClr val="bg1"/>
                </a:solidFill>
              </a:rPr>
              <a:t>Including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health</a:t>
            </a:r>
            <a:r>
              <a:rPr lang="es-MX" dirty="0" smtClean="0">
                <a:solidFill>
                  <a:schemeClr val="bg1"/>
                </a:solidFill>
              </a:rPr>
              <a:t>!</a:t>
            </a:r>
            <a:endParaRPr lang="es-MX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es-MX" sz="1000" dirty="0" smtClean="0"/>
          </a:p>
        </p:txBody>
      </p:sp>
      <p:pic>
        <p:nvPicPr>
          <p:cNvPr id="10" name="Picture 2" descr="J:\FOTOS FRONTERA SUR\IMG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" y="0"/>
            <a:ext cx="9139838" cy="55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face010.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ce0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0"/>
            <a:ext cx="91360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9" y="5352720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131840" y="620688"/>
            <a:ext cx="54006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s-CR" sz="2800" b="1" dirty="0" smtClean="0"/>
              <a:t>While </a:t>
            </a:r>
            <a:r>
              <a:rPr lang="en-GB" altLang="es-CR" sz="2800" b="1" dirty="0"/>
              <a:t>migration is not necessarily a risk to health, migration can be a social determinant of </a:t>
            </a:r>
            <a:r>
              <a:rPr lang="en-GB" altLang="es-CR" sz="2800" b="1" dirty="0" smtClean="0"/>
              <a:t>health</a:t>
            </a:r>
            <a:endParaRPr lang="en-GB" altLang="es-CR" sz="2800" b="1" dirty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r>
              <a:rPr lang="en-US" altLang="es-CR" sz="2400" dirty="0"/>
              <a:t>Characteristics of the migration process can lead to increased health </a:t>
            </a:r>
            <a:r>
              <a:rPr lang="en-US" altLang="es-CR" sz="2400" dirty="0" smtClean="0"/>
              <a:t>vulnerabilities</a:t>
            </a:r>
            <a:endParaRPr lang="en-GB" sz="2400" b="1" dirty="0" smtClean="0"/>
          </a:p>
          <a:p>
            <a:pPr>
              <a:defRPr/>
            </a:pPr>
            <a:endParaRPr lang="es-MX" sz="2400" dirty="0" smtClean="0"/>
          </a:p>
          <a:p>
            <a:pPr>
              <a:defRPr/>
            </a:pPr>
            <a:endParaRPr lang="es-MX" sz="800" dirty="0" smtClean="0"/>
          </a:p>
        </p:txBody>
      </p:sp>
      <p:pic>
        <p:nvPicPr>
          <p:cNvPr id="16" name="Picture 4" descr="banan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23" y="2086794"/>
            <a:ext cx="2378833" cy="30420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face02.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ace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2" y="5079588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R" altLang="es-C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98762" y="320675"/>
            <a:ext cx="6340476" cy="866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s-MX" sz="1800" b="1" dirty="0" smtClean="0">
                <a:solidFill>
                  <a:prstClr val="black"/>
                </a:solidFill>
              </a:rPr>
              <a:t>          </a:t>
            </a:r>
            <a:r>
              <a:rPr lang="es-MX" sz="2400" b="1" dirty="0" err="1" smtClean="0">
                <a:solidFill>
                  <a:prstClr val="black"/>
                </a:solidFill>
              </a:rPr>
              <a:t>Healthy</a:t>
            </a:r>
            <a:r>
              <a:rPr lang="es-MX" sz="2400" b="1" dirty="0" smtClean="0">
                <a:solidFill>
                  <a:prstClr val="black"/>
                </a:solidFill>
              </a:rPr>
              <a:t> </a:t>
            </a:r>
            <a:r>
              <a:rPr lang="es-MX" sz="2400" b="1" dirty="0" err="1" smtClean="0">
                <a:solidFill>
                  <a:prstClr val="black"/>
                </a:solidFill>
              </a:rPr>
              <a:t>migrant</a:t>
            </a:r>
            <a:r>
              <a:rPr lang="es-MX" sz="2400" b="1" dirty="0" smtClean="0">
                <a:solidFill>
                  <a:prstClr val="black"/>
                </a:solidFill>
              </a:rPr>
              <a:t> </a:t>
            </a:r>
            <a:r>
              <a:rPr lang="es-MX" sz="2400" b="1" dirty="0" err="1" smtClean="0">
                <a:solidFill>
                  <a:prstClr val="black"/>
                </a:solidFill>
              </a:rPr>
              <a:t>effect</a:t>
            </a:r>
            <a:r>
              <a:rPr lang="es-MX" sz="2400" b="1" dirty="0" smtClean="0">
                <a:solidFill>
                  <a:prstClr val="black"/>
                </a:solidFill>
              </a:rPr>
              <a:t>                               </a:t>
            </a:r>
            <a:endParaRPr lang="es-MX" sz="1800" b="1" dirty="0" smtClean="0">
              <a:solidFill>
                <a:prstClr val="black"/>
              </a:solidFill>
            </a:endParaRPr>
          </a:p>
          <a:p>
            <a:pPr marL="0" indent="0" fontAlgn="base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s-MX" sz="1800" b="1" dirty="0">
                <a:solidFill>
                  <a:prstClr val="black"/>
                </a:solidFill>
              </a:rPr>
              <a:t> </a:t>
            </a:r>
            <a:r>
              <a:rPr lang="es-MX" sz="1800" b="1" dirty="0" smtClean="0">
                <a:solidFill>
                  <a:prstClr val="black"/>
                </a:solidFill>
              </a:rPr>
              <a:t>                                                          </a:t>
            </a:r>
            <a:r>
              <a:rPr lang="es-MX" sz="1800" b="1" dirty="0" err="1" smtClean="0">
                <a:solidFill>
                  <a:prstClr val="black"/>
                </a:solidFill>
              </a:rPr>
              <a:t>Exhausted</a:t>
            </a:r>
            <a:r>
              <a:rPr lang="es-MX" sz="1800" b="1" dirty="0" smtClean="0">
                <a:solidFill>
                  <a:prstClr val="black"/>
                </a:solidFill>
              </a:rPr>
              <a:t> </a:t>
            </a:r>
            <a:r>
              <a:rPr lang="es-MX" sz="1800" b="1" dirty="0" err="1" smtClean="0">
                <a:solidFill>
                  <a:prstClr val="black"/>
                </a:solidFill>
              </a:rPr>
              <a:t>migrant</a:t>
            </a:r>
            <a:r>
              <a:rPr lang="es-MX" sz="1800" b="1" dirty="0" smtClean="0">
                <a:solidFill>
                  <a:prstClr val="black"/>
                </a:solidFill>
              </a:rPr>
              <a:t> </a:t>
            </a:r>
            <a:r>
              <a:rPr lang="es-MX" sz="1800" b="1" dirty="0" err="1" smtClean="0">
                <a:solidFill>
                  <a:prstClr val="black"/>
                </a:solidFill>
              </a:rPr>
              <a:t>effect</a:t>
            </a:r>
            <a:r>
              <a:rPr lang="es-MX" sz="1800" b="1" dirty="0" smtClean="0">
                <a:solidFill>
                  <a:prstClr val="black"/>
                </a:solidFill>
              </a:rPr>
              <a:t>   </a:t>
            </a:r>
            <a:endParaRPr lang="es-MX" sz="105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5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31549"/>
              </p:ext>
            </p:extLst>
          </p:nvPr>
        </p:nvGraphicFramePr>
        <p:xfrm>
          <a:off x="3059833" y="1412776"/>
          <a:ext cx="5857056" cy="3739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077"/>
                <a:gridCol w="593170"/>
                <a:gridCol w="576064"/>
                <a:gridCol w="720080"/>
                <a:gridCol w="792088"/>
                <a:gridCol w="360040"/>
                <a:gridCol w="365387"/>
                <a:gridCol w="811150"/>
              </a:tblGrid>
              <a:tr h="2640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Phases</a:t>
                      </a: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</a:rPr>
                        <a:t> of the </a:t>
                      </a:r>
                      <a:r>
                        <a:rPr lang="es-SV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migration</a:t>
                      </a: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cycle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</a:rPr>
                        <a:t>¿</a:t>
                      </a:r>
                      <a:r>
                        <a:rPr lang="es-SV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Got</a:t>
                      </a: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sick</a:t>
                      </a: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r>
                        <a:rPr lang="es-SV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78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4034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890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Before</a:t>
                      </a: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migration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355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Transit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377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Destination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377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Return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79%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  <a:tr h="5878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es-SV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return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b="1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</a:rPr>
                        <a:t>59%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 rot="16200000">
            <a:off x="5171532" y="463209"/>
            <a:ext cx="365974" cy="105654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prstClr val="white"/>
              </a:solidFill>
            </a:endParaRPr>
          </a:p>
        </p:txBody>
      </p:sp>
      <p:sp>
        <p:nvSpPr>
          <p:cNvPr id="17" name="Rectángulo 4"/>
          <p:cNvSpPr/>
          <p:nvPr/>
        </p:nvSpPr>
        <p:spPr>
          <a:xfrm>
            <a:off x="3123770" y="5305528"/>
            <a:ext cx="55180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OIM, 2015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</a:t>
            </a:r>
            <a:r>
              <a:rPr lang="es-SV" sz="1100" b="1" dirty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Retornadas: </a:t>
            </a: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</a:t>
            </a:r>
            <a:r>
              <a:rPr lang="es-SV" sz="1100" b="1" dirty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Salud en </a:t>
            </a:r>
            <a:r>
              <a:rPr lang="es-SV" sz="1100" b="1" dirty="0" smtClean="0">
                <a:solidFill>
                  <a:prstClr val="black"/>
                </a:solidFill>
                <a:latin typeface="Arial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ciclo migratorio – El Salvador</a:t>
            </a:r>
            <a:endParaRPr lang="es-E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32149" y="2852936"/>
            <a:ext cx="66271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0" name="Oval 19"/>
          <p:cNvSpPr/>
          <p:nvPr/>
        </p:nvSpPr>
        <p:spPr>
          <a:xfrm>
            <a:off x="5244242" y="4653136"/>
            <a:ext cx="66271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Oval 20"/>
          <p:cNvSpPr/>
          <p:nvPr/>
        </p:nvSpPr>
        <p:spPr>
          <a:xfrm>
            <a:off x="5244242" y="3695599"/>
            <a:ext cx="662718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2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ace015.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ce01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7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9" y="5362575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24881" r="34791" b="29314"/>
          <a:stretch/>
        </p:blipFill>
        <p:spPr bwMode="auto">
          <a:xfrm>
            <a:off x="4791456" y="1719072"/>
            <a:ext cx="2157984" cy="184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3131840" y="602456"/>
          <a:ext cx="53721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13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face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ce04.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RayaTo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3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00" y="5359018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iagram of the determinants of heal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95483" y="1556792"/>
            <a:ext cx="6007171" cy="3988296"/>
          </a:xfrm>
          <a:prstGeom prst="rect">
            <a:avLst/>
          </a:prstGeom>
        </p:spPr>
      </p:pic>
      <p:grpSp>
        <p:nvGrpSpPr>
          <p:cNvPr id="13" name="Group 4"/>
          <p:cNvGrpSpPr>
            <a:grpSpLocks/>
          </p:cNvGrpSpPr>
          <p:nvPr/>
        </p:nvGrpSpPr>
        <p:grpSpPr bwMode="auto">
          <a:xfrm rot="20682592">
            <a:off x="3595574" y="2821677"/>
            <a:ext cx="861863" cy="2535185"/>
            <a:chOff x="1581" y="970"/>
            <a:chExt cx="493" cy="2336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 rot="3435886">
              <a:off x="660" y="1891"/>
              <a:ext cx="2336" cy="493"/>
            </a:xfrm>
            <a:prstGeom prst="leftRightArrow">
              <a:avLst>
                <a:gd name="adj1" fmla="val 50000"/>
                <a:gd name="adj2" fmla="val 93623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 rot="3353924">
              <a:off x="1109" y="1946"/>
              <a:ext cx="134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9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85" y="5791200"/>
            <a:ext cx="838652" cy="9046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7162800" cy="69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" y="2743200"/>
            <a:ext cx="2133600" cy="1295400"/>
          </a:xfrm>
          <a:prstGeom prst="ellipse">
            <a:avLst/>
          </a:prstGeom>
          <a:noFill/>
          <a:ln w="5715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2667000"/>
            <a:ext cx="0" cy="1524000"/>
          </a:xfrm>
          <a:prstGeom prst="straightConnector1">
            <a:avLst/>
          </a:prstGeom>
          <a:ln w="76200">
            <a:solidFill>
              <a:srgbClr val="E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>
            <a:off x="5468034" y="3029634"/>
            <a:ext cx="5334000" cy="646331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1" charset="-128"/>
              </a:rPr>
              <a:t>The Mobility Continuum</a:t>
            </a:r>
          </a:p>
        </p:txBody>
      </p:sp>
      <p:sp>
        <p:nvSpPr>
          <p:cNvPr id="8" name="Oval 7"/>
          <p:cNvSpPr/>
          <p:nvPr/>
        </p:nvSpPr>
        <p:spPr>
          <a:xfrm>
            <a:off x="6034245" y="1268760"/>
            <a:ext cx="1872208" cy="10910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tx1"/>
                </a:solidFill>
              </a:rPr>
              <a:t>¿</a:t>
            </a:r>
            <a:r>
              <a:rPr lang="es-CR" sz="2000" b="1" dirty="0" err="1" smtClean="0">
                <a:solidFill>
                  <a:schemeClr val="tx1"/>
                </a:solidFill>
              </a:rPr>
              <a:t>Who</a:t>
            </a:r>
            <a:r>
              <a:rPr lang="es-CR" sz="2000" b="1" dirty="0" smtClean="0">
                <a:solidFill>
                  <a:schemeClr val="tx1"/>
                </a:solidFill>
              </a:rPr>
              <a:t>?</a:t>
            </a:r>
            <a:endParaRPr lang="es-C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CR" sz="2000" b="1" dirty="0" smtClean="0">
                <a:solidFill>
                  <a:schemeClr val="tx1"/>
                </a:solidFill>
              </a:rPr>
              <a:t>¿</a:t>
            </a:r>
            <a:r>
              <a:rPr lang="es-CR" sz="2000" b="1" dirty="0" err="1" smtClean="0">
                <a:solidFill>
                  <a:schemeClr val="tx1"/>
                </a:solidFill>
              </a:rPr>
              <a:t>Where</a:t>
            </a:r>
            <a:r>
              <a:rPr lang="es-CR" sz="2000" b="1" dirty="0" smtClean="0">
                <a:solidFill>
                  <a:schemeClr val="tx1"/>
                </a:solidFill>
              </a:rPr>
              <a:t>?</a:t>
            </a:r>
            <a:endParaRPr lang="es-CR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6252312" y="3549470"/>
            <a:ext cx="2250318" cy="4625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angle 9"/>
          <p:cNvSpPr/>
          <p:nvPr/>
        </p:nvSpPr>
        <p:spPr>
          <a:xfrm>
            <a:off x="6122441" y="5325713"/>
            <a:ext cx="1669510" cy="712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err="1" smtClean="0">
                <a:solidFill>
                  <a:schemeClr val="tx1"/>
                </a:solidFill>
              </a:rPr>
              <a:t>All</a:t>
            </a:r>
            <a:endParaRPr lang="es-C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CR" sz="2000" b="1" dirty="0" smtClean="0">
                <a:solidFill>
                  <a:schemeClr val="tx1"/>
                </a:solidFill>
              </a:rPr>
              <a:t>In </a:t>
            </a:r>
            <a:r>
              <a:rPr lang="es-CR" sz="2000" b="1" dirty="0" err="1" smtClean="0">
                <a:solidFill>
                  <a:schemeClr val="tx1"/>
                </a:solidFill>
              </a:rPr>
              <a:t>all</a:t>
            </a:r>
            <a:r>
              <a:rPr lang="es-CR" sz="2000" b="1" dirty="0" smtClean="0">
                <a:solidFill>
                  <a:schemeClr val="tx1"/>
                </a:solidFill>
              </a:rPr>
              <a:t> </a:t>
            </a:r>
            <a:r>
              <a:rPr lang="es-CR" sz="2000" b="1" dirty="0" err="1" smtClean="0">
                <a:solidFill>
                  <a:schemeClr val="tx1"/>
                </a:solidFill>
              </a:rPr>
              <a:t>spaces</a:t>
            </a:r>
            <a:endParaRPr lang="es-C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80295"/>
            <a:ext cx="9144000" cy="5555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5305" y="0"/>
            <a:ext cx="8270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WHA61.17 Resolution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Health of Migrants  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3756" y="1700808"/>
            <a:ext cx="5328592" cy="602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fr-CH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974863" cy="421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3458319" y="2683967"/>
            <a:ext cx="5410200" cy="3581400"/>
            <a:chOff x="88900" y="2416868"/>
            <a:chExt cx="4559300" cy="155029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88900" y="2416868"/>
              <a:ext cx="2225699" cy="775147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7313" algn="ctr" defTabSz="1042988">
                <a:spcBef>
                  <a:spcPts val="300"/>
                </a:spcBef>
                <a:buClr>
                  <a:srgbClr val="FF9933"/>
                </a:buClr>
                <a:defRPr/>
              </a:pP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Migrant Health</a:t>
              </a:r>
              <a:endParaRPr lang="en-GB" sz="2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368550" y="3214951"/>
              <a:ext cx="2279650" cy="752211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7313" algn="ctr" defTabSz="1042988">
                <a:spcBef>
                  <a:spcPts val="300"/>
                </a:spcBef>
                <a:buClr>
                  <a:srgbClr val="FF9933"/>
                </a:buClr>
                <a:defRPr/>
              </a:pPr>
              <a:r>
                <a:rPr lang="en-GB" sz="2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Partnerships, </a:t>
              </a: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Networks </a:t>
              </a:r>
              <a:r>
                <a:rPr lang="en-GB" sz="2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 </a:t>
              </a:r>
              <a:r>
                <a:rPr lang="en-GB" sz="2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</a:t>
              </a: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rameworks</a:t>
              </a:r>
              <a:endParaRPr lang="en-GB" sz="2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2368550" y="2416868"/>
              <a:ext cx="2279650" cy="775147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1042988">
                <a:spcBef>
                  <a:spcPts val="300"/>
                </a:spcBef>
                <a:buClr>
                  <a:srgbClr val="FF9933"/>
                </a:buClr>
                <a:defRPr/>
              </a:pPr>
              <a:r>
                <a:rPr lang="en-GB" sz="2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and </a:t>
              </a: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</a:t>
              </a:r>
              <a:r>
                <a:rPr lang="en-GB" sz="2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rameworks</a:t>
              </a:r>
              <a:endParaRPr lang="en-GB" sz="2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8900" y="3214951"/>
              <a:ext cx="2225699" cy="752211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7313" algn="ctr" defTabSz="1042988">
                <a:spcBef>
                  <a:spcPct val="50000"/>
                </a:spcBef>
                <a:buClr>
                  <a:srgbClr val="FF9933"/>
                </a:buClr>
                <a:defRPr/>
              </a:pP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Migrant-Sensitive </a:t>
              </a:r>
              <a:r>
                <a:rPr lang="en-GB" sz="2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ealth </a:t>
              </a:r>
              <a:r>
                <a:rPr lang="en-GB" sz="2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22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ystems</a:t>
              </a:r>
              <a:endParaRPr lang="en-GB" sz="2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10" y="1037543"/>
            <a:ext cx="1005790" cy="820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48803" y="1890377"/>
            <a:ext cx="5829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CH" sz="2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Framework on Migrants’ Health</a:t>
            </a:r>
            <a:endParaRPr lang="en-US" sz="2400" b="1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4107"/>
            <a:ext cx="1074717" cy="1074717"/>
          </a:xfrm>
          <a:prstGeom prst="rect">
            <a:avLst/>
          </a:prstGeom>
        </p:spPr>
      </p:pic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11-Mar-16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31964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3B7725-DE6C-4512-8274-1DE07F4B7EF4}" type="slidenum">
              <a:rPr lang="en-US" sz="11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Face011.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ace0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9913" y="3146425"/>
            <a:ext cx="4221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 err="1" smtClean="0">
                <a:solidFill>
                  <a:prstClr val="white"/>
                </a:solidFill>
                <a:latin typeface="UNFPA-Bold"/>
                <a:cs typeface="Arial" charset="0"/>
              </a:rPr>
              <a:t>Thank</a:t>
            </a:r>
            <a:r>
              <a:rPr lang="es-ES" sz="4000" b="1" dirty="0" smtClean="0">
                <a:solidFill>
                  <a:prstClr val="white"/>
                </a:solidFill>
                <a:latin typeface="UNFPA-Bold"/>
                <a:cs typeface="Arial" charset="0"/>
              </a:rPr>
              <a:t> </a:t>
            </a:r>
            <a:r>
              <a:rPr lang="es-ES" sz="4000" b="1" dirty="0" err="1" smtClean="0">
                <a:solidFill>
                  <a:prstClr val="white"/>
                </a:solidFill>
                <a:latin typeface="UNFPA-Bold"/>
                <a:cs typeface="Arial" charset="0"/>
              </a:rPr>
              <a:t>you</a:t>
            </a:r>
            <a:r>
              <a:rPr lang="es-ES" sz="4000" b="1" dirty="0" smtClean="0">
                <a:solidFill>
                  <a:prstClr val="white"/>
                </a:solidFill>
                <a:latin typeface="UNFPA-Bold"/>
                <a:cs typeface="Arial" charset="0"/>
              </a:rPr>
              <a:t>!</a:t>
            </a:r>
            <a:endParaRPr lang="en-US" sz="4000" b="1" dirty="0">
              <a:solidFill>
                <a:prstClr val="white"/>
              </a:solidFill>
              <a:latin typeface="UNFPA-Bold"/>
              <a:cs typeface="Arial" charset="0"/>
            </a:endParaRPr>
          </a:p>
        </p:txBody>
      </p:sp>
      <p:pic>
        <p:nvPicPr>
          <p:cNvPr id="39940" name="Picture 6" descr="Raya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503988" y="6342063"/>
            <a:ext cx="9144001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IOM Logo white with accronyms (IOM - OIM)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376471"/>
            <a:ext cx="76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5752" y="5329937"/>
            <a:ext cx="3578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Carlos Van der </a:t>
            </a:r>
            <a:r>
              <a:rPr lang="es-CR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Laat</a:t>
            </a:r>
            <a:endParaRPr lang="es-CR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Regional </a:t>
            </a:r>
            <a:r>
              <a:rPr lang="es-CR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Migration</a:t>
            </a: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CR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Health</a:t>
            </a: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CR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Officer</a:t>
            </a:r>
            <a:endParaRPr lang="es-CR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R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cvanderlaat@iom.int</a:t>
            </a:r>
            <a:endParaRPr lang="es-C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tion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atch">
  <a:themeElements>
    <a:clrScheme name="Custom 3">
      <a:dk1>
        <a:sysClr val="windowText" lastClr="000000"/>
      </a:dk1>
      <a:lt1>
        <a:sysClr val="window" lastClr="FFFFFF"/>
      </a:lt1>
      <a:dk2>
        <a:srgbClr val="575F6D"/>
      </a:dk2>
      <a:lt2>
        <a:srgbClr val="008080"/>
      </a:lt2>
      <a:accent1>
        <a:srgbClr val="336699"/>
      </a:accent1>
      <a:accent2>
        <a:srgbClr val="7598D9"/>
      </a:accent2>
      <a:accent3>
        <a:srgbClr val="FE8637"/>
      </a:accent3>
      <a:accent4>
        <a:srgbClr val="99CC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OM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388</Words>
  <Application>Microsoft Office PowerPoint</Application>
  <PresentationFormat>On-screen Show (4:3)</PresentationFormat>
  <Paragraphs>120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Presentation5</vt:lpstr>
      <vt:lpstr>Thatch</vt:lpstr>
      <vt:lpstr>PowerPoint Presentation</vt:lpstr>
      <vt:lpstr>Mensaje Clave: La migración como determinante social de la salud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LAAT Carlos</dc:creator>
  <cp:lastModifiedBy>VAN DER LAAT Carlos</cp:lastModifiedBy>
  <cp:revision>121</cp:revision>
  <cp:lastPrinted>2012-06-18T13:55:04Z</cp:lastPrinted>
  <dcterms:created xsi:type="dcterms:W3CDTF">2012-03-06T14:34:23Z</dcterms:created>
  <dcterms:modified xsi:type="dcterms:W3CDTF">2016-09-28T05:24:04Z</dcterms:modified>
</cp:coreProperties>
</file>