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" ContentType="image/t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334" r:id="rId2"/>
    <p:sldId id="352" r:id="rId3"/>
    <p:sldId id="315" r:id="rId4"/>
    <p:sldId id="316" r:id="rId5"/>
    <p:sldId id="340" r:id="rId6"/>
    <p:sldId id="342" r:id="rId7"/>
    <p:sldId id="343" r:id="rId8"/>
    <p:sldId id="357" r:id="rId9"/>
    <p:sldId id="354" r:id="rId10"/>
    <p:sldId id="355" r:id="rId11"/>
    <p:sldId id="358" r:id="rId12"/>
    <p:sldId id="359" r:id="rId13"/>
    <p:sldId id="360" r:id="rId14"/>
    <p:sldId id="361" r:id="rId15"/>
    <p:sldId id="362" r:id="rId16"/>
    <p:sldId id="363" r:id="rId17"/>
    <p:sldId id="364" r:id="rId18"/>
    <p:sldId id="341" r:id="rId19"/>
    <p:sldId id="365" r:id="rId20"/>
    <p:sldId id="366" r:id="rId21"/>
    <p:sldId id="367" r:id="rId22"/>
    <p:sldId id="368" r:id="rId23"/>
    <p:sldId id="369" r:id="rId24"/>
    <p:sldId id="370" r:id="rId25"/>
    <p:sldId id="371" r:id="rId26"/>
  </p:sldIdLst>
  <p:sldSz cx="9144000" cy="6858000" type="screen4x3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79066" autoAdjust="0"/>
  </p:normalViewPr>
  <p:slideViewPr>
    <p:cSldViewPr>
      <p:cViewPr varScale="1">
        <p:scale>
          <a:sx n="57" d="100"/>
          <a:sy n="57" d="100"/>
        </p:scale>
        <p:origin x="1544" y="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2172" y="216"/>
      </p:cViewPr>
      <p:guideLst>
        <p:guide orient="horz" pos="2880"/>
        <p:guide pos="2160"/>
        <p:guide orient="horz" pos="3127"/>
        <p:guide pos="210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C3039D-E1AC-4502-91A6-811257EBB68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54F8F4-C24F-460C-9E92-057D3A4EA008}">
      <dgm:prSet/>
      <dgm:spPr/>
      <dgm:t>
        <a:bodyPr/>
        <a:lstStyle/>
        <a:p>
          <a:pPr rtl="0"/>
          <a:r>
            <a:rPr lang="en-GB" dirty="0" smtClean="0"/>
            <a:t>Enhance regional capacities to address the needs of migrants </a:t>
          </a:r>
          <a:r>
            <a:rPr lang="en-US" dirty="0" smtClean="0"/>
            <a:t>in countries </a:t>
          </a:r>
          <a:r>
            <a:rPr lang="en-GB" dirty="0" smtClean="0"/>
            <a:t>experiencing </a:t>
          </a:r>
          <a:r>
            <a:rPr lang="en-US" dirty="0" smtClean="0"/>
            <a:t>a crisis, and  prevent indirect, longer-term negative impacts on the well-being of communities of origin and destination, to which migrants actively contribute.</a:t>
          </a:r>
          <a:endParaRPr lang="en-US" dirty="0"/>
        </a:p>
      </dgm:t>
    </dgm:pt>
    <dgm:pt modelId="{2AC4C30A-C712-4FEA-B920-D081C195E02E}" type="parTrans" cxnId="{8268750A-5C5D-4FBD-8E64-A12DAB71A0F8}">
      <dgm:prSet/>
      <dgm:spPr/>
      <dgm:t>
        <a:bodyPr/>
        <a:lstStyle/>
        <a:p>
          <a:endParaRPr lang="en-US"/>
        </a:p>
      </dgm:t>
    </dgm:pt>
    <dgm:pt modelId="{2300C538-51E2-4819-84ED-A44D2BF4986C}" type="sibTrans" cxnId="{8268750A-5C5D-4FBD-8E64-A12DAB71A0F8}">
      <dgm:prSet/>
      <dgm:spPr/>
      <dgm:t>
        <a:bodyPr/>
        <a:lstStyle/>
        <a:p>
          <a:endParaRPr lang="en-US"/>
        </a:p>
      </dgm:t>
    </dgm:pt>
    <dgm:pt modelId="{6AD6FE3B-FE1C-4BB3-B263-EC15E409DA6D}" type="pres">
      <dgm:prSet presAssocID="{DEC3039D-E1AC-4502-91A6-811257EBB68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E4A5FF1-DF77-4A5F-AE93-DDB8F605682A}" type="pres">
      <dgm:prSet presAssocID="{E954F8F4-C24F-460C-9E92-057D3A4EA00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FCAA245-29F6-4FB7-B742-4C71A830CA9F}" type="presOf" srcId="{DEC3039D-E1AC-4502-91A6-811257EBB68F}" destId="{6AD6FE3B-FE1C-4BB3-B263-EC15E409DA6D}" srcOrd="0" destOrd="0" presId="urn:microsoft.com/office/officeart/2005/8/layout/vList2"/>
    <dgm:cxn modelId="{8268750A-5C5D-4FBD-8E64-A12DAB71A0F8}" srcId="{DEC3039D-E1AC-4502-91A6-811257EBB68F}" destId="{E954F8F4-C24F-460C-9E92-057D3A4EA008}" srcOrd="0" destOrd="0" parTransId="{2AC4C30A-C712-4FEA-B920-D081C195E02E}" sibTransId="{2300C538-51E2-4819-84ED-A44D2BF4986C}"/>
    <dgm:cxn modelId="{DBD15946-9C89-49CF-AA40-258AC486C538}" type="presOf" srcId="{E954F8F4-C24F-460C-9E92-057D3A4EA008}" destId="{CE4A5FF1-DF77-4A5F-AE93-DDB8F605682A}" srcOrd="0" destOrd="0" presId="urn:microsoft.com/office/officeart/2005/8/layout/vList2"/>
    <dgm:cxn modelId="{FB91EB4E-841D-4AB7-AFBD-5FB19BDB054F}" type="presParOf" srcId="{6AD6FE3B-FE1C-4BB3-B263-EC15E409DA6D}" destId="{CE4A5FF1-DF77-4A5F-AE93-DDB8F605682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E5B1AC-772B-4D6A-86DD-036F4BE282AE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4F6525-8E51-46D7-8354-A8BA1938EC24}">
      <dgm:prSet custT="1"/>
      <dgm:spPr/>
      <dgm:t>
        <a:bodyPr/>
        <a:lstStyle/>
        <a:p>
          <a:pPr rtl="0"/>
          <a:r>
            <a:rPr lang="en-US" sz="1800" b="1" dirty="0" smtClean="0"/>
            <a:t>TO STRENGTHEN THE AWARENESS</a:t>
          </a:r>
          <a:r>
            <a:rPr lang="en-US" sz="1800" dirty="0" smtClean="0"/>
            <a:t> </a:t>
          </a:r>
          <a:r>
            <a:rPr lang="en-US" sz="1700" dirty="0" smtClean="0"/>
            <a:t>of the personnel of home country institutions tasked to support and assist citizens abroad </a:t>
          </a:r>
          <a:r>
            <a:rPr lang="en-US" sz="1700" b="1" dirty="0" smtClean="0"/>
            <a:t>ON THE SPECIFIC CHALLENGES </a:t>
          </a:r>
          <a:r>
            <a:rPr lang="en-US" sz="1700" dirty="0" smtClean="0"/>
            <a:t>their nationals face when confronted with crises in their host country</a:t>
          </a:r>
          <a:endParaRPr lang="en-US" sz="1700" dirty="0"/>
        </a:p>
      </dgm:t>
    </dgm:pt>
    <dgm:pt modelId="{1052F0DA-F38A-4DB0-9C98-A74D7133B73F}" type="parTrans" cxnId="{4C14043C-A186-4A40-AB70-89CEF97660B3}">
      <dgm:prSet/>
      <dgm:spPr/>
      <dgm:t>
        <a:bodyPr/>
        <a:lstStyle/>
        <a:p>
          <a:endParaRPr lang="en-US"/>
        </a:p>
      </dgm:t>
    </dgm:pt>
    <dgm:pt modelId="{F651E56E-588B-4759-9829-6B6AF397AFD3}" type="sibTrans" cxnId="{4C14043C-A186-4A40-AB70-89CEF97660B3}">
      <dgm:prSet/>
      <dgm:spPr/>
      <dgm:t>
        <a:bodyPr/>
        <a:lstStyle/>
        <a:p>
          <a:endParaRPr lang="en-US"/>
        </a:p>
      </dgm:t>
    </dgm:pt>
    <dgm:pt modelId="{A3C702BD-1A4A-4A4A-80E5-E9966DC072C9}">
      <dgm:prSet custT="1"/>
      <dgm:spPr/>
      <dgm:t>
        <a:bodyPr/>
        <a:lstStyle/>
        <a:p>
          <a:pPr rtl="0"/>
          <a:r>
            <a:rPr lang="en-GB" sz="1800" b="1" dirty="0" smtClean="0"/>
            <a:t>TO PROVIDE CONCRETE INFORMATION</a:t>
          </a:r>
          <a:r>
            <a:rPr lang="en-GB" sz="1800" dirty="0" smtClean="0"/>
            <a:t> and practical guidance </a:t>
          </a:r>
          <a:r>
            <a:rPr lang="en-GB" sz="1800" b="1" dirty="0" smtClean="0"/>
            <a:t>TO REDUCE MIGRANTS’ VULNERABILITY </a:t>
          </a:r>
          <a:r>
            <a:rPr lang="en-GB" sz="1800" dirty="0" smtClean="0"/>
            <a:t>through a variety of measures covering both emergency preparedness and response</a:t>
          </a:r>
          <a:endParaRPr lang="en-US" sz="1800" dirty="0"/>
        </a:p>
      </dgm:t>
    </dgm:pt>
    <dgm:pt modelId="{1269740C-3554-4458-A5BA-F7FE8BF1BE8A}" type="parTrans" cxnId="{2ED874D3-2A53-4C35-808C-86401195AEB1}">
      <dgm:prSet/>
      <dgm:spPr/>
      <dgm:t>
        <a:bodyPr/>
        <a:lstStyle/>
        <a:p>
          <a:endParaRPr lang="en-US"/>
        </a:p>
      </dgm:t>
    </dgm:pt>
    <dgm:pt modelId="{07725987-8FB2-46B8-91EE-03248F758BA1}" type="sibTrans" cxnId="{2ED874D3-2A53-4C35-808C-86401195AEB1}">
      <dgm:prSet/>
      <dgm:spPr/>
      <dgm:t>
        <a:bodyPr/>
        <a:lstStyle/>
        <a:p>
          <a:endParaRPr lang="en-US"/>
        </a:p>
      </dgm:t>
    </dgm:pt>
    <dgm:pt modelId="{A14A5311-9985-4117-B79A-1C1EE30C9287}">
      <dgm:prSet custT="1"/>
      <dgm:spPr/>
      <dgm:t>
        <a:bodyPr/>
        <a:lstStyle/>
        <a:p>
          <a:pPr rtl="0"/>
          <a:r>
            <a:rPr lang="en-US" sz="1800" b="1" dirty="0" smtClean="0"/>
            <a:t>TO BUILD CAPACITY OF CONSULAR OFFICIALS</a:t>
          </a:r>
          <a:r>
            <a:rPr lang="en-US" sz="1800" dirty="0" smtClean="0"/>
            <a:t> to address some of these challenges before, during and after crises, including through the use of specific tools and the development of </a:t>
          </a:r>
          <a:r>
            <a:rPr lang="en-US" sz="1800" b="1" dirty="0" smtClean="0"/>
            <a:t>CONSULAR CONTINGENCY PLANS</a:t>
          </a:r>
          <a:endParaRPr lang="en-US" sz="1800" b="1" dirty="0"/>
        </a:p>
      </dgm:t>
    </dgm:pt>
    <dgm:pt modelId="{DA7CE3FB-E2E3-4481-9996-937D6FA659AB}" type="parTrans" cxnId="{347D6388-514A-4A66-BDCA-532D732F8164}">
      <dgm:prSet/>
      <dgm:spPr/>
      <dgm:t>
        <a:bodyPr/>
        <a:lstStyle/>
        <a:p>
          <a:endParaRPr lang="en-US"/>
        </a:p>
      </dgm:t>
    </dgm:pt>
    <dgm:pt modelId="{EA88C25B-7E27-402B-95D2-AE4CE8313B7B}" type="sibTrans" cxnId="{347D6388-514A-4A66-BDCA-532D732F8164}">
      <dgm:prSet/>
      <dgm:spPr/>
      <dgm:t>
        <a:bodyPr/>
        <a:lstStyle/>
        <a:p>
          <a:endParaRPr lang="en-US"/>
        </a:p>
      </dgm:t>
    </dgm:pt>
    <dgm:pt modelId="{928D1765-1DC4-49ED-A48F-52B14776BCD7}">
      <dgm:prSet custT="1"/>
      <dgm:spPr/>
      <dgm:t>
        <a:bodyPr/>
        <a:lstStyle/>
        <a:p>
          <a:pPr rtl="0"/>
          <a:r>
            <a:rPr lang="en-US" sz="1800" b="1" dirty="0" smtClean="0"/>
            <a:t>T</a:t>
          </a:r>
          <a:r>
            <a:rPr lang="en-GB" sz="1800" b="1" dirty="0" smtClean="0"/>
            <a:t>O PROMOTE COORDINATION</a:t>
          </a:r>
          <a:r>
            <a:rPr lang="en-GB" sz="1800" dirty="0" smtClean="0"/>
            <a:t> among relevant institutional actors of countries of origin and of destination, at the national and regional level</a:t>
          </a:r>
          <a:r>
            <a:rPr lang="es-CR" sz="1700" dirty="0" smtClean="0"/>
            <a:t>.  </a:t>
          </a:r>
          <a:endParaRPr lang="en-US" sz="1700" dirty="0"/>
        </a:p>
      </dgm:t>
    </dgm:pt>
    <dgm:pt modelId="{55736461-D8C6-4A65-B969-3400BE8BD011}" type="parTrans" cxnId="{6D43B86F-58B9-4EB6-986F-E2B5EE0E2342}">
      <dgm:prSet/>
      <dgm:spPr/>
      <dgm:t>
        <a:bodyPr/>
        <a:lstStyle/>
        <a:p>
          <a:endParaRPr lang="en-US"/>
        </a:p>
      </dgm:t>
    </dgm:pt>
    <dgm:pt modelId="{74146E22-66D6-480B-BBE3-5C37158E2399}" type="sibTrans" cxnId="{6D43B86F-58B9-4EB6-986F-E2B5EE0E2342}">
      <dgm:prSet/>
      <dgm:spPr/>
      <dgm:t>
        <a:bodyPr/>
        <a:lstStyle/>
        <a:p>
          <a:endParaRPr lang="en-US"/>
        </a:p>
      </dgm:t>
    </dgm:pt>
    <dgm:pt modelId="{D52862F4-5D59-4485-8FCE-84AEC97D4C96}" type="pres">
      <dgm:prSet presAssocID="{DEE5B1AC-772B-4D6A-86DD-036F4BE282A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7756517-3E38-488B-A6D8-4775A5A551AF}" type="pres">
      <dgm:prSet presAssocID="{BA4F6525-8E51-46D7-8354-A8BA1938EC24}" presName="vertOne" presStyleCnt="0"/>
      <dgm:spPr/>
    </dgm:pt>
    <dgm:pt modelId="{4A9AAC05-38F6-4356-BE0F-D4E3E433A60D}" type="pres">
      <dgm:prSet presAssocID="{BA4F6525-8E51-46D7-8354-A8BA1938EC24}" presName="txOne" presStyleLbl="node0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F6293ED-06CA-4E14-AF7F-7E8A36089DC4}" type="pres">
      <dgm:prSet presAssocID="{BA4F6525-8E51-46D7-8354-A8BA1938EC24}" presName="horzOne" presStyleCnt="0"/>
      <dgm:spPr/>
    </dgm:pt>
    <dgm:pt modelId="{F84964ED-2D49-4701-965A-12EFF8E20FDE}" type="pres">
      <dgm:prSet presAssocID="{F651E56E-588B-4759-9829-6B6AF397AFD3}" presName="sibSpaceOne" presStyleCnt="0"/>
      <dgm:spPr/>
    </dgm:pt>
    <dgm:pt modelId="{247268D1-B313-4173-A91C-8839918050DE}" type="pres">
      <dgm:prSet presAssocID="{A3C702BD-1A4A-4A4A-80E5-E9966DC072C9}" presName="vertOne" presStyleCnt="0"/>
      <dgm:spPr/>
    </dgm:pt>
    <dgm:pt modelId="{FB2A3B9D-0EB3-4372-ACE0-D399A278C880}" type="pres">
      <dgm:prSet presAssocID="{A3C702BD-1A4A-4A4A-80E5-E9966DC072C9}" presName="txOne" presStyleLbl="node0" presStyleIdx="1" presStyleCnt="4" custScaleX="11852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8B67E8D-27AA-4698-AE6D-C88A54586B60}" type="pres">
      <dgm:prSet presAssocID="{A3C702BD-1A4A-4A4A-80E5-E9966DC072C9}" presName="horzOne" presStyleCnt="0"/>
      <dgm:spPr/>
    </dgm:pt>
    <dgm:pt modelId="{9417E365-C5D0-40B2-8F8D-11767AE05B30}" type="pres">
      <dgm:prSet presAssocID="{07725987-8FB2-46B8-91EE-03248F758BA1}" presName="sibSpaceOne" presStyleCnt="0"/>
      <dgm:spPr/>
    </dgm:pt>
    <dgm:pt modelId="{617D1A60-4BCC-408B-AB72-8305D2647AF3}" type="pres">
      <dgm:prSet presAssocID="{A14A5311-9985-4117-B79A-1C1EE30C9287}" presName="vertOne" presStyleCnt="0"/>
      <dgm:spPr/>
    </dgm:pt>
    <dgm:pt modelId="{51EB813B-4C43-487D-B4B3-305C4029C612}" type="pres">
      <dgm:prSet presAssocID="{A14A5311-9985-4117-B79A-1C1EE30C9287}" presName="txOne" presStyleLbl="node0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1F1C679-F72B-4C98-94FC-AA4B243DEBEA}" type="pres">
      <dgm:prSet presAssocID="{A14A5311-9985-4117-B79A-1C1EE30C9287}" presName="horzOne" presStyleCnt="0"/>
      <dgm:spPr/>
    </dgm:pt>
    <dgm:pt modelId="{56D300FC-3F43-4936-9275-D3A9DE747967}" type="pres">
      <dgm:prSet presAssocID="{EA88C25B-7E27-402B-95D2-AE4CE8313B7B}" presName="sibSpaceOne" presStyleCnt="0"/>
      <dgm:spPr/>
    </dgm:pt>
    <dgm:pt modelId="{9C6B5D6E-0E01-423B-8A38-8008F60BF830}" type="pres">
      <dgm:prSet presAssocID="{928D1765-1DC4-49ED-A48F-52B14776BCD7}" presName="vertOne" presStyleCnt="0"/>
      <dgm:spPr/>
    </dgm:pt>
    <dgm:pt modelId="{9F19CE2F-7129-4FAE-AD3E-05B029300F08}" type="pres">
      <dgm:prSet presAssocID="{928D1765-1DC4-49ED-A48F-52B14776BCD7}" presName="txOne" presStyleLbl="node0" presStyleIdx="3" presStyleCnt="4" custScaleX="10967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5411B46-B571-4B78-9036-6C9CC70F1D4E}" type="pres">
      <dgm:prSet presAssocID="{928D1765-1DC4-49ED-A48F-52B14776BCD7}" presName="horzOne" presStyleCnt="0"/>
      <dgm:spPr/>
    </dgm:pt>
  </dgm:ptLst>
  <dgm:cxnLst>
    <dgm:cxn modelId="{4C14043C-A186-4A40-AB70-89CEF97660B3}" srcId="{DEE5B1AC-772B-4D6A-86DD-036F4BE282AE}" destId="{BA4F6525-8E51-46D7-8354-A8BA1938EC24}" srcOrd="0" destOrd="0" parTransId="{1052F0DA-F38A-4DB0-9C98-A74D7133B73F}" sibTransId="{F651E56E-588B-4759-9829-6B6AF397AFD3}"/>
    <dgm:cxn modelId="{6D43B86F-58B9-4EB6-986F-E2B5EE0E2342}" srcId="{DEE5B1AC-772B-4D6A-86DD-036F4BE282AE}" destId="{928D1765-1DC4-49ED-A48F-52B14776BCD7}" srcOrd="3" destOrd="0" parTransId="{55736461-D8C6-4A65-B969-3400BE8BD011}" sibTransId="{74146E22-66D6-480B-BBE3-5C37158E2399}"/>
    <dgm:cxn modelId="{2ED874D3-2A53-4C35-808C-86401195AEB1}" srcId="{DEE5B1AC-772B-4D6A-86DD-036F4BE282AE}" destId="{A3C702BD-1A4A-4A4A-80E5-E9966DC072C9}" srcOrd="1" destOrd="0" parTransId="{1269740C-3554-4458-A5BA-F7FE8BF1BE8A}" sibTransId="{07725987-8FB2-46B8-91EE-03248F758BA1}"/>
    <dgm:cxn modelId="{347D6388-514A-4A66-BDCA-532D732F8164}" srcId="{DEE5B1AC-772B-4D6A-86DD-036F4BE282AE}" destId="{A14A5311-9985-4117-B79A-1C1EE30C9287}" srcOrd="2" destOrd="0" parTransId="{DA7CE3FB-E2E3-4481-9996-937D6FA659AB}" sibTransId="{EA88C25B-7E27-402B-95D2-AE4CE8313B7B}"/>
    <dgm:cxn modelId="{F6421E1D-DC87-4192-B16D-FAFCC82713AB}" type="presOf" srcId="{DEE5B1AC-772B-4D6A-86DD-036F4BE282AE}" destId="{D52862F4-5D59-4485-8FCE-84AEC97D4C96}" srcOrd="0" destOrd="0" presId="urn:microsoft.com/office/officeart/2005/8/layout/hierarchy4"/>
    <dgm:cxn modelId="{6CC7AB19-3AC7-4E9B-80A2-38039D40122B}" type="presOf" srcId="{A14A5311-9985-4117-B79A-1C1EE30C9287}" destId="{51EB813B-4C43-487D-B4B3-305C4029C612}" srcOrd="0" destOrd="0" presId="urn:microsoft.com/office/officeart/2005/8/layout/hierarchy4"/>
    <dgm:cxn modelId="{F442E080-EE2B-49C4-8F1A-F93BC29993F7}" type="presOf" srcId="{928D1765-1DC4-49ED-A48F-52B14776BCD7}" destId="{9F19CE2F-7129-4FAE-AD3E-05B029300F08}" srcOrd="0" destOrd="0" presId="urn:microsoft.com/office/officeart/2005/8/layout/hierarchy4"/>
    <dgm:cxn modelId="{D6611A98-2022-412D-8F63-009BC417A56C}" type="presOf" srcId="{BA4F6525-8E51-46D7-8354-A8BA1938EC24}" destId="{4A9AAC05-38F6-4356-BE0F-D4E3E433A60D}" srcOrd="0" destOrd="0" presId="urn:microsoft.com/office/officeart/2005/8/layout/hierarchy4"/>
    <dgm:cxn modelId="{31303198-673C-459F-ADA2-FB106C05C27D}" type="presOf" srcId="{A3C702BD-1A4A-4A4A-80E5-E9966DC072C9}" destId="{FB2A3B9D-0EB3-4372-ACE0-D399A278C880}" srcOrd="0" destOrd="0" presId="urn:microsoft.com/office/officeart/2005/8/layout/hierarchy4"/>
    <dgm:cxn modelId="{4799232A-ED54-480F-BC40-721298891A4D}" type="presParOf" srcId="{D52862F4-5D59-4485-8FCE-84AEC97D4C96}" destId="{17756517-3E38-488B-A6D8-4775A5A551AF}" srcOrd="0" destOrd="0" presId="urn:microsoft.com/office/officeart/2005/8/layout/hierarchy4"/>
    <dgm:cxn modelId="{06860F97-4611-4FCB-8A1A-83F5EACA2AE3}" type="presParOf" srcId="{17756517-3E38-488B-A6D8-4775A5A551AF}" destId="{4A9AAC05-38F6-4356-BE0F-D4E3E433A60D}" srcOrd="0" destOrd="0" presId="urn:microsoft.com/office/officeart/2005/8/layout/hierarchy4"/>
    <dgm:cxn modelId="{CFAFE5B8-08F3-4B76-954D-FC907494401C}" type="presParOf" srcId="{17756517-3E38-488B-A6D8-4775A5A551AF}" destId="{9F6293ED-06CA-4E14-AF7F-7E8A36089DC4}" srcOrd="1" destOrd="0" presId="urn:microsoft.com/office/officeart/2005/8/layout/hierarchy4"/>
    <dgm:cxn modelId="{546B7CBB-4C8C-45D3-A981-E1E8528803A5}" type="presParOf" srcId="{D52862F4-5D59-4485-8FCE-84AEC97D4C96}" destId="{F84964ED-2D49-4701-965A-12EFF8E20FDE}" srcOrd="1" destOrd="0" presId="urn:microsoft.com/office/officeart/2005/8/layout/hierarchy4"/>
    <dgm:cxn modelId="{240A0ADC-9BAC-43F0-95D5-D557ADF4DE02}" type="presParOf" srcId="{D52862F4-5D59-4485-8FCE-84AEC97D4C96}" destId="{247268D1-B313-4173-A91C-8839918050DE}" srcOrd="2" destOrd="0" presId="urn:microsoft.com/office/officeart/2005/8/layout/hierarchy4"/>
    <dgm:cxn modelId="{6222DAC2-7ACC-42E0-AA9E-41AF46380159}" type="presParOf" srcId="{247268D1-B313-4173-A91C-8839918050DE}" destId="{FB2A3B9D-0EB3-4372-ACE0-D399A278C880}" srcOrd="0" destOrd="0" presId="urn:microsoft.com/office/officeart/2005/8/layout/hierarchy4"/>
    <dgm:cxn modelId="{4AFBA3D2-15FD-4508-B251-7B95F8B98D7C}" type="presParOf" srcId="{247268D1-B313-4173-A91C-8839918050DE}" destId="{78B67E8D-27AA-4698-AE6D-C88A54586B60}" srcOrd="1" destOrd="0" presId="urn:microsoft.com/office/officeart/2005/8/layout/hierarchy4"/>
    <dgm:cxn modelId="{C108E6CE-55F8-4DD5-B041-991B45CEEDE9}" type="presParOf" srcId="{D52862F4-5D59-4485-8FCE-84AEC97D4C96}" destId="{9417E365-C5D0-40B2-8F8D-11767AE05B30}" srcOrd="3" destOrd="0" presId="urn:microsoft.com/office/officeart/2005/8/layout/hierarchy4"/>
    <dgm:cxn modelId="{449EFD3E-280F-4852-A8C6-C5970418022B}" type="presParOf" srcId="{D52862F4-5D59-4485-8FCE-84AEC97D4C96}" destId="{617D1A60-4BCC-408B-AB72-8305D2647AF3}" srcOrd="4" destOrd="0" presId="urn:microsoft.com/office/officeart/2005/8/layout/hierarchy4"/>
    <dgm:cxn modelId="{2181612A-13AA-4EEB-8E4D-3A188AC99C42}" type="presParOf" srcId="{617D1A60-4BCC-408B-AB72-8305D2647AF3}" destId="{51EB813B-4C43-487D-B4B3-305C4029C612}" srcOrd="0" destOrd="0" presId="urn:microsoft.com/office/officeart/2005/8/layout/hierarchy4"/>
    <dgm:cxn modelId="{8716F296-144F-4A5D-A6D9-6F72ECD167AA}" type="presParOf" srcId="{617D1A60-4BCC-408B-AB72-8305D2647AF3}" destId="{91F1C679-F72B-4C98-94FC-AA4B243DEBEA}" srcOrd="1" destOrd="0" presId="urn:microsoft.com/office/officeart/2005/8/layout/hierarchy4"/>
    <dgm:cxn modelId="{ECC93CD0-2779-4D76-8CD4-E018296F882B}" type="presParOf" srcId="{D52862F4-5D59-4485-8FCE-84AEC97D4C96}" destId="{56D300FC-3F43-4936-9275-D3A9DE747967}" srcOrd="5" destOrd="0" presId="urn:microsoft.com/office/officeart/2005/8/layout/hierarchy4"/>
    <dgm:cxn modelId="{0609095D-0505-4218-A017-ADA0B7D70618}" type="presParOf" srcId="{D52862F4-5D59-4485-8FCE-84AEC97D4C96}" destId="{9C6B5D6E-0E01-423B-8A38-8008F60BF830}" srcOrd="6" destOrd="0" presId="urn:microsoft.com/office/officeart/2005/8/layout/hierarchy4"/>
    <dgm:cxn modelId="{09741A5C-E5A1-43CA-9A24-CAD8A83696CB}" type="presParOf" srcId="{9C6B5D6E-0E01-423B-8A38-8008F60BF830}" destId="{9F19CE2F-7129-4FAE-AD3E-05B029300F08}" srcOrd="0" destOrd="0" presId="urn:microsoft.com/office/officeart/2005/8/layout/hierarchy4"/>
    <dgm:cxn modelId="{228F43AD-9FE0-49B5-B6E5-8114A48257DA}" type="presParOf" srcId="{9C6B5D6E-0E01-423B-8A38-8008F60BF830}" destId="{05411B46-B571-4B78-9036-6C9CC70F1D4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6F8EDDA-8A2E-4466-A947-0517122BFAC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6CAFEA3-F6A7-433F-8E61-4BD458ABDA52}">
      <dgm:prSet phldrT="[Text]"/>
      <dgm:spPr/>
      <dgm:t>
        <a:bodyPr/>
        <a:lstStyle/>
        <a:p>
          <a:r>
            <a:rPr lang="en-US" dirty="0" smtClean="0"/>
            <a:t>Day 1: Actors and Frameworks</a:t>
          </a:r>
          <a:endParaRPr lang="en-US" dirty="0"/>
        </a:p>
      </dgm:t>
    </dgm:pt>
    <dgm:pt modelId="{51D6A477-3CEE-4DE3-9704-594B852EBD4D}" type="parTrans" cxnId="{B1B9DE8E-387E-464F-A108-661ADCD7FCD2}">
      <dgm:prSet/>
      <dgm:spPr/>
      <dgm:t>
        <a:bodyPr/>
        <a:lstStyle/>
        <a:p>
          <a:endParaRPr lang="en-US"/>
        </a:p>
      </dgm:t>
    </dgm:pt>
    <dgm:pt modelId="{538B5817-ECD9-4199-A73E-1023092F876F}" type="sibTrans" cxnId="{B1B9DE8E-387E-464F-A108-661ADCD7FCD2}">
      <dgm:prSet/>
      <dgm:spPr/>
      <dgm:t>
        <a:bodyPr/>
        <a:lstStyle/>
        <a:p>
          <a:endParaRPr lang="en-US"/>
        </a:p>
      </dgm:t>
    </dgm:pt>
    <dgm:pt modelId="{214EFB9C-2031-4B9F-8C1C-9AE5663DB8FF}">
      <dgm:prSet phldrT="[Text]"/>
      <dgm:spPr/>
      <dgm:t>
        <a:bodyPr/>
        <a:lstStyle/>
        <a:p>
          <a:r>
            <a:rPr lang="en-US" dirty="0" smtClean="0"/>
            <a:t>Introduction </a:t>
          </a:r>
          <a:endParaRPr lang="en-US" dirty="0"/>
        </a:p>
      </dgm:t>
    </dgm:pt>
    <dgm:pt modelId="{071DA16A-A58D-4295-8F6F-D096A0C6D2B3}" type="parTrans" cxnId="{99840BC2-684D-4466-8BAA-D11D16E1C7A8}">
      <dgm:prSet/>
      <dgm:spPr/>
      <dgm:t>
        <a:bodyPr/>
        <a:lstStyle/>
        <a:p>
          <a:endParaRPr lang="en-US"/>
        </a:p>
      </dgm:t>
    </dgm:pt>
    <dgm:pt modelId="{90EB6724-6839-4BD1-A934-6C2CB673C900}" type="sibTrans" cxnId="{99840BC2-684D-4466-8BAA-D11D16E1C7A8}">
      <dgm:prSet/>
      <dgm:spPr/>
      <dgm:t>
        <a:bodyPr/>
        <a:lstStyle/>
        <a:p>
          <a:endParaRPr lang="en-US"/>
        </a:p>
      </dgm:t>
    </dgm:pt>
    <dgm:pt modelId="{A9F58C93-FBDE-459E-B222-941DB661C118}">
      <dgm:prSet phldrT="[Text]"/>
      <dgm:spPr/>
      <dgm:t>
        <a:bodyPr/>
        <a:lstStyle/>
        <a:p>
          <a:r>
            <a:rPr lang="en-US" dirty="0" smtClean="0"/>
            <a:t>Day 2: Planning and Response</a:t>
          </a:r>
          <a:endParaRPr lang="en-US" dirty="0"/>
        </a:p>
      </dgm:t>
    </dgm:pt>
    <dgm:pt modelId="{CC3D096B-D269-4C89-A0EF-9FB18C85D90C}" type="parTrans" cxnId="{987F70AE-5D70-40C2-B3B3-49F9B13060F6}">
      <dgm:prSet/>
      <dgm:spPr/>
      <dgm:t>
        <a:bodyPr/>
        <a:lstStyle/>
        <a:p>
          <a:endParaRPr lang="en-US"/>
        </a:p>
      </dgm:t>
    </dgm:pt>
    <dgm:pt modelId="{32D77663-EF95-47FF-BCD7-E349D494B6F6}" type="sibTrans" cxnId="{987F70AE-5D70-40C2-B3B3-49F9B13060F6}">
      <dgm:prSet/>
      <dgm:spPr/>
      <dgm:t>
        <a:bodyPr/>
        <a:lstStyle/>
        <a:p>
          <a:endParaRPr lang="en-US"/>
        </a:p>
      </dgm:t>
    </dgm:pt>
    <dgm:pt modelId="{9D872D6B-5F35-4C6A-960E-9D48727A4F3D}">
      <dgm:prSet phldrT="[Text]"/>
      <dgm:spPr/>
      <dgm:t>
        <a:bodyPr/>
        <a:lstStyle/>
        <a:p>
          <a:r>
            <a:rPr lang="en-US" dirty="0" smtClean="0"/>
            <a:t>Profiling and Tracking Migrants</a:t>
          </a:r>
          <a:endParaRPr lang="en-US" dirty="0"/>
        </a:p>
      </dgm:t>
    </dgm:pt>
    <dgm:pt modelId="{2BC0F029-27C7-4840-B4E1-96F050C98F82}" type="parTrans" cxnId="{ED2CA686-ECB2-4EEE-A478-316E7EF04A92}">
      <dgm:prSet/>
      <dgm:spPr/>
      <dgm:t>
        <a:bodyPr/>
        <a:lstStyle/>
        <a:p>
          <a:endParaRPr lang="en-US"/>
        </a:p>
      </dgm:t>
    </dgm:pt>
    <dgm:pt modelId="{99FDD036-0E37-4A10-B57D-F9A1FF54F745}" type="sibTrans" cxnId="{ED2CA686-ECB2-4EEE-A478-316E7EF04A92}">
      <dgm:prSet/>
      <dgm:spPr/>
      <dgm:t>
        <a:bodyPr/>
        <a:lstStyle/>
        <a:p>
          <a:endParaRPr lang="en-US"/>
        </a:p>
      </dgm:t>
    </dgm:pt>
    <dgm:pt modelId="{7F476F99-8B59-4338-A3ED-A095181C6520}">
      <dgm:prSet phldrT="[Text]"/>
      <dgm:spPr/>
      <dgm:t>
        <a:bodyPr/>
        <a:lstStyle/>
        <a:p>
          <a:r>
            <a:rPr lang="en-US" dirty="0" smtClean="0"/>
            <a:t>Communicating before and during crisis</a:t>
          </a:r>
          <a:endParaRPr lang="en-US" dirty="0"/>
        </a:p>
      </dgm:t>
    </dgm:pt>
    <dgm:pt modelId="{40E96A95-ACDA-4B42-B290-A87171052F22}" type="parTrans" cxnId="{9EAFE02C-44C8-4790-93C0-4B6FE9C7B2F1}">
      <dgm:prSet/>
      <dgm:spPr/>
      <dgm:t>
        <a:bodyPr/>
        <a:lstStyle/>
        <a:p>
          <a:endParaRPr lang="en-US"/>
        </a:p>
      </dgm:t>
    </dgm:pt>
    <dgm:pt modelId="{A552CB36-71B9-43BA-B103-41835D835017}" type="sibTrans" cxnId="{9EAFE02C-44C8-4790-93C0-4B6FE9C7B2F1}">
      <dgm:prSet/>
      <dgm:spPr/>
      <dgm:t>
        <a:bodyPr/>
        <a:lstStyle/>
        <a:p>
          <a:endParaRPr lang="en-US"/>
        </a:p>
      </dgm:t>
    </dgm:pt>
    <dgm:pt modelId="{6A51F9C6-DA5C-43F3-B10A-88504120FBB7}">
      <dgm:prSet phldrT="[Text]"/>
      <dgm:spPr/>
      <dgm:t>
        <a:bodyPr/>
        <a:lstStyle/>
        <a:p>
          <a:r>
            <a:rPr lang="en-US" dirty="0" smtClean="0"/>
            <a:t>* Day 3: Cooperation</a:t>
          </a:r>
          <a:endParaRPr lang="en-US" dirty="0"/>
        </a:p>
      </dgm:t>
    </dgm:pt>
    <dgm:pt modelId="{6341DABE-DEBF-4783-B4ED-72509A1D972D}" type="parTrans" cxnId="{801247BB-A03F-4B48-B5F5-3B180EF0C702}">
      <dgm:prSet/>
      <dgm:spPr/>
      <dgm:t>
        <a:bodyPr/>
        <a:lstStyle/>
        <a:p>
          <a:endParaRPr lang="en-US"/>
        </a:p>
      </dgm:t>
    </dgm:pt>
    <dgm:pt modelId="{B1D059D5-8E3D-40F0-BC6D-4B11C433ED81}" type="sibTrans" cxnId="{801247BB-A03F-4B48-B5F5-3B180EF0C702}">
      <dgm:prSet/>
      <dgm:spPr/>
      <dgm:t>
        <a:bodyPr/>
        <a:lstStyle/>
        <a:p>
          <a:endParaRPr lang="en-US"/>
        </a:p>
      </dgm:t>
    </dgm:pt>
    <dgm:pt modelId="{5D43003D-3FDA-4C51-897D-BA5F018E3069}">
      <dgm:prSet phldrT="[Text]"/>
      <dgm:spPr/>
      <dgm:t>
        <a:bodyPr/>
        <a:lstStyle/>
        <a:p>
          <a:r>
            <a:rPr lang="en-US" dirty="0" smtClean="0"/>
            <a:t>Best Practices Repository</a:t>
          </a:r>
          <a:endParaRPr lang="en-US" dirty="0"/>
        </a:p>
      </dgm:t>
    </dgm:pt>
    <dgm:pt modelId="{767E04B4-76B1-404D-B03E-00455A397AC1}" type="parTrans" cxnId="{18FB582C-6A5E-4C68-913D-D31804CD95C9}">
      <dgm:prSet/>
      <dgm:spPr/>
      <dgm:t>
        <a:bodyPr/>
        <a:lstStyle/>
        <a:p>
          <a:endParaRPr lang="en-US"/>
        </a:p>
      </dgm:t>
    </dgm:pt>
    <dgm:pt modelId="{FCEEFB85-7721-40C7-BC74-FDD7301249D7}" type="sibTrans" cxnId="{18FB582C-6A5E-4C68-913D-D31804CD95C9}">
      <dgm:prSet/>
      <dgm:spPr/>
      <dgm:t>
        <a:bodyPr/>
        <a:lstStyle/>
        <a:p>
          <a:endParaRPr lang="en-US"/>
        </a:p>
      </dgm:t>
    </dgm:pt>
    <dgm:pt modelId="{BC74065F-D863-4284-8A80-E993B69F7D12}">
      <dgm:prSet phldrT="[Text]"/>
      <dgm:spPr/>
      <dgm:t>
        <a:bodyPr/>
        <a:lstStyle/>
        <a:p>
          <a:r>
            <a:rPr lang="en-US" b="0" dirty="0" smtClean="0"/>
            <a:t>Dialogue : development of Cooperation Mechanisms  (Regional, National, Local)</a:t>
          </a:r>
          <a:endParaRPr lang="en-US" b="0" dirty="0"/>
        </a:p>
      </dgm:t>
    </dgm:pt>
    <dgm:pt modelId="{6684BCB2-20A9-47BA-BA64-BB72C71897D6}" type="parTrans" cxnId="{1846CA45-BA5C-4CEA-B6EA-7272323878EF}">
      <dgm:prSet/>
      <dgm:spPr/>
      <dgm:t>
        <a:bodyPr/>
        <a:lstStyle/>
        <a:p>
          <a:endParaRPr lang="en-US"/>
        </a:p>
      </dgm:t>
    </dgm:pt>
    <dgm:pt modelId="{6F6A3ACC-3F56-4CB8-84AD-A31E908422DC}" type="sibTrans" cxnId="{1846CA45-BA5C-4CEA-B6EA-7272323878EF}">
      <dgm:prSet/>
      <dgm:spPr/>
      <dgm:t>
        <a:bodyPr/>
        <a:lstStyle/>
        <a:p>
          <a:endParaRPr lang="en-US"/>
        </a:p>
      </dgm:t>
    </dgm:pt>
    <dgm:pt modelId="{AC84A9C8-EF68-4A77-952E-DA3E20E529E6}">
      <dgm:prSet phldrT="[Text]"/>
      <dgm:spPr/>
      <dgm:t>
        <a:bodyPr/>
        <a:lstStyle/>
        <a:p>
          <a:r>
            <a:rPr lang="en-US" dirty="0" smtClean="0"/>
            <a:t>Vulnerable migrants and crisis situations</a:t>
          </a:r>
          <a:endParaRPr lang="en-US" dirty="0"/>
        </a:p>
      </dgm:t>
    </dgm:pt>
    <dgm:pt modelId="{16F7406B-FB22-48F5-89AF-EE9ADC3F4B31}" type="parTrans" cxnId="{341A152D-4ECF-43E4-9F6E-3394017B8191}">
      <dgm:prSet/>
      <dgm:spPr/>
      <dgm:t>
        <a:bodyPr/>
        <a:lstStyle/>
        <a:p>
          <a:endParaRPr lang="en-US"/>
        </a:p>
      </dgm:t>
    </dgm:pt>
    <dgm:pt modelId="{1AC038E0-4F86-442F-8A26-2AD039C7830F}" type="sibTrans" cxnId="{341A152D-4ECF-43E4-9F6E-3394017B8191}">
      <dgm:prSet/>
      <dgm:spPr/>
      <dgm:t>
        <a:bodyPr/>
        <a:lstStyle/>
        <a:p>
          <a:endParaRPr lang="en-US"/>
        </a:p>
      </dgm:t>
    </dgm:pt>
    <dgm:pt modelId="{88867E92-933C-4430-B3FD-E93CE096C9AE}">
      <dgm:prSet phldrT="[Text]"/>
      <dgm:spPr/>
      <dgm:t>
        <a:bodyPr/>
        <a:lstStyle/>
        <a:p>
          <a:r>
            <a:rPr lang="en-US" dirty="0" smtClean="0"/>
            <a:t>Actors and frameworks</a:t>
          </a:r>
          <a:endParaRPr lang="en-US" dirty="0"/>
        </a:p>
      </dgm:t>
    </dgm:pt>
    <dgm:pt modelId="{3827287C-FA5E-4DEE-A0D5-3FEDCC2193FA}" type="parTrans" cxnId="{F0095233-CC04-47C3-A867-079F41026271}">
      <dgm:prSet/>
      <dgm:spPr/>
      <dgm:t>
        <a:bodyPr/>
        <a:lstStyle/>
        <a:p>
          <a:endParaRPr lang="en-US"/>
        </a:p>
      </dgm:t>
    </dgm:pt>
    <dgm:pt modelId="{A01683FE-6850-4A95-BA7E-F9900A67E414}" type="sibTrans" cxnId="{F0095233-CC04-47C3-A867-079F41026271}">
      <dgm:prSet/>
      <dgm:spPr/>
      <dgm:t>
        <a:bodyPr/>
        <a:lstStyle/>
        <a:p>
          <a:endParaRPr lang="en-US"/>
        </a:p>
      </dgm:t>
    </dgm:pt>
    <dgm:pt modelId="{71AE8B12-6837-4FC2-AE68-4FAB9B116CA2}">
      <dgm:prSet phldrT="[Text]"/>
      <dgm:spPr/>
      <dgm:t>
        <a:bodyPr/>
        <a:lstStyle/>
        <a:p>
          <a:r>
            <a:rPr lang="en-US" dirty="0" smtClean="0"/>
            <a:t>Evacuations, assistance and recuperation</a:t>
          </a:r>
          <a:endParaRPr lang="en-US" dirty="0"/>
        </a:p>
      </dgm:t>
    </dgm:pt>
    <dgm:pt modelId="{D4F61BA7-F225-409C-A2B8-6EA2FC029CB2}" type="parTrans" cxnId="{8BB99BA5-D0C5-4F52-BA02-F1CAEDFF0E53}">
      <dgm:prSet/>
      <dgm:spPr/>
    </dgm:pt>
    <dgm:pt modelId="{B0279708-8792-44FB-9926-2326B87710C9}" type="sibTrans" cxnId="{8BB99BA5-D0C5-4F52-BA02-F1CAEDFF0E53}">
      <dgm:prSet/>
      <dgm:spPr/>
    </dgm:pt>
    <dgm:pt modelId="{8B1454E4-AFAE-4A58-A298-D06C1E51C8F8}" type="pres">
      <dgm:prSet presAssocID="{66F8EDDA-8A2E-4466-A947-0517122BFAC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A0C1593-A19D-40BC-9EF9-6C78E5A48495}" type="pres">
      <dgm:prSet presAssocID="{06CAFEA3-F6A7-433F-8E61-4BD458ABDA52}" presName="composite" presStyleCnt="0"/>
      <dgm:spPr/>
    </dgm:pt>
    <dgm:pt modelId="{DC060C06-4AB8-4DB4-945F-6645CEE731BB}" type="pres">
      <dgm:prSet presAssocID="{06CAFEA3-F6A7-433F-8E61-4BD458ABDA52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7A61CA-DDFB-4864-BE6C-1E7DDA30DC17}" type="pres">
      <dgm:prSet presAssocID="{06CAFEA3-F6A7-433F-8E61-4BD458ABDA52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4399E0-36C6-4457-B2F5-238FA73A22CD}" type="pres">
      <dgm:prSet presAssocID="{538B5817-ECD9-4199-A73E-1023092F876F}" presName="space" presStyleCnt="0"/>
      <dgm:spPr/>
    </dgm:pt>
    <dgm:pt modelId="{6CF64B16-BF20-4E62-BB2A-0252DFBD7E80}" type="pres">
      <dgm:prSet presAssocID="{A9F58C93-FBDE-459E-B222-941DB661C118}" presName="composite" presStyleCnt="0"/>
      <dgm:spPr/>
    </dgm:pt>
    <dgm:pt modelId="{FA6F6FF2-8252-4472-95AA-61275405C644}" type="pres">
      <dgm:prSet presAssocID="{A9F58C93-FBDE-459E-B222-941DB661C118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C3ADAB-0F7F-487E-A3FA-52A4BA75EB05}" type="pres">
      <dgm:prSet presAssocID="{A9F58C93-FBDE-459E-B222-941DB661C118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8F5350-F798-4859-B469-9DE1E732A460}" type="pres">
      <dgm:prSet presAssocID="{32D77663-EF95-47FF-BCD7-E349D494B6F6}" presName="space" presStyleCnt="0"/>
      <dgm:spPr/>
    </dgm:pt>
    <dgm:pt modelId="{F2BCA2D9-B96D-41CA-A460-68C34CA14F79}" type="pres">
      <dgm:prSet presAssocID="{6A51F9C6-DA5C-43F3-B10A-88504120FBB7}" presName="composite" presStyleCnt="0"/>
      <dgm:spPr/>
    </dgm:pt>
    <dgm:pt modelId="{B3732369-44E1-40BB-8458-3E0754FDF55C}" type="pres">
      <dgm:prSet presAssocID="{6A51F9C6-DA5C-43F3-B10A-88504120FBB7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AA7CD2-4879-40B6-A800-29CB2811ABEF}" type="pres">
      <dgm:prSet presAssocID="{6A51F9C6-DA5C-43F3-B10A-88504120FBB7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3F77CEB-8412-43FC-A6BA-7E43F0D0DDB5}" type="presOf" srcId="{71AE8B12-6837-4FC2-AE68-4FAB9B116CA2}" destId="{BFC3ADAB-0F7F-487E-A3FA-52A4BA75EB05}" srcOrd="0" destOrd="2" presId="urn:microsoft.com/office/officeart/2005/8/layout/hList1"/>
    <dgm:cxn modelId="{9EAFE02C-44C8-4790-93C0-4B6FE9C7B2F1}" srcId="{A9F58C93-FBDE-459E-B222-941DB661C118}" destId="{7F476F99-8B59-4338-A3ED-A095181C6520}" srcOrd="1" destOrd="0" parTransId="{40E96A95-ACDA-4B42-B290-A87171052F22}" sibTransId="{A552CB36-71B9-43BA-B103-41835D835017}"/>
    <dgm:cxn modelId="{99840BC2-684D-4466-8BAA-D11D16E1C7A8}" srcId="{06CAFEA3-F6A7-433F-8E61-4BD458ABDA52}" destId="{214EFB9C-2031-4B9F-8C1C-9AE5663DB8FF}" srcOrd="0" destOrd="0" parTransId="{071DA16A-A58D-4295-8F6F-D096A0C6D2B3}" sibTransId="{90EB6724-6839-4BD1-A934-6C2CB673C900}"/>
    <dgm:cxn modelId="{B1B9DE8E-387E-464F-A108-661ADCD7FCD2}" srcId="{66F8EDDA-8A2E-4466-A947-0517122BFAC9}" destId="{06CAFEA3-F6A7-433F-8E61-4BD458ABDA52}" srcOrd="0" destOrd="0" parTransId="{51D6A477-3CEE-4DE3-9704-594B852EBD4D}" sibTransId="{538B5817-ECD9-4199-A73E-1023092F876F}"/>
    <dgm:cxn modelId="{93325BA6-896C-4C19-BE08-0402F52F1A12}" type="presOf" srcId="{06CAFEA3-F6A7-433F-8E61-4BD458ABDA52}" destId="{DC060C06-4AB8-4DB4-945F-6645CEE731BB}" srcOrd="0" destOrd="0" presId="urn:microsoft.com/office/officeart/2005/8/layout/hList1"/>
    <dgm:cxn modelId="{8917E39F-2B9C-41D1-89AC-A72FFA00FAD3}" type="presOf" srcId="{7F476F99-8B59-4338-A3ED-A095181C6520}" destId="{BFC3ADAB-0F7F-487E-A3FA-52A4BA75EB05}" srcOrd="0" destOrd="1" presId="urn:microsoft.com/office/officeart/2005/8/layout/hList1"/>
    <dgm:cxn modelId="{01E59791-0F22-42A8-9F81-CE494F8EDB2C}" type="presOf" srcId="{214EFB9C-2031-4B9F-8C1C-9AE5663DB8FF}" destId="{B47A61CA-DDFB-4864-BE6C-1E7DDA30DC17}" srcOrd="0" destOrd="0" presId="urn:microsoft.com/office/officeart/2005/8/layout/hList1"/>
    <dgm:cxn modelId="{801247BB-A03F-4B48-B5F5-3B180EF0C702}" srcId="{66F8EDDA-8A2E-4466-A947-0517122BFAC9}" destId="{6A51F9C6-DA5C-43F3-B10A-88504120FBB7}" srcOrd="2" destOrd="0" parTransId="{6341DABE-DEBF-4783-B4ED-72509A1D972D}" sibTransId="{B1D059D5-8E3D-40F0-BC6D-4B11C433ED81}"/>
    <dgm:cxn modelId="{18FB582C-6A5E-4C68-913D-D31804CD95C9}" srcId="{6A51F9C6-DA5C-43F3-B10A-88504120FBB7}" destId="{5D43003D-3FDA-4C51-897D-BA5F018E3069}" srcOrd="0" destOrd="0" parTransId="{767E04B4-76B1-404D-B03E-00455A397AC1}" sibTransId="{FCEEFB85-7721-40C7-BC74-FDD7301249D7}"/>
    <dgm:cxn modelId="{8CFE6EBF-9433-448F-9B01-22679ABAF233}" type="presOf" srcId="{6A51F9C6-DA5C-43F3-B10A-88504120FBB7}" destId="{B3732369-44E1-40BB-8458-3E0754FDF55C}" srcOrd="0" destOrd="0" presId="urn:microsoft.com/office/officeart/2005/8/layout/hList1"/>
    <dgm:cxn modelId="{2E024DE0-EB4E-4727-8891-BF6EF8AB9941}" type="presOf" srcId="{9D872D6B-5F35-4C6A-960E-9D48727A4F3D}" destId="{BFC3ADAB-0F7F-487E-A3FA-52A4BA75EB05}" srcOrd="0" destOrd="0" presId="urn:microsoft.com/office/officeart/2005/8/layout/hList1"/>
    <dgm:cxn modelId="{91E3F807-1288-4043-89F5-DEBDF9048919}" type="presOf" srcId="{88867E92-933C-4430-B3FD-E93CE096C9AE}" destId="{B47A61CA-DDFB-4864-BE6C-1E7DDA30DC17}" srcOrd="0" destOrd="2" presId="urn:microsoft.com/office/officeart/2005/8/layout/hList1"/>
    <dgm:cxn modelId="{FDC68FE1-CA48-44D1-9E7F-CC4896B623A4}" type="presOf" srcId="{5D43003D-3FDA-4C51-897D-BA5F018E3069}" destId="{9CAA7CD2-4879-40B6-A800-29CB2811ABEF}" srcOrd="0" destOrd="0" presId="urn:microsoft.com/office/officeart/2005/8/layout/hList1"/>
    <dgm:cxn modelId="{8BB99BA5-D0C5-4F52-BA02-F1CAEDFF0E53}" srcId="{A9F58C93-FBDE-459E-B222-941DB661C118}" destId="{71AE8B12-6837-4FC2-AE68-4FAB9B116CA2}" srcOrd="2" destOrd="0" parTransId="{D4F61BA7-F225-409C-A2B8-6EA2FC029CB2}" sibTransId="{B0279708-8792-44FB-9926-2326B87710C9}"/>
    <dgm:cxn modelId="{987F70AE-5D70-40C2-B3B3-49F9B13060F6}" srcId="{66F8EDDA-8A2E-4466-A947-0517122BFAC9}" destId="{A9F58C93-FBDE-459E-B222-941DB661C118}" srcOrd="1" destOrd="0" parTransId="{CC3D096B-D269-4C89-A0EF-9FB18C85D90C}" sibTransId="{32D77663-EF95-47FF-BCD7-E349D494B6F6}"/>
    <dgm:cxn modelId="{CC9E81A2-92CB-4062-9754-358D0EB8073D}" type="presOf" srcId="{BC74065F-D863-4284-8A80-E993B69F7D12}" destId="{9CAA7CD2-4879-40B6-A800-29CB2811ABEF}" srcOrd="0" destOrd="1" presId="urn:microsoft.com/office/officeart/2005/8/layout/hList1"/>
    <dgm:cxn modelId="{F0095233-CC04-47C3-A867-079F41026271}" srcId="{06CAFEA3-F6A7-433F-8E61-4BD458ABDA52}" destId="{88867E92-933C-4430-B3FD-E93CE096C9AE}" srcOrd="2" destOrd="0" parTransId="{3827287C-FA5E-4DEE-A0D5-3FEDCC2193FA}" sibTransId="{A01683FE-6850-4A95-BA7E-F9900A67E414}"/>
    <dgm:cxn modelId="{ED2CA686-ECB2-4EEE-A478-316E7EF04A92}" srcId="{A9F58C93-FBDE-459E-B222-941DB661C118}" destId="{9D872D6B-5F35-4C6A-960E-9D48727A4F3D}" srcOrd="0" destOrd="0" parTransId="{2BC0F029-27C7-4840-B4E1-96F050C98F82}" sibTransId="{99FDD036-0E37-4A10-B57D-F9A1FF54F745}"/>
    <dgm:cxn modelId="{341A152D-4ECF-43E4-9F6E-3394017B8191}" srcId="{06CAFEA3-F6A7-433F-8E61-4BD458ABDA52}" destId="{AC84A9C8-EF68-4A77-952E-DA3E20E529E6}" srcOrd="1" destOrd="0" parTransId="{16F7406B-FB22-48F5-89AF-EE9ADC3F4B31}" sibTransId="{1AC038E0-4F86-442F-8A26-2AD039C7830F}"/>
    <dgm:cxn modelId="{BB1B9711-B6F5-464D-A841-5F5B1907E5D6}" type="presOf" srcId="{AC84A9C8-EF68-4A77-952E-DA3E20E529E6}" destId="{B47A61CA-DDFB-4864-BE6C-1E7DDA30DC17}" srcOrd="0" destOrd="1" presId="urn:microsoft.com/office/officeart/2005/8/layout/hList1"/>
    <dgm:cxn modelId="{48E14D7E-3640-416E-ABE4-7B19244C96CA}" type="presOf" srcId="{66F8EDDA-8A2E-4466-A947-0517122BFAC9}" destId="{8B1454E4-AFAE-4A58-A298-D06C1E51C8F8}" srcOrd="0" destOrd="0" presId="urn:microsoft.com/office/officeart/2005/8/layout/hList1"/>
    <dgm:cxn modelId="{1846CA45-BA5C-4CEA-B6EA-7272323878EF}" srcId="{6A51F9C6-DA5C-43F3-B10A-88504120FBB7}" destId="{BC74065F-D863-4284-8A80-E993B69F7D12}" srcOrd="1" destOrd="0" parTransId="{6684BCB2-20A9-47BA-BA64-BB72C71897D6}" sibTransId="{6F6A3ACC-3F56-4CB8-84AD-A31E908422DC}"/>
    <dgm:cxn modelId="{D18B304A-C4BA-4A94-A4B3-C1FB6468CE40}" type="presOf" srcId="{A9F58C93-FBDE-459E-B222-941DB661C118}" destId="{FA6F6FF2-8252-4472-95AA-61275405C644}" srcOrd="0" destOrd="0" presId="urn:microsoft.com/office/officeart/2005/8/layout/hList1"/>
    <dgm:cxn modelId="{2AC3DEDB-E1AD-4492-9C46-D51540DD599F}" type="presParOf" srcId="{8B1454E4-AFAE-4A58-A298-D06C1E51C8F8}" destId="{2A0C1593-A19D-40BC-9EF9-6C78E5A48495}" srcOrd="0" destOrd="0" presId="urn:microsoft.com/office/officeart/2005/8/layout/hList1"/>
    <dgm:cxn modelId="{27FEF632-E7D4-4417-AEBC-652E95AC6460}" type="presParOf" srcId="{2A0C1593-A19D-40BC-9EF9-6C78E5A48495}" destId="{DC060C06-4AB8-4DB4-945F-6645CEE731BB}" srcOrd="0" destOrd="0" presId="urn:microsoft.com/office/officeart/2005/8/layout/hList1"/>
    <dgm:cxn modelId="{3FFEF16C-DEF7-4EE3-84FA-E2CA8BBC5FA3}" type="presParOf" srcId="{2A0C1593-A19D-40BC-9EF9-6C78E5A48495}" destId="{B47A61CA-DDFB-4864-BE6C-1E7DDA30DC17}" srcOrd="1" destOrd="0" presId="urn:microsoft.com/office/officeart/2005/8/layout/hList1"/>
    <dgm:cxn modelId="{086C3578-5931-4D3E-91F8-A5EBCF85B9ED}" type="presParOf" srcId="{8B1454E4-AFAE-4A58-A298-D06C1E51C8F8}" destId="{484399E0-36C6-4457-B2F5-238FA73A22CD}" srcOrd="1" destOrd="0" presId="urn:microsoft.com/office/officeart/2005/8/layout/hList1"/>
    <dgm:cxn modelId="{835DEA8B-83A2-448A-BB6E-C3AF487B5982}" type="presParOf" srcId="{8B1454E4-AFAE-4A58-A298-D06C1E51C8F8}" destId="{6CF64B16-BF20-4E62-BB2A-0252DFBD7E80}" srcOrd="2" destOrd="0" presId="urn:microsoft.com/office/officeart/2005/8/layout/hList1"/>
    <dgm:cxn modelId="{EF30D7B1-BAD2-439A-9996-2792CE1FBC80}" type="presParOf" srcId="{6CF64B16-BF20-4E62-BB2A-0252DFBD7E80}" destId="{FA6F6FF2-8252-4472-95AA-61275405C644}" srcOrd="0" destOrd="0" presId="urn:microsoft.com/office/officeart/2005/8/layout/hList1"/>
    <dgm:cxn modelId="{34F5D182-85C2-4809-8C7C-CA609F840412}" type="presParOf" srcId="{6CF64B16-BF20-4E62-BB2A-0252DFBD7E80}" destId="{BFC3ADAB-0F7F-487E-A3FA-52A4BA75EB05}" srcOrd="1" destOrd="0" presId="urn:microsoft.com/office/officeart/2005/8/layout/hList1"/>
    <dgm:cxn modelId="{B4939578-7822-43BB-99DF-EB15FF7A8D22}" type="presParOf" srcId="{8B1454E4-AFAE-4A58-A298-D06C1E51C8F8}" destId="{6D8F5350-F798-4859-B469-9DE1E732A460}" srcOrd="3" destOrd="0" presId="urn:microsoft.com/office/officeart/2005/8/layout/hList1"/>
    <dgm:cxn modelId="{4C5CAFB5-6E06-4D36-A8C3-F9E7052779DE}" type="presParOf" srcId="{8B1454E4-AFAE-4A58-A298-D06C1E51C8F8}" destId="{F2BCA2D9-B96D-41CA-A460-68C34CA14F79}" srcOrd="4" destOrd="0" presId="urn:microsoft.com/office/officeart/2005/8/layout/hList1"/>
    <dgm:cxn modelId="{D7C1015B-1717-4527-BB21-57F3D189F4FA}" type="presParOf" srcId="{F2BCA2D9-B96D-41CA-A460-68C34CA14F79}" destId="{B3732369-44E1-40BB-8458-3E0754FDF55C}" srcOrd="0" destOrd="0" presId="urn:microsoft.com/office/officeart/2005/8/layout/hList1"/>
    <dgm:cxn modelId="{1A30EF50-C472-4747-AA9A-94FEA2D08430}" type="presParOf" srcId="{F2BCA2D9-B96D-41CA-A460-68C34CA14F79}" destId="{9CAA7CD2-4879-40B6-A800-29CB2811ABE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7A7ABCD-4B8A-458E-98B1-47945CBE0667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83069A4B-D0E5-4D07-AE75-503EE5CB7993}">
      <dgm:prSet/>
      <dgm:spPr/>
      <dgm:t>
        <a:bodyPr/>
        <a:lstStyle/>
        <a:p>
          <a:r>
            <a:rPr lang="en-US" dirty="0" smtClean="0"/>
            <a:t>Members of the RCM Regional Network for Consular Protection </a:t>
          </a:r>
          <a:endParaRPr lang="en-US" dirty="0"/>
        </a:p>
      </dgm:t>
    </dgm:pt>
    <dgm:pt modelId="{D3E0A94E-40E9-40D5-A012-6A4002BD3F03}" type="parTrans" cxnId="{4959D3E4-3340-4307-BE74-F34D86E3B1E5}">
      <dgm:prSet/>
      <dgm:spPr/>
      <dgm:t>
        <a:bodyPr/>
        <a:lstStyle/>
        <a:p>
          <a:endParaRPr lang="en-US"/>
        </a:p>
      </dgm:t>
    </dgm:pt>
    <dgm:pt modelId="{97FFF095-BE78-43F3-8506-27FEC692D496}" type="sibTrans" cxnId="{4959D3E4-3340-4307-BE74-F34D86E3B1E5}">
      <dgm:prSet/>
      <dgm:spPr/>
      <dgm:t>
        <a:bodyPr/>
        <a:lstStyle/>
        <a:p>
          <a:endParaRPr lang="en-US"/>
        </a:p>
      </dgm:t>
    </dgm:pt>
    <dgm:pt modelId="{6150A253-607D-45D6-B08E-E2EA88AB6DE1}">
      <dgm:prSet/>
      <dgm:spPr/>
      <dgm:t>
        <a:bodyPr/>
        <a:lstStyle/>
        <a:p>
          <a:r>
            <a:rPr lang="en-US" dirty="0" smtClean="0"/>
            <a:t>Officials from other institutions (Migration, Children or Emergency Institutions …)</a:t>
          </a:r>
          <a:endParaRPr lang="en-US" dirty="0"/>
        </a:p>
      </dgm:t>
    </dgm:pt>
    <dgm:pt modelId="{771D90F7-875C-4AC2-925F-82915D887F48}" type="parTrans" cxnId="{C64A0A99-47D7-4047-A16C-74D1CCEE9C15}">
      <dgm:prSet/>
      <dgm:spPr/>
      <dgm:t>
        <a:bodyPr/>
        <a:lstStyle/>
        <a:p>
          <a:endParaRPr lang="en-US"/>
        </a:p>
      </dgm:t>
    </dgm:pt>
    <dgm:pt modelId="{CF046045-732B-469F-BA75-B449E60A39C9}" type="sibTrans" cxnId="{C64A0A99-47D7-4047-A16C-74D1CCEE9C15}">
      <dgm:prSet/>
      <dgm:spPr/>
      <dgm:t>
        <a:bodyPr/>
        <a:lstStyle/>
        <a:p>
          <a:endParaRPr lang="en-US"/>
        </a:p>
      </dgm:t>
    </dgm:pt>
    <dgm:pt modelId="{3B915591-7719-49F6-9A1D-B67239D7F579}">
      <dgm:prSet/>
      <dgm:spPr/>
      <dgm:t>
        <a:bodyPr/>
        <a:lstStyle/>
        <a:p>
          <a:r>
            <a:rPr lang="en-US" dirty="0" smtClean="0"/>
            <a:t>Representatives of the Regional Network of Civil Society Organizations on Migration (RNCOM)</a:t>
          </a:r>
          <a:endParaRPr lang="en-US" dirty="0"/>
        </a:p>
      </dgm:t>
    </dgm:pt>
    <dgm:pt modelId="{F7302D42-03D0-411E-B4D2-C711D4F297B8}" type="parTrans" cxnId="{33F4C7E6-CBF5-49F0-80E8-FF018761F369}">
      <dgm:prSet/>
      <dgm:spPr/>
      <dgm:t>
        <a:bodyPr/>
        <a:lstStyle/>
        <a:p>
          <a:endParaRPr lang="en-US"/>
        </a:p>
      </dgm:t>
    </dgm:pt>
    <dgm:pt modelId="{29A9F8D8-E53A-44BE-AF5A-50BE1478E85B}" type="sibTrans" cxnId="{33F4C7E6-CBF5-49F0-80E8-FF018761F369}">
      <dgm:prSet/>
      <dgm:spPr/>
      <dgm:t>
        <a:bodyPr/>
        <a:lstStyle/>
        <a:p>
          <a:endParaRPr lang="en-US"/>
        </a:p>
      </dgm:t>
    </dgm:pt>
    <dgm:pt modelId="{3DBE15F7-3E57-49D8-9BC5-2C881B7F2E7A}">
      <dgm:prSet/>
      <dgm:spPr/>
      <dgm:t>
        <a:bodyPr/>
        <a:lstStyle/>
        <a:p>
          <a:r>
            <a:rPr lang="en-US" smtClean="0"/>
            <a:t>Observers of the RCM</a:t>
          </a:r>
          <a:endParaRPr lang="en-US"/>
        </a:p>
      </dgm:t>
    </dgm:pt>
    <dgm:pt modelId="{F9AD1C40-4D92-4BF9-BE3F-006CAA82E450}" type="parTrans" cxnId="{504BD006-F2C7-4192-B9D8-D08D804C5700}">
      <dgm:prSet/>
      <dgm:spPr/>
      <dgm:t>
        <a:bodyPr/>
        <a:lstStyle/>
        <a:p>
          <a:endParaRPr lang="en-US"/>
        </a:p>
      </dgm:t>
    </dgm:pt>
    <dgm:pt modelId="{9D5B43A9-B5C3-45E4-B522-FF40E1E29090}" type="sibTrans" cxnId="{504BD006-F2C7-4192-B9D8-D08D804C5700}">
      <dgm:prSet/>
      <dgm:spPr/>
      <dgm:t>
        <a:bodyPr/>
        <a:lstStyle/>
        <a:p>
          <a:endParaRPr lang="en-US"/>
        </a:p>
      </dgm:t>
    </dgm:pt>
    <dgm:pt modelId="{65B7E02C-A2EA-4927-BD16-3EBA7598F753}" type="pres">
      <dgm:prSet presAssocID="{67A7ABCD-4B8A-458E-98B1-47945CBE066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AE52D7-CC14-47EC-B416-D44C4E65A71D}" type="pres">
      <dgm:prSet presAssocID="{83069A4B-D0E5-4D07-AE75-503EE5CB7993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08EB98-6468-4C72-BD94-954BB8AE7AC0}" type="pres">
      <dgm:prSet presAssocID="{97FFF095-BE78-43F3-8506-27FEC692D496}" presName="spacer" presStyleCnt="0"/>
      <dgm:spPr/>
    </dgm:pt>
    <dgm:pt modelId="{84B4A887-F0BA-4F05-B216-24220899D890}" type="pres">
      <dgm:prSet presAssocID="{6150A253-607D-45D6-B08E-E2EA88AB6DE1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F2697E-7749-44A4-AFC4-CC313A5E8F94}" type="pres">
      <dgm:prSet presAssocID="{CF046045-732B-469F-BA75-B449E60A39C9}" presName="spacer" presStyleCnt="0"/>
      <dgm:spPr/>
    </dgm:pt>
    <dgm:pt modelId="{3FA13503-E519-4739-8152-0E8AB630C5C9}" type="pres">
      <dgm:prSet presAssocID="{3B915591-7719-49F6-9A1D-B67239D7F579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97C53B-A1C6-4BFE-B1C9-BAEB58225089}" type="pres">
      <dgm:prSet presAssocID="{29A9F8D8-E53A-44BE-AF5A-50BE1478E85B}" presName="spacer" presStyleCnt="0"/>
      <dgm:spPr/>
    </dgm:pt>
    <dgm:pt modelId="{BD564E98-1222-4FF2-9D28-76ADCE7584BC}" type="pres">
      <dgm:prSet presAssocID="{3DBE15F7-3E57-49D8-9BC5-2C881B7F2E7A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EBEEC8-CAC0-47DF-A04A-BE29CEC0C76A}" type="presOf" srcId="{3B915591-7719-49F6-9A1D-B67239D7F579}" destId="{3FA13503-E519-4739-8152-0E8AB630C5C9}" srcOrd="0" destOrd="0" presId="urn:microsoft.com/office/officeart/2005/8/layout/vList2"/>
    <dgm:cxn modelId="{466EB781-55AA-4977-A5F7-C272F5B02D1A}" type="presOf" srcId="{83069A4B-D0E5-4D07-AE75-503EE5CB7993}" destId="{A2AE52D7-CC14-47EC-B416-D44C4E65A71D}" srcOrd="0" destOrd="0" presId="urn:microsoft.com/office/officeart/2005/8/layout/vList2"/>
    <dgm:cxn modelId="{09528FAA-6AA9-4EC6-B496-C30B2263D6D7}" type="presOf" srcId="{67A7ABCD-4B8A-458E-98B1-47945CBE0667}" destId="{65B7E02C-A2EA-4927-BD16-3EBA7598F753}" srcOrd="0" destOrd="0" presId="urn:microsoft.com/office/officeart/2005/8/layout/vList2"/>
    <dgm:cxn modelId="{33F4C7E6-CBF5-49F0-80E8-FF018761F369}" srcId="{67A7ABCD-4B8A-458E-98B1-47945CBE0667}" destId="{3B915591-7719-49F6-9A1D-B67239D7F579}" srcOrd="2" destOrd="0" parTransId="{F7302D42-03D0-411E-B4D2-C711D4F297B8}" sibTransId="{29A9F8D8-E53A-44BE-AF5A-50BE1478E85B}"/>
    <dgm:cxn modelId="{504BD006-F2C7-4192-B9D8-D08D804C5700}" srcId="{67A7ABCD-4B8A-458E-98B1-47945CBE0667}" destId="{3DBE15F7-3E57-49D8-9BC5-2C881B7F2E7A}" srcOrd="3" destOrd="0" parTransId="{F9AD1C40-4D92-4BF9-BE3F-006CAA82E450}" sibTransId="{9D5B43A9-B5C3-45E4-B522-FF40E1E29090}"/>
    <dgm:cxn modelId="{4959D3E4-3340-4307-BE74-F34D86E3B1E5}" srcId="{67A7ABCD-4B8A-458E-98B1-47945CBE0667}" destId="{83069A4B-D0E5-4D07-AE75-503EE5CB7993}" srcOrd="0" destOrd="0" parTransId="{D3E0A94E-40E9-40D5-A012-6A4002BD3F03}" sibTransId="{97FFF095-BE78-43F3-8506-27FEC692D496}"/>
    <dgm:cxn modelId="{12AB0895-466D-4FE8-8D70-CB76C7103CF5}" type="presOf" srcId="{3DBE15F7-3E57-49D8-9BC5-2C881B7F2E7A}" destId="{BD564E98-1222-4FF2-9D28-76ADCE7584BC}" srcOrd="0" destOrd="0" presId="urn:microsoft.com/office/officeart/2005/8/layout/vList2"/>
    <dgm:cxn modelId="{149D279B-DCC0-4999-9AB3-A955F395EDA8}" type="presOf" srcId="{6150A253-607D-45D6-B08E-E2EA88AB6DE1}" destId="{84B4A887-F0BA-4F05-B216-24220899D890}" srcOrd="0" destOrd="0" presId="urn:microsoft.com/office/officeart/2005/8/layout/vList2"/>
    <dgm:cxn modelId="{C64A0A99-47D7-4047-A16C-74D1CCEE9C15}" srcId="{67A7ABCD-4B8A-458E-98B1-47945CBE0667}" destId="{6150A253-607D-45D6-B08E-E2EA88AB6DE1}" srcOrd="1" destOrd="0" parTransId="{771D90F7-875C-4AC2-925F-82915D887F48}" sibTransId="{CF046045-732B-469F-BA75-B449E60A39C9}"/>
    <dgm:cxn modelId="{0DBACB54-A787-4F25-8B5B-A27D51E29286}" type="presParOf" srcId="{65B7E02C-A2EA-4927-BD16-3EBA7598F753}" destId="{A2AE52D7-CC14-47EC-B416-D44C4E65A71D}" srcOrd="0" destOrd="0" presId="urn:microsoft.com/office/officeart/2005/8/layout/vList2"/>
    <dgm:cxn modelId="{791B164A-0C62-4A34-8939-68E1620FC016}" type="presParOf" srcId="{65B7E02C-A2EA-4927-BD16-3EBA7598F753}" destId="{1A08EB98-6468-4C72-BD94-954BB8AE7AC0}" srcOrd="1" destOrd="0" presId="urn:microsoft.com/office/officeart/2005/8/layout/vList2"/>
    <dgm:cxn modelId="{56739E74-3766-4018-A86C-6826AA9953E6}" type="presParOf" srcId="{65B7E02C-A2EA-4927-BD16-3EBA7598F753}" destId="{84B4A887-F0BA-4F05-B216-24220899D890}" srcOrd="2" destOrd="0" presId="urn:microsoft.com/office/officeart/2005/8/layout/vList2"/>
    <dgm:cxn modelId="{E24426E6-9CFD-45BA-A125-48BA7E9D6CE8}" type="presParOf" srcId="{65B7E02C-A2EA-4927-BD16-3EBA7598F753}" destId="{7BF2697E-7749-44A4-AFC4-CC313A5E8F94}" srcOrd="3" destOrd="0" presId="urn:microsoft.com/office/officeart/2005/8/layout/vList2"/>
    <dgm:cxn modelId="{6800AD67-480E-470C-94B7-9BE3190FFC4F}" type="presParOf" srcId="{65B7E02C-A2EA-4927-BD16-3EBA7598F753}" destId="{3FA13503-E519-4739-8152-0E8AB630C5C9}" srcOrd="4" destOrd="0" presId="urn:microsoft.com/office/officeart/2005/8/layout/vList2"/>
    <dgm:cxn modelId="{28E09724-95D1-41ED-87F2-6A087591A545}" type="presParOf" srcId="{65B7E02C-A2EA-4927-BD16-3EBA7598F753}" destId="{2C97C53B-A1C6-4BFE-B1C9-BAEB58225089}" srcOrd="5" destOrd="0" presId="urn:microsoft.com/office/officeart/2005/8/layout/vList2"/>
    <dgm:cxn modelId="{111AB151-D34F-4F4F-AF76-AE046419D85D}" type="presParOf" srcId="{65B7E02C-A2EA-4927-BD16-3EBA7598F753}" destId="{BD564E98-1222-4FF2-9D28-76ADCE7584B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AE52D7-CC14-47EC-B416-D44C4E65A71D}">
      <dsp:nvSpPr>
        <dsp:cNvPr id="0" name=""/>
        <dsp:cNvSpPr/>
      </dsp:nvSpPr>
      <dsp:spPr>
        <a:xfrm>
          <a:off x="0" y="18959"/>
          <a:ext cx="8153400" cy="10518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Members of the RCM Regional Network for Consular Protection </a:t>
          </a:r>
          <a:endParaRPr lang="en-US" sz="2900" kern="1200" dirty="0"/>
        </a:p>
      </dsp:txBody>
      <dsp:txXfrm>
        <a:off x="51346" y="70305"/>
        <a:ext cx="8050708" cy="949138"/>
      </dsp:txXfrm>
    </dsp:sp>
    <dsp:sp modelId="{84B4A887-F0BA-4F05-B216-24220899D890}">
      <dsp:nvSpPr>
        <dsp:cNvPr id="0" name=""/>
        <dsp:cNvSpPr/>
      </dsp:nvSpPr>
      <dsp:spPr>
        <a:xfrm>
          <a:off x="0" y="1154310"/>
          <a:ext cx="8153400" cy="10518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Officials from other institutions (Migration, Children or Emergency Institutions …)</a:t>
          </a:r>
          <a:endParaRPr lang="en-US" sz="2900" kern="1200" dirty="0"/>
        </a:p>
      </dsp:txBody>
      <dsp:txXfrm>
        <a:off x="51346" y="1205656"/>
        <a:ext cx="8050708" cy="949138"/>
      </dsp:txXfrm>
    </dsp:sp>
    <dsp:sp modelId="{3FA13503-E519-4739-8152-0E8AB630C5C9}">
      <dsp:nvSpPr>
        <dsp:cNvPr id="0" name=""/>
        <dsp:cNvSpPr/>
      </dsp:nvSpPr>
      <dsp:spPr>
        <a:xfrm>
          <a:off x="0" y="2289660"/>
          <a:ext cx="8153400" cy="10518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Representatives of the Regional Network of Civil Society Organizations on Migration (RNCOM)</a:t>
          </a:r>
          <a:endParaRPr lang="en-US" sz="2900" kern="1200" dirty="0"/>
        </a:p>
      </dsp:txBody>
      <dsp:txXfrm>
        <a:off x="51346" y="2341006"/>
        <a:ext cx="8050708" cy="949138"/>
      </dsp:txXfrm>
    </dsp:sp>
    <dsp:sp modelId="{BD564E98-1222-4FF2-9D28-76ADCE7584BC}">
      <dsp:nvSpPr>
        <dsp:cNvPr id="0" name=""/>
        <dsp:cNvSpPr/>
      </dsp:nvSpPr>
      <dsp:spPr>
        <a:xfrm>
          <a:off x="0" y="3425010"/>
          <a:ext cx="8153400" cy="10518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smtClean="0"/>
            <a:t>Observers of the RCM</a:t>
          </a:r>
          <a:endParaRPr lang="en-US" sz="2900" kern="1200"/>
        </a:p>
      </dsp:txBody>
      <dsp:txXfrm>
        <a:off x="51346" y="3476356"/>
        <a:ext cx="8050708" cy="9491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90542" cy="496672"/>
          </a:xfrm>
          <a:prstGeom prst="rect">
            <a:avLst/>
          </a:prstGeom>
        </p:spPr>
        <p:txBody>
          <a:bodyPr vert="horz" lIns="89730" tIns="44865" rIns="89730" bIns="4486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037" y="0"/>
            <a:ext cx="2890542" cy="496672"/>
          </a:xfrm>
          <a:prstGeom prst="rect">
            <a:avLst/>
          </a:prstGeom>
        </p:spPr>
        <p:txBody>
          <a:bodyPr vert="horz" lIns="89730" tIns="44865" rIns="89730" bIns="44865" rtlCol="0"/>
          <a:lstStyle>
            <a:lvl1pPr algn="r">
              <a:defRPr sz="1200"/>
            </a:lvl1pPr>
          </a:lstStyle>
          <a:p>
            <a:fld id="{CE8404A3-F8FC-4A4D-B6E9-05B73D36EB9F}" type="datetimeFigureOut">
              <a:rPr lang="en-US" smtClean="0"/>
              <a:t>11/15/2016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272"/>
            <a:ext cx="2890542" cy="496672"/>
          </a:xfrm>
          <a:prstGeom prst="rect">
            <a:avLst/>
          </a:prstGeom>
        </p:spPr>
        <p:txBody>
          <a:bodyPr vert="horz" lIns="89730" tIns="44865" rIns="89730" bIns="4486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037" y="9428272"/>
            <a:ext cx="2890542" cy="496672"/>
          </a:xfrm>
          <a:prstGeom prst="rect">
            <a:avLst/>
          </a:prstGeom>
        </p:spPr>
        <p:txBody>
          <a:bodyPr vert="horz" lIns="89730" tIns="44865" rIns="89730" bIns="44865" rtlCol="0" anchor="b"/>
          <a:lstStyle>
            <a:lvl1pPr algn="r">
              <a:defRPr sz="1200"/>
            </a:lvl1pPr>
          </a:lstStyle>
          <a:p>
            <a:fld id="{63B81A4D-0B00-48A0-BA06-C2E70598A4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8238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D6293A18-7FCE-4BE6-9137-FA5350BDBB49}" type="datetimeFigureOut">
              <a:rPr lang="en-US" smtClean="0"/>
              <a:t>11/15/2016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35" tIns="45718" rIns="91435" bIns="4571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F8523A55-0D82-4CE8-8573-51F469DD9D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819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23A55-0D82-4CE8-8573-51F469DD9DF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6523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2488" y="744538"/>
            <a:ext cx="4964112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23A55-0D82-4CE8-8573-51F469DD9DF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0209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23A55-0D82-4CE8-8573-51F469DD9DF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791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6288" y="744538"/>
            <a:ext cx="4351337" cy="3265487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6426" y="4229161"/>
            <a:ext cx="5616237" cy="4466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z="1400" dirty="0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8042309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23A55-0D82-4CE8-8573-51F469DD9DF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5208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23A55-0D82-4CE8-8573-51F469DD9DF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0806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23A55-0D82-4CE8-8573-51F469DD9DF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990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59C70-B913-4F25-B343-86F602A9B14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7207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23A55-0D82-4CE8-8573-51F469DD9DF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0423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23A55-0D82-4CE8-8573-51F469DD9DF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6523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23A55-0D82-4CE8-8573-51F469DD9DFC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896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Clr>
                <a:schemeClr val="accent2"/>
              </a:buClr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23A55-0D82-4CE8-8573-51F469DD9DF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439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6909" y="4715153"/>
            <a:ext cx="5335270" cy="4804656"/>
          </a:xfrm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23A55-0D82-4CE8-8573-51F469DD9DF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332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23A55-0D82-4CE8-8573-51F469DD9DF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3072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23A55-0D82-4CE8-8573-51F469DD9DF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573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23A55-0D82-4CE8-8573-51F469DD9DF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4794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23A55-0D82-4CE8-8573-51F469DD9DF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4794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23A55-0D82-4CE8-8573-51F469DD9DF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4215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2488" y="744538"/>
            <a:ext cx="4964112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23A55-0D82-4CE8-8573-51F469DD9DF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350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AC2ADC9A-93B5-469E-8165-BE9715C7D1B7}" type="datetimeFigureOut">
              <a:rPr lang="en-US" smtClean="0"/>
              <a:t>11/15/2016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88E0141-CD02-422C-9553-3FF149C2062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ADC9A-93B5-469E-8165-BE9715C7D1B7}" type="datetimeFigureOut">
              <a:rPr lang="en-US" smtClean="0"/>
              <a:t>11/15/2016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E0141-CD02-422C-9553-3FF149C2062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AC2ADC9A-93B5-469E-8165-BE9715C7D1B7}" type="datetimeFigureOut">
              <a:rPr lang="en-US" smtClean="0"/>
              <a:t>11/15/2016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E88E0141-CD02-422C-9553-3FF149C2062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ADC9A-93B5-469E-8165-BE9715C7D1B7}" type="datetimeFigureOut">
              <a:rPr lang="en-US" smtClean="0"/>
              <a:t>11/15/2016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88E0141-CD02-422C-9553-3FF149C2062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ADC9A-93B5-469E-8165-BE9715C7D1B7}" type="datetimeFigureOut">
              <a:rPr lang="en-US" smtClean="0"/>
              <a:t>11/15/2016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E88E0141-CD02-422C-9553-3FF149C2062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C2ADC9A-93B5-469E-8165-BE9715C7D1B7}" type="datetimeFigureOut">
              <a:rPr lang="en-US" smtClean="0"/>
              <a:t>11/15/2016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88E0141-CD02-422C-9553-3FF149C2062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C2ADC9A-93B5-469E-8165-BE9715C7D1B7}" type="datetimeFigureOut">
              <a:rPr lang="en-US" smtClean="0"/>
              <a:t>11/15/2016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88E0141-CD02-422C-9553-3FF149C2062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ADC9A-93B5-469E-8165-BE9715C7D1B7}" type="datetimeFigureOut">
              <a:rPr lang="en-US" smtClean="0"/>
              <a:t>11/15/2016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88E0141-CD02-422C-9553-3FF149C2062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ADC9A-93B5-469E-8165-BE9715C7D1B7}" type="datetimeFigureOut">
              <a:rPr lang="en-US" smtClean="0"/>
              <a:t>11/15/2016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88E0141-CD02-422C-9553-3FF149C2062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ADC9A-93B5-469E-8165-BE9715C7D1B7}" type="datetimeFigureOut">
              <a:rPr lang="en-US" smtClean="0"/>
              <a:t>11/15/2016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88E0141-CD02-422C-9553-3FF149C2062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AC2ADC9A-93B5-469E-8165-BE9715C7D1B7}" type="datetimeFigureOut">
              <a:rPr lang="en-US" smtClean="0"/>
              <a:t>11/15/2016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E88E0141-CD02-422C-9553-3FF149C2062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C2ADC9A-93B5-469E-8165-BE9715C7D1B7}" type="datetimeFigureOut">
              <a:rPr lang="en-US" smtClean="0"/>
              <a:t>11/15/2016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88E0141-CD02-422C-9553-3FF149C2062B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05000" y="6096000"/>
            <a:ext cx="7239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096000"/>
            <a:ext cx="1676400" cy="5334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228600" y="4343400"/>
            <a:ext cx="8763000" cy="1479176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fr-CH" sz="2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"/>
            <a:ext cx="8610600" cy="394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82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Guidelines: Post-crisis </a:t>
            </a:r>
            <a:r>
              <a:rPr lang="en-US" sz="4000" b="1" dirty="0" smtClean="0"/>
              <a:t>Action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2892605"/>
            <a:ext cx="88392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38" indent="-514338">
              <a:spcAft>
                <a:spcPts val="1200"/>
              </a:spcAft>
              <a:buFont typeface="+mj-lt"/>
              <a:buAutoNum type="arabicPeriod" startAt="14"/>
            </a:pPr>
            <a:r>
              <a:rPr lang="en-US" sz="3600" dirty="0">
                <a:solidFill>
                  <a:schemeClr val="tx2"/>
                </a:solidFill>
              </a:rPr>
              <a:t> Address migrants’ needs </a:t>
            </a:r>
          </a:p>
          <a:p>
            <a:pPr marL="514338" indent="-514338">
              <a:spcAft>
                <a:spcPts val="1200"/>
              </a:spcAft>
              <a:buFont typeface="+mj-lt"/>
              <a:buAutoNum type="arabicPeriod" startAt="14"/>
            </a:pPr>
            <a:r>
              <a:rPr lang="en-US" sz="3600" dirty="0">
                <a:solidFill>
                  <a:schemeClr val="tx2"/>
                </a:solidFill>
              </a:rPr>
              <a:t> Support host communities</a:t>
            </a:r>
            <a:r>
              <a:rPr lang="en-US" sz="2800" dirty="0">
                <a:solidFill>
                  <a:schemeClr val="tx2"/>
                </a:solidFill>
              </a:rPr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60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/>
              <a:t>The Capacity Building Program</a:t>
            </a:r>
            <a:endParaRPr lang="en-US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9223" t="22491" r="36206" b="27088"/>
          <a:stretch/>
        </p:blipFill>
        <p:spPr>
          <a:xfrm>
            <a:off x="76201" y="1922630"/>
            <a:ext cx="8763000" cy="45543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57800" y="1761415"/>
            <a:ext cx="3793475" cy="4876800"/>
          </a:xfrm>
          <a:prstGeom prst="rect">
            <a:avLst/>
          </a:prstGeom>
          <a:solidFill>
            <a:srgbClr val="072B6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2400" dirty="0" err="1" smtClean="0"/>
              <a:t>Countries</a:t>
            </a:r>
            <a:r>
              <a:rPr lang="es-ES" sz="2400" dirty="0" smtClean="0"/>
              <a:t> of </a:t>
            </a:r>
            <a:r>
              <a:rPr lang="es-ES" sz="2400" dirty="0" err="1" smtClean="0"/>
              <a:t>origin</a:t>
            </a:r>
            <a:r>
              <a:rPr lang="es-ES" sz="2400" dirty="0" smtClean="0"/>
              <a:t> 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2400" dirty="0" smtClean="0"/>
              <a:t>Host </a:t>
            </a:r>
            <a:r>
              <a:rPr lang="es-ES" sz="2400" dirty="0" err="1" smtClean="0"/>
              <a:t>countries</a:t>
            </a:r>
            <a:endParaRPr lang="es-ES" sz="2400" dirty="0" smtClean="0"/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2400" dirty="0" smtClean="0"/>
              <a:t>Myanmar &amp; </a:t>
            </a:r>
            <a:r>
              <a:rPr lang="es-ES" sz="2400" dirty="0" err="1" smtClean="0"/>
              <a:t>Thailand</a:t>
            </a:r>
            <a:endParaRPr lang="es-ES" sz="2400" dirty="0" smtClean="0"/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2400" dirty="0" smtClean="0"/>
              <a:t>Guatemala &amp; </a:t>
            </a:r>
            <a:r>
              <a:rPr lang="es-ES" sz="2400" dirty="0" err="1" smtClean="0"/>
              <a:t>Mexico</a:t>
            </a:r>
            <a:endParaRPr lang="es-ES" sz="2400" dirty="0" smtClean="0"/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2400" dirty="0" smtClean="0"/>
              <a:t>El Salvador &amp; Honduras</a:t>
            </a:r>
          </a:p>
        </p:txBody>
      </p:sp>
    </p:spTree>
    <p:extLst>
      <p:ext uri="{BB962C8B-B14F-4D97-AF65-F5344CB8AC3E}">
        <p14:creationId xmlns:p14="http://schemas.microsoft.com/office/powerpoint/2010/main" val="243813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3709636" y="240632"/>
            <a:ext cx="527099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3200" b="1" dirty="0" smtClean="0">
                <a:solidFill>
                  <a:schemeClr val="bg1"/>
                </a:solidFill>
                <a:latin typeface="Avenir Black"/>
                <a:cs typeface="Avenir Black"/>
              </a:rPr>
              <a:t>RESEARCH COMPONENT</a:t>
            </a:r>
          </a:p>
          <a:p>
            <a:endParaRPr lang="de-DE" dirty="0">
              <a:solidFill>
                <a:schemeClr val="bg1"/>
              </a:solidFill>
              <a:latin typeface="Avenir Black"/>
              <a:cs typeface="Avenir Black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87584" y="6400800"/>
            <a:ext cx="3568832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fr-CH" b="1" dirty="0" smtClean="0">
                <a:solidFill>
                  <a:schemeClr val="tx2"/>
                </a:solidFill>
                <a:latin typeface="Avenir Light"/>
                <a:cs typeface="Avenir Light"/>
              </a:rPr>
              <a:t>micicinitiative.iom.int/</a:t>
            </a:r>
            <a:r>
              <a:rPr lang="fr-CH" b="1" dirty="0" err="1" smtClean="0">
                <a:solidFill>
                  <a:schemeClr val="tx2"/>
                </a:solidFill>
                <a:latin typeface="Avenir Light"/>
                <a:cs typeface="Avenir Light"/>
              </a:rPr>
              <a:t>research</a:t>
            </a:r>
            <a:endParaRPr lang="en-US" b="1" dirty="0">
              <a:solidFill>
                <a:schemeClr val="tx2"/>
              </a:solidFill>
              <a:latin typeface="Avenir Light"/>
              <a:cs typeface="Avenir Light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12648" y="228600"/>
            <a:ext cx="81534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smtClean="0"/>
              <a:t>Research Component</a:t>
            </a:r>
            <a:endParaRPr lang="en-US" sz="4000" b="1" dirty="0"/>
          </a:p>
        </p:txBody>
      </p:sp>
      <p:grpSp>
        <p:nvGrpSpPr>
          <p:cNvPr id="18" name="Group 17"/>
          <p:cNvGrpSpPr/>
          <p:nvPr/>
        </p:nvGrpSpPr>
        <p:grpSpPr>
          <a:xfrm>
            <a:off x="1447800" y="1782496"/>
            <a:ext cx="6420458" cy="4463602"/>
            <a:chOff x="867693" y="879152"/>
            <a:chExt cx="7354513" cy="5112972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3"/>
            <a:srcRect l="19082" t="12676" r="48061" b="4422"/>
            <a:stretch/>
          </p:blipFill>
          <p:spPr>
            <a:xfrm>
              <a:off x="867693" y="882084"/>
              <a:ext cx="3600507" cy="5110039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/>
            <a:srcRect l="20901" t="23410" r="49915" b="42910"/>
            <a:stretch/>
          </p:blipFill>
          <p:spPr>
            <a:xfrm>
              <a:off x="4639950" y="3666652"/>
              <a:ext cx="3582256" cy="2325472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5"/>
            <a:srcRect l="21089" t="36562" r="49932" b="25706"/>
            <a:stretch/>
          </p:blipFill>
          <p:spPr>
            <a:xfrm>
              <a:off x="4639950" y="879152"/>
              <a:ext cx="3582256" cy="26236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0490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/>
              <a:t>Country of Origin: E-learning</a:t>
            </a:r>
            <a:endParaRPr lang="en-US" sz="4000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29" b="13530"/>
          <a:stretch/>
        </p:blipFill>
        <p:spPr>
          <a:xfrm>
            <a:off x="297083" y="1759559"/>
            <a:ext cx="8618317" cy="4869841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4648200" y="1752600"/>
            <a:ext cx="4250675" cy="4876800"/>
          </a:xfrm>
          <a:prstGeom prst="rect">
            <a:avLst/>
          </a:prstGeom>
          <a:solidFill>
            <a:srgbClr val="072B6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s-ES" sz="2000" dirty="0" smtClean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000" dirty="0" err="1" smtClean="0"/>
              <a:t>Nationals</a:t>
            </a:r>
            <a:r>
              <a:rPr lang="es-ES" sz="2000" dirty="0" smtClean="0"/>
              <a:t> </a:t>
            </a:r>
            <a:r>
              <a:rPr lang="es-ES" sz="2000" dirty="0" err="1" smtClean="0"/>
              <a:t>abroad</a:t>
            </a:r>
            <a:endParaRPr lang="es-ES" sz="2000" dirty="0" smtClean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000" dirty="0" err="1" smtClean="0"/>
              <a:t>Potential</a:t>
            </a:r>
            <a:r>
              <a:rPr lang="es-ES" sz="2000" dirty="0" smtClean="0"/>
              <a:t> crises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000" dirty="0" smtClean="0"/>
              <a:t>Tracking </a:t>
            </a:r>
            <a:r>
              <a:rPr lang="es-ES" sz="2000" dirty="0" err="1" smtClean="0"/>
              <a:t>migrants</a:t>
            </a:r>
            <a:endParaRPr lang="es-ES" sz="2000" dirty="0" smtClean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000" dirty="0" err="1" smtClean="0"/>
              <a:t>Raising</a:t>
            </a:r>
            <a:r>
              <a:rPr lang="es-ES" sz="2000" dirty="0" smtClean="0"/>
              <a:t> </a:t>
            </a:r>
            <a:r>
              <a:rPr lang="es-ES" sz="2000" dirty="0" err="1" smtClean="0"/>
              <a:t>migrants</a:t>
            </a:r>
            <a:r>
              <a:rPr lang="es-ES" sz="2000" dirty="0" smtClean="0"/>
              <a:t>’ </a:t>
            </a:r>
            <a:r>
              <a:rPr lang="es-ES" sz="2000" dirty="0" err="1" smtClean="0"/>
              <a:t>awareness</a:t>
            </a:r>
            <a:endParaRPr lang="es-ES" sz="2000" dirty="0" smtClean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000" dirty="0" err="1" smtClean="0"/>
              <a:t>Communicating</a:t>
            </a:r>
            <a:r>
              <a:rPr lang="es-ES" sz="2000" dirty="0" smtClean="0"/>
              <a:t> in </a:t>
            </a:r>
            <a:r>
              <a:rPr lang="es-ES" sz="2000" dirty="0" err="1" smtClean="0"/>
              <a:t>emergencies</a:t>
            </a:r>
            <a:endParaRPr lang="es-ES" sz="2000" dirty="0" smtClean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000" dirty="0" err="1" smtClean="0"/>
              <a:t>Contingency</a:t>
            </a:r>
            <a:r>
              <a:rPr lang="es-ES" sz="2000" dirty="0" smtClean="0"/>
              <a:t> </a:t>
            </a:r>
            <a:r>
              <a:rPr lang="es-ES" sz="2000" dirty="0" err="1" smtClean="0"/>
              <a:t>planning</a:t>
            </a:r>
            <a:endParaRPr lang="es-ES" sz="2000" dirty="0" smtClean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000" dirty="0" err="1" smtClean="0"/>
              <a:t>Supporting</a:t>
            </a:r>
            <a:r>
              <a:rPr lang="es-ES" sz="2000" dirty="0" smtClean="0"/>
              <a:t> </a:t>
            </a:r>
            <a:r>
              <a:rPr lang="es-ES" sz="2000" dirty="0" err="1" smtClean="0"/>
              <a:t>migrants</a:t>
            </a:r>
            <a:r>
              <a:rPr lang="es-ES" sz="2000" dirty="0" smtClean="0"/>
              <a:t>’ </a:t>
            </a:r>
            <a:r>
              <a:rPr lang="es-ES" sz="2000" dirty="0" err="1" smtClean="0"/>
              <a:t>evacuation</a:t>
            </a:r>
            <a:endParaRPr lang="es-ES" sz="2000" dirty="0" smtClean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000" dirty="0" err="1" smtClean="0"/>
              <a:t>Supporting</a:t>
            </a:r>
            <a:r>
              <a:rPr lang="es-ES" sz="2000" dirty="0" smtClean="0"/>
              <a:t> </a:t>
            </a:r>
            <a:r>
              <a:rPr lang="es-ES" sz="2000" dirty="0" err="1" smtClean="0"/>
              <a:t>return</a:t>
            </a:r>
            <a:r>
              <a:rPr lang="es-ES" sz="2000" dirty="0" smtClean="0"/>
              <a:t> and </a:t>
            </a:r>
            <a:r>
              <a:rPr lang="es-ES" sz="2000" dirty="0" err="1" smtClean="0"/>
              <a:t>recovery</a:t>
            </a:r>
            <a:endParaRPr lang="es-ES" sz="2000" dirty="0" smtClean="0"/>
          </a:p>
          <a:p>
            <a:endParaRPr lang="es-ES" sz="2400" dirty="0" smtClean="0"/>
          </a:p>
          <a:p>
            <a:endParaRPr lang="es-ES" sz="2400" dirty="0" smtClean="0"/>
          </a:p>
        </p:txBody>
      </p:sp>
    </p:spTree>
    <p:extLst>
      <p:ext uri="{BB962C8B-B14F-4D97-AF65-F5344CB8AC3E}">
        <p14:creationId xmlns:p14="http://schemas.microsoft.com/office/powerpoint/2010/main" val="404662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/>
              <a:t>Country of Origin: Smartphone app</a:t>
            </a:r>
            <a:endParaRPr lang="en-US" sz="4000" b="1" dirty="0"/>
          </a:p>
        </p:txBody>
      </p:sp>
      <p:sp>
        <p:nvSpPr>
          <p:cNvPr id="38" name="Rectangle 37"/>
          <p:cNvSpPr/>
          <p:nvPr/>
        </p:nvSpPr>
        <p:spPr>
          <a:xfrm>
            <a:off x="4343400" y="1752600"/>
            <a:ext cx="4555475" cy="4876800"/>
          </a:xfrm>
          <a:prstGeom prst="rect">
            <a:avLst/>
          </a:prstGeom>
          <a:solidFill>
            <a:srgbClr val="072B6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000" dirty="0" err="1" smtClean="0"/>
              <a:t>Registration</a:t>
            </a:r>
            <a:r>
              <a:rPr lang="es-ES" sz="2000" dirty="0"/>
              <a:t> </a:t>
            </a:r>
            <a:r>
              <a:rPr lang="es-ES" sz="2000" dirty="0" smtClean="0"/>
              <a:t>&amp; </a:t>
            </a:r>
            <a:r>
              <a:rPr lang="es-ES" sz="2000" dirty="0" err="1" smtClean="0"/>
              <a:t>contact</a:t>
            </a:r>
            <a:r>
              <a:rPr lang="es-ES" sz="2000" dirty="0" smtClean="0"/>
              <a:t> </a:t>
            </a:r>
            <a:r>
              <a:rPr lang="es-ES" sz="2000" dirty="0" err="1" smtClean="0"/>
              <a:t>details</a:t>
            </a:r>
            <a:endParaRPr lang="es-ES" sz="2000" dirty="0" smtClean="0"/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000" dirty="0" smtClean="0"/>
              <a:t>Online consular </a:t>
            </a:r>
            <a:r>
              <a:rPr lang="es-ES" sz="2000" dirty="0" err="1" smtClean="0"/>
              <a:t>services</a:t>
            </a:r>
            <a:endParaRPr lang="es-ES" sz="2000" dirty="0" smtClean="0"/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000" dirty="0" err="1" smtClean="0"/>
              <a:t>Scheduling</a:t>
            </a:r>
            <a:r>
              <a:rPr lang="es-ES" sz="2000" dirty="0" smtClean="0"/>
              <a:t> </a:t>
            </a:r>
            <a:r>
              <a:rPr lang="es-ES" sz="2000" dirty="0" err="1" smtClean="0"/>
              <a:t>an</a:t>
            </a:r>
            <a:r>
              <a:rPr lang="es-ES" sz="2000" dirty="0" smtClean="0"/>
              <a:t> </a:t>
            </a:r>
            <a:r>
              <a:rPr lang="es-ES" sz="2000" dirty="0" err="1" smtClean="0"/>
              <a:t>appointment</a:t>
            </a:r>
            <a:endParaRPr lang="es-ES" sz="2000" dirty="0" smtClean="0"/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000" dirty="0" smtClean="0"/>
              <a:t>GPS </a:t>
            </a:r>
            <a:r>
              <a:rPr lang="es-ES" sz="2000" dirty="0" err="1" smtClean="0"/>
              <a:t>search</a:t>
            </a:r>
            <a:r>
              <a:rPr lang="es-ES" sz="2000" dirty="0" smtClean="0"/>
              <a:t> of </a:t>
            </a:r>
            <a:r>
              <a:rPr lang="es-ES" sz="2000" dirty="0" err="1" smtClean="0"/>
              <a:t>closest</a:t>
            </a:r>
            <a:r>
              <a:rPr lang="es-ES" sz="2000" dirty="0" smtClean="0"/>
              <a:t> </a:t>
            </a:r>
            <a:r>
              <a:rPr lang="es-ES" sz="2000" dirty="0" err="1" smtClean="0"/>
              <a:t>consulate</a:t>
            </a:r>
            <a:endParaRPr lang="es-ES" sz="2000" dirty="0" smtClean="0"/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000" dirty="0" err="1" smtClean="0"/>
              <a:t>Travel</a:t>
            </a:r>
            <a:r>
              <a:rPr lang="es-ES" sz="2000" dirty="0" smtClean="0"/>
              <a:t> </a:t>
            </a:r>
            <a:r>
              <a:rPr lang="es-ES" sz="2000" dirty="0" err="1" smtClean="0"/>
              <a:t>advisory</a:t>
            </a:r>
            <a:endParaRPr lang="es-ES" sz="2000" dirty="0" smtClean="0"/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000" dirty="0" err="1" smtClean="0"/>
              <a:t>Emergency</a:t>
            </a:r>
            <a:r>
              <a:rPr lang="es-ES" sz="2000" dirty="0" smtClean="0"/>
              <a:t> </a:t>
            </a:r>
            <a:r>
              <a:rPr lang="es-ES" sz="2000" dirty="0" err="1" smtClean="0"/>
              <a:t>warnings</a:t>
            </a:r>
            <a:r>
              <a:rPr lang="es-ES" sz="2000" dirty="0" smtClean="0"/>
              <a:t> and </a:t>
            </a:r>
            <a:r>
              <a:rPr lang="es-ES" sz="2000" dirty="0" err="1" smtClean="0"/>
              <a:t>alerts</a:t>
            </a:r>
            <a:endParaRPr lang="es-ES" sz="2000" dirty="0" smtClean="0"/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000" dirty="0" err="1" smtClean="0"/>
              <a:t>Options</a:t>
            </a:r>
            <a:r>
              <a:rPr lang="es-ES" sz="2000" dirty="0" smtClean="0"/>
              <a:t> </a:t>
            </a:r>
            <a:r>
              <a:rPr lang="es-ES" sz="2000" dirty="0" err="1" smtClean="0"/>
              <a:t>for</a:t>
            </a:r>
            <a:r>
              <a:rPr lang="es-ES" sz="2000" dirty="0" smtClean="0"/>
              <a:t> </a:t>
            </a:r>
            <a:r>
              <a:rPr lang="es-ES" sz="2000" dirty="0" err="1" smtClean="0"/>
              <a:t>assistance</a:t>
            </a:r>
            <a:endParaRPr lang="es-ES" sz="2000" dirty="0" smtClean="0"/>
          </a:p>
        </p:txBody>
      </p:sp>
      <p:pic>
        <p:nvPicPr>
          <p:cNvPr id="5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2000" y="1752600"/>
            <a:ext cx="2840611" cy="48768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6932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33" b="1477"/>
          <a:stretch/>
        </p:blipFill>
        <p:spPr>
          <a:xfrm flipH="1">
            <a:off x="268106" y="1752600"/>
            <a:ext cx="8607785" cy="48527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/>
              <a:t>Host Country: Training Course</a:t>
            </a:r>
            <a:endParaRPr lang="en-US" sz="4000" b="1" dirty="0"/>
          </a:p>
        </p:txBody>
      </p:sp>
      <p:sp>
        <p:nvSpPr>
          <p:cNvPr id="38" name="Rectangle 37"/>
          <p:cNvSpPr/>
          <p:nvPr/>
        </p:nvSpPr>
        <p:spPr>
          <a:xfrm>
            <a:off x="4114800" y="1752600"/>
            <a:ext cx="4784075" cy="4876800"/>
          </a:xfrm>
          <a:prstGeom prst="rect">
            <a:avLst/>
          </a:prstGeom>
          <a:solidFill>
            <a:srgbClr val="072B6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000" dirty="0" err="1" smtClean="0"/>
              <a:t>Migration</a:t>
            </a:r>
            <a:r>
              <a:rPr lang="es-ES" sz="2000" dirty="0" smtClean="0"/>
              <a:t> </a:t>
            </a:r>
            <a:r>
              <a:rPr lang="es-ES" sz="2000" dirty="0" err="1" smtClean="0"/>
              <a:t>context</a:t>
            </a:r>
            <a:endParaRPr lang="es-ES" sz="2000" dirty="0" smtClean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000" dirty="0" err="1" smtClean="0"/>
              <a:t>Migrants</a:t>
            </a:r>
            <a:r>
              <a:rPr lang="es-ES" sz="2000" dirty="0" smtClean="0"/>
              <a:t>’ </a:t>
            </a:r>
            <a:r>
              <a:rPr lang="es-ES" sz="2000" dirty="0" err="1" smtClean="0"/>
              <a:t>conditions</a:t>
            </a:r>
            <a:r>
              <a:rPr lang="es-ES" sz="2000" dirty="0" smtClean="0"/>
              <a:t> of </a:t>
            </a:r>
            <a:r>
              <a:rPr lang="es-ES" sz="2000" dirty="0" err="1" smtClean="0"/>
              <a:t>vulnerability</a:t>
            </a:r>
            <a:endParaRPr lang="es-ES" sz="2000" dirty="0" smtClean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000" dirty="0" err="1" smtClean="0"/>
              <a:t>Frameworks</a:t>
            </a:r>
            <a:r>
              <a:rPr lang="es-ES" sz="2000" dirty="0" smtClean="0"/>
              <a:t>, </a:t>
            </a:r>
            <a:r>
              <a:rPr lang="es-ES" sz="2000" dirty="0" err="1" smtClean="0"/>
              <a:t>institutions</a:t>
            </a:r>
            <a:r>
              <a:rPr lang="es-ES" sz="2000" dirty="0" smtClean="0"/>
              <a:t> and </a:t>
            </a:r>
            <a:r>
              <a:rPr lang="es-ES" sz="2000" dirty="0" err="1" smtClean="0"/>
              <a:t>actors</a:t>
            </a:r>
            <a:endParaRPr lang="es-ES" sz="2000" dirty="0" smtClean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000" dirty="0" err="1" smtClean="0"/>
              <a:t>Understanding</a:t>
            </a:r>
            <a:r>
              <a:rPr lang="es-ES" sz="2000" dirty="0" smtClean="0"/>
              <a:t> </a:t>
            </a:r>
            <a:r>
              <a:rPr lang="es-ES" sz="2000" dirty="0" err="1" smtClean="0"/>
              <a:t>migrant</a:t>
            </a:r>
            <a:r>
              <a:rPr lang="es-ES" sz="2000" dirty="0" smtClean="0"/>
              <a:t> </a:t>
            </a:r>
            <a:r>
              <a:rPr lang="es-ES" sz="2000" dirty="0" err="1" smtClean="0"/>
              <a:t>groups</a:t>
            </a:r>
            <a:endParaRPr lang="es-ES" sz="2000" dirty="0" smtClean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000" dirty="0" err="1" smtClean="0"/>
              <a:t>Migrants</a:t>
            </a:r>
            <a:r>
              <a:rPr lang="es-ES" sz="2000" dirty="0" smtClean="0"/>
              <a:t> in </a:t>
            </a:r>
            <a:r>
              <a:rPr lang="es-ES" sz="2000" dirty="0" err="1" smtClean="0"/>
              <a:t>emergency</a:t>
            </a:r>
            <a:r>
              <a:rPr lang="es-ES" sz="2000" dirty="0" smtClean="0"/>
              <a:t> </a:t>
            </a:r>
            <a:r>
              <a:rPr lang="es-ES" sz="2000" dirty="0" err="1" smtClean="0"/>
              <a:t>management</a:t>
            </a:r>
            <a:endParaRPr lang="es-ES" sz="2000" dirty="0" smtClean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000" dirty="0" err="1" smtClean="0"/>
              <a:t>Communicating</a:t>
            </a:r>
            <a:r>
              <a:rPr lang="es-ES" sz="2000" dirty="0" smtClean="0"/>
              <a:t> </a:t>
            </a:r>
            <a:r>
              <a:rPr lang="es-ES" sz="2000" dirty="0" err="1" smtClean="0"/>
              <a:t>with</a:t>
            </a:r>
            <a:r>
              <a:rPr lang="es-ES" sz="2000" dirty="0" smtClean="0"/>
              <a:t> </a:t>
            </a:r>
            <a:r>
              <a:rPr lang="es-ES" sz="2000" dirty="0" err="1" smtClean="0"/>
              <a:t>migrants</a:t>
            </a:r>
            <a:endParaRPr lang="es-ES" sz="2000" dirty="0" smtClean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000" dirty="0" err="1" smtClean="0"/>
              <a:t>Planning</a:t>
            </a:r>
            <a:r>
              <a:rPr lang="es-ES" sz="2000" dirty="0" smtClean="0"/>
              <a:t> </a:t>
            </a:r>
            <a:r>
              <a:rPr lang="es-ES" sz="2000" dirty="0" err="1" smtClean="0"/>
              <a:t>for</a:t>
            </a:r>
            <a:r>
              <a:rPr lang="es-ES" sz="2000" dirty="0" smtClean="0"/>
              <a:t> </a:t>
            </a:r>
            <a:r>
              <a:rPr lang="es-ES" sz="2000" dirty="0" err="1" smtClean="0"/>
              <a:t>migrants</a:t>
            </a:r>
            <a:r>
              <a:rPr lang="es-ES" sz="2000" dirty="0" smtClean="0"/>
              <a:t>’ </a:t>
            </a:r>
            <a:r>
              <a:rPr lang="es-ES" sz="2000" dirty="0" err="1" smtClean="0"/>
              <a:t>evacuation</a:t>
            </a:r>
            <a:endParaRPr lang="es-ES" sz="2000" dirty="0" smtClean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000" dirty="0" err="1" smtClean="0"/>
              <a:t>Assisting</a:t>
            </a:r>
            <a:r>
              <a:rPr lang="es-ES" sz="2000" dirty="0" smtClean="0"/>
              <a:t> </a:t>
            </a:r>
            <a:r>
              <a:rPr lang="es-ES" sz="2000" dirty="0" err="1" smtClean="0"/>
              <a:t>migrants</a:t>
            </a:r>
            <a:r>
              <a:rPr lang="es-ES" sz="2000" dirty="0" smtClean="0"/>
              <a:t> in </a:t>
            </a:r>
            <a:r>
              <a:rPr lang="es-ES" sz="2000" dirty="0" err="1" smtClean="0"/>
              <a:t>emergencies</a:t>
            </a:r>
            <a:endParaRPr lang="es-ES" sz="2000" dirty="0" smtClean="0"/>
          </a:p>
        </p:txBody>
      </p:sp>
    </p:spTree>
    <p:extLst>
      <p:ext uri="{BB962C8B-B14F-4D97-AF65-F5344CB8AC3E}">
        <p14:creationId xmlns:p14="http://schemas.microsoft.com/office/powerpoint/2010/main" val="219243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21" b="1687"/>
          <a:stretch/>
        </p:blipFill>
        <p:spPr>
          <a:xfrm>
            <a:off x="268106" y="1694688"/>
            <a:ext cx="8607785" cy="4898618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360964" y="240632"/>
            <a:ext cx="861966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3200" b="1" dirty="0" smtClean="0">
                <a:solidFill>
                  <a:schemeClr val="bg1"/>
                </a:solidFill>
                <a:latin typeface="Avenir Black"/>
                <a:cs typeface="Avenir Black"/>
              </a:rPr>
              <a:t>COORDINATION</a:t>
            </a:r>
            <a:endParaRPr lang="de-DE" sz="3200" b="1" dirty="0">
              <a:solidFill>
                <a:schemeClr val="bg1"/>
              </a:solidFill>
              <a:latin typeface="Avenir Black"/>
              <a:cs typeface="Avenir Black"/>
            </a:endParaRPr>
          </a:p>
          <a:p>
            <a:endParaRPr lang="de-DE" dirty="0">
              <a:solidFill>
                <a:schemeClr val="bg1"/>
              </a:solidFill>
              <a:latin typeface="Avenir Black"/>
              <a:cs typeface="Avenir Black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091816" y="1679930"/>
            <a:ext cx="4784075" cy="4913376"/>
          </a:xfrm>
          <a:prstGeom prst="rect">
            <a:avLst/>
          </a:prstGeom>
          <a:solidFill>
            <a:srgbClr val="072B6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000" dirty="0" err="1" smtClean="0"/>
              <a:t>Governments</a:t>
            </a:r>
            <a:r>
              <a:rPr lang="es-ES" sz="2000" dirty="0" smtClean="0"/>
              <a:t> of the country of </a:t>
            </a:r>
            <a:r>
              <a:rPr lang="es-ES" sz="2000" dirty="0" err="1" smtClean="0"/>
              <a:t>origin</a:t>
            </a:r>
            <a:r>
              <a:rPr lang="es-ES" sz="2000" dirty="0" smtClean="0"/>
              <a:t> &amp; </a:t>
            </a:r>
            <a:r>
              <a:rPr lang="es-ES" sz="2000" dirty="0" err="1" smtClean="0"/>
              <a:t>destination</a:t>
            </a:r>
            <a:endParaRPr lang="es-ES" sz="2000" dirty="0" smtClean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s-ES" sz="2000" dirty="0" smtClean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000" dirty="0" smtClean="0"/>
              <a:t>Civil </a:t>
            </a:r>
            <a:r>
              <a:rPr lang="es-ES" sz="2000" dirty="0" err="1" smtClean="0"/>
              <a:t>society</a:t>
            </a:r>
            <a:r>
              <a:rPr lang="es-ES" sz="2000" dirty="0" smtClean="0"/>
              <a:t> </a:t>
            </a:r>
            <a:r>
              <a:rPr lang="es-ES" sz="2000" dirty="0" err="1" smtClean="0"/>
              <a:t>organizations</a:t>
            </a:r>
            <a:endParaRPr lang="es-ES" sz="2000" dirty="0" smtClean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s-ES" sz="2000" dirty="0" smtClean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000" dirty="0" err="1" smtClean="0"/>
              <a:t>Migrant</a:t>
            </a:r>
            <a:r>
              <a:rPr lang="es-ES" sz="2000" dirty="0" smtClean="0"/>
              <a:t> </a:t>
            </a:r>
            <a:r>
              <a:rPr lang="es-ES" sz="2000" dirty="0" err="1" smtClean="0"/>
              <a:t>groups</a:t>
            </a:r>
            <a:endParaRPr lang="es-ES" sz="2000" dirty="0" smtClean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s-ES" sz="2000" dirty="0" smtClean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000" dirty="0" err="1" smtClean="0"/>
              <a:t>Experts</a:t>
            </a:r>
            <a:r>
              <a:rPr lang="es-ES" sz="2000" dirty="0" smtClean="0"/>
              <a:t> &amp; </a:t>
            </a:r>
            <a:r>
              <a:rPr lang="es-ES" sz="2000" dirty="0" err="1" smtClean="0"/>
              <a:t>practitioners</a:t>
            </a:r>
            <a:endParaRPr lang="es-ES" sz="2000" dirty="0" smtClean="0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Coordination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23113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/>
              <a:t>Next Steps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3141583"/>
            <a:ext cx="8839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600" dirty="0" smtClean="0">
                <a:solidFill>
                  <a:schemeClr val="tx2"/>
                </a:solidFill>
              </a:rPr>
              <a:t>Translations and use of materials</a:t>
            </a:r>
          </a:p>
          <a:p>
            <a:pPr>
              <a:spcAft>
                <a:spcPts val="1200"/>
              </a:spcAft>
            </a:pPr>
            <a:r>
              <a:rPr lang="en-US" sz="3600" dirty="0" smtClean="0">
                <a:solidFill>
                  <a:schemeClr val="tx2"/>
                </a:solidFill>
              </a:rPr>
              <a:t>Operational tools</a:t>
            </a:r>
          </a:p>
          <a:p>
            <a:pPr>
              <a:spcAft>
                <a:spcPts val="1200"/>
              </a:spcAft>
            </a:pPr>
            <a:r>
              <a:rPr lang="en-US" sz="3600" dirty="0" smtClean="0">
                <a:solidFill>
                  <a:schemeClr val="tx2"/>
                </a:solidFill>
              </a:rPr>
              <a:t>Dissemination of the Guidelines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76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05000" y="6096000"/>
            <a:ext cx="7239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096000"/>
            <a:ext cx="1676400" cy="5334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33400"/>
            <a:ext cx="8610600" cy="3944564"/>
          </a:xfrm>
          <a:prstGeom prst="rect">
            <a:avLst/>
          </a:prstGeom>
        </p:spPr>
      </p:pic>
      <p:sp>
        <p:nvSpPr>
          <p:cNvPr id="7" name="Title 4"/>
          <p:cNvSpPr txBox="1">
            <a:spLocks/>
          </p:cNvSpPr>
          <p:nvPr/>
        </p:nvSpPr>
        <p:spPr>
          <a:xfrm>
            <a:off x="647700" y="4755776"/>
            <a:ext cx="7848600" cy="10668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2438400" y="406825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Contact: MICIC </a:t>
            </a:r>
            <a:r>
              <a:rPr lang="en-US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Initiative Secretariat</a:t>
            </a:r>
            <a:endParaRPr lang="en-US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</a:pPr>
            <a:endParaRPr lang="en-US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</a:pPr>
            <a:r>
              <a:rPr lang="en-US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International Organization for Migration</a:t>
            </a:r>
          </a:p>
          <a:p>
            <a:pPr algn="ctr">
              <a:spcBef>
                <a:spcPct val="0"/>
              </a:spcBef>
            </a:pPr>
            <a:r>
              <a:rPr lang="en-US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17, Route des </a:t>
            </a:r>
            <a:r>
              <a:rPr lang="en-US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Morillons</a:t>
            </a:r>
            <a:r>
              <a:rPr lang="en-US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, Geneva</a:t>
            </a:r>
          </a:p>
          <a:p>
            <a:pPr algn="ctr">
              <a:spcBef>
                <a:spcPct val="0"/>
              </a:spcBef>
            </a:pPr>
            <a:endParaRPr lang="en-US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</a:pPr>
            <a:r>
              <a:rPr lang="en-US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MICICSecretariat@iom.int</a:t>
            </a:r>
          </a:p>
        </p:txBody>
      </p:sp>
    </p:spTree>
    <p:extLst>
      <p:ext uri="{BB962C8B-B14F-4D97-AF65-F5344CB8AC3E}">
        <p14:creationId xmlns:p14="http://schemas.microsoft.com/office/powerpoint/2010/main" val="255487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42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/>
              <a:t>Why MICIC?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228600" y="2057400"/>
            <a:ext cx="4572000" cy="1000274"/>
          </a:xfrm>
          <a:prstGeom prst="rect">
            <a:avLst/>
          </a:prstGeom>
        </p:spPr>
        <p:txBody>
          <a:bodyPr>
            <a:spAutoFit/>
          </a:bodyPr>
          <a:lstStyle/>
          <a:p>
            <a:pPr marL="685800" indent="-685800">
              <a:spcAft>
                <a:spcPts val="300"/>
              </a:spcAft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Respect, protect, fulfill human rights</a:t>
            </a:r>
          </a:p>
          <a:p>
            <a:pPr marL="685800" indent="-685800">
              <a:spcAft>
                <a:spcPts val="300"/>
              </a:spcAft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Take responsibility: States</a:t>
            </a:r>
          </a:p>
          <a:p>
            <a:pPr marL="685800" indent="-685800">
              <a:spcAft>
                <a:spcPts val="300"/>
              </a:spcAft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Take responsibility: all others</a:t>
            </a:r>
          </a:p>
        </p:txBody>
      </p:sp>
      <p:pic>
        <p:nvPicPr>
          <p:cNvPr id="8" name="Bild 2" descr="o-HURRICANE-SANDY-facebook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2" t="8233" r="1892" b="25904"/>
          <a:stretch/>
        </p:blipFill>
        <p:spPr>
          <a:xfrm>
            <a:off x="304799" y="1752600"/>
            <a:ext cx="8610601" cy="4876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326875" y="1752600"/>
            <a:ext cx="4572000" cy="4876800"/>
          </a:xfrm>
          <a:prstGeom prst="rect">
            <a:avLst/>
          </a:prstGeom>
          <a:solidFill>
            <a:srgbClr val="072B6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s-ES" sz="2000" dirty="0" err="1" smtClean="0"/>
              <a:t>Recent</a:t>
            </a:r>
            <a:r>
              <a:rPr lang="es-ES" sz="2000" dirty="0" smtClean="0"/>
              <a:t> </a:t>
            </a:r>
            <a:r>
              <a:rPr lang="es-ES" sz="2000" dirty="0" err="1" smtClean="0"/>
              <a:t>humanitarian</a:t>
            </a:r>
            <a:r>
              <a:rPr lang="es-ES" sz="2000" dirty="0" smtClean="0"/>
              <a:t> crises</a:t>
            </a:r>
            <a:br>
              <a:rPr lang="es-ES" sz="2000" dirty="0" smtClean="0"/>
            </a:br>
            <a:r>
              <a:rPr lang="es-ES" sz="2000" dirty="0" smtClean="0"/>
              <a:t>(</a:t>
            </a:r>
            <a:r>
              <a:rPr lang="es-ES" sz="2000" dirty="0" err="1" smtClean="0"/>
              <a:t>Libya</a:t>
            </a:r>
            <a:r>
              <a:rPr lang="es-ES" sz="2000" dirty="0" smtClean="0"/>
              <a:t>, </a:t>
            </a:r>
            <a:r>
              <a:rPr lang="es-ES" sz="2000" dirty="0" err="1" smtClean="0"/>
              <a:t>Japan</a:t>
            </a:r>
            <a:r>
              <a:rPr lang="es-ES" sz="2000" dirty="0" smtClean="0"/>
              <a:t>, Yemen, US/Sandy)</a:t>
            </a:r>
          </a:p>
          <a:p>
            <a:pPr marL="342900" indent="-3429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s-ES" sz="2000" dirty="0" err="1" smtClean="0"/>
              <a:t>Number</a:t>
            </a:r>
            <a:r>
              <a:rPr lang="es-ES" sz="2000" dirty="0" smtClean="0"/>
              <a:t> of </a:t>
            </a:r>
            <a:r>
              <a:rPr lang="es-ES" sz="2000" dirty="0" err="1" smtClean="0"/>
              <a:t>migrants</a:t>
            </a:r>
            <a:r>
              <a:rPr lang="es-ES" sz="2000" dirty="0" smtClean="0"/>
              <a:t> </a:t>
            </a:r>
            <a:r>
              <a:rPr lang="es-ES" sz="2000" dirty="0" err="1" smtClean="0"/>
              <a:t>affected</a:t>
            </a:r>
            <a:endParaRPr lang="es-ES" sz="2000" dirty="0" smtClean="0"/>
          </a:p>
          <a:p>
            <a:pPr marL="342900" indent="-3429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s-ES" sz="2000" dirty="0" err="1" smtClean="0"/>
              <a:t>Specific</a:t>
            </a:r>
            <a:r>
              <a:rPr lang="es-ES" sz="2000" dirty="0" smtClean="0"/>
              <a:t> </a:t>
            </a:r>
            <a:r>
              <a:rPr lang="es-ES" sz="2000" dirty="0" err="1" smtClean="0"/>
              <a:t>vulnerability</a:t>
            </a:r>
            <a:r>
              <a:rPr lang="es-ES" sz="2000" dirty="0" smtClean="0"/>
              <a:t> </a:t>
            </a:r>
            <a:r>
              <a:rPr lang="es-ES" sz="2000" dirty="0" err="1" smtClean="0"/>
              <a:t>condition</a:t>
            </a:r>
            <a:endParaRPr lang="es-ES" sz="2000" dirty="0" smtClean="0"/>
          </a:p>
          <a:p>
            <a:pPr marL="342900" indent="-3429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s-ES" sz="2000" dirty="0" smtClean="0"/>
              <a:t>No </a:t>
            </a:r>
            <a:r>
              <a:rPr lang="es-ES" sz="2000" dirty="0" err="1" smtClean="0"/>
              <a:t>international</a:t>
            </a:r>
            <a:r>
              <a:rPr lang="es-ES" sz="2000" dirty="0" smtClean="0"/>
              <a:t> </a:t>
            </a:r>
            <a:r>
              <a:rPr lang="es-ES" sz="2000" dirty="0" err="1" smtClean="0"/>
              <a:t>protection</a:t>
            </a:r>
            <a:r>
              <a:rPr lang="es-ES" sz="2000" dirty="0" smtClean="0"/>
              <a:t> </a:t>
            </a:r>
            <a:r>
              <a:rPr lang="es-ES" sz="2000" dirty="0" err="1" smtClean="0"/>
              <a:t>system</a:t>
            </a:r>
            <a:r>
              <a:rPr lang="es-ES" sz="2000" dirty="0" smtClean="0"/>
              <a:t> in place</a:t>
            </a:r>
          </a:p>
        </p:txBody>
      </p:sp>
    </p:spTree>
    <p:extLst>
      <p:ext uri="{BB962C8B-B14F-4D97-AF65-F5344CB8AC3E}">
        <p14:creationId xmlns:p14="http://schemas.microsoft.com/office/powerpoint/2010/main" val="143526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/>
              <a:t>REGIONAL TRAINING WORKSHOP </a:t>
            </a:r>
            <a:br>
              <a:rPr lang="en-US" b="1" u="sng" dirty="0"/>
            </a:br>
            <a:r>
              <a:rPr lang="en-US" b="1" dirty="0"/>
              <a:t>PROTECTING NATIONAL ABROAD AFFECTED BY CRISIS </a:t>
            </a:r>
            <a:r>
              <a:rPr lang="en-US" b="1" u="sng" dirty="0"/>
              <a:t/>
            </a:r>
            <a:br>
              <a:rPr lang="en-US" b="1" u="sng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Proposal of new activity to the RCM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5052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Objective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23671909"/>
              </p:ext>
            </p:extLst>
          </p:nvPr>
        </p:nvGraphicFramePr>
        <p:xfrm>
          <a:off x="612648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0572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Specific Objectives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522279197"/>
              </p:ext>
            </p:extLst>
          </p:nvPr>
        </p:nvGraphicFramePr>
        <p:xfrm>
          <a:off x="612648" y="18288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6900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Agenda (summary)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593894699"/>
              </p:ext>
            </p:extLst>
          </p:nvPr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352800" y="6248400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 </a:t>
            </a:r>
            <a:r>
              <a:rPr lang="en-US" sz="1600" dirty="0"/>
              <a:t>The duration of the training is subject to confirmation of </a:t>
            </a:r>
            <a:r>
              <a:rPr lang="en-US" sz="1600" dirty="0" smtClean="0"/>
              <a:t>funding and availability of participants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300424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Participants (proposal)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61230678"/>
              </p:ext>
            </p:extLst>
          </p:nvPr>
        </p:nvGraphicFramePr>
        <p:xfrm>
          <a:off x="612648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265393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Sponsorship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426" y="3048000"/>
            <a:ext cx="4825217" cy="2210459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3048000"/>
            <a:ext cx="4991555" cy="22866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504" y="2667000"/>
            <a:ext cx="3376496" cy="337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271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930967"/>
            <a:ext cx="8026894" cy="3676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7493494" y="4191000"/>
            <a:ext cx="1524000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</a:rPr>
              <a:t>MICIC Initiative</a:t>
            </a:r>
          </a:p>
          <a:p>
            <a:pPr algn="ctr"/>
            <a:r>
              <a:rPr lang="en-US" sz="2000" b="1" dirty="0" smtClean="0">
                <a:solidFill>
                  <a:schemeClr val="tx2"/>
                </a:solidFill>
              </a:rPr>
              <a:t>Guidelines </a:t>
            </a:r>
          </a:p>
          <a:p>
            <a:pPr algn="ctr"/>
            <a:r>
              <a:rPr lang="en-US" sz="2000" b="1" dirty="0" smtClean="0">
                <a:solidFill>
                  <a:schemeClr val="tx2"/>
                </a:solidFill>
              </a:rPr>
              <a:t>June</a:t>
            </a:r>
          </a:p>
          <a:p>
            <a:pPr algn="ctr"/>
            <a:r>
              <a:rPr lang="en-US" sz="2000" b="1" dirty="0" smtClean="0">
                <a:solidFill>
                  <a:schemeClr val="tx2"/>
                </a:solidFill>
              </a:rPr>
              <a:t>2016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757556"/>
            <a:ext cx="8839198" cy="144335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State-led, </a:t>
            </a:r>
            <a:r>
              <a:rPr lang="en-US" sz="2000" dirty="0" err="1" smtClean="0">
                <a:solidFill>
                  <a:schemeClr val="tx2"/>
                </a:solidFill>
              </a:rPr>
              <a:t>multistakeholder</a:t>
            </a:r>
            <a:endParaRPr lang="en-US" sz="2000" dirty="0">
              <a:solidFill>
                <a:schemeClr val="tx2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Broad consultative process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Reports, newsletters, webinars, repository of practices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fr-CH" sz="2400" dirty="0" smtClean="0">
              <a:solidFill>
                <a:schemeClr val="tx2"/>
              </a:solidFill>
            </a:endParaRPr>
          </a:p>
          <a:p>
            <a:pPr>
              <a:buFont typeface="Wingdings 2" panose="05020102010507070707" pitchFamily="18" charset="2"/>
              <a:buChar char="¤"/>
            </a:pPr>
            <a:endParaRPr lang="fr-CH" sz="2400" dirty="0">
              <a:solidFill>
                <a:schemeClr val="tx2"/>
              </a:solidFill>
            </a:endParaRPr>
          </a:p>
          <a:p>
            <a:pPr>
              <a:buFont typeface="Wingdings 2" panose="05020102010507070707" pitchFamily="18" charset="2"/>
              <a:buChar char="¤"/>
            </a:pPr>
            <a:endParaRPr lang="fr-CH" sz="2400" dirty="0" smtClean="0">
              <a:solidFill>
                <a:schemeClr val="tx2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/>
              <a:t>MICIC Initiative Process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92577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/>
              <a:t>Scope of MICIC </a:t>
            </a:r>
            <a:r>
              <a:rPr lang="en-US" sz="3600" b="1" dirty="0" smtClean="0"/>
              <a:t>Initiative 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76198" y="1629247"/>
            <a:ext cx="1828801" cy="5105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 smtClean="0">
                <a:solidFill>
                  <a:srgbClr val="FFC000"/>
                </a:solidFill>
              </a:rPr>
              <a:t>Which Crises?</a:t>
            </a:r>
            <a:endParaRPr lang="en-US" sz="2400" dirty="0">
              <a:solidFill>
                <a:srgbClr val="FFC000"/>
              </a:solidFill>
            </a:endParaRPr>
          </a:p>
          <a:p>
            <a:pPr lvl="0" algn="ctr"/>
            <a:endParaRPr lang="en-US" sz="2400" dirty="0" smtClean="0">
              <a:solidFill>
                <a:srgbClr val="FFC000"/>
              </a:solidFill>
            </a:endParaRPr>
          </a:p>
          <a:p>
            <a:pPr lvl="0" algn="ctr"/>
            <a:endParaRPr lang="en-US" sz="2400" dirty="0">
              <a:solidFill>
                <a:schemeClr val="bg1"/>
              </a:solidFill>
            </a:endParaRPr>
          </a:p>
          <a:p>
            <a:pPr lvl="0" algn="ctr"/>
            <a:r>
              <a:rPr lang="en-US" sz="2400" dirty="0" smtClean="0">
                <a:solidFill>
                  <a:schemeClr val="bg1"/>
                </a:solidFill>
              </a:rPr>
              <a:t>Conflict</a:t>
            </a:r>
          </a:p>
          <a:p>
            <a:pPr lvl="0" algn="ctr"/>
            <a:endParaRPr lang="en-US" sz="2400" u="sng" dirty="0" smtClean="0">
              <a:solidFill>
                <a:schemeClr val="bg1"/>
              </a:solidFill>
            </a:endParaRPr>
          </a:p>
          <a:p>
            <a:pPr lvl="0" algn="ctr"/>
            <a:endParaRPr lang="en-US" sz="2400" dirty="0">
              <a:solidFill>
                <a:schemeClr val="bg1"/>
              </a:solidFill>
            </a:endParaRPr>
          </a:p>
          <a:p>
            <a:pPr lvl="0" algn="ctr"/>
            <a:r>
              <a:rPr lang="en-US" sz="2400" dirty="0" smtClean="0">
                <a:solidFill>
                  <a:schemeClr val="bg1"/>
                </a:solidFill>
              </a:rPr>
              <a:t>Natural Disaster</a:t>
            </a:r>
          </a:p>
        </p:txBody>
      </p:sp>
      <p:sp>
        <p:nvSpPr>
          <p:cNvPr id="7" name="Rectangle 6"/>
          <p:cNvSpPr/>
          <p:nvPr/>
        </p:nvSpPr>
        <p:spPr>
          <a:xfrm>
            <a:off x="2057400" y="1629247"/>
            <a:ext cx="4800600" cy="510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C000"/>
                </a:solidFill>
              </a:rPr>
              <a:t>Which Migrants?</a:t>
            </a:r>
          </a:p>
          <a:p>
            <a:pPr algn="ctr"/>
            <a:endParaRPr lang="en-US" sz="2400" dirty="0"/>
          </a:p>
          <a:p>
            <a:pPr algn="ctr">
              <a:buClr>
                <a:schemeClr val="accent2"/>
              </a:buClr>
            </a:pPr>
            <a:r>
              <a:rPr lang="en-US" sz="2400" dirty="0" smtClean="0"/>
              <a:t>In country when crisis hits</a:t>
            </a:r>
          </a:p>
          <a:p>
            <a:pPr algn="ctr">
              <a:buClr>
                <a:schemeClr val="accent2"/>
              </a:buClr>
            </a:pPr>
            <a:r>
              <a:rPr lang="en-US" sz="2400" dirty="0" smtClean="0"/>
              <a:t>Temporarily or permanently</a:t>
            </a:r>
          </a:p>
          <a:p>
            <a:pPr algn="ctr">
              <a:buClr>
                <a:schemeClr val="accent2"/>
              </a:buClr>
            </a:pPr>
            <a:r>
              <a:rPr lang="en-US" sz="2400" dirty="0" smtClean="0"/>
              <a:t>Regardless of legal status</a:t>
            </a:r>
            <a:endParaRPr lang="en-US" sz="2400" dirty="0"/>
          </a:p>
          <a:p>
            <a:pPr algn="ctr">
              <a:buClr>
                <a:schemeClr val="accent2"/>
              </a:buClr>
            </a:pP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7010400" y="1629247"/>
            <a:ext cx="1971676" cy="5105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rgbClr val="FFC000"/>
              </a:solidFill>
            </a:endParaRPr>
          </a:p>
          <a:p>
            <a:pPr algn="ctr"/>
            <a:endParaRPr lang="en-US" sz="2000" dirty="0">
              <a:solidFill>
                <a:srgbClr val="FFC000"/>
              </a:solidFill>
            </a:endParaRPr>
          </a:p>
          <a:p>
            <a:pPr algn="ctr"/>
            <a:endParaRPr lang="en-US" sz="2000" dirty="0" smtClean="0">
              <a:solidFill>
                <a:srgbClr val="FFC000"/>
              </a:solidFill>
            </a:endParaRPr>
          </a:p>
          <a:p>
            <a:pPr algn="ctr"/>
            <a:endParaRPr lang="en-US" sz="2000" dirty="0">
              <a:solidFill>
                <a:srgbClr val="FFC000"/>
              </a:solidFill>
            </a:endParaRPr>
          </a:p>
          <a:p>
            <a:pPr algn="ctr"/>
            <a:endParaRPr lang="en-US" sz="2000" dirty="0" smtClean="0">
              <a:solidFill>
                <a:srgbClr val="FFC000"/>
              </a:solidFill>
            </a:endParaRPr>
          </a:p>
          <a:p>
            <a:pPr algn="ctr"/>
            <a:r>
              <a:rPr lang="en-US" sz="2400" dirty="0" smtClean="0">
                <a:solidFill>
                  <a:srgbClr val="FFC000"/>
                </a:solidFill>
              </a:rPr>
              <a:t>Which Phases?   </a:t>
            </a:r>
            <a:endParaRPr lang="en-US" sz="2400" dirty="0">
              <a:solidFill>
                <a:schemeClr val="bg1"/>
              </a:solidFill>
            </a:endParaRPr>
          </a:p>
          <a:p>
            <a:pPr algn="ctr"/>
            <a:endParaRPr lang="en-US" sz="2400" dirty="0" smtClean="0">
              <a:solidFill>
                <a:schemeClr val="bg1"/>
              </a:solidFill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Pre-Crisis </a:t>
            </a:r>
            <a:endParaRPr lang="en-US" sz="2400" dirty="0">
              <a:solidFill>
                <a:schemeClr val="bg1"/>
              </a:solidFill>
            </a:endParaRPr>
          </a:p>
          <a:p>
            <a:pPr algn="ctr"/>
            <a:endParaRPr lang="en-US" sz="2400" dirty="0">
              <a:solidFill>
                <a:schemeClr val="bg1"/>
              </a:solidFill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Emergency</a:t>
            </a:r>
          </a:p>
          <a:p>
            <a:pPr algn="ctr"/>
            <a:endParaRPr lang="en-US" sz="2400" dirty="0">
              <a:solidFill>
                <a:schemeClr val="bg1"/>
              </a:solidFill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Post-Crisis </a:t>
            </a:r>
          </a:p>
          <a:p>
            <a:pPr algn="ctr"/>
            <a:endParaRPr lang="en-US" sz="2400" dirty="0">
              <a:solidFill>
                <a:srgbClr val="FFC000"/>
              </a:solidFill>
            </a:endParaRPr>
          </a:p>
          <a:p>
            <a:pPr algn="ctr"/>
            <a:endParaRPr lang="en-US" dirty="0" smtClean="0">
              <a:solidFill>
                <a:srgbClr val="FFC000"/>
              </a:solidFill>
            </a:endParaRPr>
          </a:p>
          <a:p>
            <a:pPr algn="ctr"/>
            <a:endParaRPr lang="en-US" dirty="0" smtClean="0">
              <a:solidFill>
                <a:srgbClr val="FFC000"/>
              </a:solidFill>
            </a:endParaRPr>
          </a:p>
          <a:p>
            <a:pPr algn="ctr"/>
            <a:endParaRPr lang="en-US" dirty="0" smtClean="0">
              <a:solidFill>
                <a:srgbClr val="FFC000"/>
              </a:solidFill>
            </a:endParaRPr>
          </a:p>
          <a:p>
            <a:pPr algn="ctr"/>
            <a:endParaRPr lang="en-US" dirty="0">
              <a:solidFill>
                <a:srgbClr val="FFC000"/>
              </a:solidFill>
            </a:endParaRPr>
          </a:p>
          <a:p>
            <a:pPr algn="ctr"/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24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/>
              <a:t>MICIC Initiative Guidelines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891985" y="1752600"/>
            <a:ext cx="38710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solidFill>
                  <a:schemeClr val="accent1"/>
                </a:solidFill>
              </a:rPr>
              <a:t>Voluntary and non-binding</a:t>
            </a:r>
            <a:endParaRPr lang="en-US" u="sng" dirty="0" smtClean="0"/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937234" y="2438400"/>
            <a:ext cx="4054366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Principles</a:t>
            </a:r>
          </a:p>
          <a:p>
            <a:r>
              <a:rPr lang="en-US" sz="2400" dirty="0" smtClean="0">
                <a:solidFill>
                  <a:schemeClr val="accent1"/>
                </a:solidFill>
              </a:rPr>
              <a:t>	Guide </a:t>
            </a:r>
            <a:r>
              <a:rPr lang="en-US" sz="2400" dirty="0">
                <a:solidFill>
                  <a:schemeClr val="accent1"/>
                </a:solidFill>
              </a:rPr>
              <a:t>all </a:t>
            </a:r>
            <a:r>
              <a:rPr lang="en-US" sz="2400" dirty="0" smtClean="0">
                <a:solidFill>
                  <a:schemeClr val="accent1"/>
                </a:solidFill>
              </a:rPr>
              <a:t>actions</a:t>
            </a:r>
          </a:p>
          <a:p>
            <a:pPr algn="r"/>
            <a:endParaRPr lang="en-US" sz="2400" dirty="0">
              <a:solidFill>
                <a:schemeClr val="accent1"/>
              </a:solidFill>
            </a:endParaRPr>
          </a:p>
          <a:p>
            <a:r>
              <a:rPr lang="en-US" sz="2400" b="1" dirty="0" smtClean="0">
                <a:solidFill>
                  <a:schemeClr val="accent1"/>
                </a:solidFill>
              </a:rPr>
              <a:t>Guidelines</a:t>
            </a:r>
          </a:p>
          <a:p>
            <a:r>
              <a:rPr lang="en-US" sz="2400" dirty="0" smtClean="0">
                <a:solidFill>
                  <a:schemeClr val="accent1"/>
                </a:solidFill>
              </a:rPr>
              <a:t>	Targeted suggestions 	to shape policies</a:t>
            </a:r>
            <a:endParaRPr lang="en-US" sz="2400" dirty="0">
              <a:solidFill>
                <a:schemeClr val="accent1"/>
              </a:solidFill>
            </a:endParaRPr>
          </a:p>
          <a:p>
            <a:endParaRPr lang="en-US" sz="2400" b="1" dirty="0" smtClean="0">
              <a:solidFill>
                <a:schemeClr val="accent1"/>
              </a:solidFill>
            </a:endParaRPr>
          </a:p>
          <a:p>
            <a:r>
              <a:rPr lang="en-US" sz="2400" b="1" dirty="0" smtClean="0">
                <a:solidFill>
                  <a:schemeClr val="accent1"/>
                </a:solidFill>
              </a:rPr>
              <a:t>Practices</a:t>
            </a:r>
          </a:p>
          <a:p>
            <a:r>
              <a:rPr lang="en-US" sz="2400" b="1" dirty="0">
                <a:solidFill>
                  <a:schemeClr val="accent1"/>
                </a:solidFill>
              </a:rPr>
              <a:t>	</a:t>
            </a:r>
            <a:r>
              <a:rPr lang="en-US" sz="2400" dirty="0" smtClean="0">
                <a:solidFill>
                  <a:schemeClr val="accent1"/>
                </a:solidFill>
              </a:rPr>
              <a:t>Technical and 	operational advice</a:t>
            </a:r>
          </a:p>
          <a:p>
            <a:endParaRPr lang="en-US" sz="2400" dirty="0" smtClean="0">
              <a:solidFill>
                <a:schemeClr val="accent1"/>
              </a:solidFill>
            </a:endParaRPr>
          </a:p>
          <a:p>
            <a:r>
              <a:rPr lang="en-US" sz="2000" b="1" dirty="0" smtClean="0">
                <a:solidFill>
                  <a:schemeClr val="accent1"/>
                </a:solidFill>
              </a:rPr>
              <a:t>http:\\micicinitiative.iom.int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67500"/>
            <a:ext cx="3810000" cy="4963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948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/>
              <a:t>Principles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66165" y="1786111"/>
            <a:ext cx="8839200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spcAft>
                <a:spcPts val="300"/>
              </a:spcAft>
              <a:buFont typeface="+mj-lt"/>
              <a:buAutoNum type="arabicPeriod"/>
            </a:pPr>
            <a:r>
              <a:rPr lang="en-US" sz="2800" dirty="0" smtClean="0">
                <a:solidFill>
                  <a:schemeClr val="tx2"/>
                </a:solidFill>
              </a:rPr>
              <a:t>Save lives</a:t>
            </a:r>
          </a:p>
          <a:p>
            <a:pPr marL="685800" indent="-685800">
              <a:spcAft>
                <a:spcPts val="300"/>
              </a:spcAft>
              <a:buFont typeface="+mj-lt"/>
              <a:buAutoNum type="arabicPeriod"/>
            </a:pPr>
            <a:r>
              <a:rPr lang="en-US" sz="2800" dirty="0" smtClean="0">
                <a:solidFill>
                  <a:schemeClr val="tx2"/>
                </a:solidFill>
              </a:rPr>
              <a:t>Respect, protect, fulfill human rights</a:t>
            </a:r>
          </a:p>
          <a:p>
            <a:pPr marL="685800" indent="-685800">
              <a:spcAft>
                <a:spcPts val="300"/>
              </a:spcAft>
              <a:buFont typeface="+mj-lt"/>
              <a:buAutoNum type="arabicPeriod"/>
            </a:pPr>
            <a:r>
              <a:rPr lang="en-US" sz="2800" dirty="0" smtClean="0">
                <a:solidFill>
                  <a:schemeClr val="tx2"/>
                </a:solidFill>
              </a:rPr>
              <a:t>Take responsibility: States</a:t>
            </a:r>
          </a:p>
          <a:p>
            <a:pPr marL="685800" indent="-685800">
              <a:spcAft>
                <a:spcPts val="300"/>
              </a:spcAft>
              <a:buFont typeface="+mj-lt"/>
              <a:buAutoNum type="arabicPeriod"/>
            </a:pPr>
            <a:r>
              <a:rPr lang="en-US" sz="2800" dirty="0" smtClean="0">
                <a:solidFill>
                  <a:schemeClr val="tx2"/>
                </a:solidFill>
              </a:rPr>
              <a:t>Take responsibility: all others</a:t>
            </a:r>
          </a:p>
          <a:p>
            <a:pPr marL="685800" indent="-685800">
              <a:spcAft>
                <a:spcPts val="300"/>
              </a:spcAft>
              <a:buFont typeface="+mj-lt"/>
              <a:buAutoNum type="arabicPeriod"/>
            </a:pPr>
            <a:r>
              <a:rPr lang="en-US" sz="2800" dirty="0" smtClean="0">
                <a:solidFill>
                  <a:schemeClr val="tx2"/>
                </a:solidFill>
              </a:rPr>
              <a:t>Be guided by humanitarian principles </a:t>
            </a:r>
            <a:endParaRPr lang="en-US" sz="2800" dirty="0">
              <a:solidFill>
                <a:schemeClr val="tx2"/>
              </a:solidFill>
            </a:endParaRPr>
          </a:p>
          <a:p>
            <a:pPr marL="685800" indent="-685800">
              <a:spcAft>
                <a:spcPts val="300"/>
              </a:spcAft>
              <a:buFont typeface="+mj-lt"/>
              <a:buAutoNum type="arabicPeriod"/>
            </a:pPr>
            <a:r>
              <a:rPr lang="en-US" sz="2800" dirty="0" smtClean="0">
                <a:solidFill>
                  <a:schemeClr val="tx2"/>
                </a:solidFill>
              </a:rPr>
              <a:t>Empower migrants</a:t>
            </a:r>
            <a:endParaRPr lang="en-US" sz="2800" dirty="0">
              <a:solidFill>
                <a:schemeClr val="tx2"/>
              </a:solidFill>
            </a:endParaRPr>
          </a:p>
          <a:p>
            <a:pPr marL="685800" indent="-685800">
              <a:spcAft>
                <a:spcPts val="300"/>
              </a:spcAft>
              <a:buFont typeface="+mj-lt"/>
              <a:buAutoNum type="arabicPeriod"/>
            </a:pPr>
            <a:r>
              <a:rPr lang="en-US" sz="2800" dirty="0" smtClean="0">
                <a:solidFill>
                  <a:schemeClr val="tx2"/>
                </a:solidFill>
              </a:rPr>
              <a:t>Communicate positively about migrants </a:t>
            </a:r>
          </a:p>
          <a:p>
            <a:pPr marL="685800" indent="-685800">
              <a:spcAft>
                <a:spcPts val="300"/>
              </a:spcAft>
              <a:buFont typeface="+mj-lt"/>
              <a:buAutoNum type="arabicPeriod"/>
            </a:pPr>
            <a:r>
              <a:rPr lang="en-US" sz="2800" dirty="0" smtClean="0">
                <a:solidFill>
                  <a:schemeClr val="tx2"/>
                </a:solidFill>
              </a:rPr>
              <a:t>Act at all levels</a:t>
            </a:r>
            <a:endParaRPr lang="en-US" sz="2800" dirty="0">
              <a:solidFill>
                <a:schemeClr val="tx2"/>
              </a:solidFill>
            </a:endParaRPr>
          </a:p>
          <a:p>
            <a:pPr marL="685800" indent="-685800">
              <a:spcAft>
                <a:spcPts val="300"/>
              </a:spcAft>
              <a:buFont typeface="+mj-lt"/>
              <a:buAutoNum type="arabicPeriod"/>
            </a:pPr>
            <a:r>
              <a:rPr lang="en-US" sz="2800" dirty="0" smtClean="0">
                <a:solidFill>
                  <a:schemeClr val="tx2"/>
                </a:solidFill>
              </a:rPr>
              <a:t>Cooperate</a:t>
            </a:r>
          </a:p>
          <a:p>
            <a:pPr marL="685800" indent="-685800">
              <a:spcAft>
                <a:spcPts val="300"/>
              </a:spcAft>
              <a:buFont typeface="+mj-lt"/>
              <a:buAutoNum type="arabicPeriod"/>
            </a:pPr>
            <a:r>
              <a:rPr lang="en-US" sz="2800" dirty="0" smtClean="0">
                <a:solidFill>
                  <a:schemeClr val="tx2"/>
                </a:solidFill>
              </a:rPr>
              <a:t>Learn and innovate</a:t>
            </a:r>
            <a:endParaRPr lang="en-US" sz="2800" dirty="0">
              <a:solidFill>
                <a:schemeClr val="tx2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8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/>
              <a:t>Guidelines: Preparedness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1905000"/>
            <a:ext cx="88392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3600" dirty="0" smtClean="0">
                <a:solidFill>
                  <a:schemeClr val="tx2"/>
                </a:solidFill>
              </a:rPr>
              <a:t>Track </a:t>
            </a:r>
            <a:r>
              <a:rPr lang="en-US" sz="3600" dirty="0">
                <a:solidFill>
                  <a:schemeClr val="tx2"/>
                </a:solidFill>
              </a:rPr>
              <a:t>information on conflicts and natural </a:t>
            </a:r>
            <a:r>
              <a:rPr lang="en-US" sz="3600" dirty="0" smtClean="0">
                <a:solidFill>
                  <a:schemeClr val="tx2"/>
                </a:solidFill>
              </a:rPr>
              <a:t>disasters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3600" b="1" dirty="0" smtClean="0">
                <a:solidFill>
                  <a:schemeClr val="tx2"/>
                </a:solidFill>
              </a:rPr>
              <a:t>Collect </a:t>
            </a:r>
            <a:r>
              <a:rPr lang="en-US" sz="3600" b="1" dirty="0">
                <a:solidFill>
                  <a:schemeClr val="tx2"/>
                </a:solidFill>
              </a:rPr>
              <a:t>and share information </a:t>
            </a:r>
            <a:endParaRPr lang="en-US" sz="3600" b="1" dirty="0" smtClean="0">
              <a:solidFill>
                <a:schemeClr val="tx2"/>
              </a:solidFill>
            </a:endParaRP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3600" dirty="0" smtClean="0">
                <a:solidFill>
                  <a:schemeClr val="tx2"/>
                </a:solidFill>
              </a:rPr>
              <a:t>Empower </a:t>
            </a:r>
            <a:r>
              <a:rPr lang="en-US" sz="3600" dirty="0">
                <a:solidFill>
                  <a:schemeClr val="tx2"/>
                </a:solidFill>
              </a:rPr>
              <a:t>migrants 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3600" b="1" dirty="0" smtClean="0">
                <a:solidFill>
                  <a:schemeClr val="tx2"/>
                </a:solidFill>
              </a:rPr>
              <a:t>Incorporate </a:t>
            </a:r>
            <a:r>
              <a:rPr lang="en-US" sz="3600" b="1" dirty="0">
                <a:solidFill>
                  <a:schemeClr val="tx2"/>
                </a:solidFill>
              </a:rPr>
              <a:t>migrants in </a:t>
            </a:r>
            <a:r>
              <a:rPr lang="en-US" sz="3600" b="1" dirty="0" smtClean="0">
                <a:solidFill>
                  <a:schemeClr val="tx2"/>
                </a:solidFill>
              </a:rPr>
              <a:t>preparedness </a:t>
            </a:r>
            <a:r>
              <a:rPr lang="en-US" sz="3600" b="1" dirty="0">
                <a:solidFill>
                  <a:schemeClr val="tx2"/>
                </a:solidFill>
              </a:rPr>
              <a:t>and </a:t>
            </a:r>
            <a:r>
              <a:rPr lang="en-US" sz="3600" b="1" dirty="0" smtClean="0">
                <a:solidFill>
                  <a:schemeClr val="tx2"/>
                </a:solidFill>
              </a:rPr>
              <a:t>response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endParaRPr lang="en-US" sz="40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59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1828800"/>
            <a:ext cx="792480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Aft>
                <a:spcPts val="1200"/>
              </a:spcAft>
              <a:buFont typeface="+mj-lt"/>
              <a:buAutoNum type="arabicPeriod" startAt="5"/>
            </a:pPr>
            <a:r>
              <a:rPr lang="en-US" sz="3600" dirty="0">
                <a:solidFill>
                  <a:schemeClr val="tx2"/>
                </a:solidFill>
              </a:rPr>
              <a:t>Plan with migrants 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 startAt="5"/>
            </a:pPr>
            <a:r>
              <a:rPr lang="en-US" sz="3600" b="1" dirty="0">
                <a:solidFill>
                  <a:schemeClr val="tx2"/>
                </a:solidFill>
              </a:rPr>
              <a:t>Communicate effectively 	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 startAt="5"/>
            </a:pPr>
            <a:r>
              <a:rPr lang="en-US" sz="3600" b="1" dirty="0">
                <a:solidFill>
                  <a:schemeClr val="tx2"/>
                </a:solidFill>
              </a:rPr>
              <a:t>Coordinate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 startAt="5"/>
            </a:pPr>
            <a:r>
              <a:rPr lang="en-US" sz="3600" dirty="0">
                <a:solidFill>
                  <a:schemeClr val="tx2"/>
                </a:solidFill>
              </a:rPr>
              <a:t>Build capacity and learn lessons</a:t>
            </a:r>
            <a:r>
              <a:rPr lang="en-US" dirty="0">
                <a:solidFill>
                  <a:schemeClr val="tx2"/>
                </a:solidFill>
              </a:rPr>
              <a:t>	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12648" y="228600"/>
            <a:ext cx="81534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smtClean="0"/>
              <a:t>Guidelines: Preparedness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366514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Guidelines: Emergency Response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2296087"/>
            <a:ext cx="9372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38" indent="-514338">
              <a:spcAft>
                <a:spcPts val="1200"/>
              </a:spcAft>
              <a:buFont typeface="+mj-lt"/>
              <a:buAutoNum type="arabicPeriod" startAt="9"/>
            </a:pPr>
            <a:r>
              <a:rPr lang="en-US" sz="3600" dirty="0">
                <a:solidFill>
                  <a:schemeClr val="tx2"/>
                </a:solidFill>
              </a:rPr>
              <a:t> Communicate widely and often </a:t>
            </a:r>
          </a:p>
          <a:p>
            <a:pPr marL="514338" indent="-514338">
              <a:spcAft>
                <a:spcPts val="1200"/>
              </a:spcAft>
              <a:buFont typeface="+mj-lt"/>
              <a:buAutoNum type="arabicPeriod" startAt="9"/>
            </a:pPr>
            <a:r>
              <a:rPr lang="en-US" sz="3600" dirty="0">
                <a:solidFill>
                  <a:schemeClr val="tx2"/>
                </a:solidFill>
              </a:rPr>
              <a:t> Facilitate movements to safety	 </a:t>
            </a:r>
          </a:p>
          <a:p>
            <a:pPr marL="514338" indent="-514338">
              <a:spcAft>
                <a:spcPts val="1200"/>
              </a:spcAft>
              <a:buFont typeface="+mj-lt"/>
              <a:buAutoNum type="arabicPeriod" startAt="9"/>
            </a:pPr>
            <a:r>
              <a:rPr lang="en-US" sz="3600" b="1" dirty="0">
                <a:solidFill>
                  <a:schemeClr val="tx2"/>
                </a:solidFill>
              </a:rPr>
              <a:t> Assist without discrimination</a:t>
            </a:r>
            <a:r>
              <a:rPr lang="en-US" sz="3600" dirty="0">
                <a:solidFill>
                  <a:schemeClr val="tx2"/>
                </a:solidFill>
              </a:rPr>
              <a:t>	 </a:t>
            </a:r>
          </a:p>
          <a:p>
            <a:pPr marL="514338" indent="-514338">
              <a:spcAft>
                <a:spcPts val="1200"/>
              </a:spcAft>
              <a:buFont typeface="+mj-lt"/>
              <a:buAutoNum type="arabicPeriod" startAt="9"/>
            </a:pPr>
            <a:r>
              <a:rPr lang="en-US" sz="3600" dirty="0">
                <a:solidFill>
                  <a:schemeClr val="tx2"/>
                </a:solidFill>
              </a:rPr>
              <a:t> Refer special cases 	 </a:t>
            </a:r>
          </a:p>
          <a:p>
            <a:pPr marL="514338" indent="-514338">
              <a:spcAft>
                <a:spcPts val="1200"/>
              </a:spcAft>
              <a:buFont typeface="+mj-lt"/>
              <a:buAutoNum type="arabicPeriod" startAt="9"/>
            </a:pPr>
            <a:r>
              <a:rPr lang="en-US" sz="3600" dirty="0">
                <a:solidFill>
                  <a:schemeClr val="tx2"/>
                </a:solidFill>
              </a:rPr>
              <a:t> Relocate and evacuate 	</a:t>
            </a:r>
            <a:r>
              <a:rPr lang="en-US" sz="4000" dirty="0">
                <a:solidFill>
                  <a:schemeClr val="tx2"/>
                </a:solidFill>
              </a:rPr>
              <a:t>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2233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ustom 1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072B62"/>
      </a:accent1>
      <a:accent2>
        <a:srgbClr val="0E57C4"/>
      </a:accent2>
      <a:accent3>
        <a:srgbClr val="84B2F6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5721</TotalTime>
  <Words>648</Words>
  <Application>Microsoft Office PowerPoint</Application>
  <PresentationFormat>On-screen Show (4:3)</PresentationFormat>
  <Paragraphs>191</Paragraphs>
  <Slides>25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Avenir Black</vt:lpstr>
      <vt:lpstr>Avenir Light</vt:lpstr>
      <vt:lpstr>Calibri</vt:lpstr>
      <vt:lpstr>Tw Cen MT</vt:lpstr>
      <vt:lpstr>Wingdings</vt:lpstr>
      <vt:lpstr>Wingdings 2</vt:lpstr>
      <vt:lpstr>ヒラギノ角ゴ Pro W3</vt:lpstr>
      <vt:lpstr>Median</vt:lpstr>
      <vt:lpstr>PowerPoint Presentation</vt:lpstr>
      <vt:lpstr>Why MICIC?</vt:lpstr>
      <vt:lpstr>MICIC Initiative Process</vt:lpstr>
      <vt:lpstr>Scope of MICIC Initiative </vt:lpstr>
      <vt:lpstr>MICIC Initiative Guidelines</vt:lpstr>
      <vt:lpstr>Principles</vt:lpstr>
      <vt:lpstr>Guidelines: Preparedness</vt:lpstr>
      <vt:lpstr>PowerPoint Presentation</vt:lpstr>
      <vt:lpstr>Guidelines: Emergency Response</vt:lpstr>
      <vt:lpstr>Guidelines: Post-crisis Action</vt:lpstr>
      <vt:lpstr>The Capacity Building Program</vt:lpstr>
      <vt:lpstr>PowerPoint Presentation</vt:lpstr>
      <vt:lpstr>Country of Origin: E-learning</vt:lpstr>
      <vt:lpstr>Country of Origin: Smartphone app</vt:lpstr>
      <vt:lpstr>Host Country: Training Course</vt:lpstr>
      <vt:lpstr>Coordination</vt:lpstr>
      <vt:lpstr>Next Steps</vt:lpstr>
      <vt:lpstr>PowerPoint Presentation</vt:lpstr>
      <vt:lpstr>PowerPoint Presentation</vt:lpstr>
      <vt:lpstr>REGIONAL TRAINING WORKSHOP  PROTECTING NATIONAL ABROAD AFFECTED BY CRISIS  </vt:lpstr>
      <vt:lpstr>Overall Objective</vt:lpstr>
      <vt:lpstr>Specific Objectives</vt:lpstr>
      <vt:lpstr>Preliminary Agenda (summary)</vt:lpstr>
      <vt:lpstr>Participants (proposal)</vt:lpstr>
      <vt:lpstr>Sponsorship</vt:lpstr>
    </vt:vector>
  </TitlesOfParts>
  <Company>IOM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SWAIN Marita</dc:creator>
  <cp:lastModifiedBy>BONNIE Alexandra</cp:lastModifiedBy>
  <cp:revision>698</cp:revision>
  <cp:lastPrinted>2016-04-06T12:52:09Z</cp:lastPrinted>
  <dcterms:created xsi:type="dcterms:W3CDTF">2014-08-05T08:31:20Z</dcterms:created>
  <dcterms:modified xsi:type="dcterms:W3CDTF">2016-11-15T11:12:09Z</dcterms:modified>
</cp:coreProperties>
</file>