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handoutMasterIdLst>
    <p:handoutMasterId r:id="rId11"/>
  </p:handoutMasterIdLst>
  <p:sldIdLst>
    <p:sldId id="403" r:id="rId2"/>
    <p:sldId id="678" r:id="rId3"/>
    <p:sldId id="679" r:id="rId4"/>
    <p:sldId id="680" r:id="rId5"/>
    <p:sldId id="681" r:id="rId6"/>
    <p:sldId id="682" r:id="rId7"/>
    <p:sldId id="684" r:id="rId8"/>
    <p:sldId id="675" r:id="rId9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85772" autoAdjust="0"/>
  </p:normalViewPr>
  <p:slideViewPr>
    <p:cSldViewPr snapToGrid="0">
      <p:cViewPr varScale="1">
        <p:scale>
          <a:sx n="46" d="100"/>
          <a:sy n="46" d="100"/>
        </p:scale>
        <p:origin x="10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50" y="-102"/>
      </p:cViewPr>
      <p:guideLst>
        <p:guide orient="horz" pos="2880"/>
        <p:guide pos="2159"/>
        <p:guide orient="horz" pos="3105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AE6837AA-9E19-40E6-BC12-AB4D82F7D1F3}" type="datetimeFigureOut">
              <a:rPr lang="en-GB" smtClean="0"/>
              <a:t>16/11/2016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2240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62240"/>
            <a:ext cx="2945659" cy="49283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8DCF582B-50C6-49BC-A701-576E67D33F01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6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455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4550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C6C65F63-041D-4013-B528-1E5937E88AF0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81"/>
            <a:ext cx="5438140" cy="3881112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454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4549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33E38AB8-F163-4F5D-A9FB-4CA6F9665F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3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38AB8-F163-4F5D-A9FB-4CA6F9665F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F514-EDBE-48BC-AF31-95A27C0FF2D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4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3" y="156505"/>
            <a:ext cx="7871791" cy="1024595"/>
          </a:xfrm>
          <a:solidFill>
            <a:schemeClr val="bg1">
              <a:lumMod val="95000"/>
            </a:schemeClr>
          </a:solidFill>
        </p:spPr>
        <p:txBody>
          <a:bodyPr lIns="182880" tIns="182880" rIns="182880" anchor="t"/>
          <a:lstStyle>
            <a:lvl1pPr>
              <a:lnSpc>
                <a:spcPct val="75000"/>
              </a:lnSpc>
              <a:defRPr>
                <a:solidFill>
                  <a:srgbClr val="0061AA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2" y="1391478"/>
            <a:ext cx="7871791" cy="53273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13183" y="1207884"/>
            <a:ext cx="7871791" cy="0"/>
          </a:xfrm>
          <a:prstGeom prst="line">
            <a:avLst/>
          </a:prstGeom>
          <a:ln w="57150">
            <a:solidFill>
              <a:srgbClr val="006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375" y="4375563"/>
            <a:ext cx="4678357" cy="2489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62834"/>
            <a:ext cx="640732" cy="6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6"/>
            <a:ext cx="386715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6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4F4B-BC0C-4800-9969-E52267F02DB4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1F7D-BED5-47D2-998E-7A95E2E5D34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6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costarica.iom.int/es/inici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9966" y="1836437"/>
            <a:ext cx="5401550" cy="2215991"/>
          </a:xfrm>
          <a:prstGeom prst="rect">
            <a:avLst/>
          </a:prstGeom>
          <a:noFill/>
        </p:spPr>
        <p:txBody>
          <a:bodyPr wrap="square" tIns="182880" bIns="182880" rtlCol="0">
            <a:spAutoFit/>
          </a:bodyPr>
          <a:lstStyle/>
          <a:p>
            <a:pPr algn="ctr"/>
            <a:endParaRPr lang="es-MX" sz="2000" dirty="0" smtClean="0">
              <a:solidFill>
                <a:srgbClr val="0070C0"/>
              </a:solidFill>
            </a:endParaRPr>
          </a:p>
          <a:p>
            <a:pPr algn="ctr"/>
            <a:endParaRPr lang="es-CR" sz="2000" dirty="0" smtClean="0">
              <a:solidFill>
                <a:srgbClr val="0070C0"/>
              </a:solidFill>
            </a:endParaRPr>
          </a:p>
          <a:p>
            <a:pPr algn="ctr"/>
            <a:endParaRPr lang="es-CR" sz="20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MX" sz="2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Manual para la Elaboracion de Politicas Migratorias sobre Reintegracion de Personas Migrantes Retornadas</a:t>
            </a:r>
            <a:endParaRPr lang="es-MX" sz="20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89660" y="5161959"/>
            <a:ext cx="5070712" cy="1160462"/>
          </a:xfrm>
        </p:spPr>
        <p:txBody>
          <a:bodyPr>
            <a:normAutofit/>
          </a:bodyPr>
          <a:lstStyle/>
          <a:p>
            <a:pPr algn="ctr"/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Grupo Regional de Consulta sobre Migracion</a:t>
            </a:r>
            <a:b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</a:br>
            <a:r>
              <a:rPr lang="es-CR" sz="1800" b="1" i="1" dirty="0" smtClean="0">
                <a:solidFill>
                  <a:srgbClr val="000090"/>
                </a:solidFill>
                <a:latin typeface="Gill Sans MT" pitchFamily="34" charset="0"/>
              </a:rPr>
              <a:t>Honduras, 16 de noviembre de 2016</a:t>
            </a:r>
            <a:r>
              <a:rPr lang="es-CR" sz="2000" b="1" i="1" dirty="0" smtClean="0">
                <a:solidFill>
                  <a:srgbClr val="000090"/>
                </a:solidFill>
                <a:latin typeface="Gill Sans MT" pitchFamily="34" charset="0"/>
              </a:rPr>
              <a:t/>
            </a:r>
            <a:br>
              <a:rPr lang="es-CR" sz="2000" b="1" i="1" dirty="0" smtClean="0">
                <a:solidFill>
                  <a:srgbClr val="000090"/>
                </a:solidFill>
                <a:latin typeface="Gill Sans MT" pitchFamily="34" charset="0"/>
              </a:rPr>
            </a:br>
            <a:endParaRPr lang="en-GB" sz="2000" b="1" i="1" dirty="0" smtClean="0">
              <a:solidFill>
                <a:srgbClr val="000090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616" y="50933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333399"/>
                </a:solidFill>
                <a:latin typeface="Gill Sans MT" pitchFamily="34" charset="0"/>
              </a:rPr>
              <a:t> </a:t>
            </a:r>
            <a:endParaRPr lang="en-GB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2484276" y="-2484276"/>
            <a:ext cx="1547664" cy="6516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Picture 3" descr="N:\SOFIA\Laptop MAC (sjofile01)\documentos ana beatriz\Ana Beatriz ofis\TRATA\CONAMAJ\dibujos color\Dibujos trata Color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40" y="0"/>
            <a:ext cx="261496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 OIM">
            <a:hlinkClick r:id="rId4" tooltip="OIM-IOM RO SAN JOSÉ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2612"/>
            <a:ext cx="13049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s-CR" sz="40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es-CR" sz="40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s-CR" sz="4000" dirty="0" smtClean="0">
                <a:latin typeface="Candara" panose="020E0502030303020204" pitchFamily="34" charset="0"/>
              </a:rPr>
              <a:t>Avances </a:t>
            </a:r>
            <a:r>
              <a:rPr lang="es-CR" sz="4000" dirty="0">
                <a:latin typeface="Candara" panose="020E0502030303020204" pitchFamily="34" charset="0"/>
              </a:rPr>
              <a:t>de la CRM en el tema de reintegración de personas retornadas.</a:t>
            </a:r>
          </a:p>
          <a:p>
            <a:pPr marL="0" indent="0" algn="ctr">
              <a:buNone/>
            </a:pPr>
            <a:endParaRPr lang="es-CR" sz="4000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2012 </a:t>
            </a:r>
            <a:r>
              <a:rPr lang="es-CR" b="1" dirty="0" smtClean="0">
                <a:latin typeface="Candara" panose="020E0502030303020204" pitchFamily="34" charset="0"/>
              </a:rPr>
              <a:t>Seminario </a:t>
            </a:r>
            <a:r>
              <a:rPr lang="es-CR" b="1" dirty="0">
                <a:latin typeface="Candara" panose="020E0502030303020204" pitchFamily="34" charset="0"/>
              </a:rPr>
              <a:t>Regional sobre Políticas de Integración de Personas Inmigrantes, </a:t>
            </a:r>
            <a:r>
              <a:rPr lang="es-CR" b="1" dirty="0" smtClean="0">
                <a:latin typeface="Candara" panose="020E0502030303020204" pitchFamily="34" charset="0"/>
              </a:rPr>
              <a:t>Refugiados </a:t>
            </a:r>
            <a:r>
              <a:rPr lang="es-CR" b="1" dirty="0">
                <a:latin typeface="Candara" panose="020E0502030303020204" pitchFamily="34" charset="0"/>
              </a:rPr>
              <a:t>y Migrantes Retornados</a:t>
            </a:r>
            <a:r>
              <a:rPr lang="es-CR" b="1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CR" sz="1600" b="1" dirty="0">
              <a:latin typeface="Candara" panose="020E0502030303020204" pitchFamily="34" charset="0"/>
            </a:endParaRPr>
          </a:p>
          <a:p>
            <a:pPr algn="just"/>
            <a:r>
              <a:rPr lang="es-CR" sz="1600" dirty="0">
                <a:latin typeface="Candara" panose="020E0502030303020204" pitchFamily="34" charset="0"/>
              </a:rPr>
              <a:t>MÓDULO I</a:t>
            </a:r>
          </a:p>
          <a:p>
            <a:pPr algn="just"/>
            <a:r>
              <a:rPr lang="es-CR" sz="1600" b="1" dirty="0" smtClean="0">
                <a:latin typeface="Candara" panose="020E0502030303020204" pitchFamily="34" charset="0"/>
              </a:rPr>
              <a:t>Desafíos </a:t>
            </a:r>
            <a:r>
              <a:rPr lang="es-CR" sz="1600" b="1" dirty="0">
                <a:latin typeface="Candara" panose="020E0502030303020204" pitchFamily="34" charset="0"/>
              </a:rPr>
              <a:t>políticos y culturales </a:t>
            </a:r>
            <a:r>
              <a:rPr lang="es-CR" sz="1600" dirty="0">
                <a:latin typeface="Candara" panose="020E0502030303020204" pitchFamily="34" charset="0"/>
              </a:rPr>
              <a:t>para los Estados en los procesos de fomento de </a:t>
            </a:r>
            <a:r>
              <a:rPr lang="es-CR" sz="1600" dirty="0" smtClean="0">
                <a:latin typeface="Candara" panose="020E0502030303020204" pitchFamily="34" charset="0"/>
              </a:rPr>
              <a:t>la integración </a:t>
            </a:r>
            <a:r>
              <a:rPr lang="es-CR" sz="1600" dirty="0">
                <a:latin typeface="Candara" panose="020E0502030303020204" pitchFamily="34" charset="0"/>
              </a:rPr>
              <a:t>de personas inmigrantes, retornadas y refugiadas</a:t>
            </a:r>
          </a:p>
          <a:p>
            <a:pPr algn="just"/>
            <a:endParaRPr lang="es-CR" sz="1600" dirty="0">
              <a:latin typeface="Candara" panose="020E0502030303020204" pitchFamily="34" charset="0"/>
            </a:endParaRP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MÓDULO </a:t>
            </a:r>
            <a:r>
              <a:rPr lang="es-CR" sz="1600" dirty="0">
                <a:latin typeface="Candara" panose="020E0502030303020204" pitchFamily="34" charset="0"/>
              </a:rPr>
              <a:t>II</a:t>
            </a: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Programas </a:t>
            </a:r>
            <a:r>
              <a:rPr lang="es-CR" sz="1600" dirty="0">
                <a:latin typeface="Candara" panose="020E0502030303020204" pitchFamily="34" charset="0"/>
              </a:rPr>
              <a:t>de </a:t>
            </a:r>
            <a:r>
              <a:rPr lang="es-CR" sz="1600" dirty="0" smtClean="0">
                <a:latin typeface="Candara" panose="020E0502030303020204" pitchFamily="34" charset="0"/>
              </a:rPr>
              <a:t>integración.</a:t>
            </a:r>
            <a:endParaRPr lang="es-CR" sz="1600" dirty="0">
              <a:latin typeface="Candara" panose="020E0502030303020204" pitchFamily="34" charset="0"/>
            </a:endParaRPr>
          </a:p>
          <a:p>
            <a:pPr algn="just"/>
            <a:r>
              <a:rPr lang="es-CR" sz="1600" b="1" dirty="0" smtClean="0">
                <a:latin typeface="Candara" panose="020E0502030303020204" pitchFamily="34" charset="0"/>
              </a:rPr>
              <a:t>Fortalezas </a:t>
            </a:r>
            <a:r>
              <a:rPr lang="es-CR" sz="1600" b="1" dirty="0">
                <a:latin typeface="Candara" panose="020E0502030303020204" pitchFamily="34" charset="0"/>
              </a:rPr>
              <a:t>y limitaciones </a:t>
            </a:r>
            <a:r>
              <a:rPr lang="es-CR" sz="1600" dirty="0">
                <a:latin typeface="Candara" panose="020E0502030303020204" pitchFamily="34" charset="0"/>
              </a:rPr>
              <a:t>de las políticas de acogida de la recepción </a:t>
            </a:r>
            <a:r>
              <a:rPr lang="es-CR" sz="1600" dirty="0" smtClean="0">
                <a:latin typeface="Candara" panose="020E0502030303020204" pitchFamily="34" charset="0"/>
              </a:rPr>
              <a:t>de refugiados </a:t>
            </a:r>
            <a:r>
              <a:rPr lang="es-CR" sz="1600" dirty="0">
                <a:latin typeface="Candara" panose="020E0502030303020204" pitchFamily="34" charset="0"/>
              </a:rPr>
              <a:t>y </a:t>
            </a:r>
            <a:r>
              <a:rPr lang="es-CR" sz="1600" dirty="0" smtClean="0">
                <a:latin typeface="Candara" panose="020E0502030303020204" pitchFamily="34" charset="0"/>
              </a:rPr>
              <a:t>refugiadas.</a:t>
            </a:r>
            <a:endParaRPr lang="es-CR" sz="1600" dirty="0">
              <a:latin typeface="Candara" panose="020E0502030303020204" pitchFamily="34" charset="0"/>
            </a:endParaRP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Integración </a:t>
            </a:r>
            <a:r>
              <a:rPr lang="es-CR" sz="1600" dirty="0">
                <a:latin typeface="Candara" panose="020E0502030303020204" pitchFamily="34" charset="0"/>
              </a:rPr>
              <a:t>de </a:t>
            </a:r>
            <a:r>
              <a:rPr lang="es-CR" sz="1600" b="1" dirty="0">
                <a:latin typeface="Candara" panose="020E0502030303020204" pitchFamily="34" charset="0"/>
              </a:rPr>
              <a:t>migrantes retornados</a:t>
            </a:r>
            <a:r>
              <a:rPr lang="es-CR" sz="1600" dirty="0">
                <a:latin typeface="Candara" panose="020E0502030303020204" pitchFamily="34" charset="0"/>
              </a:rPr>
              <a:t> a sus países de </a:t>
            </a:r>
            <a:r>
              <a:rPr lang="es-CR" sz="1600" dirty="0" smtClean="0">
                <a:latin typeface="Candara" panose="020E0502030303020204" pitchFamily="34" charset="0"/>
              </a:rPr>
              <a:t>origen.</a:t>
            </a:r>
            <a:endParaRPr lang="es-CR" sz="1600" dirty="0">
              <a:latin typeface="Candara" panose="020E0502030303020204" pitchFamily="34" charset="0"/>
            </a:endParaRPr>
          </a:p>
          <a:p>
            <a:pPr algn="just"/>
            <a:endParaRPr lang="es-CR" sz="1600" dirty="0">
              <a:latin typeface="Candara" panose="020E0502030303020204" pitchFamily="34" charset="0"/>
            </a:endParaRP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MÓDULO </a:t>
            </a:r>
            <a:r>
              <a:rPr lang="es-CR" sz="1600" dirty="0">
                <a:latin typeface="Candara" panose="020E0502030303020204" pitchFamily="34" charset="0"/>
              </a:rPr>
              <a:t>III</a:t>
            </a: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La </a:t>
            </a:r>
            <a:r>
              <a:rPr lang="es-CR" sz="1600" b="1" dirty="0">
                <a:latin typeface="Candara" panose="020E0502030303020204" pitchFamily="34" charset="0"/>
              </a:rPr>
              <a:t>investigación como punto de partida </a:t>
            </a:r>
            <a:r>
              <a:rPr lang="es-CR" sz="1600" dirty="0">
                <a:latin typeface="Candara" panose="020E0502030303020204" pitchFamily="34" charset="0"/>
              </a:rPr>
              <a:t>para el mejoramiento de los servicios,</a:t>
            </a:r>
          </a:p>
          <a:p>
            <a:pPr algn="just"/>
            <a:r>
              <a:rPr lang="es-CR" sz="1600" dirty="0">
                <a:latin typeface="Candara" panose="020E0502030303020204" pitchFamily="34" charset="0"/>
              </a:rPr>
              <a:t>políticas y programas del Estado en el área de integración social</a:t>
            </a:r>
          </a:p>
          <a:p>
            <a:pPr algn="just"/>
            <a:endParaRPr lang="es-CR" sz="1600" dirty="0">
              <a:latin typeface="Candara" panose="020E0502030303020204" pitchFamily="34" charset="0"/>
            </a:endParaRPr>
          </a:p>
          <a:p>
            <a:pPr algn="just"/>
            <a:r>
              <a:rPr lang="es-CR" sz="1600" dirty="0" smtClean="0">
                <a:latin typeface="Candara" panose="020E0502030303020204" pitchFamily="34" charset="0"/>
              </a:rPr>
              <a:t>MÓDULO </a:t>
            </a:r>
            <a:r>
              <a:rPr lang="es-CR" sz="1600" dirty="0">
                <a:latin typeface="Candara" panose="020E0502030303020204" pitchFamily="34" charset="0"/>
              </a:rPr>
              <a:t>IV</a:t>
            </a:r>
          </a:p>
          <a:p>
            <a:pPr algn="just"/>
            <a:r>
              <a:rPr lang="es-CR" sz="1600" b="1" dirty="0" smtClean="0">
                <a:latin typeface="Candara" panose="020E0502030303020204" pitchFamily="34" charset="0"/>
              </a:rPr>
              <a:t>Programas </a:t>
            </a:r>
            <a:r>
              <a:rPr lang="es-CR" sz="1600" b="1" dirty="0">
                <a:latin typeface="Candara" panose="020E0502030303020204" pitchFamily="34" charset="0"/>
              </a:rPr>
              <a:t>de cooperación internacional </a:t>
            </a:r>
            <a:r>
              <a:rPr lang="es-CR" sz="1600" dirty="0">
                <a:latin typeface="Candara" panose="020E0502030303020204" pitchFamily="34" charset="0"/>
              </a:rPr>
              <a:t>para asistir a los Estados en la</a:t>
            </a:r>
          </a:p>
          <a:p>
            <a:pPr algn="just"/>
            <a:r>
              <a:rPr lang="es-CR" sz="1600" dirty="0">
                <a:latin typeface="Candara" panose="020E0502030303020204" pitchFamily="34" charset="0"/>
              </a:rPr>
              <a:t>implementación de reasentamiento de migrantes retornados e integración de</a:t>
            </a:r>
          </a:p>
          <a:p>
            <a:pPr algn="just"/>
            <a:r>
              <a:rPr lang="es-CR" sz="1600" dirty="0">
                <a:latin typeface="Candara" panose="020E0502030303020204" pitchFamily="34" charset="0"/>
              </a:rPr>
              <a:t>inmigrantes y refugiados en países miembros de la CRM</a:t>
            </a:r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2013   </a:t>
            </a:r>
            <a:r>
              <a:rPr lang="es-CR" sz="2400" b="1" dirty="0" smtClean="0">
                <a:latin typeface="Candara" panose="020E0502030303020204" pitchFamily="34" charset="0"/>
              </a:rPr>
              <a:t>Taller </a:t>
            </a:r>
            <a:r>
              <a:rPr lang="es-CR" sz="2400" b="1" dirty="0">
                <a:latin typeface="Candara" panose="020E0502030303020204" pitchFamily="34" charset="0"/>
              </a:rPr>
              <a:t>Regional sobre Políticas, Prácticas y Conclusiones para el Retorno, Reintegración e Integración de Personas Migrantes.</a:t>
            </a:r>
            <a:endParaRPr lang="es-CR" sz="2400" b="1" dirty="0" smtClean="0">
              <a:latin typeface="Candara" panose="020E0502030303020204" pitchFamily="34" charset="0"/>
            </a:endParaRPr>
          </a:p>
          <a:p>
            <a:pPr algn="just"/>
            <a:endParaRPr lang="es-CR" sz="2000" b="1" dirty="0">
              <a:latin typeface="Candara" panose="020E0502030303020204" pitchFamily="34" charset="0"/>
            </a:endParaRPr>
          </a:p>
          <a:p>
            <a:pPr marL="342900" indent="-342900" algn="just">
              <a:buAutoNum type="arabicPeriod"/>
              <a:tabLst>
                <a:tab pos="271463" algn="l"/>
              </a:tabLst>
            </a:pPr>
            <a:r>
              <a:rPr lang="es-CR" sz="2000" dirty="0" smtClean="0">
                <a:latin typeface="Candara" panose="020E0502030303020204" pitchFamily="34" charset="0"/>
              </a:rPr>
              <a:t>Profundizar </a:t>
            </a:r>
            <a:r>
              <a:rPr lang="es-CR" sz="2000" dirty="0">
                <a:latin typeface="Candara" panose="020E0502030303020204" pitchFamily="34" charset="0"/>
              </a:rPr>
              <a:t>sobre los </a:t>
            </a:r>
            <a:r>
              <a:rPr lang="es-CR" sz="2000" b="1" dirty="0">
                <a:latin typeface="Candara" panose="020E0502030303020204" pitchFamily="34" charset="0"/>
              </a:rPr>
              <a:t>flujos de retorno y su implicación</a:t>
            </a:r>
            <a:r>
              <a:rPr lang="es-CR" sz="2000" dirty="0">
                <a:latin typeface="Candara" panose="020E0502030303020204" pitchFamily="34" charset="0"/>
              </a:rPr>
              <a:t> para los países que reciben nacionales retornados</a:t>
            </a:r>
            <a:r>
              <a:rPr lang="es-CR" sz="2000" dirty="0" smtClean="0">
                <a:latin typeface="Candara" panose="020E0502030303020204" pitchFamily="34" charset="0"/>
              </a:rPr>
              <a:t>.</a:t>
            </a:r>
          </a:p>
          <a:p>
            <a:pPr algn="just">
              <a:tabLst>
                <a:tab pos="271463" algn="l"/>
              </a:tabLst>
            </a:pPr>
            <a:endParaRPr lang="es-CR" sz="2000" dirty="0">
              <a:latin typeface="Candara" panose="020E0502030303020204" pitchFamily="34" charset="0"/>
            </a:endParaRPr>
          </a:p>
          <a:p>
            <a:pPr marL="342900" indent="-342900" algn="just">
              <a:buAutoNum type="arabicPeriod" startAt="2"/>
              <a:tabLst>
                <a:tab pos="271463" algn="l"/>
              </a:tabLst>
            </a:pPr>
            <a:r>
              <a:rPr lang="es-CR" sz="2000" dirty="0" smtClean="0">
                <a:latin typeface="Candara" panose="020E0502030303020204" pitchFamily="34" charset="0"/>
              </a:rPr>
              <a:t>Intercambiar </a:t>
            </a:r>
            <a:r>
              <a:rPr lang="es-CR" sz="2000" b="1" dirty="0">
                <a:latin typeface="Candara" panose="020E0502030303020204" pitchFamily="34" charset="0"/>
              </a:rPr>
              <a:t>experiencias sobre iniciativas de integración</a:t>
            </a:r>
            <a:r>
              <a:rPr lang="es-CR" sz="2000" dirty="0">
                <a:latin typeface="Candara" panose="020E0502030303020204" pitchFamily="34" charset="0"/>
              </a:rPr>
              <a:t>, retorno y reintegración que permitan abonar a la construcción de políticas públicas en estos temas</a:t>
            </a:r>
            <a:r>
              <a:rPr lang="es-CR" sz="2000" dirty="0" smtClean="0">
                <a:latin typeface="Candara" panose="020E0502030303020204" pitchFamily="34" charset="0"/>
              </a:rPr>
              <a:t>.</a:t>
            </a:r>
          </a:p>
          <a:p>
            <a:pPr algn="just">
              <a:tabLst>
                <a:tab pos="271463" algn="l"/>
              </a:tabLst>
            </a:pPr>
            <a:endParaRPr lang="es-CR" sz="2000" dirty="0">
              <a:latin typeface="Candara" panose="020E0502030303020204" pitchFamily="34" charset="0"/>
            </a:endParaRPr>
          </a:p>
          <a:p>
            <a:pPr algn="just">
              <a:tabLst>
                <a:tab pos="271463" algn="l"/>
              </a:tabLst>
            </a:pPr>
            <a:r>
              <a:rPr lang="es-CR" sz="2000" dirty="0">
                <a:latin typeface="Candara" panose="020E0502030303020204" pitchFamily="34" charset="0"/>
              </a:rPr>
              <a:t>3.	Elaborar un </a:t>
            </a:r>
            <a:r>
              <a:rPr lang="es-CR" sz="2000" b="1" dirty="0">
                <a:latin typeface="Candara" panose="020E0502030303020204" pitchFamily="34" charset="0"/>
              </a:rPr>
              <a:t>documento de principios básicos que orienten la acción regional y nacional en materia de retorno</a:t>
            </a:r>
            <a:r>
              <a:rPr lang="es-CR" sz="2000" dirty="0">
                <a:latin typeface="Candara" panose="020E0502030303020204" pitchFamily="34" charset="0"/>
              </a:rPr>
              <a:t>, </a:t>
            </a:r>
            <a:r>
              <a:rPr lang="es-CR" sz="2000" b="1" dirty="0">
                <a:latin typeface="Candara" panose="020E0502030303020204" pitchFamily="34" charset="0"/>
              </a:rPr>
              <a:t>reintegración e integración</a:t>
            </a:r>
            <a:r>
              <a:rPr lang="es-CR" sz="2000" dirty="0">
                <a:latin typeface="Candara" panose="020E0502030303020204" pitchFamily="34" charset="0"/>
              </a:rPr>
              <a:t> de personas migrantes. </a:t>
            </a:r>
          </a:p>
        </p:txBody>
      </p:sp>
    </p:spTree>
    <p:extLst>
      <p:ext uri="{BB962C8B-B14F-4D97-AF65-F5344CB8AC3E}">
        <p14:creationId xmlns:p14="http://schemas.microsoft.com/office/powerpoint/2010/main" val="25705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948AC1-D11B-4D20-8415-0F533C5067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13" b="20395"/>
          <a:stretch/>
        </p:blipFill>
        <p:spPr>
          <a:xfrm>
            <a:off x="1838960" y="2299617"/>
            <a:ext cx="5632450" cy="3572863"/>
          </a:xfrm>
        </p:spPr>
      </p:pic>
    </p:spTree>
    <p:extLst>
      <p:ext uri="{BB962C8B-B14F-4D97-AF65-F5344CB8AC3E}">
        <p14:creationId xmlns:p14="http://schemas.microsoft.com/office/powerpoint/2010/main" val="1518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4B8C8C7A-FCAF-4F7B-A5E5-53227341A4F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196752"/>
            <a:ext cx="822960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endParaRPr lang="es-CR" sz="2100" b="1" dirty="0" smtClean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96752"/>
            <a:ext cx="8229600" cy="57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2015   </a:t>
            </a:r>
            <a:r>
              <a:rPr lang="es-ES" b="1" dirty="0">
                <a:latin typeface="Candara" panose="020E0502030303020204" pitchFamily="34" charset="0"/>
              </a:rPr>
              <a:t>REUNIÓN DEL GRUPO REGIONAL DE CONSULTA SOBRE MIGRACIÓN (GRCM) DE LA </a:t>
            </a:r>
            <a:r>
              <a:rPr lang="es-ES" b="1" dirty="0" smtClean="0">
                <a:latin typeface="Candara" panose="020E0502030303020204" pitchFamily="34" charset="0"/>
              </a:rPr>
              <a:t>CRM</a:t>
            </a:r>
            <a:r>
              <a:rPr lang="en-US" dirty="0" smtClean="0">
                <a:latin typeface="Candara" panose="020E0502030303020204" pitchFamily="34" charset="0"/>
              </a:rPr>
              <a:t>.</a:t>
            </a:r>
            <a:r>
              <a:rPr lang="es-ES" b="1" dirty="0" smtClean="0">
                <a:latin typeface="Candara" panose="020E0502030303020204" pitchFamily="34" charset="0"/>
              </a:rPr>
              <a:t>Ciudad </a:t>
            </a:r>
            <a:r>
              <a:rPr lang="es-ES" b="1" dirty="0">
                <a:latin typeface="Candara" panose="020E0502030303020204" pitchFamily="34" charset="0"/>
              </a:rPr>
              <a:t>de México, México</a:t>
            </a:r>
            <a:r>
              <a:rPr lang="es-CR" b="1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CR" b="1" dirty="0">
              <a:latin typeface="Candara" panose="020E0502030303020204" pitchFamily="34" charset="0"/>
            </a:endParaRPr>
          </a:p>
          <a:p>
            <a:pPr lvl="0" algn="just"/>
            <a:r>
              <a:rPr lang="es-MX" dirty="0">
                <a:latin typeface="Candara" panose="020E0502030303020204" pitchFamily="34" charset="0"/>
              </a:rPr>
              <a:t>Agradecer a OIM la presentación de la propuesta de un Manual para la elaboración de Políticas Migratorias sobre reintegración de personas migrantes retornadas, como una valiosa contribución a los trabajos y compromisos sobre el tema central de la XX Reunión Viceministerial de la Conferencia. </a:t>
            </a:r>
            <a:endParaRPr lang="es-MX" dirty="0" smtClean="0">
              <a:latin typeface="Candara" panose="020E0502030303020204" pitchFamily="34" charset="0"/>
            </a:endParaRPr>
          </a:p>
          <a:p>
            <a:pPr lvl="0" algn="just"/>
            <a:endParaRPr lang="es-MX" dirty="0" smtClean="0">
              <a:effectLst/>
              <a:latin typeface="Candara" panose="020E0502030303020204" pitchFamily="34" charset="0"/>
            </a:endParaRPr>
          </a:p>
          <a:p>
            <a:pPr lvl="0" algn="just"/>
            <a:r>
              <a:rPr lang="es-CR" b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2016   </a:t>
            </a:r>
            <a:r>
              <a:rPr lang="es-ES" b="1" dirty="0">
                <a:solidFill>
                  <a:srgbClr val="000000"/>
                </a:solidFill>
                <a:latin typeface="Candara" panose="020E0502030303020204" pitchFamily="34" charset="0"/>
              </a:rPr>
              <a:t>REUNIÓN DEL GRUPO REGIONAL DE CONSULTA SOBRE MIGRACIÓN (GRCM) DE LA </a:t>
            </a:r>
            <a:r>
              <a:rPr lang="es-E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CRM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r>
              <a:rPr lang="es-E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Tegucigalpa, Honduras</a:t>
            </a:r>
            <a:r>
              <a:rPr lang="es-CR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.  Junio 2016</a:t>
            </a:r>
            <a:endParaRPr lang="es-MX" dirty="0">
              <a:effectLst/>
              <a:latin typeface="Candara" panose="020E0502030303020204" pitchFamily="34" charset="0"/>
            </a:endParaRPr>
          </a:p>
          <a:p>
            <a:pPr lvl="0" algn="just"/>
            <a:r>
              <a:rPr lang="es-CR" dirty="0" smtClean="0">
                <a:latin typeface="Candara" panose="020E0502030303020204" pitchFamily="34" charset="0"/>
              </a:rPr>
              <a:t>Agradecer </a:t>
            </a:r>
            <a:r>
              <a:rPr lang="es-CR" dirty="0">
                <a:latin typeface="Candara" panose="020E0502030303020204" pitchFamily="34" charset="0"/>
              </a:rPr>
              <a:t>a OIM la presentación del Manual para la Elaboración de Políticas Migratorias sobre Reintegración de Personas Migrantes Retornadas solicitando que dicho documento sea enviado a la Secretaría Técnica, y que ésta lo remita a los Países Miembros para su socialización. </a:t>
            </a:r>
            <a:endParaRPr lang="es-CR" dirty="0" smtClean="0">
              <a:latin typeface="Candara" panose="020E0502030303020204" pitchFamily="34" charset="0"/>
            </a:endParaRPr>
          </a:p>
          <a:p>
            <a:pPr lvl="0" algn="just"/>
            <a:endParaRPr lang="es-CR" dirty="0">
              <a:effectLst/>
              <a:latin typeface="Candara" panose="020E0502030303020204" pitchFamily="34" charset="0"/>
            </a:endParaRPr>
          </a:p>
          <a:p>
            <a:pPr indent="-342900" algn="just">
              <a:buAutoNum type="arabicPlain" startAt="2016"/>
            </a:pPr>
            <a:r>
              <a:rPr lang="es-CR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     </a:t>
            </a:r>
            <a:r>
              <a:rPr lang="es-CR" b="1" dirty="0" smtClean="0">
                <a:latin typeface="Candara" panose="020E0502030303020204" pitchFamily="34" charset="0"/>
              </a:rPr>
              <a:t>TALLER </a:t>
            </a:r>
            <a:r>
              <a:rPr lang="es-CR" b="1" dirty="0">
                <a:latin typeface="Candara" panose="020E0502030303020204" pitchFamily="34" charset="0"/>
              </a:rPr>
              <a:t>SOBRE </a:t>
            </a:r>
            <a:r>
              <a:rPr lang="es-CR" b="1" dirty="0" smtClean="0">
                <a:latin typeface="Candara" panose="020E0502030303020204" pitchFamily="34" charset="0"/>
              </a:rPr>
              <a:t>REINTEGRACION. Tegucigalpa, Honduras (Octubre)</a:t>
            </a:r>
            <a:endParaRPr lang="es-CR" b="1" dirty="0">
              <a:latin typeface="Candara" panose="020E0502030303020204" pitchFamily="34" charset="0"/>
            </a:endParaRPr>
          </a:p>
          <a:p>
            <a:pPr lvl="0" algn="just"/>
            <a:endParaRPr lang="es-CR" dirty="0" smtClean="0">
              <a:latin typeface="Candara" panose="020E0502030303020204" pitchFamily="34" charset="0"/>
            </a:endParaRPr>
          </a:p>
          <a:p>
            <a:pPr lvl="0" algn="just"/>
            <a:r>
              <a:rPr lang="es-CR" dirty="0" smtClean="0">
                <a:latin typeface="Candara" panose="020E0502030303020204" pitchFamily="34" charset="0"/>
              </a:rPr>
              <a:t>Participantes ofrecieron insumos, los cuales fueron incorporados y traducidos a ambos idiomas para consideracion de este grupo. </a:t>
            </a:r>
            <a:endParaRPr lang="es-CR" sz="1400" dirty="0">
              <a:effectLst/>
              <a:latin typeface="Candara" panose="020E0502030303020204" pitchFamily="34" charset="0"/>
            </a:endParaRPr>
          </a:p>
          <a:p>
            <a:pPr marL="342900" lvl="0" indent="-342900" algn="just">
              <a:buAutoNum type="arabicPlain" startAt="2016"/>
            </a:pPr>
            <a:endParaRPr lang="en-US" sz="1400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Documento actualizado sobre politicas de reintegracion</a:t>
            </a:r>
            <a:endParaRPr lang="es-CR" dirty="0"/>
          </a:p>
        </p:txBody>
      </p:sp>
      <p:pic>
        <p:nvPicPr>
          <p:cNvPr id="9" name="Content Placeholder 8" descr="GUI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-330"/>
          <a:stretch/>
        </p:blipFill>
        <p:spPr>
          <a:xfrm>
            <a:off x="182881" y="1534160"/>
            <a:ext cx="3322320" cy="50495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1452880"/>
            <a:ext cx="390151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23228</TotalTime>
  <Words>403</Words>
  <Application>Microsoft Office PowerPoint</Application>
  <PresentationFormat>Presentación en pantalla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Gill Sans MT</vt:lpstr>
      <vt:lpstr>Office Theme</vt:lpstr>
      <vt:lpstr>Grupo Regional de Consulta sobre Migracion Honduras, 16 de noviembre de 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 actualizado sobre politicas de reintegracion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mrizki</dc:creator>
  <cp:lastModifiedBy>dell</cp:lastModifiedBy>
  <cp:revision>476</cp:revision>
  <cp:lastPrinted>2016-08-08T20:04:09Z</cp:lastPrinted>
  <dcterms:created xsi:type="dcterms:W3CDTF">2012-09-16T19:13:43Z</dcterms:created>
  <dcterms:modified xsi:type="dcterms:W3CDTF">2016-11-16T16:21:30Z</dcterms:modified>
</cp:coreProperties>
</file>