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2"/>
  </p:notesMasterIdLst>
  <p:handoutMasterIdLst>
    <p:handoutMasterId r:id="rId23"/>
  </p:handoutMasterIdLst>
  <p:sldIdLst>
    <p:sldId id="403" r:id="rId2"/>
    <p:sldId id="579" r:id="rId3"/>
    <p:sldId id="660" r:id="rId4"/>
    <p:sldId id="649" r:id="rId5"/>
    <p:sldId id="605" r:id="rId6"/>
    <p:sldId id="651" r:id="rId7"/>
    <p:sldId id="656" r:id="rId8"/>
    <p:sldId id="661" r:id="rId9"/>
    <p:sldId id="673" r:id="rId10"/>
    <p:sldId id="663" r:id="rId11"/>
    <p:sldId id="664" r:id="rId12"/>
    <p:sldId id="665" r:id="rId13"/>
    <p:sldId id="666" r:id="rId14"/>
    <p:sldId id="667" r:id="rId15"/>
    <p:sldId id="668" r:id="rId16"/>
    <p:sldId id="669" r:id="rId17"/>
    <p:sldId id="670" r:id="rId18"/>
    <p:sldId id="671" r:id="rId19"/>
    <p:sldId id="672" r:id="rId20"/>
    <p:sldId id="607" r:id="rId21"/>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1" autoAdjust="0"/>
    <p:restoredTop sz="85600" autoAdjust="0"/>
  </p:normalViewPr>
  <p:slideViewPr>
    <p:cSldViewPr snapToGrid="0">
      <p:cViewPr>
        <p:scale>
          <a:sx n="125" d="100"/>
          <a:sy n="125" d="100"/>
        </p:scale>
        <p:origin x="-568" y="148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8" d="100"/>
          <a:sy n="68" d="100"/>
        </p:scale>
        <p:origin x="-2850" y="-102"/>
      </p:cViewPr>
      <p:guideLst>
        <p:guide orient="horz" pos="3105"/>
        <p:guide pos="214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39938-739E-0349-AC05-65AB5DB319D7}"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9136DBAE-444A-3147-9310-A9C0513D67AF}">
      <dgm:prSet phldrT="[Text]"/>
      <dgm:spPr>
        <a:solidFill>
          <a:srgbClr val="E96622"/>
        </a:solidFill>
        <a:ln>
          <a:solidFill>
            <a:srgbClr val="E96622"/>
          </a:solidFill>
        </a:ln>
      </dgm:spPr>
      <dgm:t>
        <a:bodyPr/>
        <a:lstStyle/>
        <a:p>
          <a:r>
            <a:rPr lang="en-US" b="1" dirty="0" err="1" smtClean="0"/>
            <a:t>Coalicion</a:t>
          </a:r>
          <a:r>
            <a:rPr lang="en-US" b="1" dirty="0" smtClean="0"/>
            <a:t> Regional </a:t>
          </a:r>
          <a:endParaRPr lang="en-US" b="1" dirty="0"/>
        </a:p>
      </dgm:t>
    </dgm:pt>
    <dgm:pt modelId="{358231BA-2A10-A242-BD7E-889A3EF33094}" type="parTrans" cxnId="{BE457CD1-80E9-CE48-B3FD-E432D26DFDC7}">
      <dgm:prSet/>
      <dgm:spPr/>
      <dgm:t>
        <a:bodyPr/>
        <a:lstStyle/>
        <a:p>
          <a:endParaRPr lang="en-US"/>
        </a:p>
      </dgm:t>
    </dgm:pt>
    <dgm:pt modelId="{1D46C2EB-C313-B74B-9B10-CA963491B061}" type="sibTrans" cxnId="{BE457CD1-80E9-CE48-B3FD-E432D26DFDC7}">
      <dgm:prSet/>
      <dgm:spPr>
        <a:solidFill>
          <a:srgbClr val="00B050"/>
        </a:solidFill>
      </dgm:spPr>
      <dgm:t>
        <a:bodyPr/>
        <a:lstStyle/>
        <a:p>
          <a:endParaRPr lang="en-US"/>
        </a:p>
      </dgm:t>
    </dgm:pt>
    <dgm:pt modelId="{915BA9A5-B4FA-9D4C-A33B-D56E8CAC8D85}">
      <dgm:prSet phldrT="[Text]"/>
      <dgm:spPr>
        <a:solidFill>
          <a:srgbClr val="1468AC"/>
        </a:solidFill>
        <a:ln>
          <a:solidFill>
            <a:srgbClr val="1468AC"/>
          </a:solidFill>
        </a:ln>
      </dgm:spPr>
      <dgm:t>
        <a:bodyPr/>
        <a:lstStyle/>
        <a:p>
          <a:r>
            <a:rPr lang="en-US" b="1" dirty="0" smtClean="0"/>
            <a:t>Red de </a:t>
          </a:r>
          <a:r>
            <a:rPr lang="en-US" b="1" dirty="0" err="1" smtClean="0"/>
            <a:t>Funcionarios</a:t>
          </a:r>
          <a:r>
            <a:rPr lang="en-US" b="1" dirty="0" smtClean="0"/>
            <a:t> de Enlace (CRM)</a:t>
          </a:r>
          <a:endParaRPr lang="en-US" b="1" dirty="0"/>
        </a:p>
      </dgm:t>
    </dgm:pt>
    <dgm:pt modelId="{B43CB96E-C809-2943-B234-7F9597598FBC}" type="parTrans" cxnId="{D981B776-53D5-FD4B-AA8D-3FD8EACCC7DE}">
      <dgm:prSet/>
      <dgm:spPr/>
      <dgm:t>
        <a:bodyPr/>
        <a:lstStyle/>
        <a:p>
          <a:endParaRPr lang="en-US"/>
        </a:p>
      </dgm:t>
    </dgm:pt>
    <dgm:pt modelId="{3BCE58F5-E889-1C4A-B624-52F3505CF2DE}" type="sibTrans" cxnId="{D981B776-53D5-FD4B-AA8D-3FD8EACCC7DE}">
      <dgm:prSet/>
      <dgm:spPr>
        <a:solidFill>
          <a:srgbClr val="00B050"/>
        </a:solidFill>
      </dgm:spPr>
      <dgm:t>
        <a:bodyPr/>
        <a:lstStyle/>
        <a:p>
          <a:endParaRPr lang="en-US"/>
        </a:p>
      </dgm:t>
    </dgm:pt>
    <dgm:pt modelId="{44F36068-00B2-C644-AAE8-766EB348B4DB}">
      <dgm:prSet phldrT="[Text]"/>
      <dgm:spPr>
        <a:solidFill>
          <a:srgbClr val="114A92"/>
        </a:solidFill>
        <a:ln>
          <a:solidFill>
            <a:srgbClr val="114A92"/>
          </a:solidFill>
        </a:ln>
      </dgm:spPr>
      <dgm:t>
        <a:bodyPr/>
        <a:lstStyle/>
        <a:p>
          <a:r>
            <a:rPr lang="en-US" b="1" dirty="0" err="1" smtClean="0"/>
            <a:t>Coaliciones</a:t>
          </a:r>
          <a:r>
            <a:rPr lang="en-US" b="1" dirty="0" smtClean="0"/>
            <a:t> </a:t>
          </a:r>
          <a:r>
            <a:rPr lang="en-US" b="1" dirty="0" err="1" smtClean="0"/>
            <a:t>nacionales</a:t>
          </a:r>
          <a:endParaRPr lang="en-US" b="1" dirty="0"/>
        </a:p>
      </dgm:t>
    </dgm:pt>
    <dgm:pt modelId="{8CC86CF7-7615-784B-B4EA-6972E33439A1}" type="parTrans" cxnId="{42ED31B0-973D-6D49-8271-86D722C0153C}">
      <dgm:prSet/>
      <dgm:spPr/>
      <dgm:t>
        <a:bodyPr/>
        <a:lstStyle/>
        <a:p>
          <a:endParaRPr lang="en-US"/>
        </a:p>
      </dgm:t>
    </dgm:pt>
    <dgm:pt modelId="{6E39A2EF-A085-074C-8D7D-FC51D6064622}" type="sibTrans" cxnId="{42ED31B0-973D-6D49-8271-86D722C0153C}">
      <dgm:prSet/>
      <dgm:spPr>
        <a:solidFill>
          <a:srgbClr val="00B050"/>
        </a:solidFill>
      </dgm:spPr>
      <dgm:t>
        <a:bodyPr/>
        <a:lstStyle/>
        <a:p>
          <a:endParaRPr lang="en-US"/>
        </a:p>
      </dgm:t>
    </dgm:pt>
    <dgm:pt modelId="{C9C17528-EADC-B14B-8A87-61C415E83AC6}" type="pres">
      <dgm:prSet presAssocID="{B9839938-739E-0349-AC05-65AB5DB319D7}" presName="composite" presStyleCnt="0">
        <dgm:presLayoutVars>
          <dgm:chMax val="3"/>
          <dgm:animLvl val="lvl"/>
          <dgm:resizeHandles val="exact"/>
        </dgm:presLayoutVars>
      </dgm:prSet>
      <dgm:spPr/>
      <dgm:t>
        <a:bodyPr/>
        <a:lstStyle/>
        <a:p>
          <a:endParaRPr lang="en-US"/>
        </a:p>
      </dgm:t>
    </dgm:pt>
    <dgm:pt modelId="{554B5B01-A0F3-624F-B80E-0CC85B0D542E}" type="pres">
      <dgm:prSet presAssocID="{9136DBAE-444A-3147-9310-A9C0513D67AF}" presName="gear1" presStyleLbl="node1" presStyleIdx="0" presStyleCnt="3">
        <dgm:presLayoutVars>
          <dgm:chMax val="1"/>
          <dgm:bulletEnabled val="1"/>
        </dgm:presLayoutVars>
      </dgm:prSet>
      <dgm:spPr/>
      <dgm:t>
        <a:bodyPr/>
        <a:lstStyle/>
        <a:p>
          <a:endParaRPr lang="en-US"/>
        </a:p>
      </dgm:t>
    </dgm:pt>
    <dgm:pt modelId="{FC770A16-2450-CF49-ADA2-50F406408C09}" type="pres">
      <dgm:prSet presAssocID="{9136DBAE-444A-3147-9310-A9C0513D67AF}" presName="gear1srcNode" presStyleLbl="node1" presStyleIdx="0" presStyleCnt="3"/>
      <dgm:spPr/>
      <dgm:t>
        <a:bodyPr/>
        <a:lstStyle/>
        <a:p>
          <a:endParaRPr lang="es-CR"/>
        </a:p>
      </dgm:t>
    </dgm:pt>
    <dgm:pt modelId="{37D66CC5-FE43-D74E-8A1E-88B0D896F3B0}" type="pres">
      <dgm:prSet presAssocID="{9136DBAE-444A-3147-9310-A9C0513D67AF}" presName="gear1dstNode" presStyleLbl="node1" presStyleIdx="0" presStyleCnt="3"/>
      <dgm:spPr/>
      <dgm:t>
        <a:bodyPr/>
        <a:lstStyle/>
        <a:p>
          <a:endParaRPr lang="es-CR"/>
        </a:p>
      </dgm:t>
    </dgm:pt>
    <dgm:pt modelId="{A0D16AEF-537D-1B42-8F3C-EEE9CF5196CE}" type="pres">
      <dgm:prSet presAssocID="{915BA9A5-B4FA-9D4C-A33B-D56E8CAC8D85}" presName="gear2" presStyleLbl="node1" presStyleIdx="1" presStyleCnt="3">
        <dgm:presLayoutVars>
          <dgm:chMax val="1"/>
          <dgm:bulletEnabled val="1"/>
        </dgm:presLayoutVars>
      </dgm:prSet>
      <dgm:spPr/>
      <dgm:t>
        <a:bodyPr/>
        <a:lstStyle/>
        <a:p>
          <a:endParaRPr lang="es-CR"/>
        </a:p>
      </dgm:t>
    </dgm:pt>
    <dgm:pt modelId="{FFB3E665-7A65-054A-ABD7-605AC36187F7}" type="pres">
      <dgm:prSet presAssocID="{915BA9A5-B4FA-9D4C-A33B-D56E8CAC8D85}" presName="gear2srcNode" presStyleLbl="node1" presStyleIdx="1" presStyleCnt="3"/>
      <dgm:spPr/>
      <dgm:t>
        <a:bodyPr/>
        <a:lstStyle/>
        <a:p>
          <a:endParaRPr lang="es-CR"/>
        </a:p>
      </dgm:t>
    </dgm:pt>
    <dgm:pt modelId="{40BA8186-9837-664D-B971-B8E7529FAE17}" type="pres">
      <dgm:prSet presAssocID="{915BA9A5-B4FA-9D4C-A33B-D56E8CAC8D85}" presName="gear2dstNode" presStyleLbl="node1" presStyleIdx="1" presStyleCnt="3"/>
      <dgm:spPr/>
      <dgm:t>
        <a:bodyPr/>
        <a:lstStyle/>
        <a:p>
          <a:endParaRPr lang="es-CR"/>
        </a:p>
      </dgm:t>
    </dgm:pt>
    <dgm:pt modelId="{01B492E9-38C5-8F48-8CC3-5BDFA54BCCE3}" type="pres">
      <dgm:prSet presAssocID="{44F36068-00B2-C644-AAE8-766EB348B4DB}" presName="gear3" presStyleLbl="node1" presStyleIdx="2" presStyleCnt="3" custLinFactNeighborY="1052"/>
      <dgm:spPr/>
      <dgm:t>
        <a:bodyPr/>
        <a:lstStyle/>
        <a:p>
          <a:endParaRPr lang="es-CR"/>
        </a:p>
      </dgm:t>
    </dgm:pt>
    <dgm:pt modelId="{BBF47253-B308-1B49-86B8-626D0F08D018}" type="pres">
      <dgm:prSet presAssocID="{44F36068-00B2-C644-AAE8-766EB348B4DB}" presName="gear3tx" presStyleLbl="node1" presStyleIdx="2" presStyleCnt="3">
        <dgm:presLayoutVars>
          <dgm:chMax val="1"/>
          <dgm:bulletEnabled val="1"/>
        </dgm:presLayoutVars>
      </dgm:prSet>
      <dgm:spPr/>
      <dgm:t>
        <a:bodyPr/>
        <a:lstStyle/>
        <a:p>
          <a:endParaRPr lang="es-CR"/>
        </a:p>
      </dgm:t>
    </dgm:pt>
    <dgm:pt modelId="{F205E8FF-A2EB-9C4D-B7CA-B1DBF652BE92}" type="pres">
      <dgm:prSet presAssocID="{44F36068-00B2-C644-AAE8-766EB348B4DB}" presName="gear3srcNode" presStyleLbl="node1" presStyleIdx="2" presStyleCnt="3"/>
      <dgm:spPr/>
      <dgm:t>
        <a:bodyPr/>
        <a:lstStyle/>
        <a:p>
          <a:endParaRPr lang="es-CR"/>
        </a:p>
      </dgm:t>
    </dgm:pt>
    <dgm:pt modelId="{32E09841-82FC-1447-AA90-FDB99C143070}" type="pres">
      <dgm:prSet presAssocID="{44F36068-00B2-C644-AAE8-766EB348B4DB}" presName="gear3dstNode" presStyleLbl="node1" presStyleIdx="2" presStyleCnt="3"/>
      <dgm:spPr/>
      <dgm:t>
        <a:bodyPr/>
        <a:lstStyle/>
        <a:p>
          <a:endParaRPr lang="es-CR"/>
        </a:p>
      </dgm:t>
    </dgm:pt>
    <dgm:pt modelId="{8060C67F-53DE-EC4B-BF20-FC2271496314}" type="pres">
      <dgm:prSet presAssocID="{1D46C2EB-C313-B74B-9B10-CA963491B061}" presName="connector1" presStyleLbl="sibTrans2D1" presStyleIdx="0" presStyleCnt="3"/>
      <dgm:spPr/>
      <dgm:t>
        <a:bodyPr/>
        <a:lstStyle/>
        <a:p>
          <a:endParaRPr lang="es-CR"/>
        </a:p>
      </dgm:t>
    </dgm:pt>
    <dgm:pt modelId="{968DB2AD-3FBD-BC4B-9F52-9703F0A1B2FA}" type="pres">
      <dgm:prSet presAssocID="{3BCE58F5-E889-1C4A-B624-52F3505CF2DE}" presName="connector2" presStyleLbl="sibTrans2D1" presStyleIdx="1" presStyleCnt="3"/>
      <dgm:spPr/>
      <dgm:t>
        <a:bodyPr/>
        <a:lstStyle/>
        <a:p>
          <a:endParaRPr lang="es-CR"/>
        </a:p>
      </dgm:t>
    </dgm:pt>
    <dgm:pt modelId="{85C20CAE-3996-1D4B-85FC-FA5A3361384B}" type="pres">
      <dgm:prSet presAssocID="{6E39A2EF-A085-074C-8D7D-FC51D6064622}" presName="connector3" presStyleLbl="sibTrans2D1" presStyleIdx="2" presStyleCnt="3"/>
      <dgm:spPr/>
      <dgm:t>
        <a:bodyPr/>
        <a:lstStyle/>
        <a:p>
          <a:endParaRPr lang="es-CR"/>
        </a:p>
      </dgm:t>
    </dgm:pt>
  </dgm:ptLst>
  <dgm:cxnLst>
    <dgm:cxn modelId="{C9E83BAC-0252-4C4E-8CCD-A589B6B3D7DC}" type="presOf" srcId="{44F36068-00B2-C644-AAE8-766EB348B4DB}" destId="{F205E8FF-A2EB-9C4D-B7CA-B1DBF652BE92}" srcOrd="2" destOrd="0" presId="urn:microsoft.com/office/officeart/2005/8/layout/gear1"/>
    <dgm:cxn modelId="{F65E7B36-1AA8-D742-9992-D71BAE734091}" type="presOf" srcId="{9136DBAE-444A-3147-9310-A9C0513D67AF}" destId="{37D66CC5-FE43-D74E-8A1E-88B0D896F3B0}" srcOrd="2" destOrd="0" presId="urn:microsoft.com/office/officeart/2005/8/layout/gear1"/>
    <dgm:cxn modelId="{76854ABB-998D-ED4A-A4E9-18813759366E}" type="presOf" srcId="{9136DBAE-444A-3147-9310-A9C0513D67AF}" destId="{FC770A16-2450-CF49-ADA2-50F406408C09}" srcOrd="1" destOrd="0" presId="urn:microsoft.com/office/officeart/2005/8/layout/gear1"/>
    <dgm:cxn modelId="{1F2AB28B-3654-1745-8E3F-DBEB032FA117}" type="presOf" srcId="{9136DBAE-444A-3147-9310-A9C0513D67AF}" destId="{554B5B01-A0F3-624F-B80E-0CC85B0D542E}" srcOrd="0" destOrd="0" presId="urn:microsoft.com/office/officeart/2005/8/layout/gear1"/>
    <dgm:cxn modelId="{48982AB3-3851-CA41-94A4-96BCB80528F1}" type="presOf" srcId="{44F36068-00B2-C644-AAE8-766EB348B4DB}" destId="{32E09841-82FC-1447-AA90-FDB99C143070}" srcOrd="3" destOrd="0" presId="urn:microsoft.com/office/officeart/2005/8/layout/gear1"/>
    <dgm:cxn modelId="{871C48BF-C7DE-E549-A035-3EAB36F80CE9}" type="presOf" srcId="{1D46C2EB-C313-B74B-9B10-CA963491B061}" destId="{8060C67F-53DE-EC4B-BF20-FC2271496314}" srcOrd="0" destOrd="0" presId="urn:microsoft.com/office/officeart/2005/8/layout/gear1"/>
    <dgm:cxn modelId="{42ED31B0-973D-6D49-8271-86D722C0153C}" srcId="{B9839938-739E-0349-AC05-65AB5DB319D7}" destId="{44F36068-00B2-C644-AAE8-766EB348B4DB}" srcOrd="2" destOrd="0" parTransId="{8CC86CF7-7615-784B-B4EA-6972E33439A1}" sibTransId="{6E39A2EF-A085-074C-8D7D-FC51D6064622}"/>
    <dgm:cxn modelId="{D54F75E7-3971-BD40-9659-D5E0FDF38730}" type="presOf" srcId="{B9839938-739E-0349-AC05-65AB5DB319D7}" destId="{C9C17528-EADC-B14B-8A87-61C415E83AC6}" srcOrd="0" destOrd="0" presId="urn:microsoft.com/office/officeart/2005/8/layout/gear1"/>
    <dgm:cxn modelId="{4AF39A07-77E8-624C-B8E3-8305D05827CA}" type="presOf" srcId="{3BCE58F5-E889-1C4A-B624-52F3505CF2DE}" destId="{968DB2AD-3FBD-BC4B-9F52-9703F0A1B2FA}" srcOrd="0" destOrd="0" presId="urn:microsoft.com/office/officeart/2005/8/layout/gear1"/>
    <dgm:cxn modelId="{D981B776-53D5-FD4B-AA8D-3FD8EACCC7DE}" srcId="{B9839938-739E-0349-AC05-65AB5DB319D7}" destId="{915BA9A5-B4FA-9D4C-A33B-D56E8CAC8D85}" srcOrd="1" destOrd="0" parTransId="{B43CB96E-C809-2943-B234-7F9597598FBC}" sibTransId="{3BCE58F5-E889-1C4A-B624-52F3505CF2DE}"/>
    <dgm:cxn modelId="{8E488656-C421-EB43-AA3D-C4583A5A9134}" type="presOf" srcId="{44F36068-00B2-C644-AAE8-766EB348B4DB}" destId="{BBF47253-B308-1B49-86B8-626D0F08D018}" srcOrd="1" destOrd="0" presId="urn:microsoft.com/office/officeart/2005/8/layout/gear1"/>
    <dgm:cxn modelId="{ECECB8EC-1A13-5D4B-A932-EE5D86754732}" type="presOf" srcId="{44F36068-00B2-C644-AAE8-766EB348B4DB}" destId="{01B492E9-38C5-8F48-8CC3-5BDFA54BCCE3}" srcOrd="0" destOrd="0" presId="urn:microsoft.com/office/officeart/2005/8/layout/gear1"/>
    <dgm:cxn modelId="{83DE7ADB-10D3-3748-8B61-7B9026DA6920}" type="presOf" srcId="{915BA9A5-B4FA-9D4C-A33B-D56E8CAC8D85}" destId="{40BA8186-9837-664D-B971-B8E7529FAE17}" srcOrd="2" destOrd="0" presId="urn:microsoft.com/office/officeart/2005/8/layout/gear1"/>
    <dgm:cxn modelId="{A5F7C263-634E-C845-87BC-DA9A3B1750D8}" type="presOf" srcId="{915BA9A5-B4FA-9D4C-A33B-D56E8CAC8D85}" destId="{A0D16AEF-537D-1B42-8F3C-EEE9CF5196CE}" srcOrd="0" destOrd="0" presId="urn:microsoft.com/office/officeart/2005/8/layout/gear1"/>
    <dgm:cxn modelId="{020F216F-238D-3B40-BDD1-5119C0AF8092}" type="presOf" srcId="{6E39A2EF-A085-074C-8D7D-FC51D6064622}" destId="{85C20CAE-3996-1D4B-85FC-FA5A3361384B}" srcOrd="0" destOrd="0" presId="urn:microsoft.com/office/officeart/2005/8/layout/gear1"/>
    <dgm:cxn modelId="{CB784971-3521-4144-83C7-202E99DFE73C}" type="presOf" srcId="{915BA9A5-B4FA-9D4C-A33B-D56E8CAC8D85}" destId="{FFB3E665-7A65-054A-ABD7-605AC36187F7}" srcOrd="1" destOrd="0" presId="urn:microsoft.com/office/officeart/2005/8/layout/gear1"/>
    <dgm:cxn modelId="{BE457CD1-80E9-CE48-B3FD-E432D26DFDC7}" srcId="{B9839938-739E-0349-AC05-65AB5DB319D7}" destId="{9136DBAE-444A-3147-9310-A9C0513D67AF}" srcOrd="0" destOrd="0" parTransId="{358231BA-2A10-A242-BD7E-889A3EF33094}" sibTransId="{1D46C2EB-C313-B74B-9B10-CA963491B061}"/>
    <dgm:cxn modelId="{98CE40AC-A8F6-394B-9895-7479BC24A18C}" type="presParOf" srcId="{C9C17528-EADC-B14B-8A87-61C415E83AC6}" destId="{554B5B01-A0F3-624F-B80E-0CC85B0D542E}" srcOrd="0" destOrd="0" presId="urn:microsoft.com/office/officeart/2005/8/layout/gear1"/>
    <dgm:cxn modelId="{7FE362FF-08BB-2245-95BA-1DCB19160E5E}" type="presParOf" srcId="{C9C17528-EADC-B14B-8A87-61C415E83AC6}" destId="{FC770A16-2450-CF49-ADA2-50F406408C09}" srcOrd="1" destOrd="0" presId="urn:microsoft.com/office/officeart/2005/8/layout/gear1"/>
    <dgm:cxn modelId="{90F1133A-78A8-2D49-AF49-97BB7C1F644E}" type="presParOf" srcId="{C9C17528-EADC-B14B-8A87-61C415E83AC6}" destId="{37D66CC5-FE43-D74E-8A1E-88B0D896F3B0}" srcOrd="2" destOrd="0" presId="urn:microsoft.com/office/officeart/2005/8/layout/gear1"/>
    <dgm:cxn modelId="{EBD8937B-F6AE-C042-87DB-32DC554A633A}" type="presParOf" srcId="{C9C17528-EADC-B14B-8A87-61C415E83AC6}" destId="{A0D16AEF-537D-1B42-8F3C-EEE9CF5196CE}" srcOrd="3" destOrd="0" presId="urn:microsoft.com/office/officeart/2005/8/layout/gear1"/>
    <dgm:cxn modelId="{7C012B4E-66B6-1246-83A1-2CBCD3EF3062}" type="presParOf" srcId="{C9C17528-EADC-B14B-8A87-61C415E83AC6}" destId="{FFB3E665-7A65-054A-ABD7-605AC36187F7}" srcOrd="4" destOrd="0" presId="urn:microsoft.com/office/officeart/2005/8/layout/gear1"/>
    <dgm:cxn modelId="{8038A174-48F1-4547-9AEF-1BFFBE87B179}" type="presParOf" srcId="{C9C17528-EADC-B14B-8A87-61C415E83AC6}" destId="{40BA8186-9837-664D-B971-B8E7529FAE17}" srcOrd="5" destOrd="0" presId="urn:microsoft.com/office/officeart/2005/8/layout/gear1"/>
    <dgm:cxn modelId="{5763FADC-836F-8F48-B566-0C6DBB7D4A88}" type="presParOf" srcId="{C9C17528-EADC-B14B-8A87-61C415E83AC6}" destId="{01B492E9-38C5-8F48-8CC3-5BDFA54BCCE3}" srcOrd="6" destOrd="0" presId="urn:microsoft.com/office/officeart/2005/8/layout/gear1"/>
    <dgm:cxn modelId="{AB4576D1-CDFA-2A48-A13B-9927CC6F7DF6}" type="presParOf" srcId="{C9C17528-EADC-B14B-8A87-61C415E83AC6}" destId="{BBF47253-B308-1B49-86B8-626D0F08D018}" srcOrd="7" destOrd="0" presId="urn:microsoft.com/office/officeart/2005/8/layout/gear1"/>
    <dgm:cxn modelId="{EBED2AF4-1BAC-AA49-9E70-A4C73E8C05A2}" type="presParOf" srcId="{C9C17528-EADC-B14B-8A87-61C415E83AC6}" destId="{F205E8FF-A2EB-9C4D-B7CA-B1DBF652BE92}" srcOrd="8" destOrd="0" presId="urn:microsoft.com/office/officeart/2005/8/layout/gear1"/>
    <dgm:cxn modelId="{D3121F38-D26E-9B41-B299-53C4A8760F08}" type="presParOf" srcId="{C9C17528-EADC-B14B-8A87-61C415E83AC6}" destId="{32E09841-82FC-1447-AA90-FDB99C143070}" srcOrd="9" destOrd="0" presId="urn:microsoft.com/office/officeart/2005/8/layout/gear1"/>
    <dgm:cxn modelId="{DF3C4AC6-3760-5E42-AFE7-C0519FEF800B}" type="presParOf" srcId="{C9C17528-EADC-B14B-8A87-61C415E83AC6}" destId="{8060C67F-53DE-EC4B-BF20-FC2271496314}" srcOrd="10" destOrd="0" presId="urn:microsoft.com/office/officeart/2005/8/layout/gear1"/>
    <dgm:cxn modelId="{418483E0-EB04-C249-BEAD-C5411D5692C6}" type="presParOf" srcId="{C9C17528-EADC-B14B-8A87-61C415E83AC6}" destId="{968DB2AD-3FBD-BC4B-9F52-9703F0A1B2FA}" srcOrd="11" destOrd="0" presId="urn:microsoft.com/office/officeart/2005/8/layout/gear1"/>
    <dgm:cxn modelId="{B725B398-D56E-9847-B1FB-A08CDF8464D0}" type="presParOf" srcId="{C9C17528-EADC-B14B-8A87-61C415E83AC6}" destId="{85C20CAE-3996-1D4B-85FC-FA5A3361384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B5B01-A0F3-624F-B80E-0CC85B0D542E}">
      <dsp:nvSpPr>
        <dsp:cNvPr id="0" name=""/>
        <dsp:cNvSpPr/>
      </dsp:nvSpPr>
      <dsp:spPr>
        <a:xfrm>
          <a:off x="3097544" y="1657220"/>
          <a:ext cx="2025491" cy="2025491"/>
        </a:xfrm>
        <a:prstGeom prst="gear9">
          <a:avLst/>
        </a:prstGeom>
        <a:solidFill>
          <a:srgbClr val="E96622"/>
        </a:solidFill>
        <a:ln>
          <a:solidFill>
            <a:srgbClr val="E9662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err="1" smtClean="0"/>
            <a:t>Coalicion</a:t>
          </a:r>
          <a:r>
            <a:rPr lang="en-US" sz="1000" b="1" kern="1200" dirty="0" smtClean="0"/>
            <a:t> Regional </a:t>
          </a:r>
          <a:endParaRPr lang="en-US" sz="1000" b="1" kern="1200" dirty="0"/>
        </a:p>
      </dsp:txBody>
      <dsp:txXfrm>
        <a:off x="3504758" y="2131682"/>
        <a:ext cx="1211063" cy="1041144"/>
      </dsp:txXfrm>
    </dsp:sp>
    <dsp:sp modelId="{A0D16AEF-537D-1B42-8F3C-EEE9CF5196CE}">
      <dsp:nvSpPr>
        <dsp:cNvPr id="0" name=""/>
        <dsp:cNvSpPr/>
      </dsp:nvSpPr>
      <dsp:spPr>
        <a:xfrm>
          <a:off x="1919076" y="1178467"/>
          <a:ext cx="1473084" cy="1473084"/>
        </a:xfrm>
        <a:prstGeom prst="gear6">
          <a:avLst/>
        </a:prstGeom>
        <a:solidFill>
          <a:srgbClr val="1468AC"/>
        </a:solidFill>
        <a:ln>
          <a:solidFill>
            <a:srgbClr val="1468AC"/>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Red de </a:t>
          </a:r>
          <a:r>
            <a:rPr lang="en-US" sz="1000" b="1" kern="1200" dirty="0" err="1" smtClean="0"/>
            <a:t>Funcionarios</a:t>
          </a:r>
          <a:r>
            <a:rPr lang="en-US" sz="1000" b="1" kern="1200" dirty="0" smtClean="0"/>
            <a:t> de Enlace (CRM)</a:t>
          </a:r>
          <a:endParaRPr lang="en-US" sz="1000" b="1" kern="1200" dirty="0"/>
        </a:p>
      </dsp:txBody>
      <dsp:txXfrm>
        <a:off x="2289929" y="1551562"/>
        <a:ext cx="731378" cy="726894"/>
      </dsp:txXfrm>
    </dsp:sp>
    <dsp:sp modelId="{01B492E9-38C5-8F48-8CC3-5BDFA54BCCE3}">
      <dsp:nvSpPr>
        <dsp:cNvPr id="0" name=""/>
        <dsp:cNvSpPr/>
      </dsp:nvSpPr>
      <dsp:spPr>
        <a:xfrm rot="20700000">
          <a:off x="2744154" y="180785"/>
          <a:ext cx="1443322" cy="1443322"/>
        </a:xfrm>
        <a:prstGeom prst="gear6">
          <a:avLst/>
        </a:prstGeom>
        <a:solidFill>
          <a:srgbClr val="114A92"/>
        </a:solidFill>
        <a:ln>
          <a:solidFill>
            <a:srgbClr val="114A9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err="1" smtClean="0"/>
            <a:t>Coaliciones</a:t>
          </a:r>
          <a:r>
            <a:rPr lang="en-US" sz="1000" b="1" kern="1200" dirty="0" smtClean="0"/>
            <a:t> </a:t>
          </a:r>
          <a:r>
            <a:rPr lang="en-US" sz="1000" b="1" kern="1200" dirty="0" err="1" smtClean="0"/>
            <a:t>nacionales</a:t>
          </a:r>
          <a:endParaRPr lang="en-US" sz="1000" b="1" kern="1200" dirty="0"/>
        </a:p>
      </dsp:txBody>
      <dsp:txXfrm rot="-20700000">
        <a:off x="3060717" y="497348"/>
        <a:ext cx="810196" cy="810196"/>
      </dsp:txXfrm>
    </dsp:sp>
    <dsp:sp modelId="{8060C67F-53DE-EC4B-BF20-FC2271496314}">
      <dsp:nvSpPr>
        <dsp:cNvPr id="0" name=""/>
        <dsp:cNvSpPr/>
      </dsp:nvSpPr>
      <dsp:spPr>
        <a:xfrm>
          <a:off x="2936263" y="1354712"/>
          <a:ext cx="2592629" cy="2592629"/>
        </a:xfrm>
        <a:prstGeom prst="circularArrow">
          <a:avLst>
            <a:gd name="adj1" fmla="val 4688"/>
            <a:gd name="adj2" fmla="val 299029"/>
            <a:gd name="adj3" fmla="val 2502729"/>
            <a:gd name="adj4" fmla="val 15890532"/>
            <a:gd name="adj5" fmla="val 5469"/>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sp>
    <dsp:sp modelId="{968DB2AD-3FBD-BC4B-9F52-9703F0A1B2FA}">
      <dsp:nvSpPr>
        <dsp:cNvPr id="0" name=""/>
        <dsp:cNvSpPr/>
      </dsp:nvSpPr>
      <dsp:spPr>
        <a:xfrm>
          <a:off x="1658196" y="854725"/>
          <a:ext cx="1883707" cy="1883707"/>
        </a:xfrm>
        <a:prstGeom prst="leftCircularArrow">
          <a:avLst>
            <a:gd name="adj1" fmla="val 6452"/>
            <a:gd name="adj2" fmla="val 429999"/>
            <a:gd name="adj3" fmla="val 10489124"/>
            <a:gd name="adj4" fmla="val 14837806"/>
            <a:gd name="adj5" fmla="val 7527"/>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sp>
    <dsp:sp modelId="{85C20CAE-3996-1D4B-85FC-FA5A3361384B}">
      <dsp:nvSpPr>
        <dsp:cNvPr id="0" name=""/>
        <dsp:cNvSpPr/>
      </dsp:nvSpPr>
      <dsp:spPr>
        <a:xfrm>
          <a:off x="2410299" y="-151756"/>
          <a:ext cx="2031015" cy="2031015"/>
        </a:xfrm>
        <a:prstGeom prst="circularArrow">
          <a:avLst>
            <a:gd name="adj1" fmla="val 5984"/>
            <a:gd name="adj2" fmla="val 394124"/>
            <a:gd name="adj3" fmla="val 13313824"/>
            <a:gd name="adj4" fmla="val 10508221"/>
            <a:gd name="adj5" fmla="val 6981"/>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2839"/>
          </a:xfrm>
          <a:prstGeom prst="rect">
            <a:avLst/>
          </a:prstGeom>
        </p:spPr>
        <p:txBody>
          <a:bodyPr vert="horz" lIns="90782" tIns="45391" rIns="90782" bIns="45391"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2839"/>
          </a:xfrm>
          <a:prstGeom prst="rect">
            <a:avLst/>
          </a:prstGeom>
        </p:spPr>
        <p:txBody>
          <a:bodyPr vert="horz" lIns="90782" tIns="45391" rIns="90782" bIns="45391" rtlCol="0"/>
          <a:lstStyle>
            <a:lvl1pPr algn="r">
              <a:defRPr sz="1200"/>
            </a:lvl1pPr>
          </a:lstStyle>
          <a:p>
            <a:fld id="{AE6837AA-9E19-40E6-BC12-AB4D82F7D1F3}" type="datetimeFigureOut">
              <a:rPr lang="en-GB" smtClean="0"/>
              <a:t>15/11/16</a:t>
            </a:fld>
            <a:endParaRPr lang="en-GB"/>
          </a:p>
        </p:txBody>
      </p:sp>
      <p:sp>
        <p:nvSpPr>
          <p:cNvPr id="4" name="Footer Placeholder 3"/>
          <p:cNvSpPr>
            <a:spLocks noGrp="1"/>
          </p:cNvSpPr>
          <p:nvPr>
            <p:ph type="ftr" sz="quarter" idx="2"/>
          </p:nvPr>
        </p:nvSpPr>
        <p:spPr>
          <a:xfrm>
            <a:off x="1" y="9362240"/>
            <a:ext cx="2945659" cy="492839"/>
          </a:xfrm>
          <a:prstGeom prst="rect">
            <a:avLst/>
          </a:prstGeom>
        </p:spPr>
        <p:txBody>
          <a:bodyPr vert="horz" lIns="90782" tIns="45391" rIns="90782" bIns="45391"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362240"/>
            <a:ext cx="2945659" cy="492839"/>
          </a:xfrm>
          <a:prstGeom prst="rect">
            <a:avLst/>
          </a:prstGeom>
        </p:spPr>
        <p:txBody>
          <a:bodyPr vert="horz" lIns="90782" tIns="45391" rIns="90782" bIns="45391" rtlCol="0" anchor="b"/>
          <a:lstStyle>
            <a:lvl1pPr algn="r">
              <a:defRPr sz="1200"/>
            </a:lvl1pPr>
          </a:lstStyle>
          <a:p>
            <a:fld id="{8DCF582B-50C6-49BC-A701-576E67D33F01}" type="slidenum">
              <a:rPr lang="en-GB" smtClean="0"/>
              <a:t>‹#›</a:t>
            </a:fld>
            <a:endParaRPr lang="en-GB"/>
          </a:p>
        </p:txBody>
      </p:sp>
    </p:spTree>
    <p:extLst>
      <p:ext uri="{BB962C8B-B14F-4D97-AF65-F5344CB8AC3E}">
        <p14:creationId xmlns:p14="http://schemas.microsoft.com/office/powerpoint/2010/main" val="1420768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5659" cy="494550"/>
          </a:xfrm>
          <a:prstGeom prst="rect">
            <a:avLst/>
          </a:prstGeom>
        </p:spPr>
        <p:txBody>
          <a:bodyPr vert="horz" lIns="90782" tIns="45391" rIns="90782" bIns="45391" rtlCol="0"/>
          <a:lstStyle>
            <a:lvl1pPr algn="l">
              <a:defRPr sz="1200"/>
            </a:lvl1pPr>
          </a:lstStyle>
          <a:p>
            <a:endParaRPr lang="en-US"/>
          </a:p>
        </p:txBody>
      </p:sp>
      <p:sp>
        <p:nvSpPr>
          <p:cNvPr id="3" name="Date Placeholder 2"/>
          <p:cNvSpPr>
            <a:spLocks noGrp="1"/>
          </p:cNvSpPr>
          <p:nvPr>
            <p:ph type="dt" idx="1"/>
          </p:nvPr>
        </p:nvSpPr>
        <p:spPr>
          <a:xfrm>
            <a:off x="3850444" y="4"/>
            <a:ext cx="2945659" cy="494550"/>
          </a:xfrm>
          <a:prstGeom prst="rect">
            <a:avLst/>
          </a:prstGeom>
        </p:spPr>
        <p:txBody>
          <a:bodyPr vert="horz" lIns="90782" tIns="45391" rIns="90782" bIns="45391" rtlCol="0"/>
          <a:lstStyle>
            <a:lvl1pPr algn="r">
              <a:defRPr sz="1200"/>
            </a:lvl1pPr>
          </a:lstStyle>
          <a:p>
            <a:fld id="{C6C65F63-041D-4013-B528-1E5937E88AF0}" type="datetimeFigureOut">
              <a:rPr lang="en-US" smtClean="0"/>
              <a:t>15/11/16</a:t>
            </a:fld>
            <a:endParaRPr lang="en-US"/>
          </a:p>
        </p:txBody>
      </p:sp>
      <p:sp>
        <p:nvSpPr>
          <p:cNvPr id="4" name="Slide Image Placeholder 3"/>
          <p:cNvSpPr>
            <a:spLocks noGrp="1" noRot="1" noChangeAspect="1"/>
          </p:cNvSpPr>
          <p:nvPr>
            <p:ph type="sldImg" idx="2"/>
          </p:nvPr>
        </p:nvSpPr>
        <p:spPr>
          <a:xfrm>
            <a:off x="1181100" y="1231900"/>
            <a:ext cx="4435475" cy="3327400"/>
          </a:xfrm>
          <a:prstGeom prst="rect">
            <a:avLst/>
          </a:prstGeom>
          <a:noFill/>
          <a:ln w="12700">
            <a:solidFill>
              <a:prstClr val="black"/>
            </a:solidFill>
          </a:ln>
        </p:spPr>
        <p:txBody>
          <a:bodyPr vert="horz" lIns="90782" tIns="45391" rIns="90782" bIns="45391" rtlCol="0" anchor="ctr"/>
          <a:lstStyle/>
          <a:p>
            <a:endParaRPr lang="en-US"/>
          </a:p>
        </p:txBody>
      </p:sp>
      <p:sp>
        <p:nvSpPr>
          <p:cNvPr id="5" name="Notes Placeholder 4"/>
          <p:cNvSpPr>
            <a:spLocks noGrp="1"/>
          </p:cNvSpPr>
          <p:nvPr>
            <p:ph type="body" sz="quarter" idx="3"/>
          </p:nvPr>
        </p:nvSpPr>
        <p:spPr>
          <a:xfrm>
            <a:off x="679768" y="4743581"/>
            <a:ext cx="5438140" cy="3881112"/>
          </a:xfrm>
          <a:prstGeom prst="rect">
            <a:avLst/>
          </a:prstGeom>
        </p:spPr>
        <p:txBody>
          <a:bodyPr vert="horz" lIns="90782" tIns="45391" rIns="90782" bIns="453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62239"/>
            <a:ext cx="2945659" cy="494549"/>
          </a:xfrm>
          <a:prstGeom prst="rect">
            <a:avLst/>
          </a:prstGeom>
        </p:spPr>
        <p:txBody>
          <a:bodyPr vert="horz" lIns="90782" tIns="45391" rIns="90782" bIns="45391"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62239"/>
            <a:ext cx="2945659" cy="494549"/>
          </a:xfrm>
          <a:prstGeom prst="rect">
            <a:avLst/>
          </a:prstGeom>
        </p:spPr>
        <p:txBody>
          <a:bodyPr vert="horz" lIns="90782" tIns="45391" rIns="90782" bIns="45391" rtlCol="0" anchor="b"/>
          <a:lstStyle>
            <a:lvl1pPr algn="r">
              <a:defRPr sz="1200"/>
            </a:lvl1pPr>
          </a:lstStyle>
          <a:p>
            <a:fld id="{33E38AB8-F163-4F5D-A9FB-4CA6F9665FBF}" type="slidenum">
              <a:rPr lang="en-US" smtClean="0"/>
              <a:t>‹#›</a:t>
            </a:fld>
            <a:endParaRPr lang="en-US"/>
          </a:p>
        </p:txBody>
      </p:sp>
    </p:spTree>
    <p:extLst>
      <p:ext uri="{BB962C8B-B14F-4D97-AF65-F5344CB8AC3E}">
        <p14:creationId xmlns:p14="http://schemas.microsoft.com/office/powerpoint/2010/main" val="389433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E38AB8-F163-4F5D-A9FB-4CA6F9665FBF}" type="slidenum">
              <a:rPr lang="en-US" smtClean="0"/>
              <a:t>1</a:t>
            </a:fld>
            <a:endParaRPr lang="en-US" dirty="0"/>
          </a:p>
        </p:txBody>
      </p:sp>
    </p:spTree>
    <p:extLst>
      <p:ext uri="{BB962C8B-B14F-4D97-AF65-F5344CB8AC3E}">
        <p14:creationId xmlns:p14="http://schemas.microsoft.com/office/powerpoint/2010/main" val="109524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1. Actualmente, el concepto de TIM tiene interpretaciones muy variadas “entrada ilegal”, “entrada y salida ilegal”, “promoción de la entrada ilegal”, “entrada irregular”, entre mucho otros elementos.</a:t>
            </a:r>
            <a:endParaRPr lang="en-US" sz="1200" kern="1200" dirty="0" smtClean="0">
              <a:solidFill>
                <a:schemeClr val="tx1"/>
              </a:solidFill>
              <a:effectLst/>
              <a:latin typeface="+mn-lt"/>
              <a:ea typeface="+mn-ea"/>
              <a:cs typeface="+mn-cs"/>
            </a:endParaRPr>
          </a:p>
          <a:p>
            <a:r>
              <a:rPr lang="en-US" dirty="0" smtClean="0"/>
              <a:t>2. </a:t>
            </a:r>
            <a:r>
              <a:rPr lang="es-MX" sz="1200" kern="1200" dirty="0" smtClean="0">
                <a:solidFill>
                  <a:schemeClr val="tx1"/>
                </a:solidFill>
                <a:effectLst/>
                <a:latin typeface="+mn-lt"/>
                <a:ea typeface="+mn-ea"/>
                <a:cs typeface="+mn-cs"/>
              </a:rPr>
              <a:t>Uno de los principales aspectos en un acuerdo regional debería orientarse a la armonización del </a:t>
            </a:r>
            <a:r>
              <a:rPr lang="es-MX" sz="1200" i="1" kern="1200" dirty="0" smtClean="0">
                <a:solidFill>
                  <a:schemeClr val="tx1"/>
                </a:solidFill>
                <a:effectLst/>
                <a:latin typeface="+mn-lt"/>
                <a:ea typeface="+mn-ea"/>
                <a:cs typeface="+mn-cs"/>
              </a:rPr>
              <a:t>tipo penal</a:t>
            </a:r>
            <a:r>
              <a:rPr lang="es-MX" sz="1200" kern="1200" dirty="0" smtClean="0">
                <a:solidFill>
                  <a:schemeClr val="tx1"/>
                </a:solidFill>
                <a:effectLst/>
                <a:latin typeface="+mn-lt"/>
                <a:ea typeface="+mn-ea"/>
                <a:cs typeface="+mn-cs"/>
              </a:rPr>
              <a:t> con elementos similares, especialmente las conductas delictivas (típicas) y las penas.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3. El término clave es “actualizada” y esto implica incluir todos los documentos relacionados con tráfico ilícito de migrantes (leyes, reglamentos, planes, estrategias, protocolos, etc.) y que estén actualizados. Es muy difícil obtener esa información en este momento en los términos propuestos aunque existen diversos lugares donde supuestamente se encuentra esta información </a:t>
            </a:r>
            <a:r>
              <a:rPr lang="es-MX" sz="1100" kern="1200" dirty="0" smtClean="0">
                <a:solidFill>
                  <a:schemeClr val="tx1"/>
                </a:solidFill>
                <a:effectLst/>
                <a:latin typeface="+mn-lt"/>
                <a:ea typeface="+mn-ea"/>
                <a:cs typeface="+mn-cs"/>
              </a:rPr>
              <a:t>(como</a:t>
            </a:r>
            <a:r>
              <a:rPr lang="es-MX" sz="1100" kern="1200" baseline="0" dirty="0" smtClean="0">
                <a:solidFill>
                  <a:schemeClr val="tx1"/>
                </a:solidFill>
                <a:effectLst/>
                <a:latin typeface="+mn-lt"/>
                <a:ea typeface="+mn-ea"/>
                <a:cs typeface="+mn-cs"/>
              </a:rPr>
              <a:t> en </a:t>
            </a:r>
            <a:r>
              <a:rPr lang="es-MX" sz="1100" kern="1200" dirty="0" smtClean="0">
                <a:solidFill>
                  <a:schemeClr val="tx1"/>
                </a:solidFill>
                <a:effectLst/>
                <a:latin typeface="+mn-lt"/>
                <a:ea typeface="+mn-ea"/>
                <a:cs typeface="+mn-cs"/>
              </a:rPr>
              <a:t>páginas digitales de observatorios, </a:t>
            </a:r>
            <a:r>
              <a:rPr lang="es-MX" sz="1100" kern="1200" dirty="0" err="1" smtClean="0">
                <a:solidFill>
                  <a:schemeClr val="tx1"/>
                </a:solidFill>
                <a:effectLst/>
                <a:latin typeface="+mn-lt"/>
                <a:ea typeface="+mn-ea"/>
                <a:cs typeface="+mn-cs"/>
              </a:rPr>
              <a:t>IberRed</a:t>
            </a:r>
            <a:r>
              <a:rPr lang="es-MX" sz="1100" kern="1200" dirty="0" smtClean="0">
                <a:solidFill>
                  <a:schemeClr val="tx1"/>
                </a:solidFill>
                <a:effectLst/>
                <a:latin typeface="+mn-lt"/>
                <a:ea typeface="+mn-ea"/>
                <a:cs typeface="+mn-cs"/>
              </a:rPr>
              <a:t>, OEA, UNODC, etc.)  </a:t>
            </a:r>
            <a:endParaRPr lang="en-US" sz="1100" kern="1200" dirty="0" smtClean="0">
              <a:solidFill>
                <a:schemeClr val="tx1"/>
              </a:solidFill>
              <a:effectLst/>
              <a:latin typeface="+mn-lt"/>
              <a:ea typeface="+mn-ea"/>
              <a:cs typeface="+mn-cs"/>
            </a:endParaRPr>
          </a:p>
          <a:p>
            <a:endParaRPr lang="es-MX"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16</a:t>
            </a:fld>
            <a:endParaRPr lang="en-US"/>
          </a:p>
        </p:txBody>
      </p:sp>
    </p:spTree>
    <p:extLst>
      <p:ext uri="{BB962C8B-B14F-4D97-AF65-F5344CB8AC3E}">
        <p14:creationId xmlns:p14="http://schemas.microsoft.com/office/powerpoint/2010/main" val="317275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1 Los niveles y técnicas en la investigación de este delito son recientes y muy variados. Con el intercambio de experiencias se pueden armonizar estos procedimientos y facilitan el crecimiento conjunto de todas las unidades de investigación.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2 Es importante definir canales de comunicación que manejen información confidencial. Actualmente se utilizan con frecuencia medios como “Gmail”, Hotmail, “WhatsApp”, etc.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3</a:t>
            </a:r>
            <a:r>
              <a:rPr lang="es-MX" sz="1200" kern="1200" baseline="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No quiere decir que no se estén realizando este tipo de operaciones, pero funcionaría mejor con normativa y procedimientos armonizados en toda la región.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4 Esta es una práctica que se sigue en la frontera Ecuador Perú y tiene un buen resultado porque se desarrollan instalaciones gemelas en ambos lados de la frontera y se crean grupos de trabajo con policías y funcionarios de ambos países en ambos lados de la frontera que faciliten el trabajo de control y patrullaje fronterizo, así como la coordinación cuando se detecta un caso de tráfico ilícito de migrantes u otro delito similar.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 </a:t>
            </a:r>
            <a:r>
              <a:rPr lang="es-MX" sz="1200" kern="1200" dirty="0" smtClean="0">
                <a:solidFill>
                  <a:schemeClr val="tx1"/>
                </a:solidFill>
                <a:effectLst/>
                <a:latin typeface="+mn-lt"/>
                <a:ea typeface="+mn-ea"/>
                <a:cs typeface="+mn-cs"/>
              </a:rPr>
              <a:t>Ya existen unidades de cooperación internacional en la mayoría de los países de la región CRM pero aún hay que trabajar en el afinamiento de los procedimientos que faciliten y reduzcan el tiempo de respuesta cuando un país le solicita a otro una asistencia legal en un caso específico. Por asistencia legal se entiende la solicitud de elementos de prueba que están en otro país y que se requieren para una investigación local.</a:t>
            </a: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17</a:t>
            </a:fld>
            <a:endParaRPr lang="en-US"/>
          </a:p>
        </p:txBody>
      </p:sp>
    </p:spTree>
    <p:extLst>
      <p:ext uri="{BB962C8B-B14F-4D97-AF65-F5344CB8AC3E}">
        <p14:creationId xmlns:p14="http://schemas.microsoft.com/office/powerpoint/2010/main" val="318322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s-ES" sz="1200" kern="1200" dirty="0" smtClean="0">
                <a:solidFill>
                  <a:schemeClr val="tx1"/>
                </a:solidFill>
                <a:effectLst/>
                <a:latin typeface="+mn-lt"/>
                <a:ea typeface="+mn-ea"/>
                <a:cs typeface="+mn-cs"/>
              </a:rPr>
              <a:t>Este programa tiene como objetivo principal detectar riesgos potenciales tanto para los migrantes objeto de tráfico como para la población del país donde son detectados. Incluye la creación de procedimientos, protocolos de actuación y la integración de equipos de trabajo multidisciplinarios y provistos de todos los recursos tanto técnicos como logísticos para abordar posibles emergencias.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2 Es frecuente que los migrantes queden “varados” en puestos o zonas fronterizas y por ende, la atención debería realizarse en conjunto.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3 La ficha con información personal, fotografía y huellas, será utilizada en un banco de datos común para identificar migrantes irregulares reincidentes y posibles desaparecidos en las rutas. Así como establecer un control más eficiente en cuanto a nacionalidades, edades, sexo y otras características que determinen el perfil de migrantes que viajan por la región guiados por redes de tráfico. Es posible que los mismos migrantes pasen varias veces y no nos damos cuenta o que desaparezcan en ruta y no hay referencia sobre ellos. Esta base de datos debe tener acceso restringido y únicamente para consulta de funcionarios debidamente autorizados.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4 Los procedimientos son diversos y dispersos. Esto dificulta la posibilidad de obtener información relevante y consistente con los objetivos de la inteligencia y la investigación criminal. Se sugiere consultar los formatos establecidos por la Dirección General de Migración y Extranjería en Costa Rica en su programa “Equipo de Situaciones Migratorias Especiales”, entre otras iniciativas regionales.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5 Ver las disposiciones que al respecto establece el Art. 18 del Protocolo sobre TIM;</a:t>
            </a:r>
            <a:r>
              <a:rPr lang="es-ES" sz="1200" kern="1200" baseline="0" dirty="0" smtClean="0">
                <a:solidFill>
                  <a:schemeClr val="tx1"/>
                </a:solidFill>
                <a:effectLst/>
                <a:latin typeface="+mn-lt"/>
                <a:ea typeface="+mn-ea"/>
                <a:cs typeface="+mn-cs"/>
              </a:rPr>
              <a:t> y </a:t>
            </a:r>
            <a:r>
              <a:rPr lang="es-ES" sz="1200" kern="1200" dirty="0" smtClean="0">
                <a:solidFill>
                  <a:schemeClr val="tx1"/>
                </a:solidFill>
                <a:effectLst/>
                <a:latin typeface="+mn-lt"/>
                <a:ea typeface="+mn-ea"/>
                <a:cs typeface="+mn-cs"/>
              </a:rPr>
              <a:t>En ausencia de un proceso de integración el migrante, en abandono, puede caer en manos de grupos criminales o terminar en situación de indigencia. </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18</a:t>
            </a:fld>
            <a:endParaRPr lang="en-US"/>
          </a:p>
        </p:txBody>
      </p:sp>
    </p:spTree>
    <p:extLst>
      <p:ext uri="{BB962C8B-B14F-4D97-AF65-F5344CB8AC3E}">
        <p14:creationId xmlns:p14="http://schemas.microsoft.com/office/powerpoint/2010/main" val="297299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ea typeface="+mn-ea"/>
                <a:cs typeface="+mn-cs"/>
              </a:rPr>
              <a:t>4. Políticas nacionales y planes de acción</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En relación a este tema, se recomienda: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Que la Coalición Regional contra la trata de personas en coordinación con la Conferencia regional sobre Migración (CRM), planteen en sus agendas el tema de la creación e implementación de un </a:t>
            </a:r>
            <a:r>
              <a:rPr lang="es-ES" sz="1200" b="1" i="1" kern="1200" dirty="0" smtClean="0">
                <a:solidFill>
                  <a:schemeClr val="tx1"/>
                </a:solidFill>
                <a:effectLst/>
                <a:latin typeface="+mn-lt"/>
                <a:ea typeface="+mn-ea"/>
                <a:cs typeface="+mn-cs"/>
              </a:rPr>
              <a:t>Plan Estratégico Regional</a:t>
            </a:r>
            <a:r>
              <a:rPr lang="es-ES" sz="1200" kern="1200" dirty="0" smtClean="0">
                <a:solidFill>
                  <a:schemeClr val="tx1"/>
                </a:solidFill>
                <a:effectLst/>
                <a:latin typeface="+mn-lt"/>
                <a:ea typeface="+mn-ea"/>
                <a:cs typeface="+mn-cs"/>
              </a:rPr>
              <a:t> contra la trata de personas con acciones, plazos y sistemas de monitoreo que se base en los fundamentos establecidos en el Memorándum de Entendimiento entre los Gobiernos de El Salvador, Guatemala, Honduras, Nicaragua, Panamá y República Dominicana por el cual se establece ejecución del “Marco de Acción Regional para el Abordaje Integral del Delito de Trata de Personas" del 2015. </a:t>
            </a:r>
          </a:p>
          <a:p>
            <a:r>
              <a:rPr lang="es-ES" sz="1200" u="none" strike="noStrike"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 sz="1200" u="sng" kern="1200" dirty="0" smtClean="0">
                <a:solidFill>
                  <a:schemeClr val="tx1"/>
                </a:solidFill>
                <a:effectLst/>
                <a:latin typeface="+mn-lt"/>
                <a:ea typeface="+mn-ea"/>
                <a:cs typeface="+mn-cs"/>
              </a:rPr>
              <a:t>NOTA</a:t>
            </a:r>
            <a:r>
              <a:rPr lang="es-ES" sz="1200" kern="1200" dirty="0" smtClean="0">
                <a:solidFill>
                  <a:schemeClr val="tx1"/>
                </a:solidFill>
                <a:effectLst/>
                <a:latin typeface="+mn-lt"/>
                <a:ea typeface="+mn-ea"/>
                <a:cs typeface="+mn-cs"/>
              </a:rPr>
              <a:t>: Luego de enviar el pliego de recomendaciones me enteré que ECPAT Guatemala y una organización danesa IBIS, propusieron una consultoría para desarrollar, entre otros productos, un Plan Estratégico Regional para la precitada Coalición Regional que, según entiendo se iniciará en el 2017.</a:t>
            </a:r>
          </a:p>
          <a:p>
            <a:r>
              <a:rPr lang="es-ES" sz="1200" kern="1200" dirty="0" smtClean="0">
                <a:solidFill>
                  <a:schemeClr val="tx1"/>
                </a:solidFill>
                <a:effectLst/>
                <a:latin typeface="+mn-lt"/>
                <a:ea typeface="+mn-ea"/>
                <a:cs typeface="+mn-cs"/>
              </a:rPr>
              <a:t> </a:t>
            </a:r>
          </a:p>
          <a:p>
            <a:endParaRPr lang="es-ES" dirty="0"/>
          </a:p>
        </p:txBody>
      </p:sp>
      <p:sp>
        <p:nvSpPr>
          <p:cNvPr id="4" name="Slide Number Placeholder 3"/>
          <p:cNvSpPr>
            <a:spLocks noGrp="1"/>
          </p:cNvSpPr>
          <p:nvPr>
            <p:ph type="sldNum" sz="quarter" idx="10"/>
          </p:nvPr>
        </p:nvSpPr>
        <p:spPr/>
        <p:txBody>
          <a:bodyPr/>
          <a:lstStyle/>
          <a:p>
            <a:fld id="{33E38AB8-F163-4F5D-A9FB-4CA6F9665FBF}" type="slidenum">
              <a:rPr lang="en-US" smtClean="0"/>
              <a:t>6</a:t>
            </a:fld>
            <a:endParaRPr lang="en-US"/>
          </a:p>
        </p:txBody>
      </p:sp>
    </p:spTree>
    <p:extLst>
      <p:ext uri="{BB962C8B-B14F-4D97-AF65-F5344CB8AC3E}">
        <p14:creationId xmlns:p14="http://schemas.microsoft.com/office/powerpoint/2010/main" val="137131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ea typeface="+mn-ea"/>
                <a:cs typeface="+mn-cs"/>
              </a:rPr>
              <a:t>5. Divulgación de la información:</a:t>
            </a:r>
            <a:endParaRPr lang="es-E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recomienda: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Que la Coalición Regional contra la trata de personas en coordinación con la Conferencia regional sobre Migración (CRM), planteen en sus agendas el tema de la creación e implementación de un </a:t>
            </a:r>
            <a:r>
              <a:rPr lang="es-ES" sz="1200" b="1" kern="1200" dirty="0" smtClean="0">
                <a:solidFill>
                  <a:schemeClr val="tx1"/>
                </a:solidFill>
                <a:effectLst/>
                <a:latin typeface="+mn-lt"/>
                <a:ea typeface="+mn-ea"/>
                <a:cs typeface="+mn-cs"/>
              </a:rPr>
              <a:t>Programa regional de divulgación con el enfoque de la “comunicación de proximidad”</a:t>
            </a:r>
            <a:r>
              <a:rPr lang="es-ES" sz="1200" kern="1200" dirty="0" smtClean="0">
                <a:solidFill>
                  <a:schemeClr val="tx1"/>
                </a:solidFill>
                <a:effectLst/>
                <a:latin typeface="+mn-lt"/>
                <a:ea typeface="+mn-ea"/>
                <a:cs typeface="+mn-cs"/>
              </a:rPr>
              <a:t> y con el uso de las experiencias adquiridas por varios países de la región como Guatemala, El Salvador y Nicaragua, entre otros. El enfoque se proximidad se refiere al contacto directo con las comunidades, centros de salud, centros de enseñanza, empresas, entre otros con mensajes claros y diferenciados que le indiquen a los receptores cual es la realidad de la trata de personas, como identificarla y prevenirla.</a:t>
            </a:r>
          </a:p>
          <a:p>
            <a:endParaRPr lang="es-ES" dirty="0"/>
          </a:p>
        </p:txBody>
      </p:sp>
      <p:sp>
        <p:nvSpPr>
          <p:cNvPr id="4" name="Slide Number Placeholder 3"/>
          <p:cNvSpPr>
            <a:spLocks noGrp="1"/>
          </p:cNvSpPr>
          <p:nvPr>
            <p:ph type="sldNum" sz="quarter" idx="10"/>
          </p:nvPr>
        </p:nvSpPr>
        <p:spPr/>
        <p:txBody>
          <a:bodyPr/>
          <a:lstStyle/>
          <a:p>
            <a:fld id="{33E38AB8-F163-4F5D-A9FB-4CA6F9665FBF}" type="slidenum">
              <a:rPr lang="en-US" smtClean="0"/>
              <a:t>7</a:t>
            </a:fld>
            <a:endParaRPr lang="en-US"/>
          </a:p>
        </p:txBody>
      </p:sp>
    </p:spTree>
    <p:extLst>
      <p:ext uri="{BB962C8B-B14F-4D97-AF65-F5344CB8AC3E}">
        <p14:creationId xmlns:p14="http://schemas.microsoft.com/office/powerpoint/2010/main" val="75925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10</a:t>
            </a:fld>
            <a:endParaRPr lang="en-US"/>
          </a:p>
        </p:txBody>
      </p:sp>
    </p:spTree>
    <p:extLst>
      <p:ext uri="{BB962C8B-B14F-4D97-AF65-F5344CB8AC3E}">
        <p14:creationId xmlns:p14="http://schemas.microsoft.com/office/powerpoint/2010/main" val="146940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Estas herramientas se pueden utilizar para obtener información “</a:t>
            </a:r>
            <a:r>
              <a:rPr lang="es-MX" sz="1200" i="1" kern="1200" dirty="0" smtClean="0">
                <a:solidFill>
                  <a:schemeClr val="tx1"/>
                </a:solidFill>
                <a:effectLst/>
                <a:latin typeface="+mn-lt"/>
                <a:ea typeface="+mn-ea"/>
                <a:cs typeface="+mn-cs"/>
              </a:rPr>
              <a:t>de primera mano</a:t>
            </a:r>
            <a:r>
              <a:rPr lang="es-MX" sz="1200" kern="1200" dirty="0" smtClean="0">
                <a:solidFill>
                  <a:schemeClr val="tx1"/>
                </a:solidFill>
                <a:effectLst/>
                <a:latin typeface="+mn-lt"/>
                <a:ea typeface="+mn-ea"/>
                <a:cs typeface="+mn-cs"/>
              </a:rPr>
              <a:t>” que facilite la toma de decisiones, especialmente en la creación de políticas públicas de índole social (educación, trabajo, salud, etc.) y en herramientas orientadas a la comunicación (información que se le proporciona a la población sobre los peligros de la migración irregular en general y especialmente cuando se recurre a una red de tráfico). Es frecuente que se realicen perfiles de país o de región pero no de personas migrantes que recurren a redes de tráfico. Esta población tiene sus propias características y requiere de un análisis individual o grupal. </a:t>
            </a: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11</a:t>
            </a:fld>
            <a:endParaRPr lang="en-US"/>
          </a:p>
        </p:txBody>
      </p:sp>
    </p:spTree>
    <p:extLst>
      <p:ext uri="{BB962C8B-B14F-4D97-AF65-F5344CB8AC3E}">
        <p14:creationId xmlns:p14="http://schemas.microsoft.com/office/powerpoint/2010/main" val="373241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Lo común es que se alerte a la población sobre los peligros de la migración irregular con mensajes generales lanzados en campañas que tienen una duración limitada y que se transmiten por medios de comunicación. No se han diseñado programas estructurados y permanentes con mensajes diferenciados (sexo, edad, nivel educativo, etc.) que le sean transmitidos directamente a las personas en sus comunidades, centros de enseñanza, lugares de trabajo, etc. El contacto personal puede ser mucho más efectivo.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12</a:t>
            </a:fld>
            <a:endParaRPr lang="en-US"/>
          </a:p>
        </p:txBody>
      </p:sp>
    </p:spTree>
    <p:extLst>
      <p:ext uri="{BB962C8B-B14F-4D97-AF65-F5344CB8AC3E}">
        <p14:creationId xmlns:p14="http://schemas.microsoft.com/office/powerpoint/2010/main" val="119629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El objetivo de la propuesta es que los programas sean permanentes y formen parte de la formación profesional de los funcionarios, así como de la capacitación de líderes comunales. De nuevo, los programas que existen son aleatorios, no permanentes y las capacitaciones que existen están más orientadas al funcionario que al actor de la sociedad civil que puede tener un contacto más directo con el tema de tráfico ilícito de migrantes en sus comunidades, lugares de estudio o trabajo y que puede apoyar en la prevención con mayor criterio.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13</a:t>
            </a:fld>
            <a:endParaRPr lang="en-US"/>
          </a:p>
        </p:txBody>
      </p:sp>
    </p:spTree>
    <p:extLst>
      <p:ext uri="{BB962C8B-B14F-4D97-AF65-F5344CB8AC3E}">
        <p14:creationId xmlns:p14="http://schemas.microsoft.com/office/powerpoint/2010/main" val="338177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Una detección efectiva permite una organización </a:t>
            </a:r>
            <a:r>
              <a:rPr lang="es-MX" sz="1200" i="1" kern="1200" dirty="0" smtClean="0">
                <a:solidFill>
                  <a:schemeClr val="tx1"/>
                </a:solidFill>
                <a:effectLst/>
                <a:latin typeface="+mn-lt"/>
                <a:ea typeface="+mn-ea"/>
                <a:cs typeface="+mn-cs"/>
              </a:rPr>
              <a:t>proactiva</a:t>
            </a:r>
            <a:r>
              <a:rPr lang="es-MX" sz="1200" kern="1200" dirty="0" smtClean="0">
                <a:solidFill>
                  <a:schemeClr val="tx1"/>
                </a:solidFill>
                <a:effectLst/>
                <a:latin typeface="+mn-lt"/>
                <a:ea typeface="+mn-ea"/>
                <a:cs typeface="+mn-cs"/>
              </a:rPr>
              <a:t> de la seguridad pública y migratoria en relación con las acciones del crimen organizado en materia de tráfico ilícito de migrantes y les proporciona mayores elementos a los oficiales a cargo de la investigación criminal cuando tengan que abordar un caso concreto. Lo cierto es que con mayor frecuencia siempre estamos “</a:t>
            </a:r>
            <a:r>
              <a:rPr lang="es-MX" sz="1200" i="1" kern="1200" dirty="0" smtClean="0">
                <a:solidFill>
                  <a:schemeClr val="tx1"/>
                </a:solidFill>
                <a:effectLst/>
                <a:latin typeface="+mn-lt"/>
                <a:ea typeface="+mn-ea"/>
                <a:cs typeface="+mn-cs"/>
              </a:rPr>
              <a:t>un paso atrás”</a:t>
            </a:r>
            <a:r>
              <a:rPr lang="es-MX" sz="1200" kern="1200" dirty="0" smtClean="0">
                <a:solidFill>
                  <a:schemeClr val="tx1"/>
                </a:solidFill>
                <a:effectLst/>
                <a:latin typeface="+mn-lt"/>
                <a:ea typeface="+mn-ea"/>
                <a:cs typeface="+mn-cs"/>
              </a:rPr>
              <a:t> en la actividad que realizan los criminales. Con las dos herramientas propuestas, a nivel regional (ruta migrante) puede generarse un espacio de anticipación que facilite el trabajo de las autoridades migratorias y de investigación del delito. </a:t>
            </a:r>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14</a:t>
            </a:fld>
            <a:endParaRPr lang="en-US"/>
          </a:p>
        </p:txBody>
      </p:sp>
    </p:spTree>
    <p:extLst>
      <p:ext uri="{BB962C8B-B14F-4D97-AF65-F5344CB8AC3E}">
        <p14:creationId xmlns:p14="http://schemas.microsoft.com/office/powerpoint/2010/main" val="206877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1. </a:t>
            </a:r>
            <a:r>
              <a:rPr lang="es-MX" sz="1200" dirty="0" smtClean="0"/>
              <a:t>Las coaliciones o comités contra la trata  y el tráfico son funcionales pero no establecen una diferencia clara entre ambos temas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2 Actualmente existen en la mayoría de los países unidades y fiscalías de trata y tráfico. Esto ocurre porque el tema de TIM fue tomado más en serio hasta hace unos 3 años y la primera respuesta fue incluir el tema de tráfico en la ya existentes unidades de trata de personas. Sin embargo, la diferencia entre ambos delitos requiere de una separación de funcionarios y recursos y/o que al menos, los funcionarios que las integren estén </a:t>
            </a:r>
            <a:r>
              <a:rPr lang="es-MX" sz="1200" u="sng" kern="1200" dirty="0" smtClean="0">
                <a:solidFill>
                  <a:schemeClr val="tx1"/>
                </a:solidFill>
                <a:effectLst/>
                <a:latin typeface="+mn-lt"/>
                <a:ea typeface="+mn-ea"/>
                <a:cs typeface="+mn-cs"/>
              </a:rPr>
              <a:t>especializados</a:t>
            </a:r>
            <a:r>
              <a:rPr lang="es-MX" sz="1200" kern="1200" dirty="0" smtClean="0">
                <a:solidFill>
                  <a:schemeClr val="tx1"/>
                </a:solidFill>
                <a:effectLst/>
                <a:latin typeface="+mn-lt"/>
                <a:ea typeface="+mn-ea"/>
                <a:cs typeface="+mn-cs"/>
              </a:rPr>
              <a:t> en ambos temas.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3  Esta comisión podría integrarse dentro de la CRM o dentro de la Coalición Regional contra la trata de personas que aparentemente también asumió el tema de tráfico.</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4, </a:t>
            </a:r>
            <a:r>
              <a:rPr lang="es-MX" sz="1200" kern="1200" baseline="0" dirty="0" smtClean="0">
                <a:solidFill>
                  <a:schemeClr val="tx1"/>
                </a:solidFill>
                <a:effectLst/>
                <a:latin typeface="+mn-lt"/>
                <a:ea typeface="+mn-ea"/>
                <a:cs typeface="+mn-cs"/>
              </a:rPr>
              <a:t> C</a:t>
            </a:r>
            <a:r>
              <a:rPr lang="es-MX" sz="1200" dirty="0" smtClean="0"/>
              <a:t>omo invitados y/u observadores regionales, conforme lo establecen los puntos 5.2 y 5.4 de los Lineamientos de actuación de la citada coalición regional.</a:t>
            </a:r>
            <a:r>
              <a:rPr lang="es-MX" sz="1200" baseline="0" dirty="0" smtClean="0"/>
              <a:t> </a:t>
            </a:r>
            <a:r>
              <a:rPr lang="es-MX" sz="1200" kern="1200" dirty="0" smtClean="0">
                <a:solidFill>
                  <a:schemeClr val="tx1"/>
                </a:solidFill>
                <a:effectLst/>
                <a:latin typeface="+mn-lt"/>
                <a:ea typeface="+mn-ea"/>
                <a:cs typeface="+mn-cs"/>
              </a:rPr>
              <a:t>Canadá y Estados Unidos están representados en la CRM pero no en la Coalición Regional.</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t>15</a:t>
            </a:fld>
            <a:endParaRPr lang="en-US"/>
          </a:p>
        </p:txBody>
      </p:sp>
    </p:spTree>
    <p:extLst>
      <p:ext uri="{BB962C8B-B14F-4D97-AF65-F5344CB8AC3E}">
        <p14:creationId xmlns:p14="http://schemas.microsoft.com/office/powerpoint/2010/main" val="161984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634F4B-BC0C-4800-9969-E52267F02DB4}"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349554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34F4B-BC0C-4800-9969-E52267F02DB4}"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115548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34F4B-BC0C-4800-9969-E52267F02DB4}"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244937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183" y="156505"/>
            <a:ext cx="7871791" cy="1024595"/>
          </a:xfrm>
          <a:solidFill>
            <a:schemeClr val="bg1">
              <a:lumMod val="95000"/>
            </a:schemeClr>
          </a:solidFill>
        </p:spPr>
        <p:txBody>
          <a:bodyPr lIns="182880" tIns="182880" rIns="182880" anchor="t"/>
          <a:lstStyle>
            <a:lvl1pPr>
              <a:lnSpc>
                <a:spcPct val="75000"/>
              </a:lnSpc>
              <a:defRPr>
                <a:solidFill>
                  <a:srgbClr val="0061AA"/>
                </a:solidFill>
                <a:latin typeface="Gill Sans MT" panose="020B0502020104020203"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13182" y="1391478"/>
            <a:ext cx="7871791" cy="532736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1113183" y="1207884"/>
            <a:ext cx="7871791" cy="0"/>
          </a:xfrm>
          <a:prstGeom prst="line">
            <a:avLst/>
          </a:prstGeom>
          <a:ln w="57150">
            <a:solidFill>
              <a:srgbClr val="0061AA"/>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51000"/>
                    </a14:imgEffect>
                  </a14:imgLayer>
                </a14:imgProps>
              </a:ext>
              <a:ext uri="{28A0092B-C50C-407E-A947-70E740481C1C}">
                <a14:useLocalDpi xmlns:a14="http://schemas.microsoft.com/office/drawing/2010/main"/>
              </a:ext>
            </a:extLst>
          </a:blip>
          <a:srcRect/>
          <a:stretch/>
        </p:blipFill>
        <p:spPr>
          <a:xfrm>
            <a:off x="4565375" y="4375563"/>
            <a:ext cx="4678357" cy="2489063"/>
          </a:xfrm>
          <a:prstGeom prst="rect">
            <a:avLst/>
          </a:prstGeom>
        </p:spPr>
      </p:pic>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8125" y="262834"/>
            <a:ext cx="640732" cy="611809"/>
          </a:xfrm>
          <a:prstGeom prst="rect">
            <a:avLst/>
          </a:prstGeom>
        </p:spPr>
      </p:pic>
    </p:spTree>
    <p:extLst>
      <p:ext uri="{BB962C8B-B14F-4D97-AF65-F5344CB8AC3E}">
        <p14:creationId xmlns:p14="http://schemas.microsoft.com/office/powerpoint/2010/main" val="80124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34F4B-BC0C-4800-9969-E52267F02DB4}"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136857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634F4B-BC0C-4800-9969-E52267F02DB4}" type="datetimeFigureOut">
              <a:rPr lang="en-US" smtClean="0"/>
              <a:t>15/11/16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32166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6"/>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2248" y="1489075"/>
            <a:ext cx="386834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2248" y="2193926"/>
            <a:ext cx="386834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634F4B-BC0C-4800-9969-E52267F02DB4}" type="datetimeFigureOut">
              <a:rPr lang="en-US" smtClean="0"/>
              <a:t>15/11/16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183893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634F4B-BC0C-4800-9969-E52267F02DB4}" type="datetimeFigureOut">
              <a:rPr lang="en-US" smtClean="0"/>
              <a:t>15/11/16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198434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34F4B-BC0C-4800-9969-E52267F02DB4}" type="datetimeFigureOut">
              <a:rPr lang="en-US" smtClean="0"/>
              <a:t>15/11/16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258951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34F4B-BC0C-4800-9969-E52267F02DB4}" type="datetimeFigureOut">
              <a:rPr lang="en-US" smtClean="0"/>
              <a:t>15/11/16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282905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34F4B-BC0C-4800-9969-E52267F02DB4}" type="datetimeFigureOut">
              <a:rPr lang="en-US" smtClean="0"/>
              <a:t>15/11/16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81F7D-BED5-47D2-998E-7A95E2E5D341}" type="slidenum">
              <a:rPr lang="en-US" smtClean="0"/>
              <a:t>‹#›</a:t>
            </a:fld>
            <a:endParaRPr lang="en-US"/>
          </a:p>
        </p:txBody>
      </p:sp>
    </p:spTree>
    <p:extLst>
      <p:ext uri="{BB962C8B-B14F-4D97-AF65-F5344CB8AC3E}">
        <p14:creationId xmlns:p14="http://schemas.microsoft.com/office/powerpoint/2010/main" val="3215767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34F4B-BC0C-4800-9969-E52267F02DB4}" type="datetimeFigureOut">
              <a:rPr lang="en-US" smtClean="0"/>
              <a:t>15/11/16</a:t>
            </a:fld>
            <a:endParaRPr lang="en-US"/>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281F7D-BED5-47D2-998E-7A95E2E5D341}" type="slidenum">
              <a:rPr lang="en-US" smtClean="0"/>
              <a:t>‹#›</a:t>
            </a:fld>
            <a:endParaRPr lang="en-US"/>
          </a:p>
        </p:txBody>
      </p:sp>
    </p:spTree>
    <p:extLst>
      <p:ext uri="{BB962C8B-B14F-4D97-AF65-F5344CB8AC3E}">
        <p14:creationId xmlns:p14="http://schemas.microsoft.com/office/powerpoint/2010/main" val="26378634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costarica.iom.int/es/inicio" TargetMode="External"/><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hyperlink" Target="http://costarica.iom.int/es/inicio"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costarica.iom.i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starica.iom.int/es/inicio"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costarica.iom.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9966" y="1836437"/>
            <a:ext cx="5401550" cy="2215991"/>
          </a:xfrm>
          <a:prstGeom prst="rect">
            <a:avLst/>
          </a:prstGeom>
          <a:noFill/>
        </p:spPr>
        <p:txBody>
          <a:bodyPr wrap="square" tIns="182880" bIns="182880" rtlCol="0">
            <a:spAutoFit/>
          </a:bodyPr>
          <a:lstStyle/>
          <a:p>
            <a:pPr algn="ctr"/>
            <a:endParaRPr lang="es-MX" sz="2000" dirty="0" smtClean="0">
              <a:solidFill>
                <a:srgbClr val="0070C0"/>
              </a:solidFill>
            </a:endParaRPr>
          </a:p>
          <a:p>
            <a:pPr algn="ctr"/>
            <a:endParaRPr lang="es-CR" sz="2000" dirty="0" smtClean="0">
              <a:solidFill>
                <a:srgbClr val="0070C0"/>
              </a:solidFill>
            </a:endParaRPr>
          </a:p>
          <a:p>
            <a:pPr algn="ctr"/>
            <a:endParaRPr lang="es-CR" sz="2000" b="1" dirty="0">
              <a:solidFill>
                <a:srgbClr val="0070C0"/>
              </a:solidFill>
              <a:latin typeface="Gill Sans MT" panose="020B0502020104020203" pitchFamily="34" charset="0"/>
            </a:endParaRPr>
          </a:p>
          <a:p>
            <a:pPr algn="ctr"/>
            <a:r>
              <a:rPr lang="es-MX" sz="2000" b="1" dirty="0" smtClean="0">
                <a:solidFill>
                  <a:srgbClr val="0070C0"/>
                </a:solidFill>
                <a:latin typeface="Gill Sans MT" panose="020B0502020104020203" pitchFamily="34" charset="0"/>
              </a:rPr>
              <a:t>Actualización de Estado de Situación sobre Trata de Personas y Trafico Ilícito de Migrantes: Algunas Recomendaciones</a:t>
            </a:r>
            <a:endParaRPr lang="es-MX" sz="2000" b="1" dirty="0">
              <a:solidFill>
                <a:srgbClr val="0070C0"/>
              </a:solidFill>
              <a:latin typeface="Gill Sans MT" panose="020B0502020104020203" pitchFamily="34" charset="0"/>
            </a:endParaRPr>
          </a:p>
        </p:txBody>
      </p:sp>
      <p:sp>
        <p:nvSpPr>
          <p:cNvPr id="6" name="Rectangle 6"/>
          <p:cNvSpPr>
            <a:spLocks noGrp="1" noChangeArrowheads="1"/>
          </p:cNvSpPr>
          <p:nvPr>
            <p:ph type="ctrTitle" idx="4294967295"/>
          </p:nvPr>
        </p:nvSpPr>
        <p:spPr>
          <a:xfrm>
            <a:off x="1089660" y="5161959"/>
            <a:ext cx="5070712" cy="1160462"/>
          </a:xfrm>
        </p:spPr>
        <p:txBody>
          <a:bodyPr>
            <a:normAutofit fontScale="90000"/>
          </a:bodyPr>
          <a:lstStyle/>
          <a:p>
            <a:pPr algn="ctr"/>
            <a:r>
              <a:rPr lang="es-CR" sz="1800" b="1" i="1" dirty="0" smtClean="0">
                <a:solidFill>
                  <a:srgbClr val="000090"/>
                </a:solidFill>
                <a:latin typeface="Gill Sans MT" pitchFamily="34" charset="0"/>
              </a:rPr>
              <a:t>Red de Funcionarios de Enlace sobre Trata y Trafico</a:t>
            </a:r>
            <a:br>
              <a:rPr lang="es-CR" sz="1800" b="1" i="1" dirty="0" smtClean="0">
                <a:solidFill>
                  <a:srgbClr val="000090"/>
                </a:solidFill>
                <a:latin typeface="Gill Sans MT" pitchFamily="34" charset="0"/>
              </a:rPr>
            </a:br>
            <a:r>
              <a:rPr lang="es-CR" sz="1800" b="1" i="1" dirty="0" smtClean="0">
                <a:solidFill>
                  <a:srgbClr val="000090"/>
                </a:solidFill>
                <a:latin typeface="Gill Sans MT" pitchFamily="34" charset="0"/>
              </a:rPr>
              <a:t>Conferencia Regional sobre Migración</a:t>
            </a:r>
            <a:br>
              <a:rPr lang="es-CR" sz="1800" b="1" i="1" dirty="0" smtClean="0">
                <a:solidFill>
                  <a:srgbClr val="000090"/>
                </a:solidFill>
                <a:latin typeface="Gill Sans MT" pitchFamily="34" charset="0"/>
              </a:rPr>
            </a:br>
            <a:r>
              <a:rPr lang="es-CR" sz="1800" b="1" i="1" dirty="0" smtClean="0">
                <a:solidFill>
                  <a:srgbClr val="000090"/>
                </a:solidFill>
                <a:latin typeface="Gill Sans MT" pitchFamily="34" charset="0"/>
              </a:rPr>
              <a:t>Honduras, 15 de noviembre de 2016</a:t>
            </a:r>
            <a:r>
              <a:rPr lang="es-CR" sz="2000" b="1" i="1" dirty="0" smtClean="0">
                <a:solidFill>
                  <a:srgbClr val="000090"/>
                </a:solidFill>
                <a:latin typeface="Gill Sans MT" pitchFamily="34" charset="0"/>
              </a:rPr>
              <a:t/>
            </a:r>
            <a:br>
              <a:rPr lang="es-CR" sz="2000" b="1" i="1" dirty="0" smtClean="0">
                <a:solidFill>
                  <a:srgbClr val="000090"/>
                </a:solidFill>
                <a:latin typeface="Gill Sans MT" pitchFamily="34" charset="0"/>
              </a:rPr>
            </a:br>
            <a:endParaRPr lang="en-GB" sz="2000" b="1" i="1" dirty="0" smtClean="0">
              <a:solidFill>
                <a:srgbClr val="000090"/>
              </a:solidFill>
              <a:latin typeface="Gill Sans MT" pitchFamily="34" charset="0"/>
            </a:endParaRPr>
          </a:p>
        </p:txBody>
      </p:sp>
      <p:sp>
        <p:nvSpPr>
          <p:cNvPr id="12" name="TextBox 11"/>
          <p:cNvSpPr txBox="1"/>
          <p:nvPr/>
        </p:nvSpPr>
        <p:spPr>
          <a:xfrm>
            <a:off x="4447616" y="5093379"/>
            <a:ext cx="248786" cy="369332"/>
          </a:xfrm>
          <a:prstGeom prst="rect">
            <a:avLst/>
          </a:prstGeom>
          <a:noFill/>
        </p:spPr>
        <p:txBody>
          <a:bodyPr wrap="none" rtlCol="0">
            <a:spAutoFit/>
          </a:bodyPr>
          <a:lstStyle/>
          <a:p>
            <a:pPr algn="ctr" fontAlgn="base">
              <a:spcBef>
                <a:spcPct val="0"/>
              </a:spcBef>
              <a:spcAft>
                <a:spcPct val="0"/>
              </a:spcAft>
            </a:pPr>
            <a:r>
              <a:rPr lang="fr-CH" b="1" dirty="0" smtClean="0">
                <a:solidFill>
                  <a:srgbClr val="333399"/>
                </a:solidFill>
                <a:latin typeface="Gill Sans MT" pitchFamily="34" charset="0"/>
              </a:rPr>
              <a:t> </a:t>
            </a:r>
            <a:endParaRPr lang="en-GB" dirty="0" smtClean="0">
              <a:solidFill>
                <a:srgbClr val="000000"/>
              </a:solidFill>
              <a:latin typeface="Gill Sans MT" pitchFamily="34" charset="0"/>
            </a:endParaRPr>
          </a:p>
        </p:txBody>
      </p:sp>
      <p:sp>
        <p:nvSpPr>
          <p:cNvPr id="8" name="Rectangle 7"/>
          <p:cNvSpPr/>
          <p:nvPr/>
        </p:nvSpPr>
        <p:spPr>
          <a:xfrm rot="5400000">
            <a:off x="2484276" y="-2484276"/>
            <a:ext cx="1547664" cy="65162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9" name="Picture 3" descr="N:\SOFIA\Laptop MAC (sjofile01)\documentos ana beatriz\Ana Beatriz ofis\TRATA\CONAMAJ\dibujos color\Dibujos trata Color\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9040" y="0"/>
            <a:ext cx="261496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4" descr="Logo OIM">
            <a:hlinkClick r:id="rId4" tooltip="OIM-IOM RO SAN JOSÉ"/>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504" y="102612"/>
            <a:ext cx="130492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275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sz="3200" dirty="0" smtClean="0"/>
              <a:t>Recomendaciones</a:t>
            </a:r>
            <a:r>
              <a:rPr lang="en-US" sz="3200" dirty="0" smtClean="0"/>
              <a:t> </a:t>
            </a:r>
            <a:r>
              <a:rPr lang="es-ES" sz="3200" dirty="0" smtClean="0"/>
              <a:t>Contra el Trafico Ilícito de Migrantes - sobre</a:t>
            </a:r>
            <a:endParaRPr lang="es-ES" sz="3200" dirty="0"/>
          </a:p>
        </p:txBody>
      </p:sp>
      <p:sp>
        <p:nvSpPr>
          <p:cNvPr id="3" name="Content Placeholder 2"/>
          <p:cNvSpPr>
            <a:spLocks noGrp="1"/>
          </p:cNvSpPr>
          <p:nvPr>
            <p:ph idx="1"/>
          </p:nvPr>
        </p:nvSpPr>
        <p:spPr>
          <a:xfrm>
            <a:off x="1113182" y="1391479"/>
            <a:ext cx="6286685" cy="4348922"/>
          </a:xfrm>
        </p:spPr>
        <p:txBody>
          <a:bodyPr>
            <a:normAutofit/>
          </a:bodyPr>
          <a:lstStyle/>
          <a:p>
            <a:pPr marL="514350" indent="-514350">
              <a:buFont typeface="+mj-lt"/>
              <a:buAutoNum type="arabicPeriod"/>
            </a:pPr>
            <a:r>
              <a:rPr lang="es-ES" sz="2800" b="1" dirty="0" smtClean="0"/>
              <a:t>Prevención</a:t>
            </a:r>
            <a:endParaRPr lang="es-ES" sz="2800" b="1" dirty="0"/>
          </a:p>
          <a:p>
            <a:pPr marL="514350" indent="-514350">
              <a:buFont typeface="+mj-lt"/>
              <a:buAutoNum type="arabicPeriod"/>
            </a:pPr>
            <a:r>
              <a:rPr lang="es-MX" sz="2800" b="1" dirty="0" smtClean="0"/>
              <a:t>Divulgación </a:t>
            </a:r>
            <a:r>
              <a:rPr lang="es-MX" sz="2800" b="1" dirty="0"/>
              <a:t>de la información</a:t>
            </a:r>
            <a:r>
              <a:rPr lang="es-ES" sz="2800" b="1" dirty="0"/>
              <a:t> </a:t>
            </a:r>
            <a:endParaRPr lang="es-ES" sz="2800" b="1" dirty="0" smtClean="0"/>
          </a:p>
          <a:p>
            <a:pPr marL="514350" indent="-514350">
              <a:buFont typeface="+mj-lt"/>
              <a:buAutoNum type="arabicPeriod"/>
            </a:pPr>
            <a:r>
              <a:rPr lang="es-MX" sz="2800" b="1" dirty="0" smtClean="0"/>
              <a:t>Capacitación</a:t>
            </a:r>
          </a:p>
          <a:p>
            <a:pPr marL="514350" indent="-514350">
              <a:buFont typeface="+mj-lt"/>
              <a:buAutoNum type="arabicPeriod"/>
            </a:pPr>
            <a:r>
              <a:rPr lang="es-MX" sz="2800" b="1" dirty="0"/>
              <a:t>Identificación de posibles </a:t>
            </a:r>
            <a:r>
              <a:rPr lang="es-MX" sz="2800" b="1" dirty="0" smtClean="0"/>
              <a:t>casos</a:t>
            </a:r>
          </a:p>
          <a:p>
            <a:pPr marL="514350" indent="-514350">
              <a:buFont typeface="+mj-lt"/>
              <a:buAutoNum type="arabicPeriod"/>
            </a:pPr>
            <a:r>
              <a:rPr lang="es-MX" sz="2800" b="1" dirty="0"/>
              <a:t>Aspectos </a:t>
            </a:r>
            <a:r>
              <a:rPr lang="es-MX" sz="2800" b="1" dirty="0" smtClean="0"/>
              <a:t>organizativos</a:t>
            </a:r>
          </a:p>
          <a:p>
            <a:pPr marL="514350" indent="-514350">
              <a:buFont typeface="+mj-lt"/>
              <a:buAutoNum type="arabicPeriod"/>
            </a:pPr>
            <a:r>
              <a:rPr lang="es-MX" sz="2800" b="1" dirty="0" smtClean="0"/>
              <a:t>Persecución</a:t>
            </a:r>
          </a:p>
          <a:p>
            <a:pPr marL="514350" indent="-514350">
              <a:buFont typeface="+mj-lt"/>
              <a:buAutoNum type="arabicPeriod"/>
            </a:pPr>
            <a:r>
              <a:rPr lang="es-MX" sz="2800" b="1" dirty="0"/>
              <a:t>Investigación y </a:t>
            </a:r>
            <a:r>
              <a:rPr lang="es-MX" sz="2800" b="1" dirty="0" smtClean="0"/>
              <a:t>procesamiento</a:t>
            </a:r>
          </a:p>
          <a:p>
            <a:pPr marL="514350" indent="-514350">
              <a:buFont typeface="+mj-lt"/>
              <a:buAutoNum type="arabicPeriod"/>
            </a:pPr>
            <a:r>
              <a:rPr lang="es-MX" sz="2800" b="1" dirty="0"/>
              <a:t>Atención y </a:t>
            </a:r>
            <a:r>
              <a:rPr lang="es-MX" sz="2800" b="1" dirty="0" smtClean="0"/>
              <a:t>protección</a:t>
            </a:r>
          </a:p>
          <a:p>
            <a:pPr marL="0" indent="0">
              <a:buNone/>
            </a:pPr>
            <a:endParaRPr lang="es-ES" sz="2800" dirty="0" smtClean="0"/>
          </a:p>
          <a:p>
            <a:pPr marL="0" indent="0">
              <a:buNone/>
            </a:pPr>
            <a:endParaRPr lang="es-ES" sz="2800" dirty="0"/>
          </a:p>
          <a:p>
            <a:endParaRPr lang="es-ES" dirty="0"/>
          </a:p>
        </p:txBody>
      </p:sp>
    </p:spTree>
    <p:extLst>
      <p:ext uri="{BB962C8B-B14F-4D97-AF65-F5344CB8AC3E}">
        <p14:creationId xmlns:p14="http://schemas.microsoft.com/office/powerpoint/2010/main" val="40497265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CTIM 1/8 - Prevención</a:t>
            </a:r>
            <a:endParaRPr lang="es-ES" dirty="0"/>
          </a:p>
        </p:txBody>
      </p:sp>
      <p:sp>
        <p:nvSpPr>
          <p:cNvPr id="3" name="Content Placeholder 2"/>
          <p:cNvSpPr>
            <a:spLocks noGrp="1"/>
          </p:cNvSpPr>
          <p:nvPr>
            <p:ph idx="1"/>
          </p:nvPr>
        </p:nvSpPr>
        <p:spPr>
          <a:xfrm>
            <a:off x="921797" y="1391478"/>
            <a:ext cx="7871791" cy="3400655"/>
          </a:xfrm>
        </p:spPr>
        <p:txBody>
          <a:bodyPr>
            <a:normAutofit/>
          </a:bodyPr>
          <a:lstStyle/>
          <a:p>
            <a:pPr marL="0" indent="0">
              <a:buNone/>
            </a:pPr>
            <a:r>
              <a:rPr lang="es-MX" sz="2800" dirty="0" smtClean="0"/>
              <a:t>Un </a:t>
            </a:r>
            <a:r>
              <a:rPr lang="es-MX" sz="2800" i="1" dirty="0"/>
              <a:t>mapeo a nivel nacional</a:t>
            </a:r>
            <a:r>
              <a:rPr lang="es-MX" sz="2800" dirty="0"/>
              <a:t> sobre las causas de la migración irregular asistida por traficantes basado en entrevistas a los migrantes que a su vez sirva como base para diseñar dos perfiles: </a:t>
            </a:r>
            <a:endParaRPr lang="es-MX" sz="2800" dirty="0" smtClean="0"/>
          </a:p>
          <a:p>
            <a:pPr marL="514350" indent="-514350">
              <a:buAutoNum type="arabicParenR"/>
            </a:pPr>
            <a:r>
              <a:rPr lang="es-MX" sz="2800" dirty="0" smtClean="0"/>
              <a:t>un </a:t>
            </a:r>
            <a:r>
              <a:rPr lang="es-MX" sz="2800" i="1" dirty="0"/>
              <a:t>perfil de migrante</a:t>
            </a:r>
            <a:r>
              <a:rPr lang="es-MX" sz="2800" dirty="0"/>
              <a:t> (¿quién migra</a:t>
            </a:r>
            <a:r>
              <a:rPr lang="es-MX" sz="2800" dirty="0" smtClean="0"/>
              <a:t>?) </a:t>
            </a:r>
            <a:r>
              <a:rPr lang="es-MX" sz="2800" dirty="0"/>
              <a:t>y </a:t>
            </a:r>
            <a:endParaRPr lang="es-MX" sz="2800" dirty="0" smtClean="0"/>
          </a:p>
          <a:p>
            <a:pPr marL="514350" indent="-514350">
              <a:buAutoNum type="arabicParenR"/>
            </a:pPr>
            <a:r>
              <a:rPr lang="es-MX" sz="2800" dirty="0" smtClean="0"/>
              <a:t>un </a:t>
            </a:r>
            <a:r>
              <a:rPr lang="es-MX" sz="2800" i="1" dirty="0"/>
              <a:t>perfil de </a:t>
            </a:r>
            <a:r>
              <a:rPr lang="es-MX" sz="2800" i="1" dirty="0" smtClean="0"/>
              <a:t>vulnerabilidades</a:t>
            </a:r>
            <a:r>
              <a:rPr lang="es-MX" sz="2800" i="1" dirty="0"/>
              <a:t> </a:t>
            </a:r>
            <a:r>
              <a:rPr lang="es-MX" sz="2800" i="1" dirty="0" smtClean="0"/>
              <a:t>(</a:t>
            </a:r>
            <a:r>
              <a:rPr lang="es-MX" sz="2800" dirty="0"/>
              <a:t>¿por qué migra? </a:t>
            </a:r>
            <a:r>
              <a:rPr lang="es-MX" sz="2800" dirty="0" smtClean="0"/>
              <a:t>)</a:t>
            </a:r>
            <a:endParaRPr lang="es-MX" sz="2800" i="1" dirty="0" smtClean="0"/>
          </a:p>
          <a:p>
            <a:pPr marL="0" indent="0">
              <a:buNone/>
            </a:pPr>
            <a:endParaRPr lang="es-MX" sz="2800" i="1" dirty="0"/>
          </a:p>
          <a:p>
            <a:pPr marL="0" indent="0">
              <a:buNone/>
            </a:pPr>
            <a:endParaRPr lang="es-MX" sz="2800" i="1" dirty="0"/>
          </a:p>
          <a:p>
            <a:pPr marL="514350" indent="-514350">
              <a:buFont typeface="+mj-lt"/>
              <a:buAutoNum type="arabicPeriod"/>
            </a:pPr>
            <a:endParaRPr lang="es-ES" sz="2800" dirty="0" smtClean="0"/>
          </a:p>
          <a:p>
            <a:pPr marL="0" indent="0">
              <a:buNone/>
            </a:pPr>
            <a:endParaRPr lang="es-ES" sz="2800" dirty="0"/>
          </a:p>
          <a:p>
            <a:endParaRPr lang="es-ES" dirty="0"/>
          </a:p>
        </p:txBody>
      </p:sp>
    </p:spTree>
    <p:extLst>
      <p:ext uri="{BB962C8B-B14F-4D97-AF65-F5344CB8AC3E}">
        <p14:creationId xmlns:p14="http://schemas.microsoft.com/office/powerpoint/2010/main" val="324206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CTIM 2/8 – Divulgación de Información</a:t>
            </a:r>
            <a:endParaRPr lang="es-ES" dirty="0"/>
          </a:p>
        </p:txBody>
      </p:sp>
      <p:sp>
        <p:nvSpPr>
          <p:cNvPr id="3" name="Content Placeholder 2"/>
          <p:cNvSpPr>
            <a:spLocks noGrp="1"/>
          </p:cNvSpPr>
          <p:nvPr>
            <p:ph idx="1"/>
          </p:nvPr>
        </p:nvSpPr>
        <p:spPr>
          <a:xfrm>
            <a:off x="287867" y="1637415"/>
            <a:ext cx="8697107" cy="3645786"/>
          </a:xfrm>
        </p:spPr>
        <p:txBody>
          <a:bodyPr>
            <a:normAutofit/>
          </a:bodyPr>
          <a:lstStyle/>
          <a:p>
            <a:pPr marL="0" indent="0">
              <a:buNone/>
            </a:pPr>
            <a:r>
              <a:rPr lang="es-MX" sz="2800" dirty="0" smtClean="0"/>
              <a:t>Un </a:t>
            </a:r>
            <a:r>
              <a:rPr lang="es-MX" sz="2800" dirty="0"/>
              <a:t>programa (continuo y permanente) de comunicación social que se enfoque en dos ejes principales: </a:t>
            </a:r>
            <a:endParaRPr lang="es-MX" sz="2800" dirty="0" smtClean="0"/>
          </a:p>
          <a:p>
            <a:pPr marL="514350" indent="-514350">
              <a:buFont typeface="+mj-lt"/>
              <a:buAutoNum type="arabicPeriod"/>
            </a:pPr>
            <a:r>
              <a:rPr lang="es-MX" sz="2800" dirty="0" smtClean="0"/>
              <a:t>mensajes </a:t>
            </a:r>
            <a:r>
              <a:rPr lang="es-MX" sz="2800" dirty="0"/>
              <a:t>diferenciados dirigidos a la población sobre los peligros de la migración irregular en general y en especial en manos de </a:t>
            </a:r>
            <a:r>
              <a:rPr lang="es-MX" sz="2800" dirty="0" smtClean="0"/>
              <a:t>traficantes, y</a:t>
            </a:r>
          </a:p>
          <a:p>
            <a:pPr marL="514350" indent="-514350">
              <a:buFont typeface="+mj-lt"/>
              <a:buAutoNum type="arabicPeriod"/>
            </a:pPr>
            <a:r>
              <a:rPr lang="es-MX" sz="2800" dirty="0" smtClean="0"/>
              <a:t>sobre los beneficios en quedarse </a:t>
            </a:r>
            <a:r>
              <a:rPr lang="es-MX" sz="2800" dirty="0"/>
              <a:t>en el país. </a:t>
            </a:r>
            <a:endParaRPr lang="es-ES" sz="2800" dirty="0" smtClean="0"/>
          </a:p>
          <a:p>
            <a:pPr marL="0" indent="0">
              <a:buNone/>
            </a:pPr>
            <a:endParaRPr lang="es-ES" sz="2800" dirty="0"/>
          </a:p>
          <a:p>
            <a:endParaRPr lang="es-ES" dirty="0"/>
          </a:p>
        </p:txBody>
      </p:sp>
    </p:spTree>
    <p:extLst>
      <p:ext uri="{BB962C8B-B14F-4D97-AF65-F5344CB8AC3E}">
        <p14:creationId xmlns:p14="http://schemas.microsoft.com/office/powerpoint/2010/main" val="347040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CTIM 3/8 - Capacitación</a:t>
            </a:r>
            <a:endParaRPr lang="es-ES" dirty="0"/>
          </a:p>
        </p:txBody>
      </p:sp>
      <p:sp>
        <p:nvSpPr>
          <p:cNvPr id="3" name="Content Placeholder 2"/>
          <p:cNvSpPr>
            <a:spLocks noGrp="1"/>
          </p:cNvSpPr>
          <p:nvPr>
            <p:ph idx="1"/>
          </p:nvPr>
        </p:nvSpPr>
        <p:spPr>
          <a:xfrm>
            <a:off x="542259" y="1391479"/>
            <a:ext cx="8410815" cy="4009862"/>
          </a:xfrm>
        </p:spPr>
        <p:txBody>
          <a:bodyPr>
            <a:normAutofit lnSpcReduction="10000"/>
          </a:bodyPr>
          <a:lstStyle/>
          <a:p>
            <a:pPr marL="0" indent="0">
              <a:buNone/>
            </a:pPr>
            <a:r>
              <a:rPr lang="es-ES" sz="2800" dirty="0"/>
              <a:t>D</a:t>
            </a:r>
            <a:r>
              <a:rPr lang="es-ES" sz="2800" dirty="0" smtClean="0"/>
              <a:t>os </a:t>
            </a:r>
            <a:r>
              <a:rPr lang="es-ES" sz="2800" dirty="0"/>
              <a:t>programas de capacitación (estructurados y permanentes</a:t>
            </a:r>
            <a:r>
              <a:rPr lang="es-ES" sz="2800" dirty="0" smtClean="0"/>
              <a:t>) dirigidos a:</a:t>
            </a:r>
          </a:p>
          <a:p>
            <a:pPr marL="514350" indent="-514350">
              <a:buFont typeface="+mj-lt"/>
              <a:buAutoNum type="arabicPeriod"/>
            </a:pPr>
            <a:r>
              <a:rPr lang="es-ES" sz="2800" dirty="0" smtClean="0"/>
              <a:t>funcionarios </a:t>
            </a:r>
            <a:r>
              <a:rPr lang="es-ES" sz="2800" dirty="0"/>
              <a:t>públicos </a:t>
            </a:r>
            <a:r>
              <a:rPr lang="es-ES" sz="2800" i="1" dirty="0"/>
              <a:t>relacionados</a:t>
            </a:r>
            <a:r>
              <a:rPr lang="es-ES" sz="2800" dirty="0"/>
              <a:t> </a:t>
            </a:r>
            <a:r>
              <a:rPr lang="es-ES" sz="2800" i="1" dirty="0"/>
              <a:t>de una u otra forma en la prevención y persecución del delito, atención y protección de las personas migrantes objeto de tráfico</a:t>
            </a:r>
            <a:r>
              <a:rPr lang="es-ES" sz="2800" dirty="0"/>
              <a:t> </a:t>
            </a:r>
            <a:endParaRPr lang="es-ES" sz="2800" dirty="0" smtClean="0"/>
          </a:p>
          <a:p>
            <a:pPr marL="514350" indent="-514350">
              <a:buFont typeface="+mj-lt"/>
              <a:buAutoNum type="arabicPeriod"/>
            </a:pPr>
            <a:r>
              <a:rPr lang="es-MX" sz="2800" dirty="0" smtClean="0"/>
              <a:t>profesores</a:t>
            </a:r>
            <a:r>
              <a:rPr lang="es-MX" sz="2800" dirty="0"/>
              <a:t>, maestros, líderes comunales y otros actores institucionales o civiles que puedan brindarle información útil y actualizada a la población sobre el tráfico ilícito de migrantes. </a:t>
            </a:r>
            <a:endParaRPr lang="es-ES" dirty="0"/>
          </a:p>
        </p:txBody>
      </p:sp>
    </p:spTree>
    <p:extLst>
      <p:ext uri="{BB962C8B-B14F-4D97-AF65-F5344CB8AC3E}">
        <p14:creationId xmlns:p14="http://schemas.microsoft.com/office/powerpoint/2010/main" val="145059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CTIM 4/8 – Identificación de Posibles Casos</a:t>
            </a:r>
            <a:endParaRPr lang="es-ES" dirty="0"/>
          </a:p>
        </p:txBody>
      </p:sp>
      <p:sp>
        <p:nvSpPr>
          <p:cNvPr id="3" name="Content Placeholder 2"/>
          <p:cNvSpPr>
            <a:spLocks noGrp="1"/>
          </p:cNvSpPr>
          <p:nvPr>
            <p:ph idx="1"/>
          </p:nvPr>
        </p:nvSpPr>
        <p:spPr/>
        <p:txBody>
          <a:bodyPr>
            <a:normAutofit/>
          </a:bodyPr>
          <a:lstStyle/>
          <a:p>
            <a:pPr marL="0" indent="0">
              <a:buNone/>
            </a:pPr>
            <a:r>
              <a:rPr lang="es-MX" sz="2800" i="1" dirty="0"/>
              <a:t>Plan de Acción </a:t>
            </a:r>
            <a:r>
              <a:rPr lang="es-MX" sz="2800" i="1" dirty="0" err="1" smtClean="0"/>
              <a:t>Regiónal</a:t>
            </a:r>
            <a:r>
              <a:rPr lang="es-MX" sz="2800" dirty="0" smtClean="0"/>
              <a:t> </a:t>
            </a:r>
            <a:r>
              <a:rPr lang="es-MX" sz="2800" dirty="0"/>
              <a:t>para la detección de posibles situaciones relacionadas con tráfico ilícito de migrantes (personas, medios de transporte, lugares, rutas, etc.), con el uso de dos instrumentos</a:t>
            </a:r>
            <a:r>
              <a:rPr lang="es-MX" sz="2800" dirty="0" smtClean="0"/>
              <a:t>:</a:t>
            </a:r>
          </a:p>
          <a:p>
            <a:pPr marL="514350" indent="-514350">
              <a:buFont typeface="+mj-lt"/>
              <a:buAutoNum type="arabicPeriod"/>
            </a:pPr>
            <a:r>
              <a:rPr lang="es-MX" sz="2800" i="1" dirty="0"/>
              <a:t>M</a:t>
            </a:r>
            <a:r>
              <a:rPr lang="es-MX" sz="2800" i="1" dirty="0" smtClean="0"/>
              <a:t>apeo</a:t>
            </a:r>
            <a:r>
              <a:rPr lang="es-MX" sz="2800" dirty="0" smtClean="0"/>
              <a:t> </a:t>
            </a:r>
            <a:r>
              <a:rPr lang="es-MX" sz="2800" dirty="0"/>
              <a:t>(táctico o estratégico) y el </a:t>
            </a:r>
            <a:r>
              <a:rPr lang="es-MX" sz="2800" i="1" dirty="0"/>
              <a:t>diseño de perfiles</a:t>
            </a:r>
            <a:r>
              <a:rPr lang="es-MX" sz="2800" dirty="0"/>
              <a:t> que a su vez pueden proporcionar la información necesaria </a:t>
            </a:r>
            <a:r>
              <a:rPr lang="es-MX" sz="2800" dirty="0" smtClean="0"/>
              <a:t>para - </a:t>
            </a:r>
          </a:p>
          <a:p>
            <a:pPr marL="514350" indent="-514350">
              <a:buFont typeface="+mj-lt"/>
              <a:buAutoNum type="arabicPeriod"/>
            </a:pPr>
            <a:r>
              <a:rPr lang="es-MX" sz="2800" dirty="0"/>
              <a:t>C</a:t>
            </a:r>
            <a:r>
              <a:rPr lang="es-MX" sz="2800" dirty="0" smtClean="0"/>
              <a:t>rear </a:t>
            </a:r>
            <a:r>
              <a:rPr lang="es-MX" sz="2800" dirty="0"/>
              <a:t>un “</a:t>
            </a:r>
            <a:r>
              <a:rPr lang="es-MX" sz="2800" i="1" dirty="0"/>
              <a:t>Sistema de Alerta Temprana</a:t>
            </a:r>
            <a:r>
              <a:rPr lang="es-MX" sz="2800" dirty="0"/>
              <a:t>”</a:t>
            </a:r>
            <a:r>
              <a:rPr lang="es-MX" sz="2800" b="1" dirty="0"/>
              <a:t> </a:t>
            </a:r>
            <a:endParaRPr lang="es-MX" sz="2800" b="1" dirty="0" smtClean="0"/>
          </a:p>
          <a:p>
            <a:pPr marL="0" indent="0">
              <a:buNone/>
            </a:pPr>
            <a:endParaRPr lang="es-ES" sz="2800" dirty="0"/>
          </a:p>
        </p:txBody>
      </p:sp>
    </p:spTree>
    <p:extLst>
      <p:ext uri="{BB962C8B-B14F-4D97-AF65-F5344CB8AC3E}">
        <p14:creationId xmlns:p14="http://schemas.microsoft.com/office/powerpoint/2010/main" val="346346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CTIM 5/8 – Aspectos Organizativos</a:t>
            </a:r>
            <a:endParaRPr lang="es-ES" dirty="0"/>
          </a:p>
        </p:txBody>
      </p:sp>
      <p:sp>
        <p:nvSpPr>
          <p:cNvPr id="3" name="Content Placeholder 2"/>
          <p:cNvSpPr>
            <a:spLocks noGrp="1"/>
          </p:cNvSpPr>
          <p:nvPr>
            <p:ph idx="1"/>
          </p:nvPr>
        </p:nvSpPr>
        <p:spPr>
          <a:xfrm>
            <a:off x="520996" y="1391479"/>
            <a:ext cx="8463978" cy="4501322"/>
          </a:xfrm>
        </p:spPr>
        <p:txBody>
          <a:bodyPr>
            <a:normAutofit/>
          </a:bodyPr>
          <a:lstStyle/>
          <a:p>
            <a:pPr marL="514350" indent="-514350">
              <a:buFont typeface="+mj-lt"/>
              <a:buAutoNum type="arabicPeriod"/>
            </a:pPr>
            <a:r>
              <a:rPr lang="es-MX" sz="2400" i="1" dirty="0"/>
              <a:t>E</a:t>
            </a:r>
            <a:r>
              <a:rPr lang="es-MX" sz="2400" i="1" dirty="0" smtClean="0"/>
              <a:t>stablecer </a:t>
            </a:r>
            <a:r>
              <a:rPr lang="es-MX" sz="2400" i="1" dirty="0"/>
              <a:t>organismos diferenciados entre trata de personas y tráfico ilícito de </a:t>
            </a:r>
            <a:r>
              <a:rPr lang="es-MX" sz="2400" i="1" dirty="0" smtClean="0"/>
              <a:t>migrantes</a:t>
            </a:r>
            <a:r>
              <a:rPr lang="es-MX" sz="2400" dirty="0" smtClean="0"/>
              <a:t>. </a:t>
            </a:r>
          </a:p>
          <a:p>
            <a:pPr marL="514350" indent="-514350">
              <a:buFont typeface="+mj-lt"/>
              <a:buAutoNum type="arabicPeriod"/>
            </a:pPr>
            <a:r>
              <a:rPr lang="es-MX" sz="2400" i="1" dirty="0" smtClean="0"/>
              <a:t>Crear </a:t>
            </a:r>
            <a:r>
              <a:rPr lang="es-MX" sz="2400" i="1" dirty="0"/>
              <a:t>o reforzar las unidades policías y fiscales contra el tráfico ilícito de migrantes</a:t>
            </a:r>
            <a:r>
              <a:rPr lang="es-MX" sz="2400" dirty="0"/>
              <a:t> </a:t>
            </a:r>
            <a:r>
              <a:rPr lang="es-MX" sz="2400" dirty="0" smtClean="0"/>
              <a:t>con contrapartes </a:t>
            </a:r>
            <a:r>
              <a:rPr lang="es-MX" sz="2400" dirty="0"/>
              <a:t>especializadas </a:t>
            </a:r>
            <a:r>
              <a:rPr lang="es-MX" sz="2400" dirty="0" smtClean="0"/>
              <a:t>que </a:t>
            </a:r>
            <a:r>
              <a:rPr lang="es-MX" sz="2400" dirty="0"/>
              <a:t>puedan coordinar labores operativas y/o asistencias judiciales u otras diligencias </a:t>
            </a:r>
            <a:r>
              <a:rPr lang="es-MX" sz="2400" dirty="0" smtClean="0"/>
              <a:t>procesales</a:t>
            </a:r>
          </a:p>
          <a:p>
            <a:pPr marL="514350" indent="-514350">
              <a:buFont typeface="+mj-lt"/>
              <a:buAutoNum type="arabicPeriod"/>
            </a:pPr>
            <a:r>
              <a:rPr lang="es-MX" sz="2400" i="1" dirty="0"/>
              <a:t>Comisión Permanente contra </a:t>
            </a:r>
            <a:r>
              <a:rPr lang="es-MX" sz="2400" i="1" dirty="0" smtClean="0"/>
              <a:t>TIM a </a:t>
            </a:r>
            <a:r>
              <a:rPr lang="es-MX" sz="2400" i="1" dirty="0"/>
              <a:t>nivel regional </a:t>
            </a:r>
            <a:r>
              <a:rPr lang="es-MX" sz="2400" dirty="0"/>
              <a:t>que coordine los esfuerzos regionales en el abordaje de este delito y establezca propuestas sobre armonización </a:t>
            </a:r>
            <a:endParaRPr lang="es-MX" sz="2400" dirty="0" smtClean="0"/>
          </a:p>
          <a:p>
            <a:pPr marL="514350" indent="-514350">
              <a:buFont typeface="+mj-lt"/>
              <a:buAutoNum type="arabicPeriod"/>
            </a:pPr>
            <a:r>
              <a:rPr lang="es-MX" sz="2400" dirty="0"/>
              <a:t>I</a:t>
            </a:r>
            <a:r>
              <a:rPr lang="es-MX" sz="2400" dirty="0" smtClean="0"/>
              <a:t>ncluya </a:t>
            </a:r>
            <a:r>
              <a:rPr lang="es-MX" sz="2400" dirty="0"/>
              <a:t>a representantes de organismos similares de Estados Unidos y </a:t>
            </a:r>
            <a:r>
              <a:rPr lang="es-MX" sz="2400" dirty="0" smtClean="0"/>
              <a:t>Canadá.</a:t>
            </a:r>
          </a:p>
          <a:p>
            <a:pPr marL="514350" indent="-514350">
              <a:buFont typeface="+mj-lt"/>
              <a:buAutoNum type="arabicPeriod"/>
            </a:pPr>
            <a:endParaRPr lang="es-ES" sz="2800" dirty="0" smtClean="0"/>
          </a:p>
          <a:p>
            <a:pPr marL="0" indent="0">
              <a:buNone/>
            </a:pPr>
            <a:endParaRPr lang="es-ES" sz="2800" dirty="0"/>
          </a:p>
          <a:p>
            <a:endParaRPr lang="es-ES" dirty="0"/>
          </a:p>
        </p:txBody>
      </p:sp>
    </p:spTree>
    <p:extLst>
      <p:ext uri="{BB962C8B-B14F-4D97-AF65-F5344CB8AC3E}">
        <p14:creationId xmlns:p14="http://schemas.microsoft.com/office/powerpoint/2010/main" val="76978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CTIM 6/8 - Persecución</a:t>
            </a:r>
            <a:endParaRPr lang="es-ES" dirty="0"/>
          </a:p>
        </p:txBody>
      </p:sp>
      <p:sp>
        <p:nvSpPr>
          <p:cNvPr id="3" name="Content Placeholder 2"/>
          <p:cNvSpPr>
            <a:spLocks noGrp="1"/>
          </p:cNvSpPr>
          <p:nvPr>
            <p:ph idx="1"/>
          </p:nvPr>
        </p:nvSpPr>
        <p:spPr>
          <a:xfrm>
            <a:off x="116958" y="1391478"/>
            <a:ext cx="8868015" cy="5327367"/>
          </a:xfrm>
        </p:spPr>
        <p:txBody>
          <a:bodyPr>
            <a:normAutofit/>
          </a:bodyPr>
          <a:lstStyle/>
          <a:p>
            <a:pPr marL="514350" indent="-514350">
              <a:buFont typeface="+mj-lt"/>
              <a:buAutoNum type="arabicPeriod"/>
            </a:pPr>
            <a:r>
              <a:rPr lang="es-MX" sz="2400" dirty="0" smtClean="0"/>
              <a:t>Armonizar </a:t>
            </a:r>
            <a:r>
              <a:rPr lang="es-MX" sz="2400" dirty="0"/>
              <a:t>el concepto y enfoque sobre “</a:t>
            </a:r>
            <a:r>
              <a:rPr lang="es-MX" sz="2400" i="1" dirty="0"/>
              <a:t>tráfico ilícito de migrantes</a:t>
            </a:r>
            <a:r>
              <a:rPr lang="es-MX" sz="2400" dirty="0"/>
              <a:t>” para mejorar el desarrollo normativo, especialmente en el diseño de las normas de sanción (</a:t>
            </a:r>
            <a:r>
              <a:rPr lang="es-MX" sz="2400" i="1" dirty="0"/>
              <a:t>tipos penales</a:t>
            </a:r>
            <a:r>
              <a:rPr lang="es-MX" sz="2400" dirty="0"/>
              <a:t>). </a:t>
            </a:r>
            <a:endParaRPr lang="es-MX" sz="2400" dirty="0" smtClean="0"/>
          </a:p>
          <a:p>
            <a:pPr marL="514350" indent="-514350">
              <a:buFont typeface="+mj-lt"/>
              <a:buAutoNum type="arabicPeriod"/>
            </a:pPr>
            <a:r>
              <a:rPr lang="es-MX" sz="2400" dirty="0"/>
              <a:t>Desarrollo normativo: </a:t>
            </a:r>
            <a:r>
              <a:rPr lang="es-MX" sz="2400" dirty="0" smtClean="0"/>
              <a:t>establecer </a:t>
            </a:r>
            <a:r>
              <a:rPr lang="es-MX" sz="2400" dirty="0"/>
              <a:t>parámetros regionales para equiparar las disposiciones tanto penales como procesales en materia de: medios procesales de prueba, prescripción, tentativa, complicidad, criminalidad organizada, prueba anticipada, compensación del daño causado, entre otros de acuerdo a una lista que pueden acordar las y los fiscales a cargo de la investigación de estos delitos. </a:t>
            </a:r>
            <a:endParaRPr lang="es-MX" sz="2400" dirty="0" smtClean="0"/>
          </a:p>
          <a:p>
            <a:pPr marL="514350" indent="-514350">
              <a:buFont typeface="+mj-lt"/>
              <a:buAutoNum type="arabicPeriod"/>
            </a:pPr>
            <a:r>
              <a:rPr lang="es-MX" sz="2400" dirty="0"/>
              <a:t>C</a:t>
            </a:r>
            <a:r>
              <a:rPr lang="es-MX" sz="2400" dirty="0" smtClean="0"/>
              <a:t>rear </a:t>
            </a:r>
            <a:r>
              <a:rPr lang="es-MX" sz="2400" dirty="0"/>
              <a:t>una “Biblioteca digital normativa a nivel regional” con textos y otras disposiciones debidamente actualizadas sobre tráfico ilícito de </a:t>
            </a:r>
            <a:r>
              <a:rPr lang="es-MX" sz="2400" dirty="0" smtClean="0"/>
              <a:t>migrantes - </a:t>
            </a:r>
            <a:r>
              <a:rPr lang="es-MX" sz="2400" dirty="0"/>
              <a:t>leyes, reglamentos, planes, estrategias, protocolos, etc.</a:t>
            </a:r>
            <a:endParaRPr lang="es-ES" sz="2400" dirty="0" smtClean="0"/>
          </a:p>
          <a:p>
            <a:pPr marL="0" indent="0">
              <a:buNone/>
            </a:pPr>
            <a:endParaRPr lang="es-ES" sz="2800" dirty="0"/>
          </a:p>
          <a:p>
            <a:endParaRPr lang="es-ES" dirty="0"/>
          </a:p>
        </p:txBody>
      </p:sp>
    </p:spTree>
    <p:extLst>
      <p:ext uri="{BB962C8B-B14F-4D97-AF65-F5344CB8AC3E}">
        <p14:creationId xmlns:p14="http://schemas.microsoft.com/office/powerpoint/2010/main" val="165160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CTIM 7/8 – Investigación y procesamiento</a:t>
            </a:r>
            <a:endParaRPr lang="es-E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s-MX" sz="2400" dirty="0"/>
              <a:t>A</a:t>
            </a:r>
            <a:r>
              <a:rPr lang="es-MX" sz="2400" dirty="0" smtClean="0"/>
              <a:t>rmonizar </a:t>
            </a:r>
            <a:r>
              <a:rPr lang="es-MX" sz="2400" dirty="0"/>
              <a:t>las técnicas y procesos en el campo de la  investigación criminal a nivel regional </a:t>
            </a:r>
            <a:endParaRPr lang="es-MX" sz="2400" dirty="0" smtClean="0"/>
          </a:p>
          <a:p>
            <a:pPr marL="514350" indent="-514350">
              <a:buFont typeface="+mj-lt"/>
              <a:buAutoNum type="arabicPeriod"/>
            </a:pPr>
            <a:r>
              <a:rPr lang="es-MX" sz="2400" dirty="0"/>
              <a:t>P</a:t>
            </a:r>
            <a:r>
              <a:rPr lang="es-MX" sz="2400" dirty="0" smtClean="0"/>
              <a:t>rocedimientos </a:t>
            </a:r>
            <a:r>
              <a:rPr lang="es-MX" sz="2400" dirty="0"/>
              <a:t>permanentes para el intercambio de información policial sobre tráfico ilícito de </a:t>
            </a:r>
            <a:r>
              <a:rPr lang="es-MX" sz="2400" dirty="0" smtClean="0"/>
              <a:t>migrantes</a:t>
            </a:r>
          </a:p>
          <a:p>
            <a:pPr marL="514350" indent="-514350">
              <a:buFont typeface="+mj-lt"/>
              <a:buAutoNum type="arabicPeriod"/>
            </a:pPr>
            <a:r>
              <a:rPr lang="es-MX" sz="2400" dirty="0" smtClean="0"/>
              <a:t>Estandarizar </a:t>
            </a:r>
            <a:r>
              <a:rPr lang="es-MX" sz="2400" dirty="0"/>
              <a:t>a nivel normativo y operacional para la ejecución de investigaciones conjuntas en casos </a:t>
            </a:r>
            <a:r>
              <a:rPr lang="es-MX" sz="2400" dirty="0" smtClean="0"/>
              <a:t>concretos</a:t>
            </a:r>
          </a:p>
          <a:p>
            <a:pPr marL="514350" indent="-514350">
              <a:buFont typeface="+mj-lt"/>
              <a:buAutoNum type="arabicPeriod"/>
            </a:pPr>
            <a:r>
              <a:rPr lang="es-MX" sz="2400" dirty="0"/>
              <a:t>Analizar la posibilidad de crear estaciones migratorias conjuntas  entre países vecinos que faciliten el patrullaje de fronteras y el abordaje de casos de investigación, así como, la atención de </a:t>
            </a:r>
            <a:r>
              <a:rPr lang="es-MX" sz="2400" dirty="0" smtClean="0"/>
              <a:t>migrantes</a:t>
            </a:r>
          </a:p>
          <a:p>
            <a:pPr marL="514350" indent="-514350">
              <a:buFont typeface="+mj-lt"/>
              <a:buAutoNum type="arabicPeriod"/>
            </a:pPr>
            <a:r>
              <a:rPr lang="es-MX" sz="2400" dirty="0"/>
              <a:t>P</a:t>
            </a:r>
            <a:r>
              <a:rPr lang="es-MX" sz="2400" dirty="0" smtClean="0"/>
              <a:t>rocedimientos </a:t>
            </a:r>
            <a:r>
              <a:rPr lang="es-MX" sz="2400" dirty="0"/>
              <a:t>permanentes y estandarizados para la solicitud de asistencias legales recíprocas en materia de tráfico ilícito de </a:t>
            </a:r>
            <a:r>
              <a:rPr lang="es-MX" sz="2400" dirty="0" smtClean="0"/>
              <a:t>migrantes</a:t>
            </a:r>
          </a:p>
          <a:p>
            <a:pPr marL="514350" indent="-514350">
              <a:buFont typeface="+mj-lt"/>
              <a:buAutoNum type="arabicPeriod"/>
            </a:pPr>
            <a:endParaRPr lang="es-MX" sz="2400" dirty="0" smtClean="0"/>
          </a:p>
          <a:p>
            <a:pPr marL="514350" indent="-514350">
              <a:buFont typeface="+mj-lt"/>
              <a:buAutoNum type="arabicPeriod"/>
            </a:pPr>
            <a:endParaRPr lang="es-ES" sz="2800" dirty="0" smtClean="0"/>
          </a:p>
          <a:p>
            <a:pPr marL="0" indent="0">
              <a:buNone/>
            </a:pPr>
            <a:endParaRPr lang="es-ES" sz="2800" dirty="0"/>
          </a:p>
          <a:p>
            <a:endParaRPr lang="es-ES" dirty="0"/>
          </a:p>
        </p:txBody>
      </p:sp>
    </p:spTree>
    <p:extLst>
      <p:ext uri="{BB962C8B-B14F-4D97-AF65-F5344CB8AC3E}">
        <p14:creationId xmlns:p14="http://schemas.microsoft.com/office/powerpoint/2010/main" val="88812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CTIM 8/8 – Atención y protección</a:t>
            </a:r>
            <a:endParaRPr lang="es-ES" dirty="0"/>
          </a:p>
        </p:txBody>
      </p:sp>
      <p:sp>
        <p:nvSpPr>
          <p:cNvPr id="3" name="Content Placeholder 2"/>
          <p:cNvSpPr>
            <a:spLocks noGrp="1"/>
          </p:cNvSpPr>
          <p:nvPr>
            <p:ph idx="1"/>
          </p:nvPr>
        </p:nvSpPr>
        <p:spPr>
          <a:xfrm>
            <a:off x="255182" y="1391478"/>
            <a:ext cx="8729792" cy="5327367"/>
          </a:xfrm>
        </p:spPr>
        <p:txBody>
          <a:bodyPr>
            <a:normAutofit fontScale="85000" lnSpcReduction="10000"/>
          </a:bodyPr>
          <a:lstStyle/>
          <a:p>
            <a:pPr marL="514350" indent="-514350">
              <a:buFont typeface="+mj-lt"/>
              <a:buAutoNum type="arabicPeriod"/>
            </a:pPr>
            <a:r>
              <a:rPr lang="es-ES" sz="2600" dirty="0" smtClean="0"/>
              <a:t>Programa </a:t>
            </a:r>
            <a:r>
              <a:rPr lang="es-ES" sz="2600" dirty="0"/>
              <a:t>de “valoración y abordaje del riesgo” de migrantes objeto de tráfico a nivel local y </a:t>
            </a:r>
            <a:r>
              <a:rPr lang="es-ES" sz="2600" dirty="0" smtClean="0"/>
              <a:t>regional</a:t>
            </a:r>
            <a:r>
              <a:rPr lang="es-ES" sz="2600" dirty="0"/>
              <a:t> </a:t>
            </a:r>
            <a:r>
              <a:rPr lang="es-ES" sz="2600" dirty="0" smtClean="0"/>
              <a:t>- para </a:t>
            </a:r>
            <a:r>
              <a:rPr lang="es-ES" sz="2600" dirty="0"/>
              <a:t>los migrantes objeto de tráfico como para la población del país donde son </a:t>
            </a:r>
            <a:r>
              <a:rPr lang="es-ES" sz="2600" dirty="0" smtClean="0"/>
              <a:t>detectados</a:t>
            </a:r>
          </a:p>
          <a:p>
            <a:pPr marL="514350" indent="-514350">
              <a:buFont typeface="+mj-lt"/>
              <a:buAutoNum type="arabicPeriod"/>
            </a:pPr>
            <a:r>
              <a:rPr lang="es-ES" sz="2600" dirty="0"/>
              <a:t>Programas de atención, protección y referencia de migrantes objeto de tráfico a nivel local y </a:t>
            </a:r>
            <a:r>
              <a:rPr lang="es-ES" sz="2600" dirty="0" smtClean="0"/>
              <a:t>regional</a:t>
            </a:r>
            <a:r>
              <a:rPr lang="es-ES" sz="2600" dirty="0"/>
              <a:t> </a:t>
            </a:r>
            <a:r>
              <a:rPr lang="es-ES" sz="2600" dirty="0" smtClean="0"/>
              <a:t>-- coordinación </a:t>
            </a:r>
            <a:r>
              <a:rPr lang="es-ES" sz="2600" dirty="0"/>
              <a:t>entre los países de la región y por ende deben contener elementos comunes en cuanto a procedimientos y vínculos externos.</a:t>
            </a:r>
            <a:endParaRPr lang="es-ES" sz="2600" dirty="0" smtClean="0"/>
          </a:p>
          <a:p>
            <a:pPr marL="514350" indent="-514350">
              <a:buFont typeface="+mj-lt"/>
              <a:buAutoNum type="arabicPeriod"/>
            </a:pPr>
            <a:r>
              <a:rPr lang="es-ES" sz="2600" dirty="0" smtClean="0"/>
              <a:t>“</a:t>
            </a:r>
            <a:r>
              <a:rPr lang="es-ES" sz="2600" dirty="0"/>
              <a:t>Ficha de identificación migratoria” (digital biométrica) para recabar información sobre los migrantes detectados en tránsito que puedan estar relacionados con migración irregular dirigida por redes criminales. </a:t>
            </a:r>
            <a:endParaRPr lang="es-ES" sz="2600" dirty="0" smtClean="0"/>
          </a:p>
          <a:p>
            <a:pPr marL="514350" indent="-514350">
              <a:buFont typeface="+mj-lt"/>
              <a:buAutoNum type="arabicPeriod"/>
            </a:pPr>
            <a:r>
              <a:rPr lang="es-ES" sz="2600" dirty="0"/>
              <a:t>Estandarizar el procedimiento en materia de inspección y entrevista migratoria para personas migrantes objeto de tráfico ilícito</a:t>
            </a:r>
            <a:r>
              <a:rPr lang="es-ES" sz="2600" dirty="0" smtClean="0"/>
              <a:t>.</a:t>
            </a:r>
          </a:p>
          <a:p>
            <a:pPr marL="514350" indent="-514350">
              <a:buFont typeface="+mj-lt"/>
              <a:buAutoNum type="arabicPeriod"/>
            </a:pPr>
            <a:r>
              <a:rPr lang="es-ES" sz="2600" dirty="0"/>
              <a:t>convenios y procedimientos regionales sobre el proceso de repatriación de migrantes objeto de tráfico a sus países de origen o residencia. </a:t>
            </a:r>
            <a:r>
              <a:rPr lang="es-ES" sz="2600" dirty="0" smtClean="0"/>
              <a:t>Y un procedimiento </a:t>
            </a:r>
            <a:r>
              <a:rPr lang="es-ES" sz="2600" dirty="0"/>
              <a:t>estandarizado de integración </a:t>
            </a:r>
            <a:endParaRPr lang="es-ES" sz="2600" dirty="0" smtClean="0"/>
          </a:p>
          <a:p>
            <a:pPr marL="514350" indent="-514350">
              <a:buFont typeface="+mj-lt"/>
              <a:buAutoNum type="arabicPeriod"/>
            </a:pPr>
            <a:endParaRPr lang="es-ES" sz="2400" dirty="0" smtClean="0"/>
          </a:p>
          <a:p>
            <a:pPr marL="514350" indent="-514350">
              <a:buFont typeface="+mj-lt"/>
              <a:buAutoNum type="arabicPeriod"/>
            </a:pPr>
            <a:endParaRPr lang="es-ES" sz="2800" dirty="0" smtClean="0"/>
          </a:p>
          <a:p>
            <a:pPr marL="514350" indent="-514350">
              <a:buFont typeface="+mj-lt"/>
              <a:buAutoNum type="arabicPeriod"/>
            </a:pPr>
            <a:endParaRPr lang="es-ES" sz="2800" dirty="0" smtClean="0"/>
          </a:p>
          <a:p>
            <a:pPr marL="0" indent="0">
              <a:buNone/>
            </a:pPr>
            <a:endParaRPr lang="es-ES" sz="2800" dirty="0"/>
          </a:p>
          <a:p>
            <a:endParaRPr lang="es-ES" dirty="0"/>
          </a:p>
        </p:txBody>
      </p:sp>
    </p:spTree>
    <p:extLst>
      <p:ext uri="{BB962C8B-B14F-4D97-AF65-F5344CB8AC3E}">
        <p14:creationId xmlns:p14="http://schemas.microsoft.com/office/powerpoint/2010/main" val="758674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solidFill>
                  <a:schemeClr val="tx2"/>
                </a:solidFill>
              </a:rPr>
              <a:t>Gracias</a:t>
            </a:r>
            <a:endParaRPr lang="en-US" sz="1800" dirty="0" smtClean="0">
              <a:solidFill>
                <a:srgbClr val="114A92"/>
              </a:solidFill>
            </a:endParaRPr>
          </a:p>
          <a:p>
            <a:pPr marL="0" indent="0" algn="ctr">
              <a:buNone/>
            </a:pPr>
            <a:endParaRPr lang="en-US" dirty="0"/>
          </a:p>
        </p:txBody>
      </p:sp>
      <p:sp>
        <p:nvSpPr>
          <p:cNvPr id="4" name="Footer Placeholder 3"/>
          <p:cNvSpPr>
            <a:spLocks noGrp="1"/>
          </p:cNvSpPr>
          <p:nvPr>
            <p:ph type="ftr" sz="quarter" idx="4294967295"/>
          </p:nvPr>
        </p:nvSpPr>
        <p:spPr>
          <a:xfrm>
            <a:off x="3124200" y="6356350"/>
            <a:ext cx="2895600" cy="365125"/>
          </a:xfrm>
        </p:spPr>
        <p:txBody>
          <a:bodyPr/>
          <a:lstStyle/>
          <a:p>
            <a:r>
              <a:rPr lang="en-US" smtClean="0"/>
              <a:t>Combatting Trafficking in Persons – Protection of Victims of Human Trafficking</a:t>
            </a:r>
            <a:endParaRPr lang="es-CR"/>
          </a:p>
        </p:txBody>
      </p:sp>
      <p:sp>
        <p:nvSpPr>
          <p:cNvPr id="5" name="Slide Number Placeholder 4"/>
          <p:cNvSpPr>
            <a:spLocks noGrp="1"/>
          </p:cNvSpPr>
          <p:nvPr>
            <p:ph type="sldNum" sz="quarter" idx="4294967295"/>
          </p:nvPr>
        </p:nvSpPr>
        <p:spPr>
          <a:xfrm>
            <a:off x="6553200" y="6356350"/>
            <a:ext cx="2133600" cy="365125"/>
          </a:xfrm>
        </p:spPr>
        <p:txBody>
          <a:bodyPr/>
          <a:lstStyle/>
          <a:p>
            <a:fld id="{26674391-5EB5-4B1D-BAAF-ECE6463006AA}" type="slidenum">
              <a:rPr lang="es-CR" smtClean="0"/>
              <a:t>19</a:t>
            </a:fld>
            <a:endParaRPr lang="es-CR"/>
          </a:p>
        </p:txBody>
      </p:sp>
      <p:sp>
        <p:nvSpPr>
          <p:cNvPr id="6" name="Rectangle 5"/>
          <p:cNvSpPr/>
          <p:nvPr/>
        </p:nvSpPr>
        <p:spPr>
          <a:xfrm>
            <a:off x="-36512" y="5677528"/>
            <a:ext cx="9180512" cy="1180472"/>
          </a:xfrm>
          <a:prstGeom prst="rect">
            <a:avLst/>
          </a:prstGeom>
          <a:solidFill>
            <a:srgbClr val="11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s-ES" sz="1400" b="1" dirty="0" smtClean="0"/>
              <a:t>Organización Internacional para las Migraciones</a:t>
            </a:r>
          </a:p>
          <a:p>
            <a:pPr algn="ctr" fontAlgn="base"/>
            <a:r>
              <a:rPr lang="es-ES" sz="1400" b="1" dirty="0" smtClean="0"/>
              <a:t>Oficina Regional para Centroamérica, Norteamérica y el Caribe</a:t>
            </a:r>
            <a:endParaRPr lang="es-ES" sz="1400" b="1" dirty="0" smtClean="0">
              <a:solidFill>
                <a:schemeClr val="bg1"/>
              </a:solidFill>
            </a:endParaRPr>
          </a:p>
          <a:p>
            <a:pPr algn="ctr"/>
            <a:r>
              <a:rPr lang="es-CR" sz="1350" dirty="0" smtClean="0">
                <a:solidFill>
                  <a:schemeClr val="bg1"/>
                </a:solidFill>
                <a:hlinkClick r:id="rId2"/>
              </a:rPr>
              <a:t>www.costarica.iom.int</a:t>
            </a:r>
            <a:r>
              <a:rPr lang="es-CR" sz="1350" dirty="0" smtClean="0">
                <a:solidFill>
                  <a:schemeClr val="bg1"/>
                </a:solidFill>
              </a:rPr>
              <a:t> </a:t>
            </a:r>
            <a:endParaRPr lang="es-CR" sz="1350" dirty="0">
              <a:solidFill>
                <a:schemeClr val="bg1"/>
              </a:solidFill>
            </a:endParaRPr>
          </a:p>
        </p:txBody>
      </p:sp>
      <p:pic>
        <p:nvPicPr>
          <p:cNvPr id="7" name="Picture 4" descr="Logo OIM">
            <a:hlinkClick r:id="rId3" tooltip="OIM-IOM RO SAN JOSÉ"/>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6878" y="5764129"/>
            <a:ext cx="978694" cy="10072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84" y="0"/>
            <a:ext cx="9180512" cy="1430778"/>
          </a:xfrm>
          <a:prstGeom prst="rect">
            <a:avLst/>
          </a:prstGeom>
          <a:solidFill>
            <a:srgbClr val="11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s-CR" sz="1350" dirty="0"/>
          </a:p>
        </p:txBody>
      </p:sp>
    </p:spTree>
    <p:extLst>
      <p:ext uri="{BB962C8B-B14F-4D97-AF65-F5344CB8AC3E}">
        <p14:creationId xmlns:p14="http://schemas.microsoft.com/office/powerpoint/2010/main" val="12981971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28552" y="551986"/>
            <a:ext cx="7871791" cy="616488"/>
          </a:xfrm>
        </p:spPr>
        <p:txBody>
          <a:bodyPr>
            <a:normAutofit/>
          </a:bodyPr>
          <a:lstStyle/>
          <a:p>
            <a:pPr algn="ctr"/>
            <a:r>
              <a:rPr lang="es-CR" sz="2800" dirty="0" smtClean="0"/>
              <a:t>Acuerdo de Ultima Reunión- Junio 2015</a:t>
            </a:r>
            <a:endParaRPr lang="es-CR" sz="2800" dirty="0"/>
          </a:p>
        </p:txBody>
      </p:sp>
      <p:sp>
        <p:nvSpPr>
          <p:cNvPr id="3" name="Rectangle 2"/>
          <p:cNvSpPr/>
          <p:nvPr/>
        </p:nvSpPr>
        <p:spPr>
          <a:xfrm>
            <a:off x="777240" y="1947743"/>
            <a:ext cx="6949440" cy="3693319"/>
          </a:xfrm>
          <a:prstGeom prst="rect">
            <a:avLst/>
          </a:prstGeom>
        </p:spPr>
        <p:txBody>
          <a:bodyPr wrap="square">
            <a:spAutoFit/>
          </a:bodyPr>
          <a:lstStyle/>
          <a:p>
            <a:pPr algn="just"/>
            <a:r>
              <a:rPr lang="es-MX" b="1" i="1" dirty="0"/>
              <a:t> </a:t>
            </a:r>
            <a:endParaRPr lang="es-ES" dirty="0"/>
          </a:p>
          <a:p>
            <a:pPr lvl="2" algn="just"/>
            <a:r>
              <a:rPr lang="es-MX" i="1" dirty="0"/>
              <a:t>Durante la última reunión de esta Red, celebrada en Tegucigalpa, el 7 de junio de 2016, OIM ofreció a los Países Miembros su capacidad técnica especializada para agilizar el proceso de </a:t>
            </a:r>
            <a:r>
              <a:rPr lang="es-MX" i="1" u="sng" dirty="0"/>
              <a:t>actualización de las matrices comparativas </a:t>
            </a:r>
            <a:r>
              <a:rPr lang="es-MX" i="1" dirty="0"/>
              <a:t>de legislación en tráfico ilícito de migrantes y trata de personas. Además, la OIM realizaría un </a:t>
            </a:r>
            <a:r>
              <a:rPr lang="es-MX" i="1" u="sng" dirty="0"/>
              <a:t>análisis de nudos claves </a:t>
            </a:r>
            <a:r>
              <a:rPr lang="es-MX" i="1" dirty="0"/>
              <a:t>que obstaculizan el avance en el </a:t>
            </a:r>
            <a:r>
              <a:rPr lang="es-MX" i="1" u="sng" dirty="0"/>
              <a:t>combate al tráfico ilícito </a:t>
            </a:r>
            <a:r>
              <a:rPr lang="es-MX" i="1" dirty="0"/>
              <a:t>de migrantes, a tal fin se enviarán a la Secretaría Técnica para que los Países Miembros compartan la información pertinente. Con base en la sistematización de datos arriba indicados en materia de tráfico ilícito de migrantes, esta Red determinará la necesidad de un </a:t>
            </a:r>
            <a:r>
              <a:rPr lang="es-MX" i="1" u="sng" dirty="0"/>
              <a:t>Plan de Trabajo.</a:t>
            </a:r>
            <a:endParaRPr lang="es-ES" u="sng" dirty="0"/>
          </a:p>
        </p:txBody>
      </p:sp>
    </p:spTree>
    <p:extLst>
      <p:ext uri="{BB962C8B-B14F-4D97-AF65-F5344CB8AC3E}">
        <p14:creationId xmlns:p14="http://schemas.microsoft.com/office/powerpoint/2010/main" val="29070972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solidFill>
                  <a:schemeClr val="tx2"/>
                </a:solidFill>
              </a:rPr>
              <a:t>Gracias</a:t>
            </a:r>
            <a:endParaRPr lang="en-US" sz="1800" dirty="0" smtClean="0">
              <a:solidFill>
                <a:srgbClr val="114A92"/>
              </a:solidFill>
            </a:endParaRPr>
          </a:p>
          <a:p>
            <a:pPr marL="0" indent="0" algn="ctr">
              <a:buNone/>
            </a:pPr>
            <a:endParaRPr lang="en-US" dirty="0"/>
          </a:p>
        </p:txBody>
      </p:sp>
      <p:sp>
        <p:nvSpPr>
          <p:cNvPr id="4" name="Footer Placeholder 3"/>
          <p:cNvSpPr>
            <a:spLocks noGrp="1"/>
          </p:cNvSpPr>
          <p:nvPr>
            <p:ph type="ftr" sz="quarter" idx="4294967295"/>
          </p:nvPr>
        </p:nvSpPr>
        <p:spPr>
          <a:xfrm>
            <a:off x="3124200" y="6356350"/>
            <a:ext cx="2895600" cy="365125"/>
          </a:xfrm>
        </p:spPr>
        <p:txBody>
          <a:bodyPr/>
          <a:lstStyle/>
          <a:p>
            <a:r>
              <a:rPr lang="en-US" smtClean="0"/>
              <a:t>Combatting Trafficking in Persons – Protection of Victims of Human Trafficking</a:t>
            </a:r>
            <a:endParaRPr lang="es-CR"/>
          </a:p>
        </p:txBody>
      </p:sp>
      <p:sp>
        <p:nvSpPr>
          <p:cNvPr id="5" name="Slide Number Placeholder 4"/>
          <p:cNvSpPr>
            <a:spLocks noGrp="1"/>
          </p:cNvSpPr>
          <p:nvPr>
            <p:ph type="sldNum" sz="quarter" idx="4294967295"/>
          </p:nvPr>
        </p:nvSpPr>
        <p:spPr>
          <a:xfrm>
            <a:off x="6553200" y="6356350"/>
            <a:ext cx="2133600" cy="365125"/>
          </a:xfrm>
        </p:spPr>
        <p:txBody>
          <a:bodyPr/>
          <a:lstStyle/>
          <a:p>
            <a:fld id="{26674391-5EB5-4B1D-BAAF-ECE6463006AA}" type="slidenum">
              <a:rPr lang="es-CR" smtClean="0"/>
              <a:t>20</a:t>
            </a:fld>
            <a:endParaRPr lang="es-CR"/>
          </a:p>
        </p:txBody>
      </p:sp>
      <p:sp>
        <p:nvSpPr>
          <p:cNvPr id="6" name="Rectangle 5"/>
          <p:cNvSpPr/>
          <p:nvPr/>
        </p:nvSpPr>
        <p:spPr>
          <a:xfrm>
            <a:off x="-36512" y="5677528"/>
            <a:ext cx="9180512" cy="1180472"/>
          </a:xfrm>
          <a:prstGeom prst="rect">
            <a:avLst/>
          </a:prstGeom>
          <a:solidFill>
            <a:srgbClr val="11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s-ES" sz="1400" b="1" dirty="0" smtClean="0"/>
              <a:t>Organización Internacional para las Migraciones</a:t>
            </a:r>
          </a:p>
          <a:p>
            <a:pPr algn="ctr" fontAlgn="base"/>
            <a:r>
              <a:rPr lang="es-ES" sz="1400" b="1" dirty="0" smtClean="0"/>
              <a:t>Oficina Regional para Centroamérica, Norteamérica y el Caribe</a:t>
            </a:r>
            <a:endParaRPr lang="es-ES" sz="1400" b="1" dirty="0" smtClean="0">
              <a:solidFill>
                <a:schemeClr val="bg1"/>
              </a:solidFill>
            </a:endParaRPr>
          </a:p>
          <a:p>
            <a:pPr algn="ctr"/>
            <a:r>
              <a:rPr lang="es-CR" sz="1350" dirty="0" smtClean="0">
                <a:solidFill>
                  <a:schemeClr val="bg1"/>
                </a:solidFill>
                <a:hlinkClick r:id="rId2"/>
              </a:rPr>
              <a:t>www.costarica.iom.int</a:t>
            </a:r>
            <a:r>
              <a:rPr lang="es-CR" sz="1350" dirty="0" smtClean="0">
                <a:solidFill>
                  <a:schemeClr val="bg1"/>
                </a:solidFill>
              </a:rPr>
              <a:t> </a:t>
            </a:r>
            <a:endParaRPr lang="es-CR" sz="1350" dirty="0">
              <a:solidFill>
                <a:schemeClr val="bg1"/>
              </a:solidFill>
            </a:endParaRPr>
          </a:p>
        </p:txBody>
      </p:sp>
      <p:pic>
        <p:nvPicPr>
          <p:cNvPr id="7" name="Picture 4" descr="Logo OIM">
            <a:hlinkClick r:id="rId3" tooltip="OIM-IOM RO SAN JOSÉ"/>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6878" y="5764129"/>
            <a:ext cx="978694" cy="10072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84" y="0"/>
            <a:ext cx="9180512" cy="1430778"/>
          </a:xfrm>
          <a:prstGeom prst="rect">
            <a:avLst/>
          </a:prstGeom>
          <a:solidFill>
            <a:srgbClr val="11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s-CR" sz="1350" dirty="0"/>
          </a:p>
        </p:txBody>
      </p:sp>
    </p:spTree>
    <p:extLst>
      <p:ext uri="{BB962C8B-B14F-4D97-AF65-F5344CB8AC3E}">
        <p14:creationId xmlns:p14="http://schemas.microsoft.com/office/powerpoint/2010/main" val="3816354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28552" y="551986"/>
            <a:ext cx="7871791" cy="616488"/>
          </a:xfrm>
        </p:spPr>
        <p:txBody>
          <a:bodyPr>
            <a:normAutofit/>
          </a:bodyPr>
          <a:lstStyle/>
          <a:p>
            <a:pPr algn="ctr"/>
            <a:r>
              <a:rPr lang="es-CR" sz="2000" dirty="0" smtClean="0"/>
              <a:t>PROCESO DE OIM PARA RESPONDER A ESTA SOLICITUD</a:t>
            </a:r>
            <a:endParaRPr lang="es-CR" sz="2000" dirty="0"/>
          </a:p>
        </p:txBody>
      </p:sp>
      <p:sp>
        <p:nvSpPr>
          <p:cNvPr id="3" name="Rectangle 2"/>
          <p:cNvSpPr/>
          <p:nvPr/>
        </p:nvSpPr>
        <p:spPr>
          <a:xfrm>
            <a:off x="777240" y="1947743"/>
            <a:ext cx="6949440" cy="3416320"/>
          </a:xfrm>
          <a:prstGeom prst="rect">
            <a:avLst/>
          </a:prstGeom>
        </p:spPr>
        <p:txBody>
          <a:bodyPr wrap="square">
            <a:spAutoFit/>
          </a:bodyPr>
          <a:lstStyle/>
          <a:p>
            <a:pPr marL="285750" indent="-285750">
              <a:buFont typeface="Wingdings" pitchFamily="2" charset="2"/>
              <a:buChar char="ü"/>
            </a:pPr>
            <a:r>
              <a:rPr lang="es-ES" i="1" dirty="0" smtClean="0"/>
              <a:t> Contratación de una consultoría regional– Sr. Fernando Centeno</a:t>
            </a:r>
          </a:p>
          <a:p>
            <a:pPr marL="285750" indent="-285750">
              <a:buFont typeface="Wingdings" pitchFamily="2" charset="2"/>
              <a:buChar char="ü"/>
            </a:pPr>
            <a:r>
              <a:rPr lang="es-ES" i="1" dirty="0" smtClean="0"/>
              <a:t>Elaboración de herramientas de estudio</a:t>
            </a:r>
          </a:p>
          <a:p>
            <a:pPr marL="285750" indent="-285750">
              <a:buFont typeface="Wingdings" pitchFamily="2" charset="2"/>
              <a:buChar char="ü"/>
            </a:pPr>
            <a:r>
              <a:rPr lang="es-ES" i="1" dirty="0" smtClean="0"/>
              <a:t>Envío de herramientas de estudio a puntos focales de la CRM (a </a:t>
            </a:r>
            <a:r>
              <a:rPr lang="es-ES" i="1" dirty="0" err="1" smtClean="0"/>
              <a:t>traves</a:t>
            </a:r>
            <a:r>
              <a:rPr lang="es-ES" i="1" dirty="0" smtClean="0"/>
              <a:t> de la ST).</a:t>
            </a:r>
          </a:p>
          <a:p>
            <a:pPr marL="285750" indent="-285750">
              <a:buFont typeface="Wingdings" pitchFamily="2" charset="2"/>
              <a:buChar char="ü"/>
            </a:pPr>
            <a:r>
              <a:rPr lang="es-ES" i="1" dirty="0" smtClean="0"/>
              <a:t>Envío de herramientas a representantes de la Coalición Regional sobre Trata de Personas y Trafico Ilícito de Migrantes</a:t>
            </a:r>
          </a:p>
          <a:p>
            <a:pPr marL="285750" indent="-285750">
              <a:buFont typeface="Wingdings" pitchFamily="2" charset="2"/>
              <a:buChar char="ü"/>
            </a:pPr>
            <a:r>
              <a:rPr lang="es-ES" i="1" dirty="0" smtClean="0"/>
              <a:t>Compilación de insumos (limitados)</a:t>
            </a:r>
          </a:p>
          <a:p>
            <a:pPr marL="285750" indent="-285750">
              <a:buFont typeface="Wingdings" pitchFamily="2" charset="2"/>
              <a:buChar char="ü"/>
            </a:pPr>
            <a:r>
              <a:rPr lang="es-ES" i="1" dirty="0" smtClean="0"/>
              <a:t>Generación de tres productos de consultoría</a:t>
            </a:r>
          </a:p>
          <a:p>
            <a:r>
              <a:rPr lang="es-ES" i="1" dirty="0" smtClean="0"/>
              <a:t>	Actualización de matrices legislativas sobre trafico ilícito</a:t>
            </a:r>
          </a:p>
          <a:p>
            <a:r>
              <a:rPr lang="es-ES" i="1" dirty="0" smtClean="0"/>
              <a:t>	Mapeo de nudos críticos</a:t>
            </a:r>
          </a:p>
          <a:p>
            <a:r>
              <a:rPr lang="es-ES" i="1" dirty="0" smtClean="0"/>
              <a:t>	Recomendaciones generales para el combate a ambos delitos</a:t>
            </a:r>
            <a:endParaRPr lang="es-ES" dirty="0" smtClean="0"/>
          </a:p>
          <a:p>
            <a:pPr lvl="2"/>
            <a:endParaRPr lang="es-ES" u="sng" dirty="0"/>
          </a:p>
        </p:txBody>
      </p:sp>
    </p:spTree>
    <p:extLst>
      <p:ext uri="{BB962C8B-B14F-4D97-AF65-F5344CB8AC3E}">
        <p14:creationId xmlns:p14="http://schemas.microsoft.com/office/powerpoint/2010/main" val="2786834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RECOMENDACIONES SOBRE TRATA DE PERSONAS (AREAS DE ACCION)</a:t>
            </a:r>
            <a:endParaRPr lang="es-ES" sz="2800" dirty="0"/>
          </a:p>
        </p:txBody>
      </p:sp>
      <p:sp>
        <p:nvSpPr>
          <p:cNvPr id="3" name="Content Placeholder 2"/>
          <p:cNvSpPr>
            <a:spLocks noGrp="1"/>
          </p:cNvSpPr>
          <p:nvPr>
            <p:ph idx="1"/>
          </p:nvPr>
        </p:nvSpPr>
        <p:spPr/>
        <p:txBody>
          <a:bodyPr/>
          <a:lstStyle/>
          <a:p>
            <a:pPr marL="0" indent="0">
              <a:buNone/>
            </a:pPr>
            <a:endParaRPr lang="es-ES" dirty="0" smtClean="0"/>
          </a:p>
          <a:p>
            <a:r>
              <a:rPr lang="es-ES" dirty="0" smtClean="0"/>
              <a:t>Armonización del tipo penal</a:t>
            </a:r>
          </a:p>
          <a:p>
            <a:r>
              <a:rPr lang="es-ES" dirty="0" smtClean="0"/>
              <a:t>Identificación de casos</a:t>
            </a:r>
          </a:p>
          <a:p>
            <a:r>
              <a:rPr lang="es-ES" b="1" dirty="0" smtClean="0"/>
              <a:t>Organización Institucional</a:t>
            </a:r>
          </a:p>
          <a:p>
            <a:r>
              <a:rPr lang="es-ES" b="1" dirty="0" smtClean="0"/>
              <a:t>Políticas Nacionales y Planes de Acción</a:t>
            </a:r>
          </a:p>
          <a:p>
            <a:r>
              <a:rPr lang="es-ES" b="1" dirty="0" smtClean="0"/>
              <a:t>Divulgación de información </a:t>
            </a:r>
          </a:p>
          <a:p>
            <a:r>
              <a:rPr lang="es-ES" dirty="0" smtClean="0"/>
              <a:t>Normativa </a:t>
            </a:r>
          </a:p>
          <a:p>
            <a:r>
              <a:rPr lang="es-ES" dirty="0" smtClean="0"/>
              <a:t>Investigación y procedimientos</a:t>
            </a:r>
          </a:p>
          <a:p>
            <a:r>
              <a:rPr lang="es-ES" b="1" dirty="0" smtClean="0"/>
              <a:t>Atención y protección a las victimas</a:t>
            </a:r>
          </a:p>
          <a:p>
            <a:endParaRPr lang="en-US" dirty="0"/>
          </a:p>
          <a:p>
            <a:endParaRPr lang="es-E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l="68944" b="68391"/>
          <a:stretch>
            <a:fillRect/>
          </a:stretch>
        </p:blipFill>
        <p:spPr bwMode="auto">
          <a:xfrm>
            <a:off x="6491083" y="2095500"/>
            <a:ext cx="1379682" cy="2479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5366436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392"/>
            <a:ext cx="8352928" cy="1143000"/>
          </a:xfrm>
        </p:spPr>
        <p:txBody>
          <a:bodyPr/>
          <a:lstStyle/>
          <a:p>
            <a:pPr algn="ctr"/>
            <a:r>
              <a:rPr lang="en-US" sz="3000" b="1" dirty="0">
                <a:solidFill>
                  <a:schemeClr val="tx1"/>
                </a:solidFill>
              </a:rPr>
              <a:t> </a:t>
            </a:r>
            <a:r>
              <a:rPr lang="es-ES" sz="3200" dirty="0"/>
              <a:t>ORGANIZACIÓN</a:t>
            </a:r>
            <a:r>
              <a:rPr lang="es-ES" sz="3200" b="1" dirty="0"/>
              <a:t>  </a:t>
            </a:r>
            <a:r>
              <a:rPr lang="es-ES" sz="3200" dirty="0"/>
              <a:t>INSTITUCIONAL</a:t>
            </a:r>
            <a:endParaRPr lang="en-US" sz="3000"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9441852"/>
              </p:ext>
            </p:extLst>
          </p:nvPr>
        </p:nvGraphicFramePr>
        <p:xfrm>
          <a:off x="3474720" y="1229360"/>
          <a:ext cx="6563360" cy="3682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28320" y="1967359"/>
            <a:ext cx="4572000" cy="2862323"/>
          </a:xfrm>
          <a:prstGeom prst="rect">
            <a:avLst/>
          </a:prstGeom>
        </p:spPr>
        <p:txBody>
          <a:bodyPr>
            <a:spAutoFit/>
          </a:bodyPr>
          <a:lstStyle/>
          <a:p>
            <a:r>
              <a:rPr lang="es-ES" dirty="0"/>
              <a:t>Que la Coalición Regional contra la trata de personas en coordinación con la Conferencia regional sobre Migración (CRM), establezcan los mecanismos de acuerdo necesarios para incluir en agenda el planteamiento de </a:t>
            </a:r>
            <a:r>
              <a:rPr lang="es-ES" b="1" dirty="0"/>
              <a:t>un modelo organizativo y financiero</a:t>
            </a:r>
            <a:r>
              <a:rPr lang="es-ES" dirty="0"/>
              <a:t> más dinámico y eficiente para los órganos estatales a cargo de la creación y ejecución de medidas para el abordaje de la trata de personas. </a:t>
            </a:r>
          </a:p>
          <a:p>
            <a:r>
              <a:rPr lang="es-ES" dirty="0"/>
              <a:t> </a:t>
            </a:r>
          </a:p>
        </p:txBody>
      </p:sp>
    </p:spTree>
    <p:extLst>
      <p:ext uri="{BB962C8B-B14F-4D97-AF65-F5344CB8AC3E}">
        <p14:creationId xmlns:p14="http://schemas.microsoft.com/office/powerpoint/2010/main" val="24455813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Políticas nacionales y planes de acción</a:t>
            </a:r>
            <a:r>
              <a:rPr lang="es-ES" dirty="0"/>
              <a:t/>
            </a:r>
            <a:br>
              <a:rPr lang="es-ES" dirty="0"/>
            </a:br>
            <a:endParaRPr lang="es-ES" dirty="0"/>
          </a:p>
        </p:txBody>
      </p:sp>
      <p:sp>
        <p:nvSpPr>
          <p:cNvPr id="3" name="Content Placeholder 2"/>
          <p:cNvSpPr>
            <a:spLocks noGrp="1"/>
          </p:cNvSpPr>
          <p:nvPr>
            <p:ph idx="1"/>
          </p:nvPr>
        </p:nvSpPr>
        <p:spPr/>
        <p:txBody>
          <a:bodyPr>
            <a:normAutofit/>
          </a:bodyPr>
          <a:lstStyle/>
          <a:p>
            <a:endParaRPr lang="es-ES" dirty="0"/>
          </a:p>
          <a:p>
            <a:pPr marL="0" indent="0">
              <a:buNone/>
            </a:pPr>
            <a:r>
              <a:rPr lang="es-ES" dirty="0"/>
              <a:t>Que la Coalición Regional contra la trata de personas </a:t>
            </a:r>
            <a:r>
              <a:rPr lang="es-ES" dirty="0" smtClean="0"/>
              <a:t>actualice el </a:t>
            </a:r>
            <a:r>
              <a:rPr lang="es-ES" b="1" i="1" dirty="0"/>
              <a:t>Plan Estratégico Regional</a:t>
            </a:r>
            <a:r>
              <a:rPr lang="es-ES" dirty="0"/>
              <a:t> en coordinación con </a:t>
            </a:r>
            <a:r>
              <a:rPr lang="es-ES" dirty="0" smtClean="0"/>
              <a:t>el Grupo de Funcionarios de Enlace sobre Trafico y Trata de la </a:t>
            </a:r>
            <a:r>
              <a:rPr lang="es-ES" dirty="0"/>
              <a:t>Conferencia regional sobre Migración (CRM</a:t>
            </a:r>
            <a:r>
              <a:rPr lang="es-ES" dirty="0" smtClean="0"/>
              <a:t>)</a:t>
            </a:r>
            <a:r>
              <a:rPr lang="es-ES" dirty="0"/>
              <a:t>.</a:t>
            </a:r>
          </a:p>
          <a:p>
            <a:endParaRPr lang="es-ES" dirty="0"/>
          </a:p>
        </p:txBody>
      </p:sp>
      <p:pic>
        <p:nvPicPr>
          <p:cNvPr id="4" name="Picture 2" descr="N:\SOFIA\Laptop MAC (sjofile01)\documentos ana beatriz\Ana Beatriz ofis\TRATA\CONAMAJ\dibujos color\Dibujos trata Color\8.jpg"/>
          <p:cNvPicPr>
            <a:picLocks noChangeAspect="1" noChangeArrowheads="1"/>
          </p:cNvPicPr>
          <p:nvPr/>
        </p:nvPicPr>
        <p:blipFill>
          <a:blip r:embed="rId3" cstate="print">
            <a:extLst>
              <a:ext uri="{28A0092B-C50C-407E-A947-70E740481C1C}">
                <a14:useLocalDpi xmlns:a14="http://schemas.microsoft.com/office/drawing/2010/main" val="0"/>
              </a:ext>
            </a:extLst>
          </a:blip>
          <a:srcRect t="30035" b="30035"/>
          <a:stretch>
            <a:fillRect/>
          </a:stretch>
        </p:blipFill>
        <p:spPr bwMode="auto">
          <a:xfrm flipH="1">
            <a:off x="6673485" y="4431453"/>
            <a:ext cx="2160752" cy="2349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7823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Divulgación de la </a:t>
            </a:r>
            <a:r>
              <a:rPr lang="es-ES" b="1" dirty="0" smtClean="0"/>
              <a:t>información </a:t>
            </a:r>
            <a:endParaRPr lang="es-ES" dirty="0"/>
          </a:p>
        </p:txBody>
      </p:sp>
      <p:sp>
        <p:nvSpPr>
          <p:cNvPr id="3" name="Content Placeholder 2"/>
          <p:cNvSpPr>
            <a:spLocks noGrp="1"/>
          </p:cNvSpPr>
          <p:nvPr>
            <p:ph idx="1"/>
          </p:nvPr>
        </p:nvSpPr>
        <p:spPr>
          <a:xfrm>
            <a:off x="325120" y="1310640"/>
            <a:ext cx="8659853" cy="5408205"/>
          </a:xfrm>
        </p:spPr>
        <p:txBody>
          <a:bodyPr/>
          <a:lstStyle/>
          <a:p>
            <a:pPr marL="0" indent="0">
              <a:buNone/>
            </a:pPr>
            <a:r>
              <a:rPr lang="es-ES" dirty="0"/>
              <a:t>C</a:t>
            </a:r>
            <a:r>
              <a:rPr lang="es-ES" dirty="0" smtClean="0"/>
              <a:t>reación </a:t>
            </a:r>
            <a:r>
              <a:rPr lang="es-ES" dirty="0"/>
              <a:t>e implementación de un </a:t>
            </a:r>
            <a:r>
              <a:rPr lang="es-ES" b="1" dirty="0"/>
              <a:t>Programa regional de divulgación con el enfoque de la “comunicación de proximidad”</a:t>
            </a:r>
            <a:r>
              <a:rPr lang="es-ES" dirty="0"/>
              <a:t> y con el uso de las experiencias adquiridas por varios países de la región como Guatemala, El Salvador y Nicaragua, entre otros. </a:t>
            </a:r>
            <a:endParaRPr lang="es-ES" dirty="0" smtClean="0"/>
          </a:p>
          <a:p>
            <a:pPr marL="0" indent="0">
              <a:buNone/>
            </a:pPr>
            <a:endParaRPr lang="es-ES" dirty="0"/>
          </a:p>
          <a:p>
            <a:pPr marL="0" indent="0">
              <a:buNone/>
            </a:pPr>
            <a:r>
              <a:rPr lang="es-ES" dirty="0" smtClean="0"/>
              <a:t>El </a:t>
            </a:r>
            <a:r>
              <a:rPr lang="es-ES" dirty="0"/>
              <a:t>enfoque se proximidad se refiere al contacto directo con las comunidades, centros de salud, centros de enseñanza, empresas, entre otros con mensajes claros y diferenciados que le indiquen a los receptores cual es la realidad de la trata de personas, como identificarla y prevenirla.</a:t>
            </a:r>
          </a:p>
          <a:p>
            <a:endParaRPr lang="es-E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t="33730" r="68881" b="34479"/>
          <a:stretch>
            <a:fillRect/>
          </a:stretch>
        </p:blipFill>
        <p:spPr bwMode="auto">
          <a:xfrm>
            <a:off x="7606360" y="4253524"/>
            <a:ext cx="1384011" cy="2170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6964827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Atención </a:t>
            </a:r>
            <a:r>
              <a:rPr lang="es-ES" b="1" dirty="0"/>
              <a:t>y protección de </a:t>
            </a:r>
            <a:r>
              <a:rPr lang="es-ES" b="1" dirty="0" smtClean="0"/>
              <a:t>víctimas (3)</a:t>
            </a:r>
            <a:endParaRPr lang="es-ES" dirty="0"/>
          </a:p>
        </p:txBody>
      </p:sp>
      <p:sp>
        <p:nvSpPr>
          <p:cNvPr id="3" name="Content Placeholder 2"/>
          <p:cNvSpPr>
            <a:spLocks noGrp="1"/>
          </p:cNvSpPr>
          <p:nvPr>
            <p:ph idx="1"/>
          </p:nvPr>
        </p:nvSpPr>
        <p:spPr/>
        <p:txBody>
          <a:bodyPr>
            <a:normAutofit/>
          </a:bodyPr>
          <a:lstStyle/>
          <a:p>
            <a:pPr marL="0" indent="0">
              <a:buNone/>
            </a:pPr>
            <a:r>
              <a:rPr lang="es-ES" sz="6400" dirty="0"/>
              <a:t> </a:t>
            </a:r>
          </a:p>
          <a:p>
            <a:pPr marL="0" indent="0">
              <a:lnSpc>
                <a:spcPct val="80000"/>
              </a:lnSpc>
              <a:buFont typeface="Arial" panose="020B0604020202020204" pitchFamily="34" charset="0"/>
              <a:buNone/>
            </a:pPr>
            <a:r>
              <a:rPr lang="es-ES" sz="2800" dirty="0"/>
              <a:t>f)	Implementación de medidas de </a:t>
            </a:r>
            <a:r>
              <a:rPr lang="es-ES" sz="2800" b="1" dirty="0"/>
              <a:t>restitución de derechos.  </a:t>
            </a:r>
          </a:p>
          <a:p>
            <a:pPr marL="514350" indent="-514350">
              <a:lnSpc>
                <a:spcPct val="80000"/>
              </a:lnSpc>
              <a:buFont typeface="Arial" panose="020B0604020202020204" pitchFamily="34" charset="0"/>
              <a:buAutoNum type="alphaLcParenR" startAt="7"/>
            </a:pPr>
            <a:r>
              <a:rPr lang="es-ES" sz="2800" dirty="0"/>
              <a:t>Fortalecer los Programas de Protección a Víctimas y Testigos y Promover la Justicia Reparativa</a:t>
            </a:r>
          </a:p>
          <a:p>
            <a:pPr marL="0" indent="0">
              <a:lnSpc>
                <a:spcPct val="80000"/>
              </a:lnSpc>
              <a:buFont typeface="Arial" panose="020B0604020202020204" pitchFamily="34" charset="0"/>
              <a:buNone/>
            </a:pPr>
            <a:r>
              <a:rPr lang="es-CR" sz="2800" dirty="0"/>
              <a:t>e) </a:t>
            </a:r>
            <a:r>
              <a:rPr lang="es-ES" sz="2800" dirty="0"/>
              <a:t>Promover acciones de reinserción y </a:t>
            </a:r>
            <a:r>
              <a:rPr lang="es-ES" sz="2800" b="1" dirty="0" smtClean="0"/>
              <a:t>reintegración</a:t>
            </a:r>
          </a:p>
          <a:p>
            <a:pPr marL="0" indent="0">
              <a:lnSpc>
                <a:spcPct val="80000"/>
              </a:lnSpc>
              <a:buFont typeface="Arial" panose="020B0604020202020204" pitchFamily="34" charset="0"/>
              <a:buNone/>
            </a:pPr>
            <a:r>
              <a:rPr lang="es-CR" sz="2800" dirty="0" smtClean="0"/>
              <a:t>f)</a:t>
            </a:r>
            <a:r>
              <a:rPr lang="es-ES" sz="2800" dirty="0" smtClean="0"/>
              <a:t> </a:t>
            </a:r>
            <a:r>
              <a:rPr lang="en-US" sz="2800" b="1" dirty="0" err="1" smtClean="0"/>
              <a:t>Monitoreo</a:t>
            </a:r>
            <a:r>
              <a:rPr lang="en-US" sz="2800" dirty="0" smtClean="0"/>
              <a:t> </a:t>
            </a:r>
            <a:r>
              <a:rPr lang="en-US" sz="2800" dirty="0"/>
              <a:t>en la </a:t>
            </a:r>
            <a:r>
              <a:rPr lang="en-US" sz="2800" dirty="0" err="1" smtClean="0"/>
              <a:t>reintegracion</a:t>
            </a:r>
            <a:r>
              <a:rPr lang="en-US" sz="2800" dirty="0" smtClean="0"/>
              <a:t> </a:t>
            </a:r>
            <a:r>
              <a:rPr lang="en-US" sz="2800" dirty="0"/>
              <a:t>de </a:t>
            </a:r>
            <a:r>
              <a:rPr lang="en-US" sz="2800" dirty="0" err="1"/>
              <a:t>VdT</a:t>
            </a:r>
            <a:endParaRPr lang="en-US" sz="2800" dirty="0"/>
          </a:p>
          <a:p>
            <a:pPr marL="0" indent="0">
              <a:buNone/>
            </a:pPr>
            <a:endParaRPr lang="es-ES" sz="2800" b="1" dirty="0"/>
          </a:p>
          <a:p>
            <a:pPr marL="0" indent="0">
              <a:buNone/>
            </a:pPr>
            <a:endParaRPr lang="es-ES" sz="2800" b="1" dirty="0"/>
          </a:p>
          <a:p>
            <a:endParaRPr lang="es-ES" dirty="0"/>
          </a:p>
        </p:txBody>
      </p:sp>
    </p:spTree>
    <p:extLst>
      <p:ext uri="{BB962C8B-B14F-4D97-AF65-F5344CB8AC3E}">
        <p14:creationId xmlns:p14="http://schemas.microsoft.com/office/powerpoint/2010/main" val="1156731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RECOMENDACIONES PARA EL COMBATE </a:t>
            </a:r>
          </a:p>
          <a:p>
            <a:pPr marL="0" indent="0" algn="ctr">
              <a:buNone/>
            </a:pPr>
            <a:r>
              <a:rPr lang="en-US" dirty="0" smtClean="0"/>
              <a:t>AL TRAFICO ILICITO DE MIGRANTES</a:t>
            </a:r>
            <a:endParaRPr lang="en-US" dirty="0"/>
          </a:p>
        </p:txBody>
      </p:sp>
    </p:spTree>
    <p:extLst>
      <p:ext uri="{BB962C8B-B14F-4D97-AF65-F5344CB8AC3E}">
        <p14:creationId xmlns:p14="http://schemas.microsoft.com/office/powerpoint/2010/main" val="30163221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23140</TotalTime>
  <Words>2468</Words>
  <Application>Microsoft Macintosh PowerPoint</Application>
  <PresentationFormat>On-screen Show (4:3)</PresentationFormat>
  <Paragraphs>173</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Red de Funcionarios de Enlace sobre Trata y Trafico Conferencia Regional sobre Migración Honduras, 15 de noviembre de 2016 </vt:lpstr>
      <vt:lpstr>Acuerdo de Ultima Reunión- Junio 2015</vt:lpstr>
      <vt:lpstr>PROCESO DE OIM PARA RESPONDER A ESTA SOLICITUD</vt:lpstr>
      <vt:lpstr>RECOMENDACIONES SOBRE TRATA DE PERSONAS (AREAS DE ACCION)</vt:lpstr>
      <vt:lpstr> ORGANIZACIÓN  INSTITUCIONAL</vt:lpstr>
      <vt:lpstr>Políticas nacionales y planes de acción </vt:lpstr>
      <vt:lpstr>Divulgación de la información </vt:lpstr>
      <vt:lpstr>Atención y protección de víctimas (3)</vt:lpstr>
      <vt:lpstr>PowerPoint Presentation</vt:lpstr>
      <vt:lpstr>Recomendaciones Contra el Trafico Ilícito de Migrantes - sobre</vt:lpstr>
      <vt:lpstr>CTIM 1/8 - Prevención</vt:lpstr>
      <vt:lpstr>CTIM 2/8 – Divulgación de Información</vt:lpstr>
      <vt:lpstr>CTIM 3/8 - Capacitación</vt:lpstr>
      <vt:lpstr>CTIM 4/8 – Identificación de Posibles Casos</vt:lpstr>
      <vt:lpstr>CTIM 5/8 – Aspectos Organizativos</vt:lpstr>
      <vt:lpstr>CTIM 6/8 - Persecución</vt:lpstr>
      <vt:lpstr>CTIM 7/8 – Investigación y procesamiento</vt:lpstr>
      <vt:lpstr>CTIM 8/8 – Atención y protección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mrizki</dc:creator>
  <cp:lastModifiedBy>Agueda Marin</cp:lastModifiedBy>
  <cp:revision>466</cp:revision>
  <cp:lastPrinted>2016-08-08T20:04:09Z</cp:lastPrinted>
  <dcterms:created xsi:type="dcterms:W3CDTF">2012-09-16T19:13:43Z</dcterms:created>
  <dcterms:modified xsi:type="dcterms:W3CDTF">2016-11-15T17:06:04Z</dcterms:modified>
</cp:coreProperties>
</file>