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2"/>
  </p:notesMasterIdLst>
  <p:handoutMasterIdLst>
    <p:handoutMasterId r:id="rId23"/>
  </p:handoutMasterIdLst>
  <p:sldIdLst>
    <p:sldId id="322" r:id="rId5"/>
    <p:sldId id="303" r:id="rId6"/>
    <p:sldId id="323" r:id="rId7"/>
    <p:sldId id="331" r:id="rId8"/>
    <p:sldId id="321" r:id="rId9"/>
    <p:sldId id="288" r:id="rId10"/>
    <p:sldId id="330" r:id="rId11"/>
    <p:sldId id="307" r:id="rId12"/>
    <p:sldId id="326" r:id="rId13"/>
    <p:sldId id="327" r:id="rId14"/>
    <p:sldId id="328" r:id="rId15"/>
    <p:sldId id="309" r:id="rId16"/>
    <p:sldId id="329" r:id="rId17"/>
    <p:sldId id="315" r:id="rId18"/>
    <p:sldId id="314" r:id="rId19"/>
    <p:sldId id="298" r:id="rId20"/>
    <p:sldId id="320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61A"/>
    <a:srgbClr val="548AB0"/>
    <a:srgbClr val="264A64"/>
    <a:srgbClr val="4B6581"/>
    <a:srgbClr val="53748E"/>
    <a:srgbClr val="4B5A69"/>
    <a:srgbClr val="1B4164"/>
    <a:srgbClr val="BCD8F2"/>
    <a:srgbClr val="5E88A2"/>
    <a:srgbClr val="5E8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8" autoAdjust="0"/>
    <p:restoredTop sz="79182" autoAdjust="0"/>
  </p:normalViewPr>
  <p:slideViewPr>
    <p:cSldViewPr snapToGrid="0" snapToObjects="1">
      <p:cViewPr>
        <p:scale>
          <a:sx n="116" d="100"/>
          <a:sy n="116" d="100"/>
        </p:scale>
        <p:origin x="-120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81441D-904B-4C62-B594-1D7E82B8B979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7639C09-41EE-4869-837E-EDA59A0068A9}">
      <dgm:prSet phldrT="[Text]" custT="1"/>
      <dgm:spPr/>
      <dgm:t>
        <a:bodyPr/>
        <a:lstStyle/>
        <a:p>
          <a:r>
            <a:rPr lang="es-ES_tradnl" sz="2400" noProof="0" dirty="0" smtClean="0"/>
            <a:t>1980</a:t>
          </a:r>
          <a:endParaRPr lang="es-ES_tradnl" sz="2400" noProof="0" dirty="0"/>
        </a:p>
      </dgm:t>
    </dgm:pt>
    <dgm:pt modelId="{5A25E28D-94B6-4AAF-8EE6-A0671FCC179D}" type="parTrans" cxnId="{1B2FFAC3-731B-439C-9F3D-DF681CBEE46B}">
      <dgm:prSet/>
      <dgm:spPr/>
      <dgm:t>
        <a:bodyPr/>
        <a:lstStyle/>
        <a:p>
          <a:endParaRPr lang="en-US"/>
        </a:p>
      </dgm:t>
    </dgm:pt>
    <dgm:pt modelId="{507EC0D8-208E-4735-8969-314098D4842E}" type="sibTrans" cxnId="{1B2FFAC3-731B-439C-9F3D-DF681CBEE46B}">
      <dgm:prSet/>
      <dgm:spPr/>
      <dgm:t>
        <a:bodyPr/>
        <a:lstStyle/>
        <a:p>
          <a:endParaRPr lang="en-US"/>
        </a:p>
      </dgm:t>
    </dgm:pt>
    <dgm:pt modelId="{F74B57E6-D4AF-4AE3-B84D-3CAF274FD60A}">
      <dgm:prSet phldrT="[Text]" custT="1"/>
      <dgm:spPr/>
      <dgm:t>
        <a:bodyPr/>
        <a:lstStyle/>
        <a:p>
          <a:r>
            <a:rPr lang="es-ES_tradnl" sz="1800" noProof="0" dirty="0" smtClean="0"/>
            <a:t>Oficina Federal de Reasentamiento de Refugiados (ORR, por sus siglas en ingl</a:t>
          </a:r>
          <a:r>
            <a:rPr lang="es-ES_tradnl" sz="1800" noProof="0" dirty="0" smtClean="0"/>
            <a:t>és</a:t>
          </a:r>
          <a:r>
            <a:rPr lang="es-ES_tradnl" sz="1800" noProof="0" dirty="0" smtClean="0"/>
            <a:t>) establecida a trav</a:t>
          </a:r>
          <a:r>
            <a:rPr lang="es-ES_tradnl" sz="1800" noProof="0" dirty="0" smtClean="0"/>
            <a:t>és de la Ley de Refugiados de</a:t>
          </a:r>
          <a:r>
            <a:rPr lang="es-ES_tradnl" sz="1800" noProof="0" dirty="0" smtClean="0"/>
            <a:t> 1980.</a:t>
          </a:r>
          <a:endParaRPr lang="es-ES_tradnl" sz="1800" noProof="0" dirty="0"/>
        </a:p>
      </dgm:t>
    </dgm:pt>
    <dgm:pt modelId="{BAE33623-1D1B-438B-B12A-A28174BDE2B2}" type="parTrans" cxnId="{83A0175B-B2C7-4B57-A8CB-0A04DB7B49CA}">
      <dgm:prSet/>
      <dgm:spPr/>
      <dgm:t>
        <a:bodyPr/>
        <a:lstStyle/>
        <a:p>
          <a:endParaRPr lang="en-US"/>
        </a:p>
      </dgm:t>
    </dgm:pt>
    <dgm:pt modelId="{5ED53827-8FDF-4F43-99D8-FDD41D323041}" type="sibTrans" cxnId="{83A0175B-B2C7-4B57-A8CB-0A04DB7B49CA}">
      <dgm:prSet/>
      <dgm:spPr/>
      <dgm:t>
        <a:bodyPr/>
        <a:lstStyle/>
        <a:p>
          <a:endParaRPr lang="en-US"/>
        </a:p>
      </dgm:t>
    </dgm:pt>
    <dgm:pt modelId="{E110BB92-0D13-4413-BEEF-96E4BCA225AA}">
      <dgm:prSet phldrT="[Text]" custT="1"/>
      <dgm:spPr/>
      <dgm:t>
        <a:bodyPr/>
        <a:lstStyle/>
        <a:p>
          <a:r>
            <a:rPr lang="es-ES_tradnl" sz="2400" noProof="0" dirty="0" smtClean="0"/>
            <a:t>2008</a:t>
          </a:r>
          <a:endParaRPr lang="es-ES_tradnl" sz="2400" noProof="0" dirty="0"/>
        </a:p>
      </dgm:t>
    </dgm:pt>
    <dgm:pt modelId="{9C9B0D28-BE66-4E89-B06B-17B5246F892A}" type="parTrans" cxnId="{047AD018-1AA3-4472-A3BF-6148A3C634CE}">
      <dgm:prSet/>
      <dgm:spPr/>
      <dgm:t>
        <a:bodyPr/>
        <a:lstStyle/>
        <a:p>
          <a:endParaRPr lang="en-US"/>
        </a:p>
      </dgm:t>
    </dgm:pt>
    <dgm:pt modelId="{ED7E3C85-EFCC-498C-B956-7F7AFDA9B141}" type="sibTrans" cxnId="{047AD018-1AA3-4472-A3BF-6148A3C634CE}">
      <dgm:prSet/>
      <dgm:spPr/>
      <dgm:t>
        <a:bodyPr/>
        <a:lstStyle/>
        <a:p>
          <a:endParaRPr lang="en-US"/>
        </a:p>
      </dgm:t>
    </dgm:pt>
    <dgm:pt modelId="{F7171AC2-A18D-4323-BD23-E8F312848489}">
      <dgm:prSet phldrT="[Text]" custT="1"/>
      <dgm:spPr/>
      <dgm:t>
        <a:bodyPr/>
        <a:lstStyle/>
        <a:p>
          <a:r>
            <a:rPr lang="es-ES_tradnl" sz="2400" noProof="0" dirty="0" smtClean="0"/>
            <a:t>2000</a:t>
          </a:r>
          <a:endParaRPr lang="es-ES_tradnl" sz="2400" noProof="0" dirty="0"/>
        </a:p>
      </dgm:t>
    </dgm:pt>
    <dgm:pt modelId="{D81FBF0E-D072-4180-84CD-2FD0DF1B2EF4}" type="parTrans" cxnId="{CB7005C8-BA7F-4E14-A604-272A2B42B008}">
      <dgm:prSet/>
      <dgm:spPr/>
      <dgm:t>
        <a:bodyPr/>
        <a:lstStyle/>
        <a:p>
          <a:endParaRPr lang="en-US"/>
        </a:p>
      </dgm:t>
    </dgm:pt>
    <dgm:pt modelId="{9D6FB7D7-8767-4289-BEE5-E6E7529366FC}" type="sibTrans" cxnId="{CB7005C8-BA7F-4E14-A604-272A2B42B008}">
      <dgm:prSet/>
      <dgm:spPr/>
      <dgm:t>
        <a:bodyPr/>
        <a:lstStyle/>
        <a:p>
          <a:endParaRPr lang="en-US"/>
        </a:p>
      </dgm:t>
    </dgm:pt>
    <dgm:pt modelId="{9A33C85A-DE64-4042-B64E-C0A53110FE31}">
      <dgm:prSet phldrT="[Text]" custT="1"/>
      <dgm:spPr/>
      <dgm:t>
        <a:bodyPr/>
        <a:lstStyle/>
        <a:p>
          <a:r>
            <a:rPr lang="es-ES_tradnl" sz="1800" noProof="0" dirty="0" smtClean="0"/>
            <a:t>La ORR ampl</a:t>
          </a:r>
          <a:r>
            <a:rPr lang="es-ES_tradnl" sz="1800" noProof="0" dirty="0" smtClean="0"/>
            <a:t>ía su provisión de servicios para abarcar tres categorías nuevas: personas a las que se les otorga asilo, sobrevivientes de tortura y víctimas adultas confirmadas de trata de personas.</a:t>
          </a:r>
          <a:endParaRPr lang="es-ES_tradnl" sz="1800" noProof="0" dirty="0"/>
        </a:p>
      </dgm:t>
    </dgm:pt>
    <dgm:pt modelId="{CBEC05E3-CE10-4F99-AED0-B402D7D41819}" type="parTrans" cxnId="{168518AE-1C61-4CBA-AF29-49F3C95C21FE}">
      <dgm:prSet/>
      <dgm:spPr/>
      <dgm:t>
        <a:bodyPr/>
        <a:lstStyle/>
        <a:p>
          <a:endParaRPr lang="en-US"/>
        </a:p>
      </dgm:t>
    </dgm:pt>
    <dgm:pt modelId="{65D48A5C-FFF2-494C-B382-148ED8E464E7}" type="sibTrans" cxnId="{168518AE-1C61-4CBA-AF29-49F3C95C21FE}">
      <dgm:prSet/>
      <dgm:spPr/>
      <dgm:t>
        <a:bodyPr/>
        <a:lstStyle/>
        <a:p>
          <a:endParaRPr lang="en-US"/>
        </a:p>
      </dgm:t>
    </dgm:pt>
    <dgm:pt modelId="{793389AC-C688-4630-98E6-FF033CBCBAAE}">
      <dgm:prSet phldrT="[Text]" custT="1"/>
      <dgm:spPr/>
      <dgm:t>
        <a:bodyPr/>
        <a:lstStyle/>
        <a:p>
          <a:r>
            <a:rPr lang="es-ES_tradnl" sz="1800" noProof="0" dirty="0" smtClean="0"/>
            <a:t>La Ley de Reautorizaci</a:t>
          </a:r>
          <a:r>
            <a:rPr lang="es-ES_tradnl" sz="1800" noProof="0" dirty="0" smtClean="0"/>
            <a:t>ón de la Protección de Víctimas de la Trata de Personas</a:t>
          </a:r>
          <a:r>
            <a:rPr lang="es-ES_tradnl" sz="1800" noProof="0" dirty="0" smtClean="0"/>
            <a:t> (TVPRA) de 2008 ampl</a:t>
          </a:r>
          <a:r>
            <a:rPr lang="es-ES_tradnl" sz="1800" noProof="0" dirty="0" smtClean="0"/>
            <a:t>ía el mandato de la</a:t>
          </a:r>
          <a:r>
            <a:rPr lang="es-ES_tradnl" sz="1800" noProof="0" dirty="0" smtClean="0"/>
            <a:t> ORR para otorgar elegibilidad y proveer servicios a niños, niñas y adolescentes v</a:t>
          </a:r>
          <a:r>
            <a:rPr lang="es-ES_tradnl" sz="1800" noProof="0" dirty="0" smtClean="0"/>
            <a:t>íctimas de la trata de personas.</a:t>
          </a:r>
          <a:endParaRPr lang="es-ES_tradnl" sz="1800" noProof="0" dirty="0"/>
        </a:p>
      </dgm:t>
    </dgm:pt>
    <dgm:pt modelId="{F683A3C7-809C-4576-ADEA-73D488D6D0F6}" type="parTrans" cxnId="{11545473-76D9-4E72-8356-9A3C5E52D0C8}">
      <dgm:prSet/>
      <dgm:spPr/>
      <dgm:t>
        <a:bodyPr/>
        <a:lstStyle/>
        <a:p>
          <a:endParaRPr lang="en-US"/>
        </a:p>
      </dgm:t>
    </dgm:pt>
    <dgm:pt modelId="{670E9DCD-A9D7-45E7-AB7B-2C453505761C}" type="sibTrans" cxnId="{11545473-76D9-4E72-8356-9A3C5E52D0C8}">
      <dgm:prSet/>
      <dgm:spPr/>
      <dgm:t>
        <a:bodyPr/>
        <a:lstStyle/>
        <a:p>
          <a:endParaRPr lang="en-US"/>
        </a:p>
      </dgm:t>
    </dgm:pt>
    <dgm:pt modelId="{69FA5418-7A38-49F6-96AC-33FDEFB0E736}">
      <dgm:prSet phldrT="[Text]" custT="1"/>
      <dgm:spPr/>
      <dgm:t>
        <a:bodyPr/>
        <a:lstStyle/>
        <a:p>
          <a:r>
            <a:rPr lang="es-ES_tradnl" sz="2400" noProof="0" dirty="0" smtClean="0"/>
            <a:t>2003</a:t>
          </a:r>
          <a:endParaRPr lang="es-ES_tradnl" sz="2400" noProof="0" dirty="0"/>
        </a:p>
      </dgm:t>
    </dgm:pt>
    <dgm:pt modelId="{C019BE62-3BB9-4AC8-BC37-6313D38109ED}" type="parTrans" cxnId="{4B21B75C-BD52-4446-AF52-0554C6137EFE}">
      <dgm:prSet/>
      <dgm:spPr/>
      <dgm:t>
        <a:bodyPr/>
        <a:lstStyle/>
        <a:p>
          <a:endParaRPr lang="en-US"/>
        </a:p>
      </dgm:t>
    </dgm:pt>
    <dgm:pt modelId="{7D123499-BEA8-414E-A9F7-DD46C9383EAB}" type="sibTrans" cxnId="{4B21B75C-BD52-4446-AF52-0554C6137EFE}">
      <dgm:prSet/>
      <dgm:spPr/>
      <dgm:t>
        <a:bodyPr/>
        <a:lstStyle/>
        <a:p>
          <a:endParaRPr lang="en-US"/>
        </a:p>
      </dgm:t>
    </dgm:pt>
    <dgm:pt modelId="{2989E9F8-6AE4-49EE-9956-2CD3A508BABC}">
      <dgm:prSet phldrT="[Text]" custT="1"/>
      <dgm:spPr/>
      <dgm:t>
        <a:bodyPr/>
        <a:lstStyle/>
        <a:p>
          <a:r>
            <a:rPr lang="es-ES_tradnl" sz="1800" noProof="0" dirty="0" smtClean="0"/>
            <a:t>La supervisi</a:t>
          </a:r>
          <a:r>
            <a:rPr lang="es-ES_tradnl" sz="1800" noProof="0" dirty="0" smtClean="0"/>
            <a:t>ón de servicios para niños, niñas y adolescentes no acompañados </a:t>
          </a:r>
          <a:r>
            <a:rPr lang="es-ES_tradnl" sz="1800" b="0" noProof="0" dirty="0" smtClean="0"/>
            <a:t>(UC, por sus siglas en ingl</a:t>
          </a:r>
          <a:r>
            <a:rPr lang="es-ES_tradnl" sz="1800" b="0" noProof="0" dirty="0" smtClean="0"/>
            <a:t>és</a:t>
          </a:r>
          <a:r>
            <a:rPr lang="es-ES_tradnl" sz="1800" b="0" noProof="0" dirty="0" smtClean="0"/>
            <a:t>)</a:t>
          </a:r>
          <a:r>
            <a:rPr lang="es-ES_tradnl" sz="1800" noProof="0" dirty="0" smtClean="0"/>
            <a:t> se traslada a la ORR a trav</a:t>
          </a:r>
          <a:r>
            <a:rPr lang="es-ES_tradnl" sz="1800" noProof="0" dirty="0" smtClean="0"/>
            <a:t>és de la Ley de Seguridad Nacional de </a:t>
          </a:r>
          <a:r>
            <a:rPr lang="es-ES_tradnl" sz="1800" noProof="0" dirty="0" smtClean="0"/>
            <a:t>2002.</a:t>
          </a:r>
          <a:endParaRPr lang="es-ES_tradnl" sz="1800" noProof="0" dirty="0"/>
        </a:p>
      </dgm:t>
    </dgm:pt>
    <dgm:pt modelId="{FDF03A1A-4FE5-4B35-8775-6A9A82E39A65}" type="parTrans" cxnId="{292CF4A7-ED69-4954-A765-0703ECAD01FB}">
      <dgm:prSet/>
      <dgm:spPr/>
      <dgm:t>
        <a:bodyPr/>
        <a:lstStyle/>
        <a:p>
          <a:endParaRPr lang="en-US"/>
        </a:p>
      </dgm:t>
    </dgm:pt>
    <dgm:pt modelId="{764D794F-F333-47CA-8C88-CD1D1DE46F58}" type="sibTrans" cxnId="{292CF4A7-ED69-4954-A765-0703ECAD01FB}">
      <dgm:prSet/>
      <dgm:spPr/>
      <dgm:t>
        <a:bodyPr/>
        <a:lstStyle/>
        <a:p>
          <a:endParaRPr lang="en-US"/>
        </a:p>
      </dgm:t>
    </dgm:pt>
    <dgm:pt modelId="{FE73B7E3-1FD9-41AD-8A58-062E5443726C}" type="pres">
      <dgm:prSet presAssocID="{8D81441D-904B-4C62-B594-1D7E82B8B9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9A8F78-5017-471D-AD17-3546CD3A93D6}" type="pres">
      <dgm:prSet presAssocID="{F7639C09-41EE-4869-837E-EDA59A0068A9}" presName="composite" presStyleCnt="0"/>
      <dgm:spPr/>
      <dgm:t>
        <a:bodyPr/>
        <a:lstStyle/>
        <a:p>
          <a:endParaRPr lang="en-US"/>
        </a:p>
      </dgm:t>
    </dgm:pt>
    <dgm:pt modelId="{C592A71F-E482-42E0-8FB9-6086D81318BB}" type="pres">
      <dgm:prSet presAssocID="{F7639C09-41EE-4869-837E-EDA59A0068A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898CC-1F27-429B-A491-3DF50CE473C5}" type="pres">
      <dgm:prSet presAssocID="{F7639C09-41EE-4869-837E-EDA59A0068A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D43AF-C6F5-401D-99BF-038340FD5679}" type="pres">
      <dgm:prSet presAssocID="{507EC0D8-208E-4735-8969-314098D4842E}" presName="sp" presStyleCnt="0"/>
      <dgm:spPr/>
      <dgm:t>
        <a:bodyPr/>
        <a:lstStyle/>
        <a:p>
          <a:endParaRPr lang="en-US"/>
        </a:p>
      </dgm:t>
    </dgm:pt>
    <dgm:pt modelId="{59DAC64E-DA8C-4171-A7E6-B26C53C4E726}" type="pres">
      <dgm:prSet presAssocID="{F7171AC2-A18D-4323-BD23-E8F312848489}" presName="composite" presStyleCnt="0"/>
      <dgm:spPr/>
      <dgm:t>
        <a:bodyPr/>
        <a:lstStyle/>
        <a:p>
          <a:endParaRPr lang="en-US"/>
        </a:p>
      </dgm:t>
    </dgm:pt>
    <dgm:pt modelId="{ECEF342A-2119-40F2-A3C8-76058D7BDCE8}" type="pres">
      <dgm:prSet presAssocID="{F7171AC2-A18D-4323-BD23-E8F31284848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91DF6-91F7-4CD6-B677-8C83E898BF22}" type="pres">
      <dgm:prSet presAssocID="{F7171AC2-A18D-4323-BD23-E8F31284848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F5250-9027-4011-BDD7-8BA6797AB012}" type="pres">
      <dgm:prSet presAssocID="{9D6FB7D7-8767-4289-BEE5-E6E7529366FC}" presName="sp" presStyleCnt="0"/>
      <dgm:spPr/>
      <dgm:t>
        <a:bodyPr/>
        <a:lstStyle/>
        <a:p>
          <a:endParaRPr lang="en-US"/>
        </a:p>
      </dgm:t>
    </dgm:pt>
    <dgm:pt modelId="{C0B8C438-2FA3-4178-A626-5817D299DB72}" type="pres">
      <dgm:prSet presAssocID="{69FA5418-7A38-49F6-96AC-33FDEFB0E736}" presName="composite" presStyleCnt="0"/>
      <dgm:spPr/>
      <dgm:t>
        <a:bodyPr/>
        <a:lstStyle/>
        <a:p>
          <a:endParaRPr lang="en-US"/>
        </a:p>
      </dgm:t>
    </dgm:pt>
    <dgm:pt modelId="{1F229FDE-2240-4C72-BC0D-27EB466876E4}" type="pres">
      <dgm:prSet presAssocID="{69FA5418-7A38-49F6-96AC-33FDEFB0E73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E87F8-E837-4151-8F27-9BD72AD9A6CF}" type="pres">
      <dgm:prSet presAssocID="{69FA5418-7A38-49F6-96AC-33FDEFB0E736}" presName="descendantText" presStyleLbl="alignAcc1" presStyleIdx="2" presStyleCnt="4" custScaleY="99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E0C41-5B77-48C2-B546-00D8CBF4588D}" type="pres">
      <dgm:prSet presAssocID="{7D123499-BEA8-414E-A9F7-DD46C9383EAB}" presName="sp" presStyleCnt="0"/>
      <dgm:spPr/>
      <dgm:t>
        <a:bodyPr/>
        <a:lstStyle/>
        <a:p>
          <a:endParaRPr lang="en-US"/>
        </a:p>
      </dgm:t>
    </dgm:pt>
    <dgm:pt modelId="{6E08B111-CBEF-4519-B18D-DD28215A1119}" type="pres">
      <dgm:prSet presAssocID="{E110BB92-0D13-4413-BEEF-96E4BCA225AA}" presName="composite" presStyleCnt="0"/>
      <dgm:spPr/>
      <dgm:t>
        <a:bodyPr/>
        <a:lstStyle/>
        <a:p>
          <a:endParaRPr lang="en-US"/>
        </a:p>
      </dgm:t>
    </dgm:pt>
    <dgm:pt modelId="{C1F57340-4988-4A11-ACC0-4B725B210D58}" type="pres">
      <dgm:prSet presAssocID="{E110BB92-0D13-4413-BEEF-96E4BCA225A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C1852-49C4-4B00-B786-B599A6299522}" type="pres">
      <dgm:prSet presAssocID="{E110BB92-0D13-4413-BEEF-96E4BCA225A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0120C7-6163-434B-B4D9-BDEA2448BDA3}" type="presOf" srcId="{F74B57E6-D4AF-4AE3-B84D-3CAF274FD60A}" destId="{DD9898CC-1F27-429B-A491-3DF50CE473C5}" srcOrd="0" destOrd="0" presId="urn:microsoft.com/office/officeart/2005/8/layout/chevron2"/>
    <dgm:cxn modelId="{292CF4A7-ED69-4954-A765-0703ECAD01FB}" srcId="{69FA5418-7A38-49F6-96AC-33FDEFB0E736}" destId="{2989E9F8-6AE4-49EE-9956-2CD3A508BABC}" srcOrd="0" destOrd="0" parTransId="{FDF03A1A-4FE5-4B35-8775-6A9A82E39A65}" sibTransId="{764D794F-F333-47CA-8C88-CD1D1DE46F58}"/>
    <dgm:cxn modelId="{CB7005C8-BA7F-4E14-A604-272A2B42B008}" srcId="{8D81441D-904B-4C62-B594-1D7E82B8B979}" destId="{F7171AC2-A18D-4323-BD23-E8F312848489}" srcOrd="1" destOrd="0" parTransId="{D81FBF0E-D072-4180-84CD-2FD0DF1B2EF4}" sibTransId="{9D6FB7D7-8767-4289-BEE5-E6E7529366FC}"/>
    <dgm:cxn modelId="{168518AE-1C61-4CBA-AF29-49F3C95C21FE}" srcId="{F7171AC2-A18D-4323-BD23-E8F312848489}" destId="{9A33C85A-DE64-4042-B64E-C0A53110FE31}" srcOrd="0" destOrd="0" parTransId="{CBEC05E3-CE10-4F99-AED0-B402D7D41819}" sibTransId="{65D48A5C-FFF2-494C-B382-148ED8E464E7}"/>
    <dgm:cxn modelId="{1B2FFAC3-731B-439C-9F3D-DF681CBEE46B}" srcId="{8D81441D-904B-4C62-B594-1D7E82B8B979}" destId="{F7639C09-41EE-4869-837E-EDA59A0068A9}" srcOrd="0" destOrd="0" parTransId="{5A25E28D-94B6-4AAF-8EE6-A0671FCC179D}" sibTransId="{507EC0D8-208E-4735-8969-314098D4842E}"/>
    <dgm:cxn modelId="{79D8628F-580A-4FAB-A141-FC3E86A6E351}" type="presOf" srcId="{793389AC-C688-4630-98E6-FF033CBCBAAE}" destId="{5A3C1852-49C4-4B00-B786-B599A6299522}" srcOrd="0" destOrd="0" presId="urn:microsoft.com/office/officeart/2005/8/layout/chevron2"/>
    <dgm:cxn modelId="{11545473-76D9-4E72-8356-9A3C5E52D0C8}" srcId="{E110BB92-0D13-4413-BEEF-96E4BCA225AA}" destId="{793389AC-C688-4630-98E6-FF033CBCBAAE}" srcOrd="0" destOrd="0" parTransId="{F683A3C7-809C-4576-ADEA-73D488D6D0F6}" sibTransId="{670E9DCD-A9D7-45E7-AB7B-2C453505761C}"/>
    <dgm:cxn modelId="{047AD018-1AA3-4472-A3BF-6148A3C634CE}" srcId="{8D81441D-904B-4C62-B594-1D7E82B8B979}" destId="{E110BB92-0D13-4413-BEEF-96E4BCA225AA}" srcOrd="3" destOrd="0" parTransId="{9C9B0D28-BE66-4E89-B06B-17B5246F892A}" sibTransId="{ED7E3C85-EFCC-498C-B956-7F7AFDA9B141}"/>
    <dgm:cxn modelId="{DBAC3144-EF49-4155-920C-2F4A096577BF}" type="presOf" srcId="{F7171AC2-A18D-4323-BD23-E8F312848489}" destId="{ECEF342A-2119-40F2-A3C8-76058D7BDCE8}" srcOrd="0" destOrd="0" presId="urn:microsoft.com/office/officeart/2005/8/layout/chevron2"/>
    <dgm:cxn modelId="{83A0175B-B2C7-4B57-A8CB-0A04DB7B49CA}" srcId="{F7639C09-41EE-4869-837E-EDA59A0068A9}" destId="{F74B57E6-D4AF-4AE3-B84D-3CAF274FD60A}" srcOrd="0" destOrd="0" parTransId="{BAE33623-1D1B-438B-B12A-A28174BDE2B2}" sibTransId="{5ED53827-8FDF-4F43-99D8-FDD41D323041}"/>
    <dgm:cxn modelId="{CB06E2E6-896F-4BCE-B043-6D807D7D03AD}" type="presOf" srcId="{8D81441D-904B-4C62-B594-1D7E82B8B979}" destId="{FE73B7E3-1FD9-41AD-8A58-062E5443726C}" srcOrd="0" destOrd="0" presId="urn:microsoft.com/office/officeart/2005/8/layout/chevron2"/>
    <dgm:cxn modelId="{3A68BC41-7C2C-4C63-8F44-3E9D5D23F286}" type="presOf" srcId="{69FA5418-7A38-49F6-96AC-33FDEFB0E736}" destId="{1F229FDE-2240-4C72-BC0D-27EB466876E4}" srcOrd="0" destOrd="0" presId="urn:microsoft.com/office/officeart/2005/8/layout/chevron2"/>
    <dgm:cxn modelId="{911661B3-AFC6-442F-817F-47A05971C0BB}" type="presOf" srcId="{2989E9F8-6AE4-49EE-9956-2CD3A508BABC}" destId="{500E87F8-E837-4151-8F27-9BD72AD9A6CF}" srcOrd="0" destOrd="0" presId="urn:microsoft.com/office/officeart/2005/8/layout/chevron2"/>
    <dgm:cxn modelId="{4B21B75C-BD52-4446-AF52-0554C6137EFE}" srcId="{8D81441D-904B-4C62-B594-1D7E82B8B979}" destId="{69FA5418-7A38-49F6-96AC-33FDEFB0E736}" srcOrd="2" destOrd="0" parTransId="{C019BE62-3BB9-4AC8-BC37-6313D38109ED}" sibTransId="{7D123499-BEA8-414E-A9F7-DD46C9383EAB}"/>
    <dgm:cxn modelId="{4D022673-8398-4CAD-A470-05310296FAC4}" type="presOf" srcId="{E110BB92-0D13-4413-BEEF-96E4BCA225AA}" destId="{C1F57340-4988-4A11-ACC0-4B725B210D58}" srcOrd="0" destOrd="0" presId="urn:microsoft.com/office/officeart/2005/8/layout/chevron2"/>
    <dgm:cxn modelId="{7037A93E-3E4D-4386-A737-3658AEB9CD9B}" type="presOf" srcId="{9A33C85A-DE64-4042-B64E-C0A53110FE31}" destId="{23B91DF6-91F7-4CD6-B677-8C83E898BF22}" srcOrd="0" destOrd="0" presId="urn:microsoft.com/office/officeart/2005/8/layout/chevron2"/>
    <dgm:cxn modelId="{C24D5CDA-E705-493D-BE46-EF14A7154C71}" type="presOf" srcId="{F7639C09-41EE-4869-837E-EDA59A0068A9}" destId="{C592A71F-E482-42E0-8FB9-6086D81318BB}" srcOrd="0" destOrd="0" presId="urn:microsoft.com/office/officeart/2005/8/layout/chevron2"/>
    <dgm:cxn modelId="{E4DC9E5B-1B46-43E6-B70E-5C8439F2B77D}" type="presParOf" srcId="{FE73B7E3-1FD9-41AD-8A58-062E5443726C}" destId="{679A8F78-5017-471D-AD17-3546CD3A93D6}" srcOrd="0" destOrd="0" presId="urn:microsoft.com/office/officeart/2005/8/layout/chevron2"/>
    <dgm:cxn modelId="{2A815745-817E-493F-A986-B6FE79F3A580}" type="presParOf" srcId="{679A8F78-5017-471D-AD17-3546CD3A93D6}" destId="{C592A71F-E482-42E0-8FB9-6086D81318BB}" srcOrd="0" destOrd="0" presId="urn:microsoft.com/office/officeart/2005/8/layout/chevron2"/>
    <dgm:cxn modelId="{4BD1DCBD-BFED-49A4-AFA3-15BB908B2D8F}" type="presParOf" srcId="{679A8F78-5017-471D-AD17-3546CD3A93D6}" destId="{DD9898CC-1F27-429B-A491-3DF50CE473C5}" srcOrd="1" destOrd="0" presId="urn:microsoft.com/office/officeart/2005/8/layout/chevron2"/>
    <dgm:cxn modelId="{80C31039-4946-4821-8C20-7B0FC93A5182}" type="presParOf" srcId="{FE73B7E3-1FD9-41AD-8A58-062E5443726C}" destId="{CDDD43AF-C6F5-401D-99BF-038340FD5679}" srcOrd="1" destOrd="0" presId="urn:microsoft.com/office/officeart/2005/8/layout/chevron2"/>
    <dgm:cxn modelId="{8B85E9E2-392A-4A36-801F-9FF00DA01AB9}" type="presParOf" srcId="{FE73B7E3-1FD9-41AD-8A58-062E5443726C}" destId="{59DAC64E-DA8C-4171-A7E6-B26C53C4E726}" srcOrd="2" destOrd="0" presId="urn:microsoft.com/office/officeart/2005/8/layout/chevron2"/>
    <dgm:cxn modelId="{26744D0D-3763-4B10-8938-126DA5E6AA39}" type="presParOf" srcId="{59DAC64E-DA8C-4171-A7E6-B26C53C4E726}" destId="{ECEF342A-2119-40F2-A3C8-76058D7BDCE8}" srcOrd="0" destOrd="0" presId="urn:microsoft.com/office/officeart/2005/8/layout/chevron2"/>
    <dgm:cxn modelId="{339B7454-50A7-453E-961E-52A72F2BEA64}" type="presParOf" srcId="{59DAC64E-DA8C-4171-A7E6-B26C53C4E726}" destId="{23B91DF6-91F7-4CD6-B677-8C83E898BF22}" srcOrd="1" destOrd="0" presId="urn:microsoft.com/office/officeart/2005/8/layout/chevron2"/>
    <dgm:cxn modelId="{CB52BF51-38DF-417B-A642-7ACC46D3E022}" type="presParOf" srcId="{FE73B7E3-1FD9-41AD-8A58-062E5443726C}" destId="{801F5250-9027-4011-BDD7-8BA6797AB012}" srcOrd="3" destOrd="0" presId="urn:microsoft.com/office/officeart/2005/8/layout/chevron2"/>
    <dgm:cxn modelId="{247191E7-19DF-4C94-976B-67A2062E2D1E}" type="presParOf" srcId="{FE73B7E3-1FD9-41AD-8A58-062E5443726C}" destId="{C0B8C438-2FA3-4178-A626-5817D299DB72}" srcOrd="4" destOrd="0" presId="urn:microsoft.com/office/officeart/2005/8/layout/chevron2"/>
    <dgm:cxn modelId="{B2449110-3F73-4B4C-80E0-C2788680700C}" type="presParOf" srcId="{C0B8C438-2FA3-4178-A626-5817D299DB72}" destId="{1F229FDE-2240-4C72-BC0D-27EB466876E4}" srcOrd="0" destOrd="0" presId="urn:microsoft.com/office/officeart/2005/8/layout/chevron2"/>
    <dgm:cxn modelId="{D5185921-E366-42AF-A9E4-AFB48534C6C3}" type="presParOf" srcId="{C0B8C438-2FA3-4178-A626-5817D299DB72}" destId="{500E87F8-E837-4151-8F27-9BD72AD9A6CF}" srcOrd="1" destOrd="0" presId="urn:microsoft.com/office/officeart/2005/8/layout/chevron2"/>
    <dgm:cxn modelId="{E8BF663D-2BE4-415B-9DBB-A6DCAE176338}" type="presParOf" srcId="{FE73B7E3-1FD9-41AD-8A58-062E5443726C}" destId="{53FE0C41-5B77-48C2-B546-00D8CBF4588D}" srcOrd="5" destOrd="0" presId="urn:microsoft.com/office/officeart/2005/8/layout/chevron2"/>
    <dgm:cxn modelId="{DD1512B4-4D63-41FC-A199-ECC42E9E4A6D}" type="presParOf" srcId="{FE73B7E3-1FD9-41AD-8A58-062E5443726C}" destId="{6E08B111-CBEF-4519-B18D-DD28215A1119}" srcOrd="6" destOrd="0" presId="urn:microsoft.com/office/officeart/2005/8/layout/chevron2"/>
    <dgm:cxn modelId="{14F0F1E9-806B-4B97-980A-11F7FF59973B}" type="presParOf" srcId="{6E08B111-CBEF-4519-B18D-DD28215A1119}" destId="{C1F57340-4988-4A11-ACC0-4B725B210D58}" srcOrd="0" destOrd="0" presId="urn:microsoft.com/office/officeart/2005/8/layout/chevron2"/>
    <dgm:cxn modelId="{B3A7E235-676C-4D54-B384-DBCC9619D497}" type="presParOf" srcId="{6E08B111-CBEF-4519-B18D-DD28215A1119}" destId="{5A3C1852-49C4-4B00-B786-B599A629952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4A4070-650D-458D-845A-6C2EC5427C8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4611D85-36F6-465E-A5BA-A07F9CA8E286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_tradnl" sz="2000" b="0" noProof="0" dirty="0" smtClean="0">
              <a:solidFill>
                <a:srgbClr val="2D261A"/>
              </a:solidFill>
              <a:latin typeface="+mn-lt"/>
              <a:cs typeface="+mn-cs"/>
            </a:rPr>
            <a:t>Interceptados en los EEUU, menores de 18 años, sin condici</a:t>
          </a:r>
          <a:r>
            <a:rPr lang="es-ES_tradnl" sz="2000" b="0" noProof="0" dirty="0" smtClean="0">
              <a:solidFill>
                <a:srgbClr val="2D261A"/>
              </a:solidFill>
              <a:latin typeface="+mn-lt"/>
              <a:cs typeface="+mn-cs"/>
            </a:rPr>
            <a:t>ón migratoria legal en los EEUU, sin padres o tutores legales en los EEUU o sin padres o tutores legales en los EEUU que estén disponibles para cuidar de ellos o ser sus tutores legales.</a:t>
          </a:r>
          <a:endParaRPr lang="es-ES_tradnl" sz="2000" b="0" noProof="0" dirty="0">
            <a:solidFill>
              <a:srgbClr val="2D261A"/>
            </a:solidFill>
          </a:endParaRPr>
        </a:p>
      </dgm:t>
    </dgm:pt>
    <dgm:pt modelId="{363C5849-C518-46EA-95C8-3FEEC3F49C71}" type="parTrans" cxnId="{14A1E5E4-8C4F-46F2-98F0-E70C9727A4D8}">
      <dgm:prSet/>
      <dgm:spPr/>
      <dgm:t>
        <a:bodyPr/>
        <a:lstStyle/>
        <a:p>
          <a:endParaRPr lang="en-US"/>
        </a:p>
      </dgm:t>
    </dgm:pt>
    <dgm:pt modelId="{A09775B0-8E2B-4631-B1A8-59F975C9CFE4}" type="sibTrans" cxnId="{14A1E5E4-8C4F-46F2-98F0-E70C9727A4D8}">
      <dgm:prSet/>
      <dgm:spPr/>
      <dgm:t>
        <a:bodyPr/>
        <a:lstStyle/>
        <a:p>
          <a:endParaRPr lang="en-US"/>
        </a:p>
      </dgm:t>
    </dgm:pt>
    <dgm:pt modelId="{51165090-F203-440C-975D-F93E1598EE38}">
      <dgm:prSet custT="1"/>
      <dgm:spPr/>
      <dgm:t>
        <a:bodyPr/>
        <a:lstStyle/>
        <a:p>
          <a:r>
            <a:rPr lang="es-ES_tradnl" altLang="en-US" sz="2000" b="0" noProof="0" dirty="0" smtClean="0">
              <a:solidFill>
                <a:srgbClr val="2D261A"/>
              </a:solidFill>
            </a:rPr>
            <a:t>A los niños, niñas y adolescentes no acompañados (UC, por sus siglas en ingl</a:t>
          </a:r>
          <a:r>
            <a:rPr lang="es-ES_tradnl" altLang="en-US" sz="2000" b="0" noProof="0" dirty="0" smtClean="0">
              <a:solidFill>
                <a:srgbClr val="2D261A"/>
              </a:solidFill>
            </a:rPr>
            <a:t>és) se les remite a la </a:t>
          </a:r>
          <a:r>
            <a:rPr lang="es-ES_tradnl" altLang="en-US" sz="2000" b="0" noProof="0" dirty="0" smtClean="0">
              <a:solidFill>
                <a:srgbClr val="2D261A"/>
              </a:solidFill>
            </a:rPr>
            <a:t>ORR para ser colocados por otra agencia federal, usualmente el Departamento de Seguridad Nacional (DHS, siglas en ingl</a:t>
          </a:r>
          <a:r>
            <a:rPr lang="es-ES_tradnl" altLang="en-US" sz="2000" b="0" noProof="0" dirty="0" smtClean="0">
              <a:solidFill>
                <a:srgbClr val="2D261A"/>
              </a:solidFill>
            </a:rPr>
            <a:t>és</a:t>
          </a:r>
          <a:r>
            <a:rPr lang="es-ES_tradnl" altLang="en-US" sz="2000" b="0" noProof="0" dirty="0" smtClean="0">
              <a:solidFill>
                <a:srgbClr val="2D261A"/>
              </a:solidFill>
            </a:rPr>
            <a:t>).  </a:t>
          </a:r>
          <a:endParaRPr lang="es-ES_tradnl" sz="2000" b="0" noProof="0" dirty="0">
            <a:solidFill>
              <a:srgbClr val="2D261A"/>
            </a:solidFill>
            <a:latin typeface="+mn-lt"/>
            <a:cs typeface="+mn-cs"/>
          </a:endParaRPr>
        </a:p>
      </dgm:t>
    </dgm:pt>
    <dgm:pt modelId="{7E47489F-44F5-4A8B-80F4-95C80D9BCF24}" type="parTrans" cxnId="{0EF0DD2C-47F2-4F55-B4FC-5CA2D30AD5F0}">
      <dgm:prSet/>
      <dgm:spPr/>
      <dgm:t>
        <a:bodyPr/>
        <a:lstStyle/>
        <a:p>
          <a:endParaRPr lang="en-US"/>
        </a:p>
      </dgm:t>
    </dgm:pt>
    <dgm:pt modelId="{11AF80AA-B315-44FE-9967-1E011ACB1C9F}" type="sibTrans" cxnId="{0EF0DD2C-47F2-4F55-B4FC-5CA2D30AD5F0}">
      <dgm:prSet/>
      <dgm:spPr/>
      <dgm:t>
        <a:bodyPr/>
        <a:lstStyle/>
        <a:p>
          <a:endParaRPr lang="en-US"/>
        </a:p>
      </dgm:t>
    </dgm:pt>
    <dgm:pt modelId="{E4E819F0-5245-4CCD-89BE-C03308E7C7F0}">
      <dgm:prSet custT="1"/>
      <dgm:spPr/>
      <dgm:t>
        <a:bodyPr/>
        <a:lstStyle/>
        <a:p>
          <a:r>
            <a:rPr lang="es-ES_tradnl" altLang="en-US" sz="2000" b="0" noProof="0" dirty="0" smtClean="0">
              <a:solidFill>
                <a:srgbClr val="2D261A"/>
              </a:solidFill>
            </a:rPr>
            <a:t>La ley dicta que otras agencias federales deben trasladar la custodia de un niño, niña o adolescente no acompañado a la ORR en un plazo m</a:t>
          </a:r>
          <a:r>
            <a:rPr lang="es-ES_tradnl" altLang="en-US" sz="2000" b="0" noProof="0" dirty="0" smtClean="0">
              <a:solidFill>
                <a:srgbClr val="2D261A"/>
              </a:solidFill>
            </a:rPr>
            <a:t>áximo de 72 horas. </a:t>
          </a:r>
          <a:r>
            <a:rPr lang="es-ES_tradnl" altLang="en-US" sz="2000" b="0" noProof="0" dirty="0" smtClean="0">
              <a:solidFill>
                <a:srgbClr val="2D261A"/>
              </a:solidFill>
            </a:rPr>
            <a:t> </a:t>
          </a:r>
          <a:endParaRPr lang="es-ES_tradnl" altLang="en-US" sz="2000" b="0" noProof="0" dirty="0" smtClean="0">
            <a:solidFill>
              <a:srgbClr val="2D261A"/>
            </a:solidFill>
          </a:endParaRPr>
        </a:p>
      </dgm:t>
    </dgm:pt>
    <dgm:pt modelId="{0F7C2D43-C636-4131-A2FE-17E9CF9C1F95}" type="parTrans" cxnId="{C0B94B76-4D38-4381-905D-26DCBE372695}">
      <dgm:prSet/>
      <dgm:spPr/>
      <dgm:t>
        <a:bodyPr/>
        <a:lstStyle/>
        <a:p>
          <a:endParaRPr lang="en-US"/>
        </a:p>
      </dgm:t>
    </dgm:pt>
    <dgm:pt modelId="{67CAFEAA-DE3F-4B18-B413-4AFC816398AF}" type="sibTrans" cxnId="{C0B94B76-4D38-4381-905D-26DCBE372695}">
      <dgm:prSet/>
      <dgm:spPr/>
      <dgm:t>
        <a:bodyPr/>
        <a:lstStyle/>
        <a:p>
          <a:endParaRPr lang="en-US"/>
        </a:p>
      </dgm:t>
    </dgm:pt>
    <dgm:pt modelId="{01C3D4D5-5049-4122-AB25-FA8CD109C11C}">
      <dgm:prSet custT="1"/>
      <dgm:spPr/>
      <dgm:t>
        <a:bodyPr/>
        <a:lstStyle/>
        <a:p>
          <a:r>
            <a:rPr lang="es-ES_tradnl" altLang="en-US" sz="2000" b="0" noProof="0" dirty="0" smtClean="0">
              <a:solidFill>
                <a:srgbClr val="2D261A"/>
              </a:solidFill>
            </a:rPr>
            <a:t>La mayor</a:t>
          </a:r>
          <a:r>
            <a:rPr lang="es-ES_tradnl" altLang="en-US" sz="2000" b="0" noProof="0" dirty="0" smtClean="0">
              <a:solidFill>
                <a:srgbClr val="2D261A"/>
              </a:solidFill>
            </a:rPr>
            <a:t>ía de los </a:t>
          </a:r>
          <a:r>
            <a:rPr lang="es-ES_tradnl" altLang="en-US" sz="2000" b="0" noProof="0" dirty="0" smtClean="0">
              <a:solidFill>
                <a:srgbClr val="2D261A"/>
              </a:solidFill>
            </a:rPr>
            <a:t>niños, niñas y adolescentes no acompañados llegan a estar bajo el cuidado de la ORR porque fueron detenidos por el DHS al tratar de cruzar la frontera.  </a:t>
          </a:r>
          <a:endParaRPr lang="es-ES_tradnl" altLang="en-US" sz="2000" b="0" noProof="0" dirty="0" smtClean="0">
            <a:solidFill>
              <a:srgbClr val="2D261A"/>
            </a:solidFill>
          </a:endParaRPr>
        </a:p>
      </dgm:t>
    </dgm:pt>
    <dgm:pt modelId="{D28AC812-AC0B-4D06-9547-FC9ECECC94B5}" type="parTrans" cxnId="{FCE001B9-C0B5-4BA0-B4E7-213342B19D5F}">
      <dgm:prSet/>
      <dgm:spPr/>
      <dgm:t>
        <a:bodyPr/>
        <a:lstStyle/>
        <a:p>
          <a:endParaRPr lang="en-US"/>
        </a:p>
      </dgm:t>
    </dgm:pt>
    <dgm:pt modelId="{101D15D5-390E-4D78-93A4-B0AD071DE3F0}" type="sibTrans" cxnId="{FCE001B9-C0B5-4BA0-B4E7-213342B19D5F}">
      <dgm:prSet/>
      <dgm:spPr/>
      <dgm:t>
        <a:bodyPr/>
        <a:lstStyle/>
        <a:p>
          <a:endParaRPr lang="en-US"/>
        </a:p>
      </dgm:t>
    </dgm:pt>
    <dgm:pt modelId="{05DB51D4-90E0-4CEC-8DC7-D8BCA0BAFEB4}">
      <dgm:prSet custT="1"/>
      <dgm:spPr/>
      <dgm:t>
        <a:bodyPr/>
        <a:lstStyle/>
        <a:p>
          <a:r>
            <a:rPr lang="es-ES_tradnl" altLang="en-US" sz="2000" b="0" noProof="0" dirty="0" smtClean="0">
              <a:solidFill>
                <a:srgbClr val="2D261A"/>
              </a:solidFill>
            </a:rPr>
            <a:t>Otros son remitidos tras ser detenidos en el pa</a:t>
          </a:r>
          <a:r>
            <a:rPr lang="es-ES_tradnl" altLang="en-US" sz="2000" b="0" noProof="0" dirty="0" smtClean="0">
              <a:solidFill>
                <a:srgbClr val="2D261A"/>
              </a:solidFill>
            </a:rPr>
            <a:t>ís por agentes locales del orden o en </a:t>
          </a:r>
          <a:r>
            <a:rPr lang="es-ES_tradnl" altLang="en-US" sz="2000" b="0" noProof="0" dirty="0" smtClean="0">
              <a:solidFill>
                <a:srgbClr val="2D261A"/>
              </a:solidFill>
            </a:rPr>
            <a:t>redadas de inmigraci</a:t>
          </a:r>
          <a:r>
            <a:rPr lang="es-ES_tradnl" altLang="en-US" sz="2000" b="0" noProof="0" dirty="0" smtClean="0">
              <a:solidFill>
                <a:srgbClr val="2D261A"/>
              </a:solidFill>
            </a:rPr>
            <a:t>ón realizadas en el país</a:t>
          </a:r>
          <a:r>
            <a:rPr lang="es-ES_tradnl" altLang="en-US" sz="2000" b="0" noProof="0" dirty="0" smtClean="0">
              <a:solidFill>
                <a:srgbClr val="2D261A"/>
              </a:solidFill>
            </a:rPr>
            <a:t>.</a:t>
          </a:r>
          <a:endParaRPr lang="es-ES_tradnl" altLang="en-US" sz="2000" b="0" noProof="0" dirty="0" smtClean="0">
            <a:solidFill>
              <a:srgbClr val="2D261A"/>
            </a:solidFill>
          </a:endParaRPr>
        </a:p>
      </dgm:t>
    </dgm:pt>
    <dgm:pt modelId="{F2D84F64-E11E-4CB0-A28E-262B5FAEB591}" type="parTrans" cxnId="{904346B6-0926-49DF-A5BD-1B4C57C67905}">
      <dgm:prSet/>
      <dgm:spPr/>
      <dgm:t>
        <a:bodyPr/>
        <a:lstStyle/>
        <a:p>
          <a:endParaRPr lang="en-US"/>
        </a:p>
      </dgm:t>
    </dgm:pt>
    <dgm:pt modelId="{D73A61AE-89D5-4A43-B805-FF532DDEB213}" type="sibTrans" cxnId="{904346B6-0926-49DF-A5BD-1B4C57C67905}">
      <dgm:prSet/>
      <dgm:spPr/>
      <dgm:t>
        <a:bodyPr/>
        <a:lstStyle/>
        <a:p>
          <a:endParaRPr lang="en-US"/>
        </a:p>
      </dgm:t>
    </dgm:pt>
    <dgm:pt modelId="{15E1DFB8-F21B-4460-836F-4083E9DE1E85}" type="pres">
      <dgm:prSet presAssocID="{434A4070-650D-458D-845A-6C2EC5427C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865BF7-6E2E-4E3F-854F-5C845DF29EDB}" type="pres">
      <dgm:prSet presAssocID="{B4611D85-36F6-465E-A5BA-A07F9CA8E28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B873DA-887B-4D0B-A126-A37661AC33AD}" type="pres">
      <dgm:prSet presAssocID="{A09775B0-8E2B-4631-B1A8-59F975C9CFE4}" presName="spacer" presStyleCnt="0"/>
      <dgm:spPr/>
    </dgm:pt>
    <dgm:pt modelId="{51C57196-8B3A-4658-BFE7-B2F1A490BD52}" type="pres">
      <dgm:prSet presAssocID="{51165090-F203-440C-975D-F93E1598EE3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4490A-CA77-4F34-8381-B1B982D1C482}" type="pres">
      <dgm:prSet presAssocID="{11AF80AA-B315-44FE-9967-1E011ACB1C9F}" presName="spacer" presStyleCnt="0"/>
      <dgm:spPr/>
    </dgm:pt>
    <dgm:pt modelId="{C06EA594-4934-4A7E-BC4A-7BB8F06FA283}" type="pres">
      <dgm:prSet presAssocID="{E4E819F0-5245-4CCD-89BE-C03308E7C7F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A5684-2A35-46DD-B383-3EF21B7718B8}" type="pres">
      <dgm:prSet presAssocID="{67CAFEAA-DE3F-4B18-B413-4AFC816398AF}" presName="spacer" presStyleCnt="0"/>
      <dgm:spPr/>
    </dgm:pt>
    <dgm:pt modelId="{0361A913-0FD0-4DD5-BF46-536E81419849}" type="pres">
      <dgm:prSet presAssocID="{01C3D4D5-5049-4122-AB25-FA8CD109C11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85A79-B5A5-4750-8B00-54999D9C1FE0}" type="pres">
      <dgm:prSet presAssocID="{101D15D5-390E-4D78-93A4-B0AD071DE3F0}" presName="spacer" presStyleCnt="0"/>
      <dgm:spPr/>
    </dgm:pt>
    <dgm:pt modelId="{AF9E621D-C238-49A5-BE80-4C4D85527F6B}" type="pres">
      <dgm:prSet presAssocID="{05DB51D4-90E0-4CEC-8DC7-D8BCA0BAFEB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8031C6-C68A-45CF-980B-3BD8F66604A3}" type="presOf" srcId="{434A4070-650D-458D-845A-6C2EC5427C8F}" destId="{15E1DFB8-F21B-4460-836F-4083E9DE1E85}" srcOrd="0" destOrd="0" presId="urn:microsoft.com/office/officeart/2005/8/layout/vList2"/>
    <dgm:cxn modelId="{FCE001B9-C0B5-4BA0-B4E7-213342B19D5F}" srcId="{434A4070-650D-458D-845A-6C2EC5427C8F}" destId="{01C3D4D5-5049-4122-AB25-FA8CD109C11C}" srcOrd="3" destOrd="0" parTransId="{D28AC812-AC0B-4D06-9547-FC9ECECC94B5}" sibTransId="{101D15D5-390E-4D78-93A4-B0AD071DE3F0}"/>
    <dgm:cxn modelId="{A6A77F19-7193-4CFE-8B02-6822DD84E95D}" type="presOf" srcId="{01C3D4D5-5049-4122-AB25-FA8CD109C11C}" destId="{0361A913-0FD0-4DD5-BF46-536E81419849}" srcOrd="0" destOrd="0" presId="urn:microsoft.com/office/officeart/2005/8/layout/vList2"/>
    <dgm:cxn modelId="{904346B6-0926-49DF-A5BD-1B4C57C67905}" srcId="{434A4070-650D-458D-845A-6C2EC5427C8F}" destId="{05DB51D4-90E0-4CEC-8DC7-D8BCA0BAFEB4}" srcOrd="4" destOrd="0" parTransId="{F2D84F64-E11E-4CB0-A28E-262B5FAEB591}" sibTransId="{D73A61AE-89D5-4A43-B805-FF532DDEB213}"/>
    <dgm:cxn modelId="{2FC9589B-F7D8-42C2-A5DD-22AF7BA9308F}" type="presOf" srcId="{51165090-F203-440C-975D-F93E1598EE38}" destId="{51C57196-8B3A-4658-BFE7-B2F1A490BD52}" srcOrd="0" destOrd="0" presId="urn:microsoft.com/office/officeart/2005/8/layout/vList2"/>
    <dgm:cxn modelId="{0EF0DD2C-47F2-4F55-B4FC-5CA2D30AD5F0}" srcId="{434A4070-650D-458D-845A-6C2EC5427C8F}" destId="{51165090-F203-440C-975D-F93E1598EE38}" srcOrd="1" destOrd="0" parTransId="{7E47489F-44F5-4A8B-80F4-95C80D9BCF24}" sibTransId="{11AF80AA-B315-44FE-9967-1E011ACB1C9F}"/>
    <dgm:cxn modelId="{D6FFB07D-552D-4D3F-B2F0-549A9EE0E29D}" type="presOf" srcId="{E4E819F0-5245-4CCD-89BE-C03308E7C7F0}" destId="{C06EA594-4934-4A7E-BC4A-7BB8F06FA283}" srcOrd="0" destOrd="0" presId="urn:microsoft.com/office/officeart/2005/8/layout/vList2"/>
    <dgm:cxn modelId="{B743CD58-227E-4730-823F-64FA159BEB8C}" type="presOf" srcId="{B4611D85-36F6-465E-A5BA-A07F9CA8E286}" destId="{B7865BF7-6E2E-4E3F-854F-5C845DF29EDB}" srcOrd="0" destOrd="0" presId="urn:microsoft.com/office/officeart/2005/8/layout/vList2"/>
    <dgm:cxn modelId="{C0B94B76-4D38-4381-905D-26DCBE372695}" srcId="{434A4070-650D-458D-845A-6C2EC5427C8F}" destId="{E4E819F0-5245-4CCD-89BE-C03308E7C7F0}" srcOrd="2" destOrd="0" parTransId="{0F7C2D43-C636-4131-A2FE-17E9CF9C1F95}" sibTransId="{67CAFEAA-DE3F-4B18-B413-4AFC816398AF}"/>
    <dgm:cxn modelId="{D0D67403-AC7E-4F61-B6BE-53722C5C8524}" type="presOf" srcId="{05DB51D4-90E0-4CEC-8DC7-D8BCA0BAFEB4}" destId="{AF9E621D-C238-49A5-BE80-4C4D85527F6B}" srcOrd="0" destOrd="0" presId="urn:microsoft.com/office/officeart/2005/8/layout/vList2"/>
    <dgm:cxn modelId="{14A1E5E4-8C4F-46F2-98F0-E70C9727A4D8}" srcId="{434A4070-650D-458D-845A-6C2EC5427C8F}" destId="{B4611D85-36F6-465E-A5BA-A07F9CA8E286}" srcOrd="0" destOrd="0" parTransId="{363C5849-C518-46EA-95C8-3FEEC3F49C71}" sibTransId="{A09775B0-8E2B-4631-B1A8-59F975C9CFE4}"/>
    <dgm:cxn modelId="{56DE7071-9049-4372-94B5-90BE0D44D58F}" type="presParOf" srcId="{15E1DFB8-F21B-4460-836F-4083E9DE1E85}" destId="{B7865BF7-6E2E-4E3F-854F-5C845DF29EDB}" srcOrd="0" destOrd="0" presId="urn:microsoft.com/office/officeart/2005/8/layout/vList2"/>
    <dgm:cxn modelId="{992599AA-0EA3-4702-907B-EC6975A26009}" type="presParOf" srcId="{15E1DFB8-F21B-4460-836F-4083E9DE1E85}" destId="{55B873DA-887B-4D0B-A126-A37661AC33AD}" srcOrd="1" destOrd="0" presId="urn:microsoft.com/office/officeart/2005/8/layout/vList2"/>
    <dgm:cxn modelId="{E8F6C65A-DE30-4A6C-BDEA-87BB29932FAA}" type="presParOf" srcId="{15E1DFB8-F21B-4460-836F-4083E9DE1E85}" destId="{51C57196-8B3A-4658-BFE7-B2F1A490BD52}" srcOrd="2" destOrd="0" presId="urn:microsoft.com/office/officeart/2005/8/layout/vList2"/>
    <dgm:cxn modelId="{D328FD21-7902-4D85-BF3D-AB6F1CAD37D8}" type="presParOf" srcId="{15E1DFB8-F21B-4460-836F-4083E9DE1E85}" destId="{C3E4490A-CA77-4F34-8381-B1B982D1C482}" srcOrd="3" destOrd="0" presId="urn:microsoft.com/office/officeart/2005/8/layout/vList2"/>
    <dgm:cxn modelId="{AC415840-3B29-4C61-BE9C-205161F3685D}" type="presParOf" srcId="{15E1DFB8-F21B-4460-836F-4083E9DE1E85}" destId="{C06EA594-4934-4A7E-BC4A-7BB8F06FA283}" srcOrd="4" destOrd="0" presId="urn:microsoft.com/office/officeart/2005/8/layout/vList2"/>
    <dgm:cxn modelId="{786F04C8-2E16-4B3D-A12A-80F7BDFCD5B0}" type="presParOf" srcId="{15E1DFB8-F21B-4460-836F-4083E9DE1E85}" destId="{8C3A5684-2A35-46DD-B383-3EF21B7718B8}" srcOrd="5" destOrd="0" presId="urn:microsoft.com/office/officeart/2005/8/layout/vList2"/>
    <dgm:cxn modelId="{34E4EF43-CC77-4F37-9949-121BC4FC39E7}" type="presParOf" srcId="{15E1DFB8-F21B-4460-836F-4083E9DE1E85}" destId="{0361A913-0FD0-4DD5-BF46-536E81419849}" srcOrd="6" destOrd="0" presId="urn:microsoft.com/office/officeart/2005/8/layout/vList2"/>
    <dgm:cxn modelId="{1C4BE39E-A298-4272-9BB1-82D7DEEDD7D1}" type="presParOf" srcId="{15E1DFB8-F21B-4460-836F-4083E9DE1E85}" destId="{22285A79-B5A5-4750-8B00-54999D9C1FE0}" srcOrd="7" destOrd="0" presId="urn:microsoft.com/office/officeart/2005/8/layout/vList2"/>
    <dgm:cxn modelId="{EB1F63F5-B242-4C32-A46F-FEA51923765B}" type="presParOf" srcId="{15E1DFB8-F21B-4460-836F-4083E9DE1E85}" destId="{AF9E621D-C238-49A5-BE80-4C4D85527F6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29C496-658D-4BB1-AE41-E687727D0B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D265A3-BE00-4D90-B388-4EB82BB6F106}">
      <dgm:prSet phldrT="[Text]" custT="1"/>
      <dgm:spPr/>
      <dgm:t>
        <a:bodyPr/>
        <a:lstStyle/>
        <a:p>
          <a:r>
            <a:rPr lang="es-ES_tradnl" altLang="en-US" sz="2000" b="1" noProof="0" dirty="0" smtClean="0"/>
            <a:t>Atenci</a:t>
          </a:r>
          <a:r>
            <a:rPr lang="es-ES_tradnl" altLang="en-US" sz="2000" b="1" noProof="0" dirty="0" smtClean="0"/>
            <a:t>ón y custodia de </a:t>
          </a:r>
          <a:r>
            <a:rPr lang="es-ES_tradnl" altLang="en-US" sz="2000" b="1" noProof="0" dirty="0" smtClean="0"/>
            <a:t>UC (brindar albergue, alimentaci</a:t>
          </a:r>
          <a:r>
            <a:rPr lang="es-ES_tradnl" altLang="en-US" sz="2000" b="1" noProof="0" dirty="0" smtClean="0"/>
            <a:t>ón, vestimenta y servicios) </a:t>
          </a:r>
          <a:endParaRPr lang="es-ES_tradnl" altLang="en-US" sz="2000" b="1" noProof="0" dirty="0" smtClean="0"/>
        </a:p>
      </dgm:t>
    </dgm:pt>
    <dgm:pt modelId="{D0BB7F99-893E-4684-A42C-84AEDDD22D22}" type="parTrans" cxnId="{E36AC317-4821-4A71-9C97-BE7CF0D25D29}">
      <dgm:prSet/>
      <dgm:spPr/>
      <dgm:t>
        <a:bodyPr/>
        <a:lstStyle/>
        <a:p>
          <a:endParaRPr lang="en-US"/>
        </a:p>
      </dgm:t>
    </dgm:pt>
    <dgm:pt modelId="{B45F7E6E-30C9-450A-95CD-52574C517BD7}" type="sibTrans" cxnId="{E36AC317-4821-4A71-9C97-BE7CF0D25D29}">
      <dgm:prSet/>
      <dgm:spPr/>
      <dgm:t>
        <a:bodyPr/>
        <a:lstStyle/>
        <a:p>
          <a:endParaRPr lang="en-US"/>
        </a:p>
      </dgm:t>
    </dgm:pt>
    <dgm:pt modelId="{06084FD3-3A0F-405F-95B0-0775D01E385A}">
      <dgm:prSet custT="1"/>
      <dgm:spPr/>
      <dgm:t>
        <a:bodyPr/>
        <a:lstStyle/>
        <a:p>
          <a:r>
            <a:rPr lang="es-ES_tradnl" altLang="en-US" sz="2000" b="1" noProof="0" dirty="0" smtClean="0"/>
            <a:t>Tomar y ejecutar decisiones relativas a la colocaci</a:t>
          </a:r>
          <a:r>
            <a:rPr lang="es-ES_tradnl" altLang="en-US" sz="2000" b="1" noProof="0" dirty="0" smtClean="0"/>
            <a:t>ón y el traslado</a:t>
          </a:r>
          <a:endParaRPr lang="es-ES_tradnl" altLang="en-US" sz="2000" b="1" noProof="0" dirty="0" smtClean="0"/>
        </a:p>
      </dgm:t>
    </dgm:pt>
    <dgm:pt modelId="{D60001AE-3E25-416B-A98B-E3DE96600443}" type="parTrans" cxnId="{C550C138-0035-4CC3-94F9-8385B0315358}">
      <dgm:prSet/>
      <dgm:spPr/>
      <dgm:t>
        <a:bodyPr/>
        <a:lstStyle/>
        <a:p>
          <a:endParaRPr lang="en-US"/>
        </a:p>
      </dgm:t>
    </dgm:pt>
    <dgm:pt modelId="{DAB4586F-4999-4E3A-A4C6-B2BE64C1671D}" type="sibTrans" cxnId="{C550C138-0035-4CC3-94F9-8385B0315358}">
      <dgm:prSet/>
      <dgm:spPr/>
      <dgm:t>
        <a:bodyPr/>
        <a:lstStyle/>
        <a:p>
          <a:endParaRPr lang="en-US"/>
        </a:p>
      </dgm:t>
    </dgm:pt>
    <dgm:pt modelId="{E01C05C9-B580-4359-B057-7DDD493C86E6}">
      <dgm:prSet custT="1"/>
      <dgm:spPr/>
      <dgm:t>
        <a:bodyPr/>
        <a:lstStyle/>
        <a:p>
          <a:r>
            <a:rPr lang="es-ES_tradnl" altLang="en-US" sz="2000" b="1" noProof="0" dirty="0" smtClean="0"/>
            <a:t>Reunificar a los UC con patrocinadores calificados</a:t>
          </a:r>
          <a:endParaRPr lang="es-ES_tradnl" altLang="en-US" sz="2000" b="1" noProof="0" dirty="0" smtClean="0"/>
        </a:p>
      </dgm:t>
    </dgm:pt>
    <dgm:pt modelId="{B58EAC61-FDC0-458B-9A50-898FB7F7509E}" type="parTrans" cxnId="{A1E4DC27-565C-4568-B2A3-03AE7C752016}">
      <dgm:prSet/>
      <dgm:spPr/>
      <dgm:t>
        <a:bodyPr/>
        <a:lstStyle/>
        <a:p>
          <a:endParaRPr lang="en-US"/>
        </a:p>
      </dgm:t>
    </dgm:pt>
    <dgm:pt modelId="{B6FD4A09-8509-4E77-8D7C-10D252D951F3}" type="sibTrans" cxnId="{A1E4DC27-565C-4568-B2A3-03AE7C752016}">
      <dgm:prSet/>
      <dgm:spPr/>
      <dgm:t>
        <a:bodyPr/>
        <a:lstStyle/>
        <a:p>
          <a:endParaRPr lang="en-US"/>
        </a:p>
      </dgm:t>
    </dgm:pt>
    <dgm:pt modelId="{B88D9A13-83E1-40F0-8621-89B8A28E1F09}">
      <dgm:prSet custT="1"/>
      <dgm:spPr/>
      <dgm:t>
        <a:bodyPr/>
        <a:lstStyle/>
        <a:p>
          <a:r>
            <a:rPr lang="es-ES_tradnl" altLang="en-US" sz="2000" b="1" noProof="0" dirty="0" smtClean="0"/>
            <a:t>Supervisar una red de establecimientos de proveedores de servicios financiados por la ORR</a:t>
          </a:r>
          <a:endParaRPr lang="es-ES_tradnl" altLang="en-US" sz="2000" b="1" noProof="0" dirty="0" smtClean="0"/>
        </a:p>
      </dgm:t>
    </dgm:pt>
    <dgm:pt modelId="{AD3EFC7F-0A51-412E-9E88-CE793B6F7967}" type="parTrans" cxnId="{EF042977-2EAB-4E7D-840F-B376D39D7ACB}">
      <dgm:prSet/>
      <dgm:spPr/>
      <dgm:t>
        <a:bodyPr/>
        <a:lstStyle/>
        <a:p>
          <a:endParaRPr lang="en-US"/>
        </a:p>
      </dgm:t>
    </dgm:pt>
    <dgm:pt modelId="{A4E27ADC-3575-4B68-A745-E45B75BBCBBB}" type="sibTrans" cxnId="{EF042977-2EAB-4E7D-840F-B376D39D7ACB}">
      <dgm:prSet/>
      <dgm:spPr/>
      <dgm:t>
        <a:bodyPr/>
        <a:lstStyle/>
        <a:p>
          <a:endParaRPr lang="en-US"/>
        </a:p>
      </dgm:t>
    </dgm:pt>
    <dgm:pt modelId="{C3787AB9-CDEB-4B8C-828C-AE6BC9D857C2}">
      <dgm:prSet custT="1"/>
      <dgm:spPr/>
      <dgm:t>
        <a:bodyPr/>
        <a:lstStyle/>
        <a:p>
          <a:r>
            <a:rPr lang="es-ES_tradnl" altLang="en-US" sz="2000" b="1" noProof="0" dirty="0" smtClean="0"/>
            <a:t>Monitorear a los proveedores de salud y asegurar que cumplan las normas </a:t>
          </a:r>
          <a:r>
            <a:rPr lang="es-ES_tradnl" altLang="en-US" sz="2000" b="1" noProof="0" dirty="0" smtClean="0"/>
            <a:t>nacionales para los servicios</a:t>
          </a:r>
          <a:endParaRPr lang="es-ES_tradnl" altLang="en-US" sz="2000" b="1" noProof="0" dirty="0" smtClean="0"/>
        </a:p>
      </dgm:t>
    </dgm:pt>
    <dgm:pt modelId="{46D4FBC7-03B0-4497-BEEB-EB5FA923E163}" type="parTrans" cxnId="{3D867504-C643-492B-8732-A19BFBB00323}">
      <dgm:prSet/>
      <dgm:spPr/>
      <dgm:t>
        <a:bodyPr/>
        <a:lstStyle/>
        <a:p>
          <a:endParaRPr lang="en-US"/>
        </a:p>
      </dgm:t>
    </dgm:pt>
    <dgm:pt modelId="{85AF3CD9-DC50-4C75-8F2D-6FB073B1DE67}" type="sibTrans" cxnId="{3D867504-C643-492B-8732-A19BFBB00323}">
      <dgm:prSet/>
      <dgm:spPr/>
      <dgm:t>
        <a:bodyPr/>
        <a:lstStyle/>
        <a:p>
          <a:endParaRPr lang="en-US"/>
        </a:p>
      </dgm:t>
    </dgm:pt>
    <dgm:pt modelId="{D88079D9-A046-42D2-AE9E-096EB31C5930}" type="pres">
      <dgm:prSet presAssocID="{B629C496-658D-4BB1-AE41-E687727D0B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8929871-7922-4C3B-A5A5-26B9F3A50A39}" type="pres">
      <dgm:prSet presAssocID="{EBD265A3-BE00-4D90-B388-4EB82BB6F106}" presName="thickLine" presStyleLbl="alignNode1" presStyleIdx="0" presStyleCnt="5"/>
      <dgm:spPr/>
    </dgm:pt>
    <dgm:pt modelId="{B344CE63-7DF2-4633-88D1-E7FD03546750}" type="pres">
      <dgm:prSet presAssocID="{EBD265A3-BE00-4D90-B388-4EB82BB6F106}" presName="horz1" presStyleCnt="0"/>
      <dgm:spPr/>
    </dgm:pt>
    <dgm:pt modelId="{F4FCBAA3-76D9-40DB-93C3-4EBAF6FAFE81}" type="pres">
      <dgm:prSet presAssocID="{EBD265A3-BE00-4D90-B388-4EB82BB6F106}" presName="tx1" presStyleLbl="revTx" presStyleIdx="0" presStyleCnt="5" custScaleY="123656"/>
      <dgm:spPr/>
      <dgm:t>
        <a:bodyPr/>
        <a:lstStyle/>
        <a:p>
          <a:endParaRPr lang="en-US"/>
        </a:p>
      </dgm:t>
    </dgm:pt>
    <dgm:pt modelId="{4B52FBD4-8F39-4B3B-9DFD-F28E3924B46F}" type="pres">
      <dgm:prSet presAssocID="{EBD265A3-BE00-4D90-B388-4EB82BB6F106}" presName="vert1" presStyleCnt="0"/>
      <dgm:spPr/>
    </dgm:pt>
    <dgm:pt modelId="{B6C41235-E9B8-4F9C-8255-7B10A8CF576F}" type="pres">
      <dgm:prSet presAssocID="{06084FD3-3A0F-405F-95B0-0775D01E385A}" presName="thickLine" presStyleLbl="alignNode1" presStyleIdx="1" presStyleCnt="5"/>
      <dgm:spPr/>
    </dgm:pt>
    <dgm:pt modelId="{0FB379A6-C322-486A-B5A8-0172818690F7}" type="pres">
      <dgm:prSet presAssocID="{06084FD3-3A0F-405F-95B0-0775D01E385A}" presName="horz1" presStyleCnt="0"/>
      <dgm:spPr/>
    </dgm:pt>
    <dgm:pt modelId="{444B056B-77CD-4053-B895-0322D01E6162}" type="pres">
      <dgm:prSet presAssocID="{06084FD3-3A0F-405F-95B0-0775D01E385A}" presName="tx1" presStyleLbl="revTx" presStyleIdx="1" presStyleCnt="5"/>
      <dgm:spPr/>
      <dgm:t>
        <a:bodyPr/>
        <a:lstStyle/>
        <a:p>
          <a:endParaRPr lang="en-US"/>
        </a:p>
      </dgm:t>
    </dgm:pt>
    <dgm:pt modelId="{02A6FE2E-E9D6-478B-ABC7-AAD01628A1A9}" type="pres">
      <dgm:prSet presAssocID="{06084FD3-3A0F-405F-95B0-0775D01E385A}" presName="vert1" presStyleCnt="0"/>
      <dgm:spPr/>
    </dgm:pt>
    <dgm:pt modelId="{FB017367-2D3F-407D-9003-AD5D1650197B}" type="pres">
      <dgm:prSet presAssocID="{E01C05C9-B580-4359-B057-7DDD493C86E6}" presName="thickLine" presStyleLbl="alignNode1" presStyleIdx="2" presStyleCnt="5"/>
      <dgm:spPr/>
    </dgm:pt>
    <dgm:pt modelId="{7825398C-E6ED-48B2-9246-20CFE209EA2B}" type="pres">
      <dgm:prSet presAssocID="{E01C05C9-B580-4359-B057-7DDD493C86E6}" presName="horz1" presStyleCnt="0"/>
      <dgm:spPr/>
    </dgm:pt>
    <dgm:pt modelId="{B77B745B-CA3B-475C-9590-CE9334B28E18}" type="pres">
      <dgm:prSet presAssocID="{E01C05C9-B580-4359-B057-7DDD493C86E6}" presName="tx1" presStyleLbl="revTx" presStyleIdx="2" presStyleCnt="5" custScaleY="86750"/>
      <dgm:spPr/>
      <dgm:t>
        <a:bodyPr/>
        <a:lstStyle/>
        <a:p>
          <a:endParaRPr lang="en-US"/>
        </a:p>
      </dgm:t>
    </dgm:pt>
    <dgm:pt modelId="{FF7B2A4C-03C3-4D3A-8A3C-171D0E822C29}" type="pres">
      <dgm:prSet presAssocID="{E01C05C9-B580-4359-B057-7DDD493C86E6}" presName="vert1" presStyleCnt="0"/>
      <dgm:spPr/>
    </dgm:pt>
    <dgm:pt modelId="{8322BF0F-F7F8-46A0-8CF4-241E5C103225}" type="pres">
      <dgm:prSet presAssocID="{B88D9A13-83E1-40F0-8621-89B8A28E1F09}" presName="thickLine" presStyleLbl="alignNode1" presStyleIdx="3" presStyleCnt="5" custLinFactNeighborY="826"/>
      <dgm:spPr/>
    </dgm:pt>
    <dgm:pt modelId="{A55A673A-0AE0-4028-B5A2-78DEBEF3EE93}" type="pres">
      <dgm:prSet presAssocID="{B88D9A13-83E1-40F0-8621-89B8A28E1F09}" presName="horz1" presStyleCnt="0"/>
      <dgm:spPr/>
    </dgm:pt>
    <dgm:pt modelId="{FC0F0FF2-23ED-45FF-8B0A-2ED396A74365}" type="pres">
      <dgm:prSet presAssocID="{B88D9A13-83E1-40F0-8621-89B8A28E1F09}" presName="tx1" presStyleLbl="revTx" presStyleIdx="3" presStyleCnt="5" custScaleY="129546"/>
      <dgm:spPr/>
      <dgm:t>
        <a:bodyPr/>
        <a:lstStyle/>
        <a:p>
          <a:endParaRPr lang="en-US"/>
        </a:p>
      </dgm:t>
    </dgm:pt>
    <dgm:pt modelId="{932CE8FA-4551-47A6-A4BC-44F8B948D705}" type="pres">
      <dgm:prSet presAssocID="{B88D9A13-83E1-40F0-8621-89B8A28E1F09}" presName="vert1" presStyleCnt="0"/>
      <dgm:spPr/>
    </dgm:pt>
    <dgm:pt modelId="{33333F25-CC95-4F54-8B8D-0C1025C8754B}" type="pres">
      <dgm:prSet presAssocID="{C3787AB9-CDEB-4B8C-828C-AE6BC9D857C2}" presName="thickLine" presStyleLbl="alignNode1" presStyleIdx="4" presStyleCnt="5"/>
      <dgm:spPr/>
    </dgm:pt>
    <dgm:pt modelId="{3BAEFC76-46B3-4E7B-9D83-575E36212B7F}" type="pres">
      <dgm:prSet presAssocID="{C3787AB9-CDEB-4B8C-828C-AE6BC9D857C2}" presName="horz1" presStyleCnt="0"/>
      <dgm:spPr/>
    </dgm:pt>
    <dgm:pt modelId="{2CB9190F-8E2E-4A4F-8EA6-291A3AA197ED}" type="pres">
      <dgm:prSet presAssocID="{C3787AB9-CDEB-4B8C-828C-AE6BC9D857C2}" presName="tx1" presStyleLbl="revTx" presStyleIdx="4" presStyleCnt="5" custScaleY="138298"/>
      <dgm:spPr/>
      <dgm:t>
        <a:bodyPr/>
        <a:lstStyle/>
        <a:p>
          <a:endParaRPr lang="en-US"/>
        </a:p>
      </dgm:t>
    </dgm:pt>
    <dgm:pt modelId="{0BAF4DA8-DB24-4EE3-9866-995B4D365A5D}" type="pres">
      <dgm:prSet presAssocID="{C3787AB9-CDEB-4B8C-828C-AE6BC9D857C2}" presName="vert1" presStyleCnt="0"/>
      <dgm:spPr/>
    </dgm:pt>
  </dgm:ptLst>
  <dgm:cxnLst>
    <dgm:cxn modelId="{E36AC317-4821-4A71-9C97-BE7CF0D25D29}" srcId="{B629C496-658D-4BB1-AE41-E687727D0B07}" destId="{EBD265A3-BE00-4D90-B388-4EB82BB6F106}" srcOrd="0" destOrd="0" parTransId="{D0BB7F99-893E-4684-A42C-84AEDDD22D22}" sibTransId="{B45F7E6E-30C9-450A-95CD-52574C517BD7}"/>
    <dgm:cxn modelId="{EF042977-2EAB-4E7D-840F-B376D39D7ACB}" srcId="{B629C496-658D-4BB1-AE41-E687727D0B07}" destId="{B88D9A13-83E1-40F0-8621-89B8A28E1F09}" srcOrd="3" destOrd="0" parTransId="{AD3EFC7F-0A51-412E-9E88-CE793B6F7967}" sibTransId="{A4E27ADC-3575-4B68-A745-E45B75BBCBBB}"/>
    <dgm:cxn modelId="{CB1524E3-DB41-48DF-8A12-CE6EDF92BDDD}" type="presOf" srcId="{E01C05C9-B580-4359-B057-7DDD493C86E6}" destId="{B77B745B-CA3B-475C-9590-CE9334B28E18}" srcOrd="0" destOrd="0" presId="urn:microsoft.com/office/officeart/2008/layout/LinedList"/>
    <dgm:cxn modelId="{AB4D527F-B8C0-495C-B999-224BAD510910}" type="presOf" srcId="{06084FD3-3A0F-405F-95B0-0775D01E385A}" destId="{444B056B-77CD-4053-B895-0322D01E6162}" srcOrd="0" destOrd="0" presId="urn:microsoft.com/office/officeart/2008/layout/LinedList"/>
    <dgm:cxn modelId="{F9FD4FFD-B30D-4DC9-A8F0-06DEAE57E673}" type="presOf" srcId="{B629C496-658D-4BB1-AE41-E687727D0B07}" destId="{D88079D9-A046-42D2-AE9E-096EB31C5930}" srcOrd="0" destOrd="0" presId="urn:microsoft.com/office/officeart/2008/layout/LinedList"/>
    <dgm:cxn modelId="{A1E4DC27-565C-4568-B2A3-03AE7C752016}" srcId="{B629C496-658D-4BB1-AE41-E687727D0B07}" destId="{E01C05C9-B580-4359-B057-7DDD493C86E6}" srcOrd="2" destOrd="0" parTransId="{B58EAC61-FDC0-458B-9A50-898FB7F7509E}" sibTransId="{B6FD4A09-8509-4E77-8D7C-10D252D951F3}"/>
    <dgm:cxn modelId="{748DEF3E-AE3B-4A35-98E4-391B3BD92FED}" type="presOf" srcId="{B88D9A13-83E1-40F0-8621-89B8A28E1F09}" destId="{FC0F0FF2-23ED-45FF-8B0A-2ED396A74365}" srcOrd="0" destOrd="0" presId="urn:microsoft.com/office/officeart/2008/layout/LinedList"/>
    <dgm:cxn modelId="{C5C95624-3D9D-42D1-878C-C32B5809AF40}" type="presOf" srcId="{EBD265A3-BE00-4D90-B388-4EB82BB6F106}" destId="{F4FCBAA3-76D9-40DB-93C3-4EBAF6FAFE81}" srcOrd="0" destOrd="0" presId="urn:microsoft.com/office/officeart/2008/layout/LinedList"/>
    <dgm:cxn modelId="{F54B78B2-1303-4C4B-B051-D6107BC97698}" type="presOf" srcId="{C3787AB9-CDEB-4B8C-828C-AE6BC9D857C2}" destId="{2CB9190F-8E2E-4A4F-8EA6-291A3AA197ED}" srcOrd="0" destOrd="0" presId="urn:microsoft.com/office/officeart/2008/layout/LinedList"/>
    <dgm:cxn modelId="{C550C138-0035-4CC3-94F9-8385B0315358}" srcId="{B629C496-658D-4BB1-AE41-E687727D0B07}" destId="{06084FD3-3A0F-405F-95B0-0775D01E385A}" srcOrd="1" destOrd="0" parTransId="{D60001AE-3E25-416B-A98B-E3DE96600443}" sibTransId="{DAB4586F-4999-4E3A-A4C6-B2BE64C1671D}"/>
    <dgm:cxn modelId="{3D867504-C643-492B-8732-A19BFBB00323}" srcId="{B629C496-658D-4BB1-AE41-E687727D0B07}" destId="{C3787AB9-CDEB-4B8C-828C-AE6BC9D857C2}" srcOrd="4" destOrd="0" parTransId="{46D4FBC7-03B0-4497-BEEB-EB5FA923E163}" sibTransId="{85AF3CD9-DC50-4C75-8F2D-6FB073B1DE67}"/>
    <dgm:cxn modelId="{001D1A5B-FB89-4F75-88FD-603C29D219C3}" type="presParOf" srcId="{D88079D9-A046-42D2-AE9E-096EB31C5930}" destId="{C8929871-7922-4C3B-A5A5-26B9F3A50A39}" srcOrd="0" destOrd="0" presId="urn:microsoft.com/office/officeart/2008/layout/LinedList"/>
    <dgm:cxn modelId="{FCB651B2-C51A-46C7-B751-11895FDB64F8}" type="presParOf" srcId="{D88079D9-A046-42D2-AE9E-096EB31C5930}" destId="{B344CE63-7DF2-4633-88D1-E7FD03546750}" srcOrd="1" destOrd="0" presId="urn:microsoft.com/office/officeart/2008/layout/LinedList"/>
    <dgm:cxn modelId="{0C3C412B-DBDB-475C-960D-EAC97A06A592}" type="presParOf" srcId="{B344CE63-7DF2-4633-88D1-E7FD03546750}" destId="{F4FCBAA3-76D9-40DB-93C3-4EBAF6FAFE81}" srcOrd="0" destOrd="0" presId="urn:microsoft.com/office/officeart/2008/layout/LinedList"/>
    <dgm:cxn modelId="{CB7CFE74-7BD9-46EE-870F-432D3A524859}" type="presParOf" srcId="{B344CE63-7DF2-4633-88D1-E7FD03546750}" destId="{4B52FBD4-8F39-4B3B-9DFD-F28E3924B46F}" srcOrd="1" destOrd="0" presId="urn:microsoft.com/office/officeart/2008/layout/LinedList"/>
    <dgm:cxn modelId="{24E047CD-93B3-4F66-B7F7-99386D60D55E}" type="presParOf" srcId="{D88079D9-A046-42D2-AE9E-096EB31C5930}" destId="{B6C41235-E9B8-4F9C-8255-7B10A8CF576F}" srcOrd="2" destOrd="0" presId="urn:microsoft.com/office/officeart/2008/layout/LinedList"/>
    <dgm:cxn modelId="{67E65B31-9345-49AD-ACA0-D713A4CF1A20}" type="presParOf" srcId="{D88079D9-A046-42D2-AE9E-096EB31C5930}" destId="{0FB379A6-C322-486A-B5A8-0172818690F7}" srcOrd="3" destOrd="0" presId="urn:microsoft.com/office/officeart/2008/layout/LinedList"/>
    <dgm:cxn modelId="{FE5758BD-5C9F-4D93-B47C-1D3D92D2625A}" type="presParOf" srcId="{0FB379A6-C322-486A-B5A8-0172818690F7}" destId="{444B056B-77CD-4053-B895-0322D01E6162}" srcOrd="0" destOrd="0" presId="urn:microsoft.com/office/officeart/2008/layout/LinedList"/>
    <dgm:cxn modelId="{5E63C4AC-C19F-4E07-A13A-4C5E0BCC0CC8}" type="presParOf" srcId="{0FB379A6-C322-486A-B5A8-0172818690F7}" destId="{02A6FE2E-E9D6-478B-ABC7-AAD01628A1A9}" srcOrd="1" destOrd="0" presId="urn:microsoft.com/office/officeart/2008/layout/LinedList"/>
    <dgm:cxn modelId="{EE16C432-83D9-434B-9306-E8B07213F28E}" type="presParOf" srcId="{D88079D9-A046-42D2-AE9E-096EB31C5930}" destId="{FB017367-2D3F-407D-9003-AD5D1650197B}" srcOrd="4" destOrd="0" presId="urn:microsoft.com/office/officeart/2008/layout/LinedList"/>
    <dgm:cxn modelId="{ADDA6700-727E-492A-96F8-009261127297}" type="presParOf" srcId="{D88079D9-A046-42D2-AE9E-096EB31C5930}" destId="{7825398C-E6ED-48B2-9246-20CFE209EA2B}" srcOrd="5" destOrd="0" presId="urn:microsoft.com/office/officeart/2008/layout/LinedList"/>
    <dgm:cxn modelId="{2D66E289-48E3-41F6-82ED-AE0BBB7ED5FD}" type="presParOf" srcId="{7825398C-E6ED-48B2-9246-20CFE209EA2B}" destId="{B77B745B-CA3B-475C-9590-CE9334B28E18}" srcOrd="0" destOrd="0" presId="urn:microsoft.com/office/officeart/2008/layout/LinedList"/>
    <dgm:cxn modelId="{C7960896-2859-47B6-BB32-7D24CF14CE46}" type="presParOf" srcId="{7825398C-E6ED-48B2-9246-20CFE209EA2B}" destId="{FF7B2A4C-03C3-4D3A-8A3C-171D0E822C29}" srcOrd="1" destOrd="0" presId="urn:microsoft.com/office/officeart/2008/layout/LinedList"/>
    <dgm:cxn modelId="{AFEEBC56-FC20-459D-914C-24C1AB786748}" type="presParOf" srcId="{D88079D9-A046-42D2-AE9E-096EB31C5930}" destId="{8322BF0F-F7F8-46A0-8CF4-241E5C103225}" srcOrd="6" destOrd="0" presId="urn:microsoft.com/office/officeart/2008/layout/LinedList"/>
    <dgm:cxn modelId="{A4363A19-DFD1-4F72-9371-D289C8E9E89D}" type="presParOf" srcId="{D88079D9-A046-42D2-AE9E-096EB31C5930}" destId="{A55A673A-0AE0-4028-B5A2-78DEBEF3EE93}" srcOrd="7" destOrd="0" presId="urn:microsoft.com/office/officeart/2008/layout/LinedList"/>
    <dgm:cxn modelId="{022900E6-E0BF-4AD7-8862-72F54EF9BB8E}" type="presParOf" srcId="{A55A673A-0AE0-4028-B5A2-78DEBEF3EE93}" destId="{FC0F0FF2-23ED-45FF-8B0A-2ED396A74365}" srcOrd="0" destOrd="0" presId="urn:microsoft.com/office/officeart/2008/layout/LinedList"/>
    <dgm:cxn modelId="{51033DDC-3EEA-451D-B0C2-A01396DB027A}" type="presParOf" srcId="{A55A673A-0AE0-4028-B5A2-78DEBEF3EE93}" destId="{932CE8FA-4551-47A6-A4BC-44F8B948D705}" srcOrd="1" destOrd="0" presId="urn:microsoft.com/office/officeart/2008/layout/LinedList"/>
    <dgm:cxn modelId="{91290120-CFD5-4BB4-91B8-4A0040D72533}" type="presParOf" srcId="{D88079D9-A046-42D2-AE9E-096EB31C5930}" destId="{33333F25-CC95-4F54-8B8D-0C1025C8754B}" srcOrd="8" destOrd="0" presId="urn:microsoft.com/office/officeart/2008/layout/LinedList"/>
    <dgm:cxn modelId="{0BDE224C-8083-4335-9630-0941AC6DA05E}" type="presParOf" srcId="{D88079D9-A046-42D2-AE9E-096EB31C5930}" destId="{3BAEFC76-46B3-4E7B-9D83-575E36212B7F}" srcOrd="9" destOrd="0" presId="urn:microsoft.com/office/officeart/2008/layout/LinedList"/>
    <dgm:cxn modelId="{1E1B37BD-39BE-4BB6-9846-4BA7B4B84E51}" type="presParOf" srcId="{3BAEFC76-46B3-4E7B-9D83-575E36212B7F}" destId="{2CB9190F-8E2E-4A4F-8EA6-291A3AA197ED}" srcOrd="0" destOrd="0" presId="urn:microsoft.com/office/officeart/2008/layout/LinedList"/>
    <dgm:cxn modelId="{353B1967-FD73-4F27-A81C-E92CD1B6D5D7}" type="presParOf" srcId="{3BAEFC76-46B3-4E7B-9D83-575E36212B7F}" destId="{0BAF4DA8-DB24-4EE3-9866-995B4D365A5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2A71F-E482-42E0-8FB9-6086D81318BB}">
      <dsp:nvSpPr>
        <dsp:cNvPr id="0" name=""/>
        <dsp:cNvSpPr/>
      </dsp:nvSpPr>
      <dsp:spPr>
        <a:xfrm rot="5400000">
          <a:off x="-217724" y="219459"/>
          <a:ext cx="1451494" cy="101604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noProof="0" dirty="0" smtClean="0"/>
            <a:t>1980</a:t>
          </a:r>
          <a:endParaRPr lang="es-ES_tradnl" sz="2400" kern="1200" noProof="0" dirty="0"/>
        </a:p>
      </dsp:txBody>
      <dsp:txXfrm rot="-5400000">
        <a:off x="1" y="509758"/>
        <a:ext cx="1016045" cy="435449"/>
      </dsp:txXfrm>
    </dsp:sp>
    <dsp:sp modelId="{DD9898CC-1F27-429B-A491-3DF50CE473C5}">
      <dsp:nvSpPr>
        <dsp:cNvPr id="0" name=""/>
        <dsp:cNvSpPr/>
      </dsp:nvSpPr>
      <dsp:spPr>
        <a:xfrm rot="5400000">
          <a:off x="4410394" y="-3392613"/>
          <a:ext cx="943471" cy="77321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noProof="0" dirty="0" smtClean="0"/>
            <a:t>Oficina Federal de Reasentamiento de Refugiados (ORR, por sus siglas en ingl</a:t>
          </a:r>
          <a:r>
            <a:rPr lang="es-ES_tradnl" sz="1800" kern="1200" noProof="0" dirty="0" smtClean="0"/>
            <a:t>és</a:t>
          </a:r>
          <a:r>
            <a:rPr lang="es-ES_tradnl" sz="1800" kern="1200" noProof="0" dirty="0" smtClean="0"/>
            <a:t>) establecida a trav</a:t>
          </a:r>
          <a:r>
            <a:rPr lang="es-ES_tradnl" sz="1800" kern="1200" noProof="0" dirty="0" smtClean="0"/>
            <a:t>és de la Ley de Refugiados de</a:t>
          </a:r>
          <a:r>
            <a:rPr lang="es-ES_tradnl" sz="1800" kern="1200" noProof="0" dirty="0" smtClean="0"/>
            <a:t> 1980.</a:t>
          </a:r>
          <a:endParaRPr lang="es-ES_tradnl" sz="1800" kern="1200" noProof="0" dirty="0"/>
        </a:p>
      </dsp:txBody>
      <dsp:txXfrm rot="-5400000">
        <a:off x="1016045" y="47792"/>
        <a:ext cx="7686113" cy="851359"/>
      </dsp:txXfrm>
    </dsp:sp>
    <dsp:sp modelId="{ECEF342A-2119-40F2-A3C8-76058D7BDCE8}">
      <dsp:nvSpPr>
        <dsp:cNvPr id="0" name=""/>
        <dsp:cNvSpPr/>
      </dsp:nvSpPr>
      <dsp:spPr>
        <a:xfrm rot="5400000">
          <a:off x="-217724" y="1526309"/>
          <a:ext cx="1451494" cy="1016045"/>
        </a:xfrm>
        <a:prstGeom prst="chevron">
          <a:avLst/>
        </a:prstGeom>
        <a:solidFill>
          <a:schemeClr val="accent4">
            <a:hueOff val="217224"/>
            <a:satOff val="-1286"/>
            <a:lumOff val="4510"/>
            <a:alphaOff val="0"/>
          </a:schemeClr>
        </a:solidFill>
        <a:ln w="25400" cap="flat" cmpd="sng" algn="ctr">
          <a:solidFill>
            <a:schemeClr val="accent4">
              <a:hueOff val="217224"/>
              <a:satOff val="-1286"/>
              <a:lumOff val="4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noProof="0" dirty="0" smtClean="0"/>
            <a:t>2000</a:t>
          </a:r>
          <a:endParaRPr lang="es-ES_tradnl" sz="2400" kern="1200" noProof="0" dirty="0"/>
        </a:p>
      </dsp:txBody>
      <dsp:txXfrm rot="-5400000">
        <a:off x="1" y="1816608"/>
        <a:ext cx="1016045" cy="435449"/>
      </dsp:txXfrm>
    </dsp:sp>
    <dsp:sp modelId="{23B91DF6-91F7-4CD6-B677-8C83E898BF22}">
      <dsp:nvSpPr>
        <dsp:cNvPr id="0" name=""/>
        <dsp:cNvSpPr/>
      </dsp:nvSpPr>
      <dsp:spPr>
        <a:xfrm rot="5400000">
          <a:off x="4410394" y="-2085763"/>
          <a:ext cx="943471" cy="77321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217224"/>
              <a:satOff val="-1286"/>
              <a:lumOff val="4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noProof="0" dirty="0" smtClean="0"/>
            <a:t>La ORR ampl</a:t>
          </a:r>
          <a:r>
            <a:rPr lang="es-ES_tradnl" sz="1800" kern="1200" noProof="0" dirty="0" smtClean="0"/>
            <a:t>ía su provisión de servicios para abarcar tres categorías nuevas: personas a las que se les otorga asilo, sobrevivientes de tortura y víctimas adultas confirmadas de trata de personas.</a:t>
          </a:r>
          <a:endParaRPr lang="es-ES_tradnl" sz="1800" kern="1200" noProof="0" dirty="0"/>
        </a:p>
      </dsp:txBody>
      <dsp:txXfrm rot="-5400000">
        <a:off x="1016045" y="1354642"/>
        <a:ext cx="7686113" cy="851359"/>
      </dsp:txXfrm>
    </dsp:sp>
    <dsp:sp modelId="{1F229FDE-2240-4C72-BC0D-27EB466876E4}">
      <dsp:nvSpPr>
        <dsp:cNvPr id="0" name=""/>
        <dsp:cNvSpPr/>
      </dsp:nvSpPr>
      <dsp:spPr>
        <a:xfrm rot="5400000">
          <a:off x="-217724" y="2833159"/>
          <a:ext cx="1451494" cy="1016045"/>
        </a:xfrm>
        <a:prstGeom prst="chevron">
          <a:avLst/>
        </a:prstGeom>
        <a:solidFill>
          <a:schemeClr val="accent4">
            <a:hueOff val="434448"/>
            <a:satOff val="-2573"/>
            <a:lumOff val="9020"/>
            <a:alphaOff val="0"/>
          </a:schemeClr>
        </a:solidFill>
        <a:ln w="25400" cap="flat" cmpd="sng" algn="ctr">
          <a:solidFill>
            <a:schemeClr val="accent4">
              <a:hueOff val="434448"/>
              <a:satOff val="-2573"/>
              <a:lumOff val="9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noProof="0" dirty="0" smtClean="0"/>
            <a:t>2003</a:t>
          </a:r>
          <a:endParaRPr lang="es-ES_tradnl" sz="2400" kern="1200" noProof="0" dirty="0"/>
        </a:p>
      </dsp:txBody>
      <dsp:txXfrm rot="-5400000">
        <a:off x="1" y="3123458"/>
        <a:ext cx="1016045" cy="435449"/>
      </dsp:txXfrm>
    </dsp:sp>
    <dsp:sp modelId="{500E87F8-E837-4151-8F27-9BD72AD9A6CF}">
      <dsp:nvSpPr>
        <dsp:cNvPr id="0" name=""/>
        <dsp:cNvSpPr/>
      </dsp:nvSpPr>
      <dsp:spPr>
        <a:xfrm rot="5400000">
          <a:off x="4410819" y="-778913"/>
          <a:ext cx="942622" cy="77321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434448"/>
              <a:satOff val="-2573"/>
              <a:lumOff val="9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noProof="0" dirty="0" smtClean="0"/>
            <a:t>La supervisi</a:t>
          </a:r>
          <a:r>
            <a:rPr lang="es-ES_tradnl" sz="1800" kern="1200" noProof="0" dirty="0" smtClean="0"/>
            <a:t>ón de servicios para niños, niñas y adolescentes no acompañados </a:t>
          </a:r>
          <a:r>
            <a:rPr lang="es-ES_tradnl" sz="1800" b="0" kern="1200" noProof="0" dirty="0" smtClean="0"/>
            <a:t>(UC, por sus siglas en ingl</a:t>
          </a:r>
          <a:r>
            <a:rPr lang="es-ES_tradnl" sz="1800" b="0" kern="1200" noProof="0" dirty="0" smtClean="0"/>
            <a:t>és</a:t>
          </a:r>
          <a:r>
            <a:rPr lang="es-ES_tradnl" sz="1800" b="0" kern="1200" noProof="0" dirty="0" smtClean="0"/>
            <a:t>)</a:t>
          </a:r>
          <a:r>
            <a:rPr lang="es-ES_tradnl" sz="1800" kern="1200" noProof="0" dirty="0" smtClean="0"/>
            <a:t> se traslada a la ORR a trav</a:t>
          </a:r>
          <a:r>
            <a:rPr lang="es-ES_tradnl" sz="1800" kern="1200" noProof="0" dirty="0" smtClean="0"/>
            <a:t>és de la Ley de Seguridad Nacional de </a:t>
          </a:r>
          <a:r>
            <a:rPr lang="es-ES_tradnl" sz="1800" kern="1200" noProof="0" dirty="0" smtClean="0"/>
            <a:t>2002.</a:t>
          </a:r>
          <a:endParaRPr lang="es-ES_tradnl" sz="1800" kern="1200" noProof="0" dirty="0"/>
        </a:p>
      </dsp:txBody>
      <dsp:txXfrm rot="-5400000">
        <a:off x="1016046" y="2661875"/>
        <a:ext cx="7686154" cy="850592"/>
      </dsp:txXfrm>
    </dsp:sp>
    <dsp:sp modelId="{C1F57340-4988-4A11-ACC0-4B725B210D58}">
      <dsp:nvSpPr>
        <dsp:cNvPr id="0" name=""/>
        <dsp:cNvSpPr/>
      </dsp:nvSpPr>
      <dsp:spPr>
        <a:xfrm rot="5400000">
          <a:off x="-217724" y="4140009"/>
          <a:ext cx="1451494" cy="1016045"/>
        </a:xfrm>
        <a:prstGeom prst="chevron">
          <a:avLst/>
        </a:prstGeom>
        <a:solidFill>
          <a:schemeClr val="accent4">
            <a:hueOff val="651672"/>
            <a:satOff val="-3859"/>
            <a:lumOff val="13530"/>
            <a:alphaOff val="0"/>
          </a:schemeClr>
        </a:solidFill>
        <a:ln w="25400" cap="flat" cmpd="sng" algn="ctr">
          <a:solidFill>
            <a:schemeClr val="accent4">
              <a:hueOff val="651672"/>
              <a:satOff val="-3859"/>
              <a:lumOff val="1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noProof="0" dirty="0" smtClean="0"/>
            <a:t>2008</a:t>
          </a:r>
          <a:endParaRPr lang="es-ES_tradnl" sz="2400" kern="1200" noProof="0" dirty="0"/>
        </a:p>
      </dsp:txBody>
      <dsp:txXfrm rot="-5400000">
        <a:off x="1" y="4430308"/>
        <a:ext cx="1016045" cy="435449"/>
      </dsp:txXfrm>
    </dsp:sp>
    <dsp:sp modelId="{5A3C1852-49C4-4B00-B786-B599A6299522}">
      <dsp:nvSpPr>
        <dsp:cNvPr id="0" name=""/>
        <dsp:cNvSpPr/>
      </dsp:nvSpPr>
      <dsp:spPr>
        <a:xfrm rot="5400000">
          <a:off x="4410394" y="527936"/>
          <a:ext cx="943471" cy="77321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651672"/>
              <a:satOff val="-3859"/>
              <a:lumOff val="1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noProof="0" dirty="0" smtClean="0"/>
            <a:t>La Ley de Reautorizaci</a:t>
          </a:r>
          <a:r>
            <a:rPr lang="es-ES_tradnl" sz="1800" kern="1200" noProof="0" dirty="0" smtClean="0"/>
            <a:t>ón de la Protección de Víctimas de la Trata de Personas</a:t>
          </a:r>
          <a:r>
            <a:rPr lang="es-ES_tradnl" sz="1800" kern="1200" noProof="0" dirty="0" smtClean="0"/>
            <a:t> (TVPRA) de 2008 ampl</a:t>
          </a:r>
          <a:r>
            <a:rPr lang="es-ES_tradnl" sz="1800" kern="1200" noProof="0" dirty="0" smtClean="0"/>
            <a:t>ía el mandato de la</a:t>
          </a:r>
          <a:r>
            <a:rPr lang="es-ES_tradnl" sz="1800" kern="1200" noProof="0" dirty="0" smtClean="0"/>
            <a:t> ORR para otorgar elegibilidad y proveer servicios a niños, niñas y adolescentes v</a:t>
          </a:r>
          <a:r>
            <a:rPr lang="es-ES_tradnl" sz="1800" kern="1200" noProof="0" dirty="0" smtClean="0"/>
            <a:t>íctimas de la trata de personas.</a:t>
          </a:r>
          <a:endParaRPr lang="es-ES_tradnl" sz="1800" kern="1200" noProof="0" dirty="0"/>
        </a:p>
      </dsp:txBody>
      <dsp:txXfrm rot="-5400000">
        <a:off x="1016045" y="3968341"/>
        <a:ext cx="7686113" cy="851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65BF7-6E2E-4E3F-854F-5C845DF29EDB}">
      <dsp:nvSpPr>
        <dsp:cNvPr id="0" name=""/>
        <dsp:cNvSpPr/>
      </dsp:nvSpPr>
      <dsp:spPr>
        <a:xfrm>
          <a:off x="0" y="1760"/>
          <a:ext cx="8229600" cy="10401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_tradnl" sz="2000" b="0" kern="1200" noProof="0" dirty="0" smtClean="0">
              <a:solidFill>
                <a:srgbClr val="2D261A"/>
              </a:solidFill>
              <a:latin typeface="+mn-lt"/>
              <a:cs typeface="+mn-cs"/>
            </a:rPr>
            <a:t>Interceptados en los EEUU, menores de 18 años, sin condici</a:t>
          </a:r>
          <a:r>
            <a:rPr lang="es-ES_tradnl" sz="2000" b="0" kern="1200" noProof="0" dirty="0" smtClean="0">
              <a:solidFill>
                <a:srgbClr val="2D261A"/>
              </a:solidFill>
              <a:latin typeface="+mn-lt"/>
              <a:cs typeface="+mn-cs"/>
            </a:rPr>
            <a:t>ón migratoria legal en los EEUU, sin padres o tutores legales en los EEUU o sin padres o tutores legales en los EEUU que estén disponibles para cuidar de ellos o ser sus tutores legales.</a:t>
          </a:r>
          <a:endParaRPr lang="es-ES_tradnl" sz="2000" b="0" kern="1200" noProof="0" dirty="0">
            <a:solidFill>
              <a:srgbClr val="2D261A"/>
            </a:solidFill>
          </a:endParaRPr>
        </a:p>
      </dsp:txBody>
      <dsp:txXfrm>
        <a:off x="50776" y="52536"/>
        <a:ext cx="8128048" cy="938593"/>
      </dsp:txXfrm>
    </dsp:sp>
    <dsp:sp modelId="{51C57196-8B3A-4658-BFE7-B2F1A490BD52}">
      <dsp:nvSpPr>
        <dsp:cNvPr id="0" name=""/>
        <dsp:cNvSpPr/>
      </dsp:nvSpPr>
      <dsp:spPr>
        <a:xfrm>
          <a:off x="0" y="1055293"/>
          <a:ext cx="8229600" cy="1040145"/>
        </a:xfrm>
        <a:prstGeom prst="roundRect">
          <a:avLst/>
        </a:prstGeom>
        <a:solidFill>
          <a:schemeClr val="accent4">
            <a:hueOff val="162918"/>
            <a:satOff val="-965"/>
            <a:lumOff val="33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altLang="en-US" sz="2000" b="0" kern="1200" noProof="0" dirty="0" smtClean="0">
              <a:solidFill>
                <a:srgbClr val="2D261A"/>
              </a:solidFill>
            </a:rPr>
            <a:t>A los niños, niñas y adolescentes no acompañados (UC, por sus siglas en ingl</a:t>
          </a:r>
          <a:r>
            <a:rPr lang="es-ES_tradnl" altLang="en-US" sz="2000" b="0" kern="1200" noProof="0" dirty="0" smtClean="0">
              <a:solidFill>
                <a:srgbClr val="2D261A"/>
              </a:solidFill>
            </a:rPr>
            <a:t>és) se les remite a la </a:t>
          </a:r>
          <a:r>
            <a:rPr lang="es-ES_tradnl" altLang="en-US" sz="2000" b="0" kern="1200" noProof="0" dirty="0" smtClean="0">
              <a:solidFill>
                <a:srgbClr val="2D261A"/>
              </a:solidFill>
            </a:rPr>
            <a:t>ORR para ser colocados por otra agencia federal, usualmente el Departamento de Seguridad Nacional (DHS, siglas en ingl</a:t>
          </a:r>
          <a:r>
            <a:rPr lang="es-ES_tradnl" altLang="en-US" sz="2000" b="0" kern="1200" noProof="0" dirty="0" smtClean="0">
              <a:solidFill>
                <a:srgbClr val="2D261A"/>
              </a:solidFill>
            </a:rPr>
            <a:t>és</a:t>
          </a:r>
          <a:r>
            <a:rPr lang="es-ES_tradnl" altLang="en-US" sz="2000" b="0" kern="1200" noProof="0" dirty="0" smtClean="0">
              <a:solidFill>
                <a:srgbClr val="2D261A"/>
              </a:solidFill>
            </a:rPr>
            <a:t>).  </a:t>
          </a:r>
          <a:endParaRPr lang="es-ES_tradnl" sz="2000" b="0" kern="1200" noProof="0" dirty="0">
            <a:solidFill>
              <a:srgbClr val="2D261A"/>
            </a:solidFill>
            <a:latin typeface="+mn-lt"/>
            <a:cs typeface="+mn-cs"/>
          </a:endParaRPr>
        </a:p>
      </dsp:txBody>
      <dsp:txXfrm>
        <a:off x="50776" y="1106069"/>
        <a:ext cx="8128048" cy="938593"/>
      </dsp:txXfrm>
    </dsp:sp>
    <dsp:sp modelId="{C06EA594-4934-4A7E-BC4A-7BB8F06FA283}">
      <dsp:nvSpPr>
        <dsp:cNvPr id="0" name=""/>
        <dsp:cNvSpPr/>
      </dsp:nvSpPr>
      <dsp:spPr>
        <a:xfrm>
          <a:off x="0" y="2108827"/>
          <a:ext cx="8229600" cy="1040145"/>
        </a:xfrm>
        <a:prstGeom prst="roundRect">
          <a:avLst/>
        </a:prstGeom>
        <a:solidFill>
          <a:schemeClr val="accent4">
            <a:hueOff val="325836"/>
            <a:satOff val="-1929"/>
            <a:lumOff val="6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altLang="en-US" sz="2000" b="0" kern="1200" noProof="0" dirty="0" smtClean="0">
              <a:solidFill>
                <a:srgbClr val="2D261A"/>
              </a:solidFill>
            </a:rPr>
            <a:t>La ley dicta que otras agencias federales deben trasladar la custodia de un niño, niña o adolescente no acompañado a la ORR en un plazo m</a:t>
          </a:r>
          <a:r>
            <a:rPr lang="es-ES_tradnl" altLang="en-US" sz="2000" b="0" kern="1200" noProof="0" dirty="0" smtClean="0">
              <a:solidFill>
                <a:srgbClr val="2D261A"/>
              </a:solidFill>
            </a:rPr>
            <a:t>áximo de 72 horas. </a:t>
          </a:r>
          <a:r>
            <a:rPr lang="es-ES_tradnl" altLang="en-US" sz="2000" b="0" kern="1200" noProof="0" dirty="0" smtClean="0">
              <a:solidFill>
                <a:srgbClr val="2D261A"/>
              </a:solidFill>
            </a:rPr>
            <a:t> </a:t>
          </a:r>
          <a:endParaRPr lang="es-ES_tradnl" altLang="en-US" sz="2000" b="0" kern="1200" noProof="0" dirty="0" smtClean="0">
            <a:solidFill>
              <a:srgbClr val="2D261A"/>
            </a:solidFill>
          </a:endParaRPr>
        </a:p>
      </dsp:txBody>
      <dsp:txXfrm>
        <a:off x="50776" y="2159603"/>
        <a:ext cx="8128048" cy="938593"/>
      </dsp:txXfrm>
    </dsp:sp>
    <dsp:sp modelId="{0361A913-0FD0-4DD5-BF46-536E81419849}">
      <dsp:nvSpPr>
        <dsp:cNvPr id="0" name=""/>
        <dsp:cNvSpPr/>
      </dsp:nvSpPr>
      <dsp:spPr>
        <a:xfrm>
          <a:off x="0" y="3162360"/>
          <a:ext cx="8229600" cy="1040145"/>
        </a:xfrm>
        <a:prstGeom prst="roundRect">
          <a:avLst/>
        </a:prstGeom>
        <a:solidFill>
          <a:schemeClr val="accent4">
            <a:hueOff val="488754"/>
            <a:satOff val="-2894"/>
            <a:lumOff val="101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altLang="en-US" sz="2000" b="0" kern="1200" noProof="0" dirty="0" smtClean="0">
              <a:solidFill>
                <a:srgbClr val="2D261A"/>
              </a:solidFill>
            </a:rPr>
            <a:t>La mayor</a:t>
          </a:r>
          <a:r>
            <a:rPr lang="es-ES_tradnl" altLang="en-US" sz="2000" b="0" kern="1200" noProof="0" dirty="0" smtClean="0">
              <a:solidFill>
                <a:srgbClr val="2D261A"/>
              </a:solidFill>
            </a:rPr>
            <a:t>ía de los </a:t>
          </a:r>
          <a:r>
            <a:rPr lang="es-ES_tradnl" altLang="en-US" sz="2000" b="0" kern="1200" noProof="0" dirty="0" smtClean="0">
              <a:solidFill>
                <a:srgbClr val="2D261A"/>
              </a:solidFill>
            </a:rPr>
            <a:t>niños, niñas y adolescentes no acompañados llegan a estar bajo el cuidado de la ORR porque fueron detenidos por el DHS al tratar de cruzar la frontera.  </a:t>
          </a:r>
          <a:endParaRPr lang="es-ES_tradnl" altLang="en-US" sz="2000" b="0" kern="1200" noProof="0" dirty="0" smtClean="0">
            <a:solidFill>
              <a:srgbClr val="2D261A"/>
            </a:solidFill>
          </a:endParaRPr>
        </a:p>
      </dsp:txBody>
      <dsp:txXfrm>
        <a:off x="50776" y="3213136"/>
        <a:ext cx="8128048" cy="938593"/>
      </dsp:txXfrm>
    </dsp:sp>
    <dsp:sp modelId="{AF9E621D-C238-49A5-BE80-4C4D85527F6B}">
      <dsp:nvSpPr>
        <dsp:cNvPr id="0" name=""/>
        <dsp:cNvSpPr/>
      </dsp:nvSpPr>
      <dsp:spPr>
        <a:xfrm>
          <a:off x="0" y="4215893"/>
          <a:ext cx="8229600" cy="1040145"/>
        </a:xfrm>
        <a:prstGeom prst="roundRect">
          <a:avLst/>
        </a:prstGeom>
        <a:solidFill>
          <a:schemeClr val="accent4">
            <a:hueOff val="651672"/>
            <a:satOff val="-3859"/>
            <a:lumOff val="1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altLang="en-US" sz="2000" b="0" kern="1200" noProof="0" dirty="0" smtClean="0">
              <a:solidFill>
                <a:srgbClr val="2D261A"/>
              </a:solidFill>
            </a:rPr>
            <a:t>Otros son remitidos tras ser detenidos en el pa</a:t>
          </a:r>
          <a:r>
            <a:rPr lang="es-ES_tradnl" altLang="en-US" sz="2000" b="0" kern="1200" noProof="0" dirty="0" smtClean="0">
              <a:solidFill>
                <a:srgbClr val="2D261A"/>
              </a:solidFill>
            </a:rPr>
            <a:t>ís por agentes locales del orden o en </a:t>
          </a:r>
          <a:r>
            <a:rPr lang="es-ES_tradnl" altLang="en-US" sz="2000" b="0" kern="1200" noProof="0" dirty="0" smtClean="0">
              <a:solidFill>
                <a:srgbClr val="2D261A"/>
              </a:solidFill>
            </a:rPr>
            <a:t>redadas de inmigraci</a:t>
          </a:r>
          <a:r>
            <a:rPr lang="es-ES_tradnl" altLang="en-US" sz="2000" b="0" kern="1200" noProof="0" dirty="0" smtClean="0">
              <a:solidFill>
                <a:srgbClr val="2D261A"/>
              </a:solidFill>
            </a:rPr>
            <a:t>ón realizadas en el país</a:t>
          </a:r>
          <a:r>
            <a:rPr lang="es-ES_tradnl" altLang="en-US" sz="2000" b="0" kern="1200" noProof="0" dirty="0" smtClean="0">
              <a:solidFill>
                <a:srgbClr val="2D261A"/>
              </a:solidFill>
            </a:rPr>
            <a:t>.</a:t>
          </a:r>
          <a:endParaRPr lang="es-ES_tradnl" altLang="en-US" sz="2000" b="0" kern="1200" noProof="0" dirty="0" smtClean="0">
            <a:solidFill>
              <a:srgbClr val="2D261A"/>
            </a:solidFill>
          </a:endParaRPr>
        </a:p>
      </dsp:txBody>
      <dsp:txXfrm>
        <a:off x="50776" y="4266669"/>
        <a:ext cx="8128048" cy="9385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29871-7922-4C3B-A5A5-26B9F3A50A39}">
      <dsp:nvSpPr>
        <dsp:cNvPr id="0" name=""/>
        <dsp:cNvSpPr/>
      </dsp:nvSpPr>
      <dsp:spPr>
        <a:xfrm>
          <a:off x="0" y="1099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FCBAA3-76D9-40DB-93C3-4EBAF6FAFE81}">
      <dsp:nvSpPr>
        <dsp:cNvPr id="0" name=""/>
        <dsp:cNvSpPr/>
      </dsp:nvSpPr>
      <dsp:spPr>
        <a:xfrm>
          <a:off x="0" y="1099"/>
          <a:ext cx="4034656" cy="967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altLang="en-US" sz="2000" b="1" kern="1200" noProof="0" dirty="0" smtClean="0"/>
            <a:t>Atenci</a:t>
          </a:r>
          <a:r>
            <a:rPr lang="es-ES_tradnl" altLang="en-US" sz="2000" b="1" kern="1200" noProof="0" dirty="0" smtClean="0"/>
            <a:t>ón y custodia de </a:t>
          </a:r>
          <a:r>
            <a:rPr lang="es-ES_tradnl" altLang="en-US" sz="2000" b="1" kern="1200" noProof="0" dirty="0" smtClean="0"/>
            <a:t>UC (brindar albergue, alimentaci</a:t>
          </a:r>
          <a:r>
            <a:rPr lang="es-ES_tradnl" altLang="en-US" sz="2000" b="1" kern="1200" noProof="0" dirty="0" smtClean="0"/>
            <a:t>ón, vestimenta y servicios) </a:t>
          </a:r>
          <a:endParaRPr lang="es-ES_tradnl" altLang="en-US" sz="2000" b="1" kern="1200" noProof="0" dirty="0" smtClean="0"/>
        </a:p>
      </dsp:txBody>
      <dsp:txXfrm>
        <a:off x="0" y="1099"/>
        <a:ext cx="4034656" cy="967385"/>
      </dsp:txXfrm>
    </dsp:sp>
    <dsp:sp modelId="{B6C41235-E9B8-4F9C-8255-7B10A8CF576F}">
      <dsp:nvSpPr>
        <dsp:cNvPr id="0" name=""/>
        <dsp:cNvSpPr/>
      </dsp:nvSpPr>
      <dsp:spPr>
        <a:xfrm>
          <a:off x="0" y="968484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B056B-77CD-4053-B895-0322D01E6162}">
      <dsp:nvSpPr>
        <dsp:cNvPr id="0" name=""/>
        <dsp:cNvSpPr/>
      </dsp:nvSpPr>
      <dsp:spPr>
        <a:xfrm>
          <a:off x="0" y="968484"/>
          <a:ext cx="4038600" cy="782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altLang="en-US" sz="2000" b="1" kern="1200" noProof="0" dirty="0" smtClean="0"/>
            <a:t>Tomar y ejecutar decisiones relativas a la colocaci</a:t>
          </a:r>
          <a:r>
            <a:rPr lang="es-ES_tradnl" altLang="en-US" sz="2000" b="1" kern="1200" noProof="0" dirty="0" smtClean="0"/>
            <a:t>ón y el traslado</a:t>
          </a:r>
          <a:endParaRPr lang="es-ES_tradnl" altLang="en-US" sz="2000" b="1" kern="1200" noProof="0" dirty="0" smtClean="0"/>
        </a:p>
      </dsp:txBody>
      <dsp:txXfrm>
        <a:off x="0" y="968484"/>
        <a:ext cx="4038600" cy="782319"/>
      </dsp:txXfrm>
    </dsp:sp>
    <dsp:sp modelId="{FB017367-2D3F-407D-9003-AD5D1650197B}">
      <dsp:nvSpPr>
        <dsp:cNvPr id="0" name=""/>
        <dsp:cNvSpPr/>
      </dsp:nvSpPr>
      <dsp:spPr>
        <a:xfrm>
          <a:off x="0" y="1750804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7B745B-CA3B-475C-9590-CE9334B28E18}">
      <dsp:nvSpPr>
        <dsp:cNvPr id="0" name=""/>
        <dsp:cNvSpPr/>
      </dsp:nvSpPr>
      <dsp:spPr>
        <a:xfrm>
          <a:off x="0" y="1750804"/>
          <a:ext cx="4038600" cy="678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altLang="en-US" sz="2000" b="1" kern="1200" noProof="0" dirty="0" smtClean="0"/>
            <a:t>Reunificar a los UC con patrocinadores calificados</a:t>
          </a:r>
          <a:endParaRPr lang="es-ES_tradnl" altLang="en-US" sz="2000" b="1" kern="1200" noProof="0" dirty="0" smtClean="0"/>
        </a:p>
      </dsp:txBody>
      <dsp:txXfrm>
        <a:off x="0" y="1750804"/>
        <a:ext cx="4038600" cy="678662"/>
      </dsp:txXfrm>
    </dsp:sp>
    <dsp:sp modelId="{8322BF0F-F7F8-46A0-8CF4-241E5C103225}">
      <dsp:nvSpPr>
        <dsp:cNvPr id="0" name=""/>
        <dsp:cNvSpPr/>
      </dsp:nvSpPr>
      <dsp:spPr>
        <a:xfrm>
          <a:off x="0" y="2437838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F0FF2-23ED-45FF-8B0A-2ED396A74365}">
      <dsp:nvSpPr>
        <dsp:cNvPr id="0" name=""/>
        <dsp:cNvSpPr/>
      </dsp:nvSpPr>
      <dsp:spPr>
        <a:xfrm>
          <a:off x="0" y="2429466"/>
          <a:ext cx="4034656" cy="1013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altLang="en-US" sz="2000" b="1" kern="1200" noProof="0" dirty="0" smtClean="0"/>
            <a:t>Supervisar una red de establecimientos de proveedores de servicios financiados por la ORR</a:t>
          </a:r>
          <a:endParaRPr lang="es-ES_tradnl" altLang="en-US" sz="2000" b="1" kern="1200" noProof="0" dirty="0" smtClean="0"/>
        </a:p>
      </dsp:txBody>
      <dsp:txXfrm>
        <a:off x="0" y="2429466"/>
        <a:ext cx="4034656" cy="1013463"/>
      </dsp:txXfrm>
    </dsp:sp>
    <dsp:sp modelId="{33333F25-CC95-4F54-8B8D-0C1025C8754B}">
      <dsp:nvSpPr>
        <dsp:cNvPr id="0" name=""/>
        <dsp:cNvSpPr/>
      </dsp:nvSpPr>
      <dsp:spPr>
        <a:xfrm>
          <a:off x="0" y="3442930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9190F-8E2E-4A4F-8EA6-291A3AA197ED}">
      <dsp:nvSpPr>
        <dsp:cNvPr id="0" name=""/>
        <dsp:cNvSpPr/>
      </dsp:nvSpPr>
      <dsp:spPr>
        <a:xfrm>
          <a:off x="0" y="3442930"/>
          <a:ext cx="4034656" cy="1081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altLang="en-US" sz="2000" b="1" kern="1200" noProof="0" dirty="0" smtClean="0"/>
            <a:t>Monitorear a los proveedores de salud y asegurar que cumplan las normas </a:t>
          </a:r>
          <a:r>
            <a:rPr lang="es-ES_tradnl" altLang="en-US" sz="2000" b="1" kern="1200" noProof="0" dirty="0" smtClean="0"/>
            <a:t>nacionales para los servicios</a:t>
          </a:r>
          <a:endParaRPr lang="es-ES_tradnl" altLang="en-US" sz="2000" b="1" kern="1200" noProof="0" dirty="0" smtClean="0"/>
        </a:p>
      </dsp:txBody>
      <dsp:txXfrm>
        <a:off x="0" y="3442930"/>
        <a:ext cx="4034656" cy="1081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05295-25C8-4607-9F4F-AC57EEE9E0D2}" type="datetimeFigureOut">
              <a:rPr lang="en-US" smtClean="0"/>
              <a:t>9/29/16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AF80E-949D-4D63-B59E-8FEF2170D46A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51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1EF67473-C343-654C-867C-7F54CDF55484}" type="datetimeFigureOut">
              <a:rPr lang="en-US" smtClean="0"/>
              <a:pPr/>
              <a:t>9/29/16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9584EEC8-6F55-4D4F-A043-A68BA3763D9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2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083B2-129A-4C16-A0F7-93D4080A27C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AEA8DD-98E3-4EE1-9A49-C78882C86086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0" baseline="0" dirty="0" smtClean="0">
              <a:latin typeface="Arial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473E7F-DB07-43FA-B001-5FB8B82DB2F0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4EEC8-6F55-4D4F-A043-A68BA3763D9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25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4EEC8-6F55-4D4F-A043-A68BA3763D9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107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95FDC8-A81D-4F01-BF0B-46CAF62C6A3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0B438D-C20C-4F05-AD6C-094E8B95144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A9EC97-D2D5-43A9-BFF7-9654E5BA95E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4EEC8-6F55-4D4F-A043-A68BA3763D9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801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4EEC8-6F55-4D4F-A043-A68BA3763D9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53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F0DF27-BD51-4D3F-8396-2C8D717CB0F2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31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C370CA-E987-4A18-B435-195DF9ACC446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5025" cy="3484562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664" y="4416427"/>
            <a:ext cx="5605074" cy="4183063"/>
          </a:xfrm>
          <a:noFill/>
          <a:ln/>
        </p:spPr>
        <p:txBody>
          <a:bodyPr/>
          <a:lstStyle/>
          <a:p>
            <a:endParaRPr lang="en-US" sz="20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7563" indent="-28752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50097" indent="-23002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10137" indent="-23002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70176" indent="-23002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30214" indent="-230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90254" indent="-230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50293" indent="-230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10332" indent="-230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F4276BA9-9FE3-4739-A47C-B2615E5A5601}" type="slidenum">
              <a:rPr lang="en-US" smtClean="0">
                <a:latin typeface="Times New Roman" pitchFamily="18" charset="0"/>
              </a:rPr>
              <a:pPr>
                <a:defRPr/>
              </a:pPr>
              <a:t>6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5025" cy="3484562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635" y="4415790"/>
            <a:ext cx="5605133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CD604A-CA27-4D70-B998-39D030C8D6D7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4EEC8-6F55-4D4F-A043-A68BA3763D9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67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E2D702-E2FD-467F-B29F-B3805DD4D864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5124" y="2108890"/>
            <a:ext cx="6271578" cy="1265965"/>
          </a:xfrm>
        </p:spPr>
        <p:txBody>
          <a:bodyPr anchor="t">
            <a:normAutofit/>
          </a:bodyPr>
          <a:lstStyle>
            <a:lvl1pPr algn="ctr">
              <a:defRPr sz="3600" b="1">
                <a:solidFill>
                  <a:srgbClr val="264A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5124" y="3374853"/>
            <a:ext cx="6271578" cy="111859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548AB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696" y="274639"/>
            <a:ext cx="7039527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264A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696" y="1600200"/>
            <a:ext cx="7039527" cy="4188429"/>
          </a:xfrm>
        </p:spPr>
        <p:txBody>
          <a:bodyPr/>
          <a:lstStyle>
            <a:lvl1pPr algn="l">
              <a:defRPr sz="2400">
                <a:solidFill>
                  <a:srgbClr val="2D261A"/>
                </a:solidFill>
              </a:defRPr>
            </a:lvl1pPr>
            <a:lvl2pPr>
              <a:defRPr sz="2000">
                <a:solidFill>
                  <a:srgbClr val="2D261A"/>
                </a:solidFill>
              </a:defRPr>
            </a:lvl2pPr>
            <a:lvl3pPr>
              <a:defRPr sz="2000">
                <a:solidFill>
                  <a:srgbClr val="2D261A"/>
                </a:solidFill>
              </a:defRPr>
            </a:lvl3pPr>
            <a:lvl4pPr>
              <a:defRPr sz="1800">
                <a:solidFill>
                  <a:srgbClr val="2D261A"/>
                </a:solidFill>
              </a:defRPr>
            </a:lvl4pPr>
            <a:lvl5pPr>
              <a:defRPr sz="1600">
                <a:solidFill>
                  <a:srgbClr val="2D261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060" y="6297284"/>
            <a:ext cx="863941" cy="365125"/>
          </a:xfrm>
        </p:spPr>
        <p:txBody>
          <a:bodyPr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060" y="6297284"/>
            <a:ext cx="863941" cy="365125"/>
          </a:xfrm>
        </p:spPr>
        <p:txBody>
          <a:bodyPr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CCE8E-0663-40C1-87A2-F71E78D3890D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7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3C3C0-C95F-4AAF-950A-79C5C71FA39D}" type="datetimeFigureOut">
              <a:rPr lang="en-US"/>
              <a:pPr>
                <a:defRPr/>
              </a:pPr>
              <a:t>9/29/16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A3DA-112D-48B8-BF62-5F6BC150E25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9/29/16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62" r:id="rId3"/>
    <p:sldLayoutId id="2147493463" r:id="rId4"/>
    <p:sldLayoutId id="2147493464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9.jpeg"/><Relationship Id="rId9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6" Type="http://schemas.openxmlformats.org/officeDocument/2006/relationships/image" Target="../media/image14.w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://www.healtorture.org/content/domestic-healing-center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7238" y="990601"/>
            <a:ext cx="7624762" cy="1881188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sz="32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"/>
            <a:ext cx="9144000" cy="6018662"/>
          </a:xfrm>
        </p:spPr>
        <p:txBody>
          <a:bodyPr>
            <a:normAutofit fontScale="47500" lnSpcReduction="20000"/>
          </a:bodyPr>
          <a:lstStyle/>
          <a:p>
            <a:pPr marR="0" eaLnBrk="1" hangingPunct="1">
              <a:lnSpc>
                <a:spcPct val="70000"/>
              </a:lnSpc>
            </a:pPr>
            <a:endParaRPr lang="es-ES_tradnl" altLang="en-US" sz="19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s-ES_tradnl" sz="7300" b="1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ES_tradnl" sz="10100" b="1" dirty="0" smtClean="0">
                <a:solidFill>
                  <a:schemeClr val="tx1"/>
                </a:solidFill>
              </a:rPr>
              <a:t>Salud de refugiados y migrantes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ES_tradnl" sz="10100" b="1" dirty="0" smtClean="0">
                <a:solidFill>
                  <a:schemeClr val="tx1"/>
                </a:solidFill>
              </a:rPr>
              <a:t>en los Estados Unidos</a:t>
            </a:r>
            <a:endParaRPr lang="es-ES_tradnl" sz="10100" b="1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s-ES_tradnl" sz="4500" b="1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ES_tradnl" altLang="en-US" sz="59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Conferencia Regional sobre Migraci</a:t>
            </a:r>
            <a:r>
              <a:rPr lang="es-ES_tradnl" altLang="en-US" sz="59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ón</a:t>
            </a:r>
            <a:r>
              <a:rPr lang="es-ES_tradnl" altLang="en-US" sz="59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ES_tradnl" altLang="en-US" sz="59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 sobre Migraci</a:t>
            </a:r>
            <a:r>
              <a:rPr lang="es-ES_tradnl" altLang="en-US" sz="59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ón y Salud</a:t>
            </a:r>
            <a:endParaRPr lang="es-ES_tradnl" altLang="en-US" sz="5900" b="1" dirty="0" smtClean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ES_tradnl" altLang="en-US" sz="51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de septiembre de 2016</a:t>
            </a:r>
            <a:r>
              <a:rPr lang="es-ES_tradnl" altLang="en-US" sz="59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s-ES_tradnl" altLang="en-US" sz="5900" b="1" dirty="0" smtClean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_tradnl" altLang="en-US" sz="51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Curi</a:t>
            </a:r>
            <a:r>
              <a:rPr lang="es-ES_tradnl" altLang="en-US" sz="51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Kim, MD, MPH</a:t>
            </a:r>
          </a:p>
          <a:p>
            <a:pPr marR="0" algn="ctr" eaLnBrk="1" hangingPunct="1">
              <a:lnSpc>
                <a:spcPct val="120000"/>
              </a:lnSpc>
              <a:spcBef>
                <a:spcPts val="0"/>
              </a:spcBef>
            </a:pPr>
            <a:r>
              <a:rPr lang="es-ES_tradnl" altLang="en-US" sz="42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Directora, Divisi</a:t>
            </a:r>
            <a:r>
              <a:rPr lang="es-ES_tradnl" altLang="en-US" sz="42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ón de Salud de Refugiados</a:t>
            </a:r>
            <a:endParaRPr lang="es-ES_tradnl" altLang="en-US" sz="4200" dirty="0" smtClean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eaLnBrk="1" hangingPunct="1">
              <a:lnSpc>
                <a:spcPct val="120000"/>
              </a:lnSpc>
              <a:spcBef>
                <a:spcPts val="0"/>
              </a:spcBef>
            </a:pPr>
            <a:r>
              <a:rPr lang="es-ES_tradnl" altLang="en-US" sz="42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Oficina de Reasentamiento de Refugiados</a:t>
            </a:r>
          </a:p>
          <a:p>
            <a:pPr marR="0" algn="ctr" eaLnBrk="1" hangingPunct="1">
              <a:lnSpc>
                <a:spcPct val="120000"/>
              </a:lnSpc>
              <a:spcBef>
                <a:spcPts val="0"/>
              </a:spcBef>
            </a:pPr>
            <a:r>
              <a:rPr lang="es-ES_tradnl" altLang="en-US" sz="42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</a:t>
            </a:r>
            <a:r>
              <a:rPr lang="es-ES_tradnl" altLang="en-US" sz="42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ón para Niños y Familias</a:t>
            </a:r>
            <a:endParaRPr lang="es-ES_tradnl" altLang="en-US" sz="4200" dirty="0" smtClean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eaLnBrk="1" hangingPunct="1">
              <a:lnSpc>
                <a:spcPct val="120000"/>
              </a:lnSpc>
              <a:spcBef>
                <a:spcPts val="0"/>
              </a:spcBef>
            </a:pPr>
            <a:r>
              <a:rPr lang="es-ES_tradnl" altLang="en-US" sz="42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 Salud y Servicios Humanos de los Estados Unidos</a:t>
            </a:r>
            <a:endParaRPr lang="es-ES_tradnl" altLang="en-US" sz="4200" dirty="0" smtClean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481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54038" y="12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altLang="en-US" sz="4000" b="1" dirty="0" smtClean="0"/>
              <a:t>Responsabilidades del Programa de UC</a:t>
            </a:r>
            <a:endParaRPr lang="es-ES_tradnl" altLang="en-US" sz="4000" b="1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08639210"/>
              </p:ext>
            </p:extLst>
          </p:nvPr>
        </p:nvGraphicFramePr>
        <p:xfrm>
          <a:off x="554038" y="13716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4400" y="1371600"/>
            <a:ext cx="3454400" cy="25908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3810000"/>
            <a:ext cx="3319463" cy="248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9576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73792731"/>
              </p:ext>
            </p:extLst>
          </p:nvPr>
        </p:nvGraphicFramePr>
        <p:xfrm>
          <a:off x="1901371" y="1436915"/>
          <a:ext cx="5341257" cy="37737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796991"/>
                <a:gridCol w="3544266"/>
              </a:tblGrid>
              <a:tr h="866864">
                <a:tc>
                  <a:txBody>
                    <a:bodyPr/>
                    <a:lstStyle/>
                    <a:p>
                      <a:endParaRPr lang="es-ES_tradnl" sz="1800" noProof="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noProof="0" dirty="0" smtClean="0"/>
                        <a:t>Honduras (17%)</a:t>
                      </a:r>
                      <a:endParaRPr lang="es-ES_tradnl" sz="2000" b="1" noProof="0" dirty="0" smtClean="0">
                        <a:latin typeface="+mn-lt"/>
                      </a:endParaRPr>
                    </a:p>
                  </a:txBody>
                  <a:tcPr marT="45736" marB="45736"/>
                </a:tc>
              </a:tr>
              <a:tr h="817910">
                <a:tc>
                  <a:txBody>
                    <a:bodyPr/>
                    <a:lstStyle/>
                    <a:p>
                      <a:endParaRPr lang="es-ES_tradnl" sz="1800" noProof="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noProof="0" dirty="0" smtClean="0">
                          <a:latin typeface="+mn-lt"/>
                        </a:rPr>
                        <a:t>Guatemala (45%)</a:t>
                      </a:r>
                    </a:p>
                    <a:p>
                      <a:pPr algn="ctr"/>
                      <a:endParaRPr lang="es-ES_tradnl" sz="2000" b="1" noProof="0" dirty="0">
                        <a:latin typeface="+mn-lt"/>
                      </a:endParaRPr>
                    </a:p>
                  </a:txBody>
                  <a:tcPr marT="45736" marB="45736"/>
                </a:tc>
              </a:tr>
              <a:tr h="817910">
                <a:tc>
                  <a:txBody>
                    <a:bodyPr/>
                    <a:lstStyle/>
                    <a:p>
                      <a:endParaRPr lang="es-ES_tradnl" sz="1800" noProof="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noProof="0" dirty="0" smtClean="0"/>
                        <a:t>El Salvador (29%)</a:t>
                      </a:r>
                      <a:endParaRPr lang="es-ES_tradnl" sz="2000" b="1" noProof="0" dirty="0" smtClean="0">
                        <a:latin typeface="+mn-lt"/>
                      </a:endParaRPr>
                    </a:p>
                    <a:p>
                      <a:pPr algn="ctr"/>
                      <a:endParaRPr lang="es-ES_tradnl" sz="2000" b="1" noProof="0" dirty="0">
                        <a:latin typeface="+mn-lt"/>
                      </a:endParaRPr>
                    </a:p>
                  </a:txBody>
                  <a:tcPr marT="45736" marB="45736"/>
                </a:tc>
              </a:tr>
              <a:tr h="1271031">
                <a:tc>
                  <a:txBody>
                    <a:bodyPr/>
                    <a:lstStyle/>
                    <a:p>
                      <a:endParaRPr lang="es-ES_tradnl" sz="1800" noProof="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 smtClean="0">
                          <a:latin typeface="+mn-lt"/>
                        </a:rPr>
                        <a:t>Todos los dem</a:t>
                      </a:r>
                      <a:r>
                        <a:rPr lang="es-ES_tradnl" sz="2000" b="1" noProof="0" dirty="0" smtClean="0">
                          <a:latin typeface="+mn-lt"/>
                        </a:rPr>
                        <a:t>ás países combinados</a:t>
                      </a:r>
                      <a:r>
                        <a:rPr lang="es-ES_tradnl" sz="2000" b="1" baseline="0" noProof="0" dirty="0" smtClean="0">
                          <a:latin typeface="+mn-lt"/>
                        </a:rPr>
                        <a:t>: </a:t>
                      </a:r>
                    </a:p>
                    <a:p>
                      <a:pPr algn="ctr"/>
                      <a:r>
                        <a:rPr lang="es-ES_tradnl" sz="2000" b="1" baseline="0" noProof="0" dirty="0" smtClean="0">
                          <a:latin typeface="+mn-lt"/>
                        </a:rPr>
                        <a:t>(9%)</a:t>
                      </a:r>
                      <a:endParaRPr lang="es-ES_tradnl" sz="2000" b="1" noProof="0" dirty="0">
                        <a:latin typeface="+mn-lt"/>
                      </a:endParaRPr>
                    </a:p>
                  </a:txBody>
                  <a:tcPr marT="45736" marB="45736"/>
                </a:tc>
              </a:tr>
            </a:tbl>
          </a:graphicData>
        </a:graphic>
      </p:graphicFrame>
      <p:pic>
        <p:nvPicPr>
          <p:cNvPr id="194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2010" y="4288971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6" descr="MC900001212.WMF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6123" y="1672317"/>
            <a:ext cx="762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4" descr="MC900001205.WMF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9298" y="3243036"/>
            <a:ext cx="758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5" descr="MC900001211.WM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6123" y="2470377"/>
            <a:ext cx="762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6" name="TextBox 3"/>
          <p:cNvSpPr txBox="1">
            <a:spLocks noChangeArrowheads="1"/>
          </p:cNvSpPr>
          <p:nvPr/>
        </p:nvSpPr>
        <p:spPr bwMode="auto">
          <a:xfrm>
            <a:off x="0" y="178665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n-US" sz="2800" b="1" dirty="0" smtClean="0">
                <a:latin typeface="Arial" pitchFamily="34" charset="0"/>
              </a:rPr>
              <a:t>Pa</a:t>
            </a:r>
            <a:r>
              <a:rPr lang="es-ES_tradnl" altLang="en-US" sz="2800" b="1" dirty="0" smtClean="0">
                <a:latin typeface="Arial" pitchFamily="34" charset="0"/>
              </a:rPr>
              <a:t>íses de origen de los niños, niñas y adolescentes no acompañados (UC), año fiscal 2015</a:t>
            </a:r>
            <a:endParaRPr lang="es-ES_tradnl" altLang="en-US" sz="28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38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8107" y="2"/>
            <a:ext cx="4831308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756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" y="1"/>
            <a:ext cx="91281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0" y="6396038"/>
            <a:ext cx="830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itchFamily="34" charset="0"/>
              </a:rPr>
              <a:t>Photo credit: HHS Administration for Children and Families </a:t>
            </a:r>
          </a:p>
        </p:txBody>
      </p:sp>
    </p:spTree>
    <p:extLst>
      <p:ext uri="{BB962C8B-B14F-4D97-AF65-F5344CB8AC3E}">
        <p14:creationId xmlns:p14="http://schemas.microsoft.com/office/powerpoint/2010/main" val="1215408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32012" y="274639"/>
            <a:ext cx="8543499" cy="1143000"/>
          </a:xfrm>
        </p:spPr>
        <p:txBody>
          <a:bodyPr>
            <a:noAutofit/>
          </a:bodyPr>
          <a:lstStyle/>
          <a:p>
            <a:pPr algn="ctr"/>
            <a:r>
              <a:rPr lang="es-ES_tradnl" alt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 para sobrevivientes de tortura, año fiscal 2015</a:t>
            </a:r>
            <a:endParaRPr lang="es-ES_tradnl" alt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6" y="1606324"/>
            <a:ext cx="8379725" cy="447819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s-ES_tradnl" sz="22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_tradnl" sz="22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ás de</a:t>
            </a:r>
            <a:r>
              <a:rPr lang="es-ES_tradnl" sz="22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9,000 sobrevivientes atendidos por 30 instituciones que proveen servicios m</a:t>
            </a:r>
            <a:r>
              <a:rPr lang="es-ES_tradnl" sz="22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édicos, de salud mental, sociales y legales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s-ES_tradnl" sz="22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necesidad primaria m</a:t>
            </a:r>
            <a:r>
              <a:rPr lang="es-ES_tradnl" sz="22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ás común fue </a:t>
            </a:r>
            <a:r>
              <a:rPr lang="es-ES_tradnl" sz="22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salud mental </a:t>
            </a:r>
            <a:r>
              <a:rPr lang="es-ES_tradnl" sz="22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(37%)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s-ES_tradnl" sz="22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36% de los clientes proven</a:t>
            </a:r>
            <a:r>
              <a:rPr lang="es-ES_tradnl" sz="22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ían de África</a:t>
            </a:r>
            <a:r>
              <a:rPr lang="es-ES_tradnl" sz="22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22% de Am</a:t>
            </a:r>
            <a:r>
              <a:rPr lang="es-ES_tradnl" sz="22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érica Latina y </a:t>
            </a:r>
            <a:r>
              <a:rPr lang="es-ES_tradnl" sz="22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del Medio Oriente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s-ES_tradnl" sz="22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46% de los clientes eran solicitantes de asilo y 27% eran refugiados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s-ES_tradnl" sz="22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forma m</a:t>
            </a:r>
            <a:r>
              <a:rPr lang="es-ES_tradnl" sz="22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ás común de tortura </a:t>
            </a:r>
            <a:r>
              <a:rPr lang="es-ES_tradnl" sz="22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 el apaleamiento </a:t>
            </a:r>
            <a:r>
              <a:rPr lang="es-ES_tradnl" sz="22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(49%), seguido por amenazas (43%)</a:t>
            </a:r>
            <a:endParaRPr lang="es-ES_tradnl" sz="2200" dirty="0" smtClean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112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08187" y="512313"/>
            <a:ext cx="8461138" cy="704851"/>
          </a:xfrm>
        </p:spPr>
        <p:txBody>
          <a:bodyPr>
            <a:noAutofit/>
          </a:bodyPr>
          <a:lstStyle/>
          <a:p>
            <a:pPr algn="ctr"/>
            <a:r>
              <a:rPr lang="es-ES_tradnl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Servicios para sobrevivientes de tortura: </a:t>
            </a:r>
            <a:br>
              <a:rPr lang="es-ES_tradnl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Centros de recuperaci</a:t>
            </a:r>
            <a:r>
              <a:rPr lang="es-ES_tradnl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ón</a:t>
            </a:r>
            <a:endParaRPr lang="es-ES_tradnl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4651" y="1833845"/>
            <a:ext cx="6837528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187" y="6236033"/>
            <a:ext cx="72326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1200" dirty="0" smtClean="0">
                <a:latin typeface="+mj-lt"/>
                <a:hlinkClick r:id="rId4"/>
              </a:rPr>
              <a:t>http://www.healtorture.org/content/domestic-healing-centers</a:t>
            </a:r>
            <a:endParaRPr lang="es-ES_tradnl" sz="1200" dirty="0" smtClean="0">
              <a:latin typeface="+mj-lt"/>
            </a:endParaRPr>
          </a:p>
          <a:p>
            <a:pPr>
              <a:defRPr/>
            </a:pPr>
            <a:r>
              <a:rPr lang="es-ES_tradnl" sz="1200" dirty="0" smtClean="0">
                <a:latin typeface="+mj-lt"/>
              </a:rPr>
              <a:t>El pin de color rojo indica que son miembros plenos del </a:t>
            </a:r>
            <a:r>
              <a:rPr lang="es-ES_tradnl" sz="1200" dirty="0" smtClean="0">
                <a:latin typeface="+mj-lt"/>
              </a:rPr>
              <a:t>National</a:t>
            </a:r>
            <a:r>
              <a:rPr lang="es-ES_tradnl" sz="1200" dirty="0" smtClean="0">
                <a:latin typeface="+mj-lt"/>
              </a:rPr>
              <a:t> </a:t>
            </a:r>
            <a:r>
              <a:rPr lang="es-ES_tradnl" sz="1200" dirty="0" smtClean="0">
                <a:latin typeface="+mj-lt"/>
              </a:rPr>
              <a:t>Consortium</a:t>
            </a:r>
            <a:r>
              <a:rPr lang="es-ES_tradnl" sz="1200" dirty="0" smtClean="0">
                <a:latin typeface="+mj-lt"/>
              </a:rPr>
              <a:t> of Torture </a:t>
            </a:r>
            <a:r>
              <a:rPr lang="es-ES_tradnl" sz="1200" dirty="0" smtClean="0">
                <a:latin typeface="+mj-lt"/>
              </a:rPr>
              <a:t>Treatment</a:t>
            </a:r>
            <a:r>
              <a:rPr lang="es-ES_tradnl" sz="1200" dirty="0" smtClean="0">
                <a:latin typeface="+mj-lt"/>
              </a:rPr>
              <a:t> Centers (NCTTP)</a:t>
            </a:r>
            <a:endParaRPr lang="es-ES_tradnl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2932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28600" y="1420884"/>
            <a:ext cx="8763000" cy="10668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s-ES_tradnl" sz="48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¡Gracias!</a:t>
            </a:r>
            <a:endParaRPr lang="es-ES_tradnl" sz="48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33400" y="2726229"/>
            <a:ext cx="8077200" cy="20937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s-ES_tradnl" sz="28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mayor informaci</a:t>
            </a:r>
            <a:r>
              <a:rPr lang="es-ES_tradnl" sz="28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ón acerca de los programas de la </a:t>
            </a:r>
            <a:r>
              <a:rPr lang="es-ES_tradnl" sz="28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ORR,                                    visite nuestro sitio web: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s-ES_tradnl" sz="2800" b="1" dirty="0" smtClean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s-ES_tradnl" sz="36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www.acf.hhs.gov</a:t>
            </a:r>
            <a:r>
              <a:rPr lang="es-ES_tradnl" sz="36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_tradnl" sz="36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r>
              <a:rPr lang="es-ES_tradnl" sz="36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_tradnl" sz="36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orr</a:t>
            </a:r>
            <a:r>
              <a:rPr lang="es-ES_tradnl" sz="36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_tradnl" sz="36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28601" y="228601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_tradnl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0885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942" y="380289"/>
            <a:ext cx="4244454" cy="3269563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4012" y="582055"/>
            <a:ext cx="3889612" cy="2620371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4014" y="3430600"/>
            <a:ext cx="4053385" cy="3054043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6263" y="4039739"/>
            <a:ext cx="3261815" cy="2444904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" y="6581002"/>
            <a:ext cx="1983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i="1" dirty="0" smtClean="0"/>
              <a:t>Fotos cortes</a:t>
            </a:r>
            <a:r>
              <a:rPr lang="es-ES_tradnl" sz="1200" i="1" dirty="0" smtClean="0"/>
              <a:t>ía de ACNUR</a:t>
            </a:r>
            <a:endParaRPr lang="es-ES_tradnl" sz="1200" i="1" dirty="0"/>
          </a:p>
        </p:txBody>
      </p:sp>
    </p:spTree>
    <p:extLst>
      <p:ext uri="{BB962C8B-B14F-4D97-AF65-F5344CB8AC3E}">
        <p14:creationId xmlns:p14="http://schemas.microsoft.com/office/powerpoint/2010/main" val="3410963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942183"/>
              </p:ext>
            </p:extLst>
          </p:nvPr>
        </p:nvGraphicFramePr>
        <p:xfrm>
          <a:off x="146714" y="1346578"/>
          <a:ext cx="8748215" cy="5375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06021" y="178562"/>
            <a:ext cx="8229600" cy="868337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_tradnl" sz="32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Historia de la Oficina de Reasentamiento de Refugiados </a:t>
            </a:r>
            <a:endParaRPr lang="es-ES_tradnl" sz="3200" dirty="0" smtClean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352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28600" y="208944"/>
            <a:ext cx="8610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s-ES_tradnl" altLang="en-US" b="1" dirty="0" smtClean="0"/>
              <a:t>Refugiados admitidos en los Estados Unidos, por regi</a:t>
            </a:r>
            <a:r>
              <a:rPr lang="es-ES_tradnl" altLang="en-US" b="1" dirty="0" smtClean="0"/>
              <a:t>ón</a:t>
            </a:r>
            <a:r>
              <a:rPr lang="es-ES_tradnl" altLang="en-US" b="1" dirty="0" smtClean="0"/>
              <a:t/>
            </a:r>
            <a:br>
              <a:rPr lang="es-ES_tradnl" altLang="en-US" b="1" dirty="0" smtClean="0"/>
            </a:br>
            <a:r>
              <a:rPr lang="es-ES_tradnl" altLang="en-US" sz="2800" dirty="0" smtClean="0"/>
              <a:t>Del año fiscal 1975 al 31 de enero de 2016</a:t>
            </a:r>
            <a:endParaRPr lang="es-ES_tradnl" altLang="en-US" sz="2800" dirty="0" smtClean="0"/>
          </a:p>
        </p:txBody>
      </p:sp>
      <p:pic>
        <p:nvPicPr>
          <p:cNvPr id="5123" name="Picture 2" descr="9iT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1752600"/>
            <a:ext cx="90487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0" y="6477000"/>
            <a:ext cx="845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n-US" sz="1800" dirty="0" smtClean="0">
                <a:latin typeface="Arial" pitchFamily="34" charset="0"/>
              </a:rPr>
              <a:t>http://</a:t>
            </a:r>
            <a:r>
              <a:rPr lang="es-ES_tradnl" altLang="en-US" sz="1800" dirty="0" smtClean="0">
                <a:latin typeface="Arial" pitchFamily="34" charset="0"/>
              </a:rPr>
              <a:t>www.wrapsnet.org</a:t>
            </a:r>
            <a:r>
              <a:rPr lang="es-ES_tradnl" altLang="en-US" sz="1800" dirty="0" smtClean="0">
                <a:latin typeface="Arial" pitchFamily="34" charset="0"/>
              </a:rPr>
              <a:t>/</a:t>
            </a:r>
            <a:r>
              <a:rPr lang="es-ES_tradnl" altLang="en-US" sz="1800" dirty="0" smtClean="0">
                <a:latin typeface="Arial" pitchFamily="34" charset="0"/>
              </a:rPr>
              <a:t>Reports</a:t>
            </a:r>
            <a:r>
              <a:rPr lang="es-ES_tradnl" altLang="en-US" sz="1800" dirty="0" smtClean="0">
                <a:latin typeface="Arial" pitchFamily="34" charset="0"/>
              </a:rPr>
              <a:t>/</a:t>
            </a:r>
            <a:r>
              <a:rPr lang="es-ES_tradnl" altLang="en-US" sz="1800" dirty="0" smtClean="0">
                <a:latin typeface="Arial" pitchFamily="34" charset="0"/>
              </a:rPr>
              <a:t>AdmissionsArrivals</a:t>
            </a:r>
            <a:r>
              <a:rPr lang="es-ES_tradnl" altLang="en-US" sz="1800" dirty="0" smtClean="0">
                <a:latin typeface="Arial" pitchFamily="34" charset="0"/>
              </a:rPr>
              <a:t>/</a:t>
            </a:r>
            <a:r>
              <a:rPr lang="es-ES_tradnl" altLang="en-US" sz="1800" dirty="0" smtClean="0">
                <a:latin typeface="Arial" pitchFamily="34" charset="0"/>
              </a:rPr>
              <a:t>tabid</a:t>
            </a:r>
            <a:r>
              <a:rPr lang="es-ES_tradnl" altLang="en-US" sz="1800" dirty="0" smtClean="0">
                <a:latin typeface="Arial" pitchFamily="34" charset="0"/>
              </a:rPr>
              <a:t>/211/</a:t>
            </a:r>
            <a:r>
              <a:rPr lang="es-ES_tradnl" altLang="en-US" sz="1800" dirty="0" smtClean="0">
                <a:latin typeface="Arial" pitchFamily="34" charset="0"/>
              </a:rPr>
              <a:t>Default.aspx</a:t>
            </a:r>
            <a:endParaRPr lang="es-ES_tradnl" altLang="en-US" sz="1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712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992"/>
            <a:ext cx="8553450" cy="710208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Llegadas de refugiados, por estado,</a:t>
            </a:r>
            <a:br>
              <a:rPr lang="es-ES_tradnl" dirty="0" smtClean="0"/>
            </a:br>
            <a:r>
              <a:rPr lang="es-ES_tradnl" dirty="0" smtClean="0"/>
              <a:t>de octubre de 2015 a julio de 2016</a:t>
            </a:r>
            <a:endParaRPr lang="es-ES_tradn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3429" y="1140115"/>
            <a:ext cx="7503886" cy="493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64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332917"/>
            <a:ext cx="9143999" cy="1037799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s-ES_tradn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de Reasentamiento de Refugiados de los Estados Unidos, </a:t>
            </a:r>
            <a:br>
              <a:rPr lang="es-ES_trad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llegadas en el año fiscal 2015  </a:t>
            </a:r>
            <a:r>
              <a:rPr lang="es-ES_trad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S_tradn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292752"/>
              </p:ext>
            </p:extLst>
          </p:nvPr>
        </p:nvGraphicFramePr>
        <p:xfrm>
          <a:off x="2088108" y="1455222"/>
          <a:ext cx="4735773" cy="45545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5336"/>
                <a:gridCol w="2390437"/>
              </a:tblGrid>
              <a:tr h="726529"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900" b="1" noProof="0" dirty="0" smtClean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Cifras m</a:t>
                      </a:r>
                      <a:r>
                        <a:rPr lang="es-ES_tradnl" sz="1900" b="1" noProof="0" dirty="0" smtClean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ás altas </a:t>
                      </a:r>
                      <a:r>
                        <a:rPr lang="es-ES_tradnl" sz="1900" b="1" baseline="0" noProof="0" dirty="0" smtClean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refugiados, por país de origen, año fiscal 2015</a:t>
                      </a:r>
                      <a:endParaRPr lang="es-ES_tradnl" sz="1900" b="1" noProof="0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536603">
                <a:tc>
                  <a:txBody>
                    <a:bodyPr/>
                    <a:lstStyle/>
                    <a:p>
                      <a:pPr algn="ctr"/>
                      <a:r>
                        <a:rPr lang="es-ES_tradnl" sz="1900" b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Myanmar (Birmania)</a:t>
                      </a:r>
                      <a:endParaRPr lang="es-ES_tradnl" sz="1900" b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900" b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18,000</a:t>
                      </a:r>
                      <a:endParaRPr lang="es-ES_tradnl" sz="1900" b="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15373">
                <a:tc>
                  <a:txBody>
                    <a:bodyPr/>
                    <a:lstStyle/>
                    <a:p>
                      <a:pPr algn="ctr"/>
                      <a:r>
                        <a:rPr lang="es-ES_tradnl" sz="1900" b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Irak</a:t>
                      </a:r>
                      <a:endParaRPr lang="es-ES_tradnl" sz="1900" b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900" b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13,000</a:t>
                      </a:r>
                      <a:endParaRPr lang="es-ES_tradnl" sz="1900" b="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25275">
                <a:tc>
                  <a:txBody>
                    <a:bodyPr/>
                    <a:lstStyle/>
                    <a:p>
                      <a:pPr algn="ctr"/>
                      <a:r>
                        <a:rPr lang="es-ES_tradnl" sz="1900" b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Somalia</a:t>
                      </a:r>
                      <a:endParaRPr lang="es-ES_tradnl" sz="1900" b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900" b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9,000</a:t>
                      </a:r>
                      <a:endParaRPr lang="es-ES_tradnl" sz="1900" b="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54673">
                <a:tc>
                  <a:txBody>
                    <a:bodyPr/>
                    <a:lstStyle/>
                    <a:p>
                      <a:pPr algn="ctr"/>
                      <a:r>
                        <a:rPr lang="es-ES_tradnl" sz="1900" b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</a:t>
                      </a:r>
                      <a:r>
                        <a:rPr lang="es-ES_tradnl" sz="1900" b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ública Democrática del Congo</a:t>
                      </a:r>
                      <a:endParaRPr lang="es-ES_tradnl" sz="1900" b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900" b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8,000</a:t>
                      </a:r>
                      <a:endParaRPr lang="es-ES_tradnl" sz="1900" b="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01653">
                <a:tc>
                  <a:txBody>
                    <a:bodyPr/>
                    <a:lstStyle/>
                    <a:p>
                      <a:pPr algn="ctr"/>
                      <a:r>
                        <a:rPr lang="es-ES_tradnl" sz="1900" b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</a:t>
                      </a:r>
                      <a:r>
                        <a:rPr lang="es-ES_tradnl" sz="1900" b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án</a:t>
                      </a:r>
                      <a:endParaRPr lang="es-ES_tradnl" sz="1900" b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900" b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6,000</a:t>
                      </a:r>
                      <a:endParaRPr lang="es-ES_tradnl" sz="1900" b="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55011">
                <a:tc>
                  <a:txBody>
                    <a:bodyPr/>
                    <a:lstStyle/>
                    <a:p>
                      <a:pPr algn="ctr"/>
                      <a:r>
                        <a:rPr lang="es-ES_tradnl" sz="1900" b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Siria</a:t>
                      </a:r>
                      <a:r>
                        <a:rPr lang="es-ES_tradnl" sz="1900" b="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ES_tradnl" sz="1900" b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900" b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2,685</a:t>
                      </a:r>
                      <a:endParaRPr lang="es-ES_tradnl" sz="1900" b="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362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59653"/>
            <a:ext cx="8229600" cy="115494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32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</a:t>
            </a:r>
            <a:r>
              <a:rPr lang="es-ES_tradnl" sz="32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ón de casos atendidos por la </a:t>
            </a:r>
            <a:r>
              <a:rPr lang="es-ES_tradnl" sz="32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ORR en el año fiscal 2016</a:t>
            </a:r>
            <a:endParaRPr lang="es-ES_tradnl" sz="3200" dirty="0" smtClean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575045"/>
              </p:ext>
            </p:extLst>
          </p:nvPr>
        </p:nvGraphicFramePr>
        <p:xfrm>
          <a:off x="715088" y="1622225"/>
          <a:ext cx="7456511" cy="41818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57211"/>
                <a:gridCol w="1899300"/>
              </a:tblGrid>
              <a:tr h="396199">
                <a:tc>
                  <a:txBody>
                    <a:bodyPr/>
                    <a:lstStyle/>
                    <a:p>
                      <a:r>
                        <a:rPr lang="es-ES_tradnl" sz="190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Condici</a:t>
                      </a:r>
                      <a:r>
                        <a:rPr lang="es-ES_tradnl" sz="190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ón de ingreso</a:t>
                      </a:r>
                      <a:endParaRPr lang="es-ES_tradnl" sz="190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90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proyectado</a:t>
                      </a:r>
                      <a:endParaRPr lang="es-ES_tradnl" sz="190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</a:tr>
              <a:tr h="475199">
                <a:tc>
                  <a:txBody>
                    <a:bodyPr/>
                    <a:lstStyle/>
                    <a:p>
                      <a:r>
                        <a:rPr lang="es-ES_tradnl" sz="190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Refugiados</a:t>
                      </a:r>
                      <a:endParaRPr lang="es-ES_tradnl" sz="1900" b="1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90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85,000</a:t>
                      </a:r>
                      <a:endParaRPr lang="es-ES_tradnl" sz="1900" b="1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</a:tr>
              <a:tr h="475199">
                <a:tc>
                  <a:txBody>
                    <a:bodyPr/>
                    <a:lstStyle/>
                    <a:p>
                      <a:r>
                        <a:rPr lang="es-ES_tradnl" sz="190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Solicitantes de asilo</a:t>
                      </a:r>
                      <a:endParaRPr lang="es-ES_tradnl" sz="1900" b="1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90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29,200</a:t>
                      </a:r>
                      <a:endParaRPr lang="es-ES_tradnl" sz="1900" b="1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</a:tr>
              <a:tr h="475199">
                <a:tc>
                  <a:txBody>
                    <a:bodyPr/>
                    <a:lstStyle/>
                    <a:p>
                      <a:r>
                        <a:rPr lang="es-ES_tradnl" sz="190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Cubanos/haitianos que ingresan, en libertad vigilada</a:t>
                      </a:r>
                      <a:endParaRPr lang="es-ES_tradnl" sz="1900" b="1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90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64,000</a:t>
                      </a:r>
                      <a:endParaRPr lang="es-ES_tradnl" sz="1900" b="1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</a:tr>
              <a:tr h="548643">
                <a:tc>
                  <a:txBody>
                    <a:bodyPr/>
                    <a:lstStyle/>
                    <a:p>
                      <a:r>
                        <a:rPr lang="es-ES_tradnl" sz="1900" b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Extranjeros</a:t>
                      </a:r>
                      <a:r>
                        <a:rPr lang="es-ES_tradnl" sz="1900" b="0" baseline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</a:t>
                      </a:r>
                      <a:r>
                        <a:rPr lang="es-ES_tradnl" sz="1900" b="0" baseline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íctimas de la trata de personas</a:t>
                      </a:r>
                      <a:endParaRPr lang="es-ES_tradnl" sz="1900" b="1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90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es-ES_tradnl" sz="1900" b="1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</a:tr>
              <a:tr h="475199">
                <a:tc>
                  <a:txBody>
                    <a:bodyPr/>
                    <a:lstStyle/>
                    <a:p>
                      <a:r>
                        <a:rPr lang="es-ES_tradnl" sz="190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Titulares de visas</a:t>
                      </a:r>
                      <a:r>
                        <a:rPr lang="es-ES_tradnl" sz="1900" baseline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inmigrante especial</a:t>
                      </a:r>
                      <a:r>
                        <a:rPr lang="es-ES_tradnl" sz="190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(SIV) </a:t>
                      </a:r>
                      <a:endParaRPr lang="es-ES_tradnl" sz="1900" b="1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90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13,000 </a:t>
                      </a:r>
                      <a:endParaRPr lang="es-ES_tradnl" sz="1900" b="1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</a:tr>
              <a:tr h="866555">
                <a:tc>
                  <a:txBody>
                    <a:bodyPr/>
                    <a:lstStyle/>
                    <a:p>
                      <a:r>
                        <a:rPr lang="es-ES_tradnl" sz="1900" b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 casos proyectados atendidos por la ORR en el año fiscal 2016*</a:t>
                      </a:r>
                      <a:endParaRPr lang="es-ES_tradnl" sz="1900" b="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900" b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191,800</a:t>
                      </a:r>
                      <a:endParaRPr lang="es-ES_tradnl" sz="1900" b="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/>
                </a:tc>
              </a:tr>
            </a:tbl>
          </a:graphicData>
        </a:graphic>
      </p:graphicFrame>
      <p:sp>
        <p:nvSpPr>
          <p:cNvPr id="15389" name="TextBox 1"/>
          <p:cNvSpPr txBox="1">
            <a:spLocks noChangeArrowheads="1"/>
          </p:cNvSpPr>
          <p:nvPr/>
        </p:nvSpPr>
        <p:spPr bwMode="auto">
          <a:xfrm>
            <a:off x="5467350" y="6397626"/>
            <a:ext cx="3276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_tradnl" altLang="en-US" sz="1200" b="1" dirty="0" smtClean="0">
                <a:latin typeface="+mj-lt"/>
              </a:rPr>
              <a:t>*</a:t>
            </a:r>
            <a:r>
              <a:rPr lang="es-ES_tradnl" altLang="en-US" sz="1200" b="1" dirty="0" smtClean="0">
                <a:latin typeface="+mj-lt"/>
              </a:rPr>
              <a:t>does</a:t>
            </a:r>
            <a:r>
              <a:rPr lang="es-ES_tradnl" altLang="en-US" sz="1200" b="1" dirty="0" smtClean="0">
                <a:latin typeface="+mj-lt"/>
              </a:rPr>
              <a:t> </a:t>
            </a:r>
            <a:r>
              <a:rPr lang="es-ES_tradnl" altLang="en-US" sz="1200" b="1" dirty="0" smtClean="0">
                <a:latin typeface="+mj-lt"/>
              </a:rPr>
              <a:t>not</a:t>
            </a:r>
            <a:r>
              <a:rPr lang="es-ES_tradnl" altLang="en-US" sz="1200" b="1" dirty="0" smtClean="0">
                <a:latin typeface="+mj-lt"/>
              </a:rPr>
              <a:t> </a:t>
            </a:r>
            <a:r>
              <a:rPr lang="es-ES_tradnl" altLang="en-US" sz="1200" b="1" dirty="0" smtClean="0">
                <a:latin typeface="+mj-lt"/>
              </a:rPr>
              <a:t>include</a:t>
            </a:r>
            <a:r>
              <a:rPr lang="es-ES_tradnl" altLang="en-US" sz="1200" b="1" dirty="0" smtClean="0">
                <a:latin typeface="+mj-lt"/>
              </a:rPr>
              <a:t> UAC</a:t>
            </a:r>
            <a:endParaRPr lang="es-ES_tradnl" altLang="en-US" sz="1200" b="1" dirty="0" smtClean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5088" y="5876608"/>
            <a:ext cx="5544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smtClean="0"/>
              <a:t>*No incluye a niños, niñas y adolescentes no acompañados</a:t>
            </a:r>
            <a:endParaRPr lang="es-ES_tradnl" sz="1000" dirty="0"/>
          </a:p>
        </p:txBody>
      </p:sp>
    </p:spTree>
    <p:extLst>
      <p:ext uri="{BB962C8B-B14F-4D97-AF65-F5344CB8AC3E}">
        <p14:creationId xmlns:p14="http://schemas.microsoft.com/office/powerpoint/2010/main" val="549984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5965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_tradnl" altLang="en-US" sz="4000" b="1" dirty="0" smtClean="0"/>
              <a:t>Salud de los refugiados</a:t>
            </a:r>
            <a:endParaRPr lang="es-ES_tradnl" altLang="en-US" sz="40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5057"/>
            <a:ext cx="8229600" cy="4669972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es-ES_tradnl" sz="2800" dirty="0" smtClean="0">
                <a:solidFill>
                  <a:schemeClr val="tx1"/>
                </a:solidFill>
                <a:latin typeface="+mj-lt"/>
              </a:rPr>
              <a:t>Control m</a:t>
            </a:r>
            <a:r>
              <a:rPr lang="es-ES_tradnl" sz="2800" dirty="0" smtClean="0">
                <a:solidFill>
                  <a:schemeClr val="tx1"/>
                </a:solidFill>
                <a:latin typeface="+mj-lt"/>
              </a:rPr>
              <a:t>édico</a:t>
            </a:r>
            <a:endParaRPr lang="es-ES_tradnl" sz="2800" dirty="0" smtClean="0">
              <a:solidFill>
                <a:schemeClr val="tx1"/>
              </a:solidFill>
              <a:latin typeface="+mj-lt"/>
            </a:endParaRPr>
          </a:p>
          <a:p>
            <a:pPr lvl="1">
              <a:buFont typeface="Arial" charset="0"/>
              <a:buChar char="•"/>
              <a:defRPr/>
            </a:pPr>
            <a:r>
              <a:rPr lang="es-ES_tradnl" sz="2400" dirty="0" smtClean="0">
                <a:solidFill>
                  <a:schemeClr val="tx1"/>
                </a:solidFill>
                <a:latin typeface="+mj-lt"/>
              </a:rPr>
              <a:t>En el extranjero</a:t>
            </a:r>
          </a:p>
          <a:p>
            <a:pPr lvl="1">
              <a:buFont typeface="Arial" charset="0"/>
              <a:buChar char="•"/>
              <a:defRPr/>
            </a:pPr>
            <a:r>
              <a:rPr lang="es-ES_tradnl" sz="2400" dirty="0" smtClean="0">
                <a:solidFill>
                  <a:schemeClr val="tx1"/>
                </a:solidFill>
                <a:latin typeface="+mj-lt"/>
              </a:rPr>
              <a:t>En el pa</a:t>
            </a:r>
            <a:r>
              <a:rPr lang="es-ES_tradnl" sz="2400" dirty="0" smtClean="0">
                <a:solidFill>
                  <a:schemeClr val="tx1"/>
                </a:solidFill>
                <a:latin typeface="+mj-lt"/>
              </a:rPr>
              <a:t>ís</a:t>
            </a:r>
            <a:endParaRPr lang="es-ES_tradnl" sz="240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Arial" charset="0"/>
              <a:buChar char="•"/>
              <a:defRPr/>
            </a:pPr>
            <a:r>
              <a:rPr lang="es-ES_tradnl" sz="2800" dirty="0" smtClean="0">
                <a:solidFill>
                  <a:schemeClr val="tx1"/>
                </a:solidFill>
                <a:latin typeface="+mj-lt"/>
              </a:rPr>
              <a:t>Se necesita obtener acceso a servicios de salud para asegurar la seguridad econ</a:t>
            </a:r>
            <a:r>
              <a:rPr lang="es-ES_tradnl" sz="2800" dirty="0" smtClean="0">
                <a:solidFill>
                  <a:schemeClr val="tx1"/>
                </a:solidFill>
                <a:latin typeface="+mj-lt"/>
              </a:rPr>
              <a:t>ómica</a:t>
            </a:r>
            <a:endParaRPr lang="es-ES_tradnl" sz="2800" dirty="0" smtClean="0">
              <a:solidFill>
                <a:schemeClr val="tx1"/>
              </a:solidFill>
              <a:latin typeface="+mj-lt"/>
            </a:endParaRPr>
          </a:p>
          <a:p>
            <a:pPr lvl="1">
              <a:buFont typeface="Arial" charset="0"/>
              <a:buChar char="•"/>
              <a:defRPr/>
            </a:pPr>
            <a:r>
              <a:rPr lang="es-ES_tradnl" sz="2400" dirty="0" smtClean="0">
                <a:solidFill>
                  <a:schemeClr val="tx1"/>
                </a:solidFill>
                <a:latin typeface="+mj-lt"/>
              </a:rPr>
              <a:t>Medicaid</a:t>
            </a:r>
            <a:endParaRPr lang="es-ES_tradnl" sz="2400" dirty="0" smtClean="0">
              <a:solidFill>
                <a:schemeClr val="tx1"/>
              </a:solidFill>
              <a:latin typeface="+mj-lt"/>
            </a:endParaRPr>
          </a:p>
          <a:p>
            <a:pPr lvl="1">
              <a:buFont typeface="Arial" charset="0"/>
              <a:buChar char="•"/>
              <a:defRPr/>
            </a:pPr>
            <a:r>
              <a:rPr lang="es-ES_tradnl" sz="2400" dirty="0" smtClean="0">
                <a:solidFill>
                  <a:schemeClr val="tx1"/>
                </a:solidFill>
                <a:latin typeface="+mj-lt"/>
              </a:rPr>
              <a:t>Refugee</a:t>
            </a:r>
            <a:r>
              <a:rPr lang="es-ES_tradnl" sz="2400" dirty="0" smtClean="0">
                <a:solidFill>
                  <a:schemeClr val="tx1"/>
                </a:solidFill>
                <a:latin typeface="+mj-lt"/>
              </a:rPr>
              <a:t> Medical </a:t>
            </a:r>
            <a:r>
              <a:rPr lang="es-ES_tradnl" sz="2400" dirty="0" smtClean="0">
                <a:solidFill>
                  <a:schemeClr val="tx1"/>
                </a:solidFill>
                <a:latin typeface="+mj-lt"/>
              </a:rPr>
              <a:t>Assistance</a:t>
            </a:r>
            <a:endParaRPr lang="es-ES_tradnl" sz="2400" dirty="0" smtClean="0">
              <a:solidFill>
                <a:schemeClr val="tx1"/>
              </a:solidFill>
              <a:latin typeface="+mj-lt"/>
            </a:endParaRPr>
          </a:p>
          <a:p>
            <a:pPr marL="457200" lvl="1" indent="0">
              <a:buNone/>
              <a:defRPr/>
            </a:pPr>
            <a:endParaRPr lang="es-ES_tradnl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649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congolese_refugee_women_1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300" y="800668"/>
            <a:ext cx="6701051" cy="414290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Bhutanese Video Seri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5334000"/>
            <a:ext cx="27289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0975" y="5334000"/>
            <a:ext cx="22669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87927" y="5334000"/>
            <a:ext cx="20558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3738" y="5334000"/>
            <a:ext cx="21002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9662" y="14641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http://www.acf.hhs.gov/programs/orr/programs/refugee-health</a:t>
            </a:r>
          </a:p>
        </p:txBody>
      </p:sp>
    </p:spTree>
    <p:extLst>
      <p:ext uri="{BB962C8B-B14F-4D97-AF65-F5344CB8AC3E}">
        <p14:creationId xmlns:p14="http://schemas.microsoft.com/office/powerpoint/2010/main" val="2039149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" y="219893"/>
            <a:ext cx="87630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altLang="en-US" sz="4000" b="1" dirty="0" smtClean="0"/>
              <a:t>¿Qui</a:t>
            </a:r>
            <a:r>
              <a:rPr lang="es-ES_tradnl" altLang="en-US" sz="4000" b="1" dirty="0" smtClean="0"/>
              <a:t>énes son los niños, niñas y adolescentes no acompañados</a:t>
            </a:r>
            <a:r>
              <a:rPr lang="es-ES_tradnl" altLang="en-US" sz="4000" b="1" dirty="0" smtClean="0"/>
              <a:t>? </a:t>
            </a:r>
            <a:endParaRPr lang="es-ES_tradnl" altLang="en-US" sz="4000" b="1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928498"/>
              </p:ext>
            </p:extLst>
          </p:nvPr>
        </p:nvGraphicFramePr>
        <p:xfrm>
          <a:off x="457200" y="1263439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2825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1B4164"/>
      </a:dk1>
      <a:lt1>
        <a:sysClr val="window" lastClr="FFFFFF"/>
      </a:lt1>
      <a:dk2>
        <a:srgbClr val="5E88A2"/>
      </a:dk2>
      <a:lt2>
        <a:srgbClr val="BCD8F2"/>
      </a:lt2>
      <a:accent1>
        <a:srgbClr val="5E88A2"/>
      </a:accent1>
      <a:accent2>
        <a:srgbClr val="BCD8F2"/>
      </a:accent2>
      <a:accent3>
        <a:srgbClr val="1B4164"/>
      </a:accent3>
      <a:accent4>
        <a:srgbClr val="C3A781"/>
      </a:accent4>
      <a:accent5>
        <a:srgbClr val="D7CEB2"/>
      </a:accent5>
      <a:accent6>
        <a:srgbClr val="F7EAD7"/>
      </a:accent6>
      <a:hlink>
        <a:srgbClr val="1B4164"/>
      </a:hlink>
      <a:folHlink>
        <a:srgbClr val="BCD8F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eaa45b17-fd56-44b4-85b7-73d344da68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B02C72F154DB4BA66D8E527638FDEE" ma:contentTypeVersion="1" ma:contentTypeDescription="Create a new document." ma:contentTypeScope="" ma:versionID="ec9e7d6f0c995c2dde41cc2777eff191">
  <xsd:schema xmlns:xsd="http://www.w3.org/2001/XMLSchema" xmlns:xs="http://www.w3.org/2001/XMLSchema" xmlns:p="http://schemas.microsoft.com/office/2006/metadata/properties" xmlns:ns2="eaa45b17-fd56-44b4-85b7-73d344da6853" targetNamespace="http://schemas.microsoft.com/office/2006/metadata/properties" ma:root="true" ma:fieldsID="ea58d3ab72b0083b1336aa6227d52825" ns2:_="">
    <xsd:import namespace="eaa45b17-fd56-44b4-85b7-73d344da6853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45b17-fd56-44b4-85b7-73d344da6853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10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eaa45b17-fd56-44b4-85b7-73d344da6853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99243804-13EF-46AC-BCAC-A674AAC9CA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a45b17-fd56-44b4-85b7-73d344da68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4249</TotalTime>
  <Words>895</Words>
  <Application>Microsoft Macintosh PowerPoint</Application>
  <PresentationFormat>Presentación en pantalla (4:3)</PresentationFormat>
  <Paragraphs>118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Office Theme</vt:lpstr>
      <vt:lpstr>          </vt:lpstr>
      <vt:lpstr>Presentación de PowerPoint</vt:lpstr>
      <vt:lpstr>Refugiados admitidos en los Estados Unidos, por región Del año fiscal 1975 al 31 de enero de 2016</vt:lpstr>
      <vt:lpstr>Llegadas de refugiados, por estado, de octubre de 2015 a julio de 2016</vt:lpstr>
      <vt:lpstr>  Programa de Reasentamiento de Refugiados de los Estados Unidos,  llegadas en el año fiscal 2015     </vt:lpstr>
      <vt:lpstr>Proyección de casos atendidos por la ORR en el año fiscal 2016</vt:lpstr>
      <vt:lpstr>Salud de los refugiados</vt:lpstr>
      <vt:lpstr>Presentación de PowerPoint</vt:lpstr>
      <vt:lpstr>¿Quiénes son los niños, niñas y adolescentes no acompañados? </vt:lpstr>
      <vt:lpstr>Responsabilidades del Programa de UC</vt:lpstr>
      <vt:lpstr>Presentación de PowerPoint</vt:lpstr>
      <vt:lpstr>Presentación de PowerPoint</vt:lpstr>
      <vt:lpstr>Presentación de PowerPoint</vt:lpstr>
      <vt:lpstr>Servicios para sobrevivientes de tortura, año fiscal 2015</vt:lpstr>
      <vt:lpstr>Servicios para sobrevivientes de tortura:  Centros de recuperación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Christiane Lehnhoff</cp:lastModifiedBy>
  <cp:revision>243</cp:revision>
  <cp:lastPrinted>2016-09-26T21:13:32Z</cp:lastPrinted>
  <dcterms:created xsi:type="dcterms:W3CDTF">2012-04-05T17:52:02Z</dcterms:created>
  <dcterms:modified xsi:type="dcterms:W3CDTF">2016-09-29T16:59:21Z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0x010100E5B02C72F154DB4BA66D8E527638FDEE</vt:lpwstr>
  </property>
</Properties>
</file>