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3" r:id="rId1"/>
  </p:sldMasterIdLst>
  <p:notesMasterIdLst>
    <p:notesMasterId r:id="rId63"/>
  </p:notesMasterIdLst>
  <p:sldIdLst>
    <p:sldId id="495" r:id="rId2"/>
    <p:sldId id="359" r:id="rId3"/>
    <p:sldId id="496" r:id="rId4"/>
    <p:sldId id="493" r:id="rId5"/>
    <p:sldId id="484" r:id="rId6"/>
    <p:sldId id="497" r:id="rId7"/>
    <p:sldId id="498" r:id="rId8"/>
    <p:sldId id="527" r:id="rId9"/>
    <p:sldId id="528" r:id="rId10"/>
    <p:sldId id="530" r:id="rId11"/>
    <p:sldId id="550" r:id="rId12"/>
    <p:sldId id="554" r:id="rId13"/>
    <p:sldId id="555" r:id="rId14"/>
    <p:sldId id="531" r:id="rId15"/>
    <p:sldId id="532" r:id="rId16"/>
    <p:sldId id="533" r:id="rId17"/>
    <p:sldId id="534" r:id="rId18"/>
    <p:sldId id="535" r:id="rId19"/>
    <p:sldId id="536" r:id="rId20"/>
    <p:sldId id="540" r:id="rId21"/>
    <p:sldId id="537" r:id="rId22"/>
    <p:sldId id="529" r:id="rId23"/>
    <p:sldId id="551" r:id="rId24"/>
    <p:sldId id="521" r:id="rId25"/>
    <p:sldId id="503" r:id="rId26"/>
    <p:sldId id="552" r:id="rId27"/>
    <p:sldId id="525" r:id="rId28"/>
    <p:sldId id="526" r:id="rId29"/>
    <p:sldId id="541" r:id="rId30"/>
    <p:sldId id="542" r:id="rId31"/>
    <p:sldId id="375" r:id="rId32"/>
    <p:sldId id="385" r:id="rId33"/>
    <p:sldId id="488" r:id="rId34"/>
    <p:sldId id="507" r:id="rId35"/>
    <p:sldId id="494" r:id="rId36"/>
    <p:sldId id="489" r:id="rId37"/>
    <p:sldId id="490" r:id="rId38"/>
    <p:sldId id="499" r:id="rId39"/>
    <p:sldId id="500" r:id="rId40"/>
    <p:sldId id="501" r:id="rId41"/>
    <p:sldId id="502" r:id="rId42"/>
    <p:sldId id="543" r:id="rId43"/>
    <p:sldId id="544" r:id="rId44"/>
    <p:sldId id="545" r:id="rId45"/>
    <p:sldId id="546" r:id="rId46"/>
    <p:sldId id="547" r:id="rId47"/>
    <p:sldId id="504" r:id="rId48"/>
    <p:sldId id="505" r:id="rId49"/>
    <p:sldId id="506" r:id="rId50"/>
    <p:sldId id="509" r:id="rId51"/>
    <p:sldId id="510" r:id="rId52"/>
    <p:sldId id="511" r:id="rId53"/>
    <p:sldId id="512" r:id="rId54"/>
    <p:sldId id="513" r:id="rId55"/>
    <p:sldId id="514" r:id="rId56"/>
    <p:sldId id="515" r:id="rId57"/>
    <p:sldId id="516" r:id="rId58"/>
    <p:sldId id="274" r:id="rId59"/>
    <p:sldId id="291" r:id="rId60"/>
    <p:sldId id="517" r:id="rId61"/>
    <p:sldId id="518" r:id="rId62"/>
  </p:sldIdLst>
  <p:sldSz cx="9144000" cy="6858000" type="screen4x3"/>
  <p:notesSz cx="7010400" cy="9296400"/>
  <p:embeddedFontLst>
    <p:embeddedFont>
      <p:font typeface="Tahoma" panose="020B0604030504040204" pitchFamily="34" charset="0"/>
      <p:regular r:id="rId64"/>
      <p:bold r:id="rId65"/>
    </p:embeddedFont>
    <p:embeddedFont>
      <p:font typeface="ＭＳ Ｐゴシック" panose="020B0600070205080204" pitchFamily="34" charset="-128"/>
      <p:regular r:id="rId66"/>
    </p:embeddedFont>
    <p:embeddedFont>
      <p:font typeface="Calibri" panose="020F0502020204030204" pitchFamily="34" charset="0"/>
      <p:regular r:id="rId67"/>
      <p:bold r:id="rId68"/>
      <p:italic r:id="rId69"/>
      <p:boldItalic r:id="rId70"/>
    </p:embeddedFont>
    <p:embeddedFont>
      <p:font typeface="Myriad Web Pro" panose="020B0604020202020204" charset="0"/>
      <p:regular r:id="rId71"/>
      <p:bold r:id="rId72"/>
      <p: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ilkins, Yescenia (CDC/OID/NCHHSTP)" initials="WY(" lastIdx="27" clrIdx="6">
    <p:extLst/>
  </p:cmAuthor>
  <p:cmAuthor id="1" name="Brunette, Gary W. (CDC/OID/NCEZID)" initials="BGW(" lastIdx="3" clrIdx="0">
    <p:extLst/>
  </p:cmAuthor>
  <p:cmAuthor id="8" name="Baur, Cynthia (CDC/OD/OADC)" initials="BC(" lastIdx="11" clrIdx="7">
    <p:extLst/>
  </p:cmAuthor>
  <p:cmAuthor id="2" name="O'Sullivan, Megan C. (CDC/OID/NCEZID)" initials="OMC(" lastIdx="3" clrIdx="1">
    <p:extLst/>
  </p:cmAuthor>
  <p:cmAuthor id="9" name="Bedrosian, Sara (CDC/OD/OADC)" initials="BS(" lastIdx="5" clrIdx="8">
    <p:extLst/>
  </p:cmAuthor>
  <p:cmAuthor id="3" name="Holton, Kelly (CDC/OID/NCEZID)" initials="HK(" lastIdx="6" clrIdx="2">
    <p:extLst/>
  </p:cmAuthor>
  <p:cmAuthor id="10" name="Young, Cathy (CDC/OID/NCEZID)" initials="YC(" lastIdx="8" clrIdx="9">
    <p:extLst/>
  </p:cmAuthor>
  <p:cmAuthor id="4" name="Cathy Young" initials="cay2" lastIdx="2" clrIdx="3"/>
  <p:cmAuthor id="5" name="Diaz, Pamela (CDC/OID/NCEZID)" initials="DP(" lastIdx="63" clrIdx="4">
    <p:extLst/>
  </p:cmAuthor>
  <p:cmAuthor id="6" name="Bertolli, Jeanne (CDC/OID/NCHHSTP)" initials="BJ(" lastIdx="28"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1D7E"/>
    <a:srgbClr val="006A71"/>
    <a:srgbClr val="8D8B00"/>
    <a:srgbClr val="8B3102"/>
    <a:srgbClr val="D9531E"/>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01" autoAdjust="0"/>
    <p:restoredTop sz="91719" autoAdjust="0"/>
  </p:normalViewPr>
  <p:slideViewPr>
    <p:cSldViewPr snapToGrid="0">
      <p:cViewPr varScale="1">
        <p:scale>
          <a:sx n="71" d="100"/>
          <a:sy n="71" d="100"/>
        </p:scale>
        <p:origin x="-864" y="-108"/>
      </p:cViewPr>
      <p:guideLst>
        <p:guide orient="horz" pos="2160"/>
        <p:guide pos="2880"/>
      </p:guideLst>
    </p:cSldViewPr>
  </p:slideViewPr>
  <p:outlineViewPr>
    <p:cViewPr>
      <p:scale>
        <a:sx n="33" d="100"/>
        <a:sy n="33" d="100"/>
      </p:scale>
      <p:origin x="0" y="169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145" cy="464205"/>
          </a:xfrm>
          <a:prstGeom prst="rect">
            <a:avLst/>
          </a:prstGeom>
        </p:spPr>
        <p:txBody>
          <a:bodyPr vert="horz" lIns="88138" tIns="44069" rIns="88138" bIns="44069" rtlCol="0"/>
          <a:lstStyle>
            <a:lvl1pPr algn="l">
              <a:defRPr sz="1200"/>
            </a:lvl1pPr>
          </a:lstStyle>
          <a:p>
            <a:endParaRPr lang="en-US" dirty="0"/>
          </a:p>
        </p:txBody>
      </p:sp>
      <p:sp>
        <p:nvSpPr>
          <p:cNvPr id="3" name="Date Placeholder 2"/>
          <p:cNvSpPr>
            <a:spLocks noGrp="1"/>
          </p:cNvSpPr>
          <p:nvPr>
            <p:ph type="dt" idx="1"/>
          </p:nvPr>
        </p:nvSpPr>
        <p:spPr>
          <a:xfrm>
            <a:off x="3970735" y="1"/>
            <a:ext cx="3038145" cy="464205"/>
          </a:xfrm>
          <a:prstGeom prst="rect">
            <a:avLst/>
          </a:prstGeom>
        </p:spPr>
        <p:txBody>
          <a:bodyPr vert="horz" lIns="88138" tIns="44069" rIns="88138" bIns="44069" rtlCol="0"/>
          <a:lstStyle>
            <a:lvl1pPr algn="r">
              <a:defRPr sz="1200"/>
            </a:lvl1pPr>
          </a:lstStyle>
          <a:p>
            <a:fld id="{89D8F3C2-1545-407C-9696-9FBD8A87D061}" type="datetimeFigureOut">
              <a:rPr lang="en-US" smtClean="0"/>
              <a:pPr/>
              <a:t>9/29/2016</a:t>
            </a:fld>
            <a:endParaRPr lang="en-US" dirty="0"/>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88138" tIns="44069" rIns="88138" bIns="44069" rtlCol="0" anchor="ctr"/>
          <a:lstStyle/>
          <a:p>
            <a:endParaRPr lang="en-US" dirty="0"/>
          </a:p>
        </p:txBody>
      </p:sp>
      <p:sp>
        <p:nvSpPr>
          <p:cNvPr id="5" name="Notes Placeholder 4"/>
          <p:cNvSpPr>
            <a:spLocks noGrp="1"/>
          </p:cNvSpPr>
          <p:nvPr>
            <p:ph type="body" sz="quarter" idx="3"/>
          </p:nvPr>
        </p:nvSpPr>
        <p:spPr>
          <a:xfrm>
            <a:off x="701345" y="4416098"/>
            <a:ext cx="5607711" cy="4182458"/>
          </a:xfrm>
          <a:prstGeom prst="rect">
            <a:avLst/>
          </a:prstGeom>
        </p:spPr>
        <p:txBody>
          <a:bodyPr vert="horz" lIns="88138" tIns="44069" rIns="88138" bIns="4406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0660"/>
            <a:ext cx="3038145" cy="464205"/>
          </a:xfrm>
          <a:prstGeom prst="rect">
            <a:avLst/>
          </a:prstGeom>
        </p:spPr>
        <p:txBody>
          <a:bodyPr vert="horz" lIns="88138" tIns="44069" rIns="88138" bIns="4406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5" y="8830660"/>
            <a:ext cx="3038145" cy="464205"/>
          </a:xfrm>
          <a:prstGeom prst="rect">
            <a:avLst/>
          </a:prstGeom>
        </p:spPr>
        <p:txBody>
          <a:bodyPr vert="horz" lIns="88138" tIns="44069" rIns="88138" bIns="44069" rtlCol="0" anchor="b"/>
          <a:lstStyle>
            <a:lvl1pPr algn="r">
              <a:defRPr sz="1200"/>
            </a:lvl1pPr>
          </a:lstStyle>
          <a:p>
            <a:fld id="{7E82054C-5FFB-4925-88B8-34BFE44764D6}" type="slidenum">
              <a:rPr lang="en-US" smtClean="0"/>
              <a:pPr/>
              <a:t>‹#›</a:t>
            </a:fld>
            <a:endParaRPr lang="en-US" dirty="0"/>
          </a:p>
        </p:txBody>
      </p:sp>
    </p:spTree>
    <p:extLst>
      <p:ext uri="{BB962C8B-B14F-4D97-AF65-F5344CB8AC3E}">
        <p14:creationId xmlns:p14="http://schemas.microsoft.com/office/powerpoint/2010/main" val="335208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dc.gov/zika/geo/united-states.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dc.gov/quarantine/air/managing-sick-travelers/commercial-aircraft/zika-qa.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842" indent="-285708">
              <a:defRPr>
                <a:solidFill>
                  <a:schemeClr val="tx1"/>
                </a:solidFill>
                <a:latin typeface="Myriad Web Pro" panose="020B0503030403020204" pitchFamily="34" charset="0"/>
              </a:defRPr>
            </a:lvl2pPr>
            <a:lvl3pPr marL="1142833" indent="-228567">
              <a:defRPr>
                <a:solidFill>
                  <a:schemeClr val="tx1"/>
                </a:solidFill>
                <a:latin typeface="Myriad Web Pro" panose="020B0503030403020204" pitchFamily="34" charset="0"/>
              </a:defRPr>
            </a:lvl3pPr>
            <a:lvl4pPr marL="1599966" indent="-228567">
              <a:defRPr>
                <a:solidFill>
                  <a:schemeClr val="tx1"/>
                </a:solidFill>
                <a:latin typeface="Myriad Web Pro" panose="020B0503030403020204" pitchFamily="34" charset="0"/>
              </a:defRPr>
            </a:lvl4pPr>
            <a:lvl5pPr marL="2057099" indent="-228567">
              <a:defRPr>
                <a:solidFill>
                  <a:schemeClr val="tx1"/>
                </a:solidFill>
                <a:latin typeface="Myriad Web Pro" panose="020B0503030403020204" pitchFamily="34" charset="0"/>
              </a:defRPr>
            </a:lvl5pPr>
            <a:lvl6pPr marL="2514232" indent="-228567" fontAlgn="base">
              <a:spcBef>
                <a:spcPct val="0"/>
              </a:spcBef>
              <a:spcAft>
                <a:spcPct val="0"/>
              </a:spcAft>
              <a:defRPr>
                <a:solidFill>
                  <a:schemeClr val="tx1"/>
                </a:solidFill>
                <a:latin typeface="Myriad Web Pro" panose="020B0503030403020204" pitchFamily="34" charset="0"/>
              </a:defRPr>
            </a:lvl6pPr>
            <a:lvl7pPr marL="2971365" indent="-228567" fontAlgn="base">
              <a:spcBef>
                <a:spcPct val="0"/>
              </a:spcBef>
              <a:spcAft>
                <a:spcPct val="0"/>
              </a:spcAft>
              <a:defRPr>
                <a:solidFill>
                  <a:schemeClr val="tx1"/>
                </a:solidFill>
                <a:latin typeface="Myriad Web Pro" panose="020B0503030403020204" pitchFamily="34" charset="0"/>
              </a:defRPr>
            </a:lvl7pPr>
            <a:lvl8pPr marL="3428497" indent="-228567" fontAlgn="base">
              <a:spcBef>
                <a:spcPct val="0"/>
              </a:spcBef>
              <a:spcAft>
                <a:spcPct val="0"/>
              </a:spcAft>
              <a:defRPr>
                <a:solidFill>
                  <a:schemeClr val="tx1"/>
                </a:solidFill>
                <a:latin typeface="Myriad Web Pro" panose="020B0503030403020204" pitchFamily="34" charset="0"/>
              </a:defRPr>
            </a:lvl8pPr>
            <a:lvl9pPr marL="3885630" indent="-228567"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2211484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dirty="0"/>
          </a:p>
        </p:txBody>
      </p:sp>
    </p:spTree>
    <p:extLst>
      <p:ext uri="{BB962C8B-B14F-4D97-AF65-F5344CB8AC3E}">
        <p14:creationId xmlns:p14="http://schemas.microsoft.com/office/powerpoint/2010/main" val="98226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14</a:t>
            </a:fld>
            <a:endParaRPr lang="en-US" dirty="0"/>
          </a:p>
        </p:txBody>
      </p:sp>
    </p:spTree>
    <p:extLst>
      <p:ext uri="{BB962C8B-B14F-4D97-AF65-F5344CB8AC3E}">
        <p14:creationId xmlns:p14="http://schemas.microsoft.com/office/powerpoint/2010/main" val="276223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15</a:t>
            </a:fld>
            <a:endParaRPr lang="en-US" dirty="0"/>
          </a:p>
        </p:txBody>
      </p:sp>
    </p:spTree>
    <p:extLst>
      <p:ext uri="{BB962C8B-B14F-4D97-AF65-F5344CB8AC3E}">
        <p14:creationId xmlns:p14="http://schemas.microsoft.com/office/powerpoint/2010/main" val="2520600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16</a:t>
            </a:fld>
            <a:endParaRPr lang="en-US" dirty="0"/>
          </a:p>
        </p:txBody>
      </p:sp>
    </p:spTree>
    <p:extLst>
      <p:ext uri="{BB962C8B-B14F-4D97-AF65-F5344CB8AC3E}">
        <p14:creationId xmlns:p14="http://schemas.microsoft.com/office/powerpoint/2010/main" val="325112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17</a:t>
            </a:fld>
            <a:endParaRPr lang="en-US" dirty="0"/>
          </a:p>
        </p:txBody>
      </p:sp>
    </p:spTree>
    <p:extLst>
      <p:ext uri="{BB962C8B-B14F-4D97-AF65-F5344CB8AC3E}">
        <p14:creationId xmlns:p14="http://schemas.microsoft.com/office/powerpoint/2010/main" val="3227865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18</a:t>
            </a:fld>
            <a:endParaRPr lang="en-US" dirty="0"/>
          </a:p>
        </p:txBody>
      </p:sp>
    </p:spTree>
    <p:extLst>
      <p:ext uri="{BB962C8B-B14F-4D97-AF65-F5344CB8AC3E}">
        <p14:creationId xmlns:p14="http://schemas.microsoft.com/office/powerpoint/2010/main" val="3695535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19</a:t>
            </a:fld>
            <a:endParaRPr lang="en-US" dirty="0"/>
          </a:p>
        </p:txBody>
      </p:sp>
    </p:spTree>
    <p:extLst>
      <p:ext uri="{BB962C8B-B14F-4D97-AF65-F5344CB8AC3E}">
        <p14:creationId xmlns:p14="http://schemas.microsoft.com/office/powerpoint/2010/main" val="406955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dirty="0"/>
          </a:p>
        </p:txBody>
      </p:sp>
    </p:spTree>
    <p:extLst>
      <p:ext uri="{BB962C8B-B14F-4D97-AF65-F5344CB8AC3E}">
        <p14:creationId xmlns:p14="http://schemas.microsoft.com/office/powerpoint/2010/main" val="2286423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21</a:t>
            </a:fld>
            <a:endParaRPr lang="en-US" dirty="0"/>
          </a:p>
        </p:txBody>
      </p:sp>
    </p:spTree>
    <p:extLst>
      <p:ext uri="{BB962C8B-B14F-4D97-AF65-F5344CB8AC3E}">
        <p14:creationId xmlns:p14="http://schemas.microsoft.com/office/powerpoint/2010/main" val="654801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23</a:t>
            </a:fld>
            <a:endParaRPr lang="en-US" dirty="0"/>
          </a:p>
        </p:txBody>
      </p:sp>
    </p:spTree>
    <p:extLst>
      <p:ext uri="{BB962C8B-B14F-4D97-AF65-F5344CB8AC3E}">
        <p14:creationId xmlns:p14="http://schemas.microsoft.com/office/powerpoint/2010/main" val="46141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a:t>
            </a:fld>
            <a:endParaRPr lang="en-US" dirty="0"/>
          </a:p>
        </p:txBody>
      </p:sp>
    </p:spTree>
    <p:extLst>
      <p:ext uri="{BB962C8B-B14F-4D97-AF65-F5344CB8AC3E}">
        <p14:creationId xmlns:p14="http://schemas.microsoft.com/office/powerpoint/2010/main" val="190561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April 13</a:t>
            </a:r>
            <a:r>
              <a:rPr lang="en-US" baseline="30000" dirty="0" smtClean="0"/>
              <a:t>th</a:t>
            </a:r>
            <a:r>
              <a:rPr lang="en-US" dirty="0" smtClean="0"/>
              <a:t>, </a:t>
            </a:r>
            <a:r>
              <a:rPr lang="en-US" i="1" dirty="0" smtClean="0"/>
              <a:t>building on the hard work of many scientists, </a:t>
            </a:r>
            <a:r>
              <a:rPr lang="en-US" dirty="0" smtClean="0"/>
              <a:t>CDC concluded that Zika virus is a cause of microcephaly and other brain anomalies.</a:t>
            </a:r>
            <a:r>
              <a:rPr lang="en-US" baseline="0" dirty="0" smtClean="0"/>
              <a:t>  </a:t>
            </a:r>
            <a:endParaRPr lang="en-US" dirty="0" smtClean="0"/>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t>To reach this conclusion, </a:t>
            </a:r>
            <a:r>
              <a:rPr lang="en-US" dirty="0" smtClean="0"/>
              <a:t>CDC</a:t>
            </a:r>
            <a:r>
              <a:rPr lang="en-US" baseline="0" dirty="0" smtClean="0"/>
              <a:t> conducted a systematic evaluation of the evidence, </a:t>
            </a:r>
            <a:r>
              <a:rPr lang="en-US" strike="noStrike" baseline="0" dirty="0" smtClean="0"/>
              <a:t>which showed </a:t>
            </a:r>
            <a:r>
              <a:rPr lang="en-US" baseline="0" dirty="0" smtClean="0"/>
              <a:t>that a causal relationship exists between prenatal Zika virus infection and microcephaly and other serious brain anomalies.  </a:t>
            </a:r>
            <a:endParaRPr lang="en-US" strike="sngStrike"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568493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NEJM - A causal relationship exists between prenatal Zika virus infection and microcephaly and other serious brain anomalies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PAHO – As of September 22, 2106, there have been </a:t>
            </a:r>
            <a:r>
              <a:rPr lang="en-US" sz="1200" dirty="0" smtClean="0"/>
              <a:t>2,066 reports of confirmed congenital syndrome associated with Zika virus infection in the Americas. Of those, 1,949 occurred</a:t>
            </a:r>
            <a:r>
              <a:rPr lang="en-US" sz="1200" baseline="0" dirty="0" smtClean="0"/>
              <a:t> in </a:t>
            </a:r>
            <a:r>
              <a:rPr lang="en-US" sz="1200" dirty="0" smtClean="0"/>
              <a:t>Brazil</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http://www.paho.org/hq/index.php?option=com_docman&amp;task=doc_view&amp;Itemid=270&amp;gid=36250&amp;lang=en</a:t>
            </a:r>
          </a:p>
          <a:p>
            <a:pPr marL="0" indent="0">
              <a:buNone/>
            </a:pPr>
            <a:r>
              <a:rPr lang="en-US" sz="1050" i="1" dirty="0" smtClean="0"/>
              <a:t/>
            </a:r>
            <a:br>
              <a:rPr lang="en-US" sz="1050" i="1" dirty="0" smtClean="0"/>
            </a:br>
            <a:endParaRPr lang="en-US"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25</a:t>
            </a:fld>
            <a:endParaRPr lang="en-US" dirty="0"/>
          </a:p>
        </p:txBody>
      </p:sp>
    </p:spTree>
    <p:extLst>
      <p:ext uri="{BB962C8B-B14F-4D97-AF65-F5344CB8AC3E}">
        <p14:creationId xmlns:p14="http://schemas.microsoft.com/office/powerpoint/2010/main" val="919677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microcephaly, other problems have been detected in pregnancies and among fetuses and infants infected with Zika virus before birth, such as miscarriage, stillbirth, absent or poorly developed brain structures, defects of the eye, hearing deficits, and impaired growth. </a:t>
            </a:r>
          </a:p>
          <a:p>
            <a:endParaRPr lang="en-US" dirty="0" smtClean="0"/>
          </a:p>
          <a:p>
            <a:r>
              <a:rPr lang="en-US" dirty="0" smtClean="0"/>
              <a:t>While the evidence supports a causal link with microcephaly and other severe fetal brain defects, many questions still remain.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27</a:t>
            </a:fld>
            <a:endParaRPr lang="en-US"/>
          </a:p>
        </p:txBody>
      </p:sp>
    </p:spTree>
    <p:extLst>
      <p:ext uri="{BB962C8B-B14F-4D97-AF65-F5344CB8AC3E}">
        <p14:creationId xmlns:p14="http://schemas.microsoft.com/office/powerpoint/2010/main" val="3485487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29</a:t>
            </a:fld>
            <a:endParaRPr lang="en-US" dirty="0"/>
          </a:p>
        </p:txBody>
      </p:sp>
    </p:spTree>
    <p:extLst>
      <p:ext uri="{BB962C8B-B14F-4D97-AF65-F5344CB8AC3E}">
        <p14:creationId xmlns:p14="http://schemas.microsoft.com/office/powerpoint/2010/main" val="1579243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dirty="0"/>
          </a:p>
        </p:txBody>
      </p:sp>
    </p:spTree>
    <p:extLst>
      <p:ext uri="{BB962C8B-B14F-4D97-AF65-F5344CB8AC3E}">
        <p14:creationId xmlns:p14="http://schemas.microsoft.com/office/powerpoint/2010/main" val="2970438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31</a:t>
            </a:fld>
            <a:endParaRPr lang="en-US" dirty="0"/>
          </a:p>
        </p:txBody>
      </p:sp>
    </p:spTree>
    <p:extLst>
      <p:ext uri="{BB962C8B-B14F-4D97-AF65-F5344CB8AC3E}">
        <p14:creationId xmlns:p14="http://schemas.microsoft.com/office/powerpoint/2010/main" val="3580349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32</a:t>
            </a:fld>
            <a:endParaRPr lang="en-US" dirty="0"/>
          </a:p>
        </p:txBody>
      </p:sp>
    </p:spTree>
    <p:extLst>
      <p:ext uri="{BB962C8B-B14F-4D97-AF65-F5344CB8AC3E}">
        <p14:creationId xmlns:p14="http://schemas.microsoft.com/office/powerpoint/2010/main" val="123091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2275443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37</a:t>
            </a:fld>
            <a:endParaRPr lang="en-US"/>
          </a:p>
        </p:txBody>
      </p:sp>
    </p:spTree>
    <p:extLst>
      <p:ext uri="{BB962C8B-B14F-4D97-AF65-F5344CB8AC3E}">
        <p14:creationId xmlns:p14="http://schemas.microsoft.com/office/powerpoint/2010/main" val="4289817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As of September</a:t>
            </a:r>
            <a:r>
              <a:rPr lang="en-US" baseline="0" dirty="0" smtClean="0"/>
              <a:t> 22, 2016 </a:t>
            </a:r>
          </a:p>
          <a:p>
            <a:pPr lvl="0"/>
            <a:endParaRPr lang="en-US" baseline="0" dirty="0" smtClean="0"/>
          </a:p>
          <a:p>
            <a:pPr lvl="0"/>
            <a:endParaRPr lang="en-US" baseline="0" dirty="0" smtClean="0"/>
          </a:p>
          <a:p>
            <a:pPr lvl="0"/>
            <a:r>
              <a:rPr lang="en-US" dirty="0" smtClean="0"/>
              <a:t>http://www.paho.org/hq/index.php?option=com_docman&amp;task=doc_view&amp;Itemid=270&amp;gid=36250&amp;lang=en</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38</a:t>
            </a:fld>
            <a:endParaRPr lang="en-US" dirty="0"/>
          </a:p>
        </p:txBody>
      </p:sp>
    </p:spTree>
    <p:extLst>
      <p:ext uri="{BB962C8B-B14F-4D97-AF65-F5344CB8AC3E}">
        <p14:creationId xmlns:p14="http://schemas.microsoft.com/office/powerpoint/2010/main" val="2894732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 In December 2015, the Commonwealth of Puerto Rico, a United States territory, reported its first confirmed locally transmitted Zika virus case. </a:t>
            </a:r>
          </a:p>
          <a:p>
            <a:pPr lvl="0"/>
            <a:r>
              <a:rPr lang="en-US" dirty="0"/>
              <a:t>- Cases of local transmission have recently been confirmed in two other US territories, the United States Virgin Islands, and American Samoa. For the most recent case counts, visit CDC’s </a:t>
            </a:r>
            <a:r>
              <a:rPr lang="en-US" u="sng" dirty="0">
                <a:hlinkClick r:id="rId3"/>
              </a:rPr>
              <a:t>Cases in the United States webpage</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dirty="0"/>
          </a:p>
        </p:txBody>
      </p:sp>
    </p:spTree>
    <p:extLst>
      <p:ext uri="{BB962C8B-B14F-4D97-AF65-F5344CB8AC3E}">
        <p14:creationId xmlns:p14="http://schemas.microsoft.com/office/powerpoint/2010/main" val="491222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As of September</a:t>
            </a:r>
            <a:r>
              <a:rPr lang="en-US" baseline="0" dirty="0" smtClean="0"/>
              <a:t> 22, 2016 </a:t>
            </a:r>
          </a:p>
          <a:p>
            <a:pPr lvl="0"/>
            <a:endParaRPr lang="en-US" baseline="0" dirty="0" smtClean="0"/>
          </a:p>
          <a:p>
            <a:pPr lvl="0"/>
            <a:endParaRPr lang="en-US" baseline="0" dirty="0" smtClean="0"/>
          </a:p>
          <a:p>
            <a:pPr lvl="0"/>
            <a:r>
              <a:rPr lang="en-US" dirty="0" smtClean="0"/>
              <a:t>http://www.paho.org/hq/index.php?option=com_docman&amp;task=doc_view&amp;Itemid=270&amp;gid=36250&amp;lang=en</a:t>
            </a:r>
          </a:p>
          <a:p>
            <a:pPr lvl="0"/>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39</a:t>
            </a:fld>
            <a:endParaRPr lang="en-US" dirty="0"/>
          </a:p>
        </p:txBody>
      </p:sp>
    </p:spTree>
    <p:extLst>
      <p:ext uri="{BB962C8B-B14F-4D97-AF65-F5344CB8AC3E}">
        <p14:creationId xmlns:p14="http://schemas.microsoft.com/office/powerpoint/2010/main" val="684883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of September 22, 2016</a:t>
            </a:r>
          </a:p>
          <a:p>
            <a:endParaRPr lang="en-US" dirty="0" smtClean="0"/>
          </a:p>
          <a:p>
            <a:r>
              <a:rPr lang="en-US" dirty="0" smtClean="0"/>
              <a:t>http://www.paho.org/hq/index.php?option=com_content&amp;id=11599&amp;Itemid=41691</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dirty="0"/>
          </a:p>
        </p:txBody>
      </p:sp>
    </p:spTree>
    <p:extLst>
      <p:ext uri="{BB962C8B-B14F-4D97-AF65-F5344CB8AC3E}">
        <p14:creationId xmlns:p14="http://schemas.microsoft.com/office/powerpoint/2010/main" val="202924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As of September 22, 2016</a:t>
            </a:r>
          </a:p>
          <a:p>
            <a:endParaRPr lang="en-US" dirty="0" smtClean="0"/>
          </a:p>
          <a:p>
            <a:r>
              <a:rPr lang="en-US" dirty="0" smtClean="0"/>
              <a:t>http://www.paho.org/hq/index.php?option=com_content&amp;id=11599&amp;Itemid=41691</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41</a:t>
            </a:fld>
            <a:endParaRPr lang="en-US" dirty="0"/>
          </a:p>
        </p:txBody>
      </p:sp>
    </p:spTree>
    <p:extLst>
      <p:ext uri="{BB962C8B-B14F-4D97-AF65-F5344CB8AC3E}">
        <p14:creationId xmlns:p14="http://schemas.microsoft.com/office/powerpoint/2010/main" val="315060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42</a:t>
            </a:fld>
            <a:endParaRPr lang="en-US" dirty="0"/>
          </a:p>
        </p:txBody>
      </p:sp>
    </p:spTree>
    <p:extLst>
      <p:ext uri="{BB962C8B-B14F-4D97-AF65-F5344CB8AC3E}">
        <p14:creationId xmlns:p14="http://schemas.microsoft.com/office/powerpoint/2010/main" val="437769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43</a:t>
            </a:fld>
            <a:endParaRPr lang="en-US" dirty="0"/>
          </a:p>
        </p:txBody>
      </p:sp>
    </p:spTree>
    <p:extLst>
      <p:ext uri="{BB962C8B-B14F-4D97-AF65-F5344CB8AC3E}">
        <p14:creationId xmlns:p14="http://schemas.microsoft.com/office/powerpoint/2010/main" val="3701336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45</a:t>
            </a:fld>
            <a:endParaRPr lang="en-US" dirty="0"/>
          </a:p>
        </p:txBody>
      </p:sp>
    </p:spTree>
    <p:extLst>
      <p:ext uri="{BB962C8B-B14F-4D97-AF65-F5344CB8AC3E}">
        <p14:creationId xmlns:p14="http://schemas.microsoft.com/office/powerpoint/2010/main" val="2605102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46</a:t>
            </a:fld>
            <a:endParaRPr lang="en-US" dirty="0"/>
          </a:p>
        </p:txBody>
      </p:sp>
    </p:spTree>
    <p:extLst>
      <p:ext uri="{BB962C8B-B14F-4D97-AF65-F5344CB8AC3E}">
        <p14:creationId xmlns:p14="http://schemas.microsoft.com/office/powerpoint/2010/main" val="1761884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During first two weeks after the start of illness, Zika virus infection can often be diagnosed by performing real-time reverse transcriptase polymerase chain reaction (</a:t>
            </a:r>
            <a:r>
              <a:rPr lang="en-US" sz="1200" dirty="0" err="1" smtClean="0"/>
              <a:t>rRT</a:t>
            </a:r>
            <a:r>
              <a:rPr lang="en-US" sz="1200" dirty="0" smtClean="0"/>
              <a:t>-PCR) on serum and urine. </a:t>
            </a:r>
          </a:p>
          <a:p>
            <a:r>
              <a:rPr lang="en-US" sz="1200" dirty="0" smtClean="0"/>
              <a:t>Serology for IgM and neutralizing antibodies in serum collected up to 12 weeks after illness onset.</a:t>
            </a:r>
          </a:p>
          <a:p>
            <a:r>
              <a:rPr lang="en-US" sz="1200" dirty="0" smtClean="0"/>
              <a:t>Plaque reduction neutralization test (PRNT) for presence of virus-specific neutralizing antibodies in paired serum samples.</a:t>
            </a:r>
          </a:p>
          <a:p>
            <a:r>
              <a:rPr lang="en-US" sz="1200" dirty="0" err="1" smtClean="0"/>
              <a:t>Immunohistochemical</a:t>
            </a:r>
            <a:r>
              <a:rPr lang="en-US" sz="1200" dirty="0" smtClean="0"/>
              <a:t> (IHC) staining for viral antigens or RT-PCR on fixed tissues.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47</a:t>
            </a:fld>
            <a:endParaRPr lang="en-US" dirty="0"/>
          </a:p>
        </p:txBody>
      </p:sp>
    </p:spTree>
    <p:extLst>
      <p:ext uri="{BB962C8B-B14F-4D97-AF65-F5344CB8AC3E}">
        <p14:creationId xmlns:p14="http://schemas.microsoft.com/office/powerpoint/2010/main" val="1635446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CDC is working through our country offices, our programs, and with international partners to </a:t>
            </a:r>
          </a:p>
          <a:p>
            <a:r>
              <a:rPr lang="en-US" dirty="0" smtClean="0"/>
              <a:t>o Alert healthcare providers and the public about Zika. </a:t>
            </a:r>
          </a:p>
          <a:p>
            <a:r>
              <a:rPr lang="en-US" dirty="0" smtClean="0"/>
              <a:t>o Provide health laboratories with diagnostic tests. CDC is assisting countries with Zika testing by supplying them with reagents for molecular diagnostic lab testing. </a:t>
            </a:r>
          </a:p>
          <a:p>
            <a:r>
              <a:rPr lang="en-US" dirty="0" smtClean="0"/>
              <a:t>o Monitor and report cases of Zika, which will help improve our understanding of how and where Zika is spreading. </a:t>
            </a:r>
          </a:p>
          <a:p>
            <a:r>
              <a:rPr lang="en-US" dirty="0" smtClean="0"/>
              <a:t>o Learn more about Zika and its effects on pregnancy and infants as well as potential link between Zika and </a:t>
            </a:r>
            <a:r>
              <a:rPr lang="en-US" dirty="0" err="1" smtClean="0"/>
              <a:t>Guillain-Barré</a:t>
            </a:r>
            <a:r>
              <a:rPr lang="en-US" dirty="0" smtClean="0"/>
              <a:t> syndrome. </a:t>
            </a:r>
          </a:p>
          <a:p>
            <a:r>
              <a:rPr lang="en-US" dirty="0" smtClean="0"/>
              <a:t>o Conducting a study to evaluate the persistence of Zika virus in semen, vaginal fluids and urine.</a:t>
            </a:r>
          </a:p>
          <a:p>
            <a:endParaRPr lang="en-US" dirty="0" smtClean="0"/>
          </a:p>
          <a:p>
            <a:endParaRPr lang="en-US" dirty="0" smtClean="0"/>
          </a:p>
          <a:p>
            <a:r>
              <a:rPr lang="en-US" b="1" dirty="0" smtClean="0"/>
              <a:t>Laboratory assistance</a:t>
            </a:r>
            <a:endParaRPr lang="en-US" dirty="0" smtClean="0"/>
          </a:p>
          <a:p>
            <a:r>
              <a:rPr lang="en-US" dirty="0" smtClean="0"/>
              <a:t>Through the CDC’s Emergency Operations Center, CDC is assisting countries with Zika testing by supplying them with reagents for molecular diagnostic lab testing. </a:t>
            </a:r>
          </a:p>
          <a:p>
            <a:endParaRPr lang="en-US" dirty="0" smtClean="0"/>
          </a:p>
          <a:p>
            <a:r>
              <a:rPr lang="en-US" dirty="0" smtClean="0"/>
              <a:t>CDC staff are providing essential lab assistance, including organizing and triaging requests for Zika virus PCR reagents, needed for Zika diagnostics testing, from CDC’s 10 Global Disease Detection Regional Centers and around the world. </a:t>
            </a:r>
          </a:p>
          <a:p>
            <a:endParaRPr lang="en-US" dirty="0" smtClean="0"/>
          </a:p>
          <a:p>
            <a:endParaRPr lang="en-US" dirty="0" smtClean="0"/>
          </a:p>
          <a:p>
            <a:r>
              <a:rPr lang="en-US" dirty="0" smtClean="0"/>
              <a:t>CDC is working in laboratories and in dozens of countries, with ministries of health, and with partners around the world to develop a deeper understanding of Zika virus. We are also helping to prevent, control, and respond to the Zika outbreak, along with outbreaks of other diseases like chikungunya, dengue fever, malaria, yellow fever, and other vector-borne diseases. </a:t>
            </a:r>
          </a:p>
          <a:p>
            <a:endParaRPr lang="en-US" dirty="0" smtClean="0"/>
          </a:p>
          <a:p>
            <a:r>
              <a:rPr lang="en-US" dirty="0" smtClean="0"/>
              <a:t> </a:t>
            </a:r>
          </a:p>
          <a:p>
            <a:r>
              <a:rPr lang="en-US" dirty="0" smtClean="0"/>
              <a:t>CDC also stood up and operates regional Zika virus laboratory diagnostic capabilities at two of the most critical Global Disease Detection Regional Centers - the Central America Regional Center in Guatemala and the SE Asia Regional Center in Thailand.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48</a:t>
            </a:fld>
            <a:endParaRPr lang="en-US" dirty="0"/>
          </a:p>
        </p:txBody>
      </p:sp>
    </p:spTree>
    <p:extLst>
      <p:ext uri="{BB962C8B-B14F-4D97-AF65-F5344CB8AC3E}">
        <p14:creationId xmlns:p14="http://schemas.microsoft.com/office/powerpoint/2010/main" val="3875430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50</a:t>
            </a:fld>
            <a:endParaRPr lang="en-US"/>
          </a:p>
        </p:txBody>
      </p:sp>
    </p:spTree>
    <p:extLst>
      <p:ext uri="{BB962C8B-B14F-4D97-AF65-F5344CB8AC3E}">
        <p14:creationId xmlns:p14="http://schemas.microsoft.com/office/powerpoint/2010/main" val="145455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en-US" dirty="0" smtClean="0">
                <a:ea typeface="ＭＳ Ｐゴシック" pitchFamily="34" charset="-128"/>
              </a:rPr>
              <a:t>The USAPI has a distinction in being the region where the world’s first outbreak caused</a:t>
            </a:r>
            <a:r>
              <a:rPr lang="en-US" baseline="0" dirty="0" smtClean="0">
                <a:ea typeface="ＭＳ Ｐゴシック" pitchFamily="34" charset="-128"/>
              </a:rPr>
              <a:t> by Zika virus was identified and studied in Yap State of the Federated States of Micronesia in 2007.</a:t>
            </a:r>
          </a:p>
          <a:p>
            <a:pPr eaLnBrk="1" hangingPunct="1">
              <a:spcBef>
                <a:spcPct val="0"/>
              </a:spcBef>
            </a:pPr>
            <a:r>
              <a:rPr lang="en-US" baseline="0" dirty="0" smtClean="0">
                <a:ea typeface="ＭＳ Ｐゴシック" pitchFamily="34" charset="-128"/>
              </a:rPr>
              <a:t>Although Zika virus had been identified in 1947 in Africa and cases and small clusters had been identified in other parts of the world, including in SE Asia, this virus remained largely obscure and likely under-diagnosed and under-recognized until it landed in Yap State in 2007.</a:t>
            </a:r>
          </a:p>
          <a:p>
            <a:pPr eaLnBrk="1" hangingPunct="1">
              <a:spcBef>
                <a:spcPct val="0"/>
              </a:spcBef>
            </a:pPr>
            <a:endParaRPr lang="en-US" baseline="0" dirty="0" smtClean="0">
              <a:ea typeface="ＭＳ Ｐゴシック" pitchFamily="34" charset="-128"/>
            </a:endParaRPr>
          </a:p>
          <a:p>
            <a:pPr eaLnBrk="1" hangingPunct="1">
              <a:spcBef>
                <a:spcPct val="0"/>
              </a:spcBef>
            </a:pPr>
            <a:r>
              <a:rPr lang="en-US" baseline="0" dirty="0" smtClean="0">
                <a:ea typeface="ＭＳ Ｐゴシック" pitchFamily="34" charset="-128"/>
              </a:rPr>
              <a:t>Characteristics of the outbreak in Yap State that resulted in identification of Zika virus:</a:t>
            </a:r>
          </a:p>
          <a:p>
            <a:pPr eaLnBrk="1" hangingPunct="1">
              <a:spcBef>
                <a:spcPct val="0"/>
              </a:spcBef>
            </a:pPr>
            <a:endParaRPr lang="en-US" baseline="0" dirty="0" smtClean="0">
              <a:ea typeface="ＭＳ Ｐゴシック" pitchFamily="34" charset="-128"/>
            </a:endParaRPr>
          </a:p>
          <a:p>
            <a:pPr marL="171450" indent="-171450" eaLnBrk="1" hangingPunct="1">
              <a:spcBef>
                <a:spcPct val="0"/>
              </a:spcBef>
              <a:buFont typeface="Arial" panose="020B0604020202020204" pitchFamily="34" charset="0"/>
              <a:buChar char="•"/>
            </a:pPr>
            <a:r>
              <a:rPr lang="en-US" baseline="0" dirty="0" smtClean="0">
                <a:ea typeface="ＭＳ Ｐゴシック" pitchFamily="34" charset="-128"/>
              </a:rPr>
              <a:t>Immunologically naïve island population that had likely not been exposed to Zika in recent history</a:t>
            </a:r>
          </a:p>
          <a:p>
            <a:pPr marL="171450" indent="-171450" eaLnBrk="1" hangingPunct="1">
              <a:spcBef>
                <a:spcPct val="0"/>
              </a:spcBef>
              <a:buFont typeface="Arial" panose="020B0604020202020204" pitchFamily="34" charset="0"/>
              <a:buChar char="•"/>
            </a:pPr>
            <a:r>
              <a:rPr lang="en-US" baseline="0" dirty="0" smtClean="0">
                <a:ea typeface="ＭＳ Ｐゴシック" pitchFamily="34" charset="-128"/>
              </a:rPr>
              <a:t>A public health surveillance infrastructure that was well-integrated with clinical services</a:t>
            </a:r>
          </a:p>
          <a:p>
            <a:pPr marL="171450" indent="-171450" eaLnBrk="1" hangingPunct="1">
              <a:spcBef>
                <a:spcPct val="0"/>
              </a:spcBef>
              <a:buFont typeface="Arial" panose="020B0604020202020204" pitchFamily="34" charset="0"/>
              <a:buChar char="•"/>
            </a:pPr>
            <a:r>
              <a:rPr lang="en-US" baseline="0" dirty="0" smtClean="0">
                <a:ea typeface="ＭＳ Ｐゴシック" pitchFamily="34" charset="-128"/>
              </a:rPr>
              <a:t>Well-trained and experienced (“astute”) clinicians that suspected that the illnesses were similar to but distinct from previous dengue outbreaks</a:t>
            </a:r>
          </a:p>
          <a:p>
            <a:pPr marL="171450" indent="-171450" eaLnBrk="1" hangingPunct="1">
              <a:spcBef>
                <a:spcPct val="0"/>
              </a:spcBef>
              <a:buFont typeface="Arial" panose="020B0604020202020204" pitchFamily="34" charset="0"/>
              <a:buChar char="•"/>
            </a:pPr>
            <a:r>
              <a:rPr lang="en-US" baseline="0" dirty="0" smtClean="0">
                <a:ea typeface="ＭＳ Ｐゴシック" pitchFamily="34" charset="-128"/>
              </a:rPr>
              <a:t>Robust laboratory services supported by regional specimen shipping protocols</a:t>
            </a:r>
          </a:p>
          <a:p>
            <a:pPr marL="171450" indent="-171450" eaLnBrk="1" hangingPunct="1">
              <a:spcBef>
                <a:spcPct val="0"/>
              </a:spcBef>
              <a:buFont typeface="Arial" panose="020B0604020202020204" pitchFamily="34" charset="0"/>
              <a:buChar char="•"/>
            </a:pPr>
            <a:r>
              <a:rPr lang="en-US" baseline="0" dirty="0" smtClean="0">
                <a:ea typeface="ＭＳ Ｐゴシック" pitchFamily="34" charset="-128"/>
              </a:rPr>
              <a:t>Linkages with CDC and WHO that facilitated rapid response to support Yap and FSM health authorities</a:t>
            </a:r>
          </a:p>
          <a:p>
            <a:pPr marL="0" indent="0" eaLnBrk="1" hangingPunct="1">
              <a:spcBef>
                <a:spcPct val="0"/>
              </a:spcBef>
              <a:buFont typeface="Arial" panose="020B0604020202020204" pitchFamily="34" charset="0"/>
              <a:buNone/>
            </a:pPr>
            <a:endParaRPr lang="en-US" baseline="0" dirty="0" smtClean="0">
              <a:ea typeface="ＭＳ Ｐゴシック" pitchFamily="34" charset="-128"/>
            </a:endParaRPr>
          </a:p>
          <a:p>
            <a:pPr marL="0" indent="0" eaLnBrk="1" hangingPunct="1">
              <a:spcBef>
                <a:spcPct val="0"/>
              </a:spcBef>
              <a:buFont typeface="Arial" panose="020B0604020202020204" pitchFamily="34" charset="0"/>
              <a:buNone/>
            </a:pPr>
            <a:r>
              <a:rPr lang="en-US" baseline="0" dirty="0" smtClean="0">
                <a:ea typeface="ＭＳ Ｐゴシック" pitchFamily="34" charset="-128"/>
              </a:rPr>
              <a:t>The additional study of this outbreak raised international awareness of the potential for Zika virus to cause outbreaks, prompted other laboratories to develop tests for Zika, and provided some early clinical information about acute Zika infection, including information that many of those infected might not show symptoms.</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C9CEB6-BB49-4165-A2DF-0EECB87D7FE1}" type="slidenum">
              <a:rPr lang="en-US" smtClean="0">
                <a:solidFill>
                  <a:prstClr val="black"/>
                </a:solidFill>
              </a:rPr>
              <a:pPr/>
              <a:t>5</a:t>
            </a:fld>
            <a:endParaRPr lang="en-US" smtClean="0">
              <a:solidFill>
                <a:prstClr val="black"/>
              </a:solidFill>
            </a:endParaRPr>
          </a:p>
        </p:txBody>
      </p:sp>
    </p:spTree>
    <p:extLst>
      <p:ext uri="{BB962C8B-B14F-4D97-AF65-F5344CB8AC3E}">
        <p14:creationId xmlns:p14="http://schemas.microsoft.com/office/powerpoint/2010/main" val="1672366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51</a:t>
            </a:fld>
            <a:endParaRPr lang="en-US" dirty="0"/>
          </a:p>
        </p:txBody>
      </p:sp>
    </p:spTree>
    <p:extLst>
      <p:ext uri="{BB962C8B-B14F-4D97-AF65-F5344CB8AC3E}">
        <p14:creationId xmlns:p14="http://schemas.microsoft.com/office/powerpoint/2010/main" val="1511280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52</a:t>
            </a:fld>
            <a:endParaRPr lang="en-US" dirty="0"/>
          </a:p>
        </p:txBody>
      </p:sp>
    </p:spTree>
    <p:extLst>
      <p:ext uri="{BB962C8B-B14F-4D97-AF65-F5344CB8AC3E}">
        <p14:creationId xmlns:p14="http://schemas.microsoft.com/office/powerpoint/2010/main" val="766498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53</a:t>
            </a:fld>
            <a:endParaRPr lang="en-US" dirty="0"/>
          </a:p>
        </p:txBody>
      </p:sp>
    </p:spTree>
    <p:extLst>
      <p:ext uri="{BB962C8B-B14F-4D97-AF65-F5344CB8AC3E}">
        <p14:creationId xmlns:p14="http://schemas.microsoft.com/office/powerpoint/2010/main" val="2090153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16037273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u="sng" dirty="0" smtClean="0">
                <a:solidFill>
                  <a:srgbClr val="0F56DC"/>
                </a:solidFill>
                <a:hlinkClick r:id="rId3"/>
              </a:rPr>
              <a:t>http://www.cdc.gov/quarantine/air/managing-sick-travelers/commercial-aircraft/zika-qa.html</a:t>
            </a:r>
            <a:endParaRPr lang="en-US" sz="1200" dirty="0" smtClean="0">
              <a:solidFill>
                <a:srgbClr val="0F56DC"/>
              </a:solidFill>
            </a:endParaRP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38511426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59B4D1"/>
              </a:buClr>
              <a:buFont typeface="Wingdings" panose="05000000000000000000" pitchFamily="2" charset="2"/>
              <a:buChar char="§"/>
            </a:pPr>
            <a:r>
              <a:rPr lang="en-US" sz="1200" dirty="0" smtClean="0">
                <a:solidFill>
                  <a:srgbClr val="EAE5E3"/>
                </a:solidFill>
              </a:rPr>
              <a:t>Zika Travel Information Website</a:t>
            </a:r>
          </a:p>
          <a:p>
            <a:pPr>
              <a:buClr>
                <a:srgbClr val="59B4D1"/>
              </a:buClr>
              <a:buFont typeface="Wingdings" panose="05000000000000000000" pitchFamily="2" charset="2"/>
              <a:buChar char="§"/>
            </a:pPr>
            <a:r>
              <a:rPr lang="en-US" sz="1200" dirty="0" smtClean="0">
                <a:solidFill>
                  <a:srgbClr val="EAE5E3"/>
                </a:solidFill>
              </a:rPr>
              <a:t>Zika text messaging updates by destination</a:t>
            </a:r>
          </a:p>
          <a:p>
            <a:pPr>
              <a:buClr>
                <a:srgbClr val="59B4D1"/>
              </a:buClr>
              <a:buFont typeface="Wingdings" panose="05000000000000000000" pitchFamily="2" charset="2"/>
              <a:buChar char="§"/>
            </a:pPr>
            <a:r>
              <a:rPr lang="en-US" sz="1200" dirty="0" smtClean="0">
                <a:solidFill>
                  <a:srgbClr val="EAE5E3"/>
                </a:solidFill>
              </a:rPr>
              <a:t>Olympics brochure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56</a:t>
            </a:fld>
            <a:endParaRPr lang="en-US" dirty="0"/>
          </a:p>
        </p:txBody>
      </p:sp>
    </p:spTree>
    <p:extLst>
      <p:ext uri="{BB962C8B-B14F-4D97-AF65-F5344CB8AC3E}">
        <p14:creationId xmlns:p14="http://schemas.microsoft.com/office/powerpoint/2010/main" val="232794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Difficult to predict what will happen next</a:t>
            </a:r>
          </a:p>
          <a:p>
            <a:pPr lvl="0"/>
            <a:r>
              <a:rPr lang="en-US" dirty="0" smtClean="0"/>
              <a:t>But, as an example, a recent analysis from CDC estimates that 5,900-10,300 pregnant women might be infected during the Zika virus outbreak in Puerto Rico in 2016 </a:t>
            </a:r>
          </a:p>
          <a:p>
            <a:pPr lvl="0"/>
            <a:r>
              <a:rPr lang="en-US" dirty="0" smtClean="0"/>
              <a:t>CDC scientists estimated that 100-270 of these infections in pregnant women might lead to microcephaly in infants between mid-2016 and mid-2017</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57</a:t>
            </a:fld>
            <a:endParaRPr lang="en-US" dirty="0"/>
          </a:p>
        </p:txBody>
      </p:sp>
    </p:spTree>
    <p:extLst>
      <p:ext uri="{BB962C8B-B14F-4D97-AF65-F5344CB8AC3E}">
        <p14:creationId xmlns:p14="http://schemas.microsoft.com/office/powerpoint/2010/main" val="2103785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4653D-5EE3-42E4-8B78-5B7F7DD7F154}" type="slidenum">
              <a:rPr lang="en-US" smtClean="0"/>
              <a:t>58</a:t>
            </a:fld>
            <a:endParaRPr lang="en-US" dirty="0"/>
          </a:p>
        </p:txBody>
      </p:sp>
    </p:spTree>
    <p:extLst>
      <p:ext uri="{BB962C8B-B14F-4D97-AF65-F5344CB8AC3E}">
        <p14:creationId xmlns:p14="http://schemas.microsoft.com/office/powerpoint/2010/main" val="2369912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073150" y="663575"/>
            <a:ext cx="4425950" cy="33210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57225" y="4205515"/>
            <a:ext cx="5257799" cy="3984171"/>
          </a:xfrm>
          <a:prstGeom prst="rect">
            <a:avLst/>
          </a:prstGeom>
        </p:spPr>
        <p:txBody>
          <a:bodyPr lIns="88123" tIns="88123" rIns="88123" bIns="88123" anchor="t" anchorCtr="0">
            <a:noAutofit/>
          </a:bodyPr>
          <a:lstStyle/>
          <a:p>
            <a:endParaRPr lang="en" dirty="0"/>
          </a:p>
        </p:txBody>
      </p:sp>
    </p:spTree>
    <p:extLst>
      <p:ext uri="{BB962C8B-B14F-4D97-AF65-F5344CB8AC3E}">
        <p14:creationId xmlns:p14="http://schemas.microsoft.com/office/powerpoint/2010/main" val="4134530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842" indent="-285708">
              <a:defRPr>
                <a:solidFill>
                  <a:schemeClr val="tx1"/>
                </a:solidFill>
                <a:latin typeface="Myriad Web Pro" panose="020B0503030403020204" pitchFamily="34" charset="0"/>
              </a:defRPr>
            </a:lvl2pPr>
            <a:lvl3pPr marL="1142833" indent="-228567">
              <a:defRPr>
                <a:solidFill>
                  <a:schemeClr val="tx1"/>
                </a:solidFill>
                <a:latin typeface="Myriad Web Pro" panose="020B0503030403020204" pitchFamily="34" charset="0"/>
              </a:defRPr>
            </a:lvl3pPr>
            <a:lvl4pPr marL="1599966" indent="-228567">
              <a:defRPr>
                <a:solidFill>
                  <a:schemeClr val="tx1"/>
                </a:solidFill>
                <a:latin typeface="Myriad Web Pro" panose="020B0503030403020204" pitchFamily="34" charset="0"/>
              </a:defRPr>
            </a:lvl4pPr>
            <a:lvl5pPr marL="2057099" indent="-228567">
              <a:defRPr>
                <a:solidFill>
                  <a:schemeClr val="tx1"/>
                </a:solidFill>
                <a:latin typeface="Myriad Web Pro" panose="020B0503030403020204" pitchFamily="34" charset="0"/>
              </a:defRPr>
            </a:lvl5pPr>
            <a:lvl6pPr marL="2514232" indent="-228567" fontAlgn="base">
              <a:spcBef>
                <a:spcPct val="0"/>
              </a:spcBef>
              <a:spcAft>
                <a:spcPct val="0"/>
              </a:spcAft>
              <a:defRPr>
                <a:solidFill>
                  <a:schemeClr val="tx1"/>
                </a:solidFill>
                <a:latin typeface="Myriad Web Pro" panose="020B0503030403020204" pitchFamily="34" charset="0"/>
              </a:defRPr>
            </a:lvl6pPr>
            <a:lvl7pPr marL="2971365" indent="-228567" fontAlgn="base">
              <a:spcBef>
                <a:spcPct val="0"/>
              </a:spcBef>
              <a:spcAft>
                <a:spcPct val="0"/>
              </a:spcAft>
              <a:defRPr>
                <a:solidFill>
                  <a:schemeClr val="tx1"/>
                </a:solidFill>
                <a:latin typeface="Myriad Web Pro" panose="020B0503030403020204" pitchFamily="34" charset="0"/>
              </a:defRPr>
            </a:lvl7pPr>
            <a:lvl8pPr marL="3428497" indent="-228567" fontAlgn="base">
              <a:spcBef>
                <a:spcPct val="0"/>
              </a:spcBef>
              <a:spcAft>
                <a:spcPct val="0"/>
              </a:spcAft>
              <a:defRPr>
                <a:solidFill>
                  <a:schemeClr val="tx1"/>
                </a:solidFill>
                <a:latin typeface="Myriad Web Pro" panose="020B0503030403020204" pitchFamily="34" charset="0"/>
              </a:defRPr>
            </a:lvl8pPr>
            <a:lvl9pPr marL="3885630" indent="-228567"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60</a:t>
            </a:fld>
            <a:endParaRPr lang="en-US" altLang="en-US" dirty="0">
              <a:latin typeface="Calibri" panose="020F0502020204030204" pitchFamily="34" charset="0"/>
            </a:endParaRPr>
          </a:p>
        </p:txBody>
      </p:sp>
    </p:spTree>
    <p:extLst>
      <p:ext uri="{BB962C8B-B14F-4D97-AF65-F5344CB8AC3E}">
        <p14:creationId xmlns:p14="http://schemas.microsoft.com/office/powerpoint/2010/main" val="379681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dirty="0"/>
          </a:p>
        </p:txBody>
      </p:sp>
    </p:spTree>
    <p:extLst>
      <p:ext uri="{BB962C8B-B14F-4D97-AF65-F5344CB8AC3E}">
        <p14:creationId xmlns:p14="http://schemas.microsoft.com/office/powerpoint/2010/main" val="1155583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smtClean="0"/>
              <a:t>Before 2015, Zika outbreaks occurred in Africa, Southeast Asia, and the Pacific Islands.</a:t>
            </a:r>
          </a:p>
          <a:p>
            <a:r>
              <a:rPr lang="en-US" sz="1200" dirty="0" smtClean="0"/>
              <a:t>May 7, 2015: PAHO issues alert for first confirmed Zika virus infections in Brazil</a:t>
            </a:r>
          </a:p>
          <a:p>
            <a:r>
              <a:rPr lang="en-US" sz="1200" dirty="0" smtClean="0"/>
              <a:t>December 2015: The first regional travel notices for Zika in South America and Mexico </a:t>
            </a:r>
            <a:r>
              <a:rPr lang="en-US" sz="1200" smtClean="0"/>
              <a:t>were posted </a:t>
            </a:r>
            <a:endParaRPr lang="en-US" sz="1200" dirty="0" smtClean="0"/>
          </a:p>
          <a:p>
            <a:r>
              <a:rPr lang="en-US" sz="1200" dirty="0" smtClean="0"/>
              <a:t>January 22: CDC activated its EOC</a:t>
            </a:r>
          </a:p>
          <a:p>
            <a:r>
              <a:rPr lang="en-US" sz="1200" dirty="0" smtClean="0"/>
              <a:t>February 1: WHO declared Public Health Emergency of International Concern</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dirty="0"/>
          </a:p>
        </p:txBody>
      </p:sp>
    </p:spTree>
    <p:extLst>
      <p:ext uri="{BB962C8B-B14F-4D97-AF65-F5344CB8AC3E}">
        <p14:creationId xmlns:p14="http://schemas.microsoft.com/office/powerpoint/2010/main" val="293030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t>
            </a:r>
            <a:r>
              <a:rPr lang="en-US" dirty="0"/>
              <a:t>This is a digitally-colorized transmission electron micrograph (TEM) of Zika virus, which is a member of the family </a:t>
            </a:r>
            <a:r>
              <a:rPr lang="en-US" i="1" dirty="0"/>
              <a:t>Flaviviridae</a:t>
            </a:r>
            <a:r>
              <a:rPr lang="en-US" dirty="0"/>
              <a:t>. </a:t>
            </a:r>
          </a:p>
        </p:txBody>
      </p:sp>
      <p:sp>
        <p:nvSpPr>
          <p:cNvPr id="4" name="Slide Number Placeholder 3"/>
          <p:cNvSpPr>
            <a:spLocks noGrp="1"/>
          </p:cNvSpPr>
          <p:nvPr>
            <p:ph type="sldNum" sz="quarter" idx="10"/>
          </p:nvPr>
        </p:nvSpPr>
        <p:spPr/>
        <p:txBody>
          <a:bodyPr/>
          <a:lstStyle/>
          <a:p>
            <a:fld id="{7374653D-5EE3-42E4-8B78-5B7F7DD7F154}" type="slidenum">
              <a:rPr lang="en-US" smtClean="0"/>
              <a:t>8</a:t>
            </a:fld>
            <a:endParaRPr lang="en-US" dirty="0"/>
          </a:p>
        </p:txBody>
      </p:sp>
    </p:spTree>
    <p:extLst>
      <p:ext uri="{BB962C8B-B14F-4D97-AF65-F5344CB8AC3E}">
        <p14:creationId xmlns:p14="http://schemas.microsoft.com/office/powerpoint/2010/main" val="2237904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2054C-5FFB-4925-88B8-34BFE44764D6}" type="slidenum">
              <a:rPr lang="en-US" smtClean="0"/>
              <a:pPr/>
              <a:t>10</a:t>
            </a:fld>
            <a:endParaRPr lang="en-US" dirty="0"/>
          </a:p>
        </p:txBody>
      </p:sp>
    </p:spTree>
    <p:extLst>
      <p:ext uri="{BB962C8B-B14F-4D97-AF65-F5344CB8AC3E}">
        <p14:creationId xmlns:p14="http://schemas.microsoft.com/office/powerpoint/2010/main" val="128377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its difficult to control </a:t>
            </a:r>
            <a:r>
              <a:rPr lang="en-US" dirty="0" err="1" smtClean="0"/>
              <a:t>aedes</a:t>
            </a:r>
            <a:endParaRPr lang="en-US" dirty="0" smtClean="0"/>
          </a:p>
          <a:p>
            <a:r>
              <a:rPr lang="en-US" dirty="0" smtClean="0"/>
              <a:t> - close</a:t>
            </a:r>
            <a:r>
              <a:rPr lang="en-US" baseline="0" dirty="0" smtClean="0"/>
              <a:t> association with humans</a:t>
            </a:r>
          </a:p>
          <a:p>
            <a:pPr marL="171450" indent="-171450">
              <a:buFontTx/>
              <a:buChar char="-"/>
            </a:pPr>
            <a:r>
              <a:rPr lang="en-US" baseline="0" dirty="0" smtClean="0"/>
              <a:t>Can breed in toilets, septic tanks, tree cavities and closets</a:t>
            </a:r>
          </a:p>
          <a:p>
            <a:pPr marL="171450" indent="-171450">
              <a:buFontTx/>
              <a:buChar char="-"/>
            </a:pPr>
            <a:r>
              <a:rPr lang="en-US" baseline="0" dirty="0" smtClean="0"/>
              <a:t>Eggs can withstand drying</a:t>
            </a:r>
          </a:p>
          <a:p>
            <a:pPr marL="171450" indent="-171450">
              <a:buFontTx/>
              <a:buChar char="-"/>
            </a:pPr>
            <a:r>
              <a:rPr lang="en-US" baseline="0" dirty="0" smtClean="0"/>
              <a:t>Can survive without water</a:t>
            </a:r>
          </a:p>
          <a:p>
            <a:pPr marL="171450" indent="-171450">
              <a:buFontTx/>
              <a:buChar char="-"/>
            </a:pPr>
            <a:r>
              <a:rPr lang="en-US" baseline="0" dirty="0" smtClean="0"/>
              <a:t>Is undergoing continuous adaptation and change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dirty="0"/>
          </a:p>
        </p:txBody>
      </p:sp>
    </p:spTree>
    <p:extLst>
      <p:ext uri="{BB962C8B-B14F-4D97-AF65-F5344CB8AC3E}">
        <p14:creationId xmlns:p14="http://schemas.microsoft.com/office/powerpoint/2010/main" val="3774824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230188"/>
            <a:ext cx="8382000" cy="664797"/>
          </a:xfrm>
          <a:prstGeom prst="rect">
            <a:avLst/>
          </a:prstGeo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a:prstGeom prst="rect">
            <a:avLst/>
          </a:prstGeo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068938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00261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651000"/>
            <a:ext cx="6227100" cy="5454400"/>
          </a:xfrm>
          <a:prstGeom prst="rect">
            <a:avLst/>
          </a:prstGeom>
        </p:spPr>
        <p:txBody>
          <a:bodyPr lIns="91425" tIns="91425" rIns="91425" bIns="91425" anchor="ctr"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44" name="Shape 44"/>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2229991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626083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01393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19" name="Rectangle 18"/>
          <p:cNvSpPr/>
          <p:nvPr userDrawn="1"/>
        </p:nvSpPr>
        <p:spPr>
          <a:xfrm>
            <a:off x="6086902" y="0"/>
            <a:ext cx="3057099" cy="6860349"/>
          </a:xfrm>
          <a:prstGeom prst="rect">
            <a:avLst/>
          </a:prstGeom>
          <a:solidFill>
            <a:srgbClr val="2C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59B4D1"/>
                </a:solidFill>
                <a:effectLst/>
                <a:latin typeface="Calibri" pitchFamily="34" charset="0"/>
              </a:defRPr>
            </a:lvl1pPr>
          </a:lstStyle>
          <a:p>
            <a:r>
              <a:rPr lang="en-US" dirty="0" smtClean="0"/>
              <a:t>Bottom band: OD</a:t>
            </a:r>
            <a:endParaRPr lang="en-US" dirty="0"/>
          </a:p>
        </p:txBody>
      </p:sp>
      <p:sp>
        <p:nvSpPr>
          <p:cNvPr id="5" name="Text Placeholder 7"/>
          <p:cNvSpPr>
            <a:spLocks noGrp="1"/>
          </p:cNvSpPr>
          <p:nvPr>
            <p:ph type="body" sz="quarter" idx="10"/>
          </p:nvPr>
        </p:nvSpPr>
        <p:spPr>
          <a:xfrm>
            <a:off x="457200" y="1545167"/>
            <a:ext cx="8229600" cy="4455584"/>
          </a:xfrm>
          <a:prstGeom prst="rect">
            <a:avLst/>
          </a:prstGeom>
        </p:spPr>
        <p:txBody>
          <a:bodyPr/>
          <a:lstStyle>
            <a:lvl1pPr marL="342900" indent="-342900">
              <a:buClr>
                <a:srgbClr val="59B4D1"/>
              </a:buClr>
              <a:buFont typeface="Wingdings" panose="05000000000000000000" pitchFamily="2" charset="2"/>
              <a:buChar char="§"/>
              <a:defRPr sz="2000">
                <a:solidFill>
                  <a:srgbClr val="EAE5E3"/>
                </a:solidFill>
              </a:defRPr>
            </a:lvl1pPr>
            <a:lvl2pPr>
              <a:buClr>
                <a:srgbClr val="EAE5E3"/>
              </a:buClr>
              <a:defRPr sz="2000">
                <a:solidFill>
                  <a:srgbClr val="EAE5E3"/>
                </a:solidFill>
              </a:defRPr>
            </a:lvl2pPr>
            <a:lvl3pPr>
              <a:buClr>
                <a:srgbClr val="FBD1A7"/>
              </a:buClr>
              <a:defRPr sz="2000">
                <a:solidFill>
                  <a:srgbClr val="EAE5E3"/>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3" name="Rectangle 2"/>
          <p:cNvSpPr/>
          <p:nvPr userDrawn="1"/>
        </p:nvSpPr>
        <p:spPr>
          <a:xfrm>
            <a:off x="0" y="6649176"/>
            <a:ext cx="6096000" cy="20882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0" name="Group 19"/>
          <p:cNvGrpSpPr/>
          <p:nvPr userDrawn="1"/>
        </p:nvGrpSpPr>
        <p:grpSpPr>
          <a:xfrm>
            <a:off x="6087291" y="6649176"/>
            <a:ext cx="3056708" cy="208824"/>
            <a:chOff x="5613991" y="4986882"/>
            <a:chExt cx="2115880" cy="158380"/>
          </a:xfrm>
        </p:grpSpPr>
        <p:sp>
          <p:nvSpPr>
            <p:cNvPr id="14" name="Rectangle 13"/>
            <p:cNvSpPr/>
            <p:nvPr userDrawn="1"/>
          </p:nvSpPr>
          <p:spPr>
            <a:xfrm>
              <a:off x="5613991" y="4986882"/>
              <a:ext cx="744279" cy="158380"/>
            </a:xfrm>
            <a:prstGeom prst="rect">
              <a:avLst/>
            </a:prstGeom>
            <a:solidFill>
              <a:srgbClr val="59B4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6358271" y="4986882"/>
              <a:ext cx="691116" cy="158380"/>
            </a:xfrm>
            <a:prstGeom prst="rect">
              <a:avLst/>
            </a:prstGeom>
            <a:solidFill>
              <a:srgbClr val="E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userDrawn="1"/>
          </p:nvSpPr>
          <p:spPr>
            <a:xfrm>
              <a:off x="7038755" y="4986882"/>
              <a:ext cx="691116" cy="158380"/>
            </a:xfrm>
            <a:prstGeom prst="rect">
              <a:avLst/>
            </a:prstGeom>
            <a:solidFill>
              <a:srgbClr val="FBD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66763153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5" name="Picture 4" descr="PHGR_NEW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0"/>
            <a:ext cx="8686800" cy="12192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userDrawn="1"/>
        </p:nvSpPr>
        <p:spPr>
          <a:xfrm>
            <a:off x="117020" y="6501404"/>
            <a:ext cx="1843440" cy="246221"/>
          </a:xfrm>
          <a:prstGeom prst="rect">
            <a:avLst/>
          </a:prstGeom>
          <a:noFill/>
        </p:spPr>
        <p:txBody>
          <a:bodyPr wrap="square" rtlCol="0">
            <a:spAutoFit/>
          </a:bodyPr>
          <a:lstStyle/>
          <a:p>
            <a:fld id="{502F4AC6-48B5-485A-8D62-7AC4F05840AC}" type="slidenum">
              <a:rPr lang="en-US" sz="1000">
                <a:solidFill>
                  <a:srgbClr val="FFFFFF"/>
                </a:solidFill>
                <a:latin typeface="Myriad Pro" pitchFamily="34" charset="0"/>
              </a:rPr>
              <a:pPr/>
              <a:t>‹#›</a:t>
            </a:fld>
            <a:endParaRPr lang="en-US" sz="1000" dirty="0">
              <a:solidFill>
                <a:srgbClr val="FFFFFF"/>
              </a:solidFill>
              <a:latin typeface="Myriad Pro" pitchFamily="34" charset="0"/>
            </a:endParaRPr>
          </a:p>
        </p:txBody>
      </p:sp>
    </p:spTree>
    <p:extLst>
      <p:ext uri="{BB962C8B-B14F-4D97-AF65-F5344CB8AC3E}">
        <p14:creationId xmlns:p14="http://schemas.microsoft.com/office/powerpoint/2010/main" val="1228859415"/>
      </p:ext>
    </p:extLst>
  </p:cSld>
  <p:clrMapOvr>
    <a:masterClrMapping/>
  </p:clrMapOvr>
  <p:transition>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ubtitle 2"/>
          <p:cNvSpPr txBox="1">
            <a:spLocks/>
          </p:cNvSpPr>
          <p:nvPr userDrawn="1"/>
        </p:nvSpPr>
        <p:spPr>
          <a:xfrm>
            <a:off x="2286000" y="6248400"/>
            <a:ext cx="5257800" cy="152400"/>
          </a:xfrm>
          <a:prstGeom prst="rect">
            <a:avLst/>
          </a:prstGeom>
        </p:spPr>
        <p:txBody>
          <a:bodyPr/>
          <a:lstStyle>
            <a:lvl1pPr marL="0" indent="0" algn="ctr">
              <a:buNone/>
              <a:defRPr sz="24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0" u="none" strike="noStrike" kern="1200" cap="none" spc="0" normalizeH="0" baseline="0" noProof="0" dirty="0" smtClean="0">
                <a:ln>
                  <a:noFill/>
                </a:ln>
                <a:solidFill>
                  <a:schemeClr val="bg1"/>
                </a:solidFill>
                <a:effectLst/>
                <a:uLnTx/>
                <a:uFillTx/>
                <a:latin typeface="+mn-lt"/>
                <a:ea typeface="+mn-ea"/>
                <a:cs typeface="+mn-cs"/>
              </a:rPr>
              <a:t>National Center for Emerging and </a:t>
            </a:r>
            <a:r>
              <a:rPr kumimoji="0" lang="en-US" sz="1100" b="0" i="0" u="none" strike="noStrike" kern="1200" cap="none" spc="0" normalizeH="0" baseline="0" noProof="0" dirty="0" err="1" smtClean="0">
                <a:ln>
                  <a:noFill/>
                </a:ln>
                <a:solidFill>
                  <a:schemeClr val="bg1"/>
                </a:solidFill>
                <a:effectLst/>
                <a:uLnTx/>
                <a:uFillTx/>
                <a:latin typeface="+mn-lt"/>
                <a:ea typeface="+mn-ea"/>
                <a:cs typeface="+mn-cs"/>
              </a:rPr>
              <a:t>Zoonotic</a:t>
            </a:r>
            <a:r>
              <a:rPr kumimoji="0" lang="en-US" sz="1100" b="0" i="0" u="none" strike="noStrike" kern="1200" cap="none" spc="0" normalizeH="0" baseline="0" noProof="0" dirty="0" smtClean="0">
                <a:ln>
                  <a:noFill/>
                </a:ln>
                <a:solidFill>
                  <a:schemeClr val="bg1"/>
                </a:solidFill>
                <a:effectLst/>
                <a:uLnTx/>
                <a:uFillTx/>
                <a:latin typeface="+mn-lt"/>
                <a:ea typeface="+mn-ea"/>
                <a:cs typeface="+mn-cs"/>
              </a:rPr>
              <a:t> Infectious Diseases</a:t>
            </a:r>
          </a:p>
        </p:txBody>
      </p:sp>
      <p:sp>
        <p:nvSpPr>
          <p:cNvPr id="12" name="Subtitle 2"/>
          <p:cNvSpPr txBox="1">
            <a:spLocks/>
          </p:cNvSpPr>
          <p:nvPr userDrawn="1"/>
        </p:nvSpPr>
        <p:spPr>
          <a:xfrm>
            <a:off x="2286000" y="6477000"/>
            <a:ext cx="5257800" cy="76200"/>
          </a:xfrm>
          <a:prstGeom prst="rect">
            <a:avLst/>
          </a:prstGeom>
        </p:spPr>
        <p:txBody>
          <a:bodyPr/>
          <a:lstStyle>
            <a:lvl1pPr marL="0" indent="0" algn="ctr">
              <a:buNone/>
              <a:defRPr sz="24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050" b="0" i="0" u="none" strike="noStrike" kern="1200" cap="none" spc="0" normalizeH="0" baseline="0" noProof="0" dirty="0" smtClean="0">
                <a:ln>
                  <a:noFill/>
                </a:ln>
                <a:solidFill>
                  <a:schemeClr val="bg1"/>
                </a:solidFill>
                <a:effectLst/>
                <a:uLnTx/>
                <a:uFillTx/>
                <a:latin typeface="+mn-lt"/>
                <a:ea typeface="+mn-ea"/>
                <a:cs typeface="+mn-cs"/>
              </a:rPr>
              <a:t>Division of Global Migration and Quarantine</a:t>
            </a:r>
          </a:p>
        </p:txBody>
      </p:sp>
      <p:sp>
        <p:nvSpPr>
          <p:cNvPr id="13" name="Text Placeholder 17"/>
          <p:cNvSpPr>
            <a:spLocks noGrp="1"/>
          </p:cNvSpPr>
          <p:nvPr>
            <p:ph type="body" sz="quarter" idx="11" hasCustomPrompt="1"/>
          </p:nvPr>
        </p:nvSpPr>
        <p:spPr>
          <a:xfrm>
            <a:off x="1066800" y="914400"/>
            <a:ext cx="6934200" cy="1524000"/>
          </a:xfrm>
          <a:prstGeom prst="rect">
            <a:avLst/>
          </a:prstGeom>
        </p:spPr>
        <p:txBody>
          <a:bodyPr/>
          <a:lstStyle>
            <a:lvl1pPr algn="ctr">
              <a:buNone/>
              <a:defRPr sz="4000" b="1" baseline="0"/>
            </a:lvl1pPr>
            <a:lvl2pPr>
              <a:buNone/>
              <a:defRPr/>
            </a:lvl2pPr>
            <a:lvl3pPr>
              <a:buNone/>
              <a:defRPr/>
            </a:lvl3pPr>
            <a:lvl4pPr>
              <a:buNone/>
              <a:defRPr/>
            </a:lvl4pPr>
            <a:lvl5pPr>
              <a:buNone/>
              <a:defRPr/>
            </a:lvl5pPr>
          </a:lstStyle>
          <a:p>
            <a:pPr lvl="0"/>
            <a:r>
              <a:rPr lang="en-US" dirty="0" smtClean="0"/>
              <a:t>Title of Presentation – Myriad Pro, Bold 40pt</a:t>
            </a:r>
          </a:p>
        </p:txBody>
      </p:sp>
      <p:sp>
        <p:nvSpPr>
          <p:cNvPr id="14" name="Subtitle 2"/>
          <p:cNvSpPr>
            <a:spLocks noGrp="1"/>
          </p:cNvSpPr>
          <p:nvPr>
            <p:ph type="subTitle" idx="1" hasCustomPrompt="1"/>
          </p:nvPr>
        </p:nvSpPr>
        <p:spPr>
          <a:xfrm>
            <a:off x="914400" y="3276600"/>
            <a:ext cx="7315200" cy="4572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28pt</a:t>
            </a:r>
          </a:p>
        </p:txBody>
      </p:sp>
      <p:sp>
        <p:nvSpPr>
          <p:cNvPr id="17" name="Text Placeholder 16"/>
          <p:cNvSpPr>
            <a:spLocks noGrp="1"/>
          </p:cNvSpPr>
          <p:nvPr>
            <p:ph type="body" sz="quarter" idx="12" hasCustomPrompt="1"/>
          </p:nvPr>
        </p:nvSpPr>
        <p:spPr>
          <a:xfrm>
            <a:off x="1828800" y="4038600"/>
            <a:ext cx="5486400" cy="1600200"/>
          </a:xfrm>
          <a:prstGeom prst="rect">
            <a:avLst/>
          </a:prstGeom>
        </p:spPr>
        <p:txBody>
          <a:bodyPr/>
          <a:lstStyle>
            <a:lvl1pPr algn="ctr">
              <a:buNone/>
              <a:defRPr sz="2000" baseline="0"/>
            </a:lvl1pPr>
          </a:lstStyle>
          <a:p>
            <a:pPr lvl="0"/>
            <a:r>
              <a:rPr lang="en-US" dirty="0" smtClean="0"/>
              <a:t>Presentation title – Myriad Pro, 20pt</a:t>
            </a:r>
          </a:p>
          <a:p>
            <a:pPr lvl="0"/>
            <a:endParaRPr lang="en-US" dirty="0" smtClean="0"/>
          </a:p>
          <a:p>
            <a:pPr lvl="0"/>
            <a:r>
              <a:rPr lang="en-US" dirty="0" smtClean="0"/>
              <a:t>Title of event</a:t>
            </a:r>
          </a:p>
          <a:p>
            <a:pPr lvl="0"/>
            <a:r>
              <a:rPr lang="en-US" dirty="0" smtClean="0"/>
              <a:t>Date of event</a:t>
            </a:r>
            <a:endParaRPr lang="en-US" dirty="0"/>
          </a:p>
        </p:txBody>
      </p:sp>
    </p:spTree>
    <p:extLst>
      <p:ext uri="{BB962C8B-B14F-4D97-AF65-F5344CB8AC3E}">
        <p14:creationId xmlns:p14="http://schemas.microsoft.com/office/powerpoint/2010/main" val="17176022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_OD">
    <p:spTree>
      <p:nvGrpSpPr>
        <p:cNvPr id="1" name=""/>
        <p:cNvGrpSpPr/>
        <p:nvPr/>
      </p:nvGrpSpPr>
      <p:grpSpPr>
        <a:xfrm>
          <a:off x="0" y="0"/>
          <a:ext cx="0" cy="0"/>
          <a:chOff x="0" y="0"/>
          <a:chExt cx="0" cy="0"/>
        </a:xfrm>
      </p:grpSpPr>
      <p:grpSp>
        <p:nvGrpSpPr>
          <p:cNvPr id="10" name="Group 9"/>
          <p:cNvGrpSpPr/>
          <p:nvPr userDrawn="1"/>
        </p:nvGrpSpPr>
        <p:grpSpPr>
          <a:xfrm>
            <a:off x="1" y="232400"/>
            <a:ext cx="9160925" cy="1836003"/>
            <a:chOff x="1943819" y="4187019"/>
            <a:chExt cx="9482595" cy="1425353"/>
          </a:xfrm>
        </p:grpSpPr>
        <p:sp>
          <p:nvSpPr>
            <p:cNvPr id="12" name="Rectangle 5"/>
            <p:cNvSpPr>
              <a:spLocks noChangeArrowheads="1"/>
            </p:cNvSpPr>
            <p:nvPr/>
          </p:nvSpPr>
          <p:spPr bwMode="auto">
            <a:xfrm>
              <a:off x="1943819" y="4237280"/>
              <a:ext cx="9482595" cy="1369937"/>
            </a:xfrm>
            <a:prstGeom prst="rect">
              <a:avLst/>
            </a:prstGeom>
            <a:solidFill>
              <a:srgbClr val="4C7C8C"/>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14" name="Rectangle 6"/>
            <p:cNvSpPr>
              <a:spLocks noChangeArrowheads="1"/>
            </p:cNvSpPr>
            <p:nvPr/>
          </p:nvSpPr>
          <p:spPr bwMode="auto">
            <a:xfrm>
              <a:off x="1943819" y="4237280"/>
              <a:ext cx="9482595" cy="13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8"/>
            <p:cNvSpPr>
              <a:spLocks/>
            </p:cNvSpPr>
            <p:nvPr/>
          </p:nvSpPr>
          <p:spPr bwMode="auto">
            <a:xfrm>
              <a:off x="1943819" y="4237280"/>
              <a:ext cx="3161295" cy="1369937"/>
            </a:xfrm>
            <a:custGeom>
              <a:avLst/>
              <a:gdLst>
                <a:gd name="T0" fmla="*/ 2453 w 2453"/>
                <a:gd name="T1" fmla="*/ 0 h 1063"/>
                <a:gd name="T2" fmla="*/ 0 w 2453"/>
                <a:gd name="T3" fmla="*/ 0 h 1063"/>
                <a:gd name="T4" fmla="*/ 0 w 2453"/>
                <a:gd name="T5" fmla="*/ 177 h 1063"/>
                <a:gd name="T6" fmla="*/ 1536 w 2453"/>
                <a:gd name="T7" fmla="*/ 177 h 1063"/>
                <a:gd name="T8" fmla="*/ 1536 w 2453"/>
                <a:gd name="T9" fmla="*/ 978 h 1063"/>
                <a:gd name="T10" fmla="*/ 0 w 2453"/>
                <a:gd name="T11" fmla="*/ 978 h 1063"/>
                <a:gd name="T12" fmla="*/ 0 w 2453"/>
                <a:gd name="T13" fmla="*/ 1063 h 1063"/>
                <a:gd name="T14" fmla="*/ 2453 w 2453"/>
                <a:gd name="T15" fmla="*/ 1063 h 1063"/>
                <a:gd name="T16" fmla="*/ 2453 w 2453"/>
                <a:gd name="T1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3" h="1063">
                  <a:moveTo>
                    <a:pt x="2453" y="0"/>
                  </a:moveTo>
                  <a:lnTo>
                    <a:pt x="0" y="0"/>
                  </a:lnTo>
                  <a:lnTo>
                    <a:pt x="0" y="177"/>
                  </a:lnTo>
                  <a:lnTo>
                    <a:pt x="1536" y="177"/>
                  </a:lnTo>
                  <a:lnTo>
                    <a:pt x="1536" y="978"/>
                  </a:lnTo>
                  <a:lnTo>
                    <a:pt x="0" y="978"/>
                  </a:lnTo>
                  <a:lnTo>
                    <a:pt x="0" y="1063"/>
                  </a:lnTo>
                  <a:lnTo>
                    <a:pt x="2453" y="1063"/>
                  </a:lnTo>
                  <a:lnTo>
                    <a:pt x="24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6" name="Freeform 10"/>
            <p:cNvSpPr>
              <a:spLocks/>
            </p:cNvSpPr>
            <p:nvPr/>
          </p:nvSpPr>
          <p:spPr bwMode="auto">
            <a:xfrm>
              <a:off x="5334510" y="4237280"/>
              <a:ext cx="1647018" cy="1369937"/>
            </a:xfrm>
            <a:custGeom>
              <a:avLst/>
              <a:gdLst>
                <a:gd name="T0" fmla="*/ 541 w 541"/>
                <a:gd name="T1" fmla="*/ 0 h 450"/>
                <a:gd name="T2" fmla="*/ 16 w 541"/>
                <a:gd name="T3" fmla="*/ 0 h 450"/>
                <a:gd name="T4" fmla="*/ 0 w 541"/>
                <a:gd name="T5" fmla="*/ 232 h 450"/>
                <a:gd name="T6" fmla="*/ 14 w 541"/>
                <a:gd name="T7" fmla="*/ 450 h 450"/>
                <a:gd name="T8" fmla="*/ 541 w 541"/>
                <a:gd name="T9" fmla="*/ 450 h 450"/>
                <a:gd name="T10" fmla="*/ 541 w 541"/>
                <a:gd name="T11" fmla="*/ 0 h 450"/>
              </a:gdLst>
              <a:ahLst/>
              <a:cxnLst>
                <a:cxn ang="0">
                  <a:pos x="T0" y="T1"/>
                </a:cxn>
                <a:cxn ang="0">
                  <a:pos x="T2" y="T3"/>
                </a:cxn>
                <a:cxn ang="0">
                  <a:pos x="T4" y="T5"/>
                </a:cxn>
                <a:cxn ang="0">
                  <a:pos x="T6" y="T7"/>
                </a:cxn>
                <a:cxn ang="0">
                  <a:pos x="T8" y="T9"/>
                </a:cxn>
                <a:cxn ang="0">
                  <a:pos x="T10" y="T11"/>
                </a:cxn>
              </a:cxnLst>
              <a:rect l="0" t="0" r="r" b="b"/>
              <a:pathLst>
                <a:path w="541" h="450">
                  <a:moveTo>
                    <a:pt x="541" y="0"/>
                  </a:moveTo>
                  <a:cubicBezTo>
                    <a:pt x="16" y="0"/>
                    <a:pt x="16" y="0"/>
                    <a:pt x="16" y="0"/>
                  </a:cubicBezTo>
                  <a:cubicBezTo>
                    <a:pt x="5" y="75"/>
                    <a:pt x="0" y="153"/>
                    <a:pt x="0" y="232"/>
                  </a:cubicBezTo>
                  <a:cubicBezTo>
                    <a:pt x="0" y="306"/>
                    <a:pt x="4" y="379"/>
                    <a:pt x="14" y="450"/>
                  </a:cubicBezTo>
                  <a:cubicBezTo>
                    <a:pt x="541" y="450"/>
                    <a:pt x="541" y="450"/>
                    <a:pt x="541" y="450"/>
                  </a:cubicBezTo>
                  <a:cubicBezTo>
                    <a:pt x="541" y="0"/>
                    <a:pt x="541" y="0"/>
                    <a:pt x="541" y="0"/>
                  </a:cubicBezTo>
                </a:path>
              </a:pathLst>
            </a:custGeom>
            <a:solidFill>
              <a:srgbClr val="4778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17"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80239" y="4233414"/>
              <a:ext cx="313165" cy="137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2"/>
            <p:cNvSpPr>
              <a:spLocks/>
            </p:cNvSpPr>
            <p:nvPr/>
          </p:nvSpPr>
          <p:spPr bwMode="auto">
            <a:xfrm>
              <a:off x="7210924" y="4237280"/>
              <a:ext cx="760360" cy="1369937"/>
            </a:xfrm>
            <a:custGeom>
              <a:avLst/>
              <a:gdLst>
                <a:gd name="T0" fmla="*/ 250 w 250"/>
                <a:gd name="T1" fmla="*/ 0 h 450"/>
                <a:gd name="T2" fmla="*/ 26 w 250"/>
                <a:gd name="T3" fmla="*/ 0 h 450"/>
                <a:gd name="T4" fmla="*/ 0 w 250"/>
                <a:gd name="T5" fmla="*/ 232 h 450"/>
                <a:gd name="T6" fmla="*/ 23 w 250"/>
                <a:gd name="T7" fmla="*/ 450 h 450"/>
                <a:gd name="T8" fmla="*/ 250 w 250"/>
                <a:gd name="T9" fmla="*/ 450 h 450"/>
                <a:gd name="T10" fmla="*/ 250 w 250"/>
                <a:gd name="T11" fmla="*/ 0 h 450"/>
              </a:gdLst>
              <a:ahLst/>
              <a:cxnLst>
                <a:cxn ang="0">
                  <a:pos x="T0" y="T1"/>
                </a:cxn>
                <a:cxn ang="0">
                  <a:pos x="T2" y="T3"/>
                </a:cxn>
                <a:cxn ang="0">
                  <a:pos x="T4" y="T5"/>
                </a:cxn>
                <a:cxn ang="0">
                  <a:pos x="T6" y="T7"/>
                </a:cxn>
                <a:cxn ang="0">
                  <a:pos x="T8" y="T9"/>
                </a:cxn>
                <a:cxn ang="0">
                  <a:pos x="T10" y="T11"/>
                </a:cxn>
              </a:cxnLst>
              <a:rect l="0" t="0" r="r" b="b"/>
              <a:pathLst>
                <a:path w="250" h="450">
                  <a:moveTo>
                    <a:pt x="250" y="0"/>
                  </a:moveTo>
                  <a:cubicBezTo>
                    <a:pt x="26" y="0"/>
                    <a:pt x="26" y="0"/>
                    <a:pt x="26" y="0"/>
                  </a:cubicBezTo>
                  <a:cubicBezTo>
                    <a:pt x="9" y="74"/>
                    <a:pt x="0" y="152"/>
                    <a:pt x="0" y="232"/>
                  </a:cubicBezTo>
                  <a:cubicBezTo>
                    <a:pt x="0" y="307"/>
                    <a:pt x="8" y="380"/>
                    <a:pt x="23" y="450"/>
                  </a:cubicBezTo>
                  <a:cubicBezTo>
                    <a:pt x="250" y="450"/>
                    <a:pt x="250" y="450"/>
                    <a:pt x="250" y="450"/>
                  </a:cubicBezTo>
                  <a:cubicBezTo>
                    <a:pt x="250" y="0"/>
                    <a:pt x="250" y="0"/>
                    <a:pt x="250" y="0"/>
                  </a:cubicBezTo>
                </a:path>
              </a:pathLst>
            </a:custGeom>
            <a:solidFill>
              <a:srgbClr val="5095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20"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67418" y="4232125"/>
              <a:ext cx="354405" cy="138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0"/>
            <p:cNvSpPr>
              <a:spLocks/>
            </p:cNvSpPr>
            <p:nvPr/>
          </p:nvSpPr>
          <p:spPr bwMode="auto">
            <a:xfrm>
              <a:off x="8196815" y="4237280"/>
              <a:ext cx="509055" cy="1369937"/>
            </a:xfrm>
            <a:custGeom>
              <a:avLst/>
              <a:gdLst>
                <a:gd name="T0" fmla="*/ 167 w 167"/>
                <a:gd name="T1" fmla="*/ 0 h 450"/>
                <a:gd name="T2" fmla="*/ 39 w 167"/>
                <a:gd name="T3" fmla="*/ 0 h 450"/>
                <a:gd name="T4" fmla="*/ 0 w 167"/>
                <a:gd name="T5" fmla="*/ 232 h 450"/>
                <a:gd name="T6" fmla="*/ 35 w 167"/>
                <a:gd name="T7" fmla="*/ 450 h 450"/>
                <a:gd name="T8" fmla="*/ 167 w 167"/>
                <a:gd name="T9" fmla="*/ 450 h 450"/>
                <a:gd name="T10" fmla="*/ 167 w 167"/>
                <a:gd name="T11" fmla="*/ 0 h 450"/>
              </a:gdLst>
              <a:ahLst/>
              <a:cxnLst>
                <a:cxn ang="0">
                  <a:pos x="T0" y="T1"/>
                </a:cxn>
                <a:cxn ang="0">
                  <a:pos x="T2" y="T3"/>
                </a:cxn>
                <a:cxn ang="0">
                  <a:pos x="T4" y="T5"/>
                </a:cxn>
                <a:cxn ang="0">
                  <a:pos x="T6" y="T7"/>
                </a:cxn>
                <a:cxn ang="0">
                  <a:pos x="T8" y="T9"/>
                </a:cxn>
                <a:cxn ang="0">
                  <a:pos x="T10" y="T11"/>
                </a:cxn>
              </a:cxnLst>
              <a:rect l="0" t="0" r="r" b="b"/>
              <a:pathLst>
                <a:path w="167" h="450">
                  <a:moveTo>
                    <a:pt x="167" y="0"/>
                  </a:moveTo>
                  <a:cubicBezTo>
                    <a:pt x="39" y="0"/>
                    <a:pt x="39" y="0"/>
                    <a:pt x="39" y="0"/>
                  </a:cubicBezTo>
                  <a:cubicBezTo>
                    <a:pt x="14" y="72"/>
                    <a:pt x="0" y="150"/>
                    <a:pt x="0" y="232"/>
                  </a:cubicBezTo>
                  <a:cubicBezTo>
                    <a:pt x="0" y="308"/>
                    <a:pt x="12" y="382"/>
                    <a:pt x="35" y="450"/>
                  </a:cubicBezTo>
                  <a:cubicBezTo>
                    <a:pt x="167" y="450"/>
                    <a:pt x="167" y="450"/>
                    <a:pt x="167" y="450"/>
                  </a:cubicBezTo>
                  <a:cubicBezTo>
                    <a:pt x="167" y="0"/>
                    <a:pt x="167" y="0"/>
                    <a:pt x="167" y="0"/>
                  </a:cubicBezTo>
                </a:path>
              </a:pathLst>
            </a:custGeom>
            <a:solidFill>
              <a:srgbClr val="54A4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22"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04581" y="4232125"/>
              <a:ext cx="396934" cy="138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16"/>
            <p:cNvSpPr>
              <a:spLocks noEditPoints="1"/>
            </p:cNvSpPr>
            <p:nvPr/>
          </p:nvSpPr>
          <p:spPr bwMode="auto">
            <a:xfrm>
              <a:off x="8909492" y="4237280"/>
              <a:ext cx="2516921" cy="1369937"/>
            </a:xfrm>
            <a:custGeom>
              <a:avLst/>
              <a:gdLst>
                <a:gd name="T0" fmla="*/ 141 w 826"/>
                <a:gd name="T1" fmla="*/ 0 h 450"/>
                <a:gd name="T2" fmla="*/ 62 w 826"/>
                <a:gd name="T3" fmla="*/ 0 h 450"/>
                <a:gd name="T4" fmla="*/ 0 w 826"/>
                <a:gd name="T5" fmla="*/ 232 h 450"/>
                <a:gd name="T6" fmla="*/ 54 w 826"/>
                <a:gd name="T7" fmla="*/ 450 h 450"/>
                <a:gd name="T8" fmla="*/ 141 w 826"/>
                <a:gd name="T9" fmla="*/ 450 h 450"/>
                <a:gd name="T10" fmla="*/ 141 w 826"/>
                <a:gd name="T11" fmla="*/ 0 h 450"/>
                <a:gd name="T12" fmla="*/ 826 w 826"/>
                <a:gd name="T13" fmla="*/ 0 h 450"/>
                <a:gd name="T14" fmla="*/ 797 w 826"/>
                <a:gd name="T15" fmla="*/ 0 h 450"/>
                <a:gd name="T16" fmla="*/ 797 w 826"/>
                <a:gd name="T17" fmla="*/ 450 h 450"/>
                <a:gd name="T18" fmla="*/ 826 w 826"/>
                <a:gd name="T19" fmla="*/ 450 h 450"/>
                <a:gd name="T20" fmla="*/ 826 w 826"/>
                <a:gd name="T2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6" h="450">
                  <a:moveTo>
                    <a:pt x="141" y="0"/>
                  </a:moveTo>
                  <a:cubicBezTo>
                    <a:pt x="62" y="0"/>
                    <a:pt x="62" y="0"/>
                    <a:pt x="62" y="0"/>
                  </a:cubicBezTo>
                  <a:cubicBezTo>
                    <a:pt x="23" y="68"/>
                    <a:pt x="0" y="147"/>
                    <a:pt x="0" y="232"/>
                  </a:cubicBezTo>
                  <a:cubicBezTo>
                    <a:pt x="0" y="311"/>
                    <a:pt x="20" y="385"/>
                    <a:pt x="54" y="450"/>
                  </a:cubicBezTo>
                  <a:cubicBezTo>
                    <a:pt x="141" y="450"/>
                    <a:pt x="141" y="450"/>
                    <a:pt x="141" y="450"/>
                  </a:cubicBezTo>
                  <a:cubicBezTo>
                    <a:pt x="141" y="0"/>
                    <a:pt x="141" y="0"/>
                    <a:pt x="141" y="0"/>
                  </a:cubicBezTo>
                  <a:moveTo>
                    <a:pt x="826" y="0"/>
                  </a:moveTo>
                  <a:cubicBezTo>
                    <a:pt x="797" y="0"/>
                    <a:pt x="797" y="0"/>
                    <a:pt x="797" y="0"/>
                  </a:cubicBezTo>
                  <a:cubicBezTo>
                    <a:pt x="797" y="450"/>
                    <a:pt x="797" y="450"/>
                    <a:pt x="797" y="450"/>
                  </a:cubicBezTo>
                  <a:cubicBezTo>
                    <a:pt x="826" y="450"/>
                    <a:pt x="826" y="450"/>
                    <a:pt x="826" y="450"/>
                  </a:cubicBezTo>
                  <a:cubicBezTo>
                    <a:pt x="826" y="0"/>
                    <a:pt x="826" y="0"/>
                    <a:pt x="826" y="0"/>
                  </a:cubicBezTo>
                </a:path>
              </a:pathLst>
            </a:custGeom>
            <a:solidFill>
              <a:srgbClr val="56A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24" name="Picture 1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38644" y="4230836"/>
              <a:ext cx="2002712" cy="138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18"/>
            <p:cNvSpPr>
              <a:spLocks noEditPoints="1"/>
            </p:cNvSpPr>
            <p:nvPr/>
          </p:nvSpPr>
          <p:spPr bwMode="auto">
            <a:xfrm>
              <a:off x="9516491" y="4237280"/>
              <a:ext cx="1647018" cy="1369937"/>
            </a:xfrm>
            <a:custGeom>
              <a:avLst/>
              <a:gdLst>
                <a:gd name="T0" fmla="*/ 173 w 541"/>
                <a:gd name="T1" fmla="*/ 269 h 450"/>
                <a:gd name="T2" fmla="*/ 166 w 541"/>
                <a:gd name="T3" fmla="*/ 321 h 450"/>
                <a:gd name="T4" fmla="*/ 180 w 541"/>
                <a:gd name="T5" fmla="*/ 276 h 450"/>
                <a:gd name="T6" fmla="*/ 183 w 541"/>
                <a:gd name="T7" fmla="*/ 274 h 450"/>
                <a:gd name="T8" fmla="*/ 185 w 541"/>
                <a:gd name="T9" fmla="*/ 279 h 450"/>
                <a:gd name="T10" fmla="*/ 230 w 541"/>
                <a:gd name="T11" fmla="*/ 231 h 450"/>
                <a:gd name="T12" fmla="*/ 235 w 541"/>
                <a:gd name="T13" fmla="*/ 247 h 450"/>
                <a:gd name="T14" fmla="*/ 246 w 541"/>
                <a:gd name="T15" fmla="*/ 138 h 450"/>
                <a:gd name="T16" fmla="*/ 262 w 541"/>
                <a:gd name="T17" fmla="*/ 119 h 450"/>
                <a:gd name="T18" fmla="*/ 220 w 541"/>
                <a:gd name="T19" fmla="*/ 152 h 450"/>
                <a:gd name="T20" fmla="*/ 358 w 541"/>
                <a:gd name="T21" fmla="*/ 134 h 450"/>
                <a:gd name="T22" fmla="*/ 335 w 541"/>
                <a:gd name="T23" fmla="*/ 153 h 450"/>
                <a:gd name="T24" fmla="*/ 378 w 541"/>
                <a:gd name="T25" fmla="*/ 153 h 450"/>
                <a:gd name="T26" fmla="*/ 381 w 541"/>
                <a:gd name="T27" fmla="*/ 170 h 450"/>
                <a:gd name="T28" fmla="*/ 362 w 541"/>
                <a:gd name="T29" fmla="*/ 169 h 450"/>
                <a:gd name="T30" fmla="*/ 340 w 541"/>
                <a:gd name="T31" fmla="*/ 186 h 450"/>
                <a:gd name="T32" fmla="*/ 304 w 541"/>
                <a:gd name="T33" fmla="*/ 190 h 450"/>
                <a:gd name="T34" fmla="*/ 306 w 541"/>
                <a:gd name="T35" fmla="*/ 211 h 450"/>
                <a:gd name="T36" fmla="*/ 309 w 541"/>
                <a:gd name="T37" fmla="*/ 217 h 450"/>
                <a:gd name="T38" fmla="*/ 351 w 541"/>
                <a:gd name="T39" fmla="*/ 256 h 450"/>
                <a:gd name="T40" fmla="*/ 418 w 541"/>
                <a:gd name="T41" fmla="*/ 296 h 450"/>
                <a:gd name="T42" fmla="*/ 433 w 541"/>
                <a:gd name="T43" fmla="*/ 303 h 450"/>
                <a:gd name="T44" fmla="*/ 388 w 541"/>
                <a:gd name="T45" fmla="*/ 288 h 450"/>
                <a:gd name="T46" fmla="*/ 380 w 541"/>
                <a:gd name="T47" fmla="*/ 286 h 450"/>
                <a:gd name="T48" fmla="*/ 351 w 541"/>
                <a:gd name="T49" fmla="*/ 265 h 450"/>
                <a:gd name="T50" fmla="*/ 299 w 541"/>
                <a:gd name="T51" fmla="*/ 211 h 450"/>
                <a:gd name="T52" fmla="*/ 312 w 541"/>
                <a:gd name="T53" fmla="*/ 241 h 450"/>
                <a:gd name="T54" fmla="*/ 385 w 541"/>
                <a:gd name="T55" fmla="*/ 319 h 450"/>
                <a:gd name="T56" fmla="*/ 429 w 541"/>
                <a:gd name="T57" fmla="*/ 362 h 450"/>
                <a:gd name="T58" fmla="*/ 410 w 541"/>
                <a:gd name="T59" fmla="*/ 354 h 450"/>
                <a:gd name="T60" fmla="*/ 339 w 541"/>
                <a:gd name="T61" fmla="*/ 285 h 450"/>
                <a:gd name="T62" fmla="*/ 268 w 541"/>
                <a:gd name="T63" fmla="*/ 193 h 450"/>
                <a:gd name="T64" fmla="*/ 243 w 541"/>
                <a:gd name="T65" fmla="*/ 218 h 450"/>
                <a:gd name="T66" fmla="*/ 246 w 541"/>
                <a:gd name="T67" fmla="*/ 258 h 450"/>
                <a:gd name="T68" fmla="*/ 278 w 541"/>
                <a:gd name="T69" fmla="*/ 281 h 450"/>
                <a:gd name="T70" fmla="*/ 297 w 541"/>
                <a:gd name="T71" fmla="*/ 281 h 450"/>
                <a:gd name="T72" fmla="*/ 274 w 541"/>
                <a:gd name="T73" fmla="*/ 284 h 450"/>
                <a:gd name="T74" fmla="*/ 245 w 541"/>
                <a:gd name="T75" fmla="*/ 266 h 450"/>
                <a:gd name="T76" fmla="*/ 280 w 541"/>
                <a:gd name="T77" fmla="*/ 326 h 450"/>
                <a:gd name="T78" fmla="*/ 299 w 541"/>
                <a:gd name="T79" fmla="*/ 348 h 450"/>
                <a:gd name="T80" fmla="*/ 302 w 541"/>
                <a:gd name="T81" fmla="*/ 356 h 450"/>
                <a:gd name="T82" fmla="*/ 281 w 541"/>
                <a:gd name="T83" fmla="*/ 337 h 450"/>
                <a:gd name="T84" fmla="*/ 235 w 541"/>
                <a:gd name="T85" fmla="*/ 255 h 450"/>
                <a:gd name="T86" fmla="*/ 211 w 541"/>
                <a:gd name="T87" fmla="*/ 244 h 450"/>
                <a:gd name="T88" fmla="*/ 198 w 541"/>
                <a:gd name="T89" fmla="*/ 271 h 450"/>
                <a:gd name="T90" fmla="*/ 194 w 541"/>
                <a:gd name="T91" fmla="*/ 280 h 450"/>
                <a:gd name="T92" fmla="*/ 187 w 541"/>
                <a:gd name="T93" fmla="*/ 286 h 450"/>
                <a:gd name="T94" fmla="*/ 170 w 541"/>
                <a:gd name="T95" fmla="*/ 342 h 450"/>
                <a:gd name="T96" fmla="*/ 150 w 541"/>
                <a:gd name="T97" fmla="*/ 377 h 450"/>
                <a:gd name="T98" fmla="*/ 162 w 541"/>
                <a:gd name="T99" fmla="*/ 349 h 450"/>
                <a:gd name="T100" fmla="*/ 166 w 541"/>
                <a:gd name="T101" fmla="*/ 336 h 450"/>
                <a:gd name="T102" fmla="*/ 138 w 541"/>
                <a:gd name="T103" fmla="*/ 374 h 450"/>
                <a:gd name="T104" fmla="*/ 132 w 541"/>
                <a:gd name="T105" fmla="*/ 354 h 450"/>
                <a:gd name="T106" fmla="*/ 157 w 541"/>
                <a:gd name="T107" fmla="*/ 283 h 450"/>
                <a:gd name="T108" fmla="*/ 151 w 541"/>
                <a:gd name="T109" fmla="*/ 283 h 450"/>
                <a:gd name="T110" fmla="*/ 70 w 541"/>
                <a:gd name="T111" fmla="*/ 288 h 450"/>
                <a:gd name="T112" fmla="*/ 99 w 541"/>
                <a:gd name="T113" fmla="*/ 261 h 450"/>
                <a:gd name="T114" fmla="*/ 146 w 541"/>
                <a:gd name="T115" fmla="*/ 237 h 450"/>
                <a:gd name="T116" fmla="*/ 145 w 541"/>
                <a:gd name="T117" fmla="*/ 222 h 450"/>
                <a:gd name="T118" fmla="*/ 132 w 541"/>
                <a:gd name="T119"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1" h="450">
                  <a:moveTo>
                    <a:pt x="169" y="271"/>
                  </a:moveTo>
                  <a:cubicBezTo>
                    <a:pt x="165" y="273"/>
                    <a:pt x="162" y="275"/>
                    <a:pt x="161" y="275"/>
                  </a:cubicBezTo>
                  <a:cubicBezTo>
                    <a:pt x="159" y="278"/>
                    <a:pt x="161" y="285"/>
                    <a:pt x="161" y="289"/>
                  </a:cubicBezTo>
                  <a:cubicBezTo>
                    <a:pt x="161" y="290"/>
                    <a:pt x="161" y="290"/>
                    <a:pt x="161" y="291"/>
                  </a:cubicBezTo>
                  <a:cubicBezTo>
                    <a:pt x="162" y="291"/>
                    <a:pt x="162" y="291"/>
                    <a:pt x="162" y="291"/>
                  </a:cubicBezTo>
                  <a:cubicBezTo>
                    <a:pt x="165" y="280"/>
                    <a:pt x="168" y="272"/>
                    <a:pt x="168" y="272"/>
                  </a:cubicBezTo>
                  <a:cubicBezTo>
                    <a:pt x="169" y="271"/>
                    <a:pt x="169" y="271"/>
                    <a:pt x="169" y="271"/>
                  </a:cubicBezTo>
                  <a:moveTo>
                    <a:pt x="175" y="267"/>
                  </a:moveTo>
                  <a:cubicBezTo>
                    <a:pt x="175" y="268"/>
                    <a:pt x="174" y="268"/>
                    <a:pt x="173" y="269"/>
                  </a:cubicBezTo>
                  <a:cubicBezTo>
                    <a:pt x="174" y="268"/>
                    <a:pt x="174" y="268"/>
                    <a:pt x="174" y="268"/>
                  </a:cubicBezTo>
                  <a:cubicBezTo>
                    <a:pt x="174" y="268"/>
                    <a:pt x="161" y="311"/>
                    <a:pt x="151" y="341"/>
                  </a:cubicBezTo>
                  <a:cubicBezTo>
                    <a:pt x="156" y="336"/>
                    <a:pt x="161" y="329"/>
                    <a:pt x="163" y="327"/>
                  </a:cubicBezTo>
                  <a:cubicBezTo>
                    <a:pt x="163" y="327"/>
                    <a:pt x="163" y="327"/>
                    <a:pt x="163" y="327"/>
                  </a:cubicBezTo>
                  <a:cubicBezTo>
                    <a:pt x="163" y="326"/>
                    <a:pt x="163" y="326"/>
                    <a:pt x="163" y="326"/>
                  </a:cubicBezTo>
                  <a:cubicBezTo>
                    <a:pt x="163" y="326"/>
                    <a:pt x="163" y="326"/>
                    <a:pt x="163" y="326"/>
                  </a:cubicBezTo>
                  <a:cubicBezTo>
                    <a:pt x="163" y="326"/>
                    <a:pt x="163" y="326"/>
                    <a:pt x="163" y="326"/>
                  </a:cubicBezTo>
                  <a:cubicBezTo>
                    <a:pt x="164" y="324"/>
                    <a:pt x="166" y="321"/>
                    <a:pt x="166" y="321"/>
                  </a:cubicBezTo>
                  <a:cubicBezTo>
                    <a:pt x="166" y="321"/>
                    <a:pt x="166" y="321"/>
                    <a:pt x="166" y="321"/>
                  </a:cubicBezTo>
                  <a:cubicBezTo>
                    <a:pt x="167" y="320"/>
                    <a:pt x="167" y="320"/>
                    <a:pt x="167" y="320"/>
                  </a:cubicBezTo>
                  <a:cubicBezTo>
                    <a:pt x="168" y="319"/>
                    <a:pt x="171" y="315"/>
                    <a:pt x="172" y="312"/>
                  </a:cubicBezTo>
                  <a:cubicBezTo>
                    <a:pt x="174" y="309"/>
                    <a:pt x="178" y="295"/>
                    <a:pt x="180" y="290"/>
                  </a:cubicBezTo>
                  <a:cubicBezTo>
                    <a:pt x="180" y="290"/>
                    <a:pt x="180" y="290"/>
                    <a:pt x="180" y="290"/>
                  </a:cubicBezTo>
                  <a:cubicBezTo>
                    <a:pt x="180" y="288"/>
                    <a:pt x="179" y="286"/>
                    <a:pt x="179" y="284"/>
                  </a:cubicBezTo>
                  <a:cubicBezTo>
                    <a:pt x="179" y="284"/>
                    <a:pt x="179" y="284"/>
                    <a:pt x="179" y="284"/>
                  </a:cubicBezTo>
                  <a:cubicBezTo>
                    <a:pt x="180" y="281"/>
                    <a:pt x="180" y="279"/>
                    <a:pt x="180" y="276"/>
                  </a:cubicBezTo>
                  <a:cubicBezTo>
                    <a:pt x="180" y="276"/>
                    <a:pt x="180" y="276"/>
                    <a:pt x="180" y="276"/>
                  </a:cubicBezTo>
                  <a:cubicBezTo>
                    <a:pt x="180" y="276"/>
                    <a:pt x="180" y="276"/>
                    <a:pt x="180" y="276"/>
                  </a:cubicBezTo>
                  <a:cubicBezTo>
                    <a:pt x="179" y="274"/>
                    <a:pt x="177" y="271"/>
                    <a:pt x="175" y="267"/>
                  </a:cubicBezTo>
                  <a:moveTo>
                    <a:pt x="179" y="232"/>
                  </a:moveTo>
                  <a:cubicBezTo>
                    <a:pt x="177" y="234"/>
                    <a:pt x="176" y="235"/>
                    <a:pt x="176" y="235"/>
                  </a:cubicBezTo>
                  <a:cubicBezTo>
                    <a:pt x="176" y="235"/>
                    <a:pt x="174" y="236"/>
                    <a:pt x="172" y="236"/>
                  </a:cubicBezTo>
                  <a:cubicBezTo>
                    <a:pt x="174" y="237"/>
                    <a:pt x="175" y="239"/>
                    <a:pt x="176" y="240"/>
                  </a:cubicBezTo>
                  <a:cubicBezTo>
                    <a:pt x="176" y="240"/>
                    <a:pt x="176" y="240"/>
                    <a:pt x="176" y="240"/>
                  </a:cubicBezTo>
                  <a:cubicBezTo>
                    <a:pt x="179" y="245"/>
                    <a:pt x="182" y="258"/>
                    <a:pt x="179" y="263"/>
                  </a:cubicBezTo>
                  <a:cubicBezTo>
                    <a:pt x="179" y="263"/>
                    <a:pt x="179" y="263"/>
                    <a:pt x="179" y="263"/>
                  </a:cubicBezTo>
                  <a:cubicBezTo>
                    <a:pt x="181" y="268"/>
                    <a:pt x="183" y="271"/>
                    <a:pt x="183" y="274"/>
                  </a:cubicBezTo>
                  <a:cubicBezTo>
                    <a:pt x="183" y="274"/>
                    <a:pt x="183" y="274"/>
                    <a:pt x="183" y="274"/>
                  </a:cubicBezTo>
                  <a:cubicBezTo>
                    <a:pt x="184" y="274"/>
                    <a:pt x="184" y="274"/>
                    <a:pt x="184" y="274"/>
                  </a:cubicBezTo>
                  <a:cubicBezTo>
                    <a:pt x="184" y="274"/>
                    <a:pt x="184" y="274"/>
                    <a:pt x="184" y="274"/>
                  </a:cubicBezTo>
                  <a:cubicBezTo>
                    <a:pt x="184" y="275"/>
                    <a:pt x="184" y="275"/>
                    <a:pt x="184" y="275"/>
                  </a:cubicBezTo>
                  <a:cubicBezTo>
                    <a:pt x="184" y="276"/>
                    <a:pt x="184" y="277"/>
                    <a:pt x="184" y="278"/>
                  </a:cubicBezTo>
                  <a:cubicBezTo>
                    <a:pt x="184" y="278"/>
                    <a:pt x="184" y="278"/>
                    <a:pt x="184" y="278"/>
                  </a:cubicBezTo>
                  <a:cubicBezTo>
                    <a:pt x="185" y="278"/>
                    <a:pt x="185" y="279"/>
                    <a:pt x="185" y="279"/>
                  </a:cubicBezTo>
                  <a:cubicBezTo>
                    <a:pt x="185" y="279"/>
                    <a:pt x="185" y="279"/>
                    <a:pt x="185" y="279"/>
                  </a:cubicBezTo>
                  <a:cubicBezTo>
                    <a:pt x="185" y="279"/>
                    <a:pt x="185" y="279"/>
                    <a:pt x="185" y="279"/>
                  </a:cubicBezTo>
                  <a:cubicBezTo>
                    <a:pt x="185" y="278"/>
                    <a:pt x="185" y="278"/>
                    <a:pt x="185" y="278"/>
                  </a:cubicBezTo>
                  <a:cubicBezTo>
                    <a:pt x="186" y="277"/>
                    <a:pt x="186" y="277"/>
                    <a:pt x="186" y="277"/>
                  </a:cubicBezTo>
                  <a:cubicBezTo>
                    <a:pt x="186" y="276"/>
                    <a:pt x="186" y="276"/>
                    <a:pt x="186" y="276"/>
                  </a:cubicBezTo>
                  <a:cubicBezTo>
                    <a:pt x="187" y="276"/>
                    <a:pt x="187" y="276"/>
                    <a:pt x="187" y="275"/>
                  </a:cubicBezTo>
                  <a:cubicBezTo>
                    <a:pt x="188" y="275"/>
                    <a:pt x="188" y="274"/>
                    <a:pt x="189" y="273"/>
                  </a:cubicBezTo>
                  <a:cubicBezTo>
                    <a:pt x="192" y="269"/>
                    <a:pt x="197" y="262"/>
                    <a:pt x="196" y="259"/>
                  </a:cubicBezTo>
                  <a:cubicBezTo>
                    <a:pt x="194" y="257"/>
                    <a:pt x="183" y="239"/>
                    <a:pt x="179" y="232"/>
                  </a:cubicBezTo>
                  <a:moveTo>
                    <a:pt x="232" y="230"/>
                  </a:moveTo>
                  <a:cubicBezTo>
                    <a:pt x="232" y="230"/>
                    <a:pt x="231" y="230"/>
                    <a:pt x="230" y="231"/>
                  </a:cubicBezTo>
                  <a:cubicBezTo>
                    <a:pt x="229" y="231"/>
                    <a:pt x="227" y="231"/>
                    <a:pt x="226" y="231"/>
                  </a:cubicBezTo>
                  <a:cubicBezTo>
                    <a:pt x="225" y="233"/>
                    <a:pt x="225" y="234"/>
                    <a:pt x="225" y="235"/>
                  </a:cubicBezTo>
                  <a:cubicBezTo>
                    <a:pt x="225" y="236"/>
                    <a:pt x="225" y="236"/>
                    <a:pt x="225" y="236"/>
                  </a:cubicBezTo>
                  <a:cubicBezTo>
                    <a:pt x="225" y="236"/>
                    <a:pt x="225" y="236"/>
                    <a:pt x="225" y="236"/>
                  </a:cubicBezTo>
                  <a:cubicBezTo>
                    <a:pt x="227" y="238"/>
                    <a:pt x="227" y="238"/>
                    <a:pt x="227" y="238"/>
                  </a:cubicBezTo>
                  <a:cubicBezTo>
                    <a:pt x="227" y="238"/>
                    <a:pt x="227" y="239"/>
                    <a:pt x="228" y="239"/>
                  </a:cubicBezTo>
                  <a:cubicBezTo>
                    <a:pt x="228" y="239"/>
                    <a:pt x="228" y="239"/>
                    <a:pt x="228" y="239"/>
                  </a:cubicBezTo>
                  <a:cubicBezTo>
                    <a:pt x="228" y="239"/>
                    <a:pt x="228" y="239"/>
                    <a:pt x="228" y="239"/>
                  </a:cubicBezTo>
                  <a:cubicBezTo>
                    <a:pt x="230" y="242"/>
                    <a:pt x="232" y="244"/>
                    <a:pt x="235" y="247"/>
                  </a:cubicBezTo>
                  <a:cubicBezTo>
                    <a:pt x="235" y="246"/>
                    <a:pt x="235" y="245"/>
                    <a:pt x="235" y="244"/>
                  </a:cubicBezTo>
                  <a:cubicBezTo>
                    <a:pt x="235" y="242"/>
                    <a:pt x="233" y="235"/>
                    <a:pt x="232" y="230"/>
                  </a:cubicBezTo>
                  <a:moveTo>
                    <a:pt x="246" y="138"/>
                  </a:moveTo>
                  <a:cubicBezTo>
                    <a:pt x="245" y="140"/>
                    <a:pt x="244" y="143"/>
                    <a:pt x="243" y="145"/>
                  </a:cubicBezTo>
                  <a:cubicBezTo>
                    <a:pt x="244" y="145"/>
                    <a:pt x="244" y="145"/>
                    <a:pt x="244" y="145"/>
                  </a:cubicBezTo>
                  <a:cubicBezTo>
                    <a:pt x="245" y="145"/>
                    <a:pt x="245" y="145"/>
                    <a:pt x="245" y="145"/>
                  </a:cubicBezTo>
                  <a:cubicBezTo>
                    <a:pt x="245" y="143"/>
                    <a:pt x="246" y="141"/>
                    <a:pt x="246" y="140"/>
                  </a:cubicBezTo>
                  <a:cubicBezTo>
                    <a:pt x="246" y="140"/>
                    <a:pt x="246" y="140"/>
                    <a:pt x="246" y="140"/>
                  </a:cubicBezTo>
                  <a:cubicBezTo>
                    <a:pt x="246" y="139"/>
                    <a:pt x="246" y="139"/>
                    <a:pt x="246" y="138"/>
                  </a:cubicBezTo>
                  <a:moveTo>
                    <a:pt x="257" y="122"/>
                  </a:moveTo>
                  <a:cubicBezTo>
                    <a:pt x="256" y="122"/>
                    <a:pt x="255" y="133"/>
                    <a:pt x="253" y="144"/>
                  </a:cubicBezTo>
                  <a:cubicBezTo>
                    <a:pt x="258" y="143"/>
                    <a:pt x="263" y="143"/>
                    <a:pt x="268" y="142"/>
                  </a:cubicBezTo>
                  <a:cubicBezTo>
                    <a:pt x="263" y="133"/>
                    <a:pt x="258" y="123"/>
                    <a:pt x="257" y="122"/>
                  </a:cubicBezTo>
                  <a:cubicBezTo>
                    <a:pt x="257" y="122"/>
                    <a:pt x="257" y="122"/>
                    <a:pt x="257" y="122"/>
                  </a:cubicBezTo>
                  <a:moveTo>
                    <a:pt x="262" y="100"/>
                  </a:moveTo>
                  <a:cubicBezTo>
                    <a:pt x="261" y="100"/>
                    <a:pt x="259" y="106"/>
                    <a:pt x="256" y="113"/>
                  </a:cubicBezTo>
                  <a:cubicBezTo>
                    <a:pt x="258" y="114"/>
                    <a:pt x="261" y="117"/>
                    <a:pt x="263" y="119"/>
                  </a:cubicBezTo>
                  <a:cubicBezTo>
                    <a:pt x="263" y="119"/>
                    <a:pt x="262" y="119"/>
                    <a:pt x="262" y="119"/>
                  </a:cubicBezTo>
                  <a:cubicBezTo>
                    <a:pt x="264" y="121"/>
                    <a:pt x="269" y="132"/>
                    <a:pt x="273" y="141"/>
                  </a:cubicBezTo>
                  <a:cubicBezTo>
                    <a:pt x="274" y="141"/>
                    <a:pt x="275" y="141"/>
                    <a:pt x="276" y="141"/>
                  </a:cubicBezTo>
                  <a:cubicBezTo>
                    <a:pt x="275" y="137"/>
                    <a:pt x="274" y="134"/>
                    <a:pt x="274" y="132"/>
                  </a:cubicBezTo>
                  <a:cubicBezTo>
                    <a:pt x="273" y="128"/>
                    <a:pt x="266" y="101"/>
                    <a:pt x="262" y="100"/>
                  </a:cubicBezTo>
                  <a:cubicBezTo>
                    <a:pt x="262" y="100"/>
                    <a:pt x="262" y="100"/>
                    <a:pt x="262" y="100"/>
                  </a:cubicBezTo>
                  <a:moveTo>
                    <a:pt x="198" y="158"/>
                  </a:moveTo>
                  <a:cubicBezTo>
                    <a:pt x="199" y="158"/>
                    <a:pt x="199" y="158"/>
                    <a:pt x="199" y="158"/>
                  </a:cubicBezTo>
                  <a:cubicBezTo>
                    <a:pt x="200" y="157"/>
                    <a:pt x="202" y="156"/>
                    <a:pt x="204" y="155"/>
                  </a:cubicBezTo>
                  <a:cubicBezTo>
                    <a:pt x="206" y="154"/>
                    <a:pt x="212" y="153"/>
                    <a:pt x="220" y="152"/>
                  </a:cubicBezTo>
                  <a:cubicBezTo>
                    <a:pt x="222" y="151"/>
                    <a:pt x="224" y="150"/>
                    <a:pt x="225" y="149"/>
                  </a:cubicBezTo>
                  <a:cubicBezTo>
                    <a:pt x="226" y="149"/>
                    <a:pt x="228" y="148"/>
                    <a:pt x="231" y="148"/>
                  </a:cubicBezTo>
                  <a:cubicBezTo>
                    <a:pt x="237" y="133"/>
                    <a:pt x="253" y="95"/>
                    <a:pt x="255" y="94"/>
                  </a:cubicBezTo>
                  <a:cubicBezTo>
                    <a:pt x="256" y="92"/>
                    <a:pt x="262" y="91"/>
                    <a:pt x="265" y="91"/>
                  </a:cubicBezTo>
                  <a:cubicBezTo>
                    <a:pt x="265" y="91"/>
                    <a:pt x="265" y="91"/>
                    <a:pt x="265" y="91"/>
                  </a:cubicBezTo>
                  <a:cubicBezTo>
                    <a:pt x="268" y="91"/>
                    <a:pt x="269" y="92"/>
                    <a:pt x="270" y="95"/>
                  </a:cubicBezTo>
                  <a:cubicBezTo>
                    <a:pt x="271" y="97"/>
                    <a:pt x="278" y="120"/>
                    <a:pt x="285" y="140"/>
                  </a:cubicBezTo>
                  <a:cubicBezTo>
                    <a:pt x="286" y="140"/>
                    <a:pt x="287" y="140"/>
                    <a:pt x="287" y="140"/>
                  </a:cubicBezTo>
                  <a:cubicBezTo>
                    <a:pt x="287" y="140"/>
                    <a:pt x="350" y="134"/>
                    <a:pt x="358" y="134"/>
                  </a:cubicBezTo>
                  <a:cubicBezTo>
                    <a:pt x="358" y="134"/>
                    <a:pt x="359" y="134"/>
                    <a:pt x="359" y="134"/>
                  </a:cubicBezTo>
                  <a:cubicBezTo>
                    <a:pt x="359" y="134"/>
                    <a:pt x="359" y="134"/>
                    <a:pt x="359" y="134"/>
                  </a:cubicBezTo>
                  <a:cubicBezTo>
                    <a:pt x="363" y="134"/>
                    <a:pt x="369" y="134"/>
                    <a:pt x="370" y="136"/>
                  </a:cubicBezTo>
                  <a:cubicBezTo>
                    <a:pt x="372" y="138"/>
                    <a:pt x="365" y="139"/>
                    <a:pt x="361" y="141"/>
                  </a:cubicBezTo>
                  <a:cubicBezTo>
                    <a:pt x="364" y="141"/>
                    <a:pt x="367" y="141"/>
                    <a:pt x="369" y="142"/>
                  </a:cubicBezTo>
                  <a:cubicBezTo>
                    <a:pt x="371" y="142"/>
                    <a:pt x="372" y="143"/>
                    <a:pt x="373" y="144"/>
                  </a:cubicBezTo>
                  <a:cubicBezTo>
                    <a:pt x="374" y="146"/>
                    <a:pt x="362" y="147"/>
                    <a:pt x="359" y="149"/>
                  </a:cubicBezTo>
                  <a:cubicBezTo>
                    <a:pt x="358" y="150"/>
                    <a:pt x="343" y="152"/>
                    <a:pt x="329" y="153"/>
                  </a:cubicBezTo>
                  <a:cubicBezTo>
                    <a:pt x="331" y="153"/>
                    <a:pt x="333" y="153"/>
                    <a:pt x="335" y="153"/>
                  </a:cubicBezTo>
                  <a:cubicBezTo>
                    <a:pt x="335" y="153"/>
                    <a:pt x="335" y="153"/>
                    <a:pt x="335" y="153"/>
                  </a:cubicBezTo>
                  <a:cubicBezTo>
                    <a:pt x="337" y="154"/>
                    <a:pt x="337" y="154"/>
                    <a:pt x="337" y="154"/>
                  </a:cubicBezTo>
                  <a:cubicBezTo>
                    <a:pt x="346" y="155"/>
                    <a:pt x="356" y="156"/>
                    <a:pt x="359" y="156"/>
                  </a:cubicBezTo>
                  <a:cubicBezTo>
                    <a:pt x="364" y="157"/>
                    <a:pt x="369" y="157"/>
                    <a:pt x="369" y="157"/>
                  </a:cubicBezTo>
                  <a:cubicBezTo>
                    <a:pt x="369" y="157"/>
                    <a:pt x="369" y="157"/>
                    <a:pt x="373" y="154"/>
                  </a:cubicBezTo>
                  <a:cubicBezTo>
                    <a:pt x="374" y="153"/>
                    <a:pt x="375" y="153"/>
                    <a:pt x="375" y="153"/>
                  </a:cubicBezTo>
                  <a:cubicBezTo>
                    <a:pt x="376" y="153"/>
                    <a:pt x="376" y="153"/>
                    <a:pt x="376" y="153"/>
                  </a:cubicBezTo>
                  <a:cubicBezTo>
                    <a:pt x="377" y="153"/>
                    <a:pt x="377" y="153"/>
                    <a:pt x="377" y="153"/>
                  </a:cubicBezTo>
                  <a:cubicBezTo>
                    <a:pt x="378" y="153"/>
                    <a:pt x="378" y="153"/>
                    <a:pt x="378" y="153"/>
                  </a:cubicBezTo>
                  <a:cubicBezTo>
                    <a:pt x="379" y="153"/>
                    <a:pt x="379" y="153"/>
                    <a:pt x="379" y="153"/>
                  </a:cubicBezTo>
                  <a:cubicBezTo>
                    <a:pt x="381" y="153"/>
                    <a:pt x="376" y="156"/>
                    <a:pt x="379" y="157"/>
                  </a:cubicBezTo>
                  <a:cubicBezTo>
                    <a:pt x="380" y="157"/>
                    <a:pt x="380" y="157"/>
                    <a:pt x="381" y="157"/>
                  </a:cubicBezTo>
                  <a:cubicBezTo>
                    <a:pt x="381" y="157"/>
                    <a:pt x="382" y="157"/>
                    <a:pt x="383" y="157"/>
                  </a:cubicBezTo>
                  <a:cubicBezTo>
                    <a:pt x="383" y="157"/>
                    <a:pt x="384" y="157"/>
                    <a:pt x="384" y="157"/>
                  </a:cubicBezTo>
                  <a:cubicBezTo>
                    <a:pt x="384" y="157"/>
                    <a:pt x="385" y="157"/>
                    <a:pt x="385" y="158"/>
                  </a:cubicBezTo>
                  <a:cubicBezTo>
                    <a:pt x="385" y="158"/>
                    <a:pt x="385" y="158"/>
                    <a:pt x="385" y="158"/>
                  </a:cubicBezTo>
                  <a:cubicBezTo>
                    <a:pt x="386" y="160"/>
                    <a:pt x="382" y="163"/>
                    <a:pt x="381" y="166"/>
                  </a:cubicBezTo>
                  <a:cubicBezTo>
                    <a:pt x="379" y="169"/>
                    <a:pt x="384" y="170"/>
                    <a:pt x="381" y="170"/>
                  </a:cubicBezTo>
                  <a:cubicBezTo>
                    <a:pt x="379" y="170"/>
                    <a:pt x="378" y="170"/>
                    <a:pt x="377" y="170"/>
                  </a:cubicBezTo>
                  <a:cubicBezTo>
                    <a:pt x="376" y="170"/>
                    <a:pt x="376" y="170"/>
                    <a:pt x="375" y="170"/>
                  </a:cubicBezTo>
                  <a:cubicBezTo>
                    <a:pt x="374" y="171"/>
                    <a:pt x="374" y="171"/>
                    <a:pt x="373" y="171"/>
                  </a:cubicBezTo>
                  <a:cubicBezTo>
                    <a:pt x="373" y="171"/>
                    <a:pt x="373" y="171"/>
                    <a:pt x="372" y="171"/>
                  </a:cubicBezTo>
                  <a:cubicBezTo>
                    <a:pt x="372" y="171"/>
                    <a:pt x="372" y="171"/>
                    <a:pt x="372" y="171"/>
                  </a:cubicBezTo>
                  <a:cubicBezTo>
                    <a:pt x="372" y="171"/>
                    <a:pt x="372" y="171"/>
                    <a:pt x="372" y="171"/>
                  </a:cubicBezTo>
                  <a:cubicBezTo>
                    <a:pt x="371" y="171"/>
                    <a:pt x="370" y="171"/>
                    <a:pt x="369" y="170"/>
                  </a:cubicBezTo>
                  <a:cubicBezTo>
                    <a:pt x="366" y="170"/>
                    <a:pt x="364" y="169"/>
                    <a:pt x="362" y="169"/>
                  </a:cubicBezTo>
                  <a:cubicBezTo>
                    <a:pt x="362" y="169"/>
                    <a:pt x="362" y="169"/>
                    <a:pt x="362" y="169"/>
                  </a:cubicBezTo>
                  <a:cubicBezTo>
                    <a:pt x="361" y="169"/>
                    <a:pt x="360" y="170"/>
                    <a:pt x="359" y="170"/>
                  </a:cubicBezTo>
                  <a:cubicBezTo>
                    <a:pt x="360" y="172"/>
                    <a:pt x="364" y="174"/>
                    <a:pt x="361" y="176"/>
                  </a:cubicBezTo>
                  <a:cubicBezTo>
                    <a:pt x="360" y="177"/>
                    <a:pt x="359" y="177"/>
                    <a:pt x="358" y="177"/>
                  </a:cubicBezTo>
                  <a:cubicBezTo>
                    <a:pt x="358" y="177"/>
                    <a:pt x="357" y="177"/>
                    <a:pt x="357" y="177"/>
                  </a:cubicBezTo>
                  <a:cubicBezTo>
                    <a:pt x="356" y="179"/>
                    <a:pt x="355" y="179"/>
                    <a:pt x="355" y="179"/>
                  </a:cubicBezTo>
                  <a:cubicBezTo>
                    <a:pt x="353" y="179"/>
                    <a:pt x="352" y="178"/>
                    <a:pt x="352" y="178"/>
                  </a:cubicBezTo>
                  <a:cubicBezTo>
                    <a:pt x="352" y="178"/>
                    <a:pt x="352" y="178"/>
                    <a:pt x="351" y="178"/>
                  </a:cubicBezTo>
                  <a:cubicBezTo>
                    <a:pt x="346" y="180"/>
                    <a:pt x="336" y="184"/>
                    <a:pt x="336" y="184"/>
                  </a:cubicBezTo>
                  <a:cubicBezTo>
                    <a:pt x="336" y="184"/>
                    <a:pt x="343" y="185"/>
                    <a:pt x="340" y="186"/>
                  </a:cubicBezTo>
                  <a:cubicBezTo>
                    <a:pt x="339" y="187"/>
                    <a:pt x="338" y="187"/>
                    <a:pt x="337" y="187"/>
                  </a:cubicBezTo>
                  <a:cubicBezTo>
                    <a:pt x="335" y="187"/>
                    <a:pt x="333" y="186"/>
                    <a:pt x="332" y="186"/>
                  </a:cubicBezTo>
                  <a:cubicBezTo>
                    <a:pt x="330" y="186"/>
                    <a:pt x="315" y="187"/>
                    <a:pt x="311" y="189"/>
                  </a:cubicBezTo>
                  <a:cubicBezTo>
                    <a:pt x="310" y="189"/>
                    <a:pt x="310" y="189"/>
                    <a:pt x="309" y="189"/>
                  </a:cubicBezTo>
                  <a:cubicBezTo>
                    <a:pt x="308" y="191"/>
                    <a:pt x="312" y="193"/>
                    <a:pt x="312" y="193"/>
                  </a:cubicBezTo>
                  <a:cubicBezTo>
                    <a:pt x="312" y="193"/>
                    <a:pt x="309" y="192"/>
                    <a:pt x="306" y="191"/>
                  </a:cubicBezTo>
                  <a:cubicBezTo>
                    <a:pt x="306" y="191"/>
                    <a:pt x="306" y="191"/>
                    <a:pt x="306" y="191"/>
                  </a:cubicBezTo>
                  <a:cubicBezTo>
                    <a:pt x="306" y="191"/>
                    <a:pt x="306" y="191"/>
                    <a:pt x="306" y="191"/>
                  </a:cubicBezTo>
                  <a:cubicBezTo>
                    <a:pt x="305" y="191"/>
                    <a:pt x="304" y="191"/>
                    <a:pt x="304" y="190"/>
                  </a:cubicBezTo>
                  <a:cubicBezTo>
                    <a:pt x="303" y="190"/>
                    <a:pt x="302" y="190"/>
                    <a:pt x="300" y="190"/>
                  </a:cubicBezTo>
                  <a:cubicBezTo>
                    <a:pt x="300" y="190"/>
                    <a:pt x="300" y="190"/>
                    <a:pt x="300" y="190"/>
                  </a:cubicBezTo>
                  <a:cubicBezTo>
                    <a:pt x="301" y="195"/>
                    <a:pt x="302" y="199"/>
                    <a:pt x="304" y="203"/>
                  </a:cubicBezTo>
                  <a:cubicBezTo>
                    <a:pt x="304" y="203"/>
                    <a:pt x="304" y="203"/>
                    <a:pt x="304" y="203"/>
                  </a:cubicBezTo>
                  <a:cubicBezTo>
                    <a:pt x="304" y="204"/>
                    <a:pt x="304" y="205"/>
                    <a:pt x="304" y="205"/>
                  </a:cubicBezTo>
                  <a:cubicBezTo>
                    <a:pt x="304" y="206"/>
                    <a:pt x="304" y="206"/>
                    <a:pt x="304" y="206"/>
                  </a:cubicBezTo>
                  <a:cubicBezTo>
                    <a:pt x="305" y="207"/>
                    <a:pt x="305" y="207"/>
                    <a:pt x="305" y="207"/>
                  </a:cubicBezTo>
                  <a:cubicBezTo>
                    <a:pt x="305" y="208"/>
                    <a:pt x="306" y="210"/>
                    <a:pt x="306" y="211"/>
                  </a:cubicBezTo>
                  <a:cubicBezTo>
                    <a:pt x="306" y="211"/>
                    <a:pt x="306" y="211"/>
                    <a:pt x="306" y="211"/>
                  </a:cubicBezTo>
                  <a:cubicBezTo>
                    <a:pt x="306" y="212"/>
                    <a:pt x="306" y="212"/>
                    <a:pt x="306" y="212"/>
                  </a:cubicBezTo>
                  <a:cubicBezTo>
                    <a:pt x="306" y="212"/>
                    <a:pt x="306" y="212"/>
                    <a:pt x="306" y="212"/>
                  </a:cubicBezTo>
                  <a:cubicBezTo>
                    <a:pt x="306" y="213"/>
                    <a:pt x="306" y="213"/>
                    <a:pt x="306" y="213"/>
                  </a:cubicBezTo>
                  <a:cubicBezTo>
                    <a:pt x="307" y="213"/>
                    <a:pt x="307" y="213"/>
                    <a:pt x="307" y="213"/>
                  </a:cubicBezTo>
                  <a:cubicBezTo>
                    <a:pt x="307" y="213"/>
                    <a:pt x="307" y="213"/>
                    <a:pt x="307" y="213"/>
                  </a:cubicBezTo>
                  <a:cubicBezTo>
                    <a:pt x="307" y="214"/>
                    <a:pt x="307" y="214"/>
                    <a:pt x="307" y="214"/>
                  </a:cubicBezTo>
                  <a:cubicBezTo>
                    <a:pt x="307" y="214"/>
                    <a:pt x="307" y="214"/>
                    <a:pt x="307" y="214"/>
                  </a:cubicBezTo>
                  <a:cubicBezTo>
                    <a:pt x="307" y="214"/>
                    <a:pt x="307" y="214"/>
                    <a:pt x="307" y="214"/>
                  </a:cubicBezTo>
                  <a:cubicBezTo>
                    <a:pt x="307" y="214"/>
                    <a:pt x="308" y="215"/>
                    <a:pt x="309" y="217"/>
                  </a:cubicBezTo>
                  <a:cubicBezTo>
                    <a:pt x="317" y="227"/>
                    <a:pt x="341" y="254"/>
                    <a:pt x="343" y="255"/>
                  </a:cubicBezTo>
                  <a:cubicBezTo>
                    <a:pt x="343" y="255"/>
                    <a:pt x="344" y="255"/>
                    <a:pt x="344" y="255"/>
                  </a:cubicBezTo>
                  <a:cubicBezTo>
                    <a:pt x="345" y="255"/>
                    <a:pt x="346" y="254"/>
                    <a:pt x="348" y="254"/>
                  </a:cubicBezTo>
                  <a:cubicBezTo>
                    <a:pt x="348" y="254"/>
                    <a:pt x="348" y="254"/>
                    <a:pt x="348" y="254"/>
                  </a:cubicBezTo>
                  <a:cubicBezTo>
                    <a:pt x="348" y="254"/>
                    <a:pt x="348" y="254"/>
                    <a:pt x="348" y="254"/>
                  </a:cubicBezTo>
                  <a:cubicBezTo>
                    <a:pt x="348" y="254"/>
                    <a:pt x="348" y="254"/>
                    <a:pt x="348" y="254"/>
                  </a:cubicBezTo>
                  <a:cubicBezTo>
                    <a:pt x="349" y="255"/>
                    <a:pt x="349" y="255"/>
                    <a:pt x="349" y="255"/>
                  </a:cubicBezTo>
                  <a:cubicBezTo>
                    <a:pt x="350" y="255"/>
                    <a:pt x="350" y="255"/>
                    <a:pt x="350" y="255"/>
                  </a:cubicBezTo>
                  <a:cubicBezTo>
                    <a:pt x="351" y="256"/>
                    <a:pt x="351" y="256"/>
                    <a:pt x="351" y="256"/>
                  </a:cubicBezTo>
                  <a:cubicBezTo>
                    <a:pt x="351" y="256"/>
                    <a:pt x="352" y="257"/>
                    <a:pt x="354" y="258"/>
                  </a:cubicBezTo>
                  <a:cubicBezTo>
                    <a:pt x="354" y="258"/>
                    <a:pt x="354" y="258"/>
                    <a:pt x="354" y="258"/>
                  </a:cubicBezTo>
                  <a:cubicBezTo>
                    <a:pt x="362" y="264"/>
                    <a:pt x="377" y="276"/>
                    <a:pt x="379" y="277"/>
                  </a:cubicBezTo>
                  <a:cubicBezTo>
                    <a:pt x="381" y="278"/>
                    <a:pt x="397" y="287"/>
                    <a:pt x="406" y="291"/>
                  </a:cubicBezTo>
                  <a:cubicBezTo>
                    <a:pt x="406" y="291"/>
                    <a:pt x="406" y="291"/>
                    <a:pt x="406" y="291"/>
                  </a:cubicBezTo>
                  <a:cubicBezTo>
                    <a:pt x="408" y="292"/>
                    <a:pt x="411" y="294"/>
                    <a:pt x="411" y="294"/>
                  </a:cubicBezTo>
                  <a:cubicBezTo>
                    <a:pt x="411" y="294"/>
                    <a:pt x="411" y="294"/>
                    <a:pt x="411" y="294"/>
                  </a:cubicBezTo>
                  <a:cubicBezTo>
                    <a:pt x="412" y="294"/>
                    <a:pt x="415" y="295"/>
                    <a:pt x="418" y="296"/>
                  </a:cubicBezTo>
                  <a:cubicBezTo>
                    <a:pt x="418" y="296"/>
                    <a:pt x="418" y="296"/>
                    <a:pt x="418" y="296"/>
                  </a:cubicBezTo>
                  <a:cubicBezTo>
                    <a:pt x="422" y="297"/>
                    <a:pt x="426" y="298"/>
                    <a:pt x="428" y="298"/>
                  </a:cubicBezTo>
                  <a:cubicBezTo>
                    <a:pt x="431" y="298"/>
                    <a:pt x="435" y="299"/>
                    <a:pt x="438" y="299"/>
                  </a:cubicBezTo>
                  <a:cubicBezTo>
                    <a:pt x="439" y="299"/>
                    <a:pt x="440" y="299"/>
                    <a:pt x="441" y="299"/>
                  </a:cubicBezTo>
                  <a:cubicBezTo>
                    <a:pt x="443" y="300"/>
                    <a:pt x="443" y="300"/>
                    <a:pt x="443" y="300"/>
                  </a:cubicBezTo>
                  <a:cubicBezTo>
                    <a:pt x="444" y="302"/>
                    <a:pt x="441" y="303"/>
                    <a:pt x="438" y="303"/>
                  </a:cubicBezTo>
                  <a:cubicBezTo>
                    <a:pt x="438" y="303"/>
                    <a:pt x="438" y="303"/>
                    <a:pt x="438" y="303"/>
                  </a:cubicBezTo>
                  <a:cubicBezTo>
                    <a:pt x="434" y="303"/>
                    <a:pt x="434" y="303"/>
                    <a:pt x="434" y="303"/>
                  </a:cubicBezTo>
                  <a:cubicBezTo>
                    <a:pt x="433" y="303"/>
                    <a:pt x="433" y="303"/>
                    <a:pt x="433" y="303"/>
                  </a:cubicBezTo>
                  <a:cubicBezTo>
                    <a:pt x="433" y="303"/>
                    <a:pt x="433" y="303"/>
                    <a:pt x="433" y="303"/>
                  </a:cubicBezTo>
                  <a:cubicBezTo>
                    <a:pt x="415" y="300"/>
                    <a:pt x="415" y="300"/>
                    <a:pt x="415" y="300"/>
                  </a:cubicBezTo>
                  <a:cubicBezTo>
                    <a:pt x="415" y="300"/>
                    <a:pt x="415" y="300"/>
                    <a:pt x="415" y="300"/>
                  </a:cubicBezTo>
                  <a:cubicBezTo>
                    <a:pt x="414" y="300"/>
                    <a:pt x="409" y="300"/>
                    <a:pt x="407" y="298"/>
                  </a:cubicBezTo>
                  <a:cubicBezTo>
                    <a:pt x="407" y="298"/>
                    <a:pt x="406" y="298"/>
                    <a:pt x="405" y="297"/>
                  </a:cubicBezTo>
                  <a:cubicBezTo>
                    <a:pt x="405" y="297"/>
                    <a:pt x="404" y="296"/>
                    <a:pt x="404" y="296"/>
                  </a:cubicBezTo>
                  <a:cubicBezTo>
                    <a:pt x="404" y="296"/>
                    <a:pt x="404" y="296"/>
                    <a:pt x="404" y="296"/>
                  </a:cubicBezTo>
                  <a:cubicBezTo>
                    <a:pt x="398" y="293"/>
                    <a:pt x="389" y="289"/>
                    <a:pt x="388" y="288"/>
                  </a:cubicBezTo>
                  <a:cubicBezTo>
                    <a:pt x="388" y="288"/>
                    <a:pt x="388" y="288"/>
                    <a:pt x="388" y="288"/>
                  </a:cubicBezTo>
                  <a:cubicBezTo>
                    <a:pt x="388" y="288"/>
                    <a:pt x="388" y="288"/>
                    <a:pt x="388" y="288"/>
                  </a:cubicBezTo>
                  <a:cubicBezTo>
                    <a:pt x="388" y="288"/>
                    <a:pt x="388" y="288"/>
                    <a:pt x="388" y="288"/>
                  </a:cubicBezTo>
                  <a:cubicBezTo>
                    <a:pt x="387" y="288"/>
                    <a:pt x="387" y="288"/>
                    <a:pt x="386" y="288"/>
                  </a:cubicBezTo>
                  <a:cubicBezTo>
                    <a:pt x="386" y="289"/>
                    <a:pt x="385" y="289"/>
                    <a:pt x="384" y="289"/>
                  </a:cubicBezTo>
                  <a:cubicBezTo>
                    <a:pt x="384" y="289"/>
                    <a:pt x="383" y="289"/>
                    <a:pt x="382" y="288"/>
                  </a:cubicBezTo>
                  <a:cubicBezTo>
                    <a:pt x="382" y="288"/>
                    <a:pt x="382" y="288"/>
                    <a:pt x="382" y="288"/>
                  </a:cubicBezTo>
                  <a:cubicBezTo>
                    <a:pt x="381" y="287"/>
                    <a:pt x="381" y="287"/>
                    <a:pt x="381" y="287"/>
                  </a:cubicBezTo>
                  <a:cubicBezTo>
                    <a:pt x="381" y="287"/>
                    <a:pt x="381" y="287"/>
                    <a:pt x="381" y="287"/>
                  </a:cubicBezTo>
                  <a:cubicBezTo>
                    <a:pt x="380" y="286"/>
                    <a:pt x="380" y="286"/>
                    <a:pt x="380" y="286"/>
                  </a:cubicBezTo>
                  <a:cubicBezTo>
                    <a:pt x="380" y="286"/>
                    <a:pt x="380" y="286"/>
                    <a:pt x="380" y="286"/>
                  </a:cubicBezTo>
                  <a:cubicBezTo>
                    <a:pt x="379" y="285"/>
                    <a:pt x="379" y="285"/>
                    <a:pt x="379" y="285"/>
                  </a:cubicBezTo>
                  <a:cubicBezTo>
                    <a:pt x="379" y="284"/>
                    <a:pt x="379" y="284"/>
                    <a:pt x="379" y="284"/>
                  </a:cubicBezTo>
                  <a:cubicBezTo>
                    <a:pt x="378" y="284"/>
                    <a:pt x="378" y="284"/>
                    <a:pt x="378" y="284"/>
                  </a:cubicBezTo>
                  <a:cubicBezTo>
                    <a:pt x="378" y="284"/>
                    <a:pt x="378" y="284"/>
                    <a:pt x="378" y="284"/>
                  </a:cubicBezTo>
                  <a:cubicBezTo>
                    <a:pt x="378" y="284"/>
                    <a:pt x="378" y="284"/>
                    <a:pt x="378" y="284"/>
                  </a:cubicBezTo>
                  <a:cubicBezTo>
                    <a:pt x="378" y="283"/>
                    <a:pt x="378" y="283"/>
                    <a:pt x="378" y="283"/>
                  </a:cubicBezTo>
                  <a:cubicBezTo>
                    <a:pt x="352" y="266"/>
                    <a:pt x="352" y="266"/>
                    <a:pt x="352" y="266"/>
                  </a:cubicBezTo>
                  <a:cubicBezTo>
                    <a:pt x="352" y="266"/>
                    <a:pt x="352" y="266"/>
                    <a:pt x="352" y="266"/>
                  </a:cubicBezTo>
                  <a:cubicBezTo>
                    <a:pt x="351" y="265"/>
                    <a:pt x="351" y="265"/>
                    <a:pt x="351" y="265"/>
                  </a:cubicBezTo>
                  <a:cubicBezTo>
                    <a:pt x="351" y="265"/>
                    <a:pt x="346" y="263"/>
                    <a:pt x="343" y="261"/>
                  </a:cubicBezTo>
                  <a:cubicBezTo>
                    <a:pt x="343" y="261"/>
                    <a:pt x="342" y="260"/>
                    <a:pt x="341" y="260"/>
                  </a:cubicBezTo>
                  <a:cubicBezTo>
                    <a:pt x="341" y="259"/>
                    <a:pt x="341" y="259"/>
                    <a:pt x="341" y="259"/>
                  </a:cubicBezTo>
                  <a:cubicBezTo>
                    <a:pt x="334" y="252"/>
                    <a:pt x="312" y="228"/>
                    <a:pt x="303" y="218"/>
                  </a:cubicBezTo>
                  <a:cubicBezTo>
                    <a:pt x="302" y="218"/>
                    <a:pt x="302" y="218"/>
                    <a:pt x="302" y="218"/>
                  </a:cubicBezTo>
                  <a:cubicBezTo>
                    <a:pt x="302" y="217"/>
                    <a:pt x="302" y="216"/>
                    <a:pt x="301" y="216"/>
                  </a:cubicBezTo>
                  <a:cubicBezTo>
                    <a:pt x="301" y="215"/>
                    <a:pt x="300" y="214"/>
                    <a:pt x="300" y="214"/>
                  </a:cubicBezTo>
                  <a:cubicBezTo>
                    <a:pt x="300" y="213"/>
                    <a:pt x="300" y="213"/>
                    <a:pt x="300" y="213"/>
                  </a:cubicBezTo>
                  <a:cubicBezTo>
                    <a:pt x="300" y="213"/>
                    <a:pt x="300" y="212"/>
                    <a:pt x="299" y="211"/>
                  </a:cubicBezTo>
                  <a:cubicBezTo>
                    <a:pt x="299" y="211"/>
                    <a:pt x="299" y="211"/>
                    <a:pt x="299" y="211"/>
                  </a:cubicBezTo>
                  <a:cubicBezTo>
                    <a:pt x="298" y="207"/>
                    <a:pt x="295" y="199"/>
                    <a:pt x="292" y="190"/>
                  </a:cubicBezTo>
                  <a:cubicBezTo>
                    <a:pt x="292" y="190"/>
                    <a:pt x="291" y="190"/>
                    <a:pt x="291" y="190"/>
                  </a:cubicBezTo>
                  <a:cubicBezTo>
                    <a:pt x="295" y="207"/>
                    <a:pt x="300" y="223"/>
                    <a:pt x="301" y="225"/>
                  </a:cubicBezTo>
                  <a:cubicBezTo>
                    <a:pt x="301" y="225"/>
                    <a:pt x="301" y="225"/>
                    <a:pt x="301" y="225"/>
                  </a:cubicBezTo>
                  <a:cubicBezTo>
                    <a:pt x="302" y="225"/>
                    <a:pt x="302" y="225"/>
                    <a:pt x="302" y="225"/>
                  </a:cubicBezTo>
                  <a:cubicBezTo>
                    <a:pt x="303" y="227"/>
                    <a:pt x="303" y="228"/>
                    <a:pt x="305" y="230"/>
                  </a:cubicBezTo>
                  <a:cubicBezTo>
                    <a:pt x="313" y="240"/>
                    <a:pt x="313" y="240"/>
                    <a:pt x="313" y="240"/>
                  </a:cubicBezTo>
                  <a:cubicBezTo>
                    <a:pt x="312" y="241"/>
                    <a:pt x="312" y="241"/>
                    <a:pt x="312" y="241"/>
                  </a:cubicBezTo>
                  <a:cubicBezTo>
                    <a:pt x="323" y="255"/>
                    <a:pt x="337" y="274"/>
                    <a:pt x="340" y="276"/>
                  </a:cubicBezTo>
                  <a:cubicBezTo>
                    <a:pt x="344" y="280"/>
                    <a:pt x="346" y="280"/>
                    <a:pt x="349" y="284"/>
                  </a:cubicBezTo>
                  <a:cubicBezTo>
                    <a:pt x="349" y="284"/>
                    <a:pt x="349" y="284"/>
                    <a:pt x="349" y="284"/>
                  </a:cubicBezTo>
                  <a:cubicBezTo>
                    <a:pt x="352" y="288"/>
                    <a:pt x="352" y="290"/>
                    <a:pt x="354" y="292"/>
                  </a:cubicBezTo>
                  <a:cubicBezTo>
                    <a:pt x="353" y="292"/>
                    <a:pt x="353" y="292"/>
                    <a:pt x="353" y="292"/>
                  </a:cubicBezTo>
                  <a:cubicBezTo>
                    <a:pt x="358" y="296"/>
                    <a:pt x="374" y="310"/>
                    <a:pt x="378" y="313"/>
                  </a:cubicBezTo>
                  <a:cubicBezTo>
                    <a:pt x="379" y="314"/>
                    <a:pt x="380" y="314"/>
                    <a:pt x="382" y="315"/>
                  </a:cubicBezTo>
                  <a:cubicBezTo>
                    <a:pt x="382" y="315"/>
                    <a:pt x="383" y="316"/>
                    <a:pt x="383" y="316"/>
                  </a:cubicBezTo>
                  <a:cubicBezTo>
                    <a:pt x="384" y="317"/>
                    <a:pt x="384" y="318"/>
                    <a:pt x="385" y="319"/>
                  </a:cubicBezTo>
                  <a:cubicBezTo>
                    <a:pt x="385" y="321"/>
                    <a:pt x="385" y="323"/>
                    <a:pt x="385" y="323"/>
                  </a:cubicBezTo>
                  <a:cubicBezTo>
                    <a:pt x="385" y="323"/>
                    <a:pt x="385" y="323"/>
                    <a:pt x="385" y="323"/>
                  </a:cubicBezTo>
                  <a:cubicBezTo>
                    <a:pt x="387" y="324"/>
                    <a:pt x="398" y="332"/>
                    <a:pt x="400" y="335"/>
                  </a:cubicBezTo>
                  <a:cubicBezTo>
                    <a:pt x="403" y="339"/>
                    <a:pt x="414" y="350"/>
                    <a:pt x="417" y="355"/>
                  </a:cubicBezTo>
                  <a:cubicBezTo>
                    <a:pt x="418" y="357"/>
                    <a:pt x="419" y="357"/>
                    <a:pt x="421" y="358"/>
                  </a:cubicBezTo>
                  <a:cubicBezTo>
                    <a:pt x="421" y="358"/>
                    <a:pt x="421" y="358"/>
                    <a:pt x="421" y="358"/>
                  </a:cubicBezTo>
                  <a:cubicBezTo>
                    <a:pt x="422" y="358"/>
                    <a:pt x="423" y="359"/>
                    <a:pt x="424" y="359"/>
                  </a:cubicBezTo>
                  <a:cubicBezTo>
                    <a:pt x="425" y="360"/>
                    <a:pt x="427" y="361"/>
                    <a:pt x="428" y="362"/>
                  </a:cubicBezTo>
                  <a:cubicBezTo>
                    <a:pt x="429" y="362"/>
                    <a:pt x="429" y="362"/>
                    <a:pt x="429" y="362"/>
                  </a:cubicBezTo>
                  <a:cubicBezTo>
                    <a:pt x="430" y="363"/>
                    <a:pt x="430" y="367"/>
                    <a:pt x="428" y="367"/>
                  </a:cubicBezTo>
                  <a:cubicBezTo>
                    <a:pt x="427" y="367"/>
                    <a:pt x="426" y="366"/>
                    <a:pt x="424" y="365"/>
                  </a:cubicBezTo>
                  <a:cubicBezTo>
                    <a:pt x="422" y="364"/>
                    <a:pt x="421" y="364"/>
                    <a:pt x="420" y="363"/>
                  </a:cubicBezTo>
                  <a:cubicBezTo>
                    <a:pt x="420" y="363"/>
                    <a:pt x="420" y="363"/>
                    <a:pt x="420" y="363"/>
                  </a:cubicBezTo>
                  <a:cubicBezTo>
                    <a:pt x="420" y="363"/>
                    <a:pt x="419" y="363"/>
                    <a:pt x="418" y="362"/>
                  </a:cubicBezTo>
                  <a:cubicBezTo>
                    <a:pt x="418" y="362"/>
                    <a:pt x="418" y="362"/>
                    <a:pt x="418" y="362"/>
                  </a:cubicBezTo>
                  <a:cubicBezTo>
                    <a:pt x="416" y="361"/>
                    <a:pt x="413" y="359"/>
                    <a:pt x="412" y="356"/>
                  </a:cubicBezTo>
                  <a:cubicBezTo>
                    <a:pt x="412" y="355"/>
                    <a:pt x="412" y="354"/>
                    <a:pt x="411" y="353"/>
                  </a:cubicBezTo>
                  <a:cubicBezTo>
                    <a:pt x="410" y="354"/>
                    <a:pt x="410" y="354"/>
                    <a:pt x="410" y="354"/>
                  </a:cubicBezTo>
                  <a:cubicBezTo>
                    <a:pt x="409" y="352"/>
                    <a:pt x="408" y="351"/>
                    <a:pt x="408" y="351"/>
                  </a:cubicBezTo>
                  <a:cubicBezTo>
                    <a:pt x="407" y="350"/>
                    <a:pt x="402" y="345"/>
                    <a:pt x="401" y="343"/>
                  </a:cubicBezTo>
                  <a:cubicBezTo>
                    <a:pt x="402" y="343"/>
                    <a:pt x="402" y="343"/>
                    <a:pt x="402" y="343"/>
                  </a:cubicBezTo>
                  <a:cubicBezTo>
                    <a:pt x="399" y="341"/>
                    <a:pt x="398" y="339"/>
                    <a:pt x="397" y="338"/>
                  </a:cubicBezTo>
                  <a:cubicBezTo>
                    <a:pt x="396" y="337"/>
                    <a:pt x="378" y="326"/>
                    <a:pt x="363" y="309"/>
                  </a:cubicBezTo>
                  <a:cubicBezTo>
                    <a:pt x="353" y="297"/>
                    <a:pt x="344" y="292"/>
                    <a:pt x="343" y="290"/>
                  </a:cubicBezTo>
                  <a:cubicBezTo>
                    <a:pt x="342" y="289"/>
                    <a:pt x="342" y="288"/>
                    <a:pt x="341" y="287"/>
                  </a:cubicBezTo>
                  <a:cubicBezTo>
                    <a:pt x="341" y="287"/>
                    <a:pt x="340" y="286"/>
                    <a:pt x="339" y="285"/>
                  </a:cubicBezTo>
                  <a:cubicBezTo>
                    <a:pt x="339" y="285"/>
                    <a:pt x="339" y="285"/>
                    <a:pt x="339" y="285"/>
                  </a:cubicBezTo>
                  <a:cubicBezTo>
                    <a:pt x="333" y="276"/>
                    <a:pt x="320" y="259"/>
                    <a:pt x="310" y="245"/>
                  </a:cubicBezTo>
                  <a:cubicBezTo>
                    <a:pt x="310" y="245"/>
                    <a:pt x="310" y="245"/>
                    <a:pt x="310" y="245"/>
                  </a:cubicBezTo>
                  <a:cubicBezTo>
                    <a:pt x="308" y="243"/>
                    <a:pt x="299" y="231"/>
                    <a:pt x="298" y="229"/>
                  </a:cubicBezTo>
                  <a:cubicBezTo>
                    <a:pt x="298" y="229"/>
                    <a:pt x="298" y="229"/>
                    <a:pt x="298" y="229"/>
                  </a:cubicBezTo>
                  <a:cubicBezTo>
                    <a:pt x="296" y="226"/>
                    <a:pt x="295" y="225"/>
                    <a:pt x="295" y="224"/>
                  </a:cubicBezTo>
                  <a:cubicBezTo>
                    <a:pt x="294" y="221"/>
                    <a:pt x="290" y="206"/>
                    <a:pt x="285" y="192"/>
                  </a:cubicBezTo>
                  <a:cubicBezTo>
                    <a:pt x="284" y="192"/>
                    <a:pt x="282" y="192"/>
                    <a:pt x="281" y="192"/>
                  </a:cubicBezTo>
                  <a:cubicBezTo>
                    <a:pt x="280" y="192"/>
                    <a:pt x="280" y="192"/>
                    <a:pt x="279" y="192"/>
                  </a:cubicBezTo>
                  <a:cubicBezTo>
                    <a:pt x="276" y="192"/>
                    <a:pt x="272" y="192"/>
                    <a:pt x="268" y="193"/>
                  </a:cubicBezTo>
                  <a:cubicBezTo>
                    <a:pt x="268" y="193"/>
                    <a:pt x="267" y="193"/>
                    <a:pt x="267" y="194"/>
                  </a:cubicBezTo>
                  <a:cubicBezTo>
                    <a:pt x="267" y="193"/>
                    <a:pt x="266" y="193"/>
                    <a:pt x="264" y="193"/>
                  </a:cubicBezTo>
                  <a:cubicBezTo>
                    <a:pt x="264" y="193"/>
                    <a:pt x="264" y="193"/>
                    <a:pt x="263" y="193"/>
                  </a:cubicBezTo>
                  <a:cubicBezTo>
                    <a:pt x="260" y="194"/>
                    <a:pt x="257" y="194"/>
                    <a:pt x="254" y="194"/>
                  </a:cubicBezTo>
                  <a:cubicBezTo>
                    <a:pt x="254" y="194"/>
                    <a:pt x="254" y="194"/>
                    <a:pt x="254" y="194"/>
                  </a:cubicBezTo>
                  <a:cubicBezTo>
                    <a:pt x="254" y="194"/>
                    <a:pt x="254" y="194"/>
                    <a:pt x="254" y="194"/>
                  </a:cubicBezTo>
                  <a:cubicBezTo>
                    <a:pt x="250" y="195"/>
                    <a:pt x="247" y="195"/>
                    <a:pt x="244" y="195"/>
                  </a:cubicBezTo>
                  <a:cubicBezTo>
                    <a:pt x="244" y="197"/>
                    <a:pt x="244" y="198"/>
                    <a:pt x="244" y="199"/>
                  </a:cubicBezTo>
                  <a:cubicBezTo>
                    <a:pt x="243" y="204"/>
                    <a:pt x="245" y="216"/>
                    <a:pt x="243" y="218"/>
                  </a:cubicBezTo>
                  <a:cubicBezTo>
                    <a:pt x="243" y="218"/>
                    <a:pt x="243" y="218"/>
                    <a:pt x="243" y="218"/>
                  </a:cubicBezTo>
                  <a:cubicBezTo>
                    <a:pt x="242" y="219"/>
                    <a:pt x="243" y="220"/>
                    <a:pt x="242" y="220"/>
                  </a:cubicBezTo>
                  <a:cubicBezTo>
                    <a:pt x="241" y="220"/>
                    <a:pt x="241" y="220"/>
                    <a:pt x="239" y="219"/>
                  </a:cubicBezTo>
                  <a:cubicBezTo>
                    <a:pt x="239" y="220"/>
                    <a:pt x="238" y="222"/>
                    <a:pt x="238" y="223"/>
                  </a:cubicBezTo>
                  <a:cubicBezTo>
                    <a:pt x="239" y="232"/>
                    <a:pt x="240" y="242"/>
                    <a:pt x="239" y="245"/>
                  </a:cubicBezTo>
                  <a:cubicBezTo>
                    <a:pt x="239" y="247"/>
                    <a:pt x="239" y="249"/>
                    <a:pt x="239" y="252"/>
                  </a:cubicBezTo>
                  <a:cubicBezTo>
                    <a:pt x="242" y="254"/>
                    <a:pt x="244" y="257"/>
                    <a:pt x="246" y="258"/>
                  </a:cubicBezTo>
                  <a:cubicBezTo>
                    <a:pt x="246" y="258"/>
                    <a:pt x="246" y="258"/>
                    <a:pt x="246" y="258"/>
                  </a:cubicBezTo>
                  <a:cubicBezTo>
                    <a:pt x="246" y="258"/>
                    <a:pt x="246" y="258"/>
                    <a:pt x="246" y="258"/>
                  </a:cubicBezTo>
                  <a:cubicBezTo>
                    <a:pt x="246" y="259"/>
                    <a:pt x="246" y="259"/>
                    <a:pt x="246" y="259"/>
                  </a:cubicBezTo>
                  <a:cubicBezTo>
                    <a:pt x="246" y="259"/>
                    <a:pt x="246" y="259"/>
                    <a:pt x="246" y="259"/>
                  </a:cubicBezTo>
                  <a:cubicBezTo>
                    <a:pt x="247" y="260"/>
                    <a:pt x="247" y="260"/>
                    <a:pt x="248" y="261"/>
                  </a:cubicBezTo>
                  <a:cubicBezTo>
                    <a:pt x="248" y="261"/>
                    <a:pt x="248" y="261"/>
                    <a:pt x="248" y="261"/>
                  </a:cubicBezTo>
                  <a:cubicBezTo>
                    <a:pt x="251" y="265"/>
                    <a:pt x="259" y="271"/>
                    <a:pt x="261" y="272"/>
                  </a:cubicBezTo>
                  <a:cubicBezTo>
                    <a:pt x="263" y="274"/>
                    <a:pt x="264" y="274"/>
                    <a:pt x="265" y="275"/>
                  </a:cubicBezTo>
                  <a:cubicBezTo>
                    <a:pt x="266" y="277"/>
                    <a:pt x="274" y="280"/>
                    <a:pt x="278" y="281"/>
                  </a:cubicBezTo>
                  <a:cubicBezTo>
                    <a:pt x="278" y="281"/>
                    <a:pt x="278" y="281"/>
                    <a:pt x="278" y="281"/>
                  </a:cubicBezTo>
                  <a:cubicBezTo>
                    <a:pt x="278" y="281"/>
                    <a:pt x="278" y="281"/>
                    <a:pt x="278" y="281"/>
                  </a:cubicBezTo>
                  <a:cubicBezTo>
                    <a:pt x="278" y="281"/>
                    <a:pt x="278" y="281"/>
                    <a:pt x="278" y="281"/>
                  </a:cubicBezTo>
                  <a:cubicBezTo>
                    <a:pt x="278" y="281"/>
                    <a:pt x="278" y="281"/>
                    <a:pt x="278" y="281"/>
                  </a:cubicBezTo>
                  <a:cubicBezTo>
                    <a:pt x="279" y="281"/>
                    <a:pt x="279" y="281"/>
                    <a:pt x="279" y="281"/>
                  </a:cubicBezTo>
                  <a:cubicBezTo>
                    <a:pt x="280" y="281"/>
                    <a:pt x="280" y="281"/>
                    <a:pt x="280" y="281"/>
                  </a:cubicBezTo>
                  <a:cubicBezTo>
                    <a:pt x="280" y="281"/>
                    <a:pt x="280" y="281"/>
                    <a:pt x="280" y="281"/>
                  </a:cubicBezTo>
                  <a:cubicBezTo>
                    <a:pt x="280" y="281"/>
                    <a:pt x="281" y="282"/>
                    <a:pt x="282" y="282"/>
                  </a:cubicBezTo>
                  <a:cubicBezTo>
                    <a:pt x="284" y="282"/>
                    <a:pt x="286" y="281"/>
                    <a:pt x="288" y="281"/>
                  </a:cubicBezTo>
                  <a:cubicBezTo>
                    <a:pt x="291" y="281"/>
                    <a:pt x="293" y="281"/>
                    <a:pt x="294" y="281"/>
                  </a:cubicBezTo>
                  <a:cubicBezTo>
                    <a:pt x="295" y="281"/>
                    <a:pt x="296" y="281"/>
                    <a:pt x="297" y="281"/>
                  </a:cubicBezTo>
                  <a:cubicBezTo>
                    <a:pt x="297" y="282"/>
                    <a:pt x="298" y="282"/>
                    <a:pt x="299" y="282"/>
                  </a:cubicBezTo>
                  <a:cubicBezTo>
                    <a:pt x="299" y="282"/>
                    <a:pt x="299" y="282"/>
                    <a:pt x="300" y="282"/>
                  </a:cubicBezTo>
                  <a:cubicBezTo>
                    <a:pt x="300" y="282"/>
                    <a:pt x="300" y="282"/>
                    <a:pt x="300" y="282"/>
                  </a:cubicBezTo>
                  <a:cubicBezTo>
                    <a:pt x="301" y="282"/>
                    <a:pt x="301" y="282"/>
                    <a:pt x="299" y="283"/>
                  </a:cubicBezTo>
                  <a:cubicBezTo>
                    <a:pt x="296" y="285"/>
                    <a:pt x="290" y="283"/>
                    <a:pt x="287" y="285"/>
                  </a:cubicBezTo>
                  <a:cubicBezTo>
                    <a:pt x="286" y="285"/>
                    <a:pt x="283" y="286"/>
                    <a:pt x="281" y="286"/>
                  </a:cubicBezTo>
                  <a:cubicBezTo>
                    <a:pt x="279" y="286"/>
                    <a:pt x="277" y="285"/>
                    <a:pt x="276" y="285"/>
                  </a:cubicBezTo>
                  <a:cubicBezTo>
                    <a:pt x="276" y="285"/>
                    <a:pt x="275" y="285"/>
                    <a:pt x="275" y="285"/>
                  </a:cubicBezTo>
                  <a:cubicBezTo>
                    <a:pt x="274" y="284"/>
                    <a:pt x="274" y="284"/>
                    <a:pt x="274" y="284"/>
                  </a:cubicBezTo>
                  <a:cubicBezTo>
                    <a:pt x="274" y="284"/>
                    <a:pt x="274" y="284"/>
                    <a:pt x="274" y="284"/>
                  </a:cubicBezTo>
                  <a:cubicBezTo>
                    <a:pt x="274" y="283"/>
                    <a:pt x="274" y="283"/>
                    <a:pt x="274" y="283"/>
                  </a:cubicBezTo>
                  <a:cubicBezTo>
                    <a:pt x="274" y="283"/>
                    <a:pt x="263" y="279"/>
                    <a:pt x="260" y="278"/>
                  </a:cubicBezTo>
                  <a:cubicBezTo>
                    <a:pt x="257" y="277"/>
                    <a:pt x="244" y="265"/>
                    <a:pt x="243" y="262"/>
                  </a:cubicBezTo>
                  <a:cubicBezTo>
                    <a:pt x="242" y="262"/>
                    <a:pt x="242" y="261"/>
                    <a:pt x="241" y="260"/>
                  </a:cubicBezTo>
                  <a:cubicBezTo>
                    <a:pt x="241" y="261"/>
                    <a:pt x="241" y="262"/>
                    <a:pt x="241" y="262"/>
                  </a:cubicBezTo>
                  <a:cubicBezTo>
                    <a:pt x="241" y="262"/>
                    <a:pt x="242" y="263"/>
                    <a:pt x="242" y="263"/>
                  </a:cubicBezTo>
                  <a:cubicBezTo>
                    <a:pt x="242" y="263"/>
                    <a:pt x="242" y="263"/>
                    <a:pt x="242" y="263"/>
                  </a:cubicBezTo>
                  <a:cubicBezTo>
                    <a:pt x="243" y="264"/>
                    <a:pt x="244" y="264"/>
                    <a:pt x="245" y="266"/>
                  </a:cubicBezTo>
                  <a:cubicBezTo>
                    <a:pt x="246" y="267"/>
                    <a:pt x="246" y="268"/>
                    <a:pt x="246" y="268"/>
                  </a:cubicBezTo>
                  <a:cubicBezTo>
                    <a:pt x="249" y="273"/>
                    <a:pt x="252" y="279"/>
                    <a:pt x="252" y="280"/>
                  </a:cubicBezTo>
                  <a:cubicBezTo>
                    <a:pt x="251" y="281"/>
                    <a:pt x="251" y="281"/>
                    <a:pt x="251" y="281"/>
                  </a:cubicBezTo>
                  <a:cubicBezTo>
                    <a:pt x="259" y="294"/>
                    <a:pt x="277" y="323"/>
                    <a:pt x="278" y="324"/>
                  </a:cubicBezTo>
                  <a:cubicBezTo>
                    <a:pt x="278" y="324"/>
                    <a:pt x="278" y="324"/>
                    <a:pt x="278" y="324"/>
                  </a:cubicBezTo>
                  <a:cubicBezTo>
                    <a:pt x="278" y="324"/>
                    <a:pt x="278" y="324"/>
                    <a:pt x="278" y="324"/>
                  </a:cubicBezTo>
                  <a:cubicBezTo>
                    <a:pt x="279" y="325"/>
                    <a:pt x="279" y="325"/>
                    <a:pt x="279" y="325"/>
                  </a:cubicBezTo>
                  <a:cubicBezTo>
                    <a:pt x="279" y="325"/>
                    <a:pt x="279" y="325"/>
                    <a:pt x="279" y="325"/>
                  </a:cubicBezTo>
                  <a:cubicBezTo>
                    <a:pt x="280" y="326"/>
                    <a:pt x="280" y="326"/>
                    <a:pt x="280" y="326"/>
                  </a:cubicBezTo>
                  <a:cubicBezTo>
                    <a:pt x="280" y="327"/>
                    <a:pt x="280" y="327"/>
                    <a:pt x="280" y="327"/>
                  </a:cubicBezTo>
                  <a:cubicBezTo>
                    <a:pt x="281" y="327"/>
                    <a:pt x="281" y="328"/>
                    <a:pt x="282" y="329"/>
                  </a:cubicBezTo>
                  <a:cubicBezTo>
                    <a:pt x="282" y="329"/>
                    <a:pt x="282" y="329"/>
                    <a:pt x="282" y="329"/>
                  </a:cubicBezTo>
                  <a:cubicBezTo>
                    <a:pt x="282" y="330"/>
                    <a:pt x="284" y="333"/>
                    <a:pt x="285" y="334"/>
                  </a:cubicBezTo>
                  <a:cubicBezTo>
                    <a:pt x="284" y="335"/>
                    <a:pt x="284" y="335"/>
                    <a:pt x="284" y="335"/>
                  </a:cubicBezTo>
                  <a:cubicBezTo>
                    <a:pt x="288" y="339"/>
                    <a:pt x="296" y="347"/>
                    <a:pt x="299" y="348"/>
                  </a:cubicBezTo>
                  <a:cubicBezTo>
                    <a:pt x="299" y="348"/>
                    <a:pt x="299" y="348"/>
                    <a:pt x="299" y="348"/>
                  </a:cubicBezTo>
                  <a:cubicBezTo>
                    <a:pt x="299" y="348"/>
                    <a:pt x="299" y="348"/>
                    <a:pt x="299" y="348"/>
                  </a:cubicBezTo>
                  <a:cubicBezTo>
                    <a:pt x="299" y="348"/>
                    <a:pt x="299" y="348"/>
                    <a:pt x="299" y="348"/>
                  </a:cubicBezTo>
                  <a:cubicBezTo>
                    <a:pt x="300" y="349"/>
                    <a:pt x="300" y="349"/>
                    <a:pt x="301" y="349"/>
                  </a:cubicBezTo>
                  <a:cubicBezTo>
                    <a:pt x="301" y="349"/>
                    <a:pt x="301" y="349"/>
                    <a:pt x="301" y="349"/>
                  </a:cubicBezTo>
                  <a:cubicBezTo>
                    <a:pt x="304" y="352"/>
                    <a:pt x="307" y="355"/>
                    <a:pt x="309" y="356"/>
                  </a:cubicBezTo>
                  <a:cubicBezTo>
                    <a:pt x="312" y="358"/>
                    <a:pt x="317" y="357"/>
                    <a:pt x="320" y="360"/>
                  </a:cubicBezTo>
                  <a:cubicBezTo>
                    <a:pt x="322" y="363"/>
                    <a:pt x="332" y="367"/>
                    <a:pt x="329" y="368"/>
                  </a:cubicBezTo>
                  <a:cubicBezTo>
                    <a:pt x="328" y="368"/>
                    <a:pt x="328" y="368"/>
                    <a:pt x="327" y="368"/>
                  </a:cubicBezTo>
                  <a:cubicBezTo>
                    <a:pt x="326" y="368"/>
                    <a:pt x="325" y="368"/>
                    <a:pt x="323" y="366"/>
                  </a:cubicBezTo>
                  <a:cubicBezTo>
                    <a:pt x="319" y="364"/>
                    <a:pt x="312" y="362"/>
                    <a:pt x="309" y="361"/>
                  </a:cubicBezTo>
                  <a:cubicBezTo>
                    <a:pt x="308" y="360"/>
                    <a:pt x="305" y="359"/>
                    <a:pt x="302" y="356"/>
                  </a:cubicBezTo>
                  <a:cubicBezTo>
                    <a:pt x="302" y="356"/>
                    <a:pt x="302" y="356"/>
                    <a:pt x="302" y="356"/>
                  </a:cubicBezTo>
                  <a:cubicBezTo>
                    <a:pt x="301" y="356"/>
                    <a:pt x="301" y="356"/>
                    <a:pt x="301" y="356"/>
                  </a:cubicBezTo>
                  <a:cubicBezTo>
                    <a:pt x="301" y="356"/>
                    <a:pt x="301" y="356"/>
                    <a:pt x="301" y="356"/>
                  </a:cubicBezTo>
                  <a:cubicBezTo>
                    <a:pt x="301" y="356"/>
                    <a:pt x="301" y="356"/>
                    <a:pt x="301" y="356"/>
                  </a:cubicBezTo>
                  <a:cubicBezTo>
                    <a:pt x="300" y="354"/>
                    <a:pt x="298" y="353"/>
                    <a:pt x="296" y="352"/>
                  </a:cubicBezTo>
                  <a:cubicBezTo>
                    <a:pt x="296" y="352"/>
                    <a:pt x="296" y="352"/>
                    <a:pt x="296" y="352"/>
                  </a:cubicBezTo>
                  <a:cubicBezTo>
                    <a:pt x="296" y="352"/>
                    <a:pt x="296" y="352"/>
                    <a:pt x="296" y="352"/>
                  </a:cubicBezTo>
                  <a:cubicBezTo>
                    <a:pt x="294" y="350"/>
                    <a:pt x="293" y="348"/>
                    <a:pt x="292" y="348"/>
                  </a:cubicBezTo>
                  <a:cubicBezTo>
                    <a:pt x="290" y="346"/>
                    <a:pt x="285" y="341"/>
                    <a:pt x="281" y="337"/>
                  </a:cubicBezTo>
                  <a:cubicBezTo>
                    <a:pt x="281" y="337"/>
                    <a:pt x="281" y="337"/>
                    <a:pt x="281" y="337"/>
                  </a:cubicBezTo>
                  <a:cubicBezTo>
                    <a:pt x="280" y="336"/>
                    <a:pt x="278" y="334"/>
                    <a:pt x="277" y="332"/>
                  </a:cubicBezTo>
                  <a:cubicBezTo>
                    <a:pt x="275" y="329"/>
                    <a:pt x="274" y="327"/>
                    <a:pt x="273" y="326"/>
                  </a:cubicBezTo>
                  <a:cubicBezTo>
                    <a:pt x="272" y="322"/>
                    <a:pt x="257" y="297"/>
                    <a:pt x="249" y="283"/>
                  </a:cubicBezTo>
                  <a:cubicBezTo>
                    <a:pt x="248" y="284"/>
                    <a:pt x="248" y="284"/>
                    <a:pt x="248" y="284"/>
                  </a:cubicBezTo>
                  <a:cubicBezTo>
                    <a:pt x="242" y="274"/>
                    <a:pt x="242" y="274"/>
                    <a:pt x="242" y="274"/>
                  </a:cubicBezTo>
                  <a:cubicBezTo>
                    <a:pt x="242" y="273"/>
                    <a:pt x="242" y="273"/>
                    <a:pt x="242" y="273"/>
                  </a:cubicBezTo>
                  <a:cubicBezTo>
                    <a:pt x="240" y="271"/>
                    <a:pt x="237" y="268"/>
                    <a:pt x="237" y="265"/>
                  </a:cubicBezTo>
                  <a:cubicBezTo>
                    <a:pt x="237" y="263"/>
                    <a:pt x="235" y="259"/>
                    <a:pt x="235" y="255"/>
                  </a:cubicBezTo>
                  <a:cubicBezTo>
                    <a:pt x="235" y="254"/>
                    <a:pt x="235" y="254"/>
                    <a:pt x="235" y="253"/>
                  </a:cubicBezTo>
                  <a:cubicBezTo>
                    <a:pt x="230" y="248"/>
                    <a:pt x="225" y="242"/>
                    <a:pt x="224" y="241"/>
                  </a:cubicBezTo>
                  <a:cubicBezTo>
                    <a:pt x="223" y="241"/>
                    <a:pt x="223" y="241"/>
                    <a:pt x="222" y="241"/>
                  </a:cubicBezTo>
                  <a:cubicBezTo>
                    <a:pt x="221" y="243"/>
                    <a:pt x="220" y="243"/>
                    <a:pt x="220" y="243"/>
                  </a:cubicBezTo>
                  <a:cubicBezTo>
                    <a:pt x="219" y="243"/>
                    <a:pt x="219" y="243"/>
                    <a:pt x="218" y="243"/>
                  </a:cubicBezTo>
                  <a:cubicBezTo>
                    <a:pt x="218" y="243"/>
                    <a:pt x="217" y="243"/>
                    <a:pt x="216" y="243"/>
                  </a:cubicBezTo>
                  <a:cubicBezTo>
                    <a:pt x="216" y="243"/>
                    <a:pt x="216" y="243"/>
                    <a:pt x="216" y="243"/>
                  </a:cubicBezTo>
                  <a:cubicBezTo>
                    <a:pt x="216" y="242"/>
                    <a:pt x="216" y="242"/>
                    <a:pt x="216" y="242"/>
                  </a:cubicBezTo>
                  <a:cubicBezTo>
                    <a:pt x="214" y="243"/>
                    <a:pt x="213" y="243"/>
                    <a:pt x="211" y="244"/>
                  </a:cubicBezTo>
                  <a:cubicBezTo>
                    <a:pt x="213" y="245"/>
                    <a:pt x="214" y="247"/>
                    <a:pt x="214" y="247"/>
                  </a:cubicBezTo>
                  <a:cubicBezTo>
                    <a:pt x="214" y="247"/>
                    <a:pt x="214" y="247"/>
                    <a:pt x="214" y="247"/>
                  </a:cubicBezTo>
                  <a:cubicBezTo>
                    <a:pt x="215" y="249"/>
                    <a:pt x="212" y="251"/>
                    <a:pt x="209" y="252"/>
                  </a:cubicBezTo>
                  <a:cubicBezTo>
                    <a:pt x="209" y="252"/>
                    <a:pt x="208" y="252"/>
                    <a:pt x="208" y="252"/>
                  </a:cubicBezTo>
                  <a:cubicBezTo>
                    <a:pt x="206" y="252"/>
                    <a:pt x="204" y="250"/>
                    <a:pt x="202" y="249"/>
                  </a:cubicBezTo>
                  <a:cubicBezTo>
                    <a:pt x="201" y="248"/>
                    <a:pt x="198" y="245"/>
                    <a:pt x="193" y="241"/>
                  </a:cubicBezTo>
                  <a:cubicBezTo>
                    <a:pt x="198" y="249"/>
                    <a:pt x="203" y="258"/>
                    <a:pt x="203" y="260"/>
                  </a:cubicBezTo>
                  <a:cubicBezTo>
                    <a:pt x="203" y="263"/>
                    <a:pt x="200" y="267"/>
                    <a:pt x="198" y="271"/>
                  </a:cubicBezTo>
                  <a:cubicBezTo>
                    <a:pt x="198" y="271"/>
                    <a:pt x="198" y="271"/>
                    <a:pt x="198" y="271"/>
                  </a:cubicBezTo>
                  <a:cubicBezTo>
                    <a:pt x="197" y="272"/>
                    <a:pt x="197" y="274"/>
                    <a:pt x="196" y="275"/>
                  </a:cubicBezTo>
                  <a:cubicBezTo>
                    <a:pt x="196" y="275"/>
                    <a:pt x="196" y="275"/>
                    <a:pt x="196" y="275"/>
                  </a:cubicBezTo>
                  <a:cubicBezTo>
                    <a:pt x="196" y="276"/>
                    <a:pt x="195" y="276"/>
                    <a:pt x="195" y="277"/>
                  </a:cubicBezTo>
                  <a:cubicBezTo>
                    <a:pt x="195" y="277"/>
                    <a:pt x="195" y="277"/>
                    <a:pt x="195" y="277"/>
                  </a:cubicBezTo>
                  <a:cubicBezTo>
                    <a:pt x="195" y="277"/>
                    <a:pt x="195" y="278"/>
                    <a:pt x="195" y="278"/>
                  </a:cubicBezTo>
                  <a:cubicBezTo>
                    <a:pt x="195" y="278"/>
                    <a:pt x="195" y="278"/>
                    <a:pt x="195" y="278"/>
                  </a:cubicBezTo>
                  <a:cubicBezTo>
                    <a:pt x="194" y="279"/>
                    <a:pt x="194" y="279"/>
                    <a:pt x="194" y="279"/>
                  </a:cubicBezTo>
                  <a:cubicBezTo>
                    <a:pt x="194" y="279"/>
                    <a:pt x="194" y="279"/>
                    <a:pt x="194" y="280"/>
                  </a:cubicBezTo>
                  <a:cubicBezTo>
                    <a:pt x="194" y="280"/>
                    <a:pt x="194" y="280"/>
                    <a:pt x="194" y="280"/>
                  </a:cubicBezTo>
                  <a:cubicBezTo>
                    <a:pt x="193" y="281"/>
                    <a:pt x="193" y="281"/>
                    <a:pt x="193" y="281"/>
                  </a:cubicBezTo>
                  <a:cubicBezTo>
                    <a:pt x="192" y="282"/>
                    <a:pt x="192" y="282"/>
                    <a:pt x="192" y="282"/>
                  </a:cubicBezTo>
                  <a:cubicBezTo>
                    <a:pt x="191" y="283"/>
                    <a:pt x="191" y="283"/>
                    <a:pt x="191" y="283"/>
                  </a:cubicBezTo>
                  <a:cubicBezTo>
                    <a:pt x="191" y="283"/>
                    <a:pt x="191" y="283"/>
                    <a:pt x="191" y="283"/>
                  </a:cubicBezTo>
                  <a:cubicBezTo>
                    <a:pt x="191" y="283"/>
                    <a:pt x="190" y="283"/>
                    <a:pt x="190" y="284"/>
                  </a:cubicBezTo>
                  <a:cubicBezTo>
                    <a:pt x="190" y="284"/>
                    <a:pt x="190" y="284"/>
                    <a:pt x="190" y="284"/>
                  </a:cubicBezTo>
                  <a:cubicBezTo>
                    <a:pt x="189" y="284"/>
                    <a:pt x="189" y="285"/>
                    <a:pt x="188" y="285"/>
                  </a:cubicBezTo>
                  <a:cubicBezTo>
                    <a:pt x="187" y="286"/>
                    <a:pt x="187" y="286"/>
                    <a:pt x="187" y="286"/>
                  </a:cubicBezTo>
                  <a:cubicBezTo>
                    <a:pt x="187" y="286"/>
                    <a:pt x="187" y="286"/>
                    <a:pt x="187" y="286"/>
                  </a:cubicBezTo>
                  <a:cubicBezTo>
                    <a:pt x="186" y="287"/>
                    <a:pt x="186" y="287"/>
                    <a:pt x="186" y="287"/>
                  </a:cubicBezTo>
                  <a:cubicBezTo>
                    <a:pt x="186" y="287"/>
                    <a:pt x="186" y="287"/>
                    <a:pt x="186" y="287"/>
                  </a:cubicBezTo>
                  <a:cubicBezTo>
                    <a:pt x="186" y="288"/>
                    <a:pt x="186" y="288"/>
                    <a:pt x="186" y="288"/>
                  </a:cubicBezTo>
                  <a:cubicBezTo>
                    <a:pt x="186" y="288"/>
                    <a:pt x="185" y="289"/>
                    <a:pt x="185" y="290"/>
                  </a:cubicBezTo>
                  <a:cubicBezTo>
                    <a:pt x="185" y="292"/>
                    <a:pt x="185" y="294"/>
                    <a:pt x="185" y="295"/>
                  </a:cubicBezTo>
                  <a:cubicBezTo>
                    <a:pt x="185" y="299"/>
                    <a:pt x="171" y="334"/>
                    <a:pt x="171" y="339"/>
                  </a:cubicBezTo>
                  <a:cubicBezTo>
                    <a:pt x="171" y="339"/>
                    <a:pt x="171" y="339"/>
                    <a:pt x="171" y="339"/>
                  </a:cubicBezTo>
                  <a:cubicBezTo>
                    <a:pt x="171" y="339"/>
                    <a:pt x="171" y="339"/>
                    <a:pt x="171" y="339"/>
                  </a:cubicBezTo>
                  <a:cubicBezTo>
                    <a:pt x="171" y="340"/>
                    <a:pt x="170" y="341"/>
                    <a:pt x="170" y="342"/>
                  </a:cubicBezTo>
                  <a:cubicBezTo>
                    <a:pt x="170" y="343"/>
                    <a:pt x="170" y="343"/>
                    <a:pt x="170" y="343"/>
                  </a:cubicBezTo>
                  <a:cubicBezTo>
                    <a:pt x="170" y="343"/>
                    <a:pt x="170" y="344"/>
                    <a:pt x="169" y="344"/>
                  </a:cubicBezTo>
                  <a:cubicBezTo>
                    <a:pt x="169" y="345"/>
                    <a:pt x="169" y="346"/>
                    <a:pt x="168" y="346"/>
                  </a:cubicBezTo>
                  <a:cubicBezTo>
                    <a:pt x="168" y="347"/>
                    <a:pt x="168" y="347"/>
                    <a:pt x="168" y="348"/>
                  </a:cubicBezTo>
                  <a:cubicBezTo>
                    <a:pt x="168" y="348"/>
                    <a:pt x="168" y="348"/>
                    <a:pt x="168" y="348"/>
                  </a:cubicBezTo>
                  <a:cubicBezTo>
                    <a:pt x="168" y="348"/>
                    <a:pt x="168" y="348"/>
                    <a:pt x="168" y="348"/>
                  </a:cubicBezTo>
                  <a:cubicBezTo>
                    <a:pt x="165" y="354"/>
                    <a:pt x="156" y="370"/>
                    <a:pt x="153" y="374"/>
                  </a:cubicBezTo>
                  <a:cubicBezTo>
                    <a:pt x="152" y="375"/>
                    <a:pt x="151" y="376"/>
                    <a:pt x="150" y="377"/>
                  </a:cubicBezTo>
                  <a:cubicBezTo>
                    <a:pt x="150" y="377"/>
                    <a:pt x="150" y="377"/>
                    <a:pt x="150" y="377"/>
                  </a:cubicBezTo>
                  <a:cubicBezTo>
                    <a:pt x="149" y="377"/>
                    <a:pt x="149" y="377"/>
                    <a:pt x="149" y="377"/>
                  </a:cubicBezTo>
                  <a:cubicBezTo>
                    <a:pt x="143" y="383"/>
                    <a:pt x="132" y="391"/>
                    <a:pt x="131" y="391"/>
                  </a:cubicBezTo>
                  <a:cubicBezTo>
                    <a:pt x="130" y="391"/>
                    <a:pt x="130" y="391"/>
                    <a:pt x="130" y="391"/>
                  </a:cubicBezTo>
                  <a:cubicBezTo>
                    <a:pt x="128" y="391"/>
                    <a:pt x="128" y="390"/>
                    <a:pt x="128" y="388"/>
                  </a:cubicBezTo>
                  <a:cubicBezTo>
                    <a:pt x="129" y="386"/>
                    <a:pt x="137" y="381"/>
                    <a:pt x="143" y="376"/>
                  </a:cubicBezTo>
                  <a:cubicBezTo>
                    <a:pt x="143" y="376"/>
                    <a:pt x="143" y="376"/>
                    <a:pt x="143" y="376"/>
                  </a:cubicBezTo>
                  <a:cubicBezTo>
                    <a:pt x="144" y="375"/>
                    <a:pt x="145" y="374"/>
                    <a:pt x="147" y="374"/>
                  </a:cubicBezTo>
                  <a:cubicBezTo>
                    <a:pt x="148" y="373"/>
                    <a:pt x="149" y="372"/>
                    <a:pt x="150" y="371"/>
                  </a:cubicBezTo>
                  <a:cubicBezTo>
                    <a:pt x="153" y="369"/>
                    <a:pt x="161" y="354"/>
                    <a:pt x="162" y="349"/>
                  </a:cubicBezTo>
                  <a:cubicBezTo>
                    <a:pt x="162" y="348"/>
                    <a:pt x="162" y="348"/>
                    <a:pt x="162" y="348"/>
                  </a:cubicBezTo>
                  <a:cubicBezTo>
                    <a:pt x="162" y="347"/>
                    <a:pt x="162" y="346"/>
                    <a:pt x="163" y="345"/>
                  </a:cubicBezTo>
                  <a:cubicBezTo>
                    <a:pt x="163" y="344"/>
                    <a:pt x="163" y="344"/>
                    <a:pt x="163" y="344"/>
                  </a:cubicBezTo>
                  <a:cubicBezTo>
                    <a:pt x="163" y="343"/>
                    <a:pt x="163" y="343"/>
                    <a:pt x="163" y="342"/>
                  </a:cubicBezTo>
                  <a:cubicBezTo>
                    <a:pt x="163" y="341"/>
                    <a:pt x="164" y="341"/>
                    <a:pt x="164" y="341"/>
                  </a:cubicBezTo>
                  <a:cubicBezTo>
                    <a:pt x="164" y="340"/>
                    <a:pt x="164" y="339"/>
                    <a:pt x="164" y="339"/>
                  </a:cubicBezTo>
                  <a:cubicBezTo>
                    <a:pt x="165" y="338"/>
                    <a:pt x="165" y="338"/>
                    <a:pt x="165" y="338"/>
                  </a:cubicBezTo>
                  <a:cubicBezTo>
                    <a:pt x="165" y="337"/>
                    <a:pt x="165" y="337"/>
                    <a:pt x="165" y="336"/>
                  </a:cubicBezTo>
                  <a:cubicBezTo>
                    <a:pt x="166" y="336"/>
                    <a:pt x="166" y="336"/>
                    <a:pt x="166" y="336"/>
                  </a:cubicBezTo>
                  <a:cubicBezTo>
                    <a:pt x="166" y="335"/>
                    <a:pt x="166" y="335"/>
                    <a:pt x="166" y="335"/>
                  </a:cubicBezTo>
                  <a:cubicBezTo>
                    <a:pt x="166" y="334"/>
                    <a:pt x="168" y="331"/>
                    <a:pt x="169" y="327"/>
                  </a:cubicBezTo>
                  <a:cubicBezTo>
                    <a:pt x="168" y="327"/>
                    <a:pt x="167" y="328"/>
                    <a:pt x="167" y="329"/>
                  </a:cubicBezTo>
                  <a:cubicBezTo>
                    <a:pt x="167" y="329"/>
                    <a:pt x="167" y="329"/>
                    <a:pt x="167" y="329"/>
                  </a:cubicBezTo>
                  <a:cubicBezTo>
                    <a:pt x="167" y="330"/>
                    <a:pt x="167" y="330"/>
                    <a:pt x="167" y="330"/>
                  </a:cubicBezTo>
                  <a:cubicBezTo>
                    <a:pt x="167" y="332"/>
                    <a:pt x="165" y="335"/>
                    <a:pt x="162" y="339"/>
                  </a:cubicBezTo>
                  <a:cubicBezTo>
                    <a:pt x="160" y="341"/>
                    <a:pt x="154" y="345"/>
                    <a:pt x="149" y="348"/>
                  </a:cubicBezTo>
                  <a:cubicBezTo>
                    <a:pt x="145" y="361"/>
                    <a:pt x="142" y="371"/>
                    <a:pt x="141" y="372"/>
                  </a:cubicBezTo>
                  <a:cubicBezTo>
                    <a:pt x="140" y="373"/>
                    <a:pt x="139" y="374"/>
                    <a:pt x="138" y="374"/>
                  </a:cubicBezTo>
                  <a:cubicBezTo>
                    <a:pt x="137" y="374"/>
                    <a:pt x="137" y="373"/>
                    <a:pt x="136" y="371"/>
                  </a:cubicBezTo>
                  <a:cubicBezTo>
                    <a:pt x="137" y="369"/>
                    <a:pt x="137" y="369"/>
                    <a:pt x="137" y="369"/>
                  </a:cubicBezTo>
                  <a:cubicBezTo>
                    <a:pt x="137" y="369"/>
                    <a:pt x="139" y="362"/>
                    <a:pt x="142" y="352"/>
                  </a:cubicBezTo>
                  <a:cubicBezTo>
                    <a:pt x="142" y="352"/>
                    <a:pt x="141" y="353"/>
                    <a:pt x="140" y="353"/>
                  </a:cubicBezTo>
                  <a:cubicBezTo>
                    <a:pt x="140" y="353"/>
                    <a:pt x="140" y="353"/>
                    <a:pt x="140" y="353"/>
                  </a:cubicBezTo>
                  <a:cubicBezTo>
                    <a:pt x="138" y="354"/>
                    <a:pt x="138" y="354"/>
                    <a:pt x="138" y="354"/>
                  </a:cubicBezTo>
                  <a:cubicBezTo>
                    <a:pt x="136" y="354"/>
                    <a:pt x="135" y="354"/>
                    <a:pt x="134" y="354"/>
                  </a:cubicBezTo>
                  <a:cubicBezTo>
                    <a:pt x="133" y="354"/>
                    <a:pt x="133" y="354"/>
                    <a:pt x="132" y="354"/>
                  </a:cubicBezTo>
                  <a:cubicBezTo>
                    <a:pt x="132" y="354"/>
                    <a:pt x="132" y="354"/>
                    <a:pt x="132" y="354"/>
                  </a:cubicBezTo>
                  <a:cubicBezTo>
                    <a:pt x="130" y="353"/>
                    <a:pt x="139" y="350"/>
                    <a:pt x="143" y="348"/>
                  </a:cubicBezTo>
                  <a:cubicBezTo>
                    <a:pt x="148" y="332"/>
                    <a:pt x="156" y="309"/>
                    <a:pt x="161" y="293"/>
                  </a:cubicBezTo>
                  <a:cubicBezTo>
                    <a:pt x="160" y="293"/>
                    <a:pt x="160" y="293"/>
                    <a:pt x="160" y="293"/>
                  </a:cubicBezTo>
                  <a:cubicBezTo>
                    <a:pt x="160" y="293"/>
                    <a:pt x="160" y="293"/>
                    <a:pt x="160" y="293"/>
                  </a:cubicBezTo>
                  <a:cubicBezTo>
                    <a:pt x="160" y="293"/>
                    <a:pt x="160" y="293"/>
                    <a:pt x="160" y="293"/>
                  </a:cubicBezTo>
                  <a:cubicBezTo>
                    <a:pt x="159" y="293"/>
                    <a:pt x="159" y="292"/>
                    <a:pt x="159" y="292"/>
                  </a:cubicBezTo>
                  <a:cubicBezTo>
                    <a:pt x="158" y="292"/>
                    <a:pt x="158" y="292"/>
                    <a:pt x="158" y="292"/>
                  </a:cubicBezTo>
                  <a:cubicBezTo>
                    <a:pt x="156" y="284"/>
                    <a:pt x="156" y="284"/>
                    <a:pt x="156" y="284"/>
                  </a:cubicBezTo>
                  <a:cubicBezTo>
                    <a:pt x="156" y="284"/>
                    <a:pt x="156" y="283"/>
                    <a:pt x="157" y="283"/>
                  </a:cubicBezTo>
                  <a:cubicBezTo>
                    <a:pt x="156" y="281"/>
                    <a:pt x="155" y="279"/>
                    <a:pt x="154" y="277"/>
                  </a:cubicBezTo>
                  <a:cubicBezTo>
                    <a:pt x="154" y="277"/>
                    <a:pt x="154" y="277"/>
                    <a:pt x="154" y="277"/>
                  </a:cubicBezTo>
                  <a:cubicBezTo>
                    <a:pt x="154" y="279"/>
                    <a:pt x="154" y="281"/>
                    <a:pt x="154" y="284"/>
                  </a:cubicBezTo>
                  <a:cubicBezTo>
                    <a:pt x="155" y="287"/>
                    <a:pt x="155" y="289"/>
                    <a:pt x="155" y="290"/>
                  </a:cubicBezTo>
                  <a:cubicBezTo>
                    <a:pt x="155" y="291"/>
                    <a:pt x="155" y="291"/>
                    <a:pt x="155" y="291"/>
                  </a:cubicBezTo>
                  <a:cubicBezTo>
                    <a:pt x="155" y="292"/>
                    <a:pt x="155" y="293"/>
                    <a:pt x="154" y="293"/>
                  </a:cubicBezTo>
                  <a:cubicBezTo>
                    <a:pt x="153" y="293"/>
                    <a:pt x="152" y="291"/>
                    <a:pt x="152" y="291"/>
                  </a:cubicBezTo>
                  <a:cubicBezTo>
                    <a:pt x="151" y="283"/>
                    <a:pt x="151" y="283"/>
                    <a:pt x="151" y="283"/>
                  </a:cubicBezTo>
                  <a:cubicBezTo>
                    <a:pt x="151" y="283"/>
                    <a:pt x="151" y="283"/>
                    <a:pt x="151" y="283"/>
                  </a:cubicBezTo>
                  <a:cubicBezTo>
                    <a:pt x="151" y="279"/>
                    <a:pt x="151" y="272"/>
                    <a:pt x="151" y="272"/>
                  </a:cubicBezTo>
                  <a:cubicBezTo>
                    <a:pt x="152" y="273"/>
                    <a:pt x="152" y="273"/>
                    <a:pt x="152" y="273"/>
                  </a:cubicBezTo>
                  <a:cubicBezTo>
                    <a:pt x="152" y="272"/>
                    <a:pt x="152" y="271"/>
                    <a:pt x="151" y="270"/>
                  </a:cubicBezTo>
                  <a:cubicBezTo>
                    <a:pt x="151" y="269"/>
                    <a:pt x="151" y="269"/>
                    <a:pt x="151" y="269"/>
                  </a:cubicBezTo>
                  <a:cubicBezTo>
                    <a:pt x="146" y="271"/>
                    <a:pt x="139" y="274"/>
                    <a:pt x="136" y="276"/>
                  </a:cubicBezTo>
                  <a:cubicBezTo>
                    <a:pt x="130" y="280"/>
                    <a:pt x="98" y="291"/>
                    <a:pt x="92" y="292"/>
                  </a:cubicBezTo>
                  <a:cubicBezTo>
                    <a:pt x="91" y="292"/>
                    <a:pt x="90" y="292"/>
                    <a:pt x="89" y="292"/>
                  </a:cubicBezTo>
                  <a:cubicBezTo>
                    <a:pt x="81" y="292"/>
                    <a:pt x="69" y="290"/>
                    <a:pt x="70" y="288"/>
                  </a:cubicBezTo>
                  <a:cubicBezTo>
                    <a:pt x="70" y="288"/>
                    <a:pt x="70" y="288"/>
                    <a:pt x="70" y="288"/>
                  </a:cubicBezTo>
                  <a:cubicBezTo>
                    <a:pt x="70" y="288"/>
                    <a:pt x="72" y="287"/>
                    <a:pt x="75" y="287"/>
                  </a:cubicBezTo>
                  <a:cubicBezTo>
                    <a:pt x="76" y="287"/>
                    <a:pt x="78" y="287"/>
                    <a:pt x="80" y="287"/>
                  </a:cubicBezTo>
                  <a:cubicBezTo>
                    <a:pt x="82" y="287"/>
                    <a:pt x="84" y="288"/>
                    <a:pt x="86" y="288"/>
                  </a:cubicBezTo>
                  <a:cubicBezTo>
                    <a:pt x="88" y="288"/>
                    <a:pt x="90" y="287"/>
                    <a:pt x="92" y="287"/>
                  </a:cubicBezTo>
                  <a:cubicBezTo>
                    <a:pt x="100" y="286"/>
                    <a:pt x="114" y="281"/>
                    <a:pt x="123" y="277"/>
                  </a:cubicBezTo>
                  <a:cubicBezTo>
                    <a:pt x="131" y="273"/>
                    <a:pt x="145" y="267"/>
                    <a:pt x="145" y="267"/>
                  </a:cubicBezTo>
                  <a:cubicBezTo>
                    <a:pt x="145" y="267"/>
                    <a:pt x="142" y="267"/>
                    <a:pt x="140" y="267"/>
                  </a:cubicBezTo>
                  <a:cubicBezTo>
                    <a:pt x="139" y="267"/>
                    <a:pt x="138" y="267"/>
                    <a:pt x="137" y="267"/>
                  </a:cubicBezTo>
                  <a:cubicBezTo>
                    <a:pt x="136" y="266"/>
                    <a:pt x="104" y="262"/>
                    <a:pt x="99" y="261"/>
                  </a:cubicBezTo>
                  <a:cubicBezTo>
                    <a:pt x="95" y="259"/>
                    <a:pt x="89" y="255"/>
                    <a:pt x="91" y="255"/>
                  </a:cubicBezTo>
                  <a:cubicBezTo>
                    <a:pt x="91" y="255"/>
                    <a:pt x="92" y="255"/>
                    <a:pt x="92" y="255"/>
                  </a:cubicBezTo>
                  <a:cubicBezTo>
                    <a:pt x="95" y="255"/>
                    <a:pt x="103" y="259"/>
                    <a:pt x="114" y="260"/>
                  </a:cubicBezTo>
                  <a:cubicBezTo>
                    <a:pt x="126" y="261"/>
                    <a:pt x="132" y="262"/>
                    <a:pt x="137" y="263"/>
                  </a:cubicBezTo>
                  <a:cubicBezTo>
                    <a:pt x="138" y="263"/>
                    <a:pt x="141" y="263"/>
                    <a:pt x="143" y="263"/>
                  </a:cubicBezTo>
                  <a:cubicBezTo>
                    <a:pt x="141" y="262"/>
                    <a:pt x="140" y="261"/>
                    <a:pt x="139" y="258"/>
                  </a:cubicBezTo>
                  <a:cubicBezTo>
                    <a:pt x="139" y="253"/>
                    <a:pt x="139" y="252"/>
                    <a:pt x="140" y="251"/>
                  </a:cubicBezTo>
                  <a:cubicBezTo>
                    <a:pt x="141" y="248"/>
                    <a:pt x="144" y="238"/>
                    <a:pt x="146" y="237"/>
                  </a:cubicBezTo>
                  <a:cubicBezTo>
                    <a:pt x="146" y="237"/>
                    <a:pt x="146" y="237"/>
                    <a:pt x="146" y="237"/>
                  </a:cubicBezTo>
                  <a:cubicBezTo>
                    <a:pt x="147" y="236"/>
                    <a:pt x="147" y="236"/>
                    <a:pt x="148" y="235"/>
                  </a:cubicBezTo>
                  <a:cubicBezTo>
                    <a:pt x="149" y="234"/>
                    <a:pt x="154" y="233"/>
                    <a:pt x="158" y="232"/>
                  </a:cubicBezTo>
                  <a:cubicBezTo>
                    <a:pt x="158" y="232"/>
                    <a:pt x="158" y="232"/>
                    <a:pt x="158" y="232"/>
                  </a:cubicBezTo>
                  <a:cubicBezTo>
                    <a:pt x="157" y="232"/>
                    <a:pt x="157" y="231"/>
                    <a:pt x="157" y="231"/>
                  </a:cubicBezTo>
                  <a:cubicBezTo>
                    <a:pt x="156" y="230"/>
                    <a:pt x="156" y="230"/>
                    <a:pt x="156" y="230"/>
                  </a:cubicBezTo>
                  <a:cubicBezTo>
                    <a:pt x="154" y="226"/>
                    <a:pt x="152" y="222"/>
                    <a:pt x="150" y="219"/>
                  </a:cubicBezTo>
                  <a:cubicBezTo>
                    <a:pt x="149" y="220"/>
                    <a:pt x="147" y="221"/>
                    <a:pt x="147" y="222"/>
                  </a:cubicBezTo>
                  <a:cubicBezTo>
                    <a:pt x="147" y="222"/>
                    <a:pt x="147" y="222"/>
                    <a:pt x="147" y="222"/>
                  </a:cubicBezTo>
                  <a:cubicBezTo>
                    <a:pt x="146" y="222"/>
                    <a:pt x="145" y="222"/>
                    <a:pt x="145" y="222"/>
                  </a:cubicBezTo>
                  <a:cubicBezTo>
                    <a:pt x="143" y="222"/>
                    <a:pt x="143" y="220"/>
                    <a:pt x="141" y="219"/>
                  </a:cubicBezTo>
                  <a:cubicBezTo>
                    <a:pt x="139" y="217"/>
                    <a:pt x="141" y="208"/>
                    <a:pt x="142" y="200"/>
                  </a:cubicBezTo>
                  <a:cubicBezTo>
                    <a:pt x="141" y="198"/>
                    <a:pt x="141" y="196"/>
                    <a:pt x="142" y="195"/>
                  </a:cubicBezTo>
                  <a:cubicBezTo>
                    <a:pt x="143" y="187"/>
                    <a:pt x="152" y="173"/>
                    <a:pt x="156" y="167"/>
                  </a:cubicBezTo>
                  <a:cubicBezTo>
                    <a:pt x="160" y="161"/>
                    <a:pt x="178" y="150"/>
                    <a:pt x="182" y="148"/>
                  </a:cubicBezTo>
                  <a:cubicBezTo>
                    <a:pt x="186" y="145"/>
                    <a:pt x="195" y="145"/>
                    <a:pt x="195" y="145"/>
                  </a:cubicBezTo>
                  <a:cubicBezTo>
                    <a:pt x="195" y="145"/>
                    <a:pt x="197" y="152"/>
                    <a:pt x="198" y="158"/>
                  </a:cubicBezTo>
                  <a:moveTo>
                    <a:pt x="409" y="0"/>
                  </a:moveTo>
                  <a:cubicBezTo>
                    <a:pt x="132" y="0"/>
                    <a:pt x="132" y="0"/>
                    <a:pt x="132" y="0"/>
                  </a:cubicBezTo>
                  <a:cubicBezTo>
                    <a:pt x="53" y="47"/>
                    <a:pt x="0" y="133"/>
                    <a:pt x="0" y="232"/>
                  </a:cubicBezTo>
                  <a:cubicBezTo>
                    <a:pt x="0" y="322"/>
                    <a:pt x="43" y="401"/>
                    <a:pt x="111" y="450"/>
                  </a:cubicBezTo>
                  <a:cubicBezTo>
                    <a:pt x="430" y="450"/>
                    <a:pt x="430" y="450"/>
                    <a:pt x="430" y="450"/>
                  </a:cubicBezTo>
                  <a:cubicBezTo>
                    <a:pt x="497" y="401"/>
                    <a:pt x="541" y="322"/>
                    <a:pt x="541" y="232"/>
                  </a:cubicBezTo>
                  <a:cubicBezTo>
                    <a:pt x="541" y="133"/>
                    <a:pt x="488" y="47"/>
                    <a:pt x="409" y="0"/>
                  </a:cubicBezTo>
                </a:path>
              </a:pathLst>
            </a:custGeom>
            <a:solidFill>
              <a:srgbClr val="57B0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Rectangle 20"/>
            <p:cNvSpPr>
              <a:spLocks noChangeArrowheads="1"/>
            </p:cNvSpPr>
            <p:nvPr/>
          </p:nvSpPr>
          <p:spPr bwMode="auto">
            <a:xfrm>
              <a:off x="1943819" y="4187019"/>
              <a:ext cx="9482595" cy="119853"/>
            </a:xfrm>
            <a:prstGeom prst="rect">
              <a:avLst/>
            </a:prstGeom>
            <a:solidFill>
              <a:srgbClr val="2D33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5" name="Subtitle 2"/>
          <p:cNvSpPr>
            <a:spLocks noGrp="1"/>
          </p:cNvSpPr>
          <p:nvPr>
            <p:ph type="subTitle" idx="1"/>
          </p:nvPr>
        </p:nvSpPr>
        <p:spPr>
          <a:xfrm>
            <a:off x="457200" y="2748933"/>
            <a:ext cx="6400800" cy="457200"/>
          </a:xfrm>
          <a:prstGeom prst="rect">
            <a:avLst/>
          </a:prstGeom>
        </p:spPr>
        <p:txBody>
          <a:bodyPr/>
          <a:lstStyle>
            <a:lvl1pPr marL="0" indent="0" algn="l">
              <a:buNone/>
              <a:defRPr sz="2000" b="1" baseline="0">
                <a:solidFill>
                  <a:srgbClr val="EAE5E3"/>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457200" y="3835603"/>
            <a:ext cx="6400800" cy="1295400"/>
          </a:xfrm>
          <a:prstGeom prst="rect">
            <a:avLst/>
          </a:prstGeom>
        </p:spPr>
        <p:txBody>
          <a:bodyPr/>
          <a:lstStyle>
            <a:lvl1pPr marL="0" indent="0" algn="l">
              <a:lnSpc>
                <a:spcPts val="2000"/>
              </a:lnSpc>
              <a:buNone/>
              <a:defRPr sz="1800" baseline="0">
                <a:solidFill>
                  <a:srgbClr val="EAE5E3"/>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4" name="Rectangle 3"/>
          <p:cNvSpPr/>
          <p:nvPr userDrawn="1"/>
        </p:nvSpPr>
        <p:spPr>
          <a:xfrm>
            <a:off x="1" y="5550566"/>
            <a:ext cx="9144000" cy="1315452"/>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p:cNvSpPr/>
          <p:nvPr userDrawn="1"/>
        </p:nvSpPr>
        <p:spPr>
          <a:xfrm>
            <a:off x="0" y="-2088"/>
            <a:ext cx="9144000" cy="224589"/>
          </a:xfrm>
          <a:prstGeom prst="rect">
            <a:avLst/>
          </a:prstGeom>
          <a:solidFill>
            <a:srgbClr val="E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p:cNvPicPr>
            <a:picLocks noChangeAspect="1"/>
          </p:cNvPicPr>
          <p:nvPr userDrawn="1"/>
        </p:nvPicPr>
        <p:blipFill>
          <a:blip r:embed="rId6"/>
          <a:stretch>
            <a:fillRect/>
          </a:stretch>
        </p:blipFill>
        <p:spPr>
          <a:xfrm>
            <a:off x="6717547" y="5823102"/>
            <a:ext cx="2219054" cy="825695"/>
          </a:xfrm>
          <a:prstGeom prst="rect">
            <a:avLst/>
          </a:prstGeom>
        </p:spPr>
      </p:pic>
      <p:sp>
        <p:nvSpPr>
          <p:cNvPr id="27" name="Rectangle 26"/>
          <p:cNvSpPr/>
          <p:nvPr userDrawn="1"/>
        </p:nvSpPr>
        <p:spPr>
          <a:xfrm>
            <a:off x="0" y="2003578"/>
            <a:ext cx="9144000" cy="382137"/>
          </a:xfrm>
          <a:prstGeom prst="rect">
            <a:avLst/>
          </a:prstGeom>
          <a:solidFill>
            <a:srgbClr val="605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p:cNvSpPr>
            <a:spLocks noGrp="1"/>
          </p:cNvSpPr>
          <p:nvPr>
            <p:ph type="title"/>
          </p:nvPr>
        </p:nvSpPr>
        <p:spPr>
          <a:xfrm>
            <a:off x="457200" y="1948945"/>
            <a:ext cx="8229600" cy="1155779"/>
          </a:xfrm>
          <a:prstGeom prst="rect">
            <a:avLst/>
          </a:prstGeom>
        </p:spPr>
        <p:txBody>
          <a:bodyPr/>
          <a:lstStyle>
            <a:lvl1pPr algn="l">
              <a:lnSpc>
                <a:spcPts val="3000"/>
              </a:lnSpc>
              <a:defRPr sz="2800" b="1" baseline="0">
                <a:solidFill>
                  <a:srgbClr val="59B4D1"/>
                </a:solidFill>
                <a:effectLst/>
                <a:latin typeface="Calibri" pitchFamily="34" charset="0"/>
              </a:defRPr>
            </a:lvl1pPr>
          </a:lstStyle>
          <a:p>
            <a:endParaRPr lang="en-US" dirty="0"/>
          </a:p>
        </p:txBody>
      </p:sp>
    </p:spTree>
    <p:extLst>
      <p:ext uri="{BB962C8B-B14F-4D97-AF65-F5344CB8AC3E}">
        <p14:creationId xmlns:p14="http://schemas.microsoft.com/office/powerpoint/2010/main" val="425088098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2" y="4467097"/>
            <a:ext cx="8294913" cy="1162051"/>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5900928"/>
            <a:ext cx="77724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365627957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Arial" pitchFamily="34" charset="0"/>
              <a:buChar char="•"/>
              <a:defRPr sz="2400" b="1" baseline="0">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marL="342900" indent="-342900">
              <a:buClr>
                <a:schemeClr val="bg1"/>
              </a:buClr>
              <a:buSzPct val="70000"/>
              <a:buFont typeface="Wingdings" pitchFamily="2" charset="2"/>
              <a:buChar char="§"/>
              <a:defRPr sz="2400" b="1" baseline="0">
                <a:solidFill>
                  <a:schemeClr val="bg2"/>
                </a:solidFill>
                <a:latin typeface="Calibri" pitchFamily="34" charset="0"/>
              </a:defRPr>
            </a:lvl1pPr>
            <a:lvl2pPr marL="742950" indent="-285750">
              <a:buClr>
                <a:schemeClr val="bg1"/>
              </a:buClr>
              <a:buSzPct val="100000"/>
              <a:buFont typeface="Arial" pitchFamily="34" charset="0"/>
              <a:buChar char="•"/>
              <a:defRPr sz="2000">
                <a:solidFill>
                  <a:schemeClr val="bg2"/>
                </a:solidFill>
              </a:defRPr>
            </a:lvl2pPr>
            <a:lvl3pPr marL="1143000" indent="-228600">
              <a:buClr>
                <a:schemeClr val="bg1"/>
              </a:buClr>
              <a:buSzPct val="100000"/>
              <a:buFont typeface="Courier New" pitchFamily="49" charset="0"/>
              <a:buChar char="o"/>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smtClean="0"/>
          </a:p>
          <a:p>
            <a:pPr lvl="1"/>
            <a:endParaRPr lang="en-US" dirty="0" smtClean="0"/>
          </a:p>
          <a:p>
            <a:pPr lvl="2"/>
            <a:endParaRPr lang="en-US" dirty="0" smtClean="0"/>
          </a:p>
          <a:p>
            <a:pPr lvl="3"/>
            <a:endParaRPr lang="en-US" dirty="0"/>
          </a:p>
        </p:txBody>
      </p:sp>
      <p:sp>
        <p:nvSpPr>
          <p:cNvPr id="7" name="Text Placeholder 8"/>
          <p:cNvSpPr>
            <a:spLocks noGrp="1"/>
          </p:cNvSpPr>
          <p:nvPr>
            <p:ph type="body" sz="quarter" idx="10" hasCustomPrompt="1"/>
          </p:nvPr>
        </p:nvSpPr>
        <p:spPr>
          <a:xfrm>
            <a:off x="1905000" y="5791200"/>
            <a:ext cx="67818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1273175"/>
            <a:ext cx="7772400" cy="1362075"/>
          </a:xfrm>
          <a:prstGeom prst="rect">
            <a:avLst/>
          </a:prstGeom>
        </p:spPr>
        <p:txBody>
          <a:bodyPr anchor="t"/>
          <a:lstStyle>
            <a:lvl1pPr algn="ctr">
              <a:lnSpc>
                <a:spcPts val="3800"/>
              </a:lnSpc>
              <a:defRPr sz="3600" b="1" cap="all" baseline="0">
                <a:solidFill>
                  <a:schemeClr val="bg1"/>
                </a:solidFill>
                <a:effectLst/>
                <a:latin typeface="Calibri" pitchFamily="34" charset="0"/>
              </a:defRPr>
            </a:lvl1pPr>
          </a:lstStyle>
          <a:p>
            <a:r>
              <a:rPr lang="en-US" dirty="0" smtClean="0"/>
              <a:t>Section Header</a:t>
            </a:r>
            <a:br>
              <a:rPr lang="en-US" dirty="0" smtClean="0"/>
            </a:br>
            <a:endParaRPr lang="en-US" dirty="0"/>
          </a:p>
        </p:txBody>
      </p:sp>
      <p:sp>
        <p:nvSpPr>
          <p:cNvPr id="3" name="Text Placeholder 2"/>
          <p:cNvSpPr>
            <a:spLocks noGrp="1"/>
          </p:cNvSpPr>
          <p:nvPr>
            <p:ph type="body" idx="1" hasCustomPrompt="1"/>
          </p:nvPr>
        </p:nvSpPr>
        <p:spPr>
          <a:xfrm>
            <a:off x="722313" y="2743200"/>
            <a:ext cx="7772400" cy="568325"/>
          </a:xfrm>
          <a:prstGeom prst="rect">
            <a:avLst/>
          </a:prstGeom>
        </p:spPr>
        <p:txBody>
          <a:bodyPr anchor="b"/>
          <a:lstStyle>
            <a:lvl1pPr marL="0" indent="0" algn="ctr">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Wingdings" pitchFamily="2" charset="2"/>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Photo Title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latin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bg1"/>
                </a:solidFill>
                <a:effectLst/>
                <a:latin typeface="Calibri" pitchFamily="34" charset="0"/>
              </a:defRPr>
            </a:lvl1pPr>
          </a:lstStyle>
          <a:p>
            <a:r>
              <a:rPr lang="en-US" dirty="0" smtClean="0"/>
              <a:t>Header</a:t>
            </a:r>
            <a:endParaRPr lang="en-US" dirty="0"/>
          </a:p>
        </p:txBody>
      </p:sp>
      <p:sp>
        <p:nvSpPr>
          <p:cNvPr id="8" name="Content Placeholder 2"/>
          <p:cNvSpPr>
            <a:spLocks noGrp="1"/>
          </p:cNvSpPr>
          <p:nvPr>
            <p:ph idx="1"/>
          </p:nvPr>
        </p:nvSpPr>
        <p:spPr>
          <a:xfrm>
            <a:off x="3575050" y="273051"/>
            <a:ext cx="5111750" cy="5518150"/>
          </a:xfrm>
          <a:prstGeom prst="rect">
            <a:avLst/>
          </a:prstGeom>
        </p:spPr>
        <p:txBody>
          <a:bodyPr anchor="ctr" anchorCtr="0"/>
          <a:lstStyle>
            <a:lvl1pPr marL="342900" indent="-342900">
              <a:buClr>
                <a:schemeClr val="bg1"/>
              </a:buClr>
              <a:buSzPct val="70000"/>
              <a:buFont typeface="Arial" pitchFamily="34" charset="0"/>
              <a:buChar char="•"/>
              <a:defRPr sz="2400" b="1">
                <a:solidFill>
                  <a:schemeClr val="bg2"/>
                </a:solidFill>
                <a:latin typeface="Calibri" pitchFamily="34" charset="0"/>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endParaRPr lang="en-US" dirty="0"/>
          </a:p>
        </p:txBody>
      </p:sp>
      <p:sp>
        <p:nvSpPr>
          <p:cNvPr id="9"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p:txBody>
      </p:sp>
      <p:sp>
        <p:nvSpPr>
          <p:cNvPr id="10"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4" r:id="rId9"/>
    <p:sldLayoutId id="2147483725" r:id="rId10"/>
    <p:sldLayoutId id="2147483729" r:id="rId11"/>
    <p:sldLayoutId id="2147483731" r:id="rId12"/>
    <p:sldLayoutId id="2147483734" r:id="rId13"/>
    <p:sldLayoutId id="2147483735" r:id="rId14"/>
    <p:sldLayoutId id="2147483736" r:id="rId15"/>
    <p:sldLayoutId id="2147483738" r:id="rId16"/>
    <p:sldLayoutId id="2147483739" r:id="rId17"/>
    <p:sldLayoutId id="2147483740" r:id="rId18"/>
    <p:sldLayoutId id="2147483741"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hyperlink" Target="http://www.cdc.gov/zika/geo/index.html"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cdc.gov/zika/geo/index.html"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5743576"/>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4"/>
          <p:cNvSpPr>
            <a:spLocks noChangeArrowheads="1"/>
          </p:cNvSpPr>
          <p:nvPr/>
        </p:nvSpPr>
        <p:spPr bwMode="auto">
          <a:xfrm>
            <a:off x="342900" y="337491"/>
            <a:ext cx="806302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2400" b="1" dirty="0">
                <a:solidFill>
                  <a:srgbClr val="5FC6DD"/>
                </a:solidFill>
                <a:effectLst>
                  <a:outerShdw blurRad="50800" dist="38100" dir="2700000" algn="tl" rotWithShape="0">
                    <a:prstClr val="black">
                      <a:alpha val="40000"/>
                    </a:prstClr>
                  </a:outerShdw>
                </a:effectLst>
                <a:latin typeface="Calibri" panose="020F0502020204030204" pitchFamily="34" charset="0"/>
              </a:rPr>
              <a:t>CDC Responds to </a:t>
            </a:r>
            <a:r>
              <a:rPr lang="en-US" altLang="en-US" sz="4000" b="1" dirty="0">
                <a:solidFill>
                  <a:srgbClr val="5FC6DD"/>
                </a:solidFill>
                <a:effectLst>
                  <a:outerShdw blurRad="50800" dist="38100" dir="2700000" algn="tl" rotWithShape="0">
                    <a:prstClr val="black">
                      <a:alpha val="40000"/>
                    </a:prstClr>
                  </a:outerShdw>
                </a:effectLst>
                <a:latin typeface="Calibri" panose="020F0502020204030204" pitchFamily="34" charset="0"/>
              </a:rPr>
              <a:t>ZIKA</a:t>
            </a:r>
            <a:endParaRPr lang="en-US" altLang="en-US" sz="4000" dirty="0">
              <a:effectLst>
                <a:outerShdw blurRad="50800" dist="38100" dir="2700000" algn="tl" rotWithShape="0">
                  <a:prstClr val="black">
                    <a:alpha val="40000"/>
                  </a:prstClr>
                </a:outerShdw>
              </a:effectLst>
              <a:latin typeface="Calibri" panose="020F0502020204030204" pitchFamily="34" charset="0"/>
            </a:endParaRPr>
          </a:p>
        </p:txBody>
      </p:sp>
      <p:sp>
        <p:nvSpPr>
          <p:cNvPr id="20" name="Rectangle 24"/>
          <p:cNvSpPr>
            <a:spLocks noChangeArrowheads="1"/>
          </p:cNvSpPr>
          <p:nvPr/>
        </p:nvSpPr>
        <p:spPr bwMode="auto">
          <a:xfrm>
            <a:off x="1676400" y="2424980"/>
            <a:ext cx="567716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4000" b="1" dirty="0">
                <a:solidFill>
                  <a:srgbClr val="BFBFBF"/>
                </a:solidFill>
                <a:effectLst>
                  <a:outerShdw blurRad="50800" dist="38100" dir="2700000" algn="tl" rotWithShape="0">
                    <a:prstClr val="black">
                      <a:alpha val="40000"/>
                    </a:prstClr>
                  </a:outerShdw>
                </a:effectLst>
                <a:latin typeface="Calibri" panose="020F0502020204030204" pitchFamily="34" charset="0"/>
              </a:rPr>
              <a:t>Zika Outbreak Overview</a:t>
            </a:r>
            <a:endParaRPr lang="en-US" altLang="en-US" sz="4000" i="1" dirty="0">
              <a:solidFill>
                <a:srgbClr val="BFBFBF"/>
              </a:solidFill>
              <a:effectLst>
                <a:outerShdw blurRad="50800" dist="38100" dir="2700000" algn="tl" rotWithShape="0">
                  <a:prstClr val="black">
                    <a:alpha val="40000"/>
                  </a:prstClr>
                </a:outerShdw>
              </a:effectLst>
              <a:latin typeface="Calibri" panose="020F0502020204030204" pitchFamily="34" charset="0"/>
            </a:endParaRPr>
          </a:p>
          <a:p>
            <a:pPr eaLnBrk="0" fontAlgn="base" hangingPunct="0">
              <a:spcBef>
                <a:spcPct val="0"/>
              </a:spcBef>
              <a:spcAft>
                <a:spcPct val="0"/>
              </a:spcAft>
            </a:pPr>
            <a:endParaRPr lang="en-US" altLang="en-US" sz="4000" i="1" dirty="0">
              <a:solidFill>
                <a:srgbClr val="BFBFBF"/>
              </a:solidFill>
              <a:effectLst>
                <a:outerShdw blurRad="50800" dist="38100" dir="2700000" algn="tl" rotWithShape="0">
                  <a:prstClr val="black">
                    <a:alpha val="40000"/>
                  </a:prstClr>
                </a:outerShdw>
              </a:effectLst>
              <a:latin typeface="Calibri" panose="020F0502020204030204" pitchFamily="34" charset="0"/>
            </a:endParaRPr>
          </a:p>
        </p:txBody>
      </p:sp>
      <p:sp>
        <p:nvSpPr>
          <p:cNvPr id="2" name="Rectangle 1"/>
          <p:cNvSpPr/>
          <p:nvPr/>
        </p:nvSpPr>
        <p:spPr>
          <a:xfrm>
            <a:off x="2313709" y="3923984"/>
            <a:ext cx="4572000" cy="1569660"/>
          </a:xfrm>
          <a:prstGeom prst="rect">
            <a:avLst/>
          </a:prstGeom>
        </p:spPr>
        <p:txBody>
          <a:bodyPr>
            <a:spAutoFit/>
          </a:bodyPr>
          <a:lstStyle/>
          <a:p>
            <a:r>
              <a:rPr lang="en-US" sz="2400" b="1" dirty="0">
                <a:solidFill>
                  <a:schemeClr val="bg2"/>
                </a:solidFill>
              </a:rPr>
              <a:t>Martin Cetron, MD</a:t>
            </a:r>
          </a:p>
          <a:p>
            <a:r>
              <a:rPr lang="en-US" dirty="0">
                <a:solidFill>
                  <a:schemeClr val="bg2"/>
                </a:solidFill>
              </a:rPr>
              <a:t>Division of Global Migration and Quarantine</a:t>
            </a:r>
          </a:p>
          <a:p>
            <a:r>
              <a:rPr lang="en-US" dirty="0">
                <a:solidFill>
                  <a:schemeClr val="bg2"/>
                </a:solidFill>
              </a:rPr>
              <a:t>National Center for Emerging and Zoonotic Infectious Diseases</a:t>
            </a:r>
          </a:p>
          <a:p>
            <a:r>
              <a:rPr lang="en-US" dirty="0">
                <a:solidFill>
                  <a:schemeClr val="bg2"/>
                </a:solidFill>
              </a:rPr>
              <a:t>Centers for Disease Control and Prevention</a:t>
            </a:r>
          </a:p>
        </p:txBody>
      </p:sp>
    </p:spTree>
    <p:extLst>
      <p:ext uri="{BB962C8B-B14F-4D97-AF65-F5344CB8AC3E}">
        <p14:creationId xmlns:p14="http://schemas.microsoft.com/office/powerpoint/2010/main" val="250772868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2927" y="2246465"/>
            <a:ext cx="8229600" cy="1143000"/>
          </a:xfrm>
        </p:spPr>
        <p:txBody>
          <a:bodyPr/>
          <a:lstStyle/>
          <a:p>
            <a:r>
              <a:rPr lang="en-US" b="1" dirty="0" smtClean="0">
                <a:solidFill>
                  <a:schemeClr val="bg1"/>
                </a:solidFill>
              </a:rPr>
              <a:t>Zika Transmission: </a:t>
            </a:r>
            <a:br>
              <a:rPr lang="en-US" b="1" dirty="0" smtClean="0">
                <a:solidFill>
                  <a:schemeClr val="bg1"/>
                </a:solidFill>
              </a:rPr>
            </a:br>
            <a:r>
              <a:rPr lang="en-US" b="1" dirty="0" smtClean="0">
                <a:solidFill>
                  <a:schemeClr val="bg1"/>
                </a:solidFill>
              </a:rPr>
              <a:t>How Do You </a:t>
            </a:r>
            <a:r>
              <a:rPr lang="en-US" b="1" dirty="0">
                <a:solidFill>
                  <a:schemeClr val="bg1"/>
                </a:solidFill>
              </a:rPr>
              <a:t>G</a:t>
            </a:r>
            <a:r>
              <a:rPr lang="en-US" b="1" dirty="0" smtClean="0">
                <a:solidFill>
                  <a:schemeClr val="bg1"/>
                </a:solidFill>
              </a:rPr>
              <a:t>et Zika?</a:t>
            </a:r>
            <a:endParaRPr lang="en-US" b="1" dirty="0">
              <a:solidFill>
                <a:schemeClr val="bg1"/>
              </a:solidFill>
            </a:endParaRPr>
          </a:p>
        </p:txBody>
      </p:sp>
      <p:sp>
        <p:nvSpPr>
          <p:cNvPr id="3" name="TextBox 2"/>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Sept 28, 2016</a:t>
            </a:r>
            <a:endParaRPr lang="en-US" sz="1200" b="1" dirty="0">
              <a:solidFill>
                <a:srgbClr val="000000"/>
              </a:solidFill>
            </a:endParaRPr>
          </a:p>
        </p:txBody>
      </p:sp>
    </p:spTree>
    <p:extLst>
      <p:ext uri="{BB962C8B-B14F-4D97-AF65-F5344CB8AC3E}">
        <p14:creationId xmlns:p14="http://schemas.microsoft.com/office/powerpoint/2010/main" val="287722868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solidFill>
                  <a:schemeClr val="tx2"/>
                </a:solidFill>
              </a:rPr>
              <a:t>Aedes</a:t>
            </a:r>
            <a:r>
              <a:rPr lang="en-US" i="1" dirty="0" smtClean="0">
                <a:solidFill>
                  <a:schemeClr val="tx2"/>
                </a:solidFill>
              </a:rPr>
              <a:t> </a:t>
            </a:r>
            <a:r>
              <a:rPr lang="en-US" i="1" dirty="0" err="1" smtClean="0">
                <a:solidFill>
                  <a:schemeClr val="tx2"/>
                </a:solidFill>
              </a:rPr>
              <a:t>Aegypti</a:t>
            </a:r>
            <a:r>
              <a:rPr lang="en-US" i="1" dirty="0" smtClean="0">
                <a:solidFill>
                  <a:schemeClr val="tx2"/>
                </a:solidFill>
              </a:rPr>
              <a:t> </a:t>
            </a:r>
            <a:r>
              <a:rPr lang="en-US" dirty="0" smtClean="0">
                <a:solidFill>
                  <a:schemeClr val="tx2"/>
                </a:solidFill>
              </a:rPr>
              <a:t>Mosquito</a:t>
            </a:r>
            <a:endParaRPr lang="en-US" dirty="0">
              <a:solidFill>
                <a:schemeClr val="tx2"/>
              </a:solidFill>
            </a:endParaRPr>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0088" y="990600"/>
            <a:ext cx="7529509" cy="5019675"/>
          </a:xfrm>
          <a:prstGeom prst="rect">
            <a:avLst/>
          </a:prstGeom>
        </p:spPr>
      </p:pic>
      <p:sp>
        <p:nvSpPr>
          <p:cNvPr id="5" name="Rectangle 4"/>
          <p:cNvSpPr/>
          <p:nvPr/>
        </p:nvSpPr>
        <p:spPr>
          <a:xfrm>
            <a:off x="2607804" y="5511284"/>
            <a:ext cx="3128292" cy="369332"/>
          </a:xfrm>
          <a:prstGeom prst="rect">
            <a:avLst/>
          </a:prstGeom>
        </p:spPr>
        <p:txBody>
          <a:bodyPr wrap="none">
            <a:spAutoFit/>
          </a:bodyPr>
          <a:lstStyle/>
          <a:p>
            <a:r>
              <a:rPr lang="en-US" dirty="0">
                <a:solidFill>
                  <a:schemeClr val="accent6"/>
                </a:solidFill>
              </a:rPr>
              <a:t>By Muhammad Mahdi Karim </a:t>
            </a:r>
          </a:p>
        </p:txBody>
      </p:sp>
    </p:spTree>
    <p:extLst>
      <p:ext uri="{BB962C8B-B14F-4D97-AF65-F5344CB8AC3E}">
        <p14:creationId xmlns:p14="http://schemas.microsoft.com/office/powerpoint/2010/main" val="424861486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544982" y="1815082"/>
            <a:ext cx="5100918" cy="3563250"/>
          </a:xfrm>
        </p:spPr>
        <p:txBody>
          <a:bodyPr/>
          <a:lstStyle/>
          <a:p>
            <a:pPr lvl="0"/>
            <a:r>
              <a:rPr lang="en-US" i="1" dirty="0" smtClean="0"/>
              <a:t/>
            </a:r>
            <a:br>
              <a:rPr lang="en-US" i="1" dirty="0" smtClean="0"/>
            </a:br>
            <a:endParaRPr lang="en-US" i="1" dirty="0"/>
          </a:p>
        </p:txBody>
      </p:sp>
      <p:sp>
        <p:nvSpPr>
          <p:cNvPr id="4" name="Title 3"/>
          <p:cNvSpPr>
            <a:spLocks noGrp="1"/>
          </p:cNvSpPr>
          <p:nvPr>
            <p:ph type="title"/>
          </p:nvPr>
        </p:nvSpPr>
        <p:spPr>
          <a:xfrm>
            <a:off x="457200" y="857251"/>
            <a:ext cx="8229600" cy="786080"/>
          </a:xfrm>
        </p:spPr>
        <p:txBody>
          <a:bodyPr/>
          <a:lstStyle/>
          <a:p>
            <a:r>
              <a:rPr lang="en-US" dirty="0" smtClean="0"/>
              <a:t>Vectors of </a:t>
            </a:r>
            <a:r>
              <a:rPr lang="en-US" dirty="0" err="1" smtClean="0"/>
              <a:t>Zika</a:t>
            </a:r>
            <a:r>
              <a:rPr lang="en-US" dirty="0" smtClean="0"/>
              <a:t> Virus</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976476"/>
            <a:ext cx="4917302" cy="3022092"/>
          </a:xfrm>
          <a:prstGeom prst="rect">
            <a:avLst/>
          </a:prstGeom>
        </p:spPr>
      </p:pic>
      <p:sp>
        <p:nvSpPr>
          <p:cNvPr id="7" name="TextBox 6"/>
          <p:cNvSpPr txBox="1"/>
          <p:nvPr/>
        </p:nvSpPr>
        <p:spPr>
          <a:xfrm>
            <a:off x="7073799" y="3227375"/>
            <a:ext cx="184731" cy="369332"/>
          </a:xfrm>
          <a:prstGeom prst="rect">
            <a:avLst/>
          </a:prstGeom>
          <a:noFill/>
        </p:spPr>
        <p:txBody>
          <a:bodyPr wrap="none" rtlCol="0">
            <a:spAutoFit/>
          </a:bodyPr>
          <a:lstStyle/>
          <a:p>
            <a:endParaRPr lang="en-US" dirty="0">
              <a:solidFill>
                <a:srgbClr val="000000"/>
              </a:solidFill>
              <a:latin typeface="Calibri" panose="020F0502020204030204" pitchFamily="34" charset="0"/>
            </a:endParaRPr>
          </a:p>
        </p:txBody>
      </p:sp>
      <p:sp>
        <p:nvSpPr>
          <p:cNvPr id="8" name="TextBox 7"/>
          <p:cNvSpPr txBox="1"/>
          <p:nvPr/>
        </p:nvSpPr>
        <p:spPr>
          <a:xfrm>
            <a:off x="768096" y="5180534"/>
            <a:ext cx="1409938" cy="369332"/>
          </a:xfrm>
          <a:prstGeom prst="rect">
            <a:avLst/>
          </a:prstGeom>
          <a:noFill/>
        </p:spPr>
        <p:txBody>
          <a:bodyPr wrap="none" rtlCol="0">
            <a:spAutoFit/>
          </a:bodyPr>
          <a:lstStyle/>
          <a:p>
            <a:r>
              <a:rPr lang="en-US" i="1" dirty="0">
                <a:solidFill>
                  <a:schemeClr val="bg2"/>
                </a:solidFill>
                <a:latin typeface="Calibri" panose="020F0502020204030204" pitchFamily="34" charset="0"/>
              </a:rPr>
              <a:t>Aedes </a:t>
            </a:r>
            <a:r>
              <a:rPr lang="en-US" i="1" dirty="0" err="1">
                <a:solidFill>
                  <a:schemeClr val="bg2"/>
                </a:solidFill>
                <a:latin typeface="Calibri" panose="020F0502020204030204" pitchFamily="34" charset="0"/>
              </a:rPr>
              <a:t>Agypti</a:t>
            </a:r>
            <a:endParaRPr lang="en-US" i="1" dirty="0">
              <a:solidFill>
                <a:schemeClr val="bg2"/>
              </a:solidFill>
              <a:latin typeface="Calibri" panose="020F050202020403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6035" y="1976476"/>
            <a:ext cx="4067682" cy="3022092"/>
          </a:xfrm>
          <a:prstGeom prst="rect">
            <a:avLst/>
          </a:prstGeom>
        </p:spPr>
      </p:pic>
      <p:sp>
        <p:nvSpPr>
          <p:cNvPr id="10" name="TextBox 9"/>
          <p:cNvSpPr txBox="1"/>
          <p:nvPr/>
        </p:nvSpPr>
        <p:spPr>
          <a:xfrm>
            <a:off x="6539790" y="5169476"/>
            <a:ext cx="1803699" cy="369332"/>
          </a:xfrm>
          <a:prstGeom prst="rect">
            <a:avLst/>
          </a:prstGeom>
          <a:noFill/>
        </p:spPr>
        <p:txBody>
          <a:bodyPr wrap="none" rtlCol="0">
            <a:spAutoFit/>
          </a:bodyPr>
          <a:lstStyle/>
          <a:p>
            <a:r>
              <a:rPr lang="en-US" i="1" dirty="0">
                <a:solidFill>
                  <a:schemeClr val="bg2"/>
                </a:solidFill>
                <a:latin typeface="Calibri" panose="020F0502020204030204" pitchFamily="34" charset="0"/>
              </a:rPr>
              <a:t>Aedes </a:t>
            </a:r>
            <a:r>
              <a:rPr lang="en-US" i="1" dirty="0" err="1">
                <a:solidFill>
                  <a:schemeClr val="bg2"/>
                </a:solidFill>
                <a:latin typeface="Calibri" panose="020F0502020204030204" pitchFamily="34" charset="0"/>
              </a:rPr>
              <a:t>Albopictus</a:t>
            </a:r>
            <a:endParaRPr lang="en-US" i="1" dirty="0">
              <a:solidFill>
                <a:schemeClr val="bg2"/>
              </a:solidFill>
              <a:latin typeface="Calibri" panose="020F0502020204030204" pitchFamily="34" charset="0"/>
            </a:endParaRPr>
          </a:p>
        </p:txBody>
      </p:sp>
    </p:spTree>
    <p:extLst>
      <p:ext uri="{BB962C8B-B14F-4D97-AF65-F5344CB8AC3E}">
        <p14:creationId xmlns:p14="http://schemas.microsoft.com/office/powerpoint/2010/main" val="161367658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type="body" sz="quarter" idx="10"/>
          </p:nvPr>
        </p:nvSpPr>
        <p:spPr>
          <a:xfrm>
            <a:off x="457200" y="1920479"/>
            <a:ext cx="5100918" cy="3563250"/>
          </a:xfrm>
        </p:spPr>
        <p:txBody>
          <a:bodyPr/>
          <a:lstStyle/>
          <a:p>
            <a:pPr marL="0" indent="0">
              <a:buNone/>
            </a:pP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sz="1800" i="1" dirty="0"/>
              <a:t>Source: JAMA Pediatrics</a:t>
            </a:r>
            <a:r>
              <a:rPr lang="en-US" i="1" dirty="0" smtClean="0"/>
              <a:t/>
            </a:r>
            <a:br>
              <a:rPr lang="en-US" i="1" dirty="0" smtClean="0"/>
            </a:br>
            <a:endParaRPr lang="en-US" i="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57221412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147413" y="2302429"/>
            <a:ext cx="1774208" cy="1774208"/>
          </a:xfrm>
          <a:prstGeom prst="ellipse">
            <a:avLst/>
          </a:prstGeom>
          <a:solidFill>
            <a:srgbClr val="2C333D"/>
          </a:solidFill>
          <a:ln>
            <a:solidFill>
              <a:srgbClr val="EAE5E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p:cNvSpPr>
            <a:spLocks noGrp="1"/>
          </p:cNvSpPr>
          <p:nvPr>
            <p:ph type="title"/>
          </p:nvPr>
        </p:nvSpPr>
        <p:spPr>
          <a:xfrm>
            <a:off x="462745" y="646265"/>
            <a:ext cx="8229600" cy="1143000"/>
          </a:xfrm>
        </p:spPr>
        <p:txBody>
          <a:bodyPr/>
          <a:lstStyle/>
          <a:p>
            <a:r>
              <a:rPr lang="en-US" sz="3000" b="1" dirty="0" smtClean="0">
                <a:solidFill>
                  <a:schemeClr val="bg1"/>
                </a:solidFill>
              </a:rPr>
              <a:t>Zika Transmission: Fact vs Myth</a:t>
            </a:r>
            <a:endParaRPr lang="en-US" sz="3000" b="1" dirty="0">
              <a:solidFill>
                <a:schemeClr val="bg1"/>
              </a:solidFill>
            </a:endParaRPr>
          </a:p>
        </p:txBody>
      </p:sp>
      <p:sp>
        <p:nvSpPr>
          <p:cNvPr id="4" name="Content Placeholder 2"/>
          <p:cNvSpPr>
            <a:spLocks noGrp="1"/>
          </p:cNvSpPr>
          <p:nvPr>
            <p:ph type="body" sz="quarter" idx="10"/>
          </p:nvPr>
        </p:nvSpPr>
        <p:spPr>
          <a:xfrm>
            <a:off x="372394" y="1535909"/>
            <a:ext cx="5228306" cy="3341688"/>
          </a:xfrm>
        </p:spPr>
        <p:txBody>
          <a:bodyPr/>
          <a:lstStyle/>
          <a:p>
            <a:pPr>
              <a:buClr>
                <a:schemeClr val="bg2"/>
              </a:buClr>
            </a:pPr>
            <a:r>
              <a:rPr lang="en-US" sz="2400" dirty="0" smtClean="0">
                <a:solidFill>
                  <a:schemeClr val="bg2"/>
                </a:solidFill>
              </a:rPr>
              <a:t>Zika</a:t>
            </a:r>
            <a:r>
              <a:rPr lang="en-US" sz="2400" dirty="0">
                <a:solidFill>
                  <a:schemeClr val="bg2"/>
                </a:solidFill>
              </a:rPr>
              <a:t> spreads </a:t>
            </a:r>
            <a:r>
              <a:rPr lang="en-US" sz="2400" dirty="0" smtClean="0">
                <a:solidFill>
                  <a:schemeClr val="bg2"/>
                </a:solidFill>
              </a:rPr>
              <a:t>through</a:t>
            </a:r>
            <a:endParaRPr lang="en-US" sz="2400" dirty="0">
              <a:solidFill>
                <a:schemeClr val="bg2"/>
              </a:solidFill>
            </a:endParaRPr>
          </a:p>
          <a:p>
            <a:pPr lvl="1">
              <a:buClr>
                <a:schemeClr val="bg2"/>
              </a:buClr>
              <a:buFont typeface="Wingdings" panose="05000000000000000000" pitchFamily="2" charset="2"/>
              <a:buChar char="§"/>
            </a:pPr>
            <a:r>
              <a:rPr lang="en-US" sz="2400" dirty="0">
                <a:solidFill>
                  <a:schemeClr val="bg2"/>
                </a:solidFill>
              </a:rPr>
              <a:t>Mosquito bites </a:t>
            </a:r>
          </a:p>
          <a:p>
            <a:pPr lvl="1">
              <a:buClr>
                <a:schemeClr val="bg2"/>
              </a:buClr>
              <a:buFont typeface="Wingdings" panose="05000000000000000000" pitchFamily="2" charset="2"/>
              <a:buChar char="§"/>
            </a:pPr>
            <a:r>
              <a:rPr lang="en-US" sz="2400" dirty="0" smtClean="0">
                <a:solidFill>
                  <a:schemeClr val="bg2"/>
                </a:solidFill>
              </a:rPr>
              <a:t>Sex with an infected person</a:t>
            </a:r>
          </a:p>
          <a:p>
            <a:pPr lvl="1">
              <a:buClr>
                <a:schemeClr val="bg2"/>
              </a:buClr>
              <a:buFont typeface="Wingdings" panose="05000000000000000000" pitchFamily="2" charset="2"/>
              <a:buChar char="§"/>
            </a:pPr>
            <a:r>
              <a:rPr lang="en-US" sz="2400" dirty="0" smtClean="0">
                <a:solidFill>
                  <a:schemeClr val="bg2"/>
                </a:solidFill>
              </a:rPr>
              <a:t>From </a:t>
            </a:r>
            <a:r>
              <a:rPr lang="en-US" sz="2400" dirty="0">
                <a:solidFill>
                  <a:schemeClr val="bg2"/>
                </a:solidFill>
              </a:rPr>
              <a:t>a pregnant woman to her fetus</a:t>
            </a:r>
          </a:p>
          <a:p>
            <a:pPr lvl="1">
              <a:buClr>
                <a:schemeClr val="bg2"/>
              </a:buClr>
              <a:buFont typeface="Wingdings" panose="05000000000000000000" pitchFamily="2" charset="2"/>
              <a:buChar char="§"/>
            </a:pPr>
            <a:r>
              <a:rPr lang="en-US" sz="2400" dirty="0">
                <a:solidFill>
                  <a:schemeClr val="bg2"/>
                </a:solidFill>
              </a:rPr>
              <a:t>Possibly blood </a:t>
            </a:r>
            <a:r>
              <a:rPr lang="en-US" sz="2400" dirty="0" smtClean="0">
                <a:solidFill>
                  <a:schemeClr val="bg2"/>
                </a:solidFill>
              </a:rPr>
              <a:t>transfusion</a:t>
            </a:r>
            <a:endParaRPr lang="en-US" sz="2400" dirty="0">
              <a:solidFill>
                <a:schemeClr val="bg2"/>
              </a:solidFill>
            </a:endParaRPr>
          </a:p>
          <a:p>
            <a:pPr>
              <a:buClr>
                <a:schemeClr val="bg2"/>
              </a:buClr>
            </a:pPr>
            <a:r>
              <a:rPr lang="en-US" sz="2400" dirty="0">
                <a:solidFill>
                  <a:schemeClr val="bg2"/>
                </a:solidFill>
              </a:rPr>
              <a:t>Zika </a:t>
            </a:r>
            <a:r>
              <a:rPr lang="en-US" sz="2400" b="1" dirty="0" smtClean="0">
                <a:solidFill>
                  <a:schemeClr val="bg1"/>
                </a:solidFill>
              </a:rPr>
              <a:t>cannot</a:t>
            </a:r>
            <a:r>
              <a:rPr lang="en-US" sz="2400" dirty="0" smtClean="0">
                <a:solidFill>
                  <a:schemeClr val="bg2"/>
                </a:solidFill>
              </a:rPr>
              <a:t> </a:t>
            </a:r>
            <a:r>
              <a:rPr lang="en-US" sz="2400" dirty="0">
                <a:solidFill>
                  <a:schemeClr val="bg2"/>
                </a:solidFill>
              </a:rPr>
              <a:t>spread through</a:t>
            </a:r>
          </a:p>
          <a:p>
            <a:pPr lvl="1">
              <a:buClr>
                <a:schemeClr val="bg2"/>
              </a:buClr>
              <a:buFont typeface="Wingdings" panose="05000000000000000000" pitchFamily="2" charset="2"/>
              <a:buChar char="§"/>
            </a:pPr>
            <a:r>
              <a:rPr lang="en-US" sz="2400" dirty="0" smtClean="0">
                <a:solidFill>
                  <a:schemeClr val="bg2"/>
                </a:solidFill>
              </a:rPr>
              <a:t>Casual contact</a:t>
            </a:r>
          </a:p>
          <a:p>
            <a:pPr lvl="1">
              <a:buClr>
                <a:schemeClr val="bg2"/>
              </a:buClr>
              <a:buFont typeface="Wingdings" panose="05000000000000000000" pitchFamily="2" charset="2"/>
              <a:buChar char="§"/>
            </a:pPr>
            <a:r>
              <a:rPr lang="en-US" sz="2400" dirty="0" smtClean="0">
                <a:solidFill>
                  <a:schemeClr val="bg2"/>
                </a:solidFill>
              </a:rPr>
              <a:t>Air (e.g. coughing and sneezing)</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386249" y="2670431"/>
            <a:ext cx="1296537" cy="1038204"/>
          </a:xfrm>
          <a:prstGeom prst="rect">
            <a:avLst/>
          </a:prstGeom>
        </p:spPr>
      </p:pic>
      <p:sp>
        <p:nvSpPr>
          <p:cNvPr id="7" name="TextBox 6"/>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391941909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14005"/>
            <a:ext cx="8229600" cy="911453"/>
          </a:xfrm>
        </p:spPr>
        <p:txBody>
          <a:bodyPr/>
          <a:lstStyle/>
          <a:p>
            <a:r>
              <a:rPr lang="en-US" sz="3000" b="1" i="1" dirty="0" smtClean="0">
                <a:solidFill>
                  <a:schemeClr val="bg1"/>
                </a:solidFill>
              </a:rPr>
              <a:t>Aedes</a:t>
            </a:r>
            <a:r>
              <a:rPr lang="en-US" sz="3000" b="1" dirty="0" smtClean="0">
                <a:solidFill>
                  <a:schemeClr val="bg1"/>
                </a:solidFill>
              </a:rPr>
              <a:t> Mosquitoes</a:t>
            </a:r>
            <a:endParaRPr lang="en-US" sz="3000" b="1" dirty="0">
              <a:solidFill>
                <a:schemeClr val="bg1"/>
              </a:solidFill>
            </a:endParaRPr>
          </a:p>
        </p:txBody>
      </p:sp>
      <p:sp>
        <p:nvSpPr>
          <p:cNvPr id="5" name="Text Placeholder 2"/>
          <p:cNvSpPr>
            <a:spLocks noGrp="1"/>
          </p:cNvSpPr>
          <p:nvPr>
            <p:ph type="body" sz="quarter" idx="10"/>
          </p:nvPr>
        </p:nvSpPr>
        <p:spPr>
          <a:xfrm>
            <a:off x="457200" y="1624189"/>
            <a:ext cx="6162261" cy="4856124"/>
          </a:xfrm>
        </p:spPr>
        <p:txBody>
          <a:bodyPr>
            <a:normAutofit/>
          </a:bodyPr>
          <a:lstStyle/>
          <a:p>
            <a:pPr>
              <a:buClr>
                <a:schemeClr val="bg2"/>
              </a:buClr>
            </a:pPr>
            <a:r>
              <a:rPr lang="en-US" sz="2400" dirty="0">
                <a:solidFill>
                  <a:schemeClr val="bg2"/>
                </a:solidFill>
              </a:rPr>
              <a:t>Aggressive </a:t>
            </a:r>
            <a:r>
              <a:rPr lang="en-US" sz="2400" b="1" dirty="0">
                <a:solidFill>
                  <a:schemeClr val="bg1"/>
                </a:solidFill>
              </a:rPr>
              <a:t>daytime biters</a:t>
            </a:r>
            <a:r>
              <a:rPr lang="en-US" sz="2400" dirty="0">
                <a:solidFill>
                  <a:schemeClr val="bg2"/>
                </a:solidFill>
              </a:rPr>
              <a:t>, but they </a:t>
            </a:r>
            <a:r>
              <a:rPr lang="en-US" sz="2400" b="1" dirty="0" smtClean="0">
                <a:solidFill>
                  <a:schemeClr val="bg1"/>
                </a:solidFill>
              </a:rPr>
              <a:t>also </a:t>
            </a:r>
            <a:r>
              <a:rPr lang="en-US" sz="2400" b="1" dirty="0">
                <a:solidFill>
                  <a:schemeClr val="bg1"/>
                </a:solidFill>
              </a:rPr>
              <a:t>bite at </a:t>
            </a:r>
            <a:r>
              <a:rPr lang="en-US" sz="2400" b="1" dirty="0" smtClean="0">
                <a:solidFill>
                  <a:schemeClr val="bg1"/>
                </a:solidFill>
              </a:rPr>
              <a:t>night</a:t>
            </a:r>
            <a:endParaRPr lang="en-US" sz="2400" dirty="0" smtClean="0">
              <a:solidFill>
                <a:schemeClr val="bg2"/>
              </a:solidFill>
            </a:endParaRPr>
          </a:p>
          <a:p>
            <a:pPr>
              <a:buClr>
                <a:schemeClr val="bg2"/>
              </a:buClr>
            </a:pPr>
            <a:r>
              <a:rPr lang="en-US" sz="2400" dirty="0" smtClean="0">
                <a:solidFill>
                  <a:schemeClr val="bg2"/>
                </a:solidFill>
              </a:rPr>
              <a:t>Live both </a:t>
            </a:r>
            <a:r>
              <a:rPr lang="en-US" sz="2400" b="1" dirty="0" smtClean="0">
                <a:solidFill>
                  <a:schemeClr val="bg1"/>
                </a:solidFill>
              </a:rPr>
              <a:t>indoors </a:t>
            </a:r>
            <a:r>
              <a:rPr lang="en-US" sz="2400" b="1" dirty="0">
                <a:solidFill>
                  <a:schemeClr val="bg1"/>
                </a:solidFill>
              </a:rPr>
              <a:t>and </a:t>
            </a:r>
            <a:r>
              <a:rPr lang="en-US" sz="2400" b="1" dirty="0" smtClean="0">
                <a:solidFill>
                  <a:schemeClr val="bg1"/>
                </a:solidFill>
              </a:rPr>
              <a:t>outdoors, </a:t>
            </a:r>
            <a:r>
              <a:rPr lang="en-US" sz="2400" b="1" dirty="0">
                <a:solidFill>
                  <a:schemeClr val="bg1"/>
                </a:solidFill>
              </a:rPr>
              <a:t>near </a:t>
            </a:r>
            <a:r>
              <a:rPr lang="en-US" sz="2400" b="1" dirty="0" smtClean="0">
                <a:solidFill>
                  <a:schemeClr val="bg1"/>
                </a:solidFill>
              </a:rPr>
              <a:t>people</a:t>
            </a:r>
            <a:endParaRPr lang="en-US" sz="2400" dirty="0" smtClean="0">
              <a:solidFill>
                <a:schemeClr val="bg2"/>
              </a:solidFill>
            </a:endParaRPr>
          </a:p>
          <a:p>
            <a:pPr>
              <a:buClr>
                <a:schemeClr val="bg2"/>
              </a:buClr>
            </a:pPr>
            <a:r>
              <a:rPr lang="en-US" sz="2400" dirty="0">
                <a:solidFill>
                  <a:schemeClr val="bg2"/>
                </a:solidFill>
              </a:rPr>
              <a:t>Same mosquitoes that spread dengue, </a:t>
            </a:r>
            <a:r>
              <a:rPr lang="en-US" sz="2400" dirty="0" smtClean="0">
                <a:solidFill>
                  <a:schemeClr val="bg2"/>
                </a:solidFill>
              </a:rPr>
              <a:t>chikungunya, and </a:t>
            </a:r>
            <a:r>
              <a:rPr lang="en-US" sz="2400" dirty="0">
                <a:solidFill>
                  <a:schemeClr val="bg2"/>
                </a:solidFill>
              </a:rPr>
              <a:t>yellow fever</a:t>
            </a:r>
          </a:p>
        </p:txBody>
      </p:sp>
      <p:pic>
        <p:nvPicPr>
          <p:cNvPr id="6" name="Picture 5"/>
          <p:cNvPicPr>
            <a:picLocks noChangeAspect="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483593" y="1807780"/>
            <a:ext cx="2203207" cy="1764221"/>
          </a:xfrm>
          <a:prstGeom prst="rect">
            <a:avLst/>
          </a:prstGeom>
        </p:spPr>
      </p:pic>
      <p:sp>
        <p:nvSpPr>
          <p:cNvPr id="7" name="TextBox 6"/>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399756176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46756"/>
            <a:ext cx="8382000" cy="664797"/>
          </a:xfrm>
        </p:spPr>
        <p:txBody>
          <a:bodyPr/>
          <a:lstStyle/>
          <a:p>
            <a:r>
              <a:rPr lang="en-US" sz="3000" b="1" dirty="0">
                <a:solidFill>
                  <a:schemeClr val="bg1"/>
                </a:solidFill>
              </a:rPr>
              <a:t>Zika </a:t>
            </a:r>
            <a:r>
              <a:rPr lang="en-US" sz="3000" b="1" dirty="0" smtClean="0">
                <a:solidFill>
                  <a:schemeClr val="bg1"/>
                </a:solidFill>
              </a:rPr>
              <a:t>Transmission from</a:t>
            </a:r>
            <a:r>
              <a:rPr lang="en-US" sz="3000" b="1" i="1" dirty="0" smtClean="0">
                <a:solidFill>
                  <a:schemeClr val="bg1"/>
                </a:solidFill>
              </a:rPr>
              <a:t> Aedes</a:t>
            </a:r>
            <a:r>
              <a:rPr lang="en-US" sz="3000" b="1" dirty="0" smtClean="0">
                <a:solidFill>
                  <a:schemeClr val="bg1"/>
                </a:solidFill>
              </a:rPr>
              <a:t> Mosquitoes</a:t>
            </a:r>
            <a:endParaRPr lang="en-US" sz="3000" dirty="0"/>
          </a:p>
        </p:txBody>
      </p:sp>
      <p:sp>
        <p:nvSpPr>
          <p:cNvPr id="3" name="Text Placeholder 2"/>
          <p:cNvSpPr>
            <a:spLocks noGrp="1"/>
          </p:cNvSpPr>
          <p:nvPr>
            <p:ph type="body" sz="quarter" idx="10"/>
          </p:nvPr>
        </p:nvSpPr>
        <p:spPr>
          <a:xfrm>
            <a:off x="381000" y="1411553"/>
            <a:ext cx="8382000" cy="4463730"/>
          </a:xfrm>
        </p:spPr>
        <p:txBody>
          <a:bodyPr/>
          <a:lstStyle/>
          <a:p>
            <a:endParaRPr lang="en-US" sz="2400" dirty="0" smtClean="0">
              <a:solidFill>
                <a:schemeClr val="bg2"/>
              </a:solidFill>
            </a:endParaRPr>
          </a:p>
          <a:p>
            <a:pPr>
              <a:buClr>
                <a:schemeClr val="bg2"/>
              </a:buClr>
            </a:pPr>
            <a:r>
              <a:rPr lang="en-US" sz="2400" dirty="0">
                <a:solidFill>
                  <a:schemeClr val="bg2"/>
                </a:solidFill>
              </a:rPr>
              <a:t>If a mosquito bites an infected person while the virus is still in that person’s blood, it can get the virus and then spread it by biting another </a:t>
            </a:r>
            <a:r>
              <a:rPr lang="en-US" sz="2400" dirty="0" smtClean="0">
                <a:solidFill>
                  <a:schemeClr val="bg2"/>
                </a:solidFill>
              </a:rPr>
              <a:t>person</a:t>
            </a:r>
          </a:p>
          <a:p>
            <a:pPr>
              <a:buClr>
                <a:schemeClr val="bg2"/>
              </a:buClr>
            </a:pPr>
            <a:endParaRPr lang="en-US" sz="2400" dirty="0" smtClean="0">
              <a:solidFill>
                <a:schemeClr val="bg2"/>
              </a:solidFill>
            </a:endParaRPr>
          </a:p>
          <a:p>
            <a:pPr lvl="1">
              <a:buClr>
                <a:schemeClr val="bg2"/>
              </a:buClr>
              <a:buFont typeface="Wingdings" panose="05000000000000000000" pitchFamily="2" charset="2"/>
              <a:buChar char="§"/>
            </a:pPr>
            <a:r>
              <a:rPr lang="en-US" sz="2400" dirty="0" smtClean="0">
                <a:solidFill>
                  <a:schemeClr val="bg2"/>
                </a:solidFill>
              </a:rPr>
              <a:t>It takes several days for a newly infected mosquito to be able to transmit Zika to another person</a:t>
            </a:r>
            <a:endParaRPr lang="en-US" sz="2400" dirty="0">
              <a:solidFill>
                <a:schemeClr val="bg2"/>
              </a:solidFill>
            </a:endParaRPr>
          </a:p>
          <a:p>
            <a:pPr marL="0" indent="0">
              <a:buNone/>
            </a:pPr>
            <a:endParaRPr lang="en-US" sz="2400" dirty="0" smtClean="0">
              <a:solidFill>
                <a:schemeClr val="bg2"/>
              </a:solidFill>
            </a:endParaRPr>
          </a:p>
          <a:p>
            <a:endParaRPr lang="en-US" sz="2400" dirty="0">
              <a:solidFill>
                <a:schemeClr val="bg2"/>
              </a:solidFill>
            </a:endParaRPr>
          </a:p>
          <a:p>
            <a:endParaRPr lang="en-US" dirty="0"/>
          </a:p>
        </p:txBody>
      </p:sp>
      <p:sp>
        <p:nvSpPr>
          <p:cNvPr id="4" name="TextBox 3"/>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134427181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509155" y="1895481"/>
            <a:ext cx="4857975" cy="4218819"/>
          </a:xfrm>
        </p:spPr>
        <p:txBody>
          <a:bodyPr/>
          <a:lstStyle/>
          <a:p>
            <a:pPr lvl="0">
              <a:buClr>
                <a:schemeClr val="bg2"/>
              </a:buClr>
            </a:pPr>
            <a:r>
              <a:rPr lang="en-US" sz="2000" dirty="0" smtClean="0">
                <a:solidFill>
                  <a:schemeClr val="bg2"/>
                </a:solidFill>
              </a:rPr>
              <a:t>Zika </a:t>
            </a:r>
            <a:r>
              <a:rPr lang="en-US" sz="2000" dirty="0">
                <a:solidFill>
                  <a:schemeClr val="bg2"/>
                </a:solidFill>
              </a:rPr>
              <a:t>can </a:t>
            </a:r>
            <a:r>
              <a:rPr lang="en-US" sz="2000" dirty="0" smtClean="0">
                <a:solidFill>
                  <a:schemeClr val="bg2"/>
                </a:solidFill>
              </a:rPr>
              <a:t>be passed to sex </a:t>
            </a:r>
            <a:r>
              <a:rPr lang="en-US" sz="2000" dirty="0">
                <a:solidFill>
                  <a:schemeClr val="bg2"/>
                </a:solidFill>
              </a:rPr>
              <a:t>partners during vaginal, </a:t>
            </a:r>
            <a:r>
              <a:rPr lang="en-US" sz="2000" dirty="0" smtClean="0">
                <a:solidFill>
                  <a:schemeClr val="bg2"/>
                </a:solidFill>
              </a:rPr>
              <a:t>anal, </a:t>
            </a:r>
            <a:r>
              <a:rPr lang="en-US" sz="2000" dirty="0">
                <a:solidFill>
                  <a:schemeClr val="bg2"/>
                </a:solidFill>
              </a:rPr>
              <a:t>or oral </a:t>
            </a:r>
            <a:r>
              <a:rPr lang="en-US" sz="2000" dirty="0" smtClean="0">
                <a:solidFill>
                  <a:schemeClr val="bg2"/>
                </a:solidFill>
              </a:rPr>
              <a:t>sex</a:t>
            </a:r>
          </a:p>
          <a:p>
            <a:pPr>
              <a:buClr>
                <a:schemeClr val="bg2"/>
              </a:buClr>
            </a:pPr>
            <a:r>
              <a:rPr lang="en-US" sz="2000" dirty="0" smtClean="0">
                <a:solidFill>
                  <a:schemeClr val="bg2"/>
                </a:solidFill>
              </a:rPr>
              <a:t>Zika can be passed  </a:t>
            </a:r>
            <a:r>
              <a:rPr lang="en-US" sz="2000" dirty="0">
                <a:solidFill>
                  <a:schemeClr val="bg2"/>
                </a:solidFill>
              </a:rPr>
              <a:t>to </a:t>
            </a:r>
            <a:r>
              <a:rPr lang="en-US" sz="2000" dirty="0" smtClean="0">
                <a:solidFill>
                  <a:schemeClr val="bg2"/>
                </a:solidFill>
              </a:rPr>
              <a:t>sex </a:t>
            </a:r>
            <a:r>
              <a:rPr lang="en-US" sz="2000" dirty="0">
                <a:solidFill>
                  <a:schemeClr val="bg2"/>
                </a:solidFill>
              </a:rPr>
              <a:t>partners before, </a:t>
            </a:r>
            <a:r>
              <a:rPr lang="en-US" sz="2000" dirty="0" smtClean="0">
                <a:solidFill>
                  <a:schemeClr val="bg2"/>
                </a:solidFill>
              </a:rPr>
              <a:t>during, or after symptoms start</a:t>
            </a:r>
          </a:p>
          <a:p>
            <a:pPr>
              <a:buClr>
                <a:schemeClr val="bg2"/>
              </a:buClr>
            </a:pPr>
            <a:r>
              <a:rPr lang="en-US" sz="2000" dirty="0" smtClean="0">
                <a:solidFill>
                  <a:schemeClr val="bg2"/>
                </a:solidFill>
              </a:rPr>
              <a:t>Zika can be passed to sex partners in the absence of symptoms</a:t>
            </a:r>
          </a:p>
          <a:p>
            <a:pPr>
              <a:buClr>
                <a:schemeClr val="bg2"/>
              </a:buClr>
            </a:pPr>
            <a:r>
              <a:rPr lang="en-US" sz="2000" dirty="0">
                <a:solidFill>
                  <a:schemeClr val="bg2"/>
                </a:solidFill>
                <a:latin typeface="+mj-lt"/>
              </a:rPr>
              <a:t>If you have a sex partner who lives in or travels to an area with </a:t>
            </a:r>
            <a:r>
              <a:rPr lang="en-US" sz="2000" dirty="0" err="1">
                <a:solidFill>
                  <a:schemeClr val="bg2"/>
                </a:solidFill>
                <a:latin typeface="+mj-lt"/>
              </a:rPr>
              <a:t>Zika</a:t>
            </a:r>
            <a:r>
              <a:rPr lang="en-US" sz="2000" dirty="0">
                <a:solidFill>
                  <a:schemeClr val="bg2"/>
                </a:solidFill>
                <a:latin typeface="+mj-lt"/>
              </a:rPr>
              <a:t>, you should use condoms or other barriers that protect against infection from start to finish every time you have sex, or do not have sex during the pregnancy</a:t>
            </a:r>
          </a:p>
          <a:p>
            <a:pPr>
              <a:buClr>
                <a:schemeClr val="bg2"/>
              </a:buClr>
            </a:pPr>
            <a:endParaRPr lang="en-US" sz="2000" dirty="0">
              <a:solidFill>
                <a:schemeClr val="bg2"/>
              </a:solidFill>
              <a:latin typeface="+mj-lt"/>
            </a:endParaRPr>
          </a:p>
        </p:txBody>
      </p:sp>
      <p:sp>
        <p:nvSpPr>
          <p:cNvPr id="5" name="Title 1"/>
          <p:cNvSpPr>
            <a:spLocks noGrp="1"/>
          </p:cNvSpPr>
          <p:nvPr>
            <p:ph type="title"/>
          </p:nvPr>
        </p:nvSpPr>
        <p:spPr>
          <a:xfrm>
            <a:off x="436419" y="828303"/>
            <a:ext cx="8229600" cy="911453"/>
          </a:xfrm>
        </p:spPr>
        <p:txBody>
          <a:bodyPr/>
          <a:lstStyle/>
          <a:p>
            <a:r>
              <a:rPr lang="en-US" sz="3000" b="1" dirty="0" smtClean="0">
                <a:solidFill>
                  <a:schemeClr val="bg1"/>
                </a:solidFill>
              </a:rPr>
              <a:t>Sexual Transmission</a:t>
            </a:r>
            <a:endParaRPr lang="en-US" sz="3000" b="1" dirty="0">
              <a:solidFill>
                <a:schemeClr val="bg1"/>
              </a:solidFill>
            </a:endParaRPr>
          </a:p>
        </p:txBody>
      </p:sp>
      <p:pic>
        <p:nvPicPr>
          <p:cNvPr id="6" name="Picture 5" descr="Picture of couple holding hands and box of condoms" title="Protect your partn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130" y="2307908"/>
            <a:ext cx="3117019" cy="3393963"/>
          </a:xfrm>
          <a:prstGeom prst="rect">
            <a:avLst/>
          </a:prstGeom>
        </p:spPr>
      </p:pic>
      <p:sp>
        <p:nvSpPr>
          <p:cNvPr id="7" name="TextBox 6"/>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32270378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509155" y="1895481"/>
            <a:ext cx="4857975" cy="4218819"/>
          </a:xfrm>
        </p:spPr>
        <p:txBody>
          <a:bodyPr/>
          <a:lstStyle/>
          <a:p>
            <a:pPr>
              <a:buClr>
                <a:schemeClr val="bg2"/>
              </a:buClr>
            </a:pPr>
            <a:r>
              <a:rPr lang="en-US" sz="2000" dirty="0">
                <a:solidFill>
                  <a:schemeClr val="bg2"/>
                </a:solidFill>
              </a:rPr>
              <a:t>Zika virus can stay in semen longer than in blood, but we don’t know exactly how long Zika stays in semen or </a:t>
            </a:r>
            <a:r>
              <a:rPr lang="en-US" sz="2000" dirty="0" smtClean="0">
                <a:solidFill>
                  <a:schemeClr val="bg2"/>
                </a:solidFill>
              </a:rPr>
              <a:t>how long it can </a:t>
            </a:r>
            <a:r>
              <a:rPr lang="en-US" sz="2000" dirty="0">
                <a:solidFill>
                  <a:schemeClr val="bg2"/>
                </a:solidFill>
              </a:rPr>
              <a:t>be passed to sex </a:t>
            </a:r>
            <a:r>
              <a:rPr lang="en-US" sz="2000" dirty="0" smtClean="0">
                <a:solidFill>
                  <a:schemeClr val="bg2"/>
                </a:solidFill>
              </a:rPr>
              <a:t>partners.</a:t>
            </a:r>
          </a:p>
          <a:p>
            <a:pPr lvl="0">
              <a:buClr>
                <a:schemeClr val="bg2"/>
              </a:buClr>
            </a:pPr>
            <a:r>
              <a:rPr lang="en-US" sz="2000" dirty="0">
                <a:solidFill>
                  <a:schemeClr val="bg2"/>
                </a:solidFill>
              </a:rPr>
              <a:t>Condoms can reduce the chance of getting Zika from sex if used correctly from start to finish, every time you have </a:t>
            </a:r>
            <a:r>
              <a:rPr lang="en-US" sz="2000" dirty="0" smtClean="0">
                <a:solidFill>
                  <a:schemeClr val="bg2"/>
                </a:solidFill>
              </a:rPr>
              <a:t>vaginal, anal, or oral sex</a:t>
            </a:r>
            <a:r>
              <a:rPr lang="en-US" sz="2000" dirty="0">
                <a:solidFill>
                  <a:schemeClr val="bg2"/>
                </a:solidFill>
              </a:rPr>
              <a:t>.</a:t>
            </a:r>
          </a:p>
          <a:p>
            <a:pPr lvl="0">
              <a:buClr>
                <a:schemeClr val="bg2"/>
              </a:buClr>
            </a:pPr>
            <a:r>
              <a:rPr lang="en-US" sz="2000" dirty="0">
                <a:solidFill>
                  <a:schemeClr val="bg2"/>
                </a:solidFill>
              </a:rPr>
              <a:t>Not having sex can eliminate your risk of getting Zika from sex.</a:t>
            </a:r>
          </a:p>
        </p:txBody>
      </p:sp>
      <p:sp>
        <p:nvSpPr>
          <p:cNvPr id="5" name="Title 1"/>
          <p:cNvSpPr>
            <a:spLocks noGrp="1"/>
          </p:cNvSpPr>
          <p:nvPr>
            <p:ph type="title"/>
          </p:nvPr>
        </p:nvSpPr>
        <p:spPr>
          <a:xfrm>
            <a:off x="436419" y="828303"/>
            <a:ext cx="8229600" cy="911453"/>
          </a:xfrm>
        </p:spPr>
        <p:txBody>
          <a:bodyPr/>
          <a:lstStyle/>
          <a:p>
            <a:r>
              <a:rPr lang="en-US" sz="3000" b="1" dirty="0" smtClean="0">
                <a:solidFill>
                  <a:schemeClr val="bg1"/>
                </a:solidFill>
              </a:rPr>
              <a:t>Sexual Transmission</a:t>
            </a:r>
            <a:endParaRPr lang="en-US" sz="3000" b="1" dirty="0">
              <a:solidFill>
                <a:schemeClr val="bg1"/>
              </a:solidFill>
            </a:endParaRPr>
          </a:p>
        </p:txBody>
      </p:sp>
      <p:pic>
        <p:nvPicPr>
          <p:cNvPr id="6" name="Picture 5" descr="Picture of couple holding hands and box of condoms" title="Protect your partn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130" y="2307908"/>
            <a:ext cx="3117019" cy="3393963"/>
          </a:xfrm>
          <a:prstGeom prst="rect">
            <a:avLst/>
          </a:prstGeom>
        </p:spPr>
      </p:pic>
      <p:sp>
        <p:nvSpPr>
          <p:cNvPr id="7" name="TextBox 6"/>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128632430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6895" y="1814461"/>
            <a:ext cx="8229600" cy="1143000"/>
          </a:xfrm>
        </p:spPr>
        <p:txBody>
          <a:bodyPr/>
          <a:lstStyle/>
          <a:p>
            <a:r>
              <a:rPr lang="en-US" b="1" dirty="0" smtClean="0">
                <a:solidFill>
                  <a:schemeClr val="bg1"/>
                </a:solidFill>
              </a:rPr>
              <a:t>Outcomes: </a:t>
            </a:r>
            <a:br>
              <a:rPr lang="en-US" b="1" dirty="0" smtClean="0">
                <a:solidFill>
                  <a:schemeClr val="bg1"/>
                </a:solidFill>
              </a:rPr>
            </a:br>
            <a:r>
              <a:rPr lang="en-US" b="1" dirty="0" smtClean="0">
                <a:solidFill>
                  <a:schemeClr val="bg1"/>
                </a:solidFill>
              </a:rPr>
              <a:t>What Happens </a:t>
            </a:r>
            <a:r>
              <a:rPr lang="en-US" b="1" dirty="0">
                <a:solidFill>
                  <a:schemeClr val="bg1"/>
                </a:solidFill>
              </a:rPr>
              <a:t>I</a:t>
            </a:r>
            <a:r>
              <a:rPr lang="en-US" b="1" dirty="0" smtClean="0">
                <a:solidFill>
                  <a:schemeClr val="bg1"/>
                </a:solidFill>
              </a:rPr>
              <a:t>f </a:t>
            </a:r>
            <a:r>
              <a:rPr lang="en-US" b="1" dirty="0">
                <a:solidFill>
                  <a:schemeClr val="bg1"/>
                </a:solidFill>
              </a:rPr>
              <a:t>Y</a:t>
            </a:r>
            <a:r>
              <a:rPr lang="en-US" b="1" dirty="0" smtClean="0">
                <a:solidFill>
                  <a:schemeClr val="bg1"/>
                </a:solidFill>
              </a:rPr>
              <a:t>ou </a:t>
            </a:r>
            <a:r>
              <a:rPr lang="en-US" b="1" dirty="0">
                <a:solidFill>
                  <a:schemeClr val="bg1"/>
                </a:solidFill>
              </a:rPr>
              <a:t>G</a:t>
            </a:r>
            <a:r>
              <a:rPr lang="en-US" b="1" dirty="0" smtClean="0">
                <a:solidFill>
                  <a:schemeClr val="bg1"/>
                </a:solidFill>
              </a:rPr>
              <a:t>et Zika?</a:t>
            </a:r>
            <a:endParaRPr lang="en-US" b="1" dirty="0">
              <a:solidFill>
                <a:schemeClr val="bg1"/>
              </a:solidFill>
            </a:endParaRPr>
          </a:p>
        </p:txBody>
      </p:sp>
      <p:sp>
        <p:nvSpPr>
          <p:cNvPr id="3" name="TextBox 2"/>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325448635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900" y="1752973"/>
            <a:ext cx="8427027" cy="1998307"/>
          </a:xfrm>
        </p:spPr>
        <p:txBody>
          <a:bodyPr/>
          <a:lstStyle/>
          <a:p>
            <a:pPr eaLnBrk="0" fontAlgn="base" hangingPunct="0">
              <a:lnSpc>
                <a:spcPct val="100000"/>
              </a:lnSpc>
              <a:spcAft>
                <a:spcPct val="0"/>
              </a:spcAft>
            </a:pPr>
            <a:r>
              <a:rPr lang="en-US" altLang="en-US" sz="3600" dirty="0">
                <a:latin typeface="+mj-lt"/>
              </a:rPr>
              <a:t>Zika v</a:t>
            </a:r>
            <a:r>
              <a:rPr lang="en-US" altLang="en-US" sz="3600" dirty="0" smtClean="0">
                <a:latin typeface="+mj-lt"/>
              </a:rPr>
              <a:t>irus infection (Zika): </a:t>
            </a:r>
            <a:br>
              <a:rPr lang="en-US" altLang="en-US" sz="3600" dirty="0" smtClean="0">
                <a:latin typeface="+mj-lt"/>
              </a:rPr>
            </a:br>
            <a:r>
              <a:rPr lang="en-US" altLang="en-US" sz="3600" dirty="0" smtClean="0">
                <a:latin typeface="+mj-lt"/>
              </a:rPr>
              <a:t>Current Situation,</a:t>
            </a:r>
            <a:br>
              <a:rPr lang="en-US" altLang="en-US" sz="3600" dirty="0" smtClean="0">
                <a:latin typeface="+mj-lt"/>
              </a:rPr>
            </a:br>
            <a:r>
              <a:rPr lang="en-US" altLang="en-US" sz="3600" dirty="0" smtClean="0">
                <a:latin typeface="+mj-lt"/>
              </a:rPr>
              <a:t> Disease Overview,</a:t>
            </a:r>
            <a:br>
              <a:rPr lang="en-US" altLang="en-US" sz="3600" dirty="0" smtClean="0">
                <a:latin typeface="+mj-lt"/>
              </a:rPr>
            </a:br>
            <a:r>
              <a:rPr lang="en-US" altLang="en-US" sz="3600" dirty="0" smtClean="0">
                <a:latin typeface="+mj-lt"/>
              </a:rPr>
              <a:t>and </a:t>
            </a:r>
            <a:br>
              <a:rPr lang="en-US" altLang="en-US" sz="3600" dirty="0" smtClean="0">
                <a:latin typeface="+mj-lt"/>
              </a:rPr>
            </a:br>
            <a:r>
              <a:rPr lang="en-US" altLang="en-US" sz="3600" dirty="0" smtClean="0">
                <a:latin typeface="+mj-lt"/>
              </a:rPr>
              <a:t>Key Messages</a:t>
            </a:r>
            <a:br>
              <a:rPr lang="en-US" altLang="en-US" sz="3600" dirty="0" smtClean="0">
                <a:latin typeface="+mj-lt"/>
              </a:rPr>
            </a:br>
            <a:endParaRPr lang="en-US" altLang="en-US" sz="3600" dirty="0">
              <a:latin typeface="+mj-lt"/>
            </a:endParaRPr>
          </a:p>
        </p:txBody>
      </p:sp>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60667"/>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National Center for Emerging and Zoonotic Infectious Diseases</a:t>
            </a:r>
          </a:p>
        </p:txBody>
      </p:sp>
      <p:sp>
        <p:nvSpPr>
          <p:cNvPr id="9" name="Text Placeholder 6"/>
          <p:cNvSpPr txBox="1">
            <a:spLocks/>
          </p:cNvSpPr>
          <p:nvPr/>
        </p:nvSpPr>
        <p:spPr>
          <a:xfrm>
            <a:off x="2143124" y="6442202"/>
            <a:ext cx="3076575" cy="263398"/>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33333"/>
                </a:solidFill>
              </a:rPr>
              <a:t>Division of Global Migration and Quarantine</a:t>
            </a:r>
            <a:endParaRPr lang="en-US" dirty="0">
              <a:solidFill>
                <a:srgbClr val="333333"/>
              </a:solidFill>
            </a:endParaRPr>
          </a:p>
        </p:txBody>
      </p:sp>
      <p:sp>
        <p:nvSpPr>
          <p:cNvPr id="6" name="TextBox 5"/>
          <p:cNvSpPr txBox="1"/>
          <p:nvPr/>
        </p:nvSpPr>
        <p:spPr>
          <a:xfrm>
            <a:off x="0" y="6515100"/>
            <a:ext cx="2235200" cy="276999"/>
          </a:xfrm>
          <a:prstGeom prst="rect">
            <a:avLst/>
          </a:prstGeom>
          <a:noFill/>
        </p:spPr>
        <p:txBody>
          <a:bodyPr wrap="square" rtlCol="0">
            <a:spAutoFit/>
          </a:bodyPr>
          <a:lstStyle/>
          <a:p>
            <a:r>
              <a:rPr lang="en-US" sz="1200" b="1" dirty="0" smtClean="0">
                <a:solidFill>
                  <a:srgbClr val="000000"/>
                </a:solidFill>
              </a:rPr>
              <a:t>Presented on Sept 28,2016</a:t>
            </a:r>
            <a:endParaRPr lang="en-US" sz="1200" b="1" dirty="0">
              <a:solidFill>
                <a:srgbClr val="000000"/>
              </a:solidFill>
            </a:endParaRPr>
          </a:p>
        </p:txBody>
      </p:sp>
    </p:spTree>
    <p:extLst>
      <p:ext uri="{BB962C8B-B14F-4D97-AF65-F5344CB8AC3E}">
        <p14:creationId xmlns:p14="http://schemas.microsoft.com/office/powerpoint/2010/main" val="396046253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Zika virus affect people?</a:t>
            </a:r>
            <a:endParaRPr lang="en-US" dirty="0"/>
          </a:p>
        </p:txBody>
      </p:sp>
      <p:sp>
        <p:nvSpPr>
          <p:cNvPr id="3" name="Content Placeholder 2"/>
          <p:cNvSpPr>
            <a:spLocks noGrp="1"/>
          </p:cNvSpPr>
          <p:nvPr>
            <p:ph type="body" sz="quarter" idx="10"/>
          </p:nvPr>
        </p:nvSpPr>
        <p:spPr>
          <a:xfrm>
            <a:off x="457200" y="2098012"/>
            <a:ext cx="5100918" cy="3563250"/>
          </a:xfrm>
        </p:spPr>
        <p:txBody>
          <a:bodyPr/>
          <a:lstStyle/>
          <a:p>
            <a:r>
              <a:rPr lang="en-US" dirty="0"/>
              <a:t>Anyone who lives in or travels to an area with Zika and has not already been infected with Zika virus can get it.</a:t>
            </a:r>
          </a:p>
          <a:p>
            <a:r>
              <a:rPr lang="en-US" dirty="0"/>
              <a:t>Many people with Zika will not have symptoms or will only have mild </a:t>
            </a:r>
            <a:r>
              <a:rPr lang="en-US" dirty="0" smtClean="0"/>
              <a:t>symptoms. </a:t>
            </a:r>
            <a:endParaRPr lang="en-US" dirty="0"/>
          </a:p>
          <a:p>
            <a:r>
              <a:rPr lang="en-US" dirty="0"/>
              <a:t>Symptoms last several days to a week. </a:t>
            </a:r>
          </a:p>
          <a:p>
            <a:r>
              <a:rPr lang="en-US" dirty="0" smtClean="0"/>
              <a:t>Severe </a:t>
            </a:r>
            <a:r>
              <a:rPr lang="en-US" dirty="0"/>
              <a:t>disease requiring hospitalization is uncommon</a:t>
            </a:r>
            <a:r>
              <a:rPr lang="en-US" dirty="0" smtClean="0"/>
              <a:t>.</a:t>
            </a:r>
            <a:endParaRPr lang="en-US" dirty="0"/>
          </a:p>
        </p:txBody>
      </p:sp>
      <p:sp>
        <p:nvSpPr>
          <p:cNvPr id="6" name="Oval 5"/>
          <p:cNvSpPr/>
          <p:nvPr/>
        </p:nvSpPr>
        <p:spPr>
          <a:xfrm>
            <a:off x="6852310" y="1368190"/>
            <a:ext cx="1527410" cy="1527410"/>
          </a:xfrm>
          <a:prstGeom prst="ellipse">
            <a:avLst/>
          </a:prstGeom>
          <a:solidFill>
            <a:srgbClr val="2C333D"/>
          </a:solidFill>
          <a:ln>
            <a:solidFill>
              <a:srgbClr val="EAE5E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mage of aedes mosquito" title="Image of aedes mosquit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7045172" y="1700332"/>
            <a:ext cx="1116185" cy="893787"/>
          </a:xfrm>
          <a:prstGeom prst="rect">
            <a:avLst/>
          </a:prstGeom>
        </p:spPr>
      </p:pic>
    </p:spTree>
    <p:extLst>
      <p:ext uri="{BB962C8B-B14F-4D97-AF65-F5344CB8AC3E}">
        <p14:creationId xmlns:p14="http://schemas.microsoft.com/office/powerpoint/2010/main" val="126383114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0985" y="1652444"/>
            <a:ext cx="3884496" cy="3884496"/>
          </a:xfrm>
          <a:prstGeom prst="rect">
            <a:avLst/>
          </a:prstGeom>
          <a:effectLst>
            <a:outerShdw blurRad="368300" dist="50800" dir="9480000" algn="ctr" rotWithShape="0">
              <a:srgbClr val="000000">
                <a:alpha val="40000"/>
              </a:srgbClr>
            </a:outerShdw>
          </a:effectLst>
        </p:spPr>
      </p:pic>
      <p:sp>
        <p:nvSpPr>
          <p:cNvPr id="3" name="Title 1"/>
          <p:cNvSpPr>
            <a:spLocks noGrp="1"/>
          </p:cNvSpPr>
          <p:nvPr>
            <p:ph type="title"/>
          </p:nvPr>
        </p:nvSpPr>
        <p:spPr>
          <a:xfrm>
            <a:off x="457200" y="721156"/>
            <a:ext cx="8229600" cy="1143000"/>
          </a:xfrm>
        </p:spPr>
        <p:txBody>
          <a:bodyPr/>
          <a:lstStyle/>
          <a:p>
            <a:r>
              <a:rPr lang="en-US" sz="3000" b="1" dirty="0" smtClean="0">
                <a:solidFill>
                  <a:schemeClr val="bg1"/>
                </a:solidFill>
              </a:rPr>
              <a:t>Symptoms</a:t>
            </a:r>
            <a:endParaRPr lang="en-US" sz="3000" b="1" dirty="0">
              <a:solidFill>
                <a:schemeClr val="bg1"/>
              </a:solidFill>
            </a:endParaRPr>
          </a:p>
        </p:txBody>
      </p:sp>
      <p:sp>
        <p:nvSpPr>
          <p:cNvPr id="4" name="Content Placeholder 2"/>
          <p:cNvSpPr>
            <a:spLocks noGrp="1"/>
          </p:cNvSpPr>
          <p:nvPr>
            <p:ph type="body" sz="quarter" idx="10"/>
          </p:nvPr>
        </p:nvSpPr>
        <p:spPr>
          <a:xfrm>
            <a:off x="457200" y="1652444"/>
            <a:ext cx="5008418" cy="3341688"/>
          </a:xfrm>
        </p:spPr>
        <p:txBody>
          <a:bodyPr/>
          <a:lstStyle/>
          <a:p>
            <a:pPr>
              <a:buClr>
                <a:schemeClr val="bg2"/>
              </a:buClr>
            </a:pPr>
            <a:r>
              <a:rPr lang="en-US" sz="2400" dirty="0" smtClean="0">
                <a:solidFill>
                  <a:schemeClr val="bg2"/>
                </a:solidFill>
              </a:rPr>
              <a:t>Many people with Zika virus do not get sick</a:t>
            </a:r>
          </a:p>
          <a:p>
            <a:pPr>
              <a:buClr>
                <a:schemeClr val="bg2"/>
              </a:buClr>
            </a:pPr>
            <a:r>
              <a:rPr lang="en-US" sz="2400" dirty="0" smtClean="0">
                <a:solidFill>
                  <a:schemeClr val="bg2"/>
                </a:solidFill>
              </a:rPr>
              <a:t>Most </a:t>
            </a:r>
            <a:r>
              <a:rPr lang="en-US" sz="2400" dirty="0">
                <a:solidFill>
                  <a:schemeClr val="bg2"/>
                </a:solidFill>
              </a:rPr>
              <a:t>common </a:t>
            </a:r>
            <a:r>
              <a:rPr lang="en-US" sz="2400" dirty="0" smtClean="0">
                <a:solidFill>
                  <a:schemeClr val="bg2"/>
                </a:solidFill>
              </a:rPr>
              <a:t>symptoms</a:t>
            </a:r>
            <a:endParaRPr lang="en-US" sz="2400" dirty="0">
              <a:solidFill>
                <a:schemeClr val="bg2"/>
              </a:solidFill>
            </a:endParaRPr>
          </a:p>
          <a:p>
            <a:pPr lvl="1">
              <a:buClr>
                <a:schemeClr val="bg2"/>
              </a:buClr>
              <a:buFont typeface="Wingdings" panose="05000000000000000000" pitchFamily="2" charset="2"/>
              <a:buChar char="§"/>
            </a:pPr>
            <a:r>
              <a:rPr lang="en-US" sz="2400" dirty="0">
                <a:solidFill>
                  <a:schemeClr val="bg2"/>
                </a:solidFill>
              </a:rPr>
              <a:t>Fever</a:t>
            </a:r>
          </a:p>
          <a:p>
            <a:pPr lvl="1">
              <a:buClr>
                <a:schemeClr val="bg2"/>
              </a:buClr>
              <a:buFont typeface="Wingdings" panose="05000000000000000000" pitchFamily="2" charset="2"/>
              <a:buChar char="§"/>
            </a:pPr>
            <a:r>
              <a:rPr lang="en-US" sz="2400" dirty="0">
                <a:solidFill>
                  <a:schemeClr val="bg2"/>
                </a:solidFill>
              </a:rPr>
              <a:t>Rash</a:t>
            </a:r>
          </a:p>
          <a:p>
            <a:pPr lvl="1">
              <a:buClr>
                <a:schemeClr val="bg2"/>
              </a:buClr>
              <a:buFont typeface="Wingdings" panose="05000000000000000000" pitchFamily="2" charset="2"/>
              <a:buChar char="§"/>
            </a:pPr>
            <a:r>
              <a:rPr lang="en-US" sz="2400" dirty="0">
                <a:solidFill>
                  <a:schemeClr val="bg2"/>
                </a:solidFill>
              </a:rPr>
              <a:t>Joint pain</a:t>
            </a:r>
          </a:p>
          <a:p>
            <a:pPr lvl="1">
              <a:buClr>
                <a:schemeClr val="bg2"/>
              </a:buClr>
              <a:buFont typeface="Wingdings" panose="05000000000000000000" pitchFamily="2" charset="2"/>
              <a:buChar char="§"/>
            </a:pPr>
            <a:r>
              <a:rPr lang="en-US" sz="2400" dirty="0">
                <a:solidFill>
                  <a:schemeClr val="bg2"/>
                </a:solidFill>
              </a:rPr>
              <a:t>Conjunctivitis (red eyes</a:t>
            </a:r>
            <a:r>
              <a:rPr lang="en-US" sz="2400" dirty="0" smtClean="0">
                <a:solidFill>
                  <a:schemeClr val="bg2"/>
                </a:solidFill>
              </a:rPr>
              <a:t>)</a:t>
            </a:r>
          </a:p>
          <a:p>
            <a:pPr>
              <a:buClr>
                <a:schemeClr val="bg2"/>
              </a:buClr>
            </a:pPr>
            <a:r>
              <a:rPr lang="en-US" sz="2400" dirty="0" smtClean="0">
                <a:solidFill>
                  <a:schemeClr val="bg2"/>
                </a:solidFill>
              </a:rPr>
              <a:t>Other </a:t>
            </a:r>
            <a:r>
              <a:rPr lang="en-US" sz="2400" dirty="0">
                <a:solidFill>
                  <a:schemeClr val="bg2"/>
                </a:solidFill>
              </a:rPr>
              <a:t>common </a:t>
            </a:r>
            <a:r>
              <a:rPr lang="en-US" sz="2400" dirty="0" smtClean="0">
                <a:solidFill>
                  <a:schemeClr val="bg2"/>
                </a:solidFill>
              </a:rPr>
              <a:t>symptoms include</a:t>
            </a:r>
          </a:p>
          <a:p>
            <a:pPr lvl="1">
              <a:buClr>
                <a:schemeClr val="bg2"/>
              </a:buClr>
              <a:buFont typeface="Wingdings" panose="05000000000000000000" pitchFamily="2" charset="2"/>
              <a:buChar char="§"/>
            </a:pPr>
            <a:r>
              <a:rPr lang="en-US" sz="2400" dirty="0" smtClean="0">
                <a:solidFill>
                  <a:schemeClr val="bg2"/>
                </a:solidFill>
              </a:rPr>
              <a:t>Muscle </a:t>
            </a:r>
            <a:r>
              <a:rPr lang="en-US" sz="2400" dirty="0">
                <a:solidFill>
                  <a:schemeClr val="bg2"/>
                </a:solidFill>
              </a:rPr>
              <a:t>pain</a:t>
            </a:r>
          </a:p>
          <a:p>
            <a:pPr lvl="1">
              <a:buClr>
                <a:schemeClr val="bg2"/>
              </a:buClr>
              <a:buFont typeface="Wingdings" panose="05000000000000000000" pitchFamily="2" charset="2"/>
              <a:buChar char="§"/>
            </a:pPr>
            <a:r>
              <a:rPr lang="en-US" sz="2400" dirty="0">
                <a:solidFill>
                  <a:schemeClr val="bg2"/>
                </a:solidFill>
              </a:rPr>
              <a:t>Headache</a:t>
            </a:r>
          </a:p>
          <a:p>
            <a:pPr marL="457200" lvl="1" indent="0">
              <a:buNone/>
            </a:pPr>
            <a:endParaRPr lang="en-US" sz="2400" dirty="0">
              <a:solidFill>
                <a:schemeClr val="bg2"/>
              </a:solidFill>
            </a:endParaRPr>
          </a:p>
        </p:txBody>
      </p:sp>
      <p:sp>
        <p:nvSpPr>
          <p:cNvPr id="5" name="TextBox 4"/>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44645039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43"/>
            <a:ext cx="5491716" cy="1596691"/>
          </a:xfrm>
        </p:spPr>
        <p:txBody>
          <a:bodyPr/>
          <a:lstStyle/>
          <a:p>
            <a:r>
              <a:rPr lang="en-US" sz="3200" dirty="0" smtClean="0"/>
              <a:t>Clinical features: Zika virus </a:t>
            </a:r>
            <a:r>
              <a:rPr lang="en-US" sz="3200" dirty="0"/>
              <a:t>c</a:t>
            </a:r>
            <a:r>
              <a:rPr lang="en-US" sz="3200" dirty="0" smtClean="0"/>
              <a:t>ompared to dengue and chikungunya</a:t>
            </a:r>
            <a:endParaRPr lang="en-US" sz="3200" dirty="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2" y="1981170"/>
            <a:ext cx="5443871" cy="4409003"/>
          </a:xfrm>
          <a:prstGeom prst="rect">
            <a:avLst/>
          </a:prstGeom>
        </p:spPr>
      </p:pic>
      <p:sp>
        <p:nvSpPr>
          <p:cNvPr id="7" name="TextBox 6"/>
          <p:cNvSpPr txBox="1"/>
          <p:nvPr/>
        </p:nvSpPr>
        <p:spPr>
          <a:xfrm>
            <a:off x="6204098" y="4489834"/>
            <a:ext cx="2735226" cy="1815882"/>
          </a:xfrm>
          <a:prstGeom prst="rect">
            <a:avLst/>
          </a:prstGeom>
          <a:noFill/>
        </p:spPr>
        <p:txBody>
          <a:bodyPr wrap="square" rtlCol="0">
            <a:spAutoFit/>
          </a:bodyPr>
          <a:lstStyle/>
          <a:p>
            <a:r>
              <a:rPr lang="en-US" sz="1600" dirty="0" smtClean="0">
                <a:solidFill>
                  <a:schemeClr val="bg2"/>
                </a:solidFill>
                <a:latin typeface="Calibri" panose="020F0502020204030204" pitchFamily="34" charset="0"/>
              </a:rPr>
              <a:t>Rabe, Ingrid </a:t>
            </a:r>
            <a:r>
              <a:rPr lang="sv-SE" sz="1600" dirty="0">
                <a:solidFill>
                  <a:schemeClr val="bg2"/>
                </a:solidFill>
                <a:latin typeface="Calibri" panose="020F0502020204030204" pitchFamily="34" charset="0"/>
              </a:rPr>
              <a:t>MBChB, </a:t>
            </a:r>
            <a:r>
              <a:rPr lang="sv-SE" sz="1600" dirty="0" smtClean="0">
                <a:solidFill>
                  <a:schemeClr val="bg2"/>
                </a:solidFill>
                <a:latin typeface="Calibri" panose="020F0502020204030204" pitchFamily="34" charset="0"/>
              </a:rPr>
              <a:t>MMed </a:t>
            </a:r>
            <a:r>
              <a:rPr lang="en-US" sz="1600" dirty="0" smtClean="0">
                <a:solidFill>
                  <a:schemeClr val="bg2"/>
                </a:solidFill>
                <a:latin typeface="Calibri" panose="020F0502020204030204" pitchFamily="34" charset="0"/>
              </a:rPr>
              <a:t>“</a:t>
            </a:r>
            <a:r>
              <a:rPr lang="en-US" sz="1600" dirty="0">
                <a:solidFill>
                  <a:schemeClr val="bg2"/>
                </a:solidFill>
                <a:latin typeface="Calibri" panose="020F0502020204030204" pitchFamily="34" charset="0"/>
              </a:rPr>
              <a:t>Zika </a:t>
            </a:r>
            <a:r>
              <a:rPr lang="en-US" sz="1600" dirty="0" smtClean="0">
                <a:solidFill>
                  <a:schemeClr val="bg2"/>
                </a:solidFill>
                <a:latin typeface="Calibri" panose="020F0502020204030204" pitchFamily="34" charset="0"/>
              </a:rPr>
              <a:t>Virus- What Clinicians Need to Know?” (presentation, Clinician Outreach and Communication Activity (COCA) Call, Atlanta, GA, January 26 2016)</a:t>
            </a:r>
          </a:p>
        </p:txBody>
      </p:sp>
      <p:sp>
        <p:nvSpPr>
          <p:cNvPr id="8" name="TextBox 7"/>
          <p:cNvSpPr txBox="1"/>
          <p:nvPr/>
        </p:nvSpPr>
        <p:spPr>
          <a:xfrm>
            <a:off x="228601" y="6553200"/>
            <a:ext cx="7409144" cy="369332"/>
          </a:xfrm>
          <a:prstGeom prst="rect">
            <a:avLst/>
          </a:prstGeom>
          <a:noFill/>
        </p:spPr>
        <p:txBody>
          <a:bodyPr wrap="square" rtlCol="0">
            <a:spAutoFit/>
          </a:bodyPr>
          <a:lstStyle/>
          <a:p>
            <a:r>
              <a:rPr lang="en-US" dirty="0">
                <a:solidFill>
                  <a:schemeClr val="bg2"/>
                </a:solidFill>
                <a:latin typeface="Calibri" panose="020F0502020204030204" pitchFamily="34" charset="0"/>
              </a:rPr>
              <a:t>http://www.cdc.gov/zika/comm-resources/clinicianppt.pptx</a:t>
            </a:r>
            <a:endParaRPr lang="en-US" dirty="0" smtClean="0">
              <a:solidFill>
                <a:schemeClr val="bg2"/>
              </a:solidFill>
              <a:latin typeface="Calibri" panose="020F0502020204030204" pitchFamily="34" charset="0"/>
            </a:endParaRPr>
          </a:p>
        </p:txBody>
      </p:sp>
    </p:spTree>
    <p:extLst>
      <p:ext uri="{BB962C8B-B14F-4D97-AF65-F5344CB8AC3E}">
        <p14:creationId xmlns:p14="http://schemas.microsoft.com/office/powerpoint/2010/main" val="2639098122"/>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440" y="491936"/>
            <a:ext cx="7357118" cy="857250"/>
          </a:xfrm>
        </p:spPr>
        <p:txBody>
          <a:bodyPr/>
          <a:lstStyle/>
          <a:p>
            <a:r>
              <a:rPr lang="en-US" sz="3000" b="1" dirty="0" smtClean="0">
                <a:solidFill>
                  <a:schemeClr val="bg1"/>
                </a:solidFill>
              </a:rPr>
              <a:t>Zika and Pregnancy</a:t>
            </a:r>
            <a:endParaRPr lang="en-US" sz="3000" b="1" dirty="0">
              <a:solidFill>
                <a:schemeClr val="bg1"/>
              </a:solidFill>
            </a:endParaRPr>
          </a:p>
        </p:txBody>
      </p:sp>
      <p:sp>
        <p:nvSpPr>
          <p:cNvPr id="3" name="Content Placeholder 2"/>
          <p:cNvSpPr>
            <a:spLocks noGrp="1"/>
          </p:cNvSpPr>
          <p:nvPr>
            <p:ph type="body" sz="quarter" idx="10"/>
          </p:nvPr>
        </p:nvSpPr>
        <p:spPr>
          <a:xfrm>
            <a:off x="359130" y="1027355"/>
            <a:ext cx="5832664" cy="3563250"/>
          </a:xfrm>
        </p:spPr>
        <p:txBody>
          <a:bodyPr/>
          <a:lstStyle/>
          <a:p>
            <a:pPr lvl="0">
              <a:buClr>
                <a:schemeClr val="bg2"/>
              </a:buClr>
            </a:pPr>
            <a:r>
              <a:rPr lang="en-US" sz="2400" dirty="0" smtClean="0">
                <a:solidFill>
                  <a:schemeClr val="bg2"/>
                </a:solidFill>
              </a:rPr>
              <a:t>A pregnant </a:t>
            </a:r>
            <a:r>
              <a:rPr lang="en-US" sz="2400" dirty="0">
                <a:solidFill>
                  <a:schemeClr val="bg2"/>
                </a:solidFill>
              </a:rPr>
              <a:t>woman can pass Zika </a:t>
            </a:r>
            <a:r>
              <a:rPr lang="en-US" sz="2400" dirty="0" smtClean="0">
                <a:solidFill>
                  <a:schemeClr val="bg2"/>
                </a:solidFill>
              </a:rPr>
              <a:t>to her fetus</a:t>
            </a:r>
          </a:p>
          <a:p>
            <a:pPr>
              <a:buClr>
                <a:schemeClr val="bg2"/>
              </a:buClr>
            </a:pPr>
            <a:r>
              <a:rPr lang="en-US" sz="2400" dirty="0">
                <a:solidFill>
                  <a:schemeClr val="bg2"/>
                </a:solidFill>
              </a:rPr>
              <a:t>Zika infection in pregnancy </a:t>
            </a:r>
            <a:r>
              <a:rPr lang="en-US" sz="2400" dirty="0" smtClean="0">
                <a:solidFill>
                  <a:schemeClr val="bg2"/>
                </a:solidFill>
              </a:rPr>
              <a:t>can cause birth defects</a:t>
            </a:r>
          </a:p>
          <a:p>
            <a:pPr lvl="1">
              <a:buClr>
                <a:schemeClr val="bg2"/>
              </a:buClr>
              <a:buFont typeface="Wingdings" panose="05000000000000000000" pitchFamily="2" charset="2"/>
              <a:buChar char="§"/>
            </a:pPr>
            <a:r>
              <a:rPr lang="en-US" sz="2400" dirty="0" smtClean="0">
                <a:solidFill>
                  <a:schemeClr val="bg2"/>
                </a:solidFill>
              </a:rPr>
              <a:t>Some women with Zika deliver apparently healthy babies</a:t>
            </a:r>
            <a:endParaRPr lang="en-US" sz="2400" dirty="0">
              <a:solidFill>
                <a:schemeClr val="bg2"/>
              </a:solidFill>
            </a:endParaRPr>
          </a:p>
          <a:p>
            <a:pPr lvl="0">
              <a:buClr>
                <a:schemeClr val="bg2"/>
              </a:buClr>
            </a:pPr>
            <a:r>
              <a:rPr lang="en-US" sz="2400" dirty="0">
                <a:solidFill>
                  <a:schemeClr val="bg2"/>
                </a:solidFill>
              </a:rPr>
              <a:t>No evidence </a:t>
            </a:r>
            <a:r>
              <a:rPr lang="en-US" sz="2400" dirty="0" smtClean="0">
                <a:solidFill>
                  <a:schemeClr val="bg2"/>
                </a:solidFill>
              </a:rPr>
              <a:t>to </a:t>
            </a:r>
            <a:r>
              <a:rPr lang="en-US" sz="2400" dirty="0">
                <a:solidFill>
                  <a:schemeClr val="bg2"/>
                </a:solidFill>
              </a:rPr>
              <a:t>suggest that pregnant women are more susceptible or experience more severe disease during pregnancy</a:t>
            </a:r>
          </a:p>
          <a:p>
            <a:pPr>
              <a:buClr>
                <a:schemeClr val="bg2"/>
              </a:buClr>
            </a:pPr>
            <a:r>
              <a:rPr lang="en-US" sz="2400" dirty="0" smtClean="0">
                <a:solidFill>
                  <a:schemeClr val="bg2"/>
                </a:solidFill>
              </a:rPr>
              <a:t>No evidence </a:t>
            </a:r>
            <a:r>
              <a:rPr lang="en-US" sz="2400" dirty="0">
                <a:solidFill>
                  <a:schemeClr val="bg2"/>
                </a:solidFill>
              </a:rPr>
              <a:t>to suggest that past Zika virus infection poses an increased risk of birth defects for future </a:t>
            </a:r>
            <a:r>
              <a:rPr lang="en-US" sz="2400" dirty="0" smtClean="0">
                <a:solidFill>
                  <a:schemeClr val="bg2"/>
                </a:solidFill>
              </a:rPr>
              <a:t>pregnancies</a:t>
            </a:r>
            <a:endParaRPr lang="en-US" sz="2400" dirty="0">
              <a:solidFill>
                <a:schemeClr val="bg2"/>
              </a:solidFill>
            </a:endParaRPr>
          </a:p>
          <a:p>
            <a:pPr marL="0" indent="0">
              <a:buNone/>
            </a:pPr>
            <a:endParaRPr lang="en-US" sz="2400" dirty="0">
              <a:solidFill>
                <a:schemeClr val="bg2"/>
              </a:solidFill>
            </a:endParaRPr>
          </a:p>
          <a:p>
            <a:pPr lvl="0"/>
            <a:endParaRPr lang="en-US" sz="2400" dirty="0">
              <a:solidFill>
                <a:schemeClr val="bg2"/>
              </a:solidFill>
            </a:endParaRPr>
          </a:p>
          <a:p>
            <a:endParaRPr lang="en-US" sz="2400" dirty="0">
              <a:solidFill>
                <a:schemeClr val="bg2"/>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305908" y="1349186"/>
            <a:ext cx="2452510" cy="4320695"/>
          </a:xfrm>
          <a:prstGeom prst="rect">
            <a:avLst/>
          </a:prstGeom>
        </p:spPr>
      </p:pic>
      <p:sp>
        <p:nvSpPr>
          <p:cNvPr id="5" name="TextBox 4"/>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59761826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7874"/>
            <a:ext cx="8229600" cy="857250"/>
          </a:xfrm>
        </p:spPr>
        <p:txBody>
          <a:bodyPr/>
          <a:lstStyle/>
          <a:p>
            <a:r>
              <a:rPr lang="en-US" dirty="0" smtClean="0">
                <a:solidFill>
                  <a:schemeClr val="bg1"/>
                </a:solidFill>
              </a:rPr>
              <a:t>Zika is a Cause of Microcephaly</a:t>
            </a:r>
            <a:endParaRPr lang="en-US" dirty="0">
              <a:solidFill>
                <a:schemeClr val="bg1"/>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702" y="1920480"/>
            <a:ext cx="5818598" cy="3955166"/>
          </a:xfrm>
          <a:prstGeom prst="rect">
            <a:avLst/>
          </a:prstGeom>
          <a:ln>
            <a:solidFill>
              <a:srgbClr val="007D57"/>
            </a:solidFill>
          </a:ln>
        </p:spPr>
      </p:pic>
    </p:spTree>
    <p:extLst>
      <p:ext uri="{BB962C8B-B14F-4D97-AF65-F5344CB8AC3E}">
        <p14:creationId xmlns:p14="http://schemas.microsoft.com/office/powerpoint/2010/main" val="208680681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Zika Virus Infection and Birth Defects</a:t>
            </a:r>
            <a:endParaRPr lang="en-US" dirty="0"/>
          </a:p>
        </p:txBody>
      </p:sp>
      <p:sp>
        <p:nvSpPr>
          <p:cNvPr id="3" name="Content Placeholder 2"/>
          <p:cNvSpPr>
            <a:spLocks noGrp="1"/>
          </p:cNvSpPr>
          <p:nvPr>
            <p:ph type="body" sz="quarter" idx="10"/>
          </p:nvPr>
        </p:nvSpPr>
        <p:spPr>
          <a:xfrm>
            <a:off x="457200" y="2098012"/>
            <a:ext cx="5100918" cy="3563250"/>
          </a:xfrm>
        </p:spPr>
        <p:txBody>
          <a:bodyPr/>
          <a:lstStyle/>
          <a:p>
            <a:r>
              <a:rPr lang="en-US" sz="2400" dirty="0"/>
              <a:t>Causal relationship exists </a:t>
            </a:r>
          </a:p>
          <a:p>
            <a:pPr lvl="1"/>
            <a:r>
              <a:rPr lang="en-US" sz="2400" dirty="0"/>
              <a:t>Microcephaly </a:t>
            </a:r>
          </a:p>
          <a:p>
            <a:pPr lvl="1"/>
            <a:r>
              <a:rPr lang="en-US" sz="2400" dirty="0"/>
              <a:t>Other serious brain anomalies </a:t>
            </a:r>
          </a:p>
          <a:p>
            <a:r>
              <a:rPr lang="en-US" sz="2400" dirty="0"/>
              <a:t>Confirmed congenital syndrome </a:t>
            </a:r>
          </a:p>
          <a:p>
            <a:pPr lvl="1"/>
            <a:r>
              <a:rPr lang="en-US" sz="2400" dirty="0"/>
              <a:t>2,066 in the Americas</a:t>
            </a:r>
          </a:p>
          <a:p>
            <a:pPr lvl="1"/>
            <a:r>
              <a:rPr lang="en-US" sz="2400" dirty="0"/>
              <a:t>1,949 of those in Brazil</a:t>
            </a:r>
          </a:p>
          <a:p>
            <a:pPr marL="0" indent="0">
              <a:buNone/>
            </a:pPr>
            <a:r>
              <a:rPr lang="en-US" sz="1800" i="1" dirty="0"/>
              <a:t/>
            </a:r>
            <a:br>
              <a:rPr lang="en-US" sz="1800" i="1" dirty="0"/>
            </a:br>
            <a:r>
              <a:rPr lang="en-US" sz="1800" i="1" dirty="0"/>
              <a:t>Source: NEJM and PAHO, 9/22/16</a:t>
            </a:r>
          </a:p>
          <a:p>
            <a:pPr marL="0" indent="0">
              <a:buNone/>
            </a:pPr>
            <a:endParaRPr lang="en-US" sz="1800" i="1" dirty="0"/>
          </a:p>
          <a:p>
            <a:pPr marL="0" indent="0">
              <a:buNone/>
            </a:pPr>
            <a:r>
              <a:rPr lang="en-US" sz="1800" i="1" dirty="0"/>
              <a:t/>
            </a:r>
            <a:br>
              <a:rPr lang="en-US" sz="1800" i="1" dirty="0"/>
            </a:br>
            <a:endParaRPr lang="en-US" sz="1800" i="1" dirty="0"/>
          </a:p>
        </p:txBody>
      </p:sp>
      <p:pic>
        <p:nvPicPr>
          <p:cNvPr id="5" name="Picture 1" descr="image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7568" y="1719741"/>
            <a:ext cx="3057449" cy="171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60595" y="3567257"/>
            <a:ext cx="1931394" cy="2237677"/>
          </a:xfrm>
          <a:prstGeom prst="rect">
            <a:avLst/>
          </a:prstGeom>
        </p:spPr>
      </p:pic>
    </p:spTree>
    <p:extLst>
      <p:ext uri="{BB962C8B-B14F-4D97-AF65-F5344CB8AC3E}">
        <p14:creationId xmlns:p14="http://schemas.microsoft.com/office/powerpoint/2010/main" val="132004424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9"/>
            <a:ext cx="5343098" cy="857250"/>
          </a:xfrm>
        </p:spPr>
        <p:txBody>
          <a:bodyPr/>
          <a:lstStyle/>
          <a:p>
            <a:r>
              <a:rPr lang="en-US" dirty="0" smtClean="0"/>
              <a:t>How does Zika affect fetuses and infants?</a:t>
            </a:r>
            <a:endParaRPr lang="en-US" dirty="0"/>
          </a:p>
        </p:txBody>
      </p:sp>
      <p:sp>
        <p:nvSpPr>
          <p:cNvPr id="3" name="Content Placeholder 2"/>
          <p:cNvSpPr>
            <a:spLocks noGrp="1"/>
          </p:cNvSpPr>
          <p:nvPr>
            <p:ph type="body" sz="quarter" idx="10"/>
          </p:nvPr>
        </p:nvSpPr>
        <p:spPr>
          <a:xfrm>
            <a:off x="457200" y="2016125"/>
            <a:ext cx="5343099" cy="3563250"/>
          </a:xfrm>
        </p:spPr>
        <p:txBody>
          <a:bodyPr/>
          <a:lstStyle/>
          <a:p>
            <a:r>
              <a:rPr lang="en-US" sz="2400" dirty="0"/>
              <a:t>Other problems have been detected in fetuses and infants infected with Zika virus before birth.</a:t>
            </a:r>
          </a:p>
          <a:p>
            <a:pPr lvl="1"/>
            <a:r>
              <a:rPr lang="en-US" dirty="0"/>
              <a:t>Miscarriage, stillbirth, absent or poorly developed brain structures, eye defects, hearing deficits, and impaired growth</a:t>
            </a:r>
          </a:p>
          <a:p>
            <a:r>
              <a:rPr lang="en-US" sz="2400" dirty="0"/>
              <a:t>No reports of infants getting Zika through breastfeeding.</a:t>
            </a:r>
          </a:p>
        </p:txBody>
      </p:sp>
      <p:pic>
        <p:nvPicPr>
          <p:cNvPr id="5" name="Picture 4" descr="Image of pregnant woman with her right hand placed on her stomach" title="Pregnant woman"/>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6224168" y="1103622"/>
            <a:ext cx="2779705" cy="4897128"/>
          </a:xfrm>
          <a:prstGeom prst="rect">
            <a:avLst/>
          </a:prstGeom>
        </p:spPr>
      </p:pic>
    </p:spTree>
    <p:extLst>
      <p:ext uri="{BB962C8B-B14F-4D97-AF65-F5344CB8AC3E}">
        <p14:creationId xmlns:p14="http://schemas.microsoft.com/office/powerpoint/2010/main" val="377516935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Outcomes and Zika Virus</a:t>
            </a:r>
          </a:p>
        </p:txBody>
      </p:sp>
      <p:sp>
        <p:nvSpPr>
          <p:cNvPr id="3" name="Content Placeholder 2"/>
          <p:cNvSpPr>
            <a:spLocks noGrp="1"/>
          </p:cNvSpPr>
          <p:nvPr>
            <p:ph idx="1"/>
          </p:nvPr>
        </p:nvSpPr>
        <p:spPr>
          <a:xfrm>
            <a:off x="457200" y="1488332"/>
            <a:ext cx="8229600" cy="4679004"/>
          </a:xfrm>
        </p:spPr>
        <p:txBody>
          <a:bodyPr/>
          <a:lstStyle/>
          <a:p>
            <a:r>
              <a:rPr lang="en-US" dirty="0"/>
              <a:t>Linked to miscarriage and stillbirth</a:t>
            </a:r>
          </a:p>
          <a:p>
            <a:pPr lvl="1"/>
            <a:r>
              <a:rPr lang="en-US" dirty="0"/>
              <a:t>Evidence insufficient to confirm Zika virus as cause</a:t>
            </a:r>
          </a:p>
          <a:p>
            <a:r>
              <a:rPr lang="en-US" dirty="0"/>
              <a:t>A range of problems related to brain injury have been </a:t>
            </a:r>
            <a:r>
              <a:rPr lang="en-US" dirty="0" smtClean="0"/>
              <a:t>detected</a:t>
            </a:r>
            <a:endParaRPr lang="en-US" dirty="0"/>
          </a:p>
          <a:p>
            <a:pPr lvl="1"/>
            <a:r>
              <a:rPr lang="en-US" dirty="0"/>
              <a:t>Eye abnormalities </a:t>
            </a:r>
          </a:p>
          <a:p>
            <a:pPr lvl="1"/>
            <a:r>
              <a:rPr lang="en-US" dirty="0"/>
              <a:t>Hearing impairment</a:t>
            </a:r>
          </a:p>
          <a:p>
            <a:pPr lvl="1"/>
            <a:r>
              <a:rPr lang="en-US" dirty="0"/>
              <a:t>Seizures</a:t>
            </a:r>
          </a:p>
          <a:p>
            <a:pPr lvl="1"/>
            <a:r>
              <a:rPr lang="en-US" dirty="0"/>
              <a:t>Swallowing impairment</a:t>
            </a:r>
          </a:p>
          <a:p>
            <a:pPr lvl="1"/>
            <a:r>
              <a:rPr lang="en-US" dirty="0"/>
              <a:t>Limb abnormalities</a:t>
            </a:r>
          </a:p>
          <a:p>
            <a:pPr lvl="1"/>
            <a:r>
              <a:rPr lang="en-US" dirty="0"/>
              <a:t>Severe irritability</a:t>
            </a:r>
          </a:p>
          <a:p>
            <a:pPr lvl="1"/>
            <a:r>
              <a:rPr lang="en-US" dirty="0"/>
              <a:t>Developmental </a:t>
            </a:r>
            <a:r>
              <a:rPr lang="en-US" dirty="0" smtClean="0"/>
              <a:t>delay</a:t>
            </a:r>
          </a:p>
          <a:p>
            <a:pPr lvl="1"/>
            <a:r>
              <a:rPr lang="en-US" dirty="0" smtClean="0"/>
              <a:t>Growth </a:t>
            </a:r>
            <a:r>
              <a:rPr lang="en-US" dirty="0"/>
              <a:t>abnormalities</a:t>
            </a:r>
          </a:p>
          <a:p>
            <a:endParaRPr lang="en-US" dirty="0"/>
          </a:p>
        </p:txBody>
      </p:sp>
      <p:sp>
        <p:nvSpPr>
          <p:cNvPr id="4" name="Text Placeholder 3"/>
          <p:cNvSpPr>
            <a:spLocks noGrp="1"/>
          </p:cNvSpPr>
          <p:nvPr>
            <p:ph type="body" sz="quarter" idx="10"/>
          </p:nvPr>
        </p:nvSpPr>
        <p:spPr>
          <a:xfrm>
            <a:off x="-107004" y="6167336"/>
            <a:ext cx="9153727" cy="467570"/>
          </a:xfrm>
        </p:spPr>
        <p:txBody>
          <a:bodyPr/>
          <a:lstStyle/>
          <a:p>
            <a:r>
              <a:rPr lang="en-US" dirty="0"/>
              <a:t>	Karwowski MP, Nelson JM, Staples JE, et al. Zika Virus Disease: A CDC Update for Pediatric Health Care Providers. </a:t>
            </a:r>
            <a:r>
              <a:rPr lang="en-US" dirty="0" smtClean="0"/>
              <a:t>Pediatrics.  2016;137(5</a:t>
            </a:r>
            <a:r>
              <a:rPr lang="en-US" dirty="0"/>
              <a:t>):e20160621</a:t>
            </a:r>
          </a:p>
          <a:p>
            <a:r>
              <a:rPr lang="en-US" dirty="0" smtClean="0"/>
              <a:t>		</a:t>
            </a:r>
            <a:endParaRPr lang="en-US" dirty="0"/>
          </a:p>
        </p:txBody>
      </p:sp>
    </p:spTree>
    <p:extLst>
      <p:ext uri="{BB962C8B-B14F-4D97-AF65-F5344CB8AC3E}">
        <p14:creationId xmlns:p14="http://schemas.microsoft.com/office/powerpoint/2010/main" val="260485825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CDC Information Flyers for Pregnant Women</a:t>
            </a:r>
            <a:endParaRPr lang="en-US" dirty="0"/>
          </a:p>
        </p:txBody>
      </p:sp>
      <p:sp>
        <p:nvSpPr>
          <p:cNvPr id="5" name="TextBox 4"/>
          <p:cNvSpPr txBox="1"/>
          <p:nvPr/>
        </p:nvSpPr>
        <p:spPr>
          <a:xfrm>
            <a:off x="323251" y="6550410"/>
            <a:ext cx="5689242" cy="338554"/>
          </a:xfrm>
          <a:prstGeom prst="rect">
            <a:avLst/>
          </a:prstGeom>
          <a:noFill/>
        </p:spPr>
        <p:txBody>
          <a:bodyPr wrap="square" rtlCol="0">
            <a:spAutoFit/>
          </a:bodyPr>
          <a:lstStyle/>
          <a:p>
            <a:r>
              <a:rPr lang="en-US" sz="1600" b="1" dirty="0">
                <a:solidFill>
                  <a:schemeClr val="bg2"/>
                </a:solidFill>
                <a:latin typeface="Calibri" panose="020F0502020204030204" pitchFamily="34" charset="0"/>
              </a:rPr>
              <a:t>http://www.cdc.gov/zika/pdfs/zika-pregnancytravel.pdf</a:t>
            </a:r>
          </a:p>
        </p:txBody>
      </p:sp>
      <p:pic>
        <p:nvPicPr>
          <p:cNvPr id="1028" name="Picture 4" descr="Infographic: Pregnant and living in an area with Zik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9789" y="1489867"/>
            <a:ext cx="333375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Infographic thumbnail: Pregnant? Read this before you trav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298" y="1489867"/>
            <a:ext cx="3333750" cy="431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68675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a normal neuron showing a healthy myelin sheath" title="Normal neuro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02050" y="1866902"/>
            <a:ext cx="3455034" cy="2177789"/>
          </a:xfrm>
          <a:prstGeom prst="rect">
            <a:avLst/>
          </a:prstGeom>
          <a:ln>
            <a:solidFill>
              <a:srgbClr val="605554"/>
            </a:solid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Does Zika cause Guillain-Barré</a:t>
            </a:r>
            <a:r>
              <a:rPr lang="en-US" dirty="0"/>
              <a:t/>
            </a:r>
            <a:br>
              <a:rPr lang="en-US" dirty="0"/>
            </a:br>
            <a:r>
              <a:rPr lang="en-US" dirty="0" smtClean="0"/>
              <a:t>syndrome (GBS)?</a:t>
            </a:r>
            <a:endParaRPr lang="en-US" dirty="0"/>
          </a:p>
        </p:txBody>
      </p:sp>
      <p:sp>
        <p:nvSpPr>
          <p:cNvPr id="3" name="Content Placeholder 2"/>
          <p:cNvSpPr>
            <a:spLocks noGrp="1"/>
          </p:cNvSpPr>
          <p:nvPr>
            <p:ph type="body" sz="quarter" idx="10"/>
          </p:nvPr>
        </p:nvSpPr>
        <p:spPr>
          <a:xfrm>
            <a:off x="457201" y="2016125"/>
            <a:ext cx="3324686" cy="3341688"/>
          </a:xfrm>
        </p:spPr>
        <p:txBody>
          <a:bodyPr>
            <a:normAutofit fontScale="92500" lnSpcReduction="20000"/>
          </a:bodyPr>
          <a:lstStyle/>
          <a:p>
            <a:r>
              <a:rPr lang="en-US" dirty="0" smtClean="0"/>
              <a:t>GBS </a:t>
            </a:r>
            <a:r>
              <a:rPr lang="en-US" dirty="0"/>
              <a:t>is strongly associated with Zika; however, only a small proportion of people with recent Zika virus infection get GBS </a:t>
            </a:r>
            <a:endParaRPr lang="en-US" dirty="0" smtClean="0"/>
          </a:p>
          <a:p>
            <a:r>
              <a:rPr lang="en-US" dirty="0" smtClean="0"/>
              <a:t>GBS)is </a:t>
            </a:r>
            <a:r>
              <a:rPr lang="en-US" dirty="0"/>
              <a:t>a rare disorder that can cause muscle weakness and paralysis for a few weeks to several months. </a:t>
            </a:r>
            <a:r>
              <a:rPr lang="en-US" dirty="0" smtClean="0"/>
              <a:t>Most </a:t>
            </a:r>
            <a:r>
              <a:rPr lang="en-US" dirty="0"/>
              <a:t>people fully recover from GBS, but some have permanent damage. </a:t>
            </a:r>
          </a:p>
        </p:txBody>
      </p:sp>
      <p:pic>
        <p:nvPicPr>
          <p:cNvPr id="5" name="Picture 4" descr="Image of neuron with Guillain-Barre Syndrome with a damaged myelin sheath" title="Neuron with Guillain-Barre Syndrom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51500" y="3333751"/>
            <a:ext cx="3302000" cy="2195447"/>
          </a:xfrm>
          <a:prstGeom prst="rect">
            <a:avLst/>
          </a:prstGeom>
          <a:ln>
            <a:solidFill>
              <a:srgbClr val="60555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94870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has Zika virus been found?</a:t>
            </a:r>
            <a:endParaRPr lang="en-US" dirty="0"/>
          </a:p>
        </p:txBody>
      </p:sp>
      <p:sp>
        <p:nvSpPr>
          <p:cNvPr id="4" name="Text Placeholder 3"/>
          <p:cNvSpPr>
            <a:spLocks noGrp="1"/>
          </p:cNvSpPr>
          <p:nvPr>
            <p:ph type="body" sz="quarter" idx="10"/>
          </p:nvPr>
        </p:nvSpPr>
        <p:spPr>
          <a:xfrm>
            <a:off x="457200" y="2016125"/>
            <a:ext cx="4114800" cy="3331238"/>
          </a:xfrm>
        </p:spPr>
        <p:txBody>
          <a:bodyPr/>
          <a:lstStyle/>
          <a:p>
            <a:r>
              <a:rPr lang="en-US" sz="2400" dirty="0"/>
              <a:t>Before 2015, Zika outbreaks occurred in Africa, Southeast Asia, and the Pacific Islands.</a:t>
            </a:r>
          </a:p>
          <a:p>
            <a:r>
              <a:rPr lang="en-US" sz="2400" dirty="0"/>
              <a:t>Currently outbreaks are occurring in many </a:t>
            </a:r>
            <a:r>
              <a:rPr lang="en-US" sz="2400" dirty="0">
                <a:hlinkClick r:id="rId3"/>
              </a:rPr>
              <a:t>countries and territories</a:t>
            </a:r>
            <a:r>
              <a:rPr lang="en-US" sz="2400" dirty="0"/>
              <a:t>.  </a:t>
            </a:r>
          </a:p>
        </p:txBody>
      </p:sp>
      <p:pic>
        <p:nvPicPr>
          <p:cNvPr id="3" name="Picture 2" descr="Globe shaped picture of the world showing primarily North and South America with partial visibility of Northwest Africa" title="Globe 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93028" y="1682833"/>
            <a:ext cx="4068108" cy="3829318"/>
          </a:xfrm>
          <a:prstGeom prst="rect">
            <a:avLst/>
          </a:prstGeom>
          <a:effectLst>
            <a:outerShdw blurRad="469900" dist="50800" dir="9480000" algn="ctr" rotWithShape="0">
              <a:srgbClr val="000000">
                <a:alpha val="40000"/>
              </a:srgbClr>
            </a:outerShdw>
          </a:effectLst>
        </p:spPr>
      </p:pic>
    </p:spTree>
    <p:extLst>
      <p:ext uri="{BB962C8B-B14F-4D97-AF65-F5344CB8AC3E}">
        <p14:creationId xmlns:p14="http://schemas.microsoft.com/office/powerpoint/2010/main" val="40983436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369050" y="2286000"/>
            <a:ext cx="2774950" cy="2762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003800" y="2286000"/>
            <a:ext cx="2762250" cy="27622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What to do after getting Zika</a:t>
            </a:r>
            <a:endParaRPr lang="en-US" dirty="0"/>
          </a:p>
        </p:txBody>
      </p:sp>
      <p:sp>
        <p:nvSpPr>
          <p:cNvPr id="3" name="Content Placeholder 2"/>
          <p:cNvSpPr>
            <a:spLocks noGrp="1"/>
          </p:cNvSpPr>
          <p:nvPr>
            <p:ph type="body" sz="quarter" idx="10"/>
          </p:nvPr>
        </p:nvSpPr>
        <p:spPr>
          <a:xfrm>
            <a:off x="457201" y="2016125"/>
            <a:ext cx="4768850" cy="3522307"/>
          </a:xfrm>
        </p:spPr>
        <p:txBody>
          <a:bodyPr/>
          <a:lstStyle/>
          <a:p>
            <a:r>
              <a:rPr lang="en-US" sz="2400" dirty="0"/>
              <a:t>Protect yourself from mosquito bites. During the first week of illness, Zika virus can be found in blood. </a:t>
            </a:r>
          </a:p>
          <a:p>
            <a:r>
              <a:rPr lang="en-US" sz="2400" dirty="0"/>
              <a:t>The virus can be passed from an infected person to a mosquito through bites.</a:t>
            </a:r>
          </a:p>
          <a:p>
            <a:r>
              <a:rPr lang="en-US" sz="2400" dirty="0"/>
              <a:t>An infected mosquito can spread the virus to other people.</a:t>
            </a:r>
            <a:endParaRPr lang="en-US" sz="1800" dirty="0"/>
          </a:p>
        </p:txBody>
      </p:sp>
      <p:pic>
        <p:nvPicPr>
          <p:cNvPr id="4" name="Picture 3" descr="Picture showing two female figures  on the left, an arrow with the words, &quot;7 days&quot; pointing to the right at another two figures and several aedes mosquitos depected between the two" title="1st Week Transmission 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2804" y="2590800"/>
            <a:ext cx="3443871" cy="2004825"/>
          </a:xfrm>
          <a:prstGeom prst="rect">
            <a:avLst/>
          </a:prstGeom>
        </p:spPr>
      </p:pic>
      <p:sp>
        <p:nvSpPr>
          <p:cNvPr id="6" name="TextBox 5"/>
          <p:cNvSpPr txBox="1"/>
          <p:nvPr/>
        </p:nvSpPr>
        <p:spPr>
          <a:xfrm>
            <a:off x="6261356" y="3949294"/>
            <a:ext cx="2080006" cy="1015663"/>
          </a:xfrm>
          <a:prstGeom prst="rect">
            <a:avLst/>
          </a:prstGeom>
          <a:noFill/>
        </p:spPr>
        <p:txBody>
          <a:bodyPr wrap="square" rtlCol="0">
            <a:spAutoFit/>
          </a:bodyPr>
          <a:lstStyle/>
          <a:p>
            <a:r>
              <a:rPr lang="en-US" sz="1200" b="1" dirty="0">
                <a:solidFill>
                  <a:srgbClr val="2C333D"/>
                </a:solidFill>
                <a:latin typeface="Calibri" panose="020F0502020204030204" pitchFamily="34" charset="0"/>
              </a:rPr>
              <a:t>Zika virus can stay in blood for about a week, and mosquitoes can bite you and then infect others through bites.</a:t>
            </a:r>
          </a:p>
        </p:txBody>
      </p:sp>
    </p:spTree>
    <p:extLst>
      <p:ext uri="{BB962C8B-B14F-4D97-AF65-F5344CB8AC3E}">
        <p14:creationId xmlns:p14="http://schemas.microsoft.com/office/powerpoint/2010/main" val="245639460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8554"/>
            <a:ext cx="8229600" cy="541791"/>
          </a:xfrm>
        </p:spPr>
        <p:txBody>
          <a:bodyPr/>
          <a:lstStyle/>
          <a:p>
            <a:r>
              <a:rPr lang="en-US" altLang="en-US" sz="3000" dirty="0" smtClean="0">
                <a:latin typeface="+mj-lt"/>
              </a:rPr>
              <a:t>Current </a:t>
            </a:r>
            <a:r>
              <a:rPr lang="en-US" altLang="en-US" sz="3000" dirty="0">
                <a:latin typeface="+mj-lt"/>
              </a:rPr>
              <a:t>Situation</a:t>
            </a:r>
            <a:endParaRPr lang="en-US" sz="3000" dirty="0">
              <a:latin typeface="+mj-lt"/>
            </a:endParaRPr>
          </a:p>
        </p:txBody>
      </p:sp>
      <p:sp>
        <p:nvSpPr>
          <p:cNvPr id="3" name="Content Placeholder 2"/>
          <p:cNvSpPr>
            <a:spLocks noGrp="1"/>
          </p:cNvSpPr>
          <p:nvPr>
            <p:ph idx="1"/>
          </p:nvPr>
        </p:nvSpPr>
        <p:spPr>
          <a:xfrm>
            <a:off x="457200" y="1551216"/>
            <a:ext cx="8229600" cy="4191000"/>
          </a:xfrm>
        </p:spPr>
        <p:txBody>
          <a:bodyPr/>
          <a:lstStyle/>
          <a:p>
            <a:pPr>
              <a:buClr>
                <a:schemeClr val="bg2"/>
              </a:buClr>
            </a:pPr>
            <a:r>
              <a:rPr lang="en-US" sz="2200" dirty="0" smtClean="0">
                <a:latin typeface="+mj-lt"/>
              </a:rPr>
              <a:t>Brazil, along with many destinations </a:t>
            </a:r>
            <a:r>
              <a:rPr lang="en-US" sz="2200" dirty="0">
                <a:latin typeface="+mj-lt"/>
              </a:rPr>
              <a:t>in the </a:t>
            </a:r>
            <a:r>
              <a:rPr lang="en-US" sz="2200" dirty="0" smtClean="0">
                <a:latin typeface="+mj-lt"/>
              </a:rPr>
              <a:t>Americas, </a:t>
            </a:r>
            <a:r>
              <a:rPr lang="en-US" sz="2200" dirty="0">
                <a:latin typeface="+mj-lt"/>
              </a:rPr>
              <a:t>is experiencing an outbreak of </a:t>
            </a:r>
            <a:r>
              <a:rPr lang="en-US" sz="2200" dirty="0" smtClean="0">
                <a:latin typeface="+mj-lt"/>
              </a:rPr>
              <a:t>Zika virus.</a:t>
            </a:r>
            <a:endParaRPr lang="en-US" sz="2200" dirty="0">
              <a:latin typeface="+mj-lt"/>
            </a:endParaRPr>
          </a:p>
          <a:p>
            <a:pPr>
              <a:buClr>
                <a:schemeClr val="bg2"/>
              </a:buClr>
            </a:pPr>
            <a:r>
              <a:rPr lang="en-US" sz="2200" dirty="0">
                <a:latin typeface="+mj-lt"/>
              </a:rPr>
              <a:t>CDC has issued </a:t>
            </a:r>
            <a:r>
              <a:rPr lang="en-US" sz="2200" dirty="0" smtClean="0">
                <a:latin typeface="+mj-lt"/>
              </a:rPr>
              <a:t>travel notices for destinations </a:t>
            </a:r>
            <a:r>
              <a:rPr lang="en-US" sz="2200" dirty="0">
                <a:latin typeface="+mj-lt"/>
              </a:rPr>
              <a:t>where </a:t>
            </a:r>
            <a:r>
              <a:rPr lang="en-US" sz="2200" dirty="0" smtClean="0">
                <a:latin typeface="+mj-lt"/>
              </a:rPr>
              <a:t>Zika virus </a:t>
            </a:r>
            <a:r>
              <a:rPr lang="en-US" sz="2200" dirty="0">
                <a:latin typeface="+mj-lt"/>
              </a:rPr>
              <a:t>is </a:t>
            </a:r>
            <a:r>
              <a:rPr lang="en-US" sz="2200" dirty="0" smtClean="0">
                <a:latin typeface="+mj-lt"/>
              </a:rPr>
              <a:t>spreading locally</a:t>
            </a:r>
          </a:p>
          <a:p>
            <a:pPr lvl="1">
              <a:buClr>
                <a:schemeClr val="bg2"/>
              </a:buClr>
            </a:pPr>
            <a:r>
              <a:rPr lang="en-US" sz="2200" dirty="0">
                <a:latin typeface="+mj-lt"/>
              </a:rPr>
              <a:t>Local transmission means that mosquitoes </a:t>
            </a:r>
            <a:r>
              <a:rPr lang="en-US" sz="2200" dirty="0" smtClean="0">
                <a:latin typeface="+mj-lt"/>
              </a:rPr>
              <a:t>have </a:t>
            </a:r>
            <a:r>
              <a:rPr lang="en-US" sz="2200" dirty="0">
                <a:latin typeface="+mj-lt"/>
              </a:rPr>
              <a:t>been infected with Zika virus and are spreading it to people</a:t>
            </a:r>
          </a:p>
          <a:p>
            <a:pPr lvl="1">
              <a:buClr>
                <a:schemeClr val="bg2"/>
              </a:buClr>
            </a:pPr>
            <a:r>
              <a:rPr lang="en-US" sz="2200" dirty="0">
                <a:latin typeface="+mj-lt"/>
              </a:rPr>
              <a:t>Places with imported cases (cases in </a:t>
            </a:r>
            <a:r>
              <a:rPr lang="en-US" sz="2200" dirty="0" smtClean="0">
                <a:latin typeface="+mj-lt"/>
              </a:rPr>
              <a:t>travelers returning from affected areas) </a:t>
            </a:r>
            <a:r>
              <a:rPr lang="en-US" sz="2200" dirty="0">
                <a:latin typeface="+mj-lt"/>
              </a:rPr>
              <a:t>or </a:t>
            </a:r>
            <a:r>
              <a:rPr lang="en-US" sz="2200" dirty="0" smtClean="0">
                <a:latin typeface="+mj-lt"/>
              </a:rPr>
              <a:t>places where </a:t>
            </a:r>
            <a:r>
              <a:rPr lang="en-US" sz="2200" dirty="0">
                <a:latin typeface="+mj-lt"/>
              </a:rPr>
              <a:t>there has been Zika transmission in the past are </a:t>
            </a:r>
            <a:r>
              <a:rPr lang="en-US" sz="2200" dirty="0" smtClean="0">
                <a:latin typeface="+mj-lt"/>
              </a:rPr>
              <a:t>not included in the travel notices</a:t>
            </a:r>
          </a:p>
          <a:p>
            <a:pPr>
              <a:buClr>
                <a:schemeClr val="bg2"/>
              </a:buClr>
            </a:pPr>
            <a:r>
              <a:rPr lang="en-US" sz="2200" dirty="0" smtClean="0">
                <a:latin typeface="+mj-lt"/>
              </a:rPr>
              <a:t>Because </a:t>
            </a:r>
            <a:r>
              <a:rPr lang="en-US" sz="2200" dirty="0">
                <a:latin typeface="+mj-lt"/>
              </a:rPr>
              <a:t>Zika virus infection in pregnant women can cause serious birth defects, CDC has </a:t>
            </a:r>
            <a:r>
              <a:rPr lang="en-US" sz="2200" dirty="0" smtClean="0">
                <a:latin typeface="+mj-lt"/>
              </a:rPr>
              <a:t>special travel recommendations </a:t>
            </a:r>
            <a:r>
              <a:rPr lang="en-US" sz="2200" dirty="0">
                <a:latin typeface="+mj-lt"/>
              </a:rPr>
              <a:t>for pregnant </a:t>
            </a:r>
            <a:r>
              <a:rPr lang="en-US" sz="2200" dirty="0" smtClean="0">
                <a:latin typeface="+mj-lt"/>
              </a:rPr>
              <a:t>women</a:t>
            </a:r>
          </a:p>
          <a:p>
            <a:endParaRPr lang="en-US" sz="2200" dirty="0">
              <a:latin typeface="+mj-lt"/>
            </a:endParaRPr>
          </a:p>
          <a:p>
            <a:endParaRPr lang="en-US" sz="2200" dirty="0">
              <a:latin typeface="+mj-lt"/>
            </a:endParaRPr>
          </a:p>
          <a:p>
            <a:endParaRPr lang="en-US" sz="2200" dirty="0">
              <a:latin typeface="+mj-lt"/>
            </a:endParaRPr>
          </a:p>
        </p:txBody>
      </p:sp>
      <p:sp>
        <p:nvSpPr>
          <p:cNvPr id="4" name="TextBox 3"/>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199128039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a:spLocks noGrp="1"/>
          </p:cNvSpPr>
          <p:nvPr>
            <p:ph type="body" sz="quarter" idx="10"/>
          </p:nvPr>
        </p:nvSpPr>
        <p:spPr>
          <a:xfrm>
            <a:off x="457200" y="4725287"/>
            <a:ext cx="8229600" cy="1071355"/>
          </a:xfrm>
        </p:spPr>
        <p:txBody>
          <a:bodyPr/>
          <a:lstStyle/>
          <a:p>
            <a:pPr>
              <a:buClr>
                <a:schemeClr val="bg2"/>
              </a:buClr>
            </a:pPr>
            <a:r>
              <a:rPr lang="en-US" sz="2400" dirty="0" smtClean="0">
                <a:solidFill>
                  <a:schemeClr val="bg2"/>
                </a:solidFill>
              </a:rPr>
              <a:t>Currently: Outbreaks </a:t>
            </a:r>
            <a:r>
              <a:rPr lang="en-US" sz="2400" dirty="0">
                <a:solidFill>
                  <a:schemeClr val="bg2"/>
                </a:solidFill>
              </a:rPr>
              <a:t>occurring in many </a:t>
            </a:r>
            <a:r>
              <a:rPr lang="en-US" sz="2400" dirty="0">
                <a:solidFill>
                  <a:schemeClr val="bg2"/>
                </a:solidFill>
                <a:hlinkClick r:id="rId3"/>
              </a:rPr>
              <a:t>countries </a:t>
            </a:r>
            <a:r>
              <a:rPr lang="en-US" sz="2400" dirty="0" smtClean="0">
                <a:solidFill>
                  <a:schemeClr val="bg2"/>
                </a:solidFill>
                <a:hlinkClick r:id="rId3"/>
              </a:rPr>
              <a:t>and territories</a:t>
            </a:r>
            <a:r>
              <a:rPr lang="en-US" sz="2400" dirty="0" smtClean="0">
                <a:solidFill>
                  <a:schemeClr val="bg2"/>
                </a:solidFill>
              </a:rPr>
              <a:t> </a:t>
            </a:r>
          </a:p>
          <a:p>
            <a:pPr>
              <a:buClr>
                <a:schemeClr val="bg2"/>
              </a:buClr>
            </a:pPr>
            <a:r>
              <a:rPr lang="en-US" sz="2400" dirty="0">
                <a:solidFill>
                  <a:schemeClr val="bg2"/>
                </a:solidFill>
              </a:rPr>
              <a:t>Before 2015: Outbreaks in Africa, Southeast Asia, and the Pacific Islands</a:t>
            </a:r>
          </a:p>
          <a:p>
            <a:endParaRPr lang="en-US" sz="2400" dirty="0">
              <a:solidFill>
                <a:schemeClr val="bg2"/>
              </a:solidFill>
            </a:endParaRPr>
          </a:p>
        </p:txBody>
      </p:sp>
      <p:pic>
        <p:nvPicPr>
          <p:cNvPr id="3" name="Picture 2" descr="Countries and territories reporting active mosquito transmission of Zika viru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4936" y="1189039"/>
            <a:ext cx="5274128" cy="32963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457200" y="497580"/>
            <a:ext cx="8229600" cy="1143000"/>
          </a:xfrm>
        </p:spPr>
        <p:txBody>
          <a:bodyPr/>
          <a:lstStyle/>
          <a:p>
            <a:r>
              <a:rPr lang="en-US" sz="3000" b="1" dirty="0" smtClean="0">
                <a:solidFill>
                  <a:schemeClr val="bg1"/>
                </a:solidFill>
              </a:rPr>
              <a:t>Where Are Zika Outbreaks </a:t>
            </a:r>
            <a:r>
              <a:rPr lang="en-US" sz="3000" b="1" dirty="0">
                <a:solidFill>
                  <a:schemeClr val="bg1"/>
                </a:solidFill>
              </a:rPr>
              <a:t>O</a:t>
            </a:r>
            <a:r>
              <a:rPr lang="en-US" sz="3000" b="1" dirty="0" smtClean="0">
                <a:solidFill>
                  <a:schemeClr val="bg1"/>
                </a:solidFill>
              </a:rPr>
              <a:t>ccurring?</a:t>
            </a:r>
            <a:endParaRPr lang="en-US" sz="3000" b="1" dirty="0">
              <a:solidFill>
                <a:schemeClr val="bg1"/>
              </a:solidFill>
            </a:endParaRPr>
          </a:p>
        </p:txBody>
      </p:sp>
      <p:sp>
        <p:nvSpPr>
          <p:cNvPr id="5" name="TextBox 4"/>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154006201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1786841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83625"/>
            <a:ext cx="6908800" cy="857250"/>
          </a:xfrm>
        </p:spPr>
        <p:txBody>
          <a:bodyPr/>
          <a:lstStyle/>
          <a:p>
            <a:r>
              <a:rPr lang="en-US" dirty="0" smtClean="0">
                <a:solidFill>
                  <a:srgbClr val="59B4D1"/>
                </a:solidFill>
              </a:rPr>
              <a:t>U.S. Travel Volumes and Zika </a:t>
            </a:r>
            <a:endParaRPr lang="en-US" dirty="0">
              <a:solidFill>
                <a:srgbClr val="59B4D1"/>
              </a:solidFill>
            </a:endParaRPr>
          </a:p>
        </p:txBody>
      </p:sp>
      <p:sp>
        <p:nvSpPr>
          <p:cNvPr id="10" name="Text Placeholder 9"/>
          <p:cNvSpPr>
            <a:spLocks noGrp="1"/>
          </p:cNvSpPr>
          <p:nvPr>
            <p:ph type="body" sz="quarter" idx="10"/>
          </p:nvPr>
        </p:nvSpPr>
        <p:spPr>
          <a:xfrm>
            <a:off x="6096000" y="1794933"/>
            <a:ext cx="2901244" cy="3555295"/>
          </a:xfrm>
        </p:spPr>
        <p:txBody>
          <a:bodyPr/>
          <a:lstStyle/>
          <a:p>
            <a:r>
              <a:rPr lang="en-US" dirty="0" smtClean="0"/>
              <a:t>&gt; 300 official US ports of entry (POE)</a:t>
            </a:r>
          </a:p>
          <a:p>
            <a:r>
              <a:rPr lang="en-US" dirty="0" smtClean="0"/>
              <a:t>Travelers from countries with Zika</a:t>
            </a:r>
          </a:p>
          <a:p>
            <a:pPr lvl="1"/>
            <a:r>
              <a:rPr lang="en-US" dirty="0" smtClean="0"/>
              <a:t>~60% of total</a:t>
            </a:r>
          </a:p>
          <a:p>
            <a:pPr lvl="1"/>
            <a:r>
              <a:rPr lang="en-US" dirty="0" smtClean="0"/>
              <a:t>Can arrive at any U.S. airport, including on domestic flights</a:t>
            </a:r>
            <a:endParaRPr lang="en-US" dirty="0"/>
          </a:p>
        </p:txBody>
      </p:sp>
      <p:graphicFrame>
        <p:nvGraphicFramePr>
          <p:cNvPr id="6" name="Content Placeholder 5"/>
          <p:cNvGraphicFramePr>
            <a:graphicFrameLocks noGrp="1"/>
          </p:cNvGraphicFramePr>
          <p:nvPr>
            <p:ph idx="4294967295"/>
            <p:extLst/>
          </p:nvPr>
        </p:nvGraphicFramePr>
        <p:xfrm>
          <a:off x="981420" y="1782939"/>
          <a:ext cx="3879850" cy="1861114"/>
        </p:xfrm>
        <a:graphic>
          <a:graphicData uri="http://schemas.openxmlformats.org/drawingml/2006/table">
            <a:tbl>
              <a:tblPr firstRow="1" bandRow="1">
                <a:tableStyleId>{5C22544A-7EE6-4342-B048-85BDC9FD1C3A}</a:tableStyleId>
              </a:tblPr>
              <a:tblGrid>
                <a:gridCol w="1939925"/>
                <a:gridCol w="1939925"/>
              </a:tblGrid>
              <a:tr h="377754">
                <a:tc gridSpan="2">
                  <a:txBody>
                    <a:bodyPr/>
                    <a:lstStyle/>
                    <a:p>
                      <a:r>
                        <a:rPr lang="en-US" dirty="0" smtClean="0"/>
                        <a:t>Border</a:t>
                      </a:r>
                      <a:r>
                        <a:rPr lang="en-US" baseline="0" dirty="0" smtClean="0"/>
                        <a:t> Crossings per Year – 2015 </a:t>
                      </a:r>
                      <a:endParaRPr lang="en-US" dirty="0"/>
                    </a:p>
                  </a:txBody>
                  <a:tcPr/>
                </a:tc>
                <a:tc hMerge="1">
                  <a:txBody>
                    <a:bodyPr/>
                    <a:lstStyle/>
                    <a:p>
                      <a:endParaRPr lang="en-US" dirty="0"/>
                    </a:p>
                  </a:txBody>
                  <a:tcPr/>
                </a:tc>
              </a:tr>
              <a:tr h="370840">
                <a:tc>
                  <a:txBody>
                    <a:bodyPr/>
                    <a:lstStyle/>
                    <a:p>
                      <a:r>
                        <a:rPr lang="en-US" dirty="0" smtClean="0"/>
                        <a:t>Air</a:t>
                      </a:r>
                      <a:endParaRPr lang="en-US" dirty="0"/>
                    </a:p>
                  </a:txBody>
                  <a:tcPr/>
                </a:tc>
                <a:tc>
                  <a:txBody>
                    <a:bodyPr/>
                    <a:lstStyle/>
                    <a:p>
                      <a:r>
                        <a:rPr lang="en-US" sz="1800" kern="1200" dirty="0" smtClean="0">
                          <a:solidFill>
                            <a:schemeClr val="dk1"/>
                          </a:solidFill>
                          <a:effectLst/>
                          <a:latin typeface="+mn-lt"/>
                          <a:ea typeface="+mn-ea"/>
                          <a:cs typeface="+mn-cs"/>
                        </a:rPr>
                        <a:t>101 million</a:t>
                      </a:r>
                      <a:endParaRPr lang="en-US" dirty="0"/>
                    </a:p>
                  </a:txBody>
                  <a:tcPr/>
                </a:tc>
              </a:tr>
              <a:tr h="370840">
                <a:tc>
                  <a:txBody>
                    <a:bodyPr/>
                    <a:lstStyle/>
                    <a:p>
                      <a:r>
                        <a:rPr lang="en-US" dirty="0" smtClean="0"/>
                        <a:t>Sea</a:t>
                      </a:r>
                      <a:endParaRPr lang="en-US" dirty="0"/>
                    </a:p>
                  </a:txBody>
                  <a:tcPr/>
                </a:tc>
                <a:tc>
                  <a:txBody>
                    <a:bodyPr/>
                    <a:lstStyle/>
                    <a:p>
                      <a:r>
                        <a:rPr lang="en-US" sz="1800" kern="1200" dirty="0" smtClean="0">
                          <a:solidFill>
                            <a:schemeClr val="dk1"/>
                          </a:solidFill>
                          <a:effectLst/>
                          <a:latin typeface="+mn-lt"/>
                          <a:ea typeface="+mn-ea"/>
                          <a:cs typeface="+mn-cs"/>
                        </a:rPr>
                        <a:t>21 million</a:t>
                      </a:r>
                      <a:endParaRPr lang="en-US" dirty="0"/>
                    </a:p>
                  </a:txBody>
                  <a:tcPr/>
                </a:tc>
              </a:tr>
              <a:tr h="370840">
                <a:tc>
                  <a:txBody>
                    <a:bodyPr/>
                    <a:lstStyle/>
                    <a:p>
                      <a:r>
                        <a:rPr lang="en-US" dirty="0" smtClean="0"/>
                        <a:t>Land</a:t>
                      </a:r>
                      <a:endParaRPr lang="en-US" dirty="0"/>
                    </a:p>
                  </a:txBody>
                  <a:tcPr/>
                </a:tc>
                <a:tc>
                  <a:txBody>
                    <a:bodyPr/>
                    <a:lstStyle/>
                    <a:p>
                      <a:r>
                        <a:rPr lang="en-US" sz="1800" kern="1200" dirty="0" smtClean="0">
                          <a:solidFill>
                            <a:schemeClr val="dk1"/>
                          </a:solidFill>
                          <a:effectLst/>
                          <a:latin typeface="+mn-lt"/>
                          <a:ea typeface="+mn-ea"/>
                          <a:cs typeface="+mn-cs"/>
                        </a:rPr>
                        <a:t>234 million</a:t>
                      </a:r>
                      <a:endParaRPr lang="en-US" dirty="0"/>
                    </a:p>
                  </a:txBody>
                  <a:tcPr/>
                </a:tc>
              </a:tr>
              <a:tr h="370840">
                <a:tc>
                  <a:txBody>
                    <a:bodyPr/>
                    <a:lstStyle/>
                    <a:p>
                      <a:r>
                        <a:rPr lang="en-US" dirty="0" smtClean="0"/>
                        <a:t>Total</a:t>
                      </a:r>
                      <a:endParaRPr lang="en-US" dirty="0"/>
                    </a:p>
                  </a:txBody>
                  <a:tcPr/>
                </a:tc>
                <a:tc>
                  <a:txBody>
                    <a:bodyPr/>
                    <a:lstStyle/>
                    <a:p>
                      <a:r>
                        <a:rPr lang="en-US" sz="1800" kern="1200" dirty="0" smtClean="0">
                          <a:solidFill>
                            <a:schemeClr val="dk1"/>
                          </a:solidFill>
                          <a:effectLst/>
                          <a:latin typeface="+mn-lt"/>
                          <a:ea typeface="+mn-ea"/>
                          <a:cs typeface="+mn-cs"/>
                        </a:rPr>
                        <a:t>359 million</a:t>
                      </a:r>
                      <a:endParaRPr lang="en-US" dirty="0"/>
                    </a:p>
                  </a:txBody>
                  <a:tcPr/>
                </a:tc>
              </a:tr>
            </a:tbl>
          </a:graphicData>
        </a:graphic>
      </p:graphicFrame>
      <p:graphicFrame>
        <p:nvGraphicFramePr>
          <p:cNvPr id="7" name="Content Placeholder 6"/>
          <p:cNvGraphicFramePr>
            <a:graphicFrameLocks noGrp="1"/>
          </p:cNvGraphicFramePr>
          <p:nvPr>
            <p:ph idx="4294967295"/>
            <p:extLst/>
          </p:nvPr>
        </p:nvGraphicFramePr>
        <p:xfrm>
          <a:off x="981420" y="3752251"/>
          <a:ext cx="3879850" cy="1860311"/>
        </p:xfrm>
        <a:graphic>
          <a:graphicData uri="http://schemas.openxmlformats.org/drawingml/2006/table">
            <a:tbl>
              <a:tblPr firstRow="1" bandRow="1">
                <a:tableStyleId>{5C22544A-7EE6-4342-B048-85BDC9FD1C3A}</a:tableStyleId>
              </a:tblPr>
              <a:tblGrid>
                <a:gridCol w="1939925"/>
                <a:gridCol w="1939925"/>
              </a:tblGrid>
              <a:tr h="376951">
                <a:tc gridSpan="2">
                  <a:txBody>
                    <a:bodyPr/>
                    <a:lstStyle/>
                    <a:p>
                      <a:r>
                        <a:rPr lang="en-US" dirty="0" smtClean="0"/>
                        <a:t>Travel from Countries with Zika</a:t>
                      </a:r>
                      <a:endParaRPr lang="en-US" dirty="0"/>
                    </a:p>
                  </a:txBody>
                  <a:tcPr/>
                </a:tc>
                <a:tc hMerge="1">
                  <a:txBody>
                    <a:bodyPr/>
                    <a:lstStyle/>
                    <a:p>
                      <a:endParaRPr lang="en-US" dirty="0"/>
                    </a:p>
                  </a:txBody>
                  <a:tcPr/>
                </a:tc>
              </a:tr>
              <a:tr h="370840">
                <a:tc>
                  <a:txBody>
                    <a:bodyPr/>
                    <a:lstStyle/>
                    <a:p>
                      <a:r>
                        <a:rPr lang="en-US" dirty="0" smtClean="0"/>
                        <a:t>Air</a:t>
                      </a:r>
                      <a:endParaRPr lang="en-US" dirty="0"/>
                    </a:p>
                  </a:txBody>
                  <a:tcPr/>
                </a:tc>
                <a:tc>
                  <a:txBody>
                    <a:bodyPr/>
                    <a:lstStyle/>
                    <a:p>
                      <a:r>
                        <a:rPr lang="en-US" dirty="0" smtClean="0"/>
                        <a:t>34 million</a:t>
                      </a:r>
                      <a:endParaRPr lang="en-US" dirty="0"/>
                    </a:p>
                  </a:txBody>
                  <a:tcPr/>
                </a:tc>
              </a:tr>
              <a:tr h="370840">
                <a:tc>
                  <a:txBody>
                    <a:bodyPr/>
                    <a:lstStyle/>
                    <a:p>
                      <a:r>
                        <a:rPr lang="en-US" dirty="0" smtClean="0"/>
                        <a:t>Sea</a:t>
                      </a:r>
                      <a:endParaRPr lang="en-US" dirty="0"/>
                    </a:p>
                  </a:txBody>
                  <a:tcPr/>
                </a:tc>
                <a:tc>
                  <a:txBody>
                    <a:bodyPr/>
                    <a:lstStyle/>
                    <a:p>
                      <a:r>
                        <a:rPr lang="en-US" sz="1800" kern="1200" baseline="0" dirty="0" smtClean="0">
                          <a:solidFill>
                            <a:schemeClr val="dk1"/>
                          </a:solidFill>
                          <a:effectLst/>
                          <a:latin typeface="+mn-lt"/>
                          <a:ea typeface="+mn-ea"/>
                          <a:cs typeface="+mn-cs"/>
                        </a:rPr>
                        <a:t>9 million</a:t>
                      </a:r>
                      <a:endParaRPr lang="en-US" dirty="0"/>
                    </a:p>
                  </a:txBody>
                  <a:tcPr/>
                </a:tc>
              </a:tr>
              <a:tr h="370840">
                <a:tc>
                  <a:txBody>
                    <a:bodyPr/>
                    <a:lstStyle/>
                    <a:p>
                      <a:r>
                        <a:rPr lang="en-US" dirty="0" smtClean="0"/>
                        <a:t>Land</a:t>
                      </a:r>
                      <a:endParaRPr lang="en-US" dirty="0"/>
                    </a:p>
                  </a:txBody>
                  <a:tcPr/>
                </a:tc>
                <a:tc>
                  <a:txBody>
                    <a:bodyPr/>
                    <a:lstStyle/>
                    <a:p>
                      <a:r>
                        <a:rPr lang="en-US" sz="1800" kern="1200" dirty="0" smtClean="0">
                          <a:solidFill>
                            <a:schemeClr val="dk1"/>
                          </a:solidFill>
                          <a:effectLst/>
                          <a:latin typeface="+mn-lt"/>
                          <a:ea typeface="+mn-ea"/>
                          <a:cs typeface="+mn-cs"/>
                        </a:rPr>
                        <a:t>173 million</a:t>
                      </a:r>
                      <a:endParaRPr lang="en-US" dirty="0"/>
                    </a:p>
                  </a:txBody>
                  <a:tcPr/>
                </a:tc>
              </a:tr>
              <a:tr h="370840">
                <a:tc>
                  <a:txBody>
                    <a:bodyPr/>
                    <a:lstStyle/>
                    <a:p>
                      <a:r>
                        <a:rPr lang="en-US" dirty="0" smtClean="0"/>
                        <a:t>Total</a:t>
                      </a:r>
                      <a:endParaRPr lang="en-US" dirty="0"/>
                    </a:p>
                  </a:txBody>
                  <a:tcPr/>
                </a:tc>
                <a:tc>
                  <a:txBody>
                    <a:bodyPr/>
                    <a:lstStyle/>
                    <a:p>
                      <a:r>
                        <a:rPr lang="en-US" sz="1800" kern="1200" dirty="0" smtClean="0">
                          <a:solidFill>
                            <a:schemeClr val="dk1"/>
                          </a:solidFill>
                          <a:effectLst/>
                          <a:latin typeface="+mn-lt"/>
                          <a:ea typeface="+mn-ea"/>
                          <a:cs typeface="+mn-cs"/>
                        </a:rPr>
                        <a:t>216 million</a:t>
                      </a:r>
                      <a:endParaRPr lang="en-US" dirty="0"/>
                    </a:p>
                  </a:txBody>
                  <a:tcPr/>
                </a:tc>
              </a:tr>
            </a:tbl>
          </a:graphicData>
        </a:graphic>
      </p:graphicFrame>
      <p:sp>
        <p:nvSpPr>
          <p:cNvPr id="8" name="TextBox 7"/>
          <p:cNvSpPr txBox="1"/>
          <p:nvPr/>
        </p:nvSpPr>
        <p:spPr>
          <a:xfrm>
            <a:off x="90312" y="5592192"/>
            <a:ext cx="9911644" cy="307777"/>
          </a:xfrm>
          <a:prstGeom prst="rect">
            <a:avLst/>
          </a:prstGeom>
          <a:noFill/>
        </p:spPr>
        <p:txBody>
          <a:bodyPr wrap="square" rtlCol="0">
            <a:spAutoFit/>
          </a:bodyPr>
          <a:lstStyle/>
          <a:p>
            <a:r>
              <a:rPr lang="en-US" sz="1400" i="1" dirty="0">
                <a:solidFill>
                  <a:schemeClr val="bg2"/>
                </a:solidFill>
              </a:rPr>
              <a:t>Source: </a:t>
            </a:r>
            <a:r>
              <a:rPr lang="en-US" sz="1400" i="1" dirty="0" err="1">
                <a:solidFill>
                  <a:schemeClr val="bg2"/>
                </a:solidFill>
              </a:rPr>
              <a:t>Diio</a:t>
            </a:r>
            <a:r>
              <a:rPr lang="en-US" sz="1400" i="1" dirty="0">
                <a:solidFill>
                  <a:schemeClr val="bg2"/>
                </a:solidFill>
              </a:rPr>
              <a:t>; Department of Transportation, Bureau of Transportation Statistics; U.S. Customs and Border Protection</a:t>
            </a:r>
            <a:endParaRPr lang="en-US" sz="1400" i="1" dirty="0">
              <a:solidFill>
                <a:schemeClr val="bg2"/>
              </a:solidFill>
              <a:latin typeface="Calibri" panose="020F0502020204030204" pitchFamily="34" charset="0"/>
            </a:endParaRPr>
          </a:p>
        </p:txBody>
      </p:sp>
    </p:spTree>
    <p:extLst>
      <p:ext uri="{BB962C8B-B14F-4D97-AF65-F5344CB8AC3E}">
        <p14:creationId xmlns:p14="http://schemas.microsoft.com/office/powerpoint/2010/main" val="104608117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2000" y="457200"/>
            <a:ext cx="7581900" cy="1066800"/>
          </a:xfrm>
        </p:spPr>
        <p:txBody>
          <a:bodyPr/>
          <a:lstStyle/>
          <a:p>
            <a:r>
              <a:rPr lang="en-US" dirty="0" smtClean="0"/>
              <a:t>Top 10 First U.S. Ports of Entry</a:t>
            </a:r>
            <a:endParaRPr lang="en-US" dirty="0"/>
          </a:p>
        </p:txBody>
      </p:sp>
      <p:pic>
        <p:nvPicPr>
          <p:cNvPr id="3" name="Picture 2"/>
          <p:cNvPicPr>
            <a:picLocks noChangeAspect="1"/>
          </p:cNvPicPr>
          <p:nvPr/>
        </p:nvPicPr>
        <p:blipFill>
          <a:blip r:embed="rId2"/>
          <a:stretch>
            <a:fillRect/>
          </a:stretch>
        </p:blipFill>
        <p:spPr>
          <a:xfrm>
            <a:off x="812843" y="1524000"/>
            <a:ext cx="7480213" cy="3962400"/>
          </a:xfrm>
          <a:prstGeom prst="rect">
            <a:avLst/>
          </a:prstGeom>
        </p:spPr>
      </p:pic>
      <p:sp>
        <p:nvSpPr>
          <p:cNvPr id="5" name="Rectangle 4"/>
          <p:cNvSpPr/>
          <p:nvPr/>
        </p:nvSpPr>
        <p:spPr>
          <a:xfrm>
            <a:off x="838200" y="5682736"/>
            <a:ext cx="3842270" cy="369332"/>
          </a:xfrm>
          <a:prstGeom prst="rect">
            <a:avLst/>
          </a:prstGeom>
        </p:spPr>
        <p:txBody>
          <a:bodyPr wrap="none">
            <a:spAutoFit/>
          </a:bodyPr>
          <a:lstStyle/>
          <a:p>
            <a:r>
              <a:rPr lang="en-US" dirty="0" err="1" smtClean="0"/>
              <a:t>Diio</a:t>
            </a:r>
            <a:r>
              <a:rPr lang="en-US" dirty="0" smtClean="0"/>
              <a:t>: November</a:t>
            </a:r>
            <a:r>
              <a:rPr lang="en-US" dirty="0"/>
              <a:t>, 2014 – October, 2015</a:t>
            </a:r>
          </a:p>
        </p:txBody>
      </p:sp>
    </p:spTree>
    <p:extLst>
      <p:ext uri="{BB962C8B-B14F-4D97-AF65-F5344CB8AC3E}">
        <p14:creationId xmlns:p14="http://schemas.microsoft.com/office/powerpoint/2010/main" val="1827808996"/>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4414"/>
            <a:ext cx="9144000" cy="4904509"/>
          </a:xfrm>
          <a:prstGeom prst="rect">
            <a:avLst/>
          </a:prstGeom>
        </p:spPr>
      </p:pic>
      <p:sp>
        <p:nvSpPr>
          <p:cNvPr id="3" name="TextBox 2"/>
          <p:cNvSpPr txBox="1"/>
          <p:nvPr/>
        </p:nvSpPr>
        <p:spPr>
          <a:xfrm>
            <a:off x="723900" y="329639"/>
            <a:ext cx="7877175" cy="584775"/>
          </a:xfrm>
          <a:prstGeom prst="rect">
            <a:avLst/>
          </a:prstGeom>
          <a:noFill/>
        </p:spPr>
        <p:txBody>
          <a:bodyPr wrap="square" rtlCol="0">
            <a:spAutoFit/>
          </a:bodyPr>
          <a:lstStyle/>
          <a:p>
            <a:pPr algn="ctr"/>
            <a:r>
              <a:rPr lang="en-US" sz="1600" b="1" dirty="0" err="1" smtClean="0">
                <a:solidFill>
                  <a:schemeClr val="bg2"/>
                </a:solidFill>
              </a:rPr>
              <a:t>Zika</a:t>
            </a:r>
            <a:r>
              <a:rPr lang="en-US" sz="1600" b="1" dirty="0" smtClean="0">
                <a:solidFill>
                  <a:schemeClr val="bg2"/>
                </a:solidFill>
              </a:rPr>
              <a:t> *Cases Reported to </a:t>
            </a:r>
            <a:r>
              <a:rPr lang="en-US" sz="1600" b="1" dirty="0" err="1" smtClean="0">
                <a:solidFill>
                  <a:schemeClr val="bg2"/>
                </a:solidFill>
              </a:rPr>
              <a:t>ArboNet</a:t>
            </a:r>
            <a:r>
              <a:rPr lang="en-US" sz="1600" b="1" dirty="0" smtClean="0">
                <a:solidFill>
                  <a:schemeClr val="bg2"/>
                </a:solidFill>
              </a:rPr>
              <a:t> as of Sept 21,2016: </a:t>
            </a:r>
          </a:p>
          <a:p>
            <a:pPr algn="ctr"/>
            <a:r>
              <a:rPr lang="en-US" sz="1600" b="1" dirty="0" smtClean="0">
                <a:solidFill>
                  <a:schemeClr val="bg2"/>
                </a:solidFill>
              </a:rPr>
              <a:t>CONUS 3,358 ;   US Territories 19,777</a:t>
            </a:r>
          </a:p>
        </p:txBody>
      </p:sp>
      <p:sp>
        <p:nvSpPr>
          <p:cNvPr id="4" name="TextBox 3"/>
          <p:cNvSpPr txBox="1"/>
          <p:nvPr/>
        </p:nvSpPr>
        <p:spPr>
          <a:xfrm>
            <a:off x="723900" y="5818923"/>
            <a:ext cx="7877175" cy="584775"/>
          </a:xfrm>
          <a:prstGeom prst="rect">
            <a:avLst/>
          </a:prstGeom>
          <a:noFill/>
        </p:spPr>
        <p:txBody>
          <a:bodyPr wrap="square" rtlCol="0">
            <a:spAutoFit/>
          </a:bodyPr>
          <a:lstStyle/>
          <a:p>
            <a:pPr algn="ctr"/>
            <a:r>
              <a:rPr lang="en-US" sz="1600" b="1" dirty="0" smtClean="0">
                <a:solidFill>
                  <a:schemeClr val="bg2"/>
                </a:solidFill>
              </a:rPr>
              <a:t>US </a:t>
            </a:r>
            <a:r>
              <a:rPr lang="en-US" sz="1600" b="1" dirty="0" err="1" smtClean="0">
                <a:solidFill>
                  <a:schemeClr val="bg2"/>
                </a:solidFill>
              </a:rPr>
              <a:t>Zika</a:t>
            </a:r>
            <a:r>
              <a:rPr lang="en-US" sz="1600" b="1" dirty="0" smtClean="0">
                <a:solidFill>
                  <a:schemeClr val="bg2"/>
                </a:solidFill>
              </a:rPr>
              <a:t> Cases in Pregnant Women Reported Sept 15,2016: </a:t>
            </a:r>
          </a:p>
          <a:p>
            <a:pPr algn="ctr"/>
            <a:r>
              <a:rPr lang="en-US" sz="1600" b="1" dirty="0" smtClean="0">
                <a:solidFill>
                  <a:schemeClr val="bg2"/>
                </a:solidFill>
              </a:rPr>
              <a:t>CONUS 749 ;   US Territories 1,348</a:t>
            </a:r>
          </a:p>
        </p:txBody>
      </p:sp>
    </p:spTree>
    <p:extLst>
      <p:ext uri="{BB962C8B-B14F-4D97-AF65-F5344CB8AC3E}">
        <p14:creationId xmlns:p14="http://schemas.microsoft.com/office/powerpoint/2010/main" val="139970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163985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700" y="1063229"/>
            <a:ext cx="8229600" cy="857250"/>
          </a:xfrm>
        </p:spPr>
        <p:txBody>
          <a:bodyPr/>
          <a:lstStyle/>
          <a:p>
            <a:r>
              <a:rPr lang="en-US" dirty="0" smtClean="0"/>
              <a:t>Cases </a:t>
            </a:r>
            <a:r>
              <a:rPr lang="en-US" dirty="0"/>
              <a:t>in the Americas</a:t>
            </a:r>
          </a:p>
        </p:txBody>
      </p:sp>
      <p:sp>
        <p:nvSpPr>
          <p:cNvPr id="4" name="Text Placeholder 3"/>
          <p:cNvSpPr>
            <a:spLocks noGrp="1"/>
          </p:cNvSpPr>
          <p:nvPr>
            <p:ph type="body" sz="quarter" idx="10"/>
          </p:nvPr>
        </p:nvSpPr>
        <p:spPr>
          <a:xfrm>
            <a:off x="457200" y="2050696"/>
            <a:ext cx="4690533" cy="3547887"/>
          </a:xfrm>
        </p:spPr>
        <p:txBody>
          <a:bodyPr/>
          <a:lstStyle/>
          <a:p>
            <a:r>
              <a:rPr lang="en-US" sz="2400" dirty="0"/>
              <a:t>Autochthonous</a:t>
            </a:r>
          </a:p>
          <a:p>
            <a:pPr lvl="1"/>
            <a:r>
              <a:rPr lang="en-US" sz="2400" dirty="0"/>
              <a:t>500,557 suspected  </a:t>
            </a:r>
          </a:p>
          <a:p>
            <a:pPr lvl="1"/>
            <a:r>
              <a:rPr lang="en-US" sz="2400" dirty="0"/>
              <a:t>120,785 confirmed </a:t>
            </a:r>
          </a:p>
          <a:p>
            <a:r>
              <a:rPr lang="en-US" sz="2400" dirty="0"/>
              <a:t>Incidence Rate </a:t>
            </a:r>
          </a:p>
          <a:p>
            <a:pPr lvl="1"/>
            <a:r>
              <a:rPr lang="en-US" sz="2400" dirty="0"/>
              <a:t>62.26 per 100,000 population</a:t>
            </a: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0" indent="0">
              <a:buNone/>
              <a:tabLst>
                <a:tab pos="3206750" algn="r"/>
              </a:tabLst>
            </a:pPr>
            <a:r>
              <a:rPr lang="en-US" sz="1800" i="1" dirty="0"/>
              <a:t>Source: PAHO, 9/22/16</a:t>
            </a:r>
          </a:p>
        </p:txBody>
      </p:sp>
      <p:pic>
        <p:nvPicPr>
          <p:cNvPr id="3" name="Picture 2" descr="Globe shaped picture of the world showing primarily North and South America with partial visibility of Northwest Africa" title="Globe 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9278" y="1682833"/>
            <a:ext cx="4068108" cy="3829318"/>
          </a:xfrm>
          <a:prstGeom prst="rect">
            <a:avLst/>
          </a:prstGeom>
          <a:effectLst>
            <a:outerShdw blurRad="469900" dist="50800" dir="9480000" algn="ctr" rotWithShape="0">
              <a:srgbClr val="000000">
                <a:alpha val="40000"/>
              </a:srgbClr>
            </a:outerShdw>
          </a:effectLst>
        </p:spPr>
      </p:pic>
    </p:spTree>
    <p:extLst>
      <p:ext uri="{BB962C8B-B14F-4D97-AF65-F5344CB8AC3E}">
        <p14:creationId xmlns:p14="http://schemas.microsoft.com/office/powerpoint/2010/main" val="217219601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10" y="1424474"/>
            <a:ext cx="6056490" cy="742288"/>
          </a:xfrm>
        </p:spPr>
        <p:txBody>
          <a:bodyPr/>
          <a:lstStyle/>
          <a:p>
            <a:r>
              <a:rPr lang="en-US" dirty="0"/>
              <a:t>Confirmed </a:t>
            </a:r>
            <a:r>
              <a:rPr lang="en-US" dirty="0" smtClean="0"/>
              <a:t>Autochthonous Cases for Select Countries/Territories </a:t>
            </a:r>
            <a:r>
              <a:rPr lang="en-US" dirty="0"/>
              <a:t>in the </a:t>
            </a:r>
            <a:r>
              <a:rPr lang="en-US" dirty="0" smtClean="0"/>
              <a:t>Americas</a:t>
            </a:r>
            <a:endParaRPr lang="en-US" dirty="0"/>
          </a:p>
        </p:txBody>
      </p:sp>
      <p:sp>
        <p:nvSpPr>
          <p:cNvPr id="4" name="Text Placeholder 3"/>
          <p:cNvSpPr>
            <a:spLocks noGrp="1"/>
          </p:cNvSpPr>
          <p:nvPr>
            <p:ph type="body" sz="quarter" idx="10"/>
          </p:nvPr>
        </p:nvSpPr>
        <p:spPr>
          <a:xfrm>
            <a:off x="329849" y="2359375"/>
            <a:ext cx="4690533" cy="3152777"/>
          </a:xfrm>
        </p:spPr>
        <p:txBody>
          <a:bodyPr/>
          <a:lstStyle/>
          <a:p>
            <a:pPr marL="0" indent="0">
              <a:buNone/>
              <a:tabLst>
                <a:tab pos="2573338" algn="l"/>
              </a:tabLst>
            </a:pPr>
            <a:r>
              <a:rPr lang="en-US" b="1" dirty="0" smtClean="0"/>
              <a:t>Country/Territory</a:t>
            </a:r>
            <a:r>
              <a:rPr lang="en-US" b="1" dirty="0"/>
              <a:t> </a:t>
            </a:r>
            <a:r>
              <a:rPr lang="en-US" b="1" dirty="0" smtClean="0"/>
              <a:t>          Confirmed </a:t>
            </a:r>
            <a:r>
              <a:rPr lang="en-US" b="1" dirty="0"/>
              <a:t>Cases</a:t>
            </a:r>
          </a:p>
          <a:p>
            <a:pPr marL="0" indent="0">
              <a:buNone/>
              <a:tabLst>
                <a:tab pos="3206750" algn="r"/>
              </a:tabLst>
            </a:pPr>
            <a:r>
              <a:rPr lang="en-US" dirty="0"/>
              <a:t>Brazil	78,421</a:t>
            </a:r>
          </a:p>
          <a:p>
            <a:pPr marL="0" indent="0">
              <a:buNone/>
              <a:tabLst>
                <a:tab pos="3206750" algn="r"/>
              </a:tabLst>
            </a:pPr>
            <a:r>
              <a:rPr lang="en-US" dirty="0" smtClean="0"/>
              <a:t>Puerto </a:t>
            </a:r>
            <a:r>
              <a:rPr lang="en-US" dirty="0"/>
              <a:t>Rico	19,967</a:t>
            </a:r>
          </a:p>
          <a:p>
            <a:pPr marL="0" indent="0">
              <a:buNone/>
              <a:tabLst>
                <a:tab pos="3206750" algn="r"/>
              </a:tabLst>
            </a:pPr>
            <a:r>
              <a:rPr lang="en-US" dirty="0"/>
              <a:t>Colombia	</a:t>
            </a:r>
            <a:r>
              <a:rPr lang="en-US" dirty="0" smtClean="0"/>
              <a:t>8,826</a:t>
            </a:r>
          </a:p>
          <a:p>
            <a:pPr marL="0" indent="0">
              <a:buNone/>
              <a:tabLst>
                <a:tab pos="3206750" algn="r"/>
              </a:tabLst>
            </a:pPr>
            <a:r>
              <a:rPr lang="en-US" dirty="0"/>
              <a:t>Mexico	</a:t>
            </a:r>
            <a:r>
              <a:rPr lang="en-US" dirty="0" smtClean="0"/>
              <a:t>3,015</a:t>
            </a:r>
            <a:endParaRPr lang="en-US" dirty="0"/>
          </a:p>
          <a:p>
            <a:pPr marL="0" indent="0">
              <a:buNone/>
              <a:tabLst>
                <a:tab pos="3206750" algn="r"/>
              </a:tabLst>
            </a:pPr>
            <a:r>
              <a:rPr lang="en-US" dirty="0" smtClean="0"/>
              <a:t>Nicaragua</a:t>
            </a:r>
            <a:r>
              <a:rPr lang="en-US" dirty="0"/>
              <a:t>	1,900</a:t>
            </a:r>
          </a:p>
          <a:p>
            <a:pPr marL="0" indent="0">
              <a:buNone/>
              <a:tabLst>
                <a:tab pos="3206750" algn="r"/>
              </a:tabLst>
            </a:pPr>
            <a:r>
              <a:rPr lang="en-US" dirty="0"/>
              <a:t>Costa Rica	1,076</a:t>
            </a:r>
          </a:p>
          <a:p>
            <a:pPr marL="0" indent="0">
              <a:buNone/>
              <a:tabLst>
                <a:tab pos="3206750" algn="r"/>
              </a:tabLst>
            </a:pPr>
            <a:r>
              <a:rPr lang="en-US" dirty="0" smtClean="0"/>
              <a:t>Venezuela</a:t>
            </a:r>
            <a:r>
              <a:rPr lang="en-US" dirty="0"/>
              <a:t>	</a:t>
            </a:r>
            <a:r>
              <a:rPr lang="en-US" dirty="0" smtClean="0"/>
              <a:t>1,631</a:t>
            </a:r>
          </a:p>
          <a:p>
            <a:pPr marL="0" indent="0">
              <a:buNone/>
              <a:tabLst>
                <a:tab pos="3206750" algn="r"/>
              </a:tabLst>
            </a:pPr>
            <a:endParaRPr lang="en-US" sz="900" dirty="0"/>
          </a:p>
          <a:p>
            <a:pPr marL="0" indent="0">
              <a:buNone/>
              <a:tabLst>
                <a:tab pos="3206750" algn="r"/>
              </a:tabLst>
            </a:pPr>
            <a:r>
              <a:rPr lang="en-US" sz="1800" i="1" dirty="0"/>
              <a:t>Source: PAHO, 9/22/16</a:t>
            </a:r>
          </a:p>
          <a:p>
            <a:pPr marL="0" indent="0">
              <a:buNone/>
              <a:tabLst>
                <a:tab pos="3206750" algn="r"/>
              </a:tabLst>
            </a:pPr>
            <a:endParaRPr lang="en-US" sz="1800" i="1" dirty="0"/>
          </a:p>
        </p:txBody>
      </p:sp>
      <p:pic>
        <p:nvPicPr>
          <p:cNvPr id="3" name="Picture 2" descr="Globe shaped picture of the world showing primarily North and South America with partial visibility of Northwest Africa" title="Globe 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2653" y="1682833"/>
            <a:ext cx="4068108" cy="3829318"/>
          </a:xfrm>
          <a:prstGeom prst="rect">
            <a:avLst/>
          </a:prstGeom>
          <a:effectLst>
            <a:outerShdw blurRad="469900" dist="50800" dir="9480000" algn="ctr" rotWithShape="0">
              <a:srgbClr val="000000">
                <a:alpha val="40000"/>
              </a:srgbClr>
            </a:outerShdw>
          </a:effectLst>
        </p:spPr>
      </p:pic>
    </p:spTree>
    <p:extLst>
      <p:ext uri="{BB962C8B-B14F-4D97-AF65-F5344CB8AC3E}">
        <p14:creationId xmlns:p14="http://schemas.microsoft.com/office/powerpoint/2010/main" val="23092337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1791" y="1369185"/>
            <a:ext cx="8849515" cy="3955424"/>
          </a:xfrm>
          <a:prstGeom prst="rect">
            <a:avLst/>
          </a:prstGeom>
        </p:spPr>
      </p:pic>
    </p:spTree>
    <p:extLst>
      <p:ext uri="{BB962C8B-B14F-4D97-AF65-F5344CB8AC3E}">
        <p14:creationId xmlns:p14="http://schemas.microsoft.com/office/powerpoint/2010/main" val="39248709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a:t>
            </a:r>
            <a:endParaRPr lang="en-US" dirty="0"/>
          </a:p>
        </p:txBody>
      </p:sp>
      <p:sp>
        <p:nvSpPr>
          <p:cNvPr id="3" name="Content Placeholder 2"/>
          <p:cNvSpPr>
            <a:spLocks noGrp="1"/>
          </p:cNvSpPr>
          <p:nvPr>
            <p:ph type="body" sz="quarter" idx="10"/>
          </p:nvPr>
        </p:nvSpPr>
        <p:spPr>
          <a:xfrm>
            <a:off x="457200" y="2016125"/>
            <a:ext cx="5424985" cy="3341688"/>
          </a:xfrm>
        </p:spPr>
        <p:txBody>
          <a:bodyPr/>
          <a:lstStyle/>
          <a:p>
            <a:pPr marL="0" indent="0">
              <a:buNone/>
            </a:pPr>
            <a:r>
              <a:rPr lang="en-US" sz="2400" b="1" dirty="0"/>
              <a:t>Cases are going up in …</a:t>
            </a:r>
          </a:p>
          <a:p>
            <a:r>
              <a:rPr lang="en-US" sz="2400" dirty="0"/>
              <a:t>Costa Rica</a:t>
            </a:r>
          </a:p>
          <a:p>
            <a:r>
              <a:rPr lang="en-US" sz="2400" dirty="0"/>
              <a:t>Guatemala</a:t>
            </a:r>
          </a:p>
          <a:p>
            <a:r>
              <a:rPr lang="en-US" sz="2400" dirty="0"/>
              <a:t>Nicaragua</a:t>
            </a:r>
          </a:p>
          <a:p>
            <a:r>
              <a:rPr lang="en-US" sz="2400" dirty="0"/>
              <a:t>Panama</a:t>
            </a:r>
          </a:p>
          <a:p>
            <a:r>
              <a:rPr lang="en-US" sz="2400" dirty="0"/>
              <a:t>Saint Martin</a:t>
            </a:r>
          </a:p>
          <a:p>
            <a:pPr marL="0" indent="0">
              <a:buNone/>
            </a:pPr>
            <a:r>
              <a:rPr lang="en-US" sz="1800" i="1" dirty="0"/>
              <a:t/>
            </a:r>
            <a:br>
              <a:rPr lang="en-US" sz="1800" i="1" dirty="0"/>
            </a:br>
            <a:r>
              <a:rPr lang="en-US" sz="1800" i="1" dirty="0"/>
              <a:t/>
            </a:r>
            <a:br>
              <a:rPr lang="en-US" sz="1800" i="1" dirty="0"/>
            </a:br>
            <a:r>
              <a:rPr lang="en-US" sz="1800" i="1" dirty="0"/>
              <a:t/>
            </a:r>
            <a:br>
              <a:rPr lang="en-US" sz="1800" i="1" dirty="0"/>
            </a:br>
            <a:r>
              <a:rPr lang="en-US" sz="1800" i="1" dirty="0"/>
              <a:t>Source: PAHO, 9/22/16</a:t>
            </a:r>
          </a:p>
          <a:p>
            <a:pPr marL="0" indent="0">
              <a:buNone/>
            </a:pPr>
            <a:endParaRPr lang="en-US" sz="1800" i="1" dirty="0"/>
          </a:p>
          <a:p>
            <a:pPr lvl="1"/>
            <a:endParaRPr lang="en-US" dirty="0"/>
          </a:p>
        </p:txBody>
      </p:sp>
      <p:sp>
        <p:nvSpPr>
          <p:cNvPr id="4" name="Up Arrow 3"/>
          <p:cNvSpPr/>
          <p:nvPr/>
        </p:nvSpPr>
        <p:spPr>
          <a:xfrm>
            <a:off x="4865510" y="1920480"/>
            <a:ext cx="2460978" cy="30592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08433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a:t>
            </a:r>
            <a:endParaRPr lang="en-US" dirty="0"/>
          </a:p>
        </p:txBody>
      </p:sp>
      <p:sp>
        <p:nvSpPr>
          <p:cNvPr id="3" name="Content Placeholder 2"/>
          <p:cNvSpPr>
            <a:spLocks noGrp="1"/>
          </p:cNvSpPr>
          <p:nvPr>
            <p:ph type="body" sz="quarter" idx="10"/>
          </p:nvPr>
        </p:nvSpPr>
        <p:spPr>
          <a:xfrm>
            <a:off x="457200" y="2098012"/>
            <a:ext cx="5100918" cy="3563250"/>
          </a:xfrm>
        </p:spPr>
        <p:txBody>
          <a:bodyPr/>
          <a:lstStyle/>
          <a:p>
            <a:pPr marL="0" indent="0">
              <a:buNone/>
            </a:pPr>
            <a:r>
              <a:rPr lang="en-US" sz="2400" b="1" dirty="0"/>
              <a:t>Cases are going down in …</a:t>
            </a:r>
          </a:p>
          <a:p>
            <a:r>
              <a:rPr lang="en-US" sz="2400" dirty="0"/>
              <a:t>Puerto Rico</a:t>
            </a:r>
          </a:p>
          <a:p>
            <a:r>
              <a:rPr lang="en-US" sz="2400" dirty="0"/>
              <a:t>Many other Caribbean countries</a:t>
            </a:r>
          </a:p>
          <a:p>
            <a:r>
              <a:rPr lang="en-US" sz="2400" dirty="0"/>
              <a:t>South America</a:t>
            </a:r>
          </a:p>
          <a:p>
            <a:pPr marL="0" indent="0">
              <a:buNone/>
            </a:pPr>
            <a:r>
              <a:rPr lang="en-US" sz="1800" i="1" dirty="0"/>
              <a:t/>
            </a:r>
            <a:br>
              <a:rPr lang="en-US" sz="1800" i="1" dirty="0"/>
            </a:br>
            <a:r>
              <a:rPr lang="en-US" sz="1800" i="1" dirty="0"/>
              <a:t/>
            </a:r>
            <a:br>
              <a:rPr lang="en-US" sz="1800" i="1" dirty="0"/>
            </a:br>
            <a:r>
              <a:rPr lang="en-US" sz="1800" i="1" dirty="0"/>
              <a:t/>
            </a:r>
            <a:br>
              <a:rPr lang="en-US" sz="1800" i="1" dirty="0"/>
            </a:br>
            <a:r>
              <a:rPr lang="en-US" sz="1800" i="1" dirty="0"/>
              <a:t/>
            </a:r>
            <a:br>
              <a:rPr lang="en-US" sz="1800" i="1" dirty="0"/>
            </a:br>
            <a:r>
              <a:rPr lang="en-US" sz="1800" i="1" dirty="0"/>
              <a:t/>
            </a:r>
            <a:br>
              <a:rPr lang="en-US" sz="1800" i="1" dirty="0"/>
            </a:br>
            <a:r>
              <a:rPr lang="en-US" sz="1800" i="1" dirty="0"/>
              <a:t>Source: PAHO, 9/22/16</a:t>
            </a:r>
          </a:p>
          <a:p>
            <a:pPr marL="0" indent="0">
              <a:buNone/>
            </a:pPr>
            <a:endParaRPr lang="en-US" sz="1800" i="1"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4800152" y="2098012"/>
            <a:ext cx="2523963" cy="3090940"/>
          </a:xfrm>
          <a:prstGeom prst="rect">
            <a:avLst/>
          </a:prstGeom>
        </p:spPr>
      </p:pic>
    </p:spTree>
    <p:extLst>
      <p:ext uri="{BB962C8B-B14F-4D97-AF65-F5344CB8AC3E}">
        <p14:creationId xmlns:p14="http://schemas.microsoft.com/office/powerpoint/2010/main" val="101155657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715071"/>
            <a:ext cx="8229600" cy="1143000"/>
          </a:xfrm>
        </p:spPr>
        <p:txBody>
          <a:bodyPr/>
          <a:lstStyle/>
          <a:p>
            <a:r>
              <a:rPr lang="en-US" b="1" dirty="0">
                <a:solidFill>
                  <a:schemeClr val="bg1"/>
                </a:solidFill>
              </a:rPr>
              <a:t>Prevention: </a:t>
            </a:r>
            <a:r>
              <a:rPr lang="en-US" b="1" dirty="0" smtClean="0">
                <a:solidFill>
                  <a:schemeClr val="bg1"/>
                </a:solidFill>
              </a:rPr>
              <a:t/>
            </a:r>
            <a:br>
              <a:rPr lang="en-US" b="1" dirty="0" smtClean="0">
                <a:solidFill>
                  <a:schemeClr val="bg1"/>
                </a:solidFill>
              </a:rPr>
            </a:br>
            <a:r>
              <a:rPr lang="en-US" b="1" dirty="0" smtClean="0">
                <a:solidFill>
                  <a:schemeClr val="bg1"/>
                </a:solidFill>
              </a:rPr>
              <a:t>How Do I Avoid </a:t>
            </a:r>
            <a:r>
              <a:rPr lang="en-US" b="1" dirty="0">
                <a:solidFill>
                  <a:schemeClr val="bg1"/>
                </a:solidFill>
              </a:rPr>
              <a:t>G</a:t>
            </a:r>
            <a:r>
              <a:rPr lang="en-US" b="1" dirty="0" smtClean="0">
                <a:solidFill>
                  <a:schemeClr val="bg1"/>
                </a:solidFill>
              </a:rPr>
              <a:t>etting Zika? How Do I Avoid </a:t>
            </a:r>
            <a:r>
              <a:rPr lang="en-US" b="1" dirty="0">
                <a:solidFill>
                  <a:schemeClr val="bg1"/>
                </a:solidFill>
              </a:rPr>
              <a:t>S</a:t>
            </a:r>
            <a:r>
              <a:rPr lang="en-US" b="1" dirty="0" smtClean="0">
                <a:solidFill>
                  <a:schemeClr val="bg1"/>
                </a:solidFill>
              </a:rPr>
              <a:t>preading it to Others?</a:t>
            </a:r>
            <a:endParaRPr lang="en-US" b="1" dirty="0">
              <a:solidFill>
                <a:schemeClr val="bg1"/>
              </a:solidFill>
            </a:endParaRPr>
          </a:p>
        </p:txBody>
      </p:sp>
      <p:sp>
        <p:nvSpPr>
          <p:cNvPr id="3" name="TextBox 2"/>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211874344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33078" y="587528"/>
            <a:ext cx="2199340" cy="2199340"/>
          </a:xfrm>
          <a:prstGeom prst="rect">
            <a:avLst/>
          </a:prstGeom>
        </p:spPr>
      </p:pic>
      <p:pic>
        <p:nvPicPr>
          <p:cNvPr id="4" name="Picture 3"/>
          <p:cNvPicPr>
            <a:picLocks noChangeAspect="1"/>
          </p:cNvPicPr>
          <p:nvPr/>
        </p:nvPicPr>
        <p:blipFill>
          <a:blip r:embed="rId4" cstate="email">
            <a:clrChange>
              <a:clrFrom>
                <a:srgbClr val="C3C3C3"/>
              </a:clrFrom>
              <a:clrTo>
                <a:srgbClr val="C3C3C3">
                  <a:alpha val="0"/>
                </a:srgbClr>
              </a:clrTo>
            </a:clrChange>
            <a:extLst>
              <a:ext uri="{28A0092B-C50C-407E-A947-70E740481C1C}">
                <a14:useLocalDpi xmlns:a14="http://schemas.microsoft.com/office/drawing/2010/main"/>
              </a:ext>
            </a:extLst>
          </a:blip>
          <a:stretch>
            <a:fillRect/>
          </a:stretch>
        </p:blipFill>
        <p:spPr>
          <a:xfrm>
            <a:off x="6575461" y="3254749"/>
            <a:ext cx="1864346" cy="2829890"/>
          </a:xfrm>
          <a:prstGeom prst="rect">
            <a:avLst/>
          </a:prstGeom>
        </p:spPr>
      </p:pic>
      <p:sp>
        <p:nvSpPr>
          <p:cNvPr id="5" name="Title 1"/>
          <p:cNvSpPr txBox="1">
            <a:spLocks/>
          </p:cNvSpPr>
          <p:nvPr/>
        </p:nvSpPr>
        <p:spPr bwMode="white">
          <a:xfrm>
            <a:off x="1490007" y="544198"/>
            <a:ext cx="5621481"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schemeClr val="bg1"/>
                </a:solidFill>
              </a:rPr>
              <a:t>What You </a:t>
            </a:r>
            <a:r>
              <a:rPr lang="en-US" sz="3000" b="1" dirty="0">
                <a:solidFill>
                  <a:schemeClr val="bg1"/>
                </a:solidFill>
              </a:rPr>
              <a:t>C</a:t>
            </a:r>
            <a:r>
              <a:rPr lang="en-US" sz="3000" b="1" dirty="0" smtClean="0">
                <a:solidFill>
                  <a:schemeClr val="bg1"/>
                </a:solidFill>
              </a:rPr>
              <a:t>an </a:t>
            </a:r>
            <a:r>
              <a:rPr lang="en-US" sz="3000" b="1" dirty="0">
                <a:solidFill>
                  <a:schemeClr val="bg1"/>
                </a:solidFill>
              </a:rPr>
              <a:t>D</a:t>
            </a:r>
            <a:r>
              <a:rPr lang="en-US" sz="3000" b="1" dirty="0" smtClean="0">
                <a:solidFill>
                  <a:schemeClr val="bg1"/>
                </a:solidFill>
              </a:rPr>
              <a:t>o</a:t>
            </a:r>
            <a:endParaRPr lang="en-US" sz="3000" b="1" dirty="0">
              <a:solidFill>
                <a:schemeClr val="bg1"/>
              </a:solidFill>
            </a:endParaRPr>
          </a:p>
        </p:txBody>
      </p:sp>
      <p:sp>
        <p:nvSpPr>
          <p:cNvPr id="6" name="Title 1"/>
          <p:cNvSpPr txBox="1">
            <a:spLocks/>
          </p:cNvSpPr>
          <p:nvPr/>
        </p:nvSpPr>
        <p:spPr bwMode="white">
          <a:xfrm>
            <a:off x="579133" y="2454359"/>
            <a:ext cx="5621481"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endParaRPr lang="en-US" sz="3000" b="1" dirty="0">
              <a:solidFill>
                <a:schemeClr val="bg1"/>
              </a:solidFill>
            </a:endParaRPr>
          </a:p>
        </p:txBody>
      </p:sp>
      <p:sp>
        <p:nvSpPr>
          <p:cNvPr id="7" name="Text Placeholder 6"/>
          <p:cNvSpPr>
            <a:spLocks noGrp="1"/>
          </p:cNvSpPr>
          <p:nvPr>
            <p:ph type="body" sz="quarter" idx="10"/>
          </p:nvPr>
        </p:nvSpPr>
        <p:spPr>
          <a:xfrm>
            <a:off x="485622" y="1577512"/>
            <a:ext cx="4426526" cy="4039693"/>
          </a:xfrm>
        </p:spPr>
        <p:txBody>
          <a:bodyPr>
            <a:normAutofit fontScale="92500" lnSpcReduction="20000"/>
          </a:bodyPr>
          <a:lstStyle/>
          <a:p>
            <a:pPr>
              <a:buClr>
                <a:schemeClr val="bg2"/>
              </a:buClr>
            </a:pPr>
            <a:r>
              <a:rPr lang="en-US" sz="3000" dirty="0">
                <a:solidFill>
                  <a:schemeClr val="bg2"/>
                </a:solidFill>
              </a:rPr>
              <a:t>Protect </a:t>
            </a:r>
            <a:r>
              <a:rPr lang="en-US" sz="3000" dirty="0" smtClean="0">
                <a:solidFill>
                  <a:schemeClr val="bg2"/>
                </a:solidFill>
              </a:rPr>
              <a:t>yourself</a:t>
            </a:r>
          </a:p>
          <a:p>
            <a:pPr marL="857250" lvl="1" indent="-457200">
              <a:buClr>
                <a:schemeClr val="bg2"/>
              </a:buClr>
              <a:buFont typeface="Wingdings" panose="05000000000000000000" pitchFamily="2" charset="2"/>
              <a:buChar char="§"/>
            </a:pPr>
            <a:r>
              <a:rPr lang="en-US" sz="2600" dirty="0" smtClean="0">
                <a:solidFill>
                  <a:schemeClr val="bg2"/>
                </a:solidFill>
              </a:rPr>
              <a:t>Prevent </a:t>
            </a:r>
            <a:r>
              <a:rPr lang="en-US" sz="2600" dirty="0">
                <a:solidFill>
                  <a:schemeClr val="bg2"/>
                </a:solidFill>
              </a:rPr>
              <a:t>mosquito </a:t>
            </a:r>
            <a:r>
              <a:rPr lang="en-US" sz="2600" dirty="0" smtClean="0">
                <a:solidFill>
                  <a:schemeClr val="bg2"/>
                </a:solidFill>
              </a:rPr>
              <a:t>bites</a:t>
            </a:r>
          </a:p>
          <a:p>
            <a:pPr marL="857250" lvl="1" indent="-457200">
              <a:buClr>
                <a:schemeClr val="bg2"/>
              </a:buClr>
              <a:buFont typeface="Wingdings" panose="05000000000000000000" pitchFamily="2" charset="2"/>
              <a:buChar char="§"/>
            </a:pPr>
            <a:r>
              <a:rPr lang="en-US" sz="2600" dirty="0">
                <a:solidFill>
                  <a:schemeClr val="bg2"/>
                </a:solidFill>
              </a:rPr>
              <a:t>A</a:t>
            </a:r>
            <a:r>
              <a:rPr lang="en-US" sz="2600" dirty="0" smtClean="0">
                <a:solidFill>
                  <a:schemeClr val="bg2"/>
                </a:solidFill>
              </a:rPr>
              <a:t>void </a:t>
            </a:r>
            <a:r>
              <a:rPr lang="en-US" sz="2600" dirty="0">
                <a:solidFill>
                  <a:schemeClr val="bg2"/>
                </a:solidFill>
              </a:rPr>
              <a:t>sexual transmission of </a:t>
            </a:r>
            <a:r>
              <a:rPr lang="en-US" sz="2600" dirty="0" smtClean="0">
                <a:solidFill>
                  <a:schemeClr val="bg2"/>
                </a:solidFill>
              </a:rPr>
              <a:t>Zika</a:t>
            </a:r>
          </a:p>
          <a:p>
            <a:pPr>
              <a:buClr>
                <a:schemeClr val="bg2"/>
              </a:buClr>
            </a:pPr>
            <a:r>
              <a:rPr lang="en-US" sz="3000" dirty="0" smtClean="0">
                <a:solidFill>
                  <a:schemeClr val="bg2"/>
                </a:solidFill>
              </a:rPr>
              <a:t>If you are pregnant, don’t travel to areas with Zika</a:t>
            </a:r>
          </a:p>
          <a:p>
            <a:pPr>
              <a:buClr>
                <a:schemeClr val="bg2"/>
              </a:buClr>
            </a:pPr>
            <a:r>
              <a:rPr lang="en-US" sz="3000" dirty="0" smtClean="0">
                <a:solidFill>
                  <a:schemeClr val="bg2"/>
                </a:solidFill>
              </a:rPr>
              <a:t>Talk to your health care provider</a:t>
            </a:r>
          </a:p>
          <a:p>
            <a:pPr>
              <a:buClr>
                <a:schemeClr val="bg2"/>
              </a:buClr>
            </a:pPr>
            <a:r>
              <a:rPr lang="en-US" sz="3000" dirty="0" smtClean="0">
                <a:solidFill>
                  <a:schemeClr val="bg2"/>
                </a:solidFill>
              </a:rPr>
              <a:t>Prevent </a:t>
            </a:r>
            <a:r>
              <a:rPr lang="en-US" sz="3000" dirty="0">
                <a:solidFill>
                  <a:schemeClr val="bg2"/>
                </a:solidFill>
              </a:rPr>
              <a:t>spread after </a:t>
            </a:r>
            <a:r>
              <a:rPr lang="en-US" sz="3000" dirty="0" smtClean="0">
                <a:solidFill>
                  <a:schemeClr val="bg2"/>
                </a:solidFill>
              </a:rPr>
              <a:t>travel</a:t>
            </a:r>
            <a:endParaRPr lang="en-US" sz="3000" b="1" dirty="0">
              <a:solidFill>
                <a:schemeClr val="bg1"/>
              </a:solidFill>
            </a:endParaRPr>
          </a:p>
          <a:p>
            <a:pPr marL="0" indent="0">
              <a:buNone/>
            </a:pPr>
            <a:endParaRPr lang="en-US" sz="2400" dirty="0">
              <a:solidFill>
                <a:schemeClr val="tx2"/>
              </a:solidFill>
            </a:endParaRPr>
          </a:p>
        </p:txBody>
      </p:sp>
      <p:sp>
        <p:nvSpPr>
          <p:cNvPr id="8" name="TextBox 7"/>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348828200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p:cNvSpPr/>
          <p:nvPr/>
        </p:nvSpPr>
        <p:spPr>
          <a:xfrm rot="10800000" flipH="1">
            <a:off x="1" y="857250"/>
            <a:ext cx="1637731" cy="1105469"/>
          </a:xfrm>
          <a:prstGeom prst="round1Rect">
            <a:avLst/>
          </a:prstGeom>
          <a:solidFill>
            <a:srgbClr val="ED6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1" y="940395"/>
            <a:ext cx="5755341" cy="3519863"/>
          </a:xfrm>
        </p:spPr>
        <p:txBody>
          <a:bodyPr anchor="t"/>
          <a:lstStyle/>
          <a:p>
            <a:pPr>
              <a:lnSpc>
                <a:spcPct val="125000"/>
              </a:lnSpc>
            </a:pPr>
            <a:r>
              <a:rPr lang="en-US" sz="4800" dirty="0">
                <a:solidFill>
                  <a:schemeClr val="bg2"/>
                </a:solidFill>
              </a:rPr>
              <a:t>Zika is primarily spread through mosquito bites. Protect yourself and others.</a:t>
            </a:r>
          </a:p>
        </p:txBody>
      </p:sp>
      <p:grpSp>
        <p:nvGrpSpPr>
          <p:cNvPr id="6" name="Group 5" descr="Picture of aedes mosquito with banned sign" title="Preventing Mosquito Bites"/>
          <p:cNvGrpSpPr/>
          <p:nvPr/>
        </p:nvGrpSpPr>
        <p:grpSpPr>
          <a:xfrm>
            <a:off x="6276479" y="857251"/>
            <a:ext cx="2710807" cy="3581773"/>
            <a:chOff x="6276478" y="0"/>
            <a:chExt cx="2710807" cy="3581773"/>
          </a:xfrm>
        </p:grpSpPr>
        <p:sp>
          <p:nvSpPr>
            <p:cNvPr id="7" name="Oval 6"/>
            <p:cNvSpPr/>
            <p:nvPr/>
          </p:nvSpPr>
          <p:spPr>
            <a:xfrm>
              <a:off x="6499173" y="1395663"/>
              <a:ext cx="2163564" cy="2163564"/>
            </a:xfrm>
            <a:prstGeom prst="ellipse">
              <a:avLst/>
            </a:prstGeom>
            <a:solidFill>
              <a:schemeClr val="bg2"/>
            </a:solidFill>
            <a:ln>
              <a:noFill/>
            </a:ln>
            <a:effectLst>
              <a:outerShdw blurRad="393700" dist="50800" dir="948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6490447" y="1382433"/>
              <a:ext cx="2199340" cy="2199340"/>
            </a:xfrm>
            <a:prstGeom prst="rect">
              <a:avLst/>
            </a:prstGeom>
          </p:spPr>
        </p:pic>
        <p:sp>
          <p:nvSpPr>
            <p:cNvPr id="4" name="Rectangle 3"/>
            <p:cNvSpPr/>
            <p:nvPr/>
          </p:nvSpPr>
          <p:spPr>
            <a:xfrm>
              <a:off x="6276478" y="0"/>
              <a:ext cx="2710807" cy="369332"/>
            </a:xfrm>
            <a:prstGeom prst="rect">
              <a:avLst/>
            </a:prstGeom>
          </p:spPr>
          <p:txBody>
            <a:bodyPr wrap="none">
              <a:spAutoFit/>
            </a:bodyPr>
            <a:lstStyle/>
            <a:p>
              <a:r>
                <a:rPr lang="en-US" b="1" dirty="0">
                  <a:solidFill>
                    <a:schemeClr val="bg2">
                      <a:lumMod val="65000"/>
                    </a:schemeClr>
                  </a:solidFill>
                  <a:latin typeface="Calibri" panose="020F0502020204030204" pitchFamily="34" charset="0"/>
                </a:rPr>
                <a:t>Preventing Mosquito Bites</a:t>
              </a:r>
            </a:p>
          </p:txBody>
        </p:sp>
      </p:grpSp>
    </p:spTree>
    <p:extLst>
      <p:ext uri="{BB962C8B-B14F-4D97-AF65-F5344CB8AC3E}">
        <p14:creationId xmlns:p14="http://schemas.microsoft.com/office/powerpoint/2010/main" val="19780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20113"/>
            <a:ext cx="8229600" cy="1143000"/>
          </a:xfrm>
        </p:spPr>
        <p:txBody>
          <a:bodyPr/>
          <a:lstStyle/>
          <a:p>
            <a:r>
              <a:rPr lang="en-US" sz="3000" b="1" dirty="0" smtClean="0">
                <a:solidFill>
                  <a:schemeClr val="bg1"/>
                </a:solidFill>
              </a:rPr>
              <a:t>After Travel</a:t>
            </a:r>
            <a:endParaRPr lang="en-US" sz="3000" b="1" dirty="0">
              <a:solidFill>
                <a:schemeClr val="bg1"/>
              </a:solidFill>
            </a:endParaRPr>
          </a:p>
        </p:txBody>
      </p:sp>
      <p:sp>
        <p:nvSpPr>
          <p:cNvPr id="5" name="Text Placeholder 3"/>
          <p:cNvSpPr txBox="1">
            <a:spLocks/>
          </p:cNvSpPr>
          <p:nvPr/>
        </p:nvSpPr>
        <p:spPr bwMode="white">
          <a:xfrm>
            <a:off x="354403" y="1095509"/>
            <a:ext cx="8572500" cy="4455584"/>
          </a:xfrm>
          <a:prstGeom prst="rect">
            <a:avLst/>
          </a:prstGeom>
        </p:spPr>
        <p:txBody>
          <a:bodyPr/>
          <a:lstStyle>
            <a:lvl1pPr marL="342900" indent="-342900" algn="l" defTabSz="914400" rtl="0" eaLnBrk="1" latinLnBrk="0" hangingPunct="1">
              <a:spcBef>
                <a:spcPct val="20000"/>
              </a:spcBef>
              <a:buClr>
                <a:schemeClr val="tx1"/>
              </a:buClr>
              <a:buSzPct val="70000"/>
              <a:buFont typeface="Wingdings" pitchFamily="2" charset="2"/>
              <a:buChar char="l"/>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SzPct val="70000"/>
              <a:buFont typeface="Wingdings" pitchFamily="2" charset="2"/>
              <a:buChar char="l"/>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SzPct val="70000"/>
              <a:buFont typeface="Wingdings" pitchFamily="2" charset="2"/>
              <a:buChar char="l"/>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SzPct val="70000"/>
              <a:buFont typeface="Wingdings" pitchFamily="2" charset="2"/>
              <a:buChar char="l"/>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SzPct val="70000"/>
              <a:buFont typeface="Wingdings" pitchFamily="2" charset="2"/>
              <a:buChar char="l"/>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2"/>
              </a:buClr>
            </a:pPr>
            <a:r>
              <a:rPr lang="en-US" sz="2000" dirty="0" smtClean="0">
                <a:solidFill>
                  <a:schemeClr val="bg2"/>
                </a:solidFill>
              </a:rPr>
              <a:t>People returning from the Olympics might be infected with Zika, even if they do not feel sick</a:t>
            </a:r>
          </a:p>
          <a:p>
            <a:pPr>
              <a:buClr>
                <a:schemeClr val="bg2"/>
              </a:buClr>
            </a:pPr>
            <a:r>
              <a:rPr lang="en-US" sz="2000" dirty="0">
                <a:solidFill>
                  <a:schemeClr val="bg2"/>
                </a:solidFill>
              </a:rPr>
              <a:t>Protect others by taking steps to avoid mosquito bites for 3 weeks after travel</a:t>
            </a:r>
          </a:p>
          <a:p>
            <a:pPr lvl="1">
              <a:buClr>
                <a:schemeClr val="bg2"/>
              </a:buClr>
              <a:buFont typeface="Wingdings" panose="05000000000000000000" pitchFamily="2" charset="2"/>
              <a:buChar char="§"/>
            </a:pPr>
            <a:r>
              <a:rPr lang="en-US" sz="1600" dirty="0" smtClean="0">
                <a:solidFill>
                  <a:schemeClr val="bg2"/>
                </a:solidFill>
              </a:rPr>
              <a:t>These steps will prevent you from passing Zika to mosquitoes that could spread the virus to other people</a:t>
            </a:r>
            <a:endParaRPr lang="en-US" sz="1200" dirty="0" smtClean="0">
              <a:solidFill>
                <a:schemeClr val="bg2"/>
              </a:solidFill>
            </a:endParaRPr>
          </a:p>
        </p:txBody>
      </p:sp>
      <p:pic>
        <p:nvPicPr>
          <p:cNvPr id="2052" name="Picture 4" descr="Prevent Zika after trave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96193" y="3135811"/>
            <a:ext cx="6076357" cy="31831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427925472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987" y="620410"/>
            <a:ext cx="8229600" cy="764849"/>
          </a:xfrm>
        </p:spPr>
        <p:txBody>
          <a:bodyPr/>
          <a:lstStyle/>
          <a:p>
            <a:r>
              <a:rPr lang="en-US" sz="3000" b="1" dirty="0" smtClean="0">
                <a:solidFill>
                  <a:schemeClr val="bg1"/>
                </a:solidFill>
              </a:rPr>
              <a:t>Wait Time to Attempt Conception</a:t>
            </a:r>
            <a:endParaRPr lang="en-US" sz="3000" b="1" dirty="0">
              <a:solidFill>
                <a:schemeClr val="bg1"/>
              </a:solidFill>
            </a:endParaRPr>
          </a:p>
        </p:txBody>
      </p:sp>
      <p:sp>
        <p:nvSpPr>
          <p:cNvPr id="3" name="Text Placeholder 2"/>
          <p:cNvSpPr>
            <a:spLocks noGrp="1"/>
          </p:cNvSpPr>
          <p:nvPr>
            <p:ph type="body" sz="quarter" idx="10"/>
          </p:nvPr>
        </p:nvSpPr>
        <p:spPr>
          <a:xfrm>
            <a:off x="655348" y="4436004"/>
            <a:ext cx="8156027" cy="1550397"/>
          </a:xfrm>
        </p:spPr>
        <p:txBody>
          <a:bodyPr/>
          <a:lstStyle/>
          <a:p>
            <a:pPr marL="0" indent="0">
              <a:buNone/>
            </a:pPr>
            <a:r>
              <a:rPr lang="en-US" sz="2400" dirty="0" smtClean="0">
                <a:solidFill>
                  <a:schemeClr val="bg2"/>
                </a:solidFill>
              </a:rPr>
              <a:t>*Possible </a:t>
            </a:r>
            <a:r>
              <a:rPr lang="en-US" sz="2400" dirty="0">
                <a:solidFill>
                  <a:schemeClr val="bg2"/>
                </a:solidFill>
              </a:rPr>
              <a:t>exposure to Zika virus includes travel to or residence in an area where </a:t>
            </a:r>
            <a:r>
              <a:rPr lang="en-US" sz="2400" dirty="0" smtClean="0">
                <a:solidFill>
                  <a:schemeClr val="bg2"/>
                </a:solidFill>
              </a:rPr>
              <a:t>active </a:t>
            </a:r>
            <a:r>
              <a:rPr lang="en-US" sz="2400" dirty="0">
                <a:solidFill>
                  <a:schemeClr val="bg2"/>
                </a:solidFill>
              </a:rPr>
              <a:t>Zika virus is spreading or unprotected sex (without a condom) within the past 6 months with a </a:t>
            </a:r>
            <a:r>
              <a:rPr lang="en-US" sz="2400" dirty="0" smtClean="0">
                <a:solidFill>
                  <a:schemeClr val="bg2"/>
                </a:solidFill>
              </a:rPr>
              <a:t>person who has </a:t>
            </a:r>
            <a:r>
              <a:rPr lang="en-US" sz="2400" dirty="0">
                <a:solidFill>
                  <a:schemeClr val="bg2"/>
                </a:solidFill>
              </a:rPr>
              <a:t>traveled to </a:t>
            </a:r>
            <a:r>
              <a:rPr lang="en-US" sz="2400" dirty="0" smtClean="0">
                <a:solidFill>
                  <a:schemeClr val="bg2"/>
                </a:solidFill>
              </a:rPr>
              <a:t>or has </a:t>
            </a:r>
            <a:r>
              <a:rPr lang="en-US" sz="2400" dirty="0">
                <a:solidFill>
                  <a:schemeClr val="bg2"/>
                </a:solidFill>
              </a:rPr>
              <a:t>lived in an area where Zika virus is spreading. </a:t>
            </a:r>
          </a:p>
        </p:txBody>
      </p:sp>
      <p:graphicFrame>
        <p:nvGraphicFramePr>
          <p:cNvPr id="4" name="Table 3"/>
          <p:cNvGraphicFramePr>
            <a:graphicFrameLocks noGrp="1"/>
          </p:cNvGraphicFramePr>
          <p:nvPr>
            <p:extLst/>
          </p:nvPr>
        </p:nvGraphicFramePr>
        <p:xfrm>
          <a:off x="1175611" y="1812784"/>
          <a:ext cx="7115503" cy="2321818"/>
        </p:xfrm>
        <a:graphic>
          <a:graphicData uri="http://schemas.openxmlformats.org/drawingml/2006/table">
            <a:tbl>
              <a:tblPr firstRow="1" firstCol="1" bandRow="1">
                <a:tableStyleId>{5C22544A-7EE6-4342-B048-85BDC9FD1C3A}</a:tableStyleId>
              </a:tblPr>
              <a:tblGrid>
                <a:gridCol w="1698625"/>
                <a:gridCol w="2909064"/>
                <a:gridCol w="2507814"/>
              </a:tblGrid>
              <a:tr h="626831">
                <a:tc>
                  <a:txBody>
                    <a:bodyPr/>
                    <a:lstStyle/>
                    <a:p>
                      <a:pPr marL="0" marR="0" algn="just">
                        <a:lnSpc>
                          <a:spcPct val="105000"/>
                        </a:lnSpc>
                        <a:spcBef>
                          <a:spcPts val="0"/>
                        </a:spcBef>
                        <a:spcAft>
                          <a:spcPts val="600"/>
                        </a:spcAft>
                      </a:pPr>
                      <a:r>
                        <a:rPr lang="en-US" sz="1800" dirty="0">
                          <a:effectLst/>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5000"/>
                        </a:lnSpc>
                        <a:spcBef>
                          <a:spcPts val="0"/>
                        </a:spcBef>
                        <a:spcAft>
                          <a:spcPts val="600"/>
                        </a:spcAft>
                      </a:pPr>
                      <a:r>
                        <a:rPr lang="en-US" sz="1800" dirty="0">
                          <a:effectLst/>
                        </a:rPr>
                        <a:t>With diagnosis of Zika virus disease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5000"/>
                        </a:lnSpc>
                        <a:spcBef>
                          <a:spcPts val="0"/>
                        </a:spcBef>
                        <a:spcAft>
                          <a:spcPts val="600"/>
                        </a:spcAft>
                      </a:pPr>
                      <a:r>
                        <a:rPr lang="en-US" sz="1800" dirty="0">
                          <a:effectLst/>
                        </a:rPr>
                        <a:t>Asymptomatic with </a:t>
                      </a:r>
                      <a:r>
                        <a:rPr lang="en-US" sz="1800" dirty="0" smtClean="0">
                          <a:effectLst/>
                        </a:rPr>
                        <a:t>possible exposure* (travel or sex)</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728855">
                <a:tc>
                  <a:txBody>
                    <a:bodyPr/>
                    <a:lstStyle/>
                    <a:p>
                      <a:pPr marL="0" marR="0" algn="ctr">
                        <a:lnSpc>
                          <a:spcPct val="105000"/>
                        </a:lnSpc>
                        <a:spcBef>
                          <a:spcPts val="0"/>
                        </a:spcBef>
                        <a:spcAft>
                          <a:spcPts val="600"/>
                        </a:spcAft>
                      </a:pPr>
                      <a:r>
                        <a:rPr lang="en-US" sz="1800" dirty="0">
                          <a:effectLst/>
                        </a:rPr>
                        <a:t>Women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5000"/>
                        </a:lnSpc>
                        <a:spcBef>
                          <a:spcPts val="0"/>
                        </a:spcBef>
                        <a:spcAft>
                          <a:spcPts val="600"/>
                        </a:spcAft>
                      </a:pPr>
                      <a:r>
                        <a:rPr lang="en-US" sz="1800" dirty="0">
                          <a:effectLst/>
                        </a:rPr>
                        <a:t>8 weeks after symptom onset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marL="0" marR="0" algn="ctr">
                        <a:lnSpc>
                          <a:spcPct val="105000"/>
                        </a:lnSpc>
                        <a:spcBef>
                          <a:spcPts val="0"/>
                        </a:spcBef>
                        <a:spcAft>
                          <a:spcPts val="600"/>
                        </a:spcAft>
                      </a:pPr>
                      <a:r>
                        <a:rPr lang="en-US" sz="1800" dirty="0">
                          <a:effectLst/>
                        </a:rPr>
                        <a:t>at least 8 weeks after exposure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728855">
                <a:tc>
                  <a:txBody>
                    <a:bodyPr/>
                    <a:lstStyle/>
                    <a:p>
                      <a:pPr marL="0" marR="0" algn="ctr">
                        <a:lnSpc>
                          <a:spcPct val="105000"/>
                        </a:lnSpc>
                        <a:spcBef>
                          <a:spcPts val="0"/>
                        </a:spcBef>
                        <a:spcAft>
                          <a:spcPts val="600"/>
                        </a:spcAft>
                      </a:pPr>
                      <a:r>
                        <a:rPr lang="en-US" sz="1800" dirty="0">
                          <a:effectLst/>
                        </a:rPr>
                        <a:t>Men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5000"/>
                        </a:lnSpc>
                        <a:spcBef>
                          <a:spcPts val="0"/>
                        </a:spcBef>
                        <a:spcAft>
                          <a:spcPts val="600"/>
                        </a:spcAft>
                      </a:pPr>
                      <a:r>
                        <a:rPr lang="en-US" sz="1800" dirty="0">
                          <a:effectLst/>
                        </a:rPr>
                        <a:t>At least 6 months after symptom onset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tr>
            </a:tbl>
          </a:graphicData>
        </a:graphic>
      </p:graphicFrame>
      <p:sp>
        <p:nvSpPr>
          <p:cNvPr id="5" name="Text Placeholder 3"/>
          <p:cNvSpPr txBox="1">
            <a:spLocks/>
          </p:cNvSpPr>
          <p:nvPr/>
        </p:nvSpPr>
        <p:spPr bwMode="white">
          <a:xfrm>
            <a:off x="457200" y="1184962"/>
            <a:ext cx="8229600" cy="4455584"/>
          </a:xfrm>
          <a:prstGeom prst="rect">
            <a:avLst/>
          </a:prstGeom>
        </p:spPr>
        <p:txBody>
          <a:bodyPr/>
          <a:lstStyle>
            <a:lvl1pPr marL="342900" indent="-342900" algn="l" defTabSz="914400" rtl="0" eaLnBrk="1" latinLnBrk="0" hangingPunct="1">
              <a:spcBef>
                <a:spcPct val="20000"/>
              </a:spcBef>
              <a:buClr>
                <a:schemeClr val="tx1"/>
              </a:buClr>
              <a:buSzPct val="70000"/>
              <a:buFont typeface="Wingdings" pitchFamily="2" charset="2"/>
              <a:buChar char="l"/>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1"/>
              </a:buClr>
              <a:buSzPct val="70000"/>
              <a:buFont typeface="Wingdings" pitchFamily="2" charset="2"/>
              <a:buChar char="l"/>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1"/>
              </a:buClr>
              <a:buSzPct val="70000"/>
              <a:buFont typeface="Wingdings" pitchFamily="2" charset="2"/>
              <a:buChar char="l"/>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1"/>
              </a:buClr>
              <a:buSzPct val="70000"/>
              <a:buFont typeface="Wingdings" pitchFamily="2" charset="2"/>
              <a:buChar char="l"/>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1"/>
              </a:buClr>
              <a:buSzPct val="70000"/>
              <a:buFont typeface="Wingdings" pitchFamily="2" charset="2"/>
              <a:buChar char="l"/>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400" dirty="0">
              <a:solidFill>
                <a:schemeClr val="bg2"/>
              </a:solidFill>
            </a:endParaRPr>
          </a:p>
        </p:txBody>
      </p:sp>
      <p:sp>
        <p:nvSpPr>
          <p:cNvPr id="6" name="TextBox 5"/>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2529939786"/>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9"/>
            <a:ext cx="5468471" cy="744280"/>
          </a:xfrm>
        </p:spPr>
        <p:txBody>
          <a:bodyPr/>
          <a:lstStyle/>
          <a:p>
            <a:r>
              <a:rPr lang="en-US" dirty="0" smtClean="0"/>
              <a:t>Diagnostic Testing for Zika Virus</a:t>
            </a:r>
            <a:endParaRPr lang="en-US" dirty="0"/>
          </a:p>
        </p:txBody>
      </p:sp>
      <p:sp>
        <p:nvSpPr>
          <p:cNvPr id="3" name="Content Placeholder 2"/>
          <p:cNvSpPr>
            <a:spLocks noGrp="1"/>
          </p:cNvSpPr>
          <p:nvPr>
            <p:ph type="body" sz="quarter" idx="10"/>
          </p:nvPr>
        </p:nvSpPr>
        <p:spPr>
          <a:xfrm>
            <a:off x="457200" y="2016125"/>
            <a:ext cx="5343099" cy="3563250"/>
          </a:xfrm>
        </p:spPr>
        <p:txBody>
          <a:bodyPr/>
          <a:lstStyle/>
          <a:p>
            <a:r>
              <a:rPr lang="en-US" sz="1800" dirty="0"/>
              <a:t>During first two weeks after the start of illness, Zika virus infection can often be diagnosed by performing real-time reverse transcriptase polymerase chain reaction (</a:t>
            </a:r>
            <a:r>
              <a:rPr lang="en-US" sz="1800" dirty="0" err="1"/>
              <a:t>rRT</a:t>
            </a:r>
            <a:r>
              <a:rPr lang="en-US" sz="1800" dirty="0"/>
              <a:t>-PCR) on serum and urine. </a:t>
            </a:r>
          </a:p>
          <a:p>
            <a:r>
              <a:rPr lang="en-US" sz="1800" dirty="0"/>
              <a:t>Serology for IgM and neutralizing antibodies in serum collected up to 12 weeks after illness onset.</a:t>
            </a:r>
          </a:p>
          <a:p>
            <a:r>
              <a:rPr lang="en-US" sz="1800" dirty="0"/>
              <a:t>Plaque reduction neutralization test (PRNT) for presence of virus-specific neutralizing antibodies in paired serum samples.</a:t>
            </a:r>
          </a:p>
          <a:p>
            <a:r>
              <a:rPr lang="en-US" sz="1800" dirty="0" err="1"/>
              <a:t>Immunohistochemical</a:t>
            </a:r>
            <a:r>
              <a:rPr lang="en-US" sz="1800" dirty="0"/>
              <a:t> (IHC) staining for viral antigens or RT-PCR on fixed tissues.</a:t>
            </a:r>
          </a:p>
          <a:p>
            <a:endParaRPr lang="en-US" sz="1800" dirty="0"/>
          </a:p>
          <a:p>
            <a:endParaRPr lang="en-US" sz="18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9492" y="958851"/>
            <a:ext cx="2160685" cy="4809067"/>
          </a:xfrm>
          <a:prstGeom prst="rect">
            <a:avLst/>
          </a:prstGeom>
        </p:spPr>
      </p:pic>
    </p:spTree>
    <p:extLst>
      <p:ext uri="{BB962C8B-B14F-4D97-AF65-F5344CB8AC3E}">
        <p14:creationId xmlns:p14="http://schemas.microsoft.com/office/powerpoint/2010/main" val="312070867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30"/>
            <a:ext cx="8229600" cy="514111"/>
          </a:xfrm>
        </p:spPr>
        <p:txBody>
          <a:bodyPr/>
          <a:lstStyle/>
          <a:p>
            <a:r>
              <a:rPr lang="en-US" dirty="0" smtClean="0"/>
              <a:t>What is CDC doing?</a:t>
            </a:r>
            <a:endParaRPr lang="en-US" dirty="0"/>
          </a:p>
        </p:txBody>
      </p:sp>
      <p:sp>
        <p:nvSpPr>
          <p:cNvPr id="3" name="Content Placeholder 2"/>
          <p:cNvSpPr>
            <a:spLocks noGrp="1"/>
          </p:cNvSpPr>
          <p:nvPr>
            <p:ph type="body" sz="quarter" idx="10"/>
          </p:nvPr>
        </p:nvSpPr>
        <p:spPr>
          <a:xfrm>
            <a:off x="457201" y="1696085"/>
            <a:ext cx="5261213" cy="3617841"/>
          </a:xfrm>
        </p:spPr>
        <p:txBody>
          <a:bodyPr/>
          <a:lstStyle/>
          <a:p>
            <a:r>
              <a:rPr lang="en-US" sz="1800" dirty="0"/>
              <a:t>Activated Emergency Operations Center (EOC) to level 1</a:t>
            </a:r>
          </a:p>
          <a:p>
            <a:r>
              <a:rPr lang="en-US" sz="1800" dirty="0"/>
              <a:t>Providing on-the-ground support in areas with Zika</a:t>
            </a:r>
          </a:p>
          <a:p>
            <a:r>
              <a:rPr lang="en-US" sz="1800" dirty="0"/>
              <a:t>Educating healthcare providers and the public about Zika</a:t>
            </a:r>
          </a:p>
          <a:p>
            <a:r>
              <a:rPr lang="en-US" sz="1800" dirty="0"/>
              <a:t>Posting travel guidance</a:t>
            </a:r>
          </a:p>
          <a:p>
            <a:r>
              <a:rPr lang="en-US" sz="1800" dirty="0"/>
              <a:t>Providing laboratories with diagnostic tests</a:t>
            </a:r>
          </a:p>
          <a:p>
            <a:r>
              <a:rPr lang="en-US" sz="1800" dirty="0"/>
              <a:t>Conducting studies to learn more about Zika and its effects</a:t>
            </a:r>
          </a:p>
        </p:txBody>
      </p:sp>
      <p:pic>
        <p:nvPicPr>
          <p:cNvPr id="6" name="Picture 5" title="Doctor on the phon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3303" y="2243923"/>
            <a:ext cx="3311181" cy="3603344"/>
          </a:xfrm>
          <a:prstGeom prst="rect">
            <a:avLst/>
          </a:prstGeom>
        </p:spPr>
      </p:pic>
    </p:spTree>
    <p:extLst>
      <p:ext uri="{BB962C8B-B14F-4D97-AF65-F5344CB8AC3E}">
        <p14:creationId xmlns:p14="http://schemas.microsoft.com/office/powerpoint/2010/main" val="129325998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30"/>
            <a:ext cx="8229600" cy="422671"/>
          </a:xfrm>
        </p:spPr>
        <p:txBody>
          <a:bodyPr/>
          <a:lstStyle/>
          <a:p>
            <a:r>
              <a:rPr lang="en-US" dirty="0" smtClean="0"/>
              <a:t>What is CDC doing?</a:t>
            </a:r>
            <a:endParaRPr lang="en-US" dirty="0"/>
          </a:p>
        </p:txBody>
      </p:sp>
      <p:sp>
        <p:nvSpPr>
          <p:cNvPr id="3" name="Content Placeholder 2"/>
          <p:cNvSpPr>
            <a:spLocks noGrp="1"/>
          </p:cNvSpPr>
          <p:nvPr>
            <p:ph type="body" sz="quarter" idx="10"/>
          </p:nvPr>
        </p:nvSpPr>
        <p:spPr>
          <a:xfrm>
            <a:off x="457200" y="1578879"/>
            <a:ext cx="5692140" cy="3617841"/>
          </a:xfrm>
        </p:spPr>
        <p:txBody>
          <a:bodyPr/>
          <a:lstStyle/>
          <a:p>
            <a:r>
              <a:rPr lang="en-US" dirty="0"/>
              <a:t>Working with partners </a:t>
            </a:r>
            <a:r>
              <a:rPr lang="en-US" dirty="0" smtClean="0"/>
              <a:t>to:</a:t>
            </a:r>
            <a:endParaRPr lang="en-US" dirty="0"/>
          </a:p>
          <a:p>
            <a:pPr lvl="1"/>
            <a:r>
              <a:rPr lang="en-US" sz="1800" dirty="0"/>
              <a:t>Monitor and report cases</a:t>
            </a:r>
          </a:p>
          <a:p>
            <a:pPr lvl="1"/>
            <a:r>
              <a:rPr lang="en-US" sz="1800" dirty="0"/>
              <a:t>Conduct studies to learn more about the potential link between Zika and Guillain-Barré syndrome</a:t>
            </a:r>
          </a:p>
          <a:p>
            <a:pPr lvl="1"/>
            <a:r>
              <a:rPr lang="en-US" sz="1800" dirty="0"/>
              <a:t>Create action plans for state and local health officials to improve Zika preparedness</a:t>
            </a:r>
          </a:p>
          <a:p>
            <a:pPr lvl="1"/>
            <a:r>
              <a:rPr lang="en-US" sz="1800" dirty="0"/>
              <a:t>Publish and disseminate guidelines to inform testing and treatment of people with suspected or confirmed Zika</a:t>
            </a:r>
          </a:p>
          <a:p>
            <a:pPr lvl="1"/>
            <a:r>
              <a:rPr lang="en-US" sz="1800" dirty="0"/>
              <a:t>Publish and disseminate conclusions on the causal association between Zika and microcephaly</a:t>
            </a:r>
          </a:p>
        </p:txBody>
      </p:sp>
      <p:pic>
        <p:nvPicPr>
          <p:cNvPr id="4" name="Picture 3" descr="CDC Logo" title="CDC Logo"/>
          <p:cNvPicPr>
            <a:picLocks noChangeAspect="1"/>
          </p:cNvPicPr>
          <p:nvPr/>
        </p:nvPicPr>
        <p:blipFill rotWithShape="1">
          <a:blip r:embed="rId2" cstate="email">
            <a:extLst>
              <a:ext uri="{28A0092B-C50C-407E-A947-70E740481C1C}">
                <a14:useLocalDpi xmlns:a14="http://schemas.microsoft.com/office/drawing/2010/main"/>
              </a:ext>
            </a:extLst>
          </a:blip>
          <a:srcRect r="51026"/>
          <a:stretch/>
        </p:blipFill>
        <p:spPr>
          <a:xfrm>
            <a:off x="6558064" y="2141135"/>
            <a:ext cx="2187757" cy="1246665"/>
          </a:xfrm>
          <a:prstGeom prst="rect">
            <a:avLst/>
          </a:prstGeom>
        </p:spPr>
      </p:pic>
    </p:spTree>
    <p:extLst>
      <p:ext uri="{BB962C8B-B14F-4D97-AF65-F5344CB8AC3E}">
        <p14:creationId xmlns:p14="http://schemas.microsoft.com/office/powerpoint/2010/main" val="425740509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4294967295"/>
          </p:nvPr>
        </p:nvSpPr>
        <p:spPr>
          <a:xfrm>
            <a:off x="457200" y="6553200"/>
            <a:ext cx="2133600" cy="228600"/>
          </a:xfrm>
          <a:prstGeom prst="rect">
            <a:avLst/>
          </a:prstGeom>
          <a:noFill/>
        </p:spPr>
        <p:txBody>
          <a:bodyPr/>
          <a:lstStyle/>
          <a:p>
            <a:fld id="{EBC9C209-BB99-45F0-A607-92BB4F62AAC0}" type="slidenum">
              <a:rPr lang="en-US">
                <a:solidFill>
                  <a:srgbClr val="FFC000"/>
                </a:solidFill>
              </a:rPr>
              <a:pPr/>
              <a:t>5</a:t>
            </a:fld>
            <a:endParaRPr lang="en-US">
              <a:solidFill>
                <a:srgbClr val="FFC000"/>
              </a:solidFill>
            </a:endParaRPr>
          </a:p>
        </p:txBody>
      </p:sp>
      <p:pic>
        <p:nvPicPr>
          <p:cNvPr id="15367" name="Picture 3" descr="ZIKV ra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979867"/>
            <a:ext cx="3836988" cy="2878137"/>
          </a:xfrm>
          <a:prstGeom prst="rect">
            <a:avLst/>
          </a:prstGeom>
          <a:noFill/>
          <a:ln w="9525">
            <a:noFill/>
            <a:miter lim="800000"/>
            <a:headEnd/>
            <a:tailEnd/>
          </a:ln>
        </p:spPr>
      </p:pic>
      <p:pic>
        <p:nvPicPr>
          <p:cNvPr id="15369" name="Picture 3" descr="P100094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2143" y="1219200"/>
            <a:ext cx="2590800" cy="1943100"/>
          </a:xfrm>
          <a:prstGeom prst="rect">
            <a:avLst/>
          </a:prstGeom>
          <a:noFill/>
          <a:ln w="9525">
            <a:noFill/>
            <a:miter lim="800000"/>
            <a:headEnd/>
            <a:tailEnd/>
          </a:ln>
        </p:spPr>
      </p:pic>
      <p:sp>
        <p:nvSpPr>
          <p:cNvPr id="10" name="Title 1"/>
          <p:cNvSpPr txBox="1">
            <a:spLocks/>
          </p:cNvSpPr>
          <p:nvPr/>
        </p:nvSpPr>
        <p:spPr>
          <a:xfrm>
            <a:off x="5624515" y="42078"/>
            <a:ext cx="3519487" cy="1193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r>
              <a:rPr lang="en-US" sz="3200" b="1" dirty="0" smtClean="0">
                <a:solidFill>
                  <a:srgbClr val="FFC000"/>
                </a:solidFill>
                <a:ea typeface="ＭＳ Ｐゴシック" pitchFamily="34" charset="-128"/>
              </a:rPr>
              <a:t>Zika virus </a:t>
            </a:r>
          </a:p>
          <a:p>
            <a:pPr marL="342900" indent="-342900" algn="l"/>
            <a:r>
              <a:rPr lang="en-US" sz="3200" dirty="0" smtClean="0">
                <a:solidFill>
                  <a:srgbClr val="FFC000"/>
                </a:solidFill>
                <a:ea typeface="ＭＳ Ｐゴシック" pitchFamily="34" charset="-128"/>
              </a:rPr>
              <a:t>FSM, 2007</a:t>
            </a:r>
          </a:p>
        </p:txBody>
      </p:sp>
      <p:pic>
        <p:nvPicPr>
          <p:cNvPr id="15363" name="Content Placeholder 3" descr="NYTzika7-3-07cropped.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 y="0"/>
            <a:ext cx="5624513" cy="4033838"/>
          </a:xfrm>
          <a:prstGeom prst="rect">
            <a:avLst/>
          </a:prstGeom>
          <a:noFill/>
          <a:ln w="9525">
            <a:noFill/>
            <a:miter lim="800000"/>
            <a:headEnd/>
            <a:tailEnd/>
          </a:ln>
        </p:spPr>
      </p:pic>
      <p:pic>
        <p:nvPicPr>
          <p:cNvPr id="15364" name="Picture 2"/>
          <p:cNvPicPr>
            <a:picLocks noGrp="1" noChangeAspect="1" noChangeArrowheads="1"/>
          </p:cNvPicPr>
          <p:nvPr>
            <p:ph idx="1"/>
          </p:nvPr>
        </p:nvPicPr>
        <p:blipFill>
          <a:blip r:embed="rId6" cstate="print"/>
          <a:srcRect/>
          <a:stretch>
            <a:fillRect/>
          </a:stretch>
        </p:blipFill>
        <p:spPr>
          <a:xfrm>
            <a:off x="3795715" y="3402017"/>
            <a:ext cx="5348287" cy="3455987"/>
          </a:xfrm>
          <a:noFill/>
        </p:spPr>
      </p:pic>
      <p:sp>
        <p:nvSpPr>
          <p:cNvPr id="8" name="Title 1"/>
          <p:cNvSpPr txBox="1">
            <a:spLocks/>
          </p:cNvSpPr>
          <p:nvPr/>
        </p:nvSpPr>
        <p:spPr bwMode="auto">
          <a:xfrm>
            <a:off x="3733802" y="6172200"/>
            <a:ext cx="5472113" cy="1193800"/>
          </a:xfrm>
          <a:prstGeom prst="rect">
            <a:avLst/>
          </a:prstGeom>
          <a:noFill/>
          <a:ln w="9525">
            <a:noFill/>
            <a:miter lim="800000"/>
            <a:headEnd/>
            <a:tailEnd/>
          </a:ln>
        </p:spPr>
        <p:txBody>
          <a:bodyPr anchor="ctr"/>
          <a:lstStyle/>
          <a:p>
            <a:pPr marL="342900" indent="-342900" algn="ctr" eaLnBrk="0" hangingPunct="0">
              <a:defRPr/>
            </a:pPr>
            <a:r>
              <a:rPr lang="en-US" sz="1400" b="1" kern="0" dirty="0">
                <a:solidFill>
                  <a:srgbClr val="FF0000"/>
                </a:solidFill>
                <a:cs typeface="ＭＳ Ｐゴシック" charset="-128"/>
              </a:rPr>
              <a:t>N </a:t>
            </a:r>
            <a:r>
              <a:rPr lang="en-US" sz="1400" b="1" kern="0" dirty="0" err="1">
                <a:solidFill>
                  <a:srgbClr val="FF0000"/>
                </a:solidFill>
                <a:cs typeface="ＭＳ Ｐゴシック" charset="-128"/>
              </a:rPr>
              <a:t>Engl</a:t>
            </a:r>
            <a:r>
              <a:rPr lang="en-US" sz="1400" b="1" kern="0" dirty="0">
                <a:solidFill>
                  <a:srgbClr val="FF0000"/>
                </a:solidFill>
                <a:cs typeface="ＭＳ Ｐゴシック" charset="-128"/>
              </a:rPr>
              <a:t> J Med 2009, 360;24</a:t>
            </a:r>
          </a:p>
        </p:txBody>
      </p:sp>
      <p:sp>
        <p:nvSpPr>
          <p:cNvPr id="15368" name="TextBox 4"/>
          <p:cNvSpPr txBox="1">
            <a:spLocks noChangeArrowheads="1"/>
          </p:cNvSpPr>
          <p:nvPr/>
        </p:nvSpPr>
        <p:spPr bwMode="auto">
          <a:xfrm>
            <a:off x="221458" y="42078"/>
            <a:ext cx="6248400" cy="307975"/>
          </a:xfrm>
          <a:prstGeom prst="rect">
            <a:avLst/>
          </a:prstGeom>
          <a:noFill/>
          <a:ln w="9525">
            <a:noFill/>
            <a:miter lim="800000"/>
            <a:headEnd/>
            <a:tailEnd/>
          </a:ln>
        </p:spPr>
        <p:txBody>
          <a:bodyPr>
            <a:spAutoFit/>
          </a:bodyPr>
          <a:lstStyle/>
          <a:p>
            <a:pPr eaLnBrk="0" hangingPunct="0"/>
            <a:r>
              <a:rPr lang="en-US" sz="1400" b="1" dirty="0">
                <a:solidFill>
                  <a:srgbClr val="FF0000"/>
                </a:solidFill>
                <a:latin typeface="Tahoma" pitchFamily="34" charset="0"/>
              </a:rPr>
              <a:t>New York Times, 3 July 2007</a:t>
            </a:r>
          </a:p>
        </p:txBody>
      </p:sp>
    </p:spTree>
    <p:extLst>
      <p:ext uri="{BB962C8B-B14F-4D97-AF65-F5344CB8AC3E}">
        <p14:creationId xmlns:p14="http://schemas.microsoft.com/office/powerpoint/2010/main" val="3903147676"/>
      </p:ext>
    </p:extLst>
  </p:cSld>
  <p:clrMapOvr>
    <a:masterClrMapping/>
  </p:clrMapOvr>
  <p:transition>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28750" y="1016566"/>
            <a:ext cx="6172200" cy="490766"/>
          </a:xfrm>
        </p:spPr>
        <p:txBody>
          <a:bodyPr/>
          <a:lstStyle/>
          <a:p>
            <a:pPr defTabSz="601663"/>
            <a:r>
              <a:rPr lang="en-US" sz="3200" dirty="0">
                <a:solidFill>
                  <a:srgbClr val="59B4D1"/>
                </a:solidFill>
                <a:latin typeface="Calibri" pitchFamily="34" charset="0"/>
              </a:rPr>
              <a:t>Travel Health Notices</a:t>
            </a:r>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4544" y="1400948"/>
            <a:ext cx="5995878" cy="177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Content Placeholder 7"/>
          <p:cNvGraphicFramePr>
            <a:graphicFrameLocks noGrp="1"/>
          </p:cNvGraphicFramePr>
          <p:nvPr>
            <p:ph idx="1"/>
            <p:extLst/>
          </p:nvPr>
        </p:nvGraphicFramePr>
        <p:xfrm>
          <a:off x="401934" y="3333816"/>
          <a:ext cx="8541099" cy="2304440"/>
        </p:xfrm>
        <a:graphic>
          <a:graphicData uri="http://schemas.openxmlformats.org/drawingml/2006/table">
            <a:tbl>
              <a:tblPr firstRow="1" firstCol="1" bandRow="1">
                <a:tableStyleId>{5C22544A-7EE6-4342-B048-85BDC9FD1C3A}</a:tableStyleId>
              </a:tblPr>
              <a:tblGrid>
                <a:gridCol w="2019719"/>
                <a:gridCol w="3196474"/>
                <a:gridCol w="3324906"/>
              </a:tblGrid>
              <a:tr h="658520">
                <a:tc>
                  <a:txBody>
                    <a:bodyPr/>
                    <a:lstStyle/>
                    <a:p>
                      <a:pPr marL="0" marR="0" algn="ctr">
                        <a:spcBef>
                          <a:spcPts val="0"/>
                        </a:spcBef>
                        <a:spcAft>
                          <a:spcPts val="0"/>
                        </a:spcAft>
                      </a:pPr>
                      <a:r>
                        <a:rPr lang="en-US" sz="1800" dirty="0">
                          <a:effectLst/>
                        </a:rPr>
                        <a:t>Travel </a:t>
                      </a:r>
                      <a:r>
                        <a:rPr lang="en-US" sz="1800" kern="1200" dirty="0">
                          <a:effectLst/>
                        </a:rPr>
                        <a:t>Notice</a:t>
                      </a:r>
                      <a:r>
                        <a:rPr lang="en-US" sz="1800" dirty="0">
                          <a:effectLst/>
                        </a:rPr>
                        <a:t> Level</a:t>
                      </a:r>
                      <a:endParaRPr lang="en-US" sz="1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32" marR="51032" marT="0" marB="0"/>
                </a:tc>
                <a:tc>
                  <a:txBody>
                    <a:bodyPr/>
                    <a:lstStyle/>
                    <a:p>
                      <a:pPr marL="0" marR="0" algn="ctr">
                        <a:spcBef>
                          <a:spcPts val="0"/>
                        </a:spcBef>
                        <a:spcAft>
                          <a:spcPts val="0"/>
                        </a:spcAft>
                      </a:pPr>
                      <a:r>
                        <a:rPr lang="en-US" sz="1800" kern="1200" dirty="0">
                          <a:effectLst/>
                        </a:rPr>
                        <a:t>Recommended </a:t>
                      </a:r>
                      <a:endParaRPr lang="en-US" sz="1800" kern="1200" dirty="0" smtClean="0">
                        <a:effectLst/>
                      </a:endParaRPr>
                    </a:p>
                    <a:p>
                      <a:pPr marL="0" marR="0" algn="ctr">
                        <a:spcBef>
                          <a:spcPts val="0"/>
                        </a:spcBef>
                        <a:spcAft>
                          <a:spcPts val="0"/>
                        </a:spcAft>
                      </a:pPr>
                      <a:r>
                        <a:rPr lang="en-US" sz="1800" kern="1200" dirty="0" smtClean="0">
                          <a:effectLst/>
                        </a:rPr>
                        <a:t>Preventive </a:t>
                      </a:r>
                      <a:r>
                        <a:rPr lang="en-US" sz="1800" kern="1200" dirty="0">
                          <a:effectLst/>
                        </a:rPr>
                        <a:t>Measures</a:t>
                      </a:r>
                      <a:endParaRPr lang="en-US" sz="1800" b="1" kern="1200" dirty="0">
                        <a:solidFill>
                          <a:schemeClr val="bg2"/>
                        </a:solidFill>
                        <a:effectLst/>
                        <a:latin typeface="+mn-lt"/>
                        <a:ea typeface="+mn-ea"/>
                        <a:cs typeface="+mn-cs"/>
                      </a:endParaRPr>
                    </a:p>
                  </a:txBody>
                  <a:tcPr marL="51032" marR="51032" marT="0" marB="0"/>
                </a:tc>
                <a:tc>
                  <a:txBody>
                    <a:bodyPr/>
                    <a:lstStyle/>
                    <a:p>
                      <a:pPr marL="0" marR="0" algn="ctr">
                        <a:spcBef>
                          <a:spcPts val="0"/>
                        </a:spcBef>
                        <a:spcAft>
                          <a:spcPts val="0"/>
                        </a:spcAft>
                      </a:pPr>
                      <a:r>
                        <a:rPr lang="en-US" sz="1800" kern="1200" dirty="0">
                          <a:effectLst/>
                        </a:rPr>
                        <a:t>Outbreak </a:t>
                      </a:r>
                      <a:endParaRPr lang="en-US" sz="1800" kern="1200" dirty="0" smtClean="0">
                        <a:effectLst/>
                      </a:endParaRPr>
                    </a:p>
                    <a:p>
                      <a:pPr marL="0" marR="0" algn="ctr">
                        <a:spcBef>
                          <a:spcPts val="0"/>
                        </a:spcBef>
                        <a:spcAft>
                          <a:spcPts val="0"/>
                        </a:spcAft>
                      </a:pPr>
                      <a:r>
                        <a:rPr lang="en-US" sz="1800" kern="1200" dirty="0" smtClean="0">
                          <a:effectLst/>
                        </a:rPr>
                        <a:t>Examples</a:t>
                      </a:r>
                      <a:endParaRPr lang="en-US" sz="1800" b="1" kern="1200" dirty="0">
                        <a:solidFill>
                          <a:schemeClr val="bg2"/>
                        </a:solidFill>
                        <a:effectLst/>
                        <a:latin typeface="+mn-lt"/>
                        <a:ea typeface="+mn-ea"/>
                        <a:cs typeface="+mn-cs"/>
                      </a:endParaRPr>
                    </a:p>
                  </a:txBody>
                  <a:tcPr marL="51032" marR="51032" marT="0" marB="0"/>
                </a:tc>
              </a:tr>
              <a:tr h="512466">
                <a:tc>
                  <a:txBody>
                    <a:bodyPr/>
                    <a:lstStyle/>
                    <a:p>
                      <a:pPr marL="0" marR="0" algn="l" defTabSz="914400" rtl="0" eaLnBrk="1" latinLnBrk="0" hangingPunct="1">
                        <a:spcBef>
                          <a:spcPts val="0"/>
                        </a:spcBef>
                        <a:spcAft>
                          <a:spcPts val="0"/>
                        </a:spcAft>
                      </a:pPr>
                      <a:r>
                        <a:rPr lang="en-US" sz="1800" b="0" kern="1200" dirty="0">
                          <a:solidFill>
                            <a:schemeClr val="dk1"/>
                          </a:solidFill>
                          <a:effectLst/>
                          <a:latin typeface="+mn-lt"/>
                          <a:ea typeface="+mn-ea"/>
                          <a:cs typeface="+mn-cs"/>
                        </a:rPr>
                        <a:t>Level 1, Watch</a:t>
                      </a:r>
                    </a:p>
                    <a:p>
                      <a:pPr marL="0" marR="0" algn="l" defTabSz="914400" rtl="0" eaLnBrk="1" latinLnBrk="0" hangingPunct="1">
                        <a:spcBef>
                          <a:spcPts val="0"/>
                        </a:spcBef>
                        <a:spcAft>
                          <a:spcPts val="0"/>
                        </a:spcAft>
                      </a:pPr>
                      <a:r>
                        <a:rPr lang="en-US" sz="1800" b="0" kern="1200" dirty="0">
                          <a:solidFill>
                            <a:schemeClr val="dk1"/>
                          </a:solidFill>
                          <a:effectLst/>
                          <a:latin typeface="+mn-lt"/>
                          <a:ea typeface="+mn-ea"/>
                          <a:cs typeface="+mn-cs"/>
                        </a:rPr>
                        <a:t> </a:t>
                      </a:r>
                    </a:p>
                  </a:txBody>
                  <a:tcPr marL="51032" marR="51032" marT="0" marB="0">
                    <a:solidFill>
                      <a:schemeClr val="accent6">
                        <a:lumMod val="10000"/>
                        <a:lumOff val="90000"/>
                      </a:schemeClr>
                    </a:solidFill>
                  </a:tcPr>
                </a:tc>
                <a:tc>
                  <a:txBody>
                    <a:bodyPr/>
                    <a:lstStyle/>
                    <a:p>
                      <a:pPr marL="0" marR="0" algn="l">
                        <a:spcBef>
                          <a:spcPts val="0"/>
                        </a:spcBef>
                        <a:spcAft>
                          <a:spcPts val="0"/>
                        </a:spcAft>
                      </a:pPr>
                      <a:r>
                        <a:rPr lang="en-US" sz="1800" dirty="0">
                          <a:effectLst/>
                        </a:rPr>
                        <a:t>Follow usual </a:t>
                      </a:r>
                      <a:r>
                        <a:rPr lang="en-US" sz="1800" dirty="0" smtClean="0">
                          <a:effectLst/>
                        </a:rPr>
                        <a:t>precautions</a:t>
                      </a:r>
                      <a:endParaRPr lang="en-US" sz="1800" dirty="0">
                        <a:solidFill>
                          <a:schemeClr val="bg1">
                            <a:lumMod val="50000"/>
                          </a:schemeClr>
                        </a:solidFill>
                        <a:effectLst/>
                      </a:endParaRPr>
                    </a:p>
                  </a:txBody>
                  <a:tcPr marL="51032" marR="51032" marT="0" marB="0">
                    <a:solidFill>
                      <a:schemeClr val="accent6">
                        <a:lumMod val="10000"/>
                        <a:lumOff val="90000"/>
                      </a:schemeClr>
                    </a:solidFill>
                  </a:tcPr>
                </a:tc>
                <a:tc>
                  <a:txBody>
                    <a:bodyPr/>
                    <a:lstStyle/>
                    <a:p>
                      <a:pPr marL="0" marR="0" algn="l">
                        <a:spcBef>
                          <a:spcPts val="0"/>
                        </a:spcBef>
                        <a:spcAft>
                          <a:spcPts val="0"/>
                        </a:spcAft>
                      </a:pPr>
                      <a:r>
                        <a:rPr lang="en-US" sz="1800" dirty="0">
                          <a:effectLst/>
                        </a:rPr>
                        <a:t>Measles in the Philippines, 2014</a:t>
                      </a:r>
                      <a:endParaRPr lang="en-US" sz="1800" dirty="0">
                        <a:solidFill>
                          <a:srgbClr val="2C333D"/>
                        </a:solidFill>
                        <a:effectLst/>
                        <a:latin typeface="Calibri" panose="020F0502020204030204" pitchFamily="34" charset="0"/>
                        <a:ea typeface="Calibri" panose="020F0502020204030204" pitchFamily="34" charset="0"/>
                        <a:cs typeface="Times New Roman" panose="02020603050405020304" pitchFamily="18" charset="0"/>
                      </a:endParaRPr>
                    </a:p>
                  </a:txBody>
                  <a:tcPr marL="51032" marR="51032" marT="0" marB="0">
                    <a:solidFill>
                      <a:schemeClr val="accent6">
                        <a:lumMod val="10000"/>
                        <a:lumOff val="90000"/>
                      </a:schemeClr>
                    </a:solidFill>
                  </a:tcPr>
                </a:tc>
              </a:tr>
              <a:tr h="401935">
                <a:tc>
                  <a:txBody>
                    <a:bodyPr/>
                    <a:lstStyle/>
                    <a:p>
                      <a:pPr marL="0" marR="0" algn="l" defTabSz="914400" rtl="0" eaLnBrk="1" latinLnBrk="0" hangingPunct="1">
                        <a:spcBef>
                          <a:spcPts val="0"/>
                        </a:spcBef>
                        <a:spcAft>
                          <a:spcPts val="0"/>
                        </a:spcAft>
                      </a:pPr>
                      <a:r>
                        <a:rPr lang="en-US" sz="1800" b="0" kern="1200" dirty="0">
                          <a:solidFill>
                            <a:schemeClr val="dk1"/>
                          </a:solidFill>
                          <a:effectLst/>
                          <a:latin typeface="+mn-lt"/>
                          <a:ea typeface="+mn-ea"/>
                          <a:cs typeface="+mn-cs"/>
                        </a:rPr>
                        <a:t>Level 2, Alert</a:t>
                      </a:r>
                    </a:p>
                    <a:p>
                      <a:pPr marL="0" marR="0" algn="l" defTabSz="914400" rtl="0" eaLnBrk="1" latinLnBrk="0" hangingPunct="1">
                        <a:spcBef>
                          <a:spcPts val="0"/>
                        </a:spcBef>
                        <a:spcAft>
                          <a:spcPts val="0"/>
                        </a:spcAft>
                      </a:pPr>
                      <a:r>
                        <a:rPr lang="en-US" sz="1800" b="0" kern="1200" dirty="0">
                          <a:solidFill>
                            <a:schemeClr val="dk1"/>
                          </a:solidFill>
                          <a:effectLst/>
                          <a:latin typeface="+mn-lt"/>
                          <a:ea typeface="+mn-ea"/>
                          <a:cs typeface="+mn-cs"/>
                        </a:rPr>
                        <a:t> </a:t>
                      </a:r>
                    </a:p>
                  </a:txBody>
                  <a:tcPr marL="51032" marR="51032" marT="0" marB="0">
                    <a:solidFill>
                      <a:schemeClr val="bg2">
                        <a:lumMod val="95000"/>
                      </a:schemeClr>
                    </a:solidFill>
                  </a:tcPr>
                </a:tc>
                <a:tc>
                  <a:txBody>
                    <a:bodyPr/>
                    <a:lstStyle/>
                    <a:p>
                      <a:pPr marL="0" marR="0" algn="l">
                        <a:spcBef>
                          <a:spcPts val="0"/>
                        </a:spcBef>
                        <a:spcAft>
                          <a:spcPts val="0"/>
                        </a:spcAft>
                      </a:pPr>
                      <a:r>
                        <a:rPr lang="en-US" sz="1800" dirty="0">
                          <a:effectLst/>
                        </a:rPr>
                        <a:t>Use enhanced precautions</a:t>
                      </a:r>
                    </a:p>
                    <a:p>
                      <a:pPr marL="0" marR="0" algn="l">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32" marR="51032" marT="0" marB="0">
                    <a:solidFill>
                      <a:schemeClr val="bg2">
                        <a:lumMod val="95000"/>
                      </a:schemeClr>
                    </a:solidFill>
                  </a:tcPr>
                </a:tc>
                <a:tc>
                  <a:txBody>
                    <a:bodyPr/>
                    <a:lstStyle/>
                    <a:p>
                      <a:pPr marL="0" marR="0" algn="l">
                        <a:spcBef>
                          <a:spcPts val="0"/>
                        </a:spcBef>
                        <a:spcAft>
                          <a:spcPts val="0"/>
                        </a:spcAft>
                      </a:pPr>
                      <a:r>
                        <a:rPr lang="en-US" sz="1800" dirty="0">
                          <a:effectLst/>
                        </a:rPr>
                        <a:t>Zika, </a:t>
                      </a:r>
                      <a:r>
                        <a:rPr lang="en-US" sz="1800" dirty="0" smtClean="0">
                          <a:effectLst/>
                        </a:rPr>
                        <a:t>2016</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32" marR="51032" marT="0" marB="0">
                    <a:solidFill>
                      <a:schemeClr val="bg2">
                        <a:lumMod val="95000"/>
                      </a:schemeClr>
                    </a:solidFill>
                  </a:tcPr>
                </a:tc>
              </a:tr>
              <a:tr h="484676">
                <a:tc>
                  <a:txBody>
                    <a:bodyPr/>
                    <a:lstStyle/>
                    <a:p>
                      <a:pPr marL="0" marR="0" algn="l" defTabSz="914400" rtl="0" eaLnBrk="1" latinLnBrk="0" hangingPunct="1">
                        <a:spcBef>
                          <a:spcPts val="0"/>
                        </a:spcBef>
                        <a:spcAft>
                          <a:spcPts val="0"/>
                        </a:spcAft>
                      </a:pPr>
                      <a:r>
                        <a:rPr lang="en-US" sz="1800" b="0" kern="1200" dirty="0">
                          <a:solidFill>
                            <a:schemeClr val="dk1"/>
                          </a:solidFill>
                          <a:effectLst/>
                          <a:latin typeface="+mn-lt"/>
                          <a:ea typeface="+mn-ea"/>
                          <a:cs typeface="+mn-cs"/>
                        </a:rPr>
                        <a:t>Level 3</a:t>
                      </a:r>
                      <a:r>
                        <a:rPr lang="en-US" sz="1800" b="0" kern="1200" dirty="0" smtClean="0">
                          <a:solidFill>
                            <a:schemeClr val="dk1"/>
                          </a:solidFill>
                          <a:effectLst/>
                          <a:latin typeface="+mn-lt"/>
                          <a:ea typeface="+mn-ea"/>
                          <a:cs typeface="+mn-cs"/>
                        </a:rPr>
                        <a:t>, Warning</a:t>
                      </a:r>
                      <a:endParaRPr lang="en-US" sz="1800" b="0" kern="1200" dirty="0">
                        <a:solidFill>
                          <a:schemeClr val="dk1"/>
                        </a:solidFill>
                        <a:effectLst/>
                        <a:latin typeface="+mn-lt"/>
                        <a:ea typeface="+mn-ea"/>
                        <a:cs typeface="+mn-cs"/>
                      </a:endParaRPr>
                    </a:p>
                    <a:p>
                      <a:pPr marL="0" marR="0" algn="l" defTabSz="914400" rtl="0" eaLnBrk="1" latinLnBrk="0" hangingPunct="1">
                        <a:spcBef>
                          <a:spcPts val="0"/>
                        </a:spcBef>
                        <a:spcAft>
                          <a:spcPts val="0"/>
                        </a:spcAft>
                      </a:pPr>
                      <a:r>
                        <a:rPr lang="en-US" sz="1800" b="0" kern="1200" dirty="0">
                          <a:solidFill>
                            <a:schemeClr val="dk1"/>
                          </a:solidFill>
                          <a:effectLst/>
                          <a:latin typeface="+mn-lt"/>
                          <a:ea typeface="+mn-ea"/>
                          <a:cs typeface="+mn-cs"/>
                        </a:rPr>
                        <a:t> </a:t>
                      </a:r>
                    </a:p>
                  </a:txBody>
                  <a:tcPr marL="51032" marR="51032" marT="0" marB="0">
                    <a:solidFill>
                      <a:schemeClr val="accent6">
                        <a:lumMod val="10000"/>
                        <a:lumOff val="90000"/>
                      </a:schemeClr>
                    </a:solidFill>
                  </a:tcPr>
                </a:tc>
                <a:tc>
                  <a:txBody>
                    <a:bodyPr/>
                    <a:lstStyle/>
                    <a:p>
                      <a:pPr marL="0" marR="0" algn="l">
                        <a:spcBef>
                          <a:spcPts val="0"/>
                        </a:spcBef>
                        <a:spcAft>
                          <a:spcPts val="0"/>
                        </a:spcAft>
                      </a:pPr>
                      <a:r>
                        <a:rPr lang="en-US" sz="1800" dirty="0">
                          <a:effectLst/>
                        </a:rPr>
                        <a:t>Avoid nonessential </a:t>
                      </a:r>
                      <a:r>
                        <a:rPr lang="en-US" sz="1800" dirty="0" smtClean="0">
                          <a:effectLst/>
                        </a:rPr>
                        <a:t>travel</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32" marR="51032" marT="0" marB="0">
                    <a:solidFill>
                      <a:schemeClr val="accent6">
                        <a:lumMod val="10000"/>
                        <a:lumOff val="90000"/>
                      </a:schemeClr>
                    </a:solidFill>
                  </a:tcPr>
                </a:tc>
                <a:tc>
                  <a:txBody>
                    <a:bodyPr/>
                    <a:lstStyle/>
                    <a:p>
                      <a:pPr marL="0" marR="0" algn="l">
                        <a:spcBef>
                          <a:spcPts val="0"/>
                        </a:spcBef>
                        <a:spcAft>
                          <a:spcPts val="0"/>
                        </a:spcAft>
                      </a:pPr>
                      <a:r>
                        <a:rPr lang="en-US" sz="1800" dirty="0">
                          <a:effectLst/>
                        </a:rPr>
                        <a:t>Ebola in West Africa, </a:t>
                      </a:r>
                      <a:r>
                        <a:rPr lang="en-US" sz="1800" dirty="0" smtClean="0">
                          <a:effectLst/>
                        </a:rPr>
                        <a:t>2014</a:t>
                      </a: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032" marR="51032" marT="0" marB="0">
                    <a:solidFill>
                      <a:schemeClr val="accent6">
                        <a:lumMod val="10000"/>
                        <a:lumOff val="90000"/>
                      </a:schemeClr>
                    </a:solidFill>
                  </a:tcPr>
                </a:tc>
              </a:tr>
            </a:tbl>
          </a:graphicData>
        </a:graphic>
      </p:graphicFrame>
    </p:spTree>
    <p:extLst>
      <p:ext uri="{BB962C8B-B14F-4D97-AF65-F5344CB8AC3E}">
        <p14:creationId xmlns:p14="http://schemas.microsoft.com/office/powerpoint/2010/main" val="374327165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Zika Travel Information web page" title="Zika Travel Information"/>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6089780" y="857250"/>
            <a:ext cx="3054220" cy="4982547"/>
          </a:xfrm>
          <a:prstGeom prst="rect">
            <a:avLst/>
          </a:prstGeom>
        </p:spPr>
      </p:pic>
      <p:sp>
        <p:nvSpPr>
          <p:cNvPr id="2" name="Title 1"/>
          <p:cNvSpPr>
            <a:spLocks noGrp="1"/>
          </p:cNvSpPr>
          <p:nvPr>
            <p:ph type="title"/>
          </p:nvPr>
        </p:nvSpPr>
        <p:spPr/>
        <p:txBody>
          <a:bodyPr/>
          <a:lstStyle/>
          <a:p>
            <a:pPr defTabSz="601663"/>
            <a:r>
              <a:rPr lang="en-US" dirty="0"/>
              <a:t>CDC</a:t>
            </a:r>
            <a:r>
              <a:rPr lang="en-US" dirty="0">
                <a:solidFill>
                  <a:schemeClr val="bg2"/>
                </a:solidFill>
              </a:rPr>
              <a:t> </a:t>
            </a:r>
            <a:r>
              <a:rPr lang="en-US" dirty="0"/>
              <a:t>Travel </a:t>
            </a:r>
            <a:r>
              <a:rPr lang="en-US" dirty="0" smtClean="0"/>
              <a:t>notices</a:t>
            </a:r>
            <a:endParaRPr lang="en-US" dirty="0"/>
          </a:p>
        </p:txBody>
      </p:sp>
      <p:sp>
        <p:nvSpPr>
          <p:cNvPr id="4" name="Text Placeholder 3"/>
          <p:cNvSpPr>
            <a:spLocks noGrp="1"/>
          </p:cNvSpPr>
          <p:nvPr>
            <p:ph type="body" sz="quarter" idx="10"/>
          </p:nvPr>
        </p:nvSpPr>
        <p:spPr>
          <a:xfrm>
            <a:off x="238832" y="1920479"/>
            <a:ext cx="5834423" cy="3542638"/>
          </a:xfrm>
        </p:spPr>
        <p:txBody>
          <a:bodyPr/>
          <a:lstStyle/>
          <a:p>
            <a:pPr marL="338138" indent="-173831">
              <a:buClr>
                <a:srgbClr val="0F56DC">
                  <a:lumMod val="60000"/>
                  <a:lumOff val="40000"/>
                </a:srgbClr>
              </a:buClr>
              <a:buSzPct val="130000"/>
              <a:buFont typeface="Arial" pitchFamily="34" charset="0"/>
              <a:buChar char="•"/>
            </a:pPr>
            <a:r>
              <a:rPr lang="en-US" dirty="0">
                <a:cs typeface="Optima nova LT Regular"/>
              </a:rPr>
              <a:t>58 Overall</a:t>
            </a:r>
          </a:p>
          <a:p>
            <a:pPr marL="338138" indent="-173831">
              <a:buClr>
                <a:srgbClr val="0F56DC">
                  <a:lumMod val="60000"/>
                  <a:lumOff val="40000"/>
                </a:srgbClr>
              </a:buClr>
              <a:buSzPct val="130000"/>
              <a:buFont typeface="Arial" pitchFamily="34" charset="0"/>
              <a:buChar char="•"/>
            </a:pPr>
            <a:r>
              <a:rPr lang="en-US" dirty="0">
                <a:cs typeface="Optima nova LT Regular"/>
              </a:rPr>
              <a:t>48 in the Americas</a:t>
            </a:r>
          </a:p>
          <a:p>
            <a:pPr marL="738188" lvl="1" indent="-173831">
              <a:buClr>
                <a:srgbClr val="0F56DC">
                  <a:lumMod val="60000"/>
                  <a:lumOff val="40000"/>
                </a:srgbClr>
              </a:buClr>
              <a:buSzPct val="130000"/>
              <a:buFont typeface="Arial" pitchFamily="34" charset="0"/>
              <a:buChar char="•"/>
            </a:pPr>
            <a:r>
              <a:rPr lang="en-US" sz="1800" dirty="0">
                <a:cs typeface="Optima nova LT Regular"/>
              </a:rPr>
              <a:t>29 in the Caribbean	</a:t>
            </a:r>
          </a:p>
          <a:p>
            <a:pPr marL="738188" lvl="1" indent="-173831">
              <a:buClr>
                <a:srgbClr val="0F56DC">
                  <a:lumMod val="60000"/>
                  <a:lumOff val="40000"/>
                </a:srgbClr>
              </a:buClr>
              <a:buSzPct val="130000"/>
              <a:buFont typeface="Arial" pitchFamily="34" charset="0"/>
              <a:buChar char="•"/>
            </a:pPr>
            <a:r>
              <a:rPr lang="en-US" sz="1800" dirty="0">
                <a:cs typeface="Optima nova LT Regular"/>
              </a:rPr>
              <a:t>11 in South America</a:t>
            </a:r>
          </a:p>
          <a:p>
            <a:pPr marL="738188" lvl="1" indent="-173831">
              <a:buClr>
                <a:srgbClr val="0F56DC">
                  <a:lumMod val="60000"/>
                  <a:lumOff val="40000"/>
                </a:srgbClr>
              </a:buClr>
              <a:buSzPct val="130000"/>
              <a:buFont typeface="Arial" pitchFamily="34" charset="0"/>
              <a:buChar char="•"/>
            </a:pPr>
            <a:r>
              <a:rPr lang="en-US" sz="1800" dirty="0">
                <a:cs typeface="Optima nova LT Regular"/>
              </a:rPr>
              <a:t>7 in Central America	</a:t>
            </a:r>
          </a:p>
          <a:p>
            <a:pPr marL="738188" lvl="1" indent="-173831">
              <a:buClr>
                <a:srgbClr val="0F56DC">
                  <a:lumMod val="60000"/>
                  <a:lumOff val="40000"/>
                </a:srgbClr>
              </a:buClr>
              <a:buSzPct val="130000"/>
              <a:buFont typeface="Arial" pitchFamily="34" charset="0"/>
              <a:buChar char="•"/>
            </a:pPr>
            <a:r>
              <a:rPr lang="en-US" sz="1800" dirty="0">
                <a:cs typeface="Optima nova LT Regular"/>
              </a:rPr>
              <a:t>1 in North America	</a:t>
            </a:r>
          </a:p>
          <a:p>
            <a:pPr marL="338138" indent="-173831">
              <a:buClr>
                <a:srgbClr val="0F56DC">
                  <a:lumMod val="60000"/>
                  <a:lumOff val="40000"/>
                </a:srgbClr>
              </a:buClr>
              <a:buSzPct val="130000"/>
              <a:buFont typeface="Arial" pitchFamily="34" charset="0"/>
              <a:buChar char="•"/>
            </a:pPr>
            <a:r>
              <a:rPr lang="en-US" dirty="0" smtClean="0">
                <a:cs typeface="Optima nova LT Regular"/>
              </a:rPr>
              <a:t>8 in the Pacific Islands</a:t>
            </a:r>
            <a:endParaRPr lang="en-US" dirty="0">
              <a:cs typeface="Optima nova LT Regular"/>
            </a:endParaRPr>
          </a:p>
          <a:p>
            <a:pPr marL="338138" indent="-173831">
              <a:buClr>
                <a:srgbClr val="0F56DC">
                  <a:lumMod val="60000"/>
                  <a:lumOff val="40000"/>
                </a:srgbClr>
              </a:buClr>
              <a:buSzPct val="130000"/>
              <a:buFont typeface="Arial" pitchFamily="34" charset="0"/>
              <a:buChar char="•"/>
            </a:pPr>
            <a:r>
              <a:rPr lang="en-US" dirty="0" smtClean="0">
                <a:cs typeface="Optima nova LT Regular"/>
              </a:rPr>
              <a:t>1 in Africa</a:t>
            </a:r>
            <a:endParaRPr lang="en-US" dirty="0">
              <a:cs typeface="Optima nova LT Regular"/>
            </a:endParaRPr>
          </a:p>
          <a:p>
            <a:pPr marL="338138" indent="-173831">
              <a:buClr>
                <a:srgbClr val="0F56DC">
                  <a:lumMod val="60000"/>
                  <a:lumOff val="40000"/>
                </a:srgbClr>
              </a:buClr>
              <a:buSzPct val="130000"/>
              <a:buFont typeface="Arial" pitchFamily="34" charset="0"/>
              <a:buChar char="•"/>
            </a:pPr>
            <a:r>
              <a:rPr lang="en-US" dirty="0" smtClean="0">
                <a:cs typeface="Optima nova LT Regular"/>
              </a:rPr>
              <a:t>1 in Asia</a:t>
            </a:r>
            <a:endParaRPr lang="en-US" dirty="0">
              <a:cs typeface="Optima nova LT Regular"/>
            </a:endParaRPr>
          </a:p>
          <a:p>
            <a:endParaRPr lang="en-US" dirty="0"/>
          </a:p>
          <a:p>
            <a:pPr marL="0" indent="0">
              <a:buNone/>
            </a:pPr>
            <a:endParaRPr lang="en-US" dirty="0"/>
          </a:p>
        </p:txBody>
      </p:sp>
    </p:spTree>
    <p:extLst>
      <p:ext uri="{BB962C8B-B14F-4D97-AF65-F5344CB8AC3E}">
        <p14:creationId xmlns:p14="http://schemas.microsoft.com/office/powerpoint/2010/main" val="44662942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601663"/>
            <a:r>
              <a:rPr lang="en-US" dirty="0"/>
              <a:t>CDC</a:t>
            </a:r>
            <a:r>
              <a:rPr lang="en-US" dirty="0" smtClean="0">
                <a:solidFill>
                  <a:schemeClr val="bg2"/>
                </a:solidFill>
              </a:rPr>
              <a:t> </a:t>
            </a:r>
            <a:r>
              <a:rPr lang="en-US" dirty="0" smtClean="0"/>
              <a:t>Travel recommendations</a:t>
            </a:r>
            <a:endParaRPr lang="en-US" dirty="0"/>
          </a:p>
        </p:txBody>
      </p:sp>
      <p:sp>
        <p:nvSpPr>
          <p:cNvPr id="4" name="Text Placeholder 3"/>
          <p:cNvSpPr>
            <a:spLocks noGrp="1"/>
          </p:cNvSpPr>
          <p:nvPr>
            <p:ph type="body" sz="quarter" idx="10"/>
          </p:nvPr>
        </p:nvSpPr>
        <p:spPr>
          <a:xfrm>
            <a:off x="457200" y="2016125"/>
            <a:ext cx="5356746" cy="3563250"/>
          </a:xfrm>
        </p:spPr>
        <p:txBody>
          <a:bodyPr/>
          <a:lstStyle/>
          <a:p>
            <a:r>
              <a:rPr lang="en-US" sz="2400" dirty="0">
                <a:solidFill>
                  <a:schemeClr val="tx2"/>
                </a:solidFill>
              </a:rPr>
              <a:t>If you are pregnant, do not travel to areas with Zika. </a:t>
            </a:r>
          </a:p>
          <a:p>
            <a:pPr lvl="1"/>
            <a:r>
              <a:rPr lang="en-US" dirty="0" smtClean="0">
                <a:solidFill>
                  <a:schemeClr val="tx2"/>
                </a:solidFill>
              </a:rPr>
              <a:t>If </a:t>
            </a:r>
            <a:r>
              <a:rPr lang="en-US" dirty="0">
                <a:solidFill>
                  <a:schemeClr val="tx2"/>
                </a:solidFill>
              </a:rPr>
              <a:t>you must travel, talk to your </a:t>
            </a:r>
            <a:r>
              <a:rPr lang="en-US" dirty="0" smtClean="0">
                <a:solidFill>
                  <a:schemeClr val="tx2"/>
                </a:solidFill>
              </a:rPr>
              <a:t>doctor or other healthcare provider </a:t>
            </a:r>
            <a:r>
              <a:rPr lang="en-US" dirty="0">
                <a:solidFill>
                  <a:schemeClr val="tx2"/>
                </a:solidFill>
              </a:rPr>
              <a:t>before your trip.</a:t>
            </a:r>
          </a:p>
          <a:p>
            <a:r>
              <a:rPr lang="en-US" sz="2400" dirty="0">
                <a:solidFill>
                  <a:schemeClr val="tx2"/>
                </a:solidFill>
              </a:rPr>
              <a:t>If you are trying to get pregnant, talk to your doctor or other healthcare provider before you travel.</a:t>
            </a:r>
          </a:p>
          <a:p>
            <a:pPr marL="0" indent="0">
              <a:buNone/>
            </a:pPr>
            <a:endParaRPr lang="en-US" sz="1800" dirty="0"/>
          </a:p>
        </p:txBody>
      </p:sp>
      <p:sp>
        <p:nvSpPr>
          <p:cNvPr id="7" name="AutoShape 3"/>
          <p:cNvSpPr>
            <a:spLocks noChangeAspect="1" noChangeArrowheads="1" noTextEdit="1"/>
          </p:cNvSpPr>
          <p:nvPr/>
        </p:nvSpPr>
        <p:spPr bwMode="auto">
          <a:xfrm>
            <a:off x="5608638" y="3114675"/>
            <a:ext cx="42164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6" name="AutoShape 302"/>
          <p:cNvSpPr>
            <a:spLocks noChangeAspect="1" noChangeArrowheads="1" noTextEdit="1"/>
          </p:cNvSpPr>
          <p:nvPr/>
        </p:nvSpPr>
        <p:spPr bwMode="auto">
          <a:xfrm>
            <a:off x="3627438" y="2200275"/>
            <a:ext cx="65786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1" name="Freeform 312"/>
          <p:cNvSpPr>
            <a:spLocks/>
          </p:cNvSpPr>
          <p:nvPr/>
        </p:nvSpPr>
        <p:spPr bwMode="auto">
          <a:xfrm>
            <a:off x="7814482" y="5847970"/>
            <a:ext cx="1986743"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8 w 583"/>
              <a:gd name="T19" fmla="*/ 0 h 17"/>
              <a:gd name="T20" fmla="*/ 394 w 583"/>
              <a:gd name="T21" fmla="*/ 10 h 17"/>
              <a:gd name="T22" fmla="*/ 379 w 583"/>
              <a:gd name="T23" fmla="*/ 0 h 17"/>
              <a:gd name="T24" fmla="*/ 350 w 583"/>
              <a:gd name="T25" fmla="*/ 0 h 17"/>
              <a:gd name="T26" fmla="*/ 335 w 583"/>
              <a:gd name="T27" fmla="*/ 10 h 17"/>
              <a:gd name="T28" fmla="*/ 320 w 583"/>
              <a:gd name="T29" fmla="*/ 0 h 17"/>
              <a:gd name="T30" fmla="*/ 292 w 583"/>
              <a:gd name="T31" fmla="*/ 0 h 17"/>
              <a:gd name="T32" fmla="*/ 291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5 w 583"/>
              <a:gd name="T45" fmla="*/ 0 h 17"/>
              <a:gd name="T46" fmla="*/ 161 w 583"/>
              <a:gd name="T47" fmla="*/ 10 h 17"/>
              <a:gd name="T48" fmla="*/ 146 w 583"/>
              <a:gd name="T49" fmla="*/ 0 h 17"/>
              <a:gd name="T50" fmla="*/ 117 w 583"/>
              <a:gd name="T51" fmla="*/ 0 h 17"/>
              <a:gd name="T52" fmla="*/ 102 w 583"/>
              <a:gd name="T53" fmla="*/ 10 h 17"/>
              <a:gd name="T54" fmla="*/ 87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1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4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1"/>
                </a:moveTo>
                <a:cubicBezTo>
                  <a:pt x="583" y="0"/>
                  <a:pt x="583" y="0"/>
                  <a:pt x="583" y="0"/>
                </a:cubicBezTo>
                <a:cubicBezTo>
                  <a:pt x="582" y="0"/>
                  <a:pt x="582" y="0"/>
                  <a:pt x="582" y="0"/>
                </a:cubicBezTo>
                <a:cubicBezTo>
                  <a:pt x="582"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7" y="6"/>
                  <a:pt x="437" y="0"/>
                </a:cubicBezTo>
                <a:cubicBezTo>
                  <a:pt x="437" y="0"/>
                  <a:pt x="437" y="0"/>
                  <a:pt x="437" y="0"/>
                </a:cubicBezTo>
                <a:cubicBezTo>
                  <a:pt x="437" y="6"/>
                  <a:pt x="430" y="10"/>
                  <a:pt x="423" y="10"/>
                </a:cubicBezTo>
                <a:cubicBezTo>
                  <a:pt x="415" y="10"/>
                  <a:pt x="408" y="6"/>
                  <a:pt x="408" y="0"/>
                </a:cubicBezTo>
                <a:cubicBezTo>
                  <a:pt x="408" y="0"/>
                  <a:pt x="408" y="0"/>
                  <a:pt x="408" y="0"/>
                </a:cubicBezTo>
                <a:cubicBezTo>
                  <a:pt x="408" y="6"/>
                  <a:pt x="401" y="10"/>
                  <a:pt x="394" y="10"/>
                </a:cubicBezTo>
                <a:cubicBezTo>
                  <a:pt x="386" y="10"/>
                  <a:pt x="379" y="6"/>
                  <a:pt x="379" y="0"/>
                </a:cubicBezTo>
                <a:cubicBezTo>
                  <a:pt x="379" y="0"/>
                  <a:pt x="379" y="0"/>
                  <a:pt x="379" y="0"/>
                </a:cubicBezTo>
                <a:cubicBezTo>
                  <a:pt x="379" y="6"/>
                  <a:pt x="372" y="10"/>
                  <a:pt x="364" y="10"/>
                </a:cubicBezTo>
                <a:cubicBezTo>
                  <a:pt x="357" y="10"/>
                  <a:pt x="350" y="6"/>
                  <a:pt x="350" y="0"/>
                </a:cubicBezTo>
                <a:cubicBezTo>
                  <a:pt x="350" y="0"/>
                  <a:pt x="350" y="0"/>
                  <a:pt x="350" y="0"/>
                </a:cubicBezTo>
                <a:cubicBezTo>
                  <a:pt x="350" y="6"/>
                  <a:pt x="343" y="10"/>
                  <a:pt x="335" y="10"/>
                </a:cubicBezTo>
                <a:cubicBezTo>
                  <a:pt x="327" y="10"/>
                  <a:pt x="321" y="6"/>
                  <a:pt x="321" y="0"/>
                </a:cubicBezTo>
                <a:cubicBezTo>
                  <a:pt x="320" y="0"/>
                  <a:pt x="320" y="0"/>
                  <a:pt x="320" y="0"/>
                </a:cubicBezTo>
                <a:cubicBezTo>
                  <a:pt x="320"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4" y="6"/>
                  <a:pt x="204" y="0"/>
                </a:cubicBezTo>
                <a:cubicBezTo>
                  <a:pt x="204" y="0"/>
                  <a:pt x="204" y="0"/>
                  <a:pt x="204" y="0"/>
                </a:cubicBezTo>
                <a:cubicBezTo>
                  <a:pt x="204" y="6"/>
                  <a:pt x="197" y="10"/>
                  <a:pt x="190" y="10"/>
                </a:cubicBezTo>
                <a:cubicBezTo>
                  <a:pt x="182" y="10"/>
                  <a:pt x="175" y="6"/>
                  <a:pt x="175" y="0"/>
                </a:cubicBezTo>
                <a:cubicBezTo>
                  <a:pt x="175" y="0"/>
                  <a:pt x="175" y="0"/>
                  <a:pt x="175" y="0"/>
                </a:cubicBezTo>
                <a:cubicBezTo>
                  <a:pt x="175" y="6"/>
                  <a:pt x="168" y="10"/>
                  <a:pt x="161" y="10"/>
                </a:cubicBezTo>
                <a:cubicBezTo>
                  <a:pt x="153" y="10"/>
                  <a:pt x="146" y="6"/>
                  <a:pt x="146" y="0"/>
                </a:cubicBezTo>
                <a:cubicBezTo>
                  <a:pt x="146" y="0"/>
                  <a:pt x="146" y="0"/>
                  <a:pt x="146" y="0"/>
                </a:cubicBezTo>
                <a:cubicBezTo>
                  <a:pt x="146" y="6"/>
                  <a:pt x="139" y="10"/>
                  <a:pt x="131" y="10"/>
                </a:cubicBezTo>
                <a:cubicBezTo>
                  <a:pt x="124" y="10"/>
                  <a:pt x="117" y="6"/>
                  <a:pt x="117" y="0"/>
                </a:cubicBezTo>
                <a:cubicBezTo>
                  <a:pt x="117" y="0"/>
                  <a:pt x="117" y="0"/>
                  <a:pt x="117" y="0"/>
                </a:cubicBezTo>
                <a:cubicBezTo>
                  <a:pt x="117" y="6"/>
                  <a:pt x="110" y="10"/>
                  <a:pt x="102" y="10"/>
                </a:cubicBezTo>
                <a:cubicBezTo>
                  <a:pt x="94" y="10"/>
                  <a:pt x="88" y="6"/>
                  <a:pt x="88" y="0"/>
                </a:cubicBezTo>
                <a:cubicBezTo>
                  <a:pt x="87" y="0"/>
                  <a:pt x="87" y="0"/>
                  <a:pt x="87" y="0"/>
                </a:cubicBezTo>
                <a:cubicBezTo>
                  <a:pt x="87"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9"/>
                  <a:pt x="0" y="9"/>
                </a:cubicBezTo>
                <a:cubicBezTo>
                  <a:pt x="1" y="13"/>
                  <a:pt x="8" y="17"/>
                  <a:pt x="15" y="17"/>
                </a:cubicBezTo>
                <a:cubicBezTo>
                  <a:pt x="22" y="17"/>
                  <a:pt x="28" y="13"/>
                  <a:pt x="30" y="9"/>
                </a:cubicBezTo>
                <a:cubicBezTo>
                  <a:pt x="31" y="13"/>
                  <a:pt x="37" y="17"/>
                  <a:pt x="44" y="17"/>
                </a:cubicBezTo>
                <a:cubicBezTo>
                  <a:pt x="51" y="17"/>
                  <a:pt x="57" y="13"/>
                  <a:pt x="59" y="9"/>
                </a:cubicBezTo>
                <a:cubicBezTo>
                  <a:pt x="60" y="13"/>
                  <a:pt x="66" y="17"/>
                  <a:pt x="73" y="17"/>
                </a:cubicBezTo>
                <a:cubicBezTo>
                  <a:pt x="80" y="17"/>
                  <a:pt x="86" y="13"/>
                  <a:pt x="88" y="9"/>
                </a:cubicBezTo>
                <a:cubicBezTo>
                  <a:pt x="89" y="13"/>
                  <a:pt x="95" y="17"/>
                  <a:pt x="102" y="17"/>
                </a:cubicBezTo>
                <a:cubicBezTo>
                  <a:pt x="109" y="17"/>
                  <a:pt x="115" y="13"/>
                  <a:pt x="117" y="9"/>
                </a:cubicBezTo>
                <a:cubicBezTo>
                  <a:pt x="118" y="13"/>
                  <a:pt x="124" y="17"/>
                  <a:pt x="131" y="17"/>
                </a:cubicBezTo>
                <a:cubicBezTo>
                  <a:pt x="139" y="17"/>
                  <a:pt x="145" y="13"/>
                  <a:pt x="146" y="9"/>
                </a:cubicBezTo>
                <a:cubicBezTo>
                  <a:pt x="147" y="13"/>
                  <a:pt x="153" y="17"/>
                  <a:pt x="161" y="17"/>
                </a:cubicBezTo>
                <a:cubicBezTo>
                  <a:pt x="168" y="17"/>
                  <a:pt x="174" y="13"/>
                  <a:pt x="175" y="9"/>
                </a:cubicBezTo>
                <a:cubicBezTo>
                  <a:pt x="176" y="13"/>
                  <a:pt x="182" y="17"/>
                  <a:pt x="190" y="17"/>
                </a:cubicBezTo>
                <a:cubicBezTo>
                  <a:pt x="197" y="17"/>
                  <a:pt x="203" y="13"/>
                  <a:pt x="204" y="9"/>
                </a:cubicBezTo>
                <a:cubicBezTo>
                  <a:pt x="206" y="13"/>
                  <a:pt x="212" y="17"/>
                  <a:pt x="219" y="17"/>
                </a:cubicBezTo>
                <a:cubicBezTo>
                  <a:pt x="226" y="17"/>
                  <a:pt x="232" y="13"/>
                  <a:pt x="233" y="9"/>
                </a:cubicBezTo>
                <a:cubicBezTo>
                  <a:pt x="235" y="13"/>
                  <a:pt x="241" y="17"/>
                  <a:pt x="248" y="17"/>
                </a:cubicBezTo>
                <a:cubicBezTo>
                  <a:pt x="255" y="17"/>
                  <a:pt x="261" y="13"/>
                  <a:pt x="262" y="9"/>
                </a:cubicBezTo>
                <a:cubicBezTo>
                  <a:pt x="264" y="13"/>
                  <a:pt x="270" y="17"/>
                  <a:pt x="277" y="17"/>
                </a:cubicBezTo>
                <a:cubicBezTo>
                  <a:pt x="284" y="17"/>
                  <a:pt x="290" y="14"/>
                  <a:pt x="291" y="9"/>
                </a:cubicBezTo>
                <a:cubicBezTo>
                  <a:pt x="293" y="14"/>
                  <a:pt x="299" y="17"/>
                  <a:pt x="306" y="17"/>
                </a:cubicBezTo>
                <a:cubicBezTo>
                  <a:pt x="313" y="17"/>
                  <a:pt x="319" y="13"/>
                  <a:pt x="321" y="9"/>
                </a:cubicBezTo>
                <a:cubicBezTo>
                  <a:pt x="322" y="13"/>
                  <a:pt x="328" y="17"/>
                  <a:pt x="335" y="17"/>
                </a:cubicBezTo>
                <a:cubicBezTo>
                  <a:pt x="342" y="17"/>
                  <a:pt x="348" y="13"/>
                  <a:pt x="350" y="9"/>
                </a:cubicBezTo>
                <a:cubicBezTo>
                  <a:pt x="351" y="13"/>
                  <a:pt x="357" y="17"/>
                  <a:pt x="364" y="17"/>
                </a:cubicBezTo>
                <a:cubicBezTo>
                  <a:pt x="372" y="17"/>
                  <a:pt x="378" y="13"/>
                  <a:pt x="379" y="9"/>
                </a:cubicBezTo>
                <a:cubicBezTo>
                  <a:pt x="380" y="13"/>
                  <a:pt x="386" y="17"/>
                  <a:pt x="394" y="17"/>
                </a:cubicBezTo>
                <a:cubicBezTo>
                  <a:pt x="401" y="17"/>
                  <a:pt x="407" y="13"/>
                  <a:pt x="408" y="9"/>
                </a:cubicBezTo>
                <a:cubicBezTo>
                  <a:pt x="409" y="13"/>
                  <a:pt x="415" y="17"/>
                  <a:pt x="423" y="17"/>
                </a:cubicBezTo>
                <a:cubicBezTo>
                  <a:pt x="430" y="17"/>
                  <a:pt x="436" y="13"/>
                  <a:pt x="437" y="9"/>
                </a:cubicBezTo>
                <a:cubicBezTo>
                  <a:pt x="439" y="13"/>
                  <a:pt x="445" y="17"/>
                  <a:pt x="452" y="17"/>
                </a:cubicBezTo>
                <a:cubicBezTo>
                  <a:pt x="459" y="17"/>
                  <a:pt x="465" y="13"/>
                  <a:pt x="466" y="9"/>
                </a:cubicBezTo>
                <a:cubicBezTo>
                  <a:pt x="468" y="13"/>
                  <a:pt x="474" y="17"/>
                  <a:pt x="481" y="17"/>
                </a:cubicBezTo>
                <a:cubicBezTo>
                  <a:pt x="488" y="17"/>
                  <a:pt x="494" y="13"/>
                  <a:pt x="495" y="9"/>
                </a:cubicBezTo>
                <a:cubicBezTo>
                  <a:pt x="497" y="13"/>
                  <a:pt x="503" y="17"/>
                  <a:pt x="510" y="17"/>
                </a:cubicBezTo>
                <a:cubicBezTo>
                  <a:pt x="517" y="17"/>
                  <a:pt x="523" y="13"/>
                  <a:pt x="525" y="9"/>
                </a:cubicBezTo>
                <a:cubicBezTo>
                  <a:pt x="526" y="13"/>
                  <a:pt x="532" y="17"/>
                  <a:pt x="539" y="17"/>
                </a:cubicBezTo>
                <a:cubicBezTo>
                  <a:pt x="546" y="17"/>
                  <a:pt x="552" y="13"/>
                  <a:pt x="554" y="9"/>
                </a:cubicBezTo>
                <a:cubicBezTo>
                  <a:pt x="555" y="13"/>
                  <a:pt x="561" y="17"/>
                  <a:pt x="568" y="17"/>
                </a:cubicBezTo>
                <a:cubicBezTo>
                  <a:pt x="576" y="17"/>
                  <a:pt x="583" y="12"/>
                  <a:pt x="583" y="6"/>
                </a:cubicBezTo>
                <a:cubicBezTo>
                  <a:pt x="583" y="0"/>
                  <a:pt x="583" y="0"/>
                  <a:pt x="583" y="0"/>
                </a:cubicBezTo>
                <a:cubicBezTo>
                  <a:pt x="583" y="1"/>
                  <a:pt x="583" y="1"/>
                  <a:pt x="583" y="1"/>
                </a:cubicBezTo>
              </a:path>
            </a:pathLst>
          </a:custGeom>
          <a:solidFill>
            <a:srgbClr val="B1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2" name="Freeform 313"/>
          <p:cNvSpPr>
            <a:spLocks/>
          </p:cNvSpPr>
          <p:nvPr/>
        </p:nvSpPr>
        <p:spPr bwMode="auto">
          <a:xfrm>
            <a:off x="7917385" y="5865291"/>
            <a:ext cx="1785012"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4 w 524"/>
              <a:gd name="T13" fmla="*/ 17 h 17"/>
              <a:gd name="T14" fmla="*/ 305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1 w 524"/>
              <a:gd name="T29" fmla="*/ 17 h 17"/>
              <a:gd name="T30" fmla="*/ 72 w 524"/>
              <a:gd name="T31" fmla="*/ 17 h 17"/>
              <a:gd name="T32" fmla="*/ 43 w 524"/>
              <a:gd name="T33" fmla="*/ 17 h 17"/>
              <a:gd name="T34" fmla="*/ 14 w 524"/>
              <a:gd name="T35" fmla="*/ 17 h 17"/>
              <a:gd name="T36" fmla="*/ 0 w 524"/>
              <a:gd name="T37" fmla="*/ 0 h 17"/>
              <a:gd name="T38" fmla="*/ 14 w 524"/>
              <a:gd name="T39" fmla="*/ 10 h 17"/>
              <a:gd name="T40" fmla="*/ 29 w 524"/>
              <a:gd name="T41" fmla="*/ 0 h 17"/>
              <a:gd name="T42" fmla="*/ 57 w 524"/>
              <a:gd name="T43" fmla="*/ 0 h 17"/>
              <a:gd name="T44" fmla="*/ 72 w 524"/>
              <a:gd name="T45" fmla="*/ 10 h 17"/>
              <a:gd name="T46" fmla="*/ 87 w 524"/>
              <a:gd name="T47" fmla="*/ 0 h 17"/>
              <a:gd name="T48" fmla="*/ 116 w 524"/>
              <a:gd name="T49" fmla="*/ 0 h 17"/>
              <a:gd name="T50" fmla="*/ 131 w 524"/>
              <a:gd name="T51" fmla="*/ 10 h 17"/>
              <a:gd name="T52" fmla="*/ 145 w 524"/>
              <a:gd name="T53" fmla="*/ 0 h 17"/>
              <a:gd name="T54" fmla="*/ 174 w 524"/>
              <a:gd name="T55" fmla="*/ 0 h 17"/>
              <a:gd name="T56" fmla="*/ 189 w 524"/>
              <a:gd name="T57" fmla="*/ 10 h 17"/>
              <a:gd name="T58" fmla="*/ 204 w 524"/>
              <a:gd name="T59" fmla="*/ 0 h 17"/>
              <a:gd name="T60" fmla="*/ 232 w 524"/>
              <a:gd name="T61" fmla="*/ 0 h 17"/>
              <a:gd name="T62" fmla="*/ 247 w 524"/>
              <a:gd name="T63" fmla="*/ 10 h 17"/>
              <a:gd name="T64" fmla="*/ 261 w 524"/>
              <a:gd name="T65" fmla="*/ 0 h 17"/>
              <a:gd name="T66" fmla="*/ 262 w 524"/>
              <a:gd name="T67" fmla="*/ 0 h 17"/>
              <a:gd name="T68" fmla="*/ 290 w 524"/>
              <a:gd name="T69" fmla="*/ 0 h 17"/>
              <a:gd name="T70" fmla="*/ 305 w 524"/>
              <a:gd name="T71" fmla="*/ 10 h 17"/>
              <a:gd name="T72" fmla="*/ 320 w 524"/>
              <a:gd name="T73" fmla="*/ 0 h 17"/>
              <a:gd name="T74" fmla="*/ 349 w 524"/>
              <a:gd name="T75" fmla="*/ 0 h 17"/>
              <a:gd name="T76" fmla="*/ 364 w 524"/>
              <a:gd name="T77" fmla="*/ 10 h 17"/>
              <a:gd name="T78" fmla="*/ 378 w 524"/>
              <a:gd name="T79" fmla="*/ 0 h 17"/>
              <a:gd name="T80" fmla="*/ 407 w 524"/>
              <a:gd name="T81" fmla="*/ 0 h 17"/>
              <a:gd name="T82" fmla="*/ 422 w 524"/>
              <a:gd name="T83" fmla="*/ 10 h 17"/>
              <a:gd name="T84" fmla="*/ 437 w 524"/>
              <a:gd name="T85" fmla="*/ 0 h 17"/>
              <a:gd name="T86" fmla="*/ 465 w 524"/>
              <a:gd name="T87" fmla="*/ 0 h 17"/>
              <a:gd name="T88" fmla="*/ 480 w 524"/>
              <a:gd name="T89" fmla="*/ 10 h 17"/>
              <a:gd name="T90" fmla="*/ 495 w 524"/>
              <a:gd name="T91" fmla="*/ 0 h 17"/>
              <a:gd name="T92" fmla="*/ 523 w 524"/>
              <a:gd name="T93" fmla="*/ 0 h 17"/>
              <a:gd name="T94" fmla="*/ 524 w 524"/>
              <a:gd name="T9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8"/>
                </a:moveTo>
                <a:cubicBezTo>
                  <a:pt x="523" y="13"/>
                  <a:pt x="516" y="17"/>
                  <a:pt x="509" y="17"/>
                </a:cubicBezTo>
                <a:cubicBezTo>
                  <a:pt x="502" y="17"/>
                  <a:pt x="496" y="13"/>
                  <a:pt x="495" y="8"/>
                </a:cubicBezTo>
                <a:cubicBezTo>
                  <a:pt x="493" y="13"/>
                  <a:pt x="487" y="17"/>
                  <a:pt x="480" y="17"/>
                </a:cubicBezTo>
                <a:cubicBezTo>
                  <a:pt x="473" y="17"/>
                  <a:pt x="467" y="13"/>
                  <a:pt x="465" y="8"/>
                </a:cubicBezTo>
                <a:cubicBezTo>
                  <a:pt x="464" y="13"/>
                  <a:pt x="458" y="17"/>
                  <a:pt x="451" y="17"/>
                </a:cubicBezTo>
                <a:cubicBezTo>
                  <a:pt x="444" y="17"/>
                  <a:pt x="438" y="13"/>
                  <a:pt x="436" y="8"/>
                </a:cubicBezTo>
                <a:cubicBezTo>
                  <a:pt x="435" y="13"/>
                  <a:pt x="429" y="17"/>
                  <a:pt x="422" y="17"/>
                </a:cubicBezTo>
                <a:cubicBezTo>
                  <a:pt x="415" y="17"/>
                  <a:pt x="409" y="13"/>
                  <a:pt x="407" y="8"/>
                </a:cubicBezTo>
                <a:cubicBezTo>
                  <a:pt x="406" y="13"/>
                  <a:pt x="400" y="17"/>
                  <a:pt x="393" y="17"/>
                </a:cubicBezTo>
                <a:cubicBezTo>
                  <a:pt x="385" y="17"/>
                  <a:pt x="379" y="13"/>
                  <a:pt x="378" y="8"/>
                </a:cubicBezTo>
                <a:cubicBezTo>
                  <a:pt x="377" y="13"/>
                  <a:pt x="371" y="17"/>
                  <a:pt x="364" y="17"/>
                </a:cubicBezTo>
                <a:cubicBezTo>
                  <a:pt x="356" y="17"/>
                  <a:pt x="350" y="13"/>
                  <a:pt x="349" y="8"/>
                </a:cubicBezTo>
                <a:cubicBezTo>
                  <a:pt x="348" y="13"/>
                  <a:pt x="342" y="17"/>
                  <a:pt x="334" y="17"/>
                </a:cubicBezTo>
                <a:cubicBezTo>
                  <a:pt x="327" y="17"/>
                  <a:pt x="321" y="13"/>
                  <a:pt x="320" y="8"/>
                </a:cubicBezTo>
                <a:cubicBezTo>
                  <a:pt x="318" y="13"/>
                  <a:pt x="312" y="17"/>
                  <a:pt x="305" y="17"/>
                </a:cubicBezTo>
                <a:cubicBezTo>
                  <a:pt x="298" y="17"/>
                  <a:pt x="292" y="13"/>
                  <a:pt x="291" y="8"/>
                </a:cubicBezTo>
                <a:cubicBezTo>
                  <a:pt x="289" y="13"/>
                  <a:pt x="283" y="17"/>
                  <a:pt x="276" y="17"/>
                </a:cubicBezTo>
                <a:cubicBezTo>
                  <a:pt x="269" y="17"/>
                  <a:pt x="263" y="13"/>
                  <a:pt x="261" y="8"/>
                </a:cubicBezTo>
                <a:cubicBezTo>
                  <a:pt x="260" y="13"/>
                  <a:pt x="254" y="17"/>
                  <a:pt x="247" y="17"/>
                </a:cubicBezTo>
                <a:cubicBezTo>
                  <a:pt x="240" y="17"/>
                  <a:pt x="234" y="13"/>
                  <a:pt x="232" y="8"/>
                </a:cubicBezTo>
                <a:cubicBezTo>
                  <a:pt x="231" y="13"/>
                  <a:pt x="225" y="17"/>
                  <a:pt x="218" y="17"/>
                </a:cubicBezTo>
                <a:cubicBezTo>
                  <a:pt x="211" y="17"/>
                  <a:pt x="205" y="13"/>
                  <a:pt x="203" y="8"/>
                </a:cubicBezTo>
                <a:cubicBezTo>
                  <a:pt x="202" y="13"/>
                  <a:pt x="196" y="17"/>
                  <a:pt x="189" y="17"/>
                </a:cubicBezTo>
                <a:cubicBezTo>
                  <a:pt x="182" y="17"/>
                  <a:pt x="176" y="13"/>
                  <a:pt x="174" y="8"/>
                </a:cubicBezTo>
                <a:cubicBezTo>
                  <a:pt x="173" y="13"/>
                  <a:pt x="167" y="17"/>
                  <a:pt x="160" y="17"/>
                </a:cubicBezTo>
                <a:cubicBezTo>
                  <a:pt x="152" y="17"/>
                  <a:pt x="146" y="13"/>
                  <a:pt x="145" y="8"/>
                </a:cubicBezTo>
                <a:cubicBezTo>
                  <a:pt x="144" y="13"/>
                  <a:pt x="138" y="17"/>
                  <a:pt x="131" y="17"/>
                </a:cubicBezTo>
                <a:cubicBezTo>
                  <a:pt x="123" y="17"/>
                  <a:pt x="117" y="13"/>
                  <a:pt x="116" y="8"/>
                </a:cubicBezTo>
                <a:cubicBezTo>
                  <a:pt x="115" y="13"/>
                  <a:pt x="109" y="17"/>
                  <a:pt x="101" y="17"/>
                </a:cubicBezTo>
                <a:cubicBezTo>
                  <a:pt x="94" y="17"/>
                  <a:pt x="88" y="13"/>
                  <a:pt x="87" y="8"/>
                </a:cubicBezTo>
                <a:cubicBezTo>
                  <a:pt x="85" y="13"/>
                  <a:pt x="79" y="17"/>
                  <a:pt x="72" y="17"/>
                </a:cubicBezTo>
                <a:cubicBezTo>
                  <a:pt x="65" y="17"/>
                  <a:pt x="59" y="13"/>
                  <a:pt x="58" y="8"/>
                </a:cubicBezTo>
                <a:cubicBezTo>
                  <a:pt x="56" y="13"/>
                  <a:pt x="50" y="17"/>
                  <a:pt x="43" y="17"/>
                </a:cubicBezTo>
                <a:cubicBezTo>
                  <a:pt x="36" y="17"/>
                  <a:pt x="30" y="13"/>
                  <a:pt x="29" y="8"/>
                </a:cubicBezTo>
                <a:cubicBezTo>
                  <a:pt x="27" y="13"/>
                  <a:pt x="21" y="17"/>
                  <a:pt x="14" y="17"/>
                </a:cubicBezTo>
                <a:cubicBezTo>
                  <a:pt x="7" y="17"/>
                  <a:pt x="1" y="13"/>
                  <a:pt x="0" y="8"/>
                </a:cubicBezTo>
                <a:cubicBezTo>
                  <a:pt x="0" y="0"/>
                  <a:pt x="0" y="0"/>
                  <a:pt x="0" y="0"/>
                </a:cubicBezTo>
                <a:cubicBezTo>
                  <a:pt x="0" y="0"/>
                  <a:pt x="0" y="0"/>
                  <a:pt x="0" y="0"/>
                </a:cubicBezTo>
                <a:cubicBezTo>
                  <a:pt x="0" y="5"/>
                  <a:pt x="6" y="10"/>
                  <a:pt x="14" y="10"/>
                </a:cubicBezTo>
                <a:cubicBezTo>
                  <a:pt x="22" y="10"/>
                  <a:pt x="28" y="5"/>
                  <a:pt x="28" y="0"/>
                </a:cubicBezTo>
                <a:cubicBezTo>
                  <a:pt x="29" y="0"/>
                  <a:pt x="29" y="0"/>
                  <a:pt x="29" y="0"/>
                </a:cubicBezTo>
                <a:cubicBezTo>
                  <a:pt x="29" y="5"/>
                  <a:pt x="35" y="10"/>
                  <a:pt x="43" y="10"/>
                </a:cubicBezTo>
                <a:cubicBezTo>
                  <a:pt x="51" y="10"/>
                  <a:pt x="57" y="5"/>
                  <a:pt x="57" y="0"/>
                </a:cubicBezTo>
                <a:cubicBezTo>
                  <a:pt x="58" y="0"/>
                  <a:pt x="58" y="0"/>
                  <a:pt x="58" y="0"/>
                </a:cubicBezTo>
                <a:cubicBezTo>
                  <a:pt x="58" y="5"/>
                  <a:pt x="64" y="10"/>
                  <a:pt x="72" y="10"/>
                </a:cubicBezTo>
                <a:cubicBezTo>
                  <a:pt x="80" y="10"/>
                  <a:pt x="87" y="5"/>
                  <a:pt x="87" y="0"/>
                </a:cubicBezTo>
                <a:cubicBezTo>
                  <a:pt x="87" y="0"/>
                  <a:pt x="87" y="0"/>
                  <a:pt x="87" y="0"/>
                </a:cubicBezTo>
                <a:cubicBezTo>
                  <a:pt x="87" y="5"/>
                  <a:pt x="94" y="10"/>
                  <a:pt x="101" y="10"/>
                </a:cubicBezTo>
                <a:cubicBezTo>
                  <a:pt x="109" y="10"/>
                  <a:pt x="116" y="5"/>
                  <a:pt x="116" y="0"/>
                </a:cubicBezTo>
                <a:cubicBezTo>
                  <a:pt x="116" y="0"/>
                  <a:pt x="116" y="0"/>
                  <a:pt x="116" y="0"/>
                </a:cubicBezTo>
                <a:cubicBezTo>
                  <a:pt x="116" y="5"/>
                  <a:pt x="123" y="10"/>
                  <a:pt x="131" y="10"/>
                </a:cubicBezTo>
                <a:cubicBezTo>
                  <a:pt x="138" y="10"/>
                  <a:pt x="145" y="5"/>
                  <a:pt x="145" y="0"/>
                </a:cubicBezTo>
                <a:cubicBezTo>
                  <a:pt x="145" y="0"/>
                  <a:pt x="145" y="0"/>
                  <a:pt x="145" y="0"/>
                </a:cubicBezTo>
                <a:cubicBezTo>
                  <a:pt x="145" y="5"/>
                  <a:pt x="152" y="10"/>
                  <a:pt x="160" y="10"/>
                </a:cubicBezTo>
                <a:cubicBezTo>
                  <a:pt x="167" y="10"/>
                  <a:pt x="174" y="5"/>
                  <a:pt x="174" y="0"/>
                </a:cubicBezTo>
                <a:cubicBezTo>
                  <a:pt x="174" y="0"/>
                  <a:pt x="174" y="0"/>
                  <a:pt x="174" y="0"/>
                </a:cubicBezTo>
                <a:cubicBezTo>
                  <a:pt x="174" y="5"/>
                  <a:pt x="181" y="10"/>
                  <a:pt x="189" y="10"/>
                </a:cubicBezTo>
                <a:cubicBezTo>
                  <a:pt x="197" y="10"/>
                  <a:pt x="203" y="5"/>
                  <a:pt x="203" y="0"/>
                </a:cubicBezTo>
                <a:cubicBezTo>
                  <a:pt x="204" y="0"/>
                  <a:pt x="204" y="0"/>
                  <a:pt x="204" y="0"/>
                </a:cubicBezTo>
                <a:cubicBezTo>
                  <a:pt x="204" y="5"/>
                  <a:pt x="210" y="10"/>
                  <a:pt x="218" y="10"/>
                </a:cubicBezTo>
                <a:cubicBezTo>
                  <a:pt x="226" y="10"/>
                  <a:pt x="232" y="5"/>
                  <a:pt x="232" y="0"/>
                </a:cubicBezTo>
                <a:cubicBezTo>
                  <a:pt x="233" y="0"/>
                  <a:pt x="233" y="0"/>
                  <a:pt x="233" y="0"/>
                </a:cubicBezTo>
                <a:cubicBezTo>
                  <a:pt x="233" y="5"/>
                  <a:pt x="239" y="10"/>
                  <a:pt x="247" y="10"/>
                </a:cubicBezTo>
                <a:cubicBezTo>
                  <a:pt x="255" y="10"/>
                  <a:pt x="261" y="5"/>
                  <a:pt x="261" y="0"/>
                </a:cubicBezTo>
                <a:cubicBezTo>
                  <a:pt x="261" y="0"/>
                  <a:pt x="261" y="0"/>
                  <a:pt x="261" y="0"/>
                </a:cubicBezTo>
                <a:cubicBezTo>
                  <a:pt x="262" y="0"/>
                  <a:pt x="262" y="0"/>
                  <a:pt x="262" y="0"/>
                </a:cubicBezTo>
                <a:cubicBezTo>
                  <a:pt x="262" y="0"/>
                  <a:pt x="262" y="0"/>
                  <a:pt x="262" y="0"/>
                </a:cubicBezTo>
                <a:cubicBezTo>
                  <a:pt x="262" y="5"/>
                  <a:pt x="268" y="10"/>
                  <a:pt x="276" y="10"/>
                </a:cubicBezTo>
                <a:cubicBezTo>
                  <a:pt x="284" y="10"/>
                  <a:pt x="290" y="5"/>
                  <a:pt x="290" y="0"/>
                </a:cubicBezTo>
                <a:cubicBezTo>
                  <a:pt x="291" y="0"/>
                  <a:pt x="291" y="0"/>
                  <a:pt x="291" y="0"/>
                </a:cubicBezTo>
                <a:cubicBezTo>
                  <a:pt x="291" y="5"/>
                  <a:pt x="297" y="10"/>
                  <a:pt x="305" y="10"/>
                </a:cubicBezTo>
                <a:cubicBezTo>
                  <a:pt x="313" y="10"/>
                  <a:pt x="320" y="5"/>
                  <a:pt x="320" y="0"/>
                </a:cubicBezTo>
                <a:cubicBezTo>
                  <a:pt x="320" y="0"/>
                  <a:pt x="320" y="0"/>
                  <a:pt x="320" y="0"/>
                </a:cubicBezTo>
                <a:cubicBezTo>
                  <a:pt x="320" y="5"/>
                  <a:pt x="327" y="10"/>
                  <a:pt x="334" y="10"/>
                </a:cubicBezTo>
                <a:cubicBezTo>
                  <a:pt x="342" y="10"/>
                  <a:pt x="349" y="5"/>
                  <a:pt x="349" y="0"/>
                </a:cubicBezTo>
                <a:cubicBezTo>
                  <a:pt x="349" y="0"/>
                  <a:pt x="349" y="0"/>
                  <a:pt x="349" y="0"/>
                </a:cubicBezTo>
                <a:cubicBezTo>
                  <a:pt x="349" y="5"/>
                  <a:pt x="356" y="10"/>
                  <a:pt x="364" y="10"/>
                </a:cubicBezTo>
                <a:cubicBezTo>
                  <a:pt x="371" y="10"/>
                  <a:pt x="378" y="5"/>
                  <a:pt x="378" y="0"/>
                </a:cubicBezTo>
                <a:cubicBezTo>
                  <a:pt x="378" y="0"/>
                  <a:pt x="378" y="0"/>
                  <a:pt x="378" y="0"/>
                </a:cubicBezTo>
                <a:cubicBezTo>
                  <a:pt x="378" y="5"/>
                  <a:pt x="385" y="10"/>
                  <a:pt x="393" y="10"/>
                </a:cubicBezTo>
                <a:cubicBezTo>
                  <a:pt x="400" y="10"/>
                  <a:pt x="407" y="5"/>
                  <a:pt x="407" y="0"/>
                </a:cubicBezTo>
                <a:cubicBezTo>
                  <a:pt x="407" y="0"/>
                  <a:pt x="407" y="0"/>
                  <a:pt x="407" y="0"/>
                </a:cubicBezTo>
                <a:cubicBezTo>
                  <a:pt x="407" y="5"/>
                  <a:pt x="414" y="10"/>
                  <a:pt x="422" y="10"/>
                </a:cubicBezTo>
                <a:cubicBezTo>
                  <a:pt x="430" y="10"/>
                  <a:pt x="436" y="5"/>
                  <a:pt x="436" y="0"/>
                </a:cubicBezTo>
                <a:cubicBezTo>
                  <a:pt x="437" y="0"/>
                  <a:pt x="437" y="0"/>
                  <a:pt x="437" y="0"/>
                </a:cubicBezTo>
                <a:cubicBezTo>
                  <a:pt x="437" y="5"/>
                  <a:pt x="443" y="10"/>
                  <a:pt x="451" y="10"/>
                </a:cubicBezTo>
                <a:cubicBezTo>
                  <a:pt x="459" y="10"/>
                  <a:pt x="465" y="5"/>
                  <a:pt x="465" y="0"/>
                </a:cubicBezTo>
                <a:cubicBezTo>
                  <a:pt x="466" y="0"/>
                  <a:pt x="466" y="0"/>
                  <a:pt x="466" y="0"/>
                </a:cubicBezTo>
                <a:cubicBezTo>
                  <a:pt x="466" y="5"/>
                  <a:pt x="472" y="10"/>
                  <a:pt x="480" y="10"/>
                </a:cubicBezTo>
                <a:cubicBezTo>
                  <a:pt x="488" y="10"/>
                  <a:pt x="494" y="5"/>
                  <a:pt x="494" y="0"/>
                </a:cubicBezTo>
                <a:cubicBezTo>
                  <a:pt x="495" y="0"/>
                  <a:pt x="495" y="0"/>
                  <a:pt x="495" y="0"/>
                </a:cubicBezTo>
                <a:cubicBezTo>
                  <a:pt x="495" y="5"/>
                  <a:pt x="501" y="10"/>
                  <a:pt x="509" y="10"/>
                </a:cubicBezTo>
                <a:cubicBezTo>
                  <a:pt x="517" y="10"/>
                  <a:pt x="523" y="5"/>
                  <a:pt x="523" y="0"/>
                </a:cubicBezTo>
                <a:cubicBezTo>
                  <a:pt x="524" y="0"/>
                  <a:pt x="524" y="0"/>
                  <a:pt x="524" y="0"/>
                </a:cubicBezTo>
                <a:cubicBezTo>
                  <a:pt x="524" y="8"/>
                  <a:pt x="524" y="8"/>
                  <a:pt x="524" y="8"/>
                </a:cubicBezTo>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descr="Picture of cruise ship on water" title="Ship"/>
          <p:cNvGrpSpPr/>
          <p:nvPr/>
        </p:nvGrpSpPr>
        <p:grpSpPr>
          <a:xfrm>
            <a:off x="5579141" y="5210175"/>
            <a:ext cx="4024428" cy="819150"/>
            <a:chOff x="5579141" y="4352925"/>
            <a:chExt cx="4024428" cy="819150"/>
          </a:xfrm>
        </p:grpSpPr>
        <p:sp>
          <p:nvSpPr>
            <p:cNvPr id="405" name="Freeform 306"/>
            <p:cNvSpPr>
              <a:spLocks/>
            </p:cNvSpPr>
            <p:nvPr/>
          </p:nvSpPr>
          <p:spPr bwMode="auto">
            <a:xfrm>
              <a:off x="5974452" y="4953024"/>
              <a:ext cx="1591432" cy="58074"/>
            </a:xfrm>
            <a:custGeom>
              <a:avLst/>
              <a:gdLst>
                <a:gd name="T0" fmla="*/ 466 w 467"/>
                <a:gd name="T1" fmla="*/ 0 h 17"/>
                <a:gd name="T2" fmla="*/ 438 w 467"/>
                <a:gd name="T3" fmla="*/ 0 h 17"/>
                <a:gd name="T4" fmla="*/ 423 w 467"/>
                <a:gd name="T5" fmla="*/ 10 h 17"/>
                <a:gd name="T6" fmla="*/ 408 w 467"/>
                <a:gd name="T7" fmla="*/ 0 h 17"/>
                <a:gd name="T8" fmla="*/ 380 w 467"/>
                <a:gd name="T9" fmla="*/ 0 h 17"/>
                <a:gd name="T10" fmla="*/ 365 w 467"/>
                <a:gd name="T11" fmla="*/ 10 h 17"/>
                <a:gd name="T12" fmla="*/ 350 w 467"/>
                <a:gd name="T13" fmla="*/ 0 h 17"/>
                <a:gd name="T14" fmla="*/ 321 w 467"/>
                <a:gd name="T15" fmla="*/ 0 h 17"/>
                <a:gd name="T16" fmla="*/ 307 w 467"/>
                <a:gd name="T17" fmla="*/ 10 h 17"/>
                <a:gd name="T18" fmla="*/ 292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7 w 467"/>
                <a:gd name="T35" fmla="*/ 0 h 17"/>
                <a:gd name="T36" fmla="*/ 132 w 467"/>
                <a:gd name="T37" fmla="*/ 10 h 17"/>
                <a:gd name="T38" fmla="*/ 117 w 467"/>
                <a:gd name="T39" fmla="*/ 0 h 17"/>
                <a:gd name="T40" fmla="*/ 88 w 467"/>
                <a:gd name="T41" fmla="*/ 0 h 17"/>
                <a:gd name="T42" fmla="*/ 74 w 467"/>
                <a:gd name="T43" fmla="*/ 10 h 17"/>
                <a:gd name="T44" fmla="*/ 59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4 w 467"/>
                <a:gd name="T57" fmla="*/ 17 h 17"/>
                <a:gd name="T58" fmla="*/ 103 w 467"/>
                <a:gd name="T59" fmla="*/ 17 h 17"/>
                <a:gd name="T60" fmla="*/ 132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7 w 467"/>
                <a:gd name="T73" fmla="*/ 17 h 17"/>
                <a:gd name="T74" fmla="*/ 336 w 467"/>
                <a:gd name="T75" fmla="*/ 17 h 17"/>
                <a:gd name="T76" fmla="*/ 365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9" y="5"/>
                    <a:pt x="409" y="0"/>
                  </a:cubicBezTo>
                  <a:cubicBezTo>
                    <a:pt x="408" y="0"/>
                    <a:pt x="408" y="0"/>
                    <a:pt x="408" y="0"/>
                  </a:cubicBezTo>
                  <a:cubicBezTo>
                    <a:pt x="408" y="5"/>
                    <a:pt x="402" y="10"/>
                    <a:pt x="394" y="10"/>
                  </a:cubicBezTo>
                  <a:cubicBezTo>
                    <a:pt x="386" y="10"/>
                    <a:pt x="380" y="5"/>
                    <a:pt x="380" y="0"/>
                  </a:cubicBezTo>
                  <a:cubicBezTo>
                    <a:pt x="379" y="0"/>
                    <a:pt x="379" y="0"/>
                    <a:pt x="379" y="0"/>
                  </a:cubicBezTo>
                  <a:cubicBezTo>
                    <a:pt x="379" y="5"/>
                    <a:pt x="373" y="10"/>
                    <a:pt x="365" y="10"/>
                  </a:cubicBezTo>
                  <a:cubicBezTo>
                    <a:pt x="357" y="10"/>
                    <a:pt x="350" y="5"/>
                    <a:pt x="350" y="0"/>
                  </a:cubicBezTo>
                  <a:cubicBezTo>
                    <a:pt x="350" y="0"/>
                    <a:pt x="350" y="0"/>
                    <a:pt x="350" y="0"/>
                  </a:cubicBezTo>
                  <a:cubicBezTo>
                    <a:pt x="350" y="5"/>
                    <a:pt x="343" y="10"/>
                    <a:pt x="336" y="10"/>
                  </a:cubicBezTo>
                  <a:cubicBezTo>
                    <a:pt x="328" y="10"/>
                    <a:pt x="321" y="5"/>
                    <a:pt x="321" y="0"/>
                  </a:cubicBezTo>
                  <a:cubicBezTo>
                    <a:pt x="321" y="0"/>
                    <a:pt x="321" y="0"/>
                    <a:pt x="321" y="0"/>
                  </a:cubicBezTo>
                  <a:cubicBezTo>
                    <a:pt x="321" y="5"/>
                    <a:pt x="314" y="10"/>
                    <a:pt x="307" y="10"/>
                  </a:cubicBezTo>
                  <a:cubicBezTo>
                    <a:pt x="299" y="10"/>
                    <a:pt x="292" y="5"/>
                    <a:pt x="292" y="0"/>
                  </a:cubicBezTo>
                  <a:cubicBezTo>
                    <a:pt x="292" y="0"/>
                    <a:pt x="292" y="0"/>
                    <a:pt x="292" y="0"/>
                  </a:cubicBezTo>
                  <a:cubicBezTo>
                    <a:pt x="292" y="5"/>
                    <a:pt x="285" y="10"/>
                    <a:pt x="277" y="10"/>
                  </a:cubicBezTo>
                  <a:cubicBezTo>
                    <a:pt x="270" y="10"/>
                    <a:pt x="263" y="5"/>
                    <a:pt x="263" y="0"/>
                  </a:cubicBezTo>
                  <a:cubicBezTo>
                    <a:pt x="263" y="0"/>
                    <a:pt x="263" y="0"/>
                    <a:pt x="263" y="0"/>
                  </a:cubicBezTo>
                  <a:cubicBezTo>
                    <a:pt x="263"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6" y="5"/>
                    <a:pt x="176" y="0"/>
                  </a:cubicBezTo>
                  <a:cubicBezTo>
                    <a:pt x="175" y="0"/>
                    <a:pt x="175" y="0"/>
                    <a:pt x="175" y="0"/>
                  </a:cubicBezTo>
                  <a:cubicBezTo>
                    <a:pt x="175" y="5"/>
                    <a:pt x="169" y="10"/>
                    <a:pt x="161" y="10"/>
                  </a:cubicBezTo>
                  <a:cubicBezTo>
                    <a:pt x="153" y="10"/>
                    <a:pt x="147" y="5"/>
                    <a:pt x="147" y="0"/>
                  </a:cubicBezTo>
                  <a:cubicBezTo>
                    <a:pt x="146" y="0"/>
                    <a:pt x="146" y="0"/>
                    <a:pt x="146" y="0"/>
                  </a:cubicBezTo>
                  <a:cubicBezTo>
                    <a:pt x="146" y="5"/>
                    <a:pt x="140" y="10"/>
                    <a:pt x="132" y="10"/>
                  </a:cubicBezTo>
                  <a:cubicBezTo>
                    <a:pt x="124" y="10"/>
                    <a:pt x="118" y="5"/>
                    <a:pt x="118" y="0"/>
                  </a:cubicBezTo>
                  <a:cubicBezTo>
                    <a:pt x="117" y="0"/>
                    <a:pt x="117" y="0"/>
                    <a:pt x="117" y="0"/>
                  </a:cubicBezTo>
                  <a:cubicBezTo>
                    <a:pt x="117" y="5"/>
                    <a:pt x="110" y="10"/>
                    <a:pt x="103" y="10"/>
                  </a:cubicBezTo>
                  <a:cubicBezTo>
                    <a:pt x="95" y="10"/>
                    <a:pt x="88" y="5"/>
                    <a:pt x="88" y="0"/>
                  </a:cubicBezTo>
                  <a:cubicBezTo>
                    <a:pt x="88" y="0"/>
                    <a:pt x="88" y="0"/>
                    <a:pt x="88" y="0"/>
                  </a:cubicBezTo>
                  <a:cubicBezTo>
                    <a:pt x="88" y="5"/>
                    <a:pt x="81" y="10"/>
                    <a:pt x="74" y="10"/>
                  </a:cubicBezTo>
                  <a:cubicBezTo>
                    <a:pt x="66" y="10"/>
                    <a:pt x="59" y="5"/>
                    <a:pt x="59" y="0"/>
                  </a:cubicBezTo>
                  <a:cubicBezTo>
                    <a:pt x="59" y="0"/>
                    <a:pt x="59" y="0"/>
                    <a:pt x="59" y="0"/>
                  </a:cubicBezTo>
                  <a:cubicBezTo>
                    <a:pt x="59" y="5"/>
                    <a:pt x="52" y="10"/>
                    <a:pt x="44" y="10"/>
                  </a:cubicBezTo>
                  <a:cubicBezTo>
                    <a:pt x="37" y="10"/>
                    <a:pt x="30" y="5"/>
                    <a:pt x="30" y="0"/>
                  </a:cubicBezTo>
                  <a:cubicBezTo>
                    <a:pt x="30" y="0"/>
                    <a:pt x="30" y="0"/>
                    <a:pt x="30" y="0"/>
                  </a:cubicBezTo>
                  <a:cubicBezTo>
                    <a:pt x="30"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2" y="17"/>
                    <a:pt x="58" y="13"/>
                    <a:pt x="59" y="8"/>
                  </a:cubicBezTo>
                  <a:cubicBezTo>
                    <a:pt x="60" y="13"/>
                    <a:pt x="66" y="17"/>
                    <a:pt x="74" y="17"/>
                  </a:cubicBezTo>
                  <a:cubicBezTo>
                    <a:pt x="81" y="17"/>
                    <a:pt x="87" y="13"/>
                    <a:pt x="88" y="8"/>
                  </a:cubicBezTo>
                  <a:cubicBezTo>
                    <a:pt x="89" y="13"/>
                    <a:pt x="95" y="17"/>
                    <a:pt x="103" y="17"/>
                  </a:cubicBezTo>
                  <a:cubicBezTo>
                    <a:pt x="110" y="17"/>
                    <a:pt x="116" y="13"/>
                    <a:pt x="117" y="8"/>
                  </a:cubicBezTo>
                  <a:cubicBezTo>
                    <a:pt x="119" y="13"/>
                    <a:pt x="125"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5" y="8"/>
                  </a:cubicBezTo>
                  <a:cubicBezTo>
                    <a:pt x="206" y="13"/>
                    <a:pt x="212" y="17"/>
                    <a:pt x="219" y="17"/>
                  </a:cubicBezTo>
                  <a:cubicBezTo>
                    <a:pt x="226" y="17"/>
                    <a:pt x="232" y="13"/>
                    <a:pt x="234" y="8"/>
                  </a:cubicBezTo>
                  <a:cubicBezTo>
                    <a:pt x="235" y="13"/>
                    <a:pt x="241" y="17"/>
                    <a:pt x="248" y="17"/>
                  </a:cubicBezTo>
                  <a:cubicBezTo>
                    <a:pt x="255" y="17"/>
                    <a:pt x="261" y="13"/>
                    <a:pt x="263" y="8"/>
                  </a:cubicBezTo>
                  <a:cubicBezTo>
                    <a:pt x="264" y="13"/>
                    <a:pt x="270" y="17"/>
                    <a:pt x="277" y="17"/>
                  </a:cubicBezTo>
                  <a:cubicBezTo>
                    <a:pt x="285" y="17"/>
                    <a:pt x="291" y="13"/>
                    <a:pt x="292" y="8"/>
                  </a:cubicBezTo>
                  <a:cubicBezTo>
                    <a:pt x="293" y="13"/>
                    <a:pt x="299" y="17"/>
                    <a:pt x="307" y="17"/>
                  </a:cubicBezTo>
                  <a:cubicBezTo>
                    <a:pt x="314" y="17"/>
                    <a:pt x="320" y="13"/>
                    <a:pt x="321" y="8"/>
                  </a:cubicBezTo>
                  <a:cubicBezTo>
                    <a:pt x="322" y="13"/>
                    <a:pt x="328" y="17"/>
                    <a:pt x="336" y="17"/>
                  </a:cubicBezTo>
                  <a:cubicBezTo>
                    <a:pt x="343" y="17"/>
                    <a:pt x="349" y="13"/>
                    <a:pt x="350" y="8"/>
                  </a:cubicBezTo>
                  <a:cubicBezTo>
                    <a:pt x="352" y="13"/>
                    <a:pt x="358"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8" y="8"/>
                  </a:cubicBezTo>
                  <a:cubicBezTo>
                    <a:pt x="439" y="13"/>
                    <a:pt x="445" y="17"/>
                    <a:pt x="452" y="17"/>
                  </a:cubicBezTo>
                  <a:cubicBezTo>
                    <a:pt x="459" y="17"/>
                    <a:pt x="466" y="13"/>
                    <a:pt x="467" y="8"/>
                  </a:cubicBezTo>
                  <a:lnTo>
                    <a:pt x="467" y="0"/>
                  </a:ln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6" name="Freeform 307"/>
            <p:cNvSpPr>
              <a:spLocks/>
            </p:cNvSpPr>
            <p:nvPr/>
          </p:nvSpPr>
          <p:spPr bwMode="auto">
            <a:xfrm>
              <a:off x="6077355" y="4970344"/>
              <a:ext cx="1389701" cy="58074"/>
            </a:xfrm>
            <a:custGeom>
              <a:avLst/>
              <a:gdLst>
                <a:gd name="T0" fmla="*/ 407 w 408"/>
                <a:gd name="T1" fmla="*/ 0 h 17"/>
                <a:gd name="T2" fmla="*/ 379 w 408"/>
                <a:gd name="T3" fmla="*/ 0 h 17"/>
                <a:gd name="T4" fmla="*/ 364 w 408"/>
                <a:gd name="T5" fmla="*/ 10 h 17"/>
                <a:gd name="T6" fmla="*/ 349 w 408"/>
                <a:gd name="T7" fmla="*/ 0 h 17"/>
                <a:gd name="T8" fmla="*/ 320 w 408"/>
                <a:gd name="T9" fmla="*/ 0 h 17"/>
                <a:gd name="T10" fmla="*/ 306 w 408"/>
                <a:gd name="T11" fmla="*/ 10 h 17"/>
                <a:gd name="T12" fmla="*/ 291 w 408"/>
                <a:gd name="T13" fmla="*/ 0 h 17"/>
                <a:gd name="T14" fmla="*/ 262 w 408"/>
                <a:gd name="T15" fmla="*/ 0 h 17"/>
                <a:gd name="T16" fmla="*/ 247 w 408"/>
                <a:gd name="T17" fmla="*/ 10 h 17"/>
                <a:gd name="T18" fmla="*/ 233 w 408"/>
                <a:gd name="T19" fmla="*/ 0 h 17"/>
                <a:gd name="T20" fmla="*/ 204 w 408"/>
                <a:gd name="T21" fmla="*/ 0 h 17"/>
                <a:gd name="T22" fmla="*/ 203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4 w 408"/>
                <a:gd name="T43" fmla="*/ 10 h 17"/>
                <a:gd name="T44" fmla="*/ 0 w 408"/>
                <a:gd name="T45" fmla="*/ 0 h 17"/>
                <a:gd name="T46" fmla="*/ 14 w 408"/>
                <a:gd name="T47" fmla="*/ 17 h 17"/>
                <a:gd name="T48" fmla="*/ 44 w 408"/>
                <a:gd name="T49" fmla="*/ 17 h 17"/>
                <a:gd name="T50" fmla="*/ 73 w 408"/>
                <a:gd name="T51" fmla="*/ 17 h 17"/>
                <a:gd name="T52" fmla="*/ 102 w 408"/>
                <a:gd name="T53" fmla="*/ 17 h 17"/>
                <a:gd name="T54" fmla="*/ 131 w 408"/>
                <a:gd name="T55" fmla="*/ 17 h 17"/>
                <a:gd name="T56" fmla="*/ 160 w 408"/>
                <a:gd name="T57" fmla="*/ 17 h 17"/>
                <a:gd name="T58" fmla="*/ 189 w 408"/>
                <a:gd name="T59" fmla="*/ 17 h 17"/>
                <a:gd name="T60" fmla="*/ 218 w 408"/>
                <a:gd name="T61" fmla="*/ 17 h 17"/>
                <a:gd name="T62" fmla="*/ 247 w 408"/>
                <a:gd name="T63" fmla="*/ 17 h 17"/>
                <a:gd name="T64" fmla="*/ 277 w 408"/>
                <a:gd name="T65" fmla="*/ 17 h 17"/>
                <a:gd name="T66" fmla="*/ 306 w 408"/>
                <a:gd name="T67" fmla="*/ 17 h 17"/>
                <a:gd name="T68" fmla="*/ 335 w 408"/>
                <a:gd name="T69" fmla="*/ 17 h 17"/>
                <a:gd name="T70" fmla="*/ 364 w 408"/>
                <a:gd name="T71" fmla="*/ 17 h 17"/>
                <a:gd name="T72" fmla="*/ 393 w 408"/>
                <a:gd name="T73" fmla="*/ 17 h 17"/>
                <a:gd name="T74" fmla="*/ 408 w 408"/>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0" y="6"/>
                    <a:pt x="320" y="0"/>
                  </a:cubicBezTo>
                  <a:cubicBezTo>
                    <a:pt x="320" y="0"/>
                    <a:pt x="320" y="0"/>
                    <a:pt x="320" y="0"/>
                  </a:cubicBezTo>
                  <a:cubicBezTo>
                    <a:pt x="320" y="6"/>
                    <a:pt x="313" y="10"/>
                    <a:pt x="306" y="10"/>
                  </a:cubicBezTo>
                  <a:cubicBezTo>
                    <a:pt x="298" y="10"/>
                    <a:pt x="291" y="6"/>
                    <a:pt x="291" y="0"/>
                  </a:cubicBezTo>
                  <a:cubicBezTo>
                    <a:pt x="291" y="0"/>
                    <a:pt x="291" y="0"/>
                    <a:pt x="291" y="0"/>
                  </a:cubicBezTo>
                  <a:cubicBezTo>
                    <a:pt x="291" y="6"/>
                    <a:pt x="284" y="10"/>
                    <a:pt x="277" y="10"/>
                  </a:cubicBezTo>
                  <a:cubicBezTo>
                    <a:pt x="269" y="10"/>
                    <a:pt x="262" y="6"/>
                    <a:pt x="262" y="0"/>
                  </a:cubicBezTo>
                  <a:cubicBezTo>
                    <a:pt x="262" y="0"/>
                    <a:pt x="262" y="0"/>
                    <a:pt x="262" y="0"/>
                  </a:cubicBezTo>
                  <a:cubicBezTo>
                    <a:pt x="262" y="6"/>
                    <a:pt x="255" y="10"/>
                    <a:pt x="247" y="10"/>
                  </a:cubicBezTo>
                  <a:cubicBezTo>
                    <a:pt x="240" y="10"/>
                    <a:pt x="233" y="6"/>
                    <a:pt x="233" y="0"/>
                  </a:cubicBezTo>
                  <a:cubicBezTo>
                    <a:pt x="233" y="0"/>
                    <a:pt x="233" y="0"/>
                    <a:pt x="233" y="0"/>
                  </a:cubicBezTo>
                  <a:cubicBezTo>
                    <a:pt x="233" y="6"/>
                    <a:pt x="226" y="10"/>
                    <a:pt x="218" y="10"/>
                  </a:cubicBezTo>
                  <a:cubicBezTo>
                    <a:pt x="210" y="10"/>
                    <a:pt x="204" y="6"/>
                    <a:pt x="204" y="0"/>
                  </a:cubicBezTo>
                  <a:cubicBezTo>
                    <a:pt x="204" y="0"/>
                    <a:pt x="204" y="0"/>
                    <a:pt x="204" y="0"/>
                  </a:cubicBezTo>
                  <a:cubicBezTo>
                    <a:pt x="203" y="0"/>
                    <a:pt x="203" y="0"/>
                    <a:pt x="203"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0" y="10"/>
                    <a:pt x="73" y="10"/>
                  </a:cubicBezTo>
                  <a:cubicBezTo>
                    <a:pt x="65" y="10"/>
                    <a:pt x="58" y="6"/>
                    <a:pt x="58" y="0"/>
                  </a:cubicBezTo>
                  <a:cubicBezTo>
                    <a:pt x="58" y="0"/>
                    <a:pt x="58" y="0"/>
                    <a:pt x="58" y="0"/>
                  </a:cubicBezTo>
                  <a:cubicBezTo>
                    <a:pt x="58" y="6"/>
                    <a:pt x="51" y="10"/>
                    <a:pt x="44" y="10"/>
                  </a:cubicBezTo>
                  <a:cubicBezTo>
                    <a:pt x="36" y="10"/>
                    <a:pt x="29" y="6"/>
                    <a:pt x="29" y="0"/>
                  </a:cubicBezTo>
                  <a:cubicBezTo>
                    <a:pt x="29" y="0"/>
                    <a:pt x="29" y="0"/>
                    <a:pt x="29" y="0"/>
                  </a:cubicBezTo>
                  <a:cubicBezTo>
                    <a:pt x="29" y="6"/>
                    <a:pt x="22" y="10"/>
                    <a:pt x="14" y="10"/>
                  </a:cubicBezTo>
                  <a:cubicBezTo>
                    <a:pt x="7" y="10"/>
                    <a:pt x="0" y="6"/>
                    <a:pt x="0" y="0"/>
                  </a:cubicBezTo>
                  <a:cubicBezTo>
                    <a:pt x="0" y="0"/>
                    <a:pt x="0" y="0"/>
                    <a:pt x="0" y="0"/>
                  </a:cubicBezTo>
                  <a:cubicBezTo>
                    <a:pt x="0" y="9"/>
                    <a:pt x="0" y="9"/>
                    <a:pt x="0" y="9"/>
                  </a:cubicBezTo>
                  <a:cubicBezTo>
                    <a:pt x="1" y="13"/>
                    <a:pt x="7" y="17"/>
                    <a:pt x="14" y="17"/>
                  </a:cubicBezTo>
                  <a:cubicBezTo>
                    <a:pt x="22" y="17"/>
                    <a:pt x="28" y="13"/>
                    <a:pt x="29" y="9"/>
                  </a:cubicBezTo>
                  <a:cubicBezTo>
                    <a:pt x="30" y="13"/>
                    <a:pt x="36" y="17"/>
                    <a:pt x="44" y="17"/>
                  </a:cubicBezTo>
                  <a:cubicBezTo>
                    <a:pt x="51" y="17"/>
                    <a:pt x="57" y="13"/>
                    <a:pt x="58" y="9"/>
                  </a:cubicBezTo>
                  <a:cubicBezTo>
                    <a:pt x="59" y="13"/>
                    <a:pt x="65" y="17"/>
                    <a:pt x="73" y="17"/>
                  </a:cubicBezTo>
                  <a:cubicBezTo>
                    <a:pt x="80" y="17"/>
                    <a:pt x="86" y="13"/>
                    <a:pt x="87" y="9"/>
                  </a:cubicBezTo>
                  <a:cubicBezTo>
                    <a:pt x="89" y="13"/>
                    <a:pt x="95" y="17"/>
                    <a:pt x="102" y="17"/>
                  </a:cubicBezTo>
                  <a:cubicBezTo>
                    <a:pt x="109" y="17"/>
                    <a:pt x="115" y="13"/>
                    <a:pt x="116" y="9"/>
                  </a:cubicBezTo>
                  <a:cubicBezTo>
                    <a:pt x="118" y="13"/>
                    <a:pt x="124" y="17"/>
                    <a:pt x="131" y="17"/>
                  </a:cubicBezTo>
                  <a:cubicBezTo>
                    <a:pt x="138" y="17"/>
                    <a:pt x="144" y="13"/>
                    <a:pt x="145" y="9"/>
                  </a:cubicBezTo>
                  <a:cubicBezTo>
                    <a:pt x="147" y="13"/>
                    <a:pt x="153" y="17"/>
                    <a:pt x="160" y="17"/>
                  </a:cubicBezTo>
                  <a:cubicBezTo>
                    <a:pt x="167" y="17"/>
                    <a:pt x="173" y="13"/>
                    <a:pt x="175" y="9"/>
                  </a:cubicBezTo>
                  <a:cubicBezTo>
                    <a:pt x="176" y="13"/>
                    <a:pt x="182" y="17"/>
                    <a:pt x="189" y="17"/>
                  </a:cubicBezTo>
                  <a:cubicBezTo>
                    <a:pt x="196" y="17"/>
                    <a:pt x="202" y="14"/>
                    <a:pt x="204" y="9"/>
                  </a:cubicBezTo>
                  <a:cubicBezTo>
                    <a:pt x="205" y="14"/>
                    <a:pt x="211" y="17"/>
                    <a:pt x="218" y="17"/>
                  </a:cubicBezTo>
                  <a:cubicBezTo>
                    <a:pt x="225" y="17"/>
                    <a:pt x="231" y="13"/>
                    <a:pt x="233" y="9"/>
                  </a:cubicBezTo>
                  <a:cubicBezTo>
                    <a:pt x="234" y="13"/>
                    <a:pt x="240" y="17"/>
                    <a:pt x="247" y="17"/>
                  </a:cubicBezTo>
                  <a:cubicBezTo>
                    <a:pt x="255" y="17"/>
                    <a:pt x="261" y="13"/>
                    <a:pt x="262" y="9"/>
                  </a:cubicBezTo>
                  <a:cubicBezTo>
                    <a:pt x="263" y="13"/>
                    <a:pt x="269" y="17"/>
                    <a:pt x="277" y="17"/>
                  </a:cubicBezTo>
                  <a:cubicBezTo>
                    <a:pt x="284" y="17"/>
                    <a:pt x="290" y="13"/>
                    <a:pt x="291" y="9"/>
                  </a:cubicBezTo>
                  <a:cubicBezTo>
                    <a:pt x="292" y="13"/>
                    <a:pt x="298" y="17"/>
                    <a:pt x="306" y="17"/>
                  </a:cubicBezTo>
                  <a:cubicBezTo>
                    <a:pt x="313" y="17"/>
                    <a:pt x="319" y="13"/>
                    <a:pt x="320" y="9"/>
                  </a:cubicBezTo>
                  <a:cubicBezTo>
                    <a:pt x="322" y="13"/>
                    <a:pt x="328" y="17"/>
                    <a:pt x="335" y="17"/>
                  </a:cubicBezTo>
                  <a:cubicBezTo>
                    <a:pt x="342" y="17"/>
                    <a:pt x="348" y="13"/>
                    <a:pt x="349" y="9"/>
                  </a:cubicBezTo>
                  <a:cubicBezTo>
                    <a:pt x="351" y="13"/>
                    <a:pt x="357" y="17"/>
                    <a:pt x="364" y="17"/>
                  </a:cubicBezTo>
                  <a:cubicBezTo>
                    <a:pt x="371" y="17"/>
                    <a:pt x="377" y="13"/>
                    <a:pt x="378" y="9"/>
                  </a:cubicBezTo>
                  <a:cubicBezTo>
                    <a:pt x="380" y="13"/>
                    <a:pt x="386" y="17"/>
                    <a:pt x="393" y="17"/>
                  </a:cubicBezTo>
                  <a:cubicBezTo>
                    <a:pt x="400" y="17"/>
                    <a:pt x="406" y="13"/>
                    <a:pt x="408" y="9"/>
                  </a:cubicBezTo>
                  <a:cubicBezTo>
                    <a:pt x="408" y="0"/>
                    <a:pt x="408" y="0"/>
                    <a:pt x="408" y="0"/>
                  </a:cubicBezTo>
                </a:path>
              </a:pathLst>
            </a:custGeom>
            <a:solidFill>
              <a:srgbClr val="489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7" name="Freeform 308"/>
            <p:cNvSpPr>
              <a:spLocks/>
            </p:cNvSpPr>
            <p:nvPr/>
          </p:nvSpPr>
          <p:spPr bwMode="auto">
            <a:xfrm>
              <a:off x="7613770" y="4919401"/>
              <a:ext cx="1986743" cy="58074"/>
            </a:xfrm>
            <a:custGeom>
              <a:avLst/>
              <a:gdLst>
                <a:gd name="T0" fmla="*/ 583 w 583"/>
                <a:gd name="T1" fmla="*/ 0 h 17"/>
                <a:gd name="T2" fmla="*/ 568 w 583"/>
                <a:gd name="T3" fmla="*/ 10 h 17"/>
                <a:gd name="T4" fmla="*/ 554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9 w 583"/>
                <a:gd name="T19" fmla="*/ 0 h 17"/>
                <a:gd name="T20" fmla="*/ 394 w 583"/>
                <a:gd name="T21" fmla="*/ 10 h 17"/>
                <a:gd name="T22" fmla="*/ 379 w 583"/>
                <a:gd name="T23" fmla="*/ 0 h 17"/>
                <a:gd name="T24" fmla="*/ 350 w 583"/>
                <a:gd name="T25" fmla="*/ 0 h 17"/>
                <a:gd name="T26" fmla="*/ 336 w 583"/>
                <a:gd name="T27" fmla="*/ 10 h 17"/>
                <a:gd name="T28" fmla="*/ 321 w 583"/>
                <a:gd name="T29" fmla="*/ 0 h 17"/>
                <a:gd name="T30" fmla="*/ 292 w 583"/>
                <a:gd name="T31" fmla="*/ 0 h 17"/>
                <a:gd name="T32" fmla="*/ 292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6 w 583"/>
                <a:gd name="T45" fmla="*/ 0 h 17"/>
                <a:gd name="T46" fmla="*/ 161 w 583"/>
                <a:gd name="T47" fmla="*/ 10 h 17"/>
                <a:gd name="T48" fmla="*/ 146 w 583"/>
                <a:gd name="T49" fmla="*/ 0 h 17"/>
                <a:gd name="T50" fmla="*/ 117 w 583"/>
                <a:gd name="T51" fmla="*/ 0 h 17"/>
                <a:gd name="T52" fmla="*/ 103 w 583"/>
                <a:gd name="T53" fmla="*/ 10 h 17"/>
                <a:gd name="T54" fmla="*/ 88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3 w 583"/>
                <a:gd name="T75" fmla="*/ 17 h 17"/>
                <a:gd name="T76" fmla="*/ 132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6 w 583"/>
                <a:gd name="T91" fmla="*/ 17 h 17"/>
                <a:gd name="T92" fmla="*/ 365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0"/>
                  </a:moveTo>
                  <a:cubicBezTo>
                    <a:pt x="583" y="0"/>
                    <a:pt x="583" y="0"/>
                    <a:pt x="583" y="0"/>
                  </a:cubicBezTo>
                  <a:cubicBezTo>
                    <a:pt x="583" y="0"/>
                    <a:pt x="583" y="0"/>
                    <a:pt x="583" y="0"/>
                  </a:cubicBezTo>
                  <a:cubicBezTo>
                    <a:pt x="583" y="6"/>
                    <a:pt x="576" y="10"/>
                    <a:pt x="568" y="10"/>
                  </a:cubicBezTo>
                  <a:cubicBezTo>
                    <a:pt x="561" y="10"/>
                    <a:pt x="554" y="6"/>
                    <a:pt x="554" y="0"/>
                  </a:cubicBezTo>
                  <a:cubicBezTo>
                    <a:pt x="554" y="0"/>
                    <a:pt x="554" y="0"/>
                    <a:pt x="554" y="0"/>
                  </a:cubicBezTo>
                  <a:cubicBezTo>
                    <a:pt x="554"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8" y="6"/>
                    <a:pt x="438" y="0"/>
                  </a:cubicBezTo>
                  <a:cubicBezTo>
                    <a:pt x="437" y="0"/>
                    <a:pt x="437" y="0"/>
                    <a:pt x="437" y="0"/>
                  </a:cubicBezTo>
                  <a:cubicBezTo>
                    <a:pt x="437" y="6"/>
                    <a:pt x="431" y="10"/>
                    <a:pt x="423" y="10"/>
                  </a:cubicBezTo>
                  <a:cubicBezTo>
                    <a:pt x="415" y="10"/>
                    <a:pt x="409" y="6"/>
                    <a:pt x="409" y="0"/>
                  </a:cubicBezTo>
                  <a:cubicBezTo>
                    <a:pt x="408" y="0"/>
                    <a:pt x="408" y="0"/>
                    <a:pt x="408" y="0"/>
                  </a:cubicBezTo>
                  <a:cubicBezTo>
                    <a:pt x="408" y="6"/>
                    <a:pt x="402" y="10"/>
                    <a:pt x="394" y="10"/>
                  </a:cubicBezTo>
                  <a:cubicBezTo>
                    <a:pt x="386" y="10"/>
                    <a:pt x="380" y="6"/>
                    <a:pt x="380" y="0"/>
                  </a:cubicBezTo>
                  <a:cubicBezTo>
                    <a:pt x="379" y="0"/>
                    <a:pt x="379" y="0"/>
                    <a:pt x="379" y="0"/>
                  </a:cubicBezTo>
                  <a:cubicBezTo>
                    <a:pt x="379" y="6"/>
                    <a:pt x="373" y="10"/>
                    <a:pt x="365" y="10"/>
                  </a:cubicBezTo>
                  <a:cubicBezTo>
                    <a:pt x="357" y="10"/>
                    <a:pt x="350" y="6"/>
                    <a:pt x="350" y="0"/>
                  </a:cubicBezTo>
                  <a:cubicBezTo>
                    <a:pt x="350" y="0"/>
                    <a:pt x="350" y="0"/>
                    <a:pt x="350" y="0"/>
                  </a:cubicBezTo>
                  <a:cubicBezTo>
                    <a:pt x="350" y="6"/>
                    <a:pt x="343" y="10"/>
                    <a:pt x="336" y="10"/>
                  </a:cubicBezTo>
                  <a:cubicBezTo>
                    <a:pt x="328" y="10"/>
                    <a:pt x="321" y="6"/>
                    <a:pt x="321" y="0"/>
                  </a:cubicBezTo>
                  <a:cubicBezTo>
                    <a:pt x="321" y="0"/>
                    <a:pt x="321" y="0"/>
                    <a:pt x="321" y="0"/>
                  </a:cubicBezTo>
                  <a:cubicBezTo>
                    <a:pt x="321" y="6"/>
                    <a:pt x="314" y="10"/>
                    <a:pt x="306" y="10"/>
                  </a:cubicBezTo>
                  <a:cubicBezTo>
                    <a:pt x="299" y="10"/>
                    <a:pt x="292" y="6"/>
                    <a:pt x="292" y="0"/>
                  </a:cubicBezTo>
                  <a:cubicBezTo>
                    <a:pt x="292" y="0"/>
                    <a:pt x="292" y="0"/>
                    <a:pt x="292" y="0"/>
                  </a:cubicBezTo>
                  <a:cubicBezTo>
                    <a:pt x="292" y="0"/>
                    <a:pt x="292" y="0"/>
                    <a:pt x="292"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7" y="6"/>
                    <a:pt x="147" y="0"/>
                  </a:cubicBezTo>
                  <a:cubicBezTo>
                    <a:pt x="146" y="0"/>
                    <a:pt x="146" y="0"/>
                    <a:pt x="146" y="0"/>
                  </a:cubicBezTo>
                  <a:cubicBezTo>
                    <a:pt x="146" y="6"/>
                    <a:pt x="140" y="10"/>
                    <a:pt x="132" y="10"/>
                  </a:cubicBezTo>
                  <a:cubicBezTo>
                    <a:pt x="124" y="10"/>
                    <a:pt x="117" y="6"/>
                    <a:pt x="117" y="0"/>
                  </a:cubicBezTo>
                  <a:cubicBezTo>
                    <a:pt x="117" y="0"/>
                    <a:pt x="117" y="0"/>
                    <a:pt x="117" y="0"/>
                  </a:cubicBezTo>
                  <a:cubicBezTo>
                    <a:pt x="117" y="6"/>
                    <a:pt x="110" y="10"/>
                    <a:pt x="103" y="10"/>
                  </a:cubicBezTo>
                  <a:cubicBezTo>
                    <a:pt x="95" y="10"/>
                    <a:pt x="88" y="6"/>
                    <a:pt x="88" y="0"/>
                  </a:cubicBezTo>
                  <a:cubicBezTo>
                    <a:pt x="88" y="0"/>
                    <a:pt x="88" y="0"/>
                    <a:pt x="88" y="0"/>
                  </a:cubicBezTo>
                  <a:cubicBezTo>
                    <a:pt x="88" y="6"/>
                    <a:pt x="81" y="10"/>
                    <a:pt x="73" y="10"/>
                  </a:cubicBezTo>
                  <a:cubicBezTo>
                    <a:pt x="66" y="10"/>
                    <a:pt x="59" y="6"/>
                    <a:pt x="59" y="0"/>
                  </a:cubicBezTo>
                  <a:cubicBezTo>
                    <a:pt x="59" y="0"/>
                    <a:pt x="59" y="0"/>
                    <a:pt x="59" y="0"/>
                  </a:cubicBezTo>
                  <a:cubicBezTo>
                    <a:pt x="59" y="6"/>
                    <a:pt x="52" y="10"/>
                    <a:pt x="44" y="10"/>
                  </a:cubicBezTo>
                  <a:cubicBezTo>
                    <a:pt x="37"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8"/>
                    <a:pt x="0" y="8"/>
                  </a:cubicBezTo>
                  <a:cubicBezTo>
                    <a:pt x="2" y="13"/>
                    <a:pt x="8" y="17"/>
                    <a:pt x="15" y="17"/>
                  </a:cubicBezTo>
                  <a:cubicBezTo>
                    <a:pt x="22" y="17"/>
                    <a:pt x="28" y="13"/>
                    <a:pt x="30" y="8"/>
                  </a:cubicBezTo>
                  <a:cubicBezTo>
                    <a:pt x="31" y="13"/>
                    <a:pt x="37" y="17"/>
                    <a:pt x="44" y="17"/>
                  </a:cubicBezTo>
                  <a:cubicBezTo>
                    <a:pt x="52" y="17"/>
                    <a:pt x="58" y="13"/>
                    <a:pt x="59" y="8"/>
                  </a:cubicBezTo>
                  <a:cubicBezTo>
                    <a:pt x="60" y="13"/>
                    <a:pt x="66" y="17"/>
                    <a:pt x="73" y="17"/>
                  </a:cubicBezTo>
                  <a:cubicBezTo>
                    <a:pt x="81" y="17"/>
                    <a:pt x="87" y="13"/>
                    <a:pt x="88" y="8"/>
                  </a:cubicBezTo>
                  <a:cubicBezTo>
                    <a:pt x="89" y="13"/>
                    <a:pt x="95" y="17"/>
                    <a:pt x="103" y="17"/>
                  </a:cubicBezTo>
                  <a:cubicBezTo>
                    <a:pt x="110" y="17"/>
                    <a:pt x="116" y="13"/>
                    <a:pt x="117" y="8"/>
                  </a:cubicBezTo>
                  <a:cubicBezTo>
                    <a:pt x="119" y="13"/>
                    <a:pt x="125"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4" y="8"/>
                  </a:cubicBezTo>
                  <a:cubicBezTo>
                    <a:pt x="206" y="13"/>
                    <a:pt x="212" y="17"/>
                    <a:pt x="219" y="17"/>
                  </a:cubicBezTo>
                  <a:cubicBezTo>
                    <a:pt x="226" y="17"/>
                    <a:pt x="232" y="13"/>
                    <a:pt x="234" y="8"/>
                  </a:cubicBezTo>
                  <a:cubicBezTo>
                    <a:pt x="235" y="13"/>
                    <a:pt x="241" y="17"/>
                    <a:pt x="248" y="17"/>
                  </a:cubicBezTo>
                  <a:cubicBezTo>
                    <a:pt x="255" y="17"/>
                    <a:pt x="261" y="13"/>
                    <a:pt x="263" y="8"/>
                  </a:cubicBezTo>
                  <a:cubicBezTo>
                    <a:pt x="264" y="13"/>
                    <a:pt x="270" y="17"/>
                    <a:pt x="277" y="17"/>
                  </a:cubicBezTo>
                  <a:cubicBezTo>
                    <a:pt x="284" y="17"/>
                    <a:pt x="290" y="13"/>
                    <a:pt x="292" y="9"/>
                  </a:cubicBezTo>
                  <a:cubicBezTo>
                    <a:pt x="293" y="13"/>
                    <a:pt x="299" y="17"/>
                    <a:pt x="306" y="17"/>
                  </a:cubicBezTo>
                  <a:cubicBezTo>
                    <a:pt x="314" y="17"/>
                    <a:pt x="320" y="13"/>
                    <a:pt x="321" y="8"/>
                  </a:cubicBezTo>
                  <a:cubicBezTo>
                    <a:pt x="322" y="13"/>
                    <a:pt x="328" y="17"/>
                    <a:pt x="336" y="17"/>
                  </a:cubicBezTo>
                  <a:cubicBezTo>
                    <a:pt x="343" y="17"/>
                    <a:pt x="349" y="13"/>
                    <a:pt x="350" y="8"/>
                  </a:cubicBezTo>
                  <a:cubicBezTo>
                    <a:pt x="352" y="13"/>
                    <a:pt x="358"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7" y="8"/>
                  </a:cubicBezTo>
                  <a:cubicBezTo>
                    <a:pt x="439" y="13"/>
                    <a:pt x="445" y="17"/>
                    <a:pt x="452" y="17"/>
                  </a:cubicBezTo>
                  <a:cubicBezTo>
                    <a:pt x="459" y="17"/>
                    <a:pt x="465" y="13"/>
                    <a:pt x="467" y="8"/>
                  </a:cubicBezTo>
                  <a:cubicBezTo>
                    <a:pt x="468" y="13"/>
                    <a:pt x="474" y="17"/>
                    <a:pt x="481" y="17"/>
                  </a:cubicBezTo>
                  <a:cubicBezTo>
                    <a:pt x="488" y="17"/>
                    <a:pt x="494" y="13"/>
                    <a:pt x="496" y="8"/>
                  </a:cubicBezTo>
                  <a:cubicBezTo>
                    <a:pt x="497" y="13"/>
                    <a:pt x="503" y="17"/>
                    <a:pt x="510" y="17"/>
                  </a:cubicBezTo>
                  <a:cubicBezTo>
                    <a:pt x="517" y="17"/>
                    <a:pt x="523" y="13"/>
                    <a:pt x="525" y="8"/>
                  </a:cubicBezTo>
                  <a:cubicBezTo>
                    <a:pt x="526" y="13"/>
                    <a:pt x="532" y="17"/>
                    <a:pt x="539" y="17"/>
                  </a:cubicBezTo>
                  <a:cubicBezTo>
                    <a:pt x="547" y="17"/>
                    <a:pt x="553" y="13"/>
                    <a:pt x="554" y="8"/>
                  </a:cubicBezTo>
                  <a:cubicBezTo>
                    <a:pt x="555" y="13"/>
                    <a:pt x="561" y="17"/>
                    <a:pt x="568" y="17"/>
                  </a:cubicBezTo>
                  <a:cubicBezTo>
                    <a:pt x="577" y="17"/>
                    <a:pt x="583" y="12"/>
                    <a:pt x="583" y="6"/>
                  </a:cubicBezTo>
                  <a:cubicBezTo>
                    <a:pt x="583" y="0"/>
                    <a:pt x="583" y="0"/>
                    <a:pt x="583" y="0"/>
                  </a:cubicBezTo>
                  <a:close/>
                </a:path>
              </a:pathLst>
            </a:custGeom>
            <a:solidFill>
              <a:srgbClr val="B1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8" name="Freeform 309"/>
            <p:cNvSpPr>
              <a:spLocks/>
            </p:cNvSpPr>
            <p:nvPr/>
          </p:nvSpPr>
          <p:spPr bwMode="auto">
            <a:xfrm>
              <a:off x="7715654" y="4936722"/>
              <a:ext cx="1786031"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5 w 524"/>
                <a:gd name="T13" fmla="*/ 17 h 17"/>
                <a:gd name="T14" fmla="*/ 306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2 w 524"/>
                <a:gd name="T29" fmla="*/ 17 h 17"/>
                <a:gd name="T30" fmla="*/ 73 w 524"/>
                <a:gd name="T31" fmla="*/ 17 h 17"/>
                <a:gd name="T32" fmla="*/ 43 w 524"/>
                <a:gd name="T33" fmla="*/ 17 h 17"/>
                <a:gd name="T34" fmla="*/ 14 w 524"/>
                <a:gd name="T35" fmla="*/ 17 h 17"/>
                <a:gd name="T36" fmla="*/ 0 w 524"/>
                <a:gd name="T37" fmla="*/ 0 h 17"/>
                <a:gd name="T38" fmla="*/ 14 w 524"/>
                <a:gd name="T39" fmla="*/ 10 h 17"/>
                <a:gd name="T40" fmla="*/ 29 w 524"/>
                <a:gd name="T41" fmla="*/ 0 h 17"/>
                <a:gd name="T42" fmla="*/ 58 w 524"/>
                <a:gd name="T43" fmla="*/ 0 h 17"/>
                <a:gd name="T44" fmla="*/ 73 w 524"/>
                <a:gd name="T45" fmla="*/ 10 h 17"/>
                <a:gd name="T46" fmla="*/ 87 w 524"/>
                <a:gd name="T47" fmla="*/ 0 h 17"/>
                <a:gd name="T48" fmla="*/ 116 w 524"/>
                <a:gd name="T49" fmla="*/ 0 h 17"/>
                <a:gd name="T50" fmla="*/ 131 w 524"/>
                <a:gd name="T51" fmla="*/ 10 h 17"/>
                <a:gd name="T52" fmla="*/ 146 w 524"/>
                <a:gd name="T53" fmla="*/ 0 h 17"/>
                <a:gd name="T54" fmla="*/ 174 w 524"/>
                <a:gd name="T55" fmla="*/ 0 h 17"/>
                <a:gd name="T56" fmla="*/ 189 w 524"/>
                <a:gd name="T57" fmla="*/ 10 h 17"/>
                <a:gd name="T58" fmla="*/ 204 w 524"/>
                <a:gd name="T59" fmla="*/ 0 h 17"/>
                <a:gd name="T60" fmla="*/ 232 w 524"/>
                <a:gd name="T61" fmla="*/ 0 h 17"/>
                <a:gd name="T62" fmla="*/ 247 w 524"/>
                <a:gd name="T63" fmla="*/ 10 h 17"/>
                <a:gd name="T64" fmla="*/ 262 w 524"/>
                <a:gd name="T65" fmla="*/ 0 h 17"/>
                <a:gd name="T66" fmla="*/ 262 w 524"/>
                <a:gd name="T67" fmla="*/ 0 h 17"/>
                <a:gd name="T68" fmla="*/ 291 w 524"/>
                <a:gd name="T69" fmla="*/ 0 h 17"/>
                <a:gd name="T70" fmla="*/ 306 w 524"/>
                <a:gd name="T71" fmla="*/ 10 h 17"/>
                <a:gd name="T72" fmla="*/ 320 w 524"/>
                <a:gd name="T73" fmla="*/ 0 h 17"/>
                <a:gd name="T74" fmla="*/ 349 w 524"/>
                <a:gd name="T75" fmla="*/ 0 h 17"/>
                <a:gd name="T76" fmla="*/ 364 w 524"/>
                <a:gd name="T77" fmla="*/ 10 h 17"/>
                <a:gd name="T78" fmla="*/ 379 w 524"/>
                <a:gd name="T79" fmla="*/ 0 h 17"/>
                <a:gd name="T80" fmla="*/ 407 w 524"/>
                <a:gd name="T81" fmla="*/ 0 h 17"/>
                <a:gd name="T82" fmla="*/ 422 w 524"/>
                <a:gd name="T83" fmla="*/ 10 h 17"/>
                <a:gd name="T84" fmla="*/ 437 w 524"/>
                <a:gd name="T85" fmla="*/ 0 h 17"/>
                <a:gd name="T86" fmla="*/ 465 w 524"/>
                <a:gd name="T87" fmla="*/ 0 h 17"/>
                <a:gd name="T88" fmla="*/ 480 w 524"/>
                <a:gd name="T89" fmla="*/ 10 h 17"/>
                <a:gd name="T90" fmla="*/ 495 w 524"/>
                <a:gd name="T91" fmla="*/ 0 h 17"/>
                <a:gd name="T92" fmla="*/ 524 w 524"/>
                <a:gd name="T93" fmla="*/ 0 h 17"/>
                <a:gd name="T94" fmla="*/ 524 w 524"/>
                <a:gd name="T9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8"/>
                  </a:moveTo>
                  <a:cubicBezTo>
                    <a:pt x="523" y="13"/>
                    <a:pt x="517" y="17"/>
                    <a:pt x="509" y="17"/>
                  </a:cubicBezTo>
                  <a:cubicBezTo>
                    <a:pt x="502" y="17"/>
                    <a:pt x="496" y="13"/>
                    <a:pt x="495" y="8"/>
                  </a:cubicBezTo>
                  <a:cubicBezTo>
                    <a:pt x="493" y="13"/>
                    <a:pt x="487" y="17"/>
                    <a:pt x="480" y="17"/>
                  </a:cubicBezTo>
                  <a:cubicBezTo>
                    <a:pt x="473" y="17"/>
                    <a:pt x="467" y="13"/>
                    <a:pt x="466" y="8"/>
                  </a:cubicBezTo>
                  <a:cubicBezTo>
                    <a:pt x="464" y="13"/>
                    <a:pt x="458" y="17"/>
                    <a:pt x="451" y="17"/>
                  </a:cubicBezTo>
                  <a:cubicBezTo>
                    <a:pt x="444" y="17"/>
                    <a:pt x="438" y="13"/>
                    <a:pt x="437" y="8"/>
                  </a:cubicBezTo>
                  <a:cubicBezTo>
                    <a:pt x="435" y="13"/>
                    <a:pt x="429" y="17"/>
                    <a:pt x="422" y="17"/>
                  </a:cubicBezTo>
                  <a:cubicBezTo>
                    <a:pt x="415" y="17"/>
                    <a:pt x="409" y="13"/>
                    <a:pt x="407" y="8"/>
                  </a:cubicBezTo>
                  <a:cubicBezTo>
                    <a:pt x="406" y="13"/>
                    <a:pt x="400" y="17"/>
                    <a:pt x="393" y="17"/>
                  </a:cubicBezTo>
                  <a:cubicBezTo>
                    <a:pt x="386" y="17"/>
                    <a:pt x="380" y="13"/>
                    <a:pt x="378" y="8"/>
                  </a:cubicBezTo>
                  <a:cubicBezTo>
                    <a:pt x="377" y="13"/>
                    <a:pt x="371" y="17"/>
                    <a:pt x="364" y="17"/>
                  </a:cubicBezTo>
                  <a:cubicBezTo>
                    <a:pt x="357" y="17"/>
                    <a:pt x="351" y="13"/>
                    <a:pt x="349" y="8"/>
                  </a:cubicBezTo>
                  <a:cubicBezTo>
                    <a:pt x="348" y="13"/>
                    <a:pt x="342" y="17"/>
                    <a:pt x="335" y="17"/>
                  </a:cubicBezTo>
                  <a:cubicBezTo>
                    <a:pt x="328" y="17"/>
                    <a:pt x="322" y="13"/>
                    <a:pt x="320" y="8"/>
                  </a:cubicBezTo>
                  <a:cubicBezTo>
                    <a:pt x="319" y="13"/>
                    <a:pt x="313" y="17"/>
                    <a:pt x="306" y="17"/>
                  </a:cubicBezTo>
                  <a:cubicBezTo>
                    <a:pt x="298" y="17"/>
                    <a:pt x="292" y="13"/>
                    <a:pt x="291" y="8"/>
                  </a:cubicBezTo>
                  <a:cubicBezTo>
                    <a:pt x="290" y="13"/>
                    <a:pt x="284" y="17"/>
                    <a:pt x="276" y="17"/>
                  </a:cubicBezTo>
                  <a:cubicBezTo>
                    <a:pt x="269" y="17"/>
                    <a:pt x="263" y="13"/>
                    <a:pt x="262" y="8"/>
                  </a:cubicBezTo>
                  <a:cubicBezTo>
                    <a:pt x="260" y="13"/>
                    <a:pt x="254" y="17"/>
                    <a:pt x="247" y="17"/>
                  </a:cubicBezTo>
                  <a:cubicBezTo>
                    <a:pt x="240" y="17"/>
                    <a:pt x="234" y="13"/>
                    <a:pt x="233" y="8"/>
                  </a:cubicBezTo>
                  <a:cubicBezTo>
                    <a:pt x="231" y="13"/>
                    <a:pt x="225" y="17"/>
                    <a:pt x="218" y="17"/>
                  </a:cubicBezTo>
                  <a:cubicBezTo>
                    <a:pt x="211" y="17"/>
                    <a:pt x="205" y="13"/>
                    <a:pt x="204" y="8"/>
                  </a:cubicBezTo>
                  <a:cubicBezTo>
                    <a:pt x="202" y="13"/>
                    <a:pt x="196" y="17"/>
                    <a:pt x="189" y="17"/>
                  </a:cubicBezTo>
                  <a:cubicBezTo>
                    <a:pt x="182" y="17"/>
                    <a:pt x="176" y="13"/>
                    <a:pt x="174" y="8"/>
                  </a:cubicBezTo>
                  <a:cubicBezTo>
                    <a:pt x="173" y="13"/>
                    <a:pt x="167" y="17"/>
                    <a:pt x="160" y="17"/>
                  </a:cubicBezTo>
                  <a:cubicBezTo>
                    <a:pt x="153" y="17"/>
                    <a:pt x="147" y="13"/>
                    <a:pt x="145" y="8"/>
                  </a:cubicBezTo>
                  <a:cubicBezTo>
                    <a:pt x="144" y="13"/>
                    <a:pt x="138" y="17"/>
                    <a:pt x="131" y="17"/>
                  </a:cubicBezTo>
                  <a:cubicBezTo>
                    <a:pt x="124" y="17"/>
                    <a:pt x="118" y="13"/>
                    <a:pt x="116" y="8"/>
                  </a:cubicBezTo>
                  <a:cubicBezTo>
                    <a:pt x="115" y="13"/>
                    <a:pt x="109" y="17"/>
                    <a:pt x="102" y="17"/>
                  </a:cubicBezTo>
                  <a:cubicBezTo>
                    <a:pt x="95" y="17"/>
                    <a:pt x="89" y="13"/>
                    <a:pt x="87" y="8"/>
                  </a:cubicBezTo>
                  <a:cubicBezTo>
                    <a:pt x="86" y="13"/>
                    <a:pt x="80" y="17"/>
                    <a:pt x="73" y="17"/>
                  </a:cubicBezTo>
                  <a:cubicBezTo>
                    <a:pt x="65" y="17"/>
                    <a:pt x="59" y="13"/>
                    <a:pt x="58" y="8"/>
                  </a:cubicBezTo>
                  <a:cubicBezTo>
                    <a:pt x="57" y="13"/>
                    <a:pt x="51" y="17"/>
                    <a:pt x="43" y="17"/>
                  </a:cubicBezTo>
                  <a:cubicBezTo>
                    <a:pt x="36" y="17"/>
                    <a:pt x="30" y="13"/>
                    <a:pt x="29" y="8"/>
                  </a:cubicBezTo>
                  <a:cubicBezTo>
                    <a:pt x="28" y="13"/>
                    <a:pt x="22" y="17"/>
                    <a:pt x="14" y="17"/>
                  </a:cubicBezTo>
                  <a:cubicBezTo>
                    <a:pt x="7" y="17"/>
                    <a:pt x="1" y="13"/>
                    <a:pt x="0" y="8"/>
                  </a:cubicBezTo>
                  <a:cubicBezTo>
                    <a:pt x="0" y="0"/>
                    <a:pt x="0" y="0"/>
                    <a:pt x="0" y="0"/>
                  </a:cubicBezTo>
                  <a:cubicBezTo>
                    <a:pt x="0" y="0"/>
                    <a:pt x="0" y="0"/>
                    <a:pt x="0" y="0"/>
                  </a:cubicBezTo>
                  <a:cubicBezTo>
                    <a:pt x="0" y="5"/>
                    <a:pt x="7" y="10"/>
                    <a:pt x="14" y="10"/>
                  </a:cubicBezTo>
                  <a:cubicBezTo>
                    <a:pt x="22" y="10"/>
                    <a:pt x="29" y="5"/>
                    <a:pt x="29" y="0"/>
                  </a:cubicBezTo>
                  <a:cubicBezTo>
                    <a:pt x="29" y="0"/>
                    <a:pt x="29" y="0"/>
                    <a:pt x="29" y="0"/>
                  </a:cubicBezTo>
                  <a:cubicBezTo>
                    <a:pt x="29" y="5"/>
                    <a:pt x="36" y="10"/>
                    <a:pt x="43" y="10"/>
                  </a:cubicBezTo>
                  <a:cubicBezTo>
                    <a:pt x="51" y="10"/>
                    <a:pt x="58" y="5"/>
                    <a:pt x="58" y="0"/>
                  </a:cubicBezTo>
                  <a:cubicBezTo>
                    <a:pt x="58" y="0"/>
                    <a:pt x="58" y="0"/>
                    <a:pt x="58" y="0"/>
                  </a:cubicBezTo>
                  <a:cubicBezTo>
                    <a:pt x="58" y="5"/>
                    <a:pt x="65" y="10"/>
                    <a:pt x="73" y="10"/>
                  </a:cubicBezTo>
                  <a:cubicBezTo>
                    <a:pt x="80" y="10"/>
                    <a:pt x="87" y="5"/>
                    <a:pt x="87" y="0"/>
                  </a:cubicBezTo>
                  <a:cubicBezTo>
                    <a:pt x="87" y="0"/>
                    <a:pt x="87" y="0"/>
                    <a:pt x="87" y="0"/>
                  </a:cubicBezTo>
                  <a:cubicBezTo>
                    <a:pt x="87" y="5"/>
                    <a:pt x="94" y="10"/>
                    <a:pt x="102" y="10"/>
                  </a:cubicBezTo>
                  <a:cubicBezTo>
                    <a:pt x="110" y="10"/>
                    <a:pt x="116" y="5"/>
                    <a:pt x="116" y="0"/>
                  </a:cubicBezTo>
                  <a:cubicBezTo>
                    <a:pt x="117" y="0"/>
                    <a:pt x="117" y="0"/>
                    <a:pt x="117" y="0"/>
                  </a:cubicBezTo>
                  <a:cubicBezTo>
                    <a:pt x="117" y="5"/>
                    <a:pt x="123" y="10"/>
                    <a:pt x="131" y="10"/>
                  </a:cubicBezTo>
                  <a:cubicBezTo>
                    <a:pt x="139" y="10"/>
                    <a:pt x="145" y="5"/>
                    <a:pt x="145" y="0"/>
                  </a:cubicBezTo>
                  <a:cubicBezTo>
                    <a:pt x="146" y="0"/>
                    <a:pt x="146" y="0"/>
                    <a:pt x="146" y="0"/>
                  </a:cubicBezTo>
                  <a:cubicBezTo>
                    <a:pt x="146" y="5"/>
                    <a:pt x="152" y="10"/>
                    <a:pt x="160" y="10"/>
                  </a:cubicBezTo>
                  <a:cubicBezTo>
                    <a:pt x="168" y="10"/>
                    <a:pt x="174" y="5"/>
                    <a:pt x="174" y="0"/>
                  </a:cubicBezTo>
                  <a:cubicBezTo>
                    <a:pt x="175" y="0"/>
                    <a:pt x="175" y="0"/>
                    <a:pt x="175" y="0"/>
                  </a:cubicBezTo>
                  <a:cubicBezTo>
                    <a:pt x="175" y="5"/>
                    <a:pt x="181" y="10"/>
                    <a:pt x="189" y="10"/>
                  </a:cubicBezTo>
                  <a:cubicBezTo>
                    <a:pt x="197" y="10"/>
                    <a:pt x="203" y="5"/>
                    <a:pt x="203" y="0"/>
                  </a:cubicBezTo>
                  <a:cubicBezTo>
                    <a:pt x="204" y="0"/>
                    <a:pt x="204" y="0"/>
                    <a:pt x="204" y="0"/>
                  </a:cubicBezTo>
                  <a:cubicBezTo>
                    <a:pt x="204" y="5"/>
                    <a:pt x="210" y="10"/>
                    <a:pt x="218" y="10"/>
                  </a:cubicBezTo>
                  <a:cubicBezTo>
                    <a:pt x="226" y="10"/>
                    <a:pt x="232" y="5"/>
                    <a:pt x="232" y="0"/>
                  </a:cubicBezTo>
                  <a:cubicBezTo>
                    <a:pt x="233" y="0"/>
                    <a:pt x="233" y="0"/>
                    <a:pt x="233" y="0"/>
                  </a:cubicBezTo>
                  <a:cubicBezTo>
                    <a:pt x="233" y="5"/>
                    <a:pt x="239" y="10"/>
                    <a:pt x="247" y="10"/>
                  </a:cubicBezTo>
                  <a:cubicBezTo>
                    <a:pt x="255" y="10"/>
                    <a:pt x="261" y="5"/>
                    <a:pt x="261" y="0"/>
                  </a:cubicBezTo>
                  <a:cubicBezTo>
                    <a:pt x="262" y="0"/>
                    <a:pt x="262" y="0"/>
                    <a:pt x="262" y="0"/>
                  </a:cubicBezTo>
                  <a:cubicBezTo>
                    <a:pt x="262" y="0"/>
                    <a:pt x="262" y="0"/>
                    <a:pt x="262" y="0"/>
                  </a:cubicBezTo>
                  <a:cubicBezTo>
                    <a:pt x="262" y="0"/>
                    <a:pt x="262" y="0"/>
                    <a:pt x="262" y="0"/>
                  </a:cubicBezTo>
                  <a:cubicBezTo>
                    <a:pt x="262" y="5"/>
                    <a:pt x="269" y="10"/>
                    <a:pt x="276" y="10"/>
                  </a:cubicBezTo>
                  <a:cubicBezTo>
                    <a:pt x="284" y="10"/>
                    <a:pt x="291" y="5"/>
                    <a:pt x="291" y="0"/>
                  </a:cubicBezTo>
                  <a:cubicBezTo>
                    <a:pt x="291" y="0"/>
                    <a:pt x="291" y="0"/>
                    <a:pt x="291" y="0"/>
                  </a:cubicBezTo>
                  <a:cubicBezTo>
                    <a:pt x="291" y="5"/>
                    <a:pt x="298" y="10"/>
                    <a:pt x="306" y="10"/>
                  </a:cubicBezTo>
                  <a:cubicBezTo>
                    <a:pt x="313" y="10"/>
                    <a:pt x="320" y="5"/>
                    <a:pt x="320" y="0"/>
                  </a:cubicBezTo>
                  <a:cubicBezTo>
                    <a:pt x="320" y="0"/>
                    <a:pt x="320" y="0"/>
                    <a:pt x="320" y="0"/>
                  </a:cubicBezTo>
                  <a:cubicBezTo>
                    <a:pt x="320" y="5"/>
                    <a:pt x="327" y="10"/>
                    <a:pt x="335" y="10"/>
                  </a:cubicBezTo>
                  <a:cubicBezTo>
                    <a:pt x="343" y="10"/>
                    <a:pt x="349" y="5"/>
                    <a:pt x="349" y="0"/>
                  </a:cubicBezTo>
                  <a:cubicBezTo>
                    <a:pt x="350" y="0"/>
                    <a:pt x="350" y="0"/>
                    <a:pt x="350" y="0"/>
                  </a:cubicBezTo>
                  <a:cubicBezTo>
                    <a:pt x="350" y="5"/>
                    <a:pt x="356" y="10"/>
                    <a:pt x="364" y="10"/>
                  </a:cubicBezTo>
                  <a:cubicBezTo>
                    <a:pt x="372" y="10"/>
                    <a:pt x="378" y="5"/>
                    <a:pt x="378" y="0"/>
                  </a:cubicBezTo>
                  <a:cubicBezTo>
                    <a:pt x="379" y="0"/>
                    <a:pt x="379" y="0"/>
                    <a:pt x="379" y="0"/>
                  </a:cubicBezTo>
                  <a:cubicBezTo>
                    <a:pt x="379" y="5"/>
                    <a:pt x="385" y="10"/>
                    <a:pt x="393" y="10"/>
                  </a:cubicBezTo>
                  <a:cubicBezTo>
                    <a:pt x="401" y="10"/>
                    <a:pt x="407" y="5"/>
                    <a:pt x="407" y="0"/>
                  </a:cubicBezTo>
                  <a:cubicBezTo>
                    <a:pt x="408" y="0"/>
                    <a:pt x="408" y="0"/>
                    <a:pt x="408" y="0"/>
                  </a:cubicBezTo>
                  <a:cubicBezTo>
                    <a:pt x="408" y="5"/>
                    <a:pt x="414" y="10"/>
                    <a:pt x="422" y="10"/>
                  </a:cubicBezTo>
                  <a:cubicBezTo>
                    <a:pt x="430" y="10"/>
                    <a:pt x="436" y="5"/>
                    <a:pt x="436" y="0"/>
                  </a:cubicBezTo>
                  <a:cubicBezTo>
                    <a:pt x="437" y="0"/>
                    <a:pt x="437" y="0"/>
                    <a:pt x="437" y="0"/>
                  </a:cubicBezTo>
                  <a:cubicBezTo>
                    <a:pt x="437" y="5"/>
                    <a:pt x="443" y="10"/>
                    <a:pt x="451" y="10"/>
                  </a:cubicBezTo>
                  <a:cubicBezTo>
                    <a:pt x="459" y="10"/>
                    <a:pt x="465" y="5"/>
                    <a:pt x="465" y="0"/>
                  </a:cubicBezTo>
                  <a:cubicBezTo>
                    <a:pt x="466" y="0"/>
                    <a:pt x="466" y="0"/>
                    <a:pt x="466" y="0"/>
                  </a:cubicBezTo>
                  <a:cubicBezTo>
                    <a:pt x="466" y="5"/>
                    <a:pt x="472" y="10"/>
                    <a:pt x="480" y="10"/>
                  </a:cubicBezTo>
                  <a:cubicBezTo>
                    <a:pt x="488" y="10"/>
                    <a:pt x="494" y="5"/>
                    <a:pt x="494" y="0"/>
                  </a:cubicBezTo>
                  <a:cubicBezTo>
                    <a:pt x="495" y="0"/>
                    <a:pt x="495" y="0"/>
                    <a:pt x="495" y="0"/>
                  </a:cubicBezTo>
                  <a:cubicBezTo>
                    <a:pt x="495" y="5"/>
                    <a:pt x="501" y="10"/>
                    <a:pt x="509" y="10"/>
                  </a:cubicBezTo>
                  <a:cubicBezTo>
                    <a:pt x="517" y="10"/>
                    <a:pt x="524" y="5"/>
                    <a:pt x="524" y="0"/>
                  </a:cubicBezTo>
                  <a:cubicBezTo>
                    <a:pt x="524" y="0"/>
                    <a:pt x="524" y="0"/>
                    <a:pt x="524" y="0"/>
                  </a:cubicBezTo>
                  <a:lnTo>
                    <a:pt x="524" y="8"/>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9" name="Freeform 310"/>
            <p:cNvSpPr>
              <a:spLocks/>
            </p:cNvSpPr>
            <p:nvPr/>
          </p:nvSpPr>
          <p:spPr bwMode="auto">
            <a:xfrm>
              <a:off x="7814481" y="4953024"/>
              <a:ext cx="1588376" cy="58074"/>
            </a:xfrm>
            <a:custGeom>
              <a:avLst/>
              <a:gdLst>
                <a:gd name="T0" fmla="*/ 465 w 466"/>
                <a:gd name="T1" fmla="*/ 0 h 17"/>
                <a:gd name="T2" fmla="*/ 437 w 466"/>
                <a:gd name="T3" fmla="*/ 0 h 17"/>
                <a:gd name="T4" fmla="*/ 422 w 466"/>
                <a:gd name="T5" fmla="*/ 10 h 17"/>
                <a:gd name="T6" fmla="*/ 407 w 466"/>
                <a:gd name="T7" fmla="*/ 0 h 17"/>
                <a:gd name="T8" fmla="*/ 379 w 466"/>
                <a:gd name="T9" fmla="*/ 0 h 17"/>
                <a:gd name="T10" fmla="*/ 364 w 466"/>
                <a:gd name="T11" fmla="*/ 10 h 17"/>
                <a:gd name="T12" fmla="*/ 349 w 466"/>
                <a:gd name="T13" fmla="*/ 0 h 17"/>
                <a:gd name="T14" fmla="*/ 321 w 466"/>
                <a:gd name="T15" fmla="*/ 0 h 17"/>
                <a:gd name="T16" fmla="*/ 306 w 466"/>
                <a:gd name="T17" fmla="*/ 10 h 17"/>
                <a:gd name="T18" fmla="*/ 291 w 466"/>
                <a:gd name="T19" fmla="*/ 0 h 17"/>
                <a:gd name="T20" fmla="*/ 262 w 466"/>
                <a:gd name="T21" fmla="*/ 0 h 17"/>
                <a:gd name="T22" fmla="*/ 247 w 466"/>
                <a:gd name="T23" fmla="*/ 10 h 17"/>
                <a:gd name="T24" fmla="*/ 233 w 466"/>
                <a:gd name="T25" fmla="*/ 0 h 17"/>
                <a:gd name="T26" fmla="*/ 232 w 466"/>
                <a:gd name="T27" fmla="*/ 0 h 17"/>
                <a:gd name="T28" fmla="*/ 204 w 466"/>
                <a:gd name="T29" fmla="*/ 0 h 17"/>
                <a:gd name="T30" fmla="*/ 189 w 466"/>
                <a:gd name="T31" fmla="*/ 10 h 17"/>
                <a:gd name="T32" fmla="*/ 174 w 466"/>
                <a:gd name="T33" fmla="*/ 0 h 17"/>
                <a:gd name="T34" fmla="*/ 146 w 466"/>
                <a:gd name="T35" fmla="*/ 0 h 17"/>
                <a:gd name="T36" fmla="*/ 131 w 466"/>
                <a:gd name="T37" fmla="*/ 10 h 17"/>
                <a:gd name="T38" fmla="*/ 116 w 466"/>
                <a:gd name="T39" fmla="*/ 0 h 17"/>
                <a:gd name="T40" fmla="*/ 88 w 466"/>
                <a:gd name="T41" fmla="*/ 0 h 17"/>
                <a:gd name="T42" fmla="*/ 73 w 466"/>
                <a:gd name="T43" fmla="*/ 10 h 17"/>
                <a:gd name="T44" fmla="*/ 58 w 466"/>
                <a:gd name="T45" fmla="*/ 0 h 17"/>
                <a:gd name="T46" fmla="*/ 29 w 466"/>
                <a:gd name="T47" fmla="*/ 0 h 17"/>
                <a:gd name="T48" fmla="*/ 14 w 466"/>
                <a:gd name="T49" fmla="*/ 10 h 17"/>
                <a:gd name="T50" fmla="*/ 0 w 466"/>
                <a:gd name="T51" fmla="*/ 0 h 17"/>
                <a:gd name="T52" fmla="*/ 14 w 466"/>
                <a:gd name="T53" fmla="*/ 17 h 17"/>
                <a:gd name="T54" fmla="*/ 44 w 466"/>
                <a:gd name="T55" fmla="*/ 17 h 17"/>
                <a:gd name="T56" fmla="*/ 73 w 466"/>
                <a:gd name="T57" fmla="*/ 17 h 17"/>
                <a:gd name="T58" fmla="*/ 102 w 466"/>
                <a:gd name="T59" fmla="*/ 17 h 17"/>
                <a:gd name="T60" fmla="*/ 131 w 466"/>
                <a:gd name="T61" fmla="*/ 17 h 17"/>
                <a:gd name="T62" fmla="*/ 160 w 466"/>
                <a:gd name="T63" fmla="*/ 17 h 17"/>
                <a:gd name="T64" fmla="*/ 189 w 466"/>
                <a:gd name="T65" fmla="*/ 17 h 17"/>
                <a:gd name="T66" fmla="*/ 218 w 466"/>
                <a:gd name="T67" fmla="*/ 17 h 17"/>
                <a:gd name="T68" fmla="*/ 247 w 466"/>
                <a:gd name="T69" fmla="*/ 17 h 17"/>
                <a:gd name="T70" fmla="*/ 277 w 466"/>
                <a:gd name="T71" fmla="*/ 17 h 17"/>
                <a:gd name="T72" fmla="*/ 306 w 466"/>
                <a:gd name="T73" fmla="*/ 17 h 17"/>
                <a:gd name="T74" fmla="*/ 335 w 466"/>
                <a:gd name="T75" fmla="*/ 17 h 17"/>
                <a:gd name="T76" fmla="*/ 364 w 466"/>
                <a:gd name="T77" fmla="*/ 17 h 17"/>
                <a:gd name="T78" fmla="*/ 393 w 466"/>
                <a:gd name="T79" fmla="*/ 17 h 17"/>
                <a:gd name="T80" fmla="*/ 422 w 466"/>
                <a:gd name="T81" fmla="*/ 17 h 17"/>
                <a:gd name="T82" fmla="*/ 451 w 466"/>
                <a:gd name="T83" fmla="*/ 17 h 17"/>
                <a:gd name="T84" fmla="*/ 466 w 466"/>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6" h="17">
                  <a:moveTo>
                    <a:pt x="466" y="0"/>
                  </a:moveTo>
                  <a:cubicBezTo>
                    <a:pt x="465" y="0"/>
                    <a:pt x="465" y="0"/>
                    <a:pt x="465" y="0"/>
                  </a:cubicBezTo>
                  <a:cubicBezTo>
                    <a:pt x="465" y="5"/>
                    <a:pt x="459" y="10"/>
                    <a:pt x="451" y="10"/>
                  </a:cubicBezTo>
                  <a:cubicBezTo>
                    <a:pt x="443" y="10"/>
                    <a:pt x="437" y="5"/>
                    <a:pt x="437" y="0"/>
                  </a:cubicBezTo>
                  <a:cubicBezTo>
                    <a:pt x="436" y="0"/>
                    <a:pt x="436" y="0"/>
                    <a:pt x="436" y="0"/>
                  </a:cubicBezTo>
                  <a:cubicBezTo>
                    <a:pt x="436" y="5"/>
                    <a:pt x="430" y="10"/>
                    <a:pt x="422" y="10"/>
                  </a:cubicBezTo>
                  <a:cubicBezTo>
                    <a:pt x="414" y="10"/>
                    <a:pt x="408" y="5"/>
                    <a:pt x="408" y="0"/>
                  </a:cubicBezTo>
                  <a:cubicBezTo>
                    <a:pt x="407" y="0"/>
                    <a:pt x="407" y="0"/>
                    <a:pt x="407" y="0"/>
                  </a:cubicBezTo>
                  <a:cubicBezTo>
                    <a:pt x="407" y="5"/>
                    <a:pt x="401" y="10"/>
                    <a:pt x="393" y="10"/>
                  </a:cubicBezTo>
                  <a:cubicBezTo>
                    <a:pt x="385" y="10"/>
                    <a:pt x="379" y="5"/>
                    <a:pt x="379" y="0"/>
                  </a:cubicBezTo>
                  <a:cubicBezTo>
                    <a:pt x="378" y="0"/>
                    <a:pt x="378" y="0"/>
                    <a:pt x="378" y="0"/>
                  </a:cubicBezTo>
                  <a:cubicBezTo>
                    <a:pt x="378" y="5"/>
                    <a:pt x="372" y="10"/>
                    <a:pt x="364" y="10"/>
                  </a:cubicBezTo>
                  <a:cubicBezTo>
                    <a:pt x="356" y="10"/>
                    <a:pt x="350" y="5"/>
                    <a:pt x="350" y="0"/>
                  </a:cubicBezTo>
                  <a:cubicBezTo>
                    <a:pt x="349" y="0"/>
                    <a:pt x="349" y="0"/>
                    <a:pt x="349" y="0"/>
                  </a:cubicBezTo>
                  <a:cubicBezTo>
                    <a:pt x="349" y="5"/>
                    <a:pt x="343" y="10"/>
                    <a:pt x="335" y="10"/>
                  </a:cubicBezTo>
                  <a:cubicBezTo>
                    <a:pt x="327" y="10"/>
                    <a:pt x="321" y="5"/>
                    <a:pt x="321" y="0"/>
                  </a:cubicBezTo>
                  <a:cubicBezTo>
                    <a:pt x="320" y="0"/>
                    <a:pt x="320" y="0"/>
                    <a:pt x="320" y="0"/>
                  </a:cubicBezTo>
                  <a:cubicBezTo>
                    <a:pt x="320" y="5"/>
                    <a:pt x="314" y="10"/>
                    <a:pt x="306" y="10"/>
                  </a:cubicBezTo>
                  <a:cubicBezTo>
                    <a:pt x="298" y="10"/>
                    <a:pt x="291" y="5"/>
                    <a:pt x="291" y="0"/>
                  </a:cubicBezTo>
                  <a:cubicBezTo>
                    <a:pt x="291" y="0"/>
                    <a:pt x="291" y="0"/>
                    <a:pt x="291" y="0"/>
                  </a:cubicBezTo>
                  <a:cubicBezTo>
                    <a:pt x="291" y="5"/>
                    <a:pt x="284" y="10"/>
                    <a:pt x="277" y="10"/>
                  </a:cubicBezTo>
                  <a:cubicBezTo>
                    <a:pt x="269" y="10"/>
                    <a:pt x="262" y="5"/>
                    <a:pt x="262" y="0"/>
                  </a:cubicBezTo>
                  <a:cubicBezTo>
                    <a:pt x="262" y="0"/>
                    <a:pt x="262" y="0"/>
                    <a:pt x="262" y="0"/>
                  </a:cubicBezTo>
                  <a:cubicBezTo>
                    <a:pt x="262" y="5"/>
                    <a:pt x="255" y="10"/>
                    <a:pt x="247" y="10"/>
                  </a:cubicBezTo>
                  <a:cubicBezTo>
                    <a:pt x="240" y="10"/>
                    <a:pt x="233" y="5"/>
                    <a:pt x="233" y="0"/>
                  </a:cubicBezTo>
                  <a:cubicBezTo>
                    <a:pt x="233" y="0"/>
                    <a:pt x="233" y="0"/>
                    <a:pt x="233" y="0"/>
                  </a:cubicBezTo>
                  <a:cubicBezTo>
                    <a:pt x="233" y="0"/>
                    <a:pt x="233" y="0"/>
                    <a:pt x="233" y="0"/>
                  </a:cubicBezTo>
                  <a:cubicBezTo>
                    <a:pt x="232" y="0"/>
                    <a:pt x="232" y="0"/>
                    <a:pt x="232" y="0"/>
                  </a:cubicBezTo>
                  <a:cubicBezTo>
                    <a:pt x="232" y="5"/>
                    <a:pt x="226" y="10"/>
                    <a:pt x="218" y="10"/>
                  </a:cubicBezTo>
                  <a:cubicBezTo>
                    <a:pt x="210" y="10"/>
                    <a:pt x="204" y="5"/>
                    <a:pt x="204" y="0"/>
                  </a:cubicBezTo>
                  <a:cubicBezTo>
                    <a:pt x="203" y="0"/>
                    <a:pt x="203" y="0"/>
                    <a:pt x="203" y="0"/>
                  </a:cubicBezTo>
                  <a:cubicBezTo>
                    <a:pt x="203" y="5"/>
                    <a:pt x="197" y="10"/>
                    <a:pt x="189" y="10"/>
                  </a:cubicBezTo>
                  <a:cubicBezTo>
                    <a:pt x="181" y="10"/>
                    <a:pt x="175" y="5"/>
                    <a:pt x="175" y="0"/>
                  </a:cubicBezTo>
                  <a:cubicBezTo>
                    <a:pt x="174" y="0"/>
                    <a:pt x="174" y="0"/>
                    <a:pt x="174" y="0"/>
                  </a:cubicBezTo>
                  <a:cubicBezTo>
                    <a:pt x="174" y="5"/>
                    <a:pt x="168" y="10"/>
                    <a:pt x="160" y="10"/>
                  </a:cubicBezTo>
                  <a:cubicBezTo>
                    <a:pt x="152" y="10"/>
                    <a:pt x="146" y="5"/>
                    <a:pt x="146" y="0"/>
                  </a:cubicBezTo>
                  <a:cubicBezTo>
                    <a:pt x="145" y="0"/>
                    <a:pt x="145" y="0"/>
                    <a:pt x="145" y="0"/>
                  </a:cubicBezTo>
                  <a:cubicBezTo>
                    <a:pt x="145" y="5"/>
                    <a:pt x="139" y="10"/>
                    <a:pt x="131" y="10"/>
                  </a:cubicBezTo>
                  <a:cubicBezTo>
                    <a:pt x="123" y="10"/>
                    <a:pt x="117" y="5"/>
                    <a:pt x="117" y="0"/>
                  </a:cubicBezTo>
                  <a:cubicBezTo>
                    <a:pt x="116" y="0"/>
                    <a:pt x="116" y="0"/>
                    <a:pt x="116" y="0"/>
                  </a:cubicBezTo>
                  <a:cubicBezTo>
                    <a:pt x="116" y="5"/>
                    <a:pt x="110" y="10"/>
                    <a:pt x="102" y="10"/>
                  </a:cubicBezTo>
                  <a:cubicBezTo>
                    <a:pt x="94" y="10"/>
                    <a:pt x="88" y="5"/>
                    <a:pt x="88" y="0"/>
                  </a:cubicBezTo>
                  <a:cubicBezTo>
                    <a:pt x="87" y="0"/>
                    <a:pt x="87" y="0"/>
                    <a:pt x="87" y="0"/>
                  </a:cubicBezTo>
                  <a:cubicBezTo>
                    <a:pt x="87" y="5"/>
                    <a:pt x="81" y="10"/>
                    <a:pt x="73" y="10"/>
                  </a:cubicBezTo>
                  <a:cubicBezTo>
                    <a:pt x="65" y="10"/>
                    <a:pt x="58" y="5"/>
                    <a:pt x="58" y="0"/>
                  </a:cubicBezTo>
                  <a:cubicBezTo>
                    <a:pt x="58" y="0"/>
                    <a:pt x="58" y="0"/>
                    <a:pt x="58" y="0"/>
                  </a:cubicBezTo>
                  <a:cubicBezTo>
                    <a:pt x="58" y="5"/>
                    <a:pt x="51" y="10"/>
                    <a:pt x="44" y="10"/>
                  </a:cubicBezTo>
                  <a:cubicBezTo>
                    <a:pt x="36" y="10"/>
                    <a:pt x="29" y="5"/>
                    <a:pt x="29" y="0"/>
                  </a:cubicBezTo>
                  <a:cubicBezTo>
                    <a:pt x="29" y="0"/>
                    <a:pt x="29" y="0"/>
                    <a:pt x="29" y="0"/>
                  </a:cubicBezTo>
                  <a:cubicBezTo>
                    <a:pt x="29" y="5"/>
                    <a:pt x="22" y="10"/>
                    <a:pt x="14" y="10"/>
                  </a:cubicBezTo>
                  <a:cubicBezTo>
                    <a:pt x="7" y="10"/>
                    <a:pt x="0" y="5"/>
                    <a:pt x="0" y="0"/>
                  </a:cubicBezTo>
                  <a:cubicBezTo>
                    <a:pt x="0" y="0"/>
                    <a:pt x="0" y="0"/>
                    <a:pt x="0" y="0"/>
                  </a:cubicBezTo>
                  <a:cubicBezTo>
                    <a:pt x="0" y="8"/>
                    <a:pt x="0" y="8"/>
                    <a:pt x="0" y="8"/>
                  </a:cubicBezTo>
                  <a:cubicBezTo>
                    <a:pt x="1" y="13"/>
                    <a:pt x="7" y="17"/>
                    <a:pt x="14" y="17"/>
                  </a:cubicBezTo>
                  <a:cubicBezTo>
                    <a:pt x="22" y="17"/>
                    <a:pt x="28" y="13"/>
                    <a:pt x="29" y="8"/>
                  </a:cubicBezTo>
                  <a:cubicBezTo>
                    <a:pt x="30" y="13"/>
                    <a:pt x="36" y="17"/>
                    <a:pt x="44" y="17"/>
                  </a:cubicBezTo>
                  <a:cubicBezTo>
                    <a:pt x="51" y="17"/>
                    <a:pt x="57" y="13"/>
                    <a:pt x="58" y="8"/>
                  </a:cubicBezTo>
                  <a:cubicBezTo>
                    <a:pt x="60" y="13"/>
                    <a:pt x="66" y="17"/>
                    <a:pt x="73" y="17"/>
                  </a:cubicBezTo>
                  <a:cubicBezTo>
                    <a:pt x="80" y="17"/>
                    <a:pt x="86" y="13"/>
                    <a:pt x="87" y="8"/>
                  </a:cubicBezTo>
                  <a:cubicBezTo>
                    <a:pt x="89" y="13"/>
                    <a:pt x="95" y="17"/>
                    <a:pt x="102" y="17"/>
                  </a:cubicBezTo>
                  <a:cubicBezTo>
                    <a:pt x="109" y="17"/>
                    <a:pt x="115" y="13"/>
                    <a:pt x="116" y="8"/>
                  </a:cubicBezTo>
                  <a:cubicBezTo>
                    <a:pt x="118" y="13"/>
                    <a:pt x="124" y="17"/>
                    <a:pt x="131" y="17"/>
                  </a:cubicBezTo>
                  <a:cubicBezTo>
                    <a:pt x="138" y="17"/>
                    <a:pt x="144" y="13"/>
                    <a:pt x="145" y="8"/>
                  </a:cubicBezTo>
                  <a:cubicBezTo>
                    <a:pt x="147" y="13"/>
                    <a:pt x="153" y="17"/>
                    <a:pt x="160" y="17"/>
                  </a:cubicBezTo>
                  <a:cubicBezTo>
                    <a:pt x="167" y="17"/>
                    <a:pt x="173" y="13"/>
                    <a:pt x="175" y="8"/>
                  </a:cubicBezTo>
                  <a:cubicBezTo>
                    <a:pt x="176" y="13"/>
                    <a:pt x="182" y="17"/>
                    <a:pt x="189" y="17"/>
                  </a:cubicBezTo>
                  <a:cubicBezTo>
                    <a:pt x="196" y="17"/>
                    <a:pt x="202" y="13"/>
                    <a:pt x="204" y="8"/>
                  </a:cubicBezTo>
                  <a:cubicBezTo>
                    <a:pt x="205" y="13"/>
                    <a:pt x="211" y="17"/>
                    <a:pt x="218" y="17"/>
                  </a:cubicBezTo>
                  <a:cubicBezTo>
                    <a:pt x="225" y="17"/>
                    <a:pt x="231" y="13"/>
                    <a:pt x="233" y="8"/>
                  </a:cubicBezTo>
                  <a:cubicBezTo>
                    <a:pt x="234" y="13"/>
                    <a:pt x="240" y="17"/>
                    <a:pt x="247" y="17"/>
                  </a:cubicBezTo>
                  <a:cubicBezTo>
                    <a:pt x="255" y="17"/>
                    <a:pt x="261" y="13"/>
                    <a:pt x="262" y="8"/>
                  </a:cubicBezTo>
                  <a:cubicBezTo>
                    <a:pt x="263" y="13"/>
                    <a:pt x="269" y="17"/>
                    <a:pt x="277" y="17"/>
                  </a:cubicBezTo>
                  <a:cubicBezTo>
                    <a:pt x="284" y="17"/>
                    <a:pt x="290" y="13"/>
                    <a:pt x="291" y="8"/>
                  </a:cubicBezTo>
                  <a:cubicBezTo>
                    <a:pt x="293" y="13"/>
                    <a:pt x="299" y="17"/>
                    <a:pt x="306" y="17"/>
                  </a:cubicBezTo>
                  <a:cubicBezTo>
                    <a:pt x="313" y="17"/>
                    <a:pt x="319" y="13"/>
                    <a:pt x="320" y="8"/>
                  </a:cubicBezTo>
                  <a:cubicBezTo>
                    <a:pt x="322" y="13"/>
                    <a:pt x="328" y="17"/>
                    <a:pt x="335" y="17"/>
                  </a:cubicBezTo>
                  <a:cubicBezTo>
                    <a:pt x="342" y="17"/>
                    <a:pt x="348" y="13"/>
                    <a:pt x="349" y="8"/>
                  </a:cubicBezTo>
                  <a:cubicBezTo>
                    <a:pt x="351" y="13"/>
                    <a:pt x="357" y="17"/>
                    <a:pt x="364" y="17"/>
                  </a:cubicBezTo>
                  <a:cubicBezTo>
                    <a:pt x="371" y="17"/>
                    <a:pt x="377" y="13"/>
                    <a:pt x="378" y="8"/>
                  </a:cubicBezTo>
                  <a:cubicBezTo>
                    <a:pt x="380" y="13"/>
                    <a:pt x="386" y="17"/>
                    <a:pt x="393" y="17"/>
                  </a:cubicBezTo>
                  <a:cubicBezTo>
                    <a:pt x="400" y="17"/>
                    <a:pt x="406" y="13"/>
                    <a:pt x="408" y="8"/>
                  </a:cubicBezTo>
                  <a:cubicBezTo>
                    <a:pt x="409" y="13"/>
                    <a:pt x="415" y="17"/>
                    <a:pt x="422" y="17"/>
                  </a:cubicBezTo>
                  <a:cubicBezTo>
                    <a:pt x="429" y="17"/>
                    <a:pt x="435" y="13"/>
                    <a:pt x="437" y="8"/>
                  </a:cubicBezTo>
                  <a:cubicBezTo>
                    <a:pt x="438" y="13"/>
                    <a:pt x="444" y="17"/>
                    <a:pt x="451" y="17"/>
                  </a:cubicBezTo>
                  <a:cubicBezTo>
                    <a:pt x="458" y="17"/>
                    <a:pt x="465" y="13"/>
                    <a:pt x="466" y="8"/>
                  </a:cubicBezTo>
                  <a:lnTo>
                    <a:pt x="466" y="0"/>
                  </a:lnTo>
                  <a:close/>
                </a:path>
              </a:pathLst>
            </a:custGeom>
            <a:solidFill>
              <a:srgbClr val="B1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0" name="Freeform 311"/>
            <p:cNvSpPr>
              <a:spLocks/>
            </p:cNvSpPr>
            <p:nvPr/>
          </p:nvSpPr>
          <p:spPr bwMode="auto">
            <a:xfrm>
              <a:off x="7913309" y="4970344"/>
              <a:ext cx="1390720" cy="58074"/>
            </a:xfrm>
            <a:custGeom>
              <a:avLst/>
              <a:gdLst>
                <a:gd name="T0" fmla="*/ 407 w 408"/>
                <a:gd name="T1" fmla="*/ 0 h 17"/>
                <a:gd name="T2" fmla="*/ 379 w 408"/>
                <a:gd name="T3" fmla="*/ 0 h 17"/>
                <a:gd name="T4" fmla="*/ 364 w 408"/>
                <a:gd name="T5" fmla="*/ 10 h 17"/>
                <a:gd name="T6" fmla="*/ 349 w 408"/>
                <a:gd name="T7" fmla="*/ 0 h 17"/>
                <a:gd name="T8" fmla="*/ 321 w 408"/>
                <a:gd name="T9" fmla="*/ 0 h 17"/>
                <a:gd name="T10" fmla="*/ 306 w 408"/>
                <a:gd name="T11" fmla="*/ 10 h 17"/>
                <a:gd name="T12" fmla="*/ 291 w 408"/>
                <a:gd name="T13" fmla="*/ 0 h 17"/>
                <a:gd name="T14" fmla="*/ 262 w 408"/>
                <a:gd name="T15" fmla="*/ 0 h 17"/>
                <a:gd name="T16" fmla="*/ 248 w 408"/>
                <a:gd name="T17" fmla="*/ 10 h 17"/>
                <a:gd name="T18" fmla="*/ 233 w 408"/>
                <a:gd name="T19" fmla="*/ 0 h 17"/>
                <a:gd name="T20" fmla="*/ 204 w 408"/>
                <a:gd name="T21" fmla="*/ 0 h 17"/>
                <a:gd name="T22" fmla="*/ 204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5 w 408"/>
                <a:gd name="T43" fmla="*/ 10 h 17"/>
                <a:gd name="T44" fmla="*/ 0 w 408"/>
                <a:gd name="T45" fmla="*/ 0 h 17"/>
                <a:gd name="T46" fmla="*/ 15 w 408"/>
                <a:gd name="T47" fmla="*/ 17 h 17"/>
                <a:gd name="T48" fmla="*/ 44 w 408"/>
                <a:gd name="T49" fmla="*/ 17 h 17"/>
                <a:gd name="T50" fmla="*/ 73 w 408"/>
                <a:gd name="T51" fmla="*/ 17 h 17"/>
                <a:gd name="T52" fmla="*/ 102 w 408"/>
                <a:gd name="T53" fmla="*/ 17 h 17"/>
                <a:gd name="T54" fmla="*/ 131 w 408"/>
                <a:gd name="T55" fmla="*/ 17 h 17"/>
                <a:gd name="T56" fmla="*/ 160 w 408"/>
                <a:gd name="T57" fmla="*/ 17 h 17"/>
                <a:gd name="T58" fmla="*/ 189 w 408"/>
                <a:gd name="T59" fmla="*/ 17 h 17"/>
                <a:gd name="T60" fmla="*/ 218 w 408"/>
                <a:gd name="T61" fmla="*/ 17 h 17"/>
                <a:gd name="T62" fmla="*/ 248 w 408"/>
                <a:gd name="T63" fmla="*/ 17 h 17"/>
                <a:gd name="T64" fmla="*/ 277 w 408"/>
                <a:gd name="T65" fmla="*/ 17 h 17"/>
                <a:gd name="T66" fmla="*/ 306 w 408"/>
                <a:gd name="T67" fmla="*/ 17 h 17"/>
                <a:gd name="T68" fmla="*/ 335 w 408"/>
                <a:gd name="T69" fmla="*/ 17 h 17"/>
                <a:gd name="T70" fmla="*/ 364 w 408"/>
                <a:gd name="T71" fmla="*/ 17 h 17"/>
                <a:gd name="T72" fmla="*/ 393 w 408"/>
                <a:gd name="T73" fmla="*/ 17 h 17"/>
                <a:gd name="T74" fmla="*/ 408 w 408"/>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4" y="10"/>
                    <a:pt x="306" y="10"/>
                  </a:cubicBezTo>
                  <a:cubicBezTo>
                    <a:pt x="298" y="10"/>
                    <a:pt x="292" y="6"/>
                    <a:pt x="292" y="0"/>
                  </a:cubicBezTo>
                  <a:cubicBezTo>
                    <a:pt x="291" y="0"/>
                    <a:pt x="291" y="0"/>
                    <a:pt x="291" y="0"/>
                  </a:cubicBezTo>
                  <a:cubicBezTo>
                    <a:pt x="291" y="6"/>
                    <a:pt x="285" y="10"/>
                    <a:pt x="277" y="10"/>
                  </a:cubicBezTo>
                  <a:cubicBezTo>
                    <a:pt x="269" y="10"/>
                    <a:pt x="262" y="6"/>
                    <a:pt x="262" y="0"/>
                  </a:cubicBezTo>
                  <a:cubicBezTo>
                    <a:pt x="262" y="0"/>
                    <a:pt x="262" y="0"/>
                    <a:pt x="262" y="0"/>
                  </a:cubicBezTo>
                  <a:cubicBezTo>
                    <a:pt x="262" y="6"/>
                    <a:pt x="255" y="10"/>
                    <a:pt x="248" y="10"/>
                  </a:cubicBezTo>
                  <a:cubicBezTo>
                    <a:pt x="240" y="10"/>
                    <a:pt x="233" y="6"/>
                    <a:pt x="233" y="0"/>
                  </a:cubicBezTo>
                  <a:cubicBezTo>
                    <a:pt x="233" y="0"/>
                    <a:pt x="233" y="0"/>
                    <a:pt x="233" y="0"/>
                  </a:cubicBezTo>
                  <a:cubicBezTo>
                    <a:pt x="233" y="6"/>
                    <a:pt x="226" y="10"/>
                    <a:pt x="218" y="10"/>
                  </a:cubicBezTo>
                  <a:cubicBezTo>
                    <a:pt x="211" y="10"/>
                    <a:pt x="204" y="6"/>
                    <a:pt x="204" y="0"/>
                  </a:cubicBezTo>
                  <a:cubicBezTo>
                    <a:pt x="204" y="0"/>
                    <a:pt x="204" y="0"/>
                    <a:pt x="204" y="0"/>
                  </a:cubicBezTo>
                  <a:cubicBezTo>
                    <a:pt x="204" y="0"/>
                    <a:pt x="204" y="0"/>
                    <a:pt x="204"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1" y="10"/>
                    <a:pt x="73" y="10"/>
                  </a:cubicBezTo>
                  <a:cubicBezTo>
                    <a:pt x="65" y="10"/>
                    <a:pt x="59" y="6"/>
                    <a:pt x="59" y="0"/>
                  </a:cubicBezTo>
                  <a:cubicBezTo>
                    <a:pt x="58" y="0"/>
                    <a:pt x="58" y="0"/>
                    <a:pt x="58" y="0"/>
                  </a:cubicBezTo>
                  <a:cubicBezTo>
                    <a:pt x="58" y="6"/>
                    <a:pt x="52" y="10"/>
                    <a:pt x="44" y="10"/>
                  </a:cubicBezTo>
                  <a:cubicBezTo>
                    <a:pt x="36" y="10"/>
                    <a:pt x="29" y="6"/>
                    <a:pt x="29" y="0"/>
                  </a:cubicBezTo>
                  <a:cubicBezTo>
                    <a:pt x="29" y="0"/>
                    <a:pt x="29" y="0"/>
                    <a:pt x="29" y="0"/>
                  </a:cubicBezTo>
                  <a:cubicBezTo>
                    <a:pt x="29" y="6"/>
                    <a:pt x="22" y="10"/>
                    <a:pt x="15" y="10"/>
                  </a:cubicBezTo>
                  <a:cubicBezTo>
                    <a:pt x="7" y="10"/>
                    <a:pt x="0" y="6"/>
                    <a:pt x="0" y="0"/>
                  </a:cubicBezTo>
                  <a:cubicBezTo>
                    <a:pt x="0" y="0"/>
                    <a:pt x="0" y="0"/>
                    <a:pt x="0" y="0"/>
                  </a:cubicBezTo>
                  <a:cubicBezTo>
                    <a:pt x="0" y="9"/>
                    <a:pt x="0" y="9"/>
                    <a:pt x="0" y="9"/>
                  </a:cubicBezTo>
                  <a:cubicBezTo>
                    <a:pt x="1" y="13"/>
                    <a:pt x="7" y="17"/>
                    <a:pt x="15" y="17"/>
                  </a:cubicBezTo>
                  <a:cubicBezTo>
                    <a:pt x="22" y="17"/>
                    <a:pt x="28" y="13"/>
                    <a:pt x="29" y="9"/>
                  </a:cubicBezTo>
                  <a:cubicBezTo>
                    <a:pt x="31" y="13"/>
                    <a:pt x="37" y="17"/>
                    <a:pt x="44" y="17"/>
                  </a:cubicBezTo>
                  <a:cubicBezTo>
                    <a:pt x="51" y="17"/>
                    <a:pt x="57" y="13"/>
                    <a:pt x="58" y="9"/>
                  </a:cubicBezTo>
                  <a:cubicBezTo>
                    <a:pt x="60" y="13"/>
                    <a:pt x="66" y="17"/>
                    <a:pt x="73" y="17"/>
                  </a:cubicBezTo>
                  <a:cubicBezTo>
                    <a:pt x="80" y="17"/>
                    <a:pt x="86" y="13"/>
                    <a:pt x="87" y="9"/>
                  </a:cubicBezTo>
                  <a:cubicBezTo>
                    <a:pt x="89" y="13"/>
                    <a:pt x="95" y="17"/>
                    <a:pt x="102" y="17"/>
                  </a:cubicBezTo>
                  <a:cubicBezTo>
                    <a:pt x="109" y="17"/>
                    <a:pt x="115" y="13"/>
                    <a:pt x="116" y="9"/>
                  </a:cubicBezTo>
                  <a:cubicBezTo>
                    <a:pt x="118" y="13"/>
                    <a:pt x="124" y="17"/>
                    <a:pt x="131" y="17"/>
                  </a:cubicBezTo>
                  <a:cubicBezTo>
                    <a:pt x="138" y="17"/>
                    <a:pt x="144" y="13"/>
                    <a:pt x="146" y="9"/>
                  </a:cubicBezTo>
                  <a:cubicBezTo>
                    <a:pt x="147" y="13"/>
                    <a:pt x="153" y="17"/>
                    <a:pt x="160" y="17"/>
                  </a:cubicBezTo>
                  <a:cubicBezTo>
                    <a:pt x="167" y="17"/>
                    <a:pt x="173" y="13"/>
                    <a:pt x="175" y="9"/>
                  </a:cubicBezTo>
                  <a:cubicBezTo>
                    <a:pt x="176" y="13"/>
                    <a:pt x="182" y="17"/>
                    <a:pt x="189" y="17"/>
                  </a:cubicBezTo>
                  <a:cubicBezTo>
                    <a:pt x="196" y="17"/>
                    <a:pt x="202" y="14"/>
                    <a:pt x="204" y="9"/>
                  </a:cubicBezTo>
                  <a:cubicBezTo>
                    <a:pt x="205" y="14"/>
                    <a:pt x="211" y="17"/>
                    <a:pt x="218" y="17"/>
                  </a:cubicBezTo>
                  <a:cubicBezTo>
                    <a:pt x="226" y="17"/>
                    <a:pt x="232" y="13"/>
                    <a:pt x="233" y="9"/>
                  </a:cubicBezTo>
                  <a:cubicBezTo>
                    <a:pt x="234" y="13"/>
                    <a:pt x="240" y="17"/>
                    <a:pt x="248" y="17"/>
                  </a:cubicBezTo>
                  <a:cubicBezTo>
                    <a:pt x="255" y="17"/>
                    <a:pt x="261" y="13"/>
                    <a:pt x="262" y="9"/>
                  </a:cubicBezTo>
                  <a:cubicBezTo>
                    <a:pt x="264" y="13"/>
                    <a:pt x="270" y="17"/>
                    <a:pt x="277" y="17"/>
                  </a:cubicBezTo>
                  <a:cubicBezTo>
                    <a:pt x="284" y="17"/>
                    <a:pt x="290" y="13"/>
                    <a:pt x="291" y="9"/>
                  </a:cubicBezTo>
                  <a:cubicBezTo>
                    <a:pt x="293" y="13"/>
                    <a:pt x="299" y="17"/>
                    <a:pt x="306" y="17"/>
                  </a:cubicBezTo>
                  <a:cubicBezTo>
                    <a:pt x="313" y="17"/>
                    <a:pt x="319" y="13"/>
                    <a:pt x="320" y="9"/>
                  </a:cubicBezTo>
                  <a:cubicBezTo>
                    <a:pt x="322" y="13"/>
                    <a:pt x="328" y="17"/>
                    <a:pt x="335" y="17"/>
                  </a:cubicBezTo>
                  <a:cubicBezTo>
                    <a:pt x="342" y="17"/>
                    <a:pt x="348" y="13"/>
                    <a:pt x="349" y="9"/>
                  </a:cubicBezTo>
                  <a:cubicBezTo>
                    <a:pt x="351" y="13"/>
                    <a:pt x="357" y="17"/>
                    <a:pt x="364" y="17"/>
                  </a:cubicBezTo>
                  <a:cubicBezTo>
                    <a:pt x="371" y="17"/>
                    <a:pt x="377" y="13"/>
                    <a:pt x="379" y="9"/>
                  </a:cubicBezTo>
                  <a:cubicBezTo>
                    <a:pt x="380" y="13"/>
                    <a:pt x="386" y="17"/>
                    <a:pt x="393" y="17"/>
                  </a:cubicBezTo>
                  <a:cubicBezTo>
                    <a:pt x="400" y="17"/>
                    <a:pt x="407" y="13"/>
                    <a:pt x="408" y="9"/>
                  </a:cubicBezTo>
                  <a:cubicBezTo>
                    <a:pt x="408" y="0"/>
                    <a:pt x="408" y="0"/>
                    <a:pt x="408" y="0"/>
                  </a:cubicBezTo>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3" name="Freeform 314"/>
            <p:cNvSpPr>
              <a:spLocks/>
            </p:cNvSpPr>
            <p:nvPr/>
          </p:nvSpPr>
          <p:spPr bwMode="auto">
            <a:xfrm>
              <a:off x="8012137" y="5025361"/>
              <a:ext cx="1591432" cy="58074"/>
            </a:xfrm>
            <a:custGeom>
              <a:avLst/>
              <a:gdLst>
                <a:gd name="T0" fmla="*/ 466 w 467"/>
                <a:gd name="T1" fmla="*/ 0 h 17"/>
                <a:gd name="T2" fmla="*/ 438 w 467"/>
                <a:gd name="T3" fmla="*/ 0 h 17"/>
                <a:gd name="T4" fmla="*/ 423 w 467"/>
                <a:gd name="T5" fmla="*/ 10 h 17"/>
                <a:gd name="T6" fmla="*/ 408 w 467"/>
                <a:gd name="T7" fmla="*/ 0 h 17"/>
                <a:gd name="T8" fmla="*/ 379 w 467"/>
                <a:gd name="T9" fmla="*/ 0 h 17"/>
                <a:gd name="T10" fmla="*/ 365 w 467"/>
                <a:gd name="T11" fmla="*/ 10 h 17"/>
                <a:gd name="T12" fmla="*/ 350 w 467"/>
                <a:gd name="T13" fmla="*/ 0 h 17"/>
                <a:gd name="T14" fmla="*/ 321 w 467"/>
                <a:gd name="T15" fmla="*/ 0 h 17"/>
                <a:gd name="T16" fmla="*/ 306 w 467"/>
                <a:gd name="T17" fmla="*/ 10 h 17"/>
                <a:gd name="T18" fmla="*/ 292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6 w 467"/>
                <a:gd name="T35" fmla="*/ 0 h 17"/>
                <a:gd name="T36" fmla="*/ 132 w 467"/>
                <a:gd name="T37" fmla="*/ 10 h 17"/>
                <a:gd name="T38" fmla="*/ 117 w 467"/>
                <a:gd name="T39" fmla="*/ 0 h 17"/>
                <a:gd name="T40" fmla="*/ 88 w 467"/>
                <a:gd name="T41" fmla="*/ 0 h 17"/>
                <a:gd name="T42" fmla="*/ 73 w 467"/>
                <a:gd name="T43" fmla="*/ 10 h 17"/>
                <a:gd name="T44" fmla="*/ 59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3 w 467"/>
                <a:gd name="T57" fmla="*/ 17 h 17"/>
                <a:gd name="T58" fmla="*/ 103 w 467"/>
                <a:gd name="T59" fmla="*/ 17 h 17"/>
                <a:gd name="T60" fmla="*/ 132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6 w 467"/>
                <a:gd name="T73" fmla="*/ 17 h 17"/>
                <a:gd name="T74" fmla="*/ 336 w 467"/>
                <a:gd name="T75" fmla="*/ 17 h 17"/>
                <a:gd name="T76" fmla="*/ 365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9" y="5"/>
                    <a:pt x="409" y="0"/>
                  </a:cubicBezTo>
                  <a:cubicBezTo>
                    <a:pt x="408" y="0"/>
                    <a:pt x="408" y="0"/>
                    <a:pt x="408" y="0"/>
                  </a:cubicBezTo>
                  <a:cubicBezTo>
                    <a:pt x="408" y="5"/>
                    <a:pt x="402" y="10"/>
                    <a:pt x="394" y="10"/>
                  </a:cubicBezTo>
                  <a:cubicBezTo>
                    <a:pt x="386" y="10"/>
                    <a:pt x="379" y="5"/>
                    <a:pt x="379" y="0"/>
                  </a:cubicBezTo>
                  <a:cubicBezTo>
                    <a:pt x="379" y="0"/>
                    <a:pt x="379" y="0"/>
                    <a:pt x="379" y="0"/>
                  </a:cubicBezTo>
                  <a:cubicBezTo>
                    <a:pt x="379" y="5"/>
                    <a:pt x="372" y="10"/>
                    <a:pt x="365" y="10"/>
                  </a:cubicBezTo>
                  <a:cubicBezTo>
                    <a:pt x="357" y="10"/>
                    <a:pt x="350" y="5"/>
                    <a:pt x="350" y="0"/>
                  </a:cubicBezTo>
                  <a:cubicBezTo>
                    <a:pt x="350" y="0"/>
                    <a:pt x="350" y="0"/>
                    <a:pt x="350" y="0"/>
                  </a:cubicBezTo>
                  <a:cubicBezTo>
                    <a:pt x="350" y="5"/>
                    <a:pt x="343" y="10"/>
                    <a:pt x="336" y="10"/>
                  </a:cubicBezTo>
                  <a:cubicBezTo>
                    <a:pt x="328" y="10"/>
                    <a:pt x="321" y="5"/>
                    <a:pt x="321" y="0"/>
                  </a:cubicBezTo>
                  <a:cubicBezTo>
                    <a:pt x="321" y="0"/>
                    <a:pt x="321" y="0"/>
                    <a:pt x="321" y="0"/>
                  </a:cubicBezTo>
                  <a:cubicBezTo>
                    <a:pt x="321" y="5"/>
                    <a:pt x="314" y="10"/>
                    <a:pt x="306" y="10"/>
                  </a:cubicBezTo>
                  <a:cubicBezTo>
                    <a:pt x="299" y="10"/>
                    <a:pt x="292" y="5"/>
                    <a:pt x="292" y="0"/>
                  </a:cubicBezTo>
                  <a:cubicBezTo>
                    <a:pt x="292" y="0"/>
                    <a:pt x="292" y="0"/>
                    <a:pt x="292" y="0"/>
                  </a:cubicBezTo>
                  <a:cubicBezTo>
                    <a:pt x="292" y="5"/>
                    <a:pt x="285" y="10"/>
                    <a:pt x="277" y="10"/>
                  </a:cubicBezTo>
                  <a:cubicBezTo>
                    <a:pt x="269" y="10"/>
                    <a:pt x="263" y="5"/>
                    <a:pt x="263" y="0"/>
                  </a:cubicBezTo>
                  <a:cubicBezTo>
                    <a:pt x="262" y="0"/>
                    <a:pt x="262" y="0"/>
                    <a:pt x="262" y="0"/>
                  </a:cubicBezTo>
                  <a:cubicBezTo>
                    <a:pt x="262"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6" y="5"/>
                    <a:pt x="176" y="0"/>
                  </a:cubicBezTo>
                  <a:cubicBezTo>
                    <a:pt x="175" y="0"/>
                    <a:pt x="175" y="0"/>
                    <a:pt x="175" y="0"/>
                  </a:cubicBezTo>
                  <a:cubicBezTo>
                    <a:pt x="175" y="5"/>
                    <a:pt x="169" y="10"/>
                    <a:pt x="161" y="10"/>
                  </a:cubicBezTo>
                  <a:cubicBezTo>
                    <a:pt x="153" y="10"/>
                    <a:pt x="146" y="5"/>
                    <a:pt x="146" y="0"/>
                  </a:cubicBezTo>
                  <a:cubicBezTo>
                    <a:pt x="146" y="0"/>
                    <a:pt x="146" y="0"/>
                    <a:pt x="146" y="0"/>
                  </a:cubicBezTo>
                  <a:cubicBezTo>
                    <a:pt x="146" y="5"/>
                    <a:pt x="139" y="10"/>
                    <a:pt x="132" y="10"/>
                  </a:cubicBezTo>
                  <a:cubicBezTo>
                    <a:pt x="124" y="10"/>
                    <a:pt x="117" y="5"/>
                    <a:pt x="117" y="0"/>
                  </a:cubicBezTo>
                  <a:cubicBezTo>
                    <a:pt x="117" y="0"/>
                    <a:pt x="117" y="0"/>
                    <a:pt x="117" y="0"/>
                  </a:cubicBezTo>
                  <a:cubicBezTo>
                    <a:pt x="117" y="5"/>
                    <a:pt x="110" y="10"/>
                    <a:pt x="103" y="10"/>
                  </a:cubicBezTo>
                  <a:cubicBezTo>
                    <a:pt x="95" y="10"/>
                    <a:pt x="88" y="5"/>
                    <a:pt x="88" y="0"/>
                  </a:cubicBezTo>
                  <a:cubicBezTo>
                    <a:pt x="88" y="0"/>
                    <a:pt x="88" y="0"/>
                    <a:pt x="88" y="0"/>
                  </a:cubicBezTo>
                  <a:cubicBezTo>
                    <a:pt x="88" y="5"/>
                    <a:pt x="81" y="10"/>
                    <a:pt x="73" y="10"/>
                  </a:cubicBezTo>
                  <a:cubicBezTo>
                    <a:pt x="66" y="10"/>
                    <a:pt x="59" y="5"/>
                    <a:pt x="59" y="0"/>
                  </a:cubicBezTo>
                  <a:cubicBezTo>
                    <a:pt x="59" y="0"/>
                    <a:pt x="59" y="0"/>
                    <a:pt x="59" y="0"/>
                  </a:cubicBezTo>
                  <a:cubicBezTo>
                    <a:pt x="59" y="5"/>
                    <a:pt x="52" y="10"/>
                    <a:pt x="44" y="10"/>
                  </a:cubicBezTo>
                  <a:cubicBezTo>
                    <a:pt x="36" y="10"/>
                    <a:pt x="30" y="5"/>
                    <a:pt x="30" y="0"/>
                  </a:cubicBezTo>
                  <a:cubicBezTo>
                    <a:pt x="29" y="0"/>
                    <a:pt x="29" y="0"/>
                    <a:pt x="29" y="0"/>
                  </a:cubicBezTo>
                  <a:cubicBezTo>
                    <a:pt x="29"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1" y="17"/>
                    <a:pt x="57" y="13"/>
                    <a:pt x="59" y="8"/>
                  </a:cubicBezTo>
                  <a:cubicBezTo>
                    <a:pt x="60" y="13"/>
                    <a:pt x="66" y="17"/>
                    <a:pt x="73" y="17"/>
                  </a:cubicBezTo>
                  <a:cubicBezTo>
                    <a:pt x="81" y="17"/>
                    <a:pt x="87" y="13"/>
                    <a:pt x="88" y="8"/>
                  </a:cubicBezTo>
                  <a:cubicBezTo>
                    <a:pt x="89" y="13"/>
                    <a:pt x="95" y="17"/>
                    <a:pt x="103" y="17"/>
                  </a:cubicBezTo>
                  <a:cubicBezTo>
                    <a:pt x="110" y="17"/>
                    <a:pt x="116" y="13"/>
                    <a:pt x="117" y="8"/>
                  </a:cubicBezTo>
                  <a:cubicBezTo>
                    <a:pt x="118" y="13"/>
                    <a:pt x="124"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4" y="8"/>
                  </a:cubicBezTo>
                  <a:cubicBezTo>
                    <a:pt x="206" y="13"/>
                    <a:pt x="212" y="17"/>
                    <a:pt x="219" y="17"/>
                  </a:cubicBezTo>
                  <a:cubicBezTo>
                    <a:pt x="226" y="17"/>
                    <a:pt x="232" y="13"/>
                    <a:pt x="233" y="8"/>
                  </a:cubicBezTo>
                  <a:cubicBezTo>
                    <a:pt x="235" y="13"/>
                    <a:pt x="241" y="17"/>
                    <a:pt x="248" y="17"/>
                  </a:cubicBezTo>
                  <a:cubicBezTo>
                    <a:pt x="255" y="17"/>
                    <a:pt x="261" y="13"/>
                    <a:pt x="263" y="8"/>
                  </a:cubicBezTo>
                  <a:cubicBezTo>
                    <a:pt x="264" y="13"/>
                    <a:pt x="270" y="17"/>
                    <a:pt x="277" y="17"/>
                  </a:cubicBezTo>
                  <a:cubicBezTo>
                    <a:pt x="284" y="17"/>
                    <a:pt x="290" y="13"/>
                    <a:pt x="292" y="8"/>
                  </a:cubicBezTo>
                  <a:cubicBezTo>
                    <a:pt x="293" y="13"/>
                    <a:pt x="299" y="17"/>
                    <a:pt x="306" y="17"/>
                  </a:cubicBezTo>
                  <a:cubicBezTo>
                    <a:pt x="314" y="17"/>
                    <a:pt x="320" y="13"/>
                    <a:pt x="321" y="8"/>
                  </a:cubicBezTo>
                  <a:cubicBezTo>
                    <a:pt x="322" y="13"/>
                    <a:pt x="328" y="17"/>
                    <a:pt x="336" y="17"/>
                  </a:cubicBezTo>
                  <a:cubicBezTo>
                    <a:pt x="343" y="17"/>
                    <a:pt x="349" y="13"/>
                    <a:pt x="350" y="8"/>
                  </a:cubicBezTo>
                  <a:cubicBezTo>
                    <a:pt x="351" y="13"/>
                    <a:pt x="357"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7" y="8"/>
                  </a:cubicBezTo>
                  <a:cubicBezTo>
                    <a:pt x="439" y="13"/>
                    <a:pt x="445" y="17"/>
                    <a:pt x="452" y="17"/>
                  </a:cubicBezTo>
                  <a:cubicBezTo>
                    <a:pt x="459" y="17"/>
                    <a:pt x="465" y="13"/>
                    <a:pt x="467" y="8"/>
                  </a:cubicBezTo>
                  <a:cubicBezTo>
                    <a:pt x="467" y="0"/>
                    <a:pt x="467" y="0"/>
                    <a:pt x="467" y="0"/>
                  </a:cubicBezTo>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4" name="Freeform 315"/>
            <p:cNvSpPr>
              <a:spLocks/>
            </p:cNvSpPr>
            <p:nvPr/>
          </p:nvSpPr>
          <p:spPr bwMode="auto">
            <a:xfrm>
              <a:off x="8110965" y="5042682"/>
              <a:ext cx="1393776" cy="58074"/>
            </a:xfrm>
            <a:custGeom>
              <a:avLst/>
              <a:gdLst>
                <a:gd name="T0" fmla="*/ 408 w 409"/>
                <a:gd name="T1" fmla="*/ 0 h 17"/>
                <a:gd name="T2" fmla="*/ 380 w 409"/>
                <a:gd name="T3" fmla="*/ 0 h 17"/>
                <a:gd name="T4" fmla="*/ 365 w 409"/>
                <a:gd name="T5" fmla="*/ 10 h 17"/>
                <a:gd name="T6" fmla="*/ 350 w 409"/>
                <a:gd name="T7" fmla="*/ 0 h 17"/>
                <a:gd name="T8" fmla="*/ 321 w 409"/>
                <a:gd name="T9" fmla="*/ 0 h 17"/>
                <a:gd name="T10" fmla="*/ 307 w 409"/>
                <a:gd name="T11" fmla="*/ 10 h 17"/>
                <a:gd name="T12" fmla="*/ 292 w 409"/>
                <a:gd name="T13" fmla="*/ 0 h 17"/>
                <a:gd name="T14" fmla="*/ 263 w 409"/>
                <a:gd name="T15" fmla="*/ 0 h 17"/>
                <a:gd name="T16" fmla="*/ 248 w 409"/>
                <a:gd name="T17" fmla="*/ 10 h 17"/>
                <a:gd name="T18" fmla="*/ 233 w 409"/>
                <a:gd name="T19" fmla="*/ 0 h 17"/>
                <a:gd name="T20" fmla="*/ 205 w 409"/>
                <a:gd name="T21" fmla="*/ 0 h 17"/>
                <a:gd name="T22" fmla="*/ 204 w 409"/>
                <a:gd name="T23" fmla="*/ 0 h 17"/>
                <a:gd name="T24" fmla="*/ 190 w 409"/>
                <a:gd name="T25" fmla="*/ 10 h 17"/>
                <a:gd name="T26" fmla="*/ 175 w 409"/>
                <a:gd name="T27" fmla="*/ 0 h 17"/>
                <a:gd name="T28" fmla="*/ 147 w 409"/>
                <a:gd name="T29" fmla="*/ 0 h 17"/>
                <a:gd name="T30" fmla="*/ 132 w 409"/>
                <a:gd name="T31" fmla="*/ 10 h 17"/>
                <a:gd name="T32" fmla="*/ 117 w 409"/>
                <a:gd name="T33" fmla="*/ 0 h 17"/>
                <a:gd name="T34" fmla="*/ 88 w 409"/>
                <a:gd name="T35" fmla="*/ 0 h 17"/>
                <a:gd name="T36" fmla="*/ 74 w 409"/>
                <a:gd name="T37" fmla="*/ 10 h 17"/>
                <a:gd name="T38" fmla="*/ 59 w 409"/>
                <a:gd name="T39" fmla="*/ 0 h 17"/>
                <a:gd name="T40" fmla="*/ 30 w 409"/>
                <a:gd name="T41" fmla="*/ 0 h 17"/>
                <a:gd name="T42" fmla="*/ 15 w 409"/>
                <a:gd name="T43" fmla="*/ 10 h 17"/>
                <a:gd name="T44" fmla="*/ 0 w 409"/>
                <a:gd name="T45" fmla="*/ 0 h 17"/>
                <a:gd name="T46" fmla="*/ 15 w 409"/>
                <a:gd name="T47" fmla="*/ 17 h 17"/>
                <a:gd name="T48" fmla="*/ 44 w 409"/>
                <a:gd name="T49" fmla="*/ 17 h 17"/>
                <a:gd name="T50" fmla="*/ 74 w 409"/>
                <a:gd name="T51" fmla="*/ 17 h 17"/>
                <a:gd name="T52" fmla="*/ 103 w 409"/>
                <a:gd name="T53" fmla="*/ 17 h 17"/>
                <a:gd name="T54" fmla="*/ 132 w 409"/>
                <a:gd name="T55" fmla="*/ 17 h 17"/>
                <a:gd name="T56" fmla="*/ 161 w 409"/>
                <a:gd name="T57" fmla="*/ 17 h 17"/>
                <a:gd name="T58" fmla="*/ 190 w 409"/>
                <a:gd name="T59" fmla="*/ 17 h 17"/>
                <a:gd name="T60" fmla="*/ 219 w 409"/>
                <a:gd name="T61" fmla="*/ 17 h 17"/>
                <a:gd name="T62" fmla="*/ 248 w 409"/>
                <a:gd name="T63" fmla="*/ 17 h 17"/>
                <a:gd name="T64" fmla="*/ 277 w 409"/>
                <a:gd name="T65" fmla="*/ 17 h 17"/>
                <a:gd name="T66" fmla="*/ 307 w 409"/>
                <a:gd name="T67" fmla="*/ 17 h 17"/>
                <a:gd name="T68" fmla="*/ 336 w 409"/>
                <a:gd name="T69" fmla="*/ 17 h 17"/>
                <a:gd name="T70" fmla="*/ 365 w 409"/>
                <a:gd name="T71" fmla="*/ 17 h 17"/>
                <a:gd name="T72" fmla="*/ 394 w 409"/>
                <a:gd name="T73" fmla="*/ 17 h 17"/>
                <a:gd name="T74" fmla="*/ 409 w 409"/>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9" h="17">
                  <a:moveTo>
                    <a:pt x="409" y="0"/>
                  </a:moveTo>
                  <a:cubicBezTo>
                    <a:pt x="408" y="0"/>
                    <a:pt x="408" y="0"/>
                    <a:pt x="408" y="0"/>
                  </a:cubicBezTo>
                  <a:cubicBezTo>
                    <a:pt x="408" y="6"/>
                    <a:pt x="402" y="10"/>
                    <a:pt x="394" y="10"/>
                  </a:cubicBezTo>
                  <a:cubicBezTo>
                    <a:pt x="386" y="10"/>
                    <a:pt x="380" y="6"/>
                    <a:pt x="380" y="0"/>
                  </a:cubicBezTo>
                  <a:cubicBezTo>
                    <a:pt x="379" y="0"/>
                    <a:pt x="379" y="0"/>
                    <a:pt x="379" y="0"/>
                  </a:cubicBezTo>
                  <a:cubicBezTo>
                    <a:pt x="379" y="6"/>
                    <a:pt x="373" y="10"/>
                    <a:pt x="365" y="10"/>
                  </a:cubicBezTo>
                  <a:cubicBezTo>
                    <a:pt x="357" y="10"/>
                    <a:pt x="350" y="6"/>
                    <a:pt x="350" y="0"/>
                  </a:cubicBezTo>
                  <a:cubicBezTo>
                    <a:pt x="350" y="0"/>
                    <a:pt x="350" y="0"/>
                    <a:pt x="350" y="0"/>
                  </a:cubicBezTo>
                  <a:cubicBezTo>
                    <a:pt x="350" y="6"/>
                    <a:pt x="343" y="10"/>
                    <a:pt x="336" y="10"/>
                  </a:cubicBezTo>
                  <a:cubicBezTo>
                    <a:pt x="328" y="10"/>
                    <a:pt x="321" y="6"/>
                    <a:pt x="321" y="0"/>
                  </a:cubicBezTo>
                  <a:cubicBezTo>
                    <a:pt x="321" y="0"/>
                    <a:pt x="321" y="0"/>
                    <a:pt x="321" y="0"/>
                  </a:cubicBezTo>
                  <a:cubicBezTo>
                    <a:pt x="321" y="6"/>
                    <a:pt x="314" y="10"/>
                    <a:pt x="307" y="10"/>
                  </a:cubicBezTo>
                  <a:cubicBezTo>
                    <a:pt x="299" y="10"/>
                    <a:pt x="292" y="6"/>
                    <a:pt x="292" y="0"/>
                  </a:cubicBezTo>
                  <a:cubicBezTo>
                    <a:pt x="292" y="0"/>
                    <a:pt x="292" y="0"/>
                    <a:pt x="292" y="0"/>
                  </a:cubicBezTo>
                  <a:cubicBezTo>
                    <a:pt x="292" y="6"/>
                    <a:pt x="285" y="10"/>
                    <a:pt x="277" y="10"/>
                  </a:cubicBezTo>
                  <a:cubicBezTo>
                    <a:pt x="270" y="10"/>
                    <a:pt x="263" y="6"/>
                    <a:pt x="263" y="0"/>
                  </a:cubicBezTo>
                  <a:cubicBezTo>
                    <a:pt x="263" y="0"/>
                    <a:pt x="263" y="0"/>
                    <a:pt x="263" y="0"/>
                  </a:cubicBezTo>
                  <a:cubicBezTo>
                    <a:pt x="263"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5" y="0"/>
                    <a:pt x="205" y="0"/>
                    <a:pt x="205" y="0"/>
                  </a:cubicBezTo>
                  <a:cubicBezTo>
                    <a:pt x="204" y="0"/>
                    <a:pt x="204" y="0"/>
                    <a:pt x="204"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7" y="6"/>
                    <a:pt x="147" y="0"/>
                  </a:cubicBezTo>
                  <a:cubicBezTo>
                    <a:pt x="146" y="0"/>
                    <a:pt x="146" y="0"/>
                    <a:pt x="146" y="0"/>
                  </a:cubicBezTo>
                  <a:cubicBezTo>
                    <a:pt x="146" y="6"/>
                    <a:pt x="140" y="10"/>
                    <a:pt x="132" y="10"/>
                  </a:cubicBezTo>
                  <a:cubicBezTo>
                    <a:pt x="124" y="10"/>
                    <a:pt x="117" y="6"/>
                    <a:pt x="117" y="0"/>
                  </a:cubicBezTo>
                  <a:cubicBezTo>
                    <a:pt x="117" y="0"/>
                    <a:pt x="117" y="0"/>
                    <a:pt x="117" y="0"/>
                  </a:cubicBezTo>
                  <a:cubicBezTo>
                    <a:pt x="117" y="6"/>
                    <a:pt x="110" y="10"/>
                    <a:pt x="103" y="10"/>
                  </a:cubicBezTo>
                  <a:cubicBezTo>
                    <a:pt x="95" y="10"/>
                    <a:pt x="88" y="6"/>
                    <a:pt x="88" y="0"/>
                  </a:cubicBezTo>
                  <a:cubicBezTo>
                    <a:pt x="88" y="0"/>
                    <a:pt x="88" y="0"/>
                    <a:pt x="88" y="0"/>
                  </a:cubicBezTo>
                  <a:cubicBezTo>
                    <a:pt x="88" y="6"/>
                    <a:pt x="81" y="10"/>
                    <a:pt x="74" y="10"/>
                  </a:cubicBezTo>
                  <a:cubicBezTo>
                    <a:pt x="66" y="10"/>
                    <a:pt x="59" y="6"/>
                    <a:pt x="59" y="0"/>
                  </a:cubicBezTo>
                  <a:cubicBezTo>
                    <a:pt x="59" y="0"/>
                    <a:pt x="59" y="0"/>
                    <a:pt x="59" y="0"/>
                  </a:cubicBezTo>
                  <a:cubicBezTo>
                    <a:pt x="59" y="6"/>
                    <a:pt x="52" y="10"/>
                    <a:pt x="44" y="10"/>
                  </a:cubicBezTo>
                  <a:cubicBezTo>
                    <a:pt x="37" y="10"/>
                    <a:pt x="30" y="6"/>
                    <a:pt x="30" y="0"/>
                  </a:cubicBezTo>
                  <a:cubicBezTo>
                    <a:pt x="30" y="0"/>
                    <a:pt x="30" y="0"/>
                    <a:pt x="30" y="0"/>
                  </a:cubicBezTo>
                  <a:cubicBezTo>
                    <a:pt x="30" y="6"/>
                    <a:pt x="23" y="10"/>
                    <a:pt x="15" y="10"/>
                  </a:cubicBezTo>
                  <a:cubicBezTo>
                    <a:pt x="7" y="10"/>
                    <a:pt x="1" y="6"/>
                    <a:pt x="1" y="0"/>
                  </a:cubicBezTo>
                  <a:cubicBezTo>
                    <a:pt x="0" y="0"/>
                    <a:pt x="0" y="0"/>
                    <a:pt x="0" y="0"/>
                  </a:cubicBezTo>
                  <a:cubicBezTo>
                    <a:pt x="0" y="9"/>
                    <a:pt x="0" y="9"/>
                    <a:pt x="0" y="9"/>
                  </a:cubicBezTo>
                  <a:cubicBezTo>
                    <a:pt x="2" y="13"/>
                    <a:pt x="8" y="17"/>
                    <a:pt x="15" y="17"/>
                  </a:cubicBezTo>
                  <a:cubicBezTo>
                    <a:pt x="22" y="17"/>
                    <a:pt x="28" y="13"/>
                    <a:pt x="30" y="9"/>
                  </a:cubicBezTo>
                  <a:cubicBezTo>
                    <a:pt x="31" y="13"/>
                    <a:pt x="37" y="17"/>
                    <a:pt x="44" y="17"/>
                  </a:cubicBezTo>
                  <a:cubicBezTo>
                    <a:pt x="52" y="17"/>
                    <a:pt x="58" y="13"/>
                    <a:pt x="59" y="9"/>
                  </a:cubicBezTo>
                  <a:cubicBezTo>
                    <a:pt x="60" y="13"/>
                    <a:pt x="66" y="17"/>
                    <a:pt x="74" y="17"/>
                  </a:cubicBezTo>
                  <a:cubicBezTo>
                    <a:pt x="81" y="17"/>
                    <a:pt x="87" y="13"/>
                    <a:pt x="88" y="9"/>
                  </a:cubicBezTo>
                  <a:cubicBezTo>
                    <a:pt x="89" y="13"/>
                    <a:pt x="95" y="17"/>
                    <a:pt x="103" y="17"/>
                  </a:cubicBezTo>
                  <a:cubicBezTo>
                    <a:pt x="110" y="17"/>
                    <a:pt x="116" y="13"/>
                    <a:pt x="117" y="9"/>
                  </a:cubicBezTo>
                  <a:cubicBezTo>
                    <a:pt x="119" y="13"/>
                    <a:pt x="125" y="17"/>
                    <a:pt x="132" y="17"/>
                  </a:cubicBezTo>
                  <a:cubicBezTo>
                    <a:pt x="139" y="17"/>
                    <a:pt x="145" y="13"/>
                    <a:pt x="146" y="9"/>
                  </a:cubicBezTo>
                  <a:cubicBezTo>
                    <a:pt x="148" y="13"/>
                    <a:pt x="154" y="17"/>
                    <a:pt x="161" y="17"/>
                  </a:cubicBezTo>
                  <a:cubicBezTo>
                    <a:pt x="168" y="17"/>
                    <a:pt x="174" y="13"/>
                    <a:pt x="175" y="9"/>
                  </a:cubicBezTo>
                  <a:cubicBezTo>
                    <a:pt x="177" y="13"/>
                    <a:pt x="183" y="17"/>
                    <a:pt x="190" y="17"/>
                  </a:cubicBezTo>
                  <a:cubicBezTo>
                    <a:pt x="197" y="17"/>
                    <a:pt x="203" y="14"/>
                    <a:pt x="204" y="9"/>
                  </a:cubicBezTo>
                  <a:cubicBezTo>
                    <a:pt x="206" y="14"/>
                    <a:pt x="212" y="17"/>
                    <a:pt x="219" y="17"/>
                  </a:cubicBezTo>
                  <a:cubicBezTo>
                    <a:pt x="226" y="17"/>
                    <a:pt x="232" y="13"/>
                    <a:pt x="234" y="9"/>
                  </a:cubicBezTo>
                  <a:cubicBezTo>
                    <a:pt x="235" y="13"/>
                    <a:pt x="241" y="17"/>
                    <a:pt x="248" y="17"/>
                  </a:cubicBezTo>
                  <a:cubicBezTo>
                    <a:pt x="255" y="17"/>
                    <a:pt x="261" y="13"/>
                    <a:pt x="263" y="9"/>
                  </a:cubicBezTo>
                  <a:cubicBezTo>
                    <a:pt x="264" y="13"/>
                    <a:pt x="270" y="17"/>
                    <a:pt x="277" y="17"/>
                  </a:cubicBezTo>
                  <a:cubicBezTo>
                    <a:pt x="285" y="17"/>
                    <a:pt x="291" y="13"/>
                    <a:pt x="292" y="9"/>
                  </a:cubicBezTo>
                  <a:cubicBezTo>
                    <a:pt x="293" y="13"/>
                    <a:pt x="299" y="17"/>
                    <a:pt x="307" y="17"/>
                  </a:cubicBezTo>
                  <a:cubicBezTo>
                    <a:pt x="314" y="17"/>
                    <a:pt x="320" y="13"/>
                    <a:pt x="321" y="9"/>
                  </a:cubicBezTo>
                  <a:cubicBezTo>
                    <a:pt x="322" y="13"/>
                    <a:pt x="328" y="17"/>
                    <a:pt x="336" y="17"/>
                  </a:cubicBezTo>
                  <a:cubicBezTo>
                    <a:pt x="343" y="17"/>
                    <a:pt x="349" y="13"/>
                    <a:pt x="350" y="9"/>
                  </a:cubicBezTo>
                  <a:cubicBezTo>
                    <a:pt x="352" y="13"/>
                    <a:pt x="358" y="17"/>
                    <a:pt x="365" y="17"/>
                  </a:cubicBezTo>
                  <a:cubicBezTo>
                    <a:pt x="372" y="17"/>
                    <a:pt x="378" y="13"/>
                    <a:pt x="379" y="9"/>
                  </a:cubicBezTo>
                  <a:cubicBezTo>
                    <a:pt x="381" y="13"/>
                    <a:pt x="387" y="17"/>
                    <a:pt x="394" y="17"/>
                  </a:cubicBezTo>
                  <a:cubicBezTo>
                    <a:pt x="401" y="17"/>
                    <a:pt x="407" y="13"/>
                    <a:pt x="409" y="9"/>
                  </a:cubicBezTo>
                  <a:cubicBezTo>
                    <a:pt x="409" y="0"/>
                    <a:pt x="409" y="0"/>
                    <a:pt x="409" y="0"/>
                  </a:cubicBezTo>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5" name="Freeform 316"/>
            <p:cNvSpPr>
              <a:spLocks/>
            </p:cNvSpPr>
            <p:nvPr/>
          </p:nvSpPr>
          <p:spPr bwMode="auto">
            <a:xfrm>
              <a:off x="5579141" y="4990720"/>
              <a:ext cx="1986743"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9 w 583"/>
                <a:gd name="T19" fmla="*/ 0 h 17"/>
                <a:gd name="T20" fmla="*/ 394 w 583"/>
                <a:gd name="T21" fmla="*/ 10 h 17"/>
                <a:gd name="T22" fmla="*/ 379 w 583"/>
                <a:gd name="T23" fmla="*/ 0 h 17"/>
                <a:gd name="T24" fmla="*/ 350 w 583"/>
                <a:gd name="T25" fmla="*/ 0 h 17"/>
                <a:gd name="T26" fmla="*/ 335 w 583"/>
                <a:gd name="T27" fmla="*/ 10 h 17"/>
                <a:gd name="T28" fmla="*/ 321 w 583"/>
                <a:gd name="T29" fmla="*/ 0 h 17"/>
                <a:gd name="T30" fmla="*/ 292 w 583"/>
                <a:gd name="T31" fmla="*/ 0 h 17"/>
                <a:gd name="T32" fmla="*/ 291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6 w 583"/>
                <a:gd name="T45" fmla="*/ 0 h 17"/>
                <a:gd name="T46" fmla="*/ 161 w 583"/>
                <a:gd name="T47" fmla="*/ 10 h 17"/>
                <a:gd name="T48" fmla="*/ 146 w 583"/>
                <a:gd name="T49" fmla="*/ 0 h 17"/>
                <a:gd name="T50" fmla="*/ 117 w 583"/>
                <a:gd name="T51" fmla="*/ 0 h 17"/>
                <a:gd name="T52" fmla="*/ 102 w 583"/>
                <a:gd name="T53" fmla="*/ 10 h 17"/>
                <a:gd name="T54" fmla="*/ 88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2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5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1"/>
                  </a:moveTo>
                  <a:cubicBezTo>
                    <a:pt x="583" y="0"/>
                    <a:pt x="583" y="0"/>
                    <a:pt x="583" y="0"/>
                  </a:cubicBezTo>
                  <a:cubicBezTo>
                    <a:pt x="583" y="0"/>
                    <a:pt x="583" y="0"/>
                    <a:pt x="583" y="0"/>
                  </a:cubicBezTo>
                  <a:cubicBezTo>
                    <a:pt x="583"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8" y="6"/>
                    <a:pt x="438" y="0"/>
                  </a:cubicBezTo>
                  <a:cubicBezTo>
                    <a:pt x="437" y="0"/>
                    <a:pt x="437" y="0"/>
                    <a:pt x="437" y="0"/>
                  </a:cubicBezTo>
                  <a:cubicBezTo>
                    <a:pt x="437" y="6"/>
                    <a:pt x="431" y="10"/>
                    <a:pt x="423" y="10"/>
                  </a:cubicBezTo>
                  <a:cubicBezTo>
                    <a:pt x="415" y="10"/>
                    <a:pt x="409" y="6"/>
                    <a:pt x="409" y="0"/>
                  </a:cubicBezTo>
                  <a:cubicBezTo>
                    <a:pt x="408" y="0"/>
                    <a:pt x="408" y="0"/>
                    <a:pt x="408" y="0"/>
                  </a:cubicBezTo>
                  <a:cubicBezTo>
                    <a:pt x="408" y="6"/>
                    <a:pt x="402" y="10"/>
                    <a:pt x="394" y="10"/>
                  </a:cubicBezTo>
                  <a:cubicBezTo>
                    <a:pt x="386" y="10"/>
                    <a:pt x="379" y="6"/>
                    <a:pt x="379" y="0"/>
                  </a:cubicBezTo>
                  <a:cubicBezTo>
                    <a:pt x="379" y="0"/>
                    <a:pt x="379" y="0"/>
                    <a:pt x="379" y="0"/>
                  </a:cubicBezTo>
                  <a:cubicBezTo>
                    <a:pt x="379" y="6"/>
                    <a:pt x="372" y="10"/>
                    <a:pt x="365" y="10"/>
                  </a:cubicBezTo>
                  <a:cubicBezTo>
                    <a:pt x="357" y="10"/>
                    <a:pt x="350" y="6"/>
                    <a:pt x="350" y="0"/>
                  </a:cubicBezTo>
                  <a:cubicBezTo>
                    <a:pt x="350" y="0"/>
                    <a:pt x="350" y="0"/>
                    <a:pt x="350" y="0"/>
                  </a:cubicBezTo>
                  <a:cubicBezTo>
                    <a:pt x="350" y="6"/>
                    <a:pt x="343" y="10"/>
                    <a:pt x="335" y="10"/>
                  </a:cubicBezTo>
                  <a:cubicBezTo>
                    <a:pt x="328" y="10"/>
                    <a:pt x="321" y="6"/>
                    <a:pt x="321" y="0"/>
                  </a:cubicBezTo>
                  <a:cubicBezTo>
                    <a:pt x="321" y="0"/>
                    <a:pt x="321" y="0"/>
                    <a:pt x="321" y="0"/>
                  </a:cubicBezTo>
                  <a:cubicBezTo>
                    <a:pt x="321"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6" y="6"/>
                    <a:pt x="146" y="0"/>
                  </a:cubicBezTo>
                  <a:cubicBezTo>
                    <a:pt x="146" y="0"/>
                    <a:pt x="146" y="0"/>
                    <a:pt x="146" y="0"/>
                  </a:cubicBezTo>
                  <a:cubicBezTo>
                    <a:pt x="146" y="6"/>
                    <a:pt x="139" y="10"/>
                    <a:pt x="132" y="10"/>
                  </a:cubicBezTo>
                  <a:cubicBezTo>
                    <a:pt x="124" y="10"/>
                    <a:pt x="117" y="6"/>
                    <a:pt x="117" y="0"/>
                  </a:cubicBezTo>
                  <a:cubicBezTo>
                    <a:pt x="117" y="0"/>
                    <a:pt x="117" y="0"/>
                    <a:pt x="117" y="0"/>
                  </a:cubicBezTo>
                  <a:cubicBezTo>
                    <a:pt x="117" y="6"/>
                    <a:pt x="110" y="10"/>
                    <a:pt x="102" y="10"/>
                  </a:cubicBezTo>
                  <a:cubicBezTo>
                    <a:pt x="95" y="10"/>
                    <a:pt x="88" y="6"/>
                    <a:pt x="88" y="0"/>
                  </a:cubicBezTo>
                  <a:cubicBezTo>
                    <a:pt x="88" y="0"/>
                    <a:pt x="88" y="0"/>
                    <a:pt x="88" y="0"/>
                  </a:cubicBezTo>
                  <a:cubicBezTo>
                    <a:pt x="88"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9"/>
                    <a:pt x="0" y="9"/>
                  </a:cubicBezTo>
                  <a:cubicBezTo>
                    <a:pt x="2" y="13"/>
                    <a:pt x="8" y="17"/>
                    <a:pt x="15" y="17"/>
                  </a:cubicBezTo>
                  <a:cubicBezTo>
                    <a:pt x="22" y="17"/>
                    <a:pt x="28" y="13"/>
                    <a:pt x="30" y="9"/>
                  </a:cubicBezTo>
                  <a:cubicBezTo>
                    <a:pt x="31" y="13"/>
                    <a:pt x="37" y="17"/>
                    <a:pt x="44" y="17"/>
                  </a:cubicBezTo>
                  <a:cubicBezTo>
                    <a:pt x="51" y="17"/>
                    <a:pt x="57" y="13"/>
                    <a:pt x="59" y="9"/>
                  </a:cubicBezTo>
                  <a:cubicBezTo>
                    <a:pt x="60" y="13"/>
                    <a:pt x="66" y="17"/>
                    <a:pt x="73" y="17"/>
                  </a:cubicBezTo>
                  <a:cubicBezTo>
                    <a:pt x="80" y="17"/>
                    <a:pt x="86" y="13"/>
                    <a:pt x="88" y="9"/>
                  </a:cubicBezTo>
                  <a:cubicBezTo>
                    <a:pt x="89" y="13"/>
                    <a:pt x="95" y="17"/>
                    <a:pt x="102" y="17"/>
                  </a:cubicBezTo>
                  <a:cubicBezTo>
                    <a:pt x="110" y="17"/>
                    <a:pt x="116" y="13"/>
                    <a:pt x="117" y="9"/>
                  </a:cubicBezTo>
                  <a:cubicBezTo>
                    <a:pt x="118" y="13"/>
                    <a:pt x="124" y="17"/>
                    <a:pt x="132" y="17"/>
                  </a:cubicBezTo>
                  <a:cubicBezTo>
                    <a:pt x="139" y="17"/>
                    <a:pt x="145" y="13"/>
                    <a:pt x="146" y="9"/>
                  </a:cubicBezTo>
                  <a:cubicBezTo>
                    <a:pt x="148" y="13"/>
                    <a:pt x="154" y="17"/>
                    <a:pt x="161" y="17"/>
                  </a:cubicBezTo>
                  <a:cubicBezTo>
                    <a:pt x="168" y="17"/>
                    <a:pt x="174" y="13"/>
                    <a:pt x="175" y="9"/>
                  </a:cubicBezTo>
                  <a:cubicBezTo>
                    <a:pt x="177" y="13"/>
                    <a:pt x="183" y="17"/>
                    <a:pt x="190" y="17"/>
                  </a:cubicBezTo>
                  <a:cubicBezTo>
                    <a:pt x="197" y="17"/>
                    <a:pt x="203" y="13"/>
                    <a:pt x="204" y="9"/>
                  </a:cubicBezTo>
                  <a:cubicBezTo>
                    <a:pt x="206" y="13"/>
                    <a:pt x="212" y="17"/>
                    <a:pt x="219" y="17"/>
                  </a:cubicBezTo>
                  <a:cubicBezTo>
                    <a:pt x="226" y="17"/>
                    <a:pt x="232" y="13"/>
                    <a:pt x="233" y="9"/>
                  </a:cubicBezTo>
                  <a:cubicBezTo>
                    <a:pt x="235" y="13"/>
                    <a:pt x="241" y="17"/>
                    <a:pt x="248" y="17"/>
                  </a:cubicBezTo>
                  <a:cubicBezTo>
                    <a:pt x="255" y="17"/>
                    <a:pt x="261" y="13"/>
                    <a:pt x="263" y="9"/>
                  </a:cubicBezTo>
                  <a:cubicBezTo>
                    <a:pt x="264" y="13"/>
                    <a:pt x="270" y="17"/>
                    <a:pt x="277" y="17"/>
                  </a:cubicBezTo>
                  <a:cubicBezTo>
                    <a:pt x="284" y="17"/>
                    <a:pt x="290" y="14"/>
                    <a:pt x="292" y="9"/>
                  </a:cubicBezTo>
                  <a:cubicBezTo>
                    <a:pt x="293" y="14"/>
                    <a:pt x="299" y="17"/>
                    <a:pt x="306" y="17"/>
                  </a:cubicBezTo>
                  <a:cubicBezTo>
                    <a:pt x="313" y="17"/>
                    <a:pt x="319" y="13"/>
                    <a:pt x="321" y="9"/>
                  </a:cubicBezTo>
                  <a:cubicBezTo>
                    <a:pt x="322" y="13"/>
                    <a:pt x="328" y="17"/>
                    <a:pt x="335" y="17"/>
                  </a:cubicBezTo>
                  <a:cubicBezTo>
                    <a:pt x="343" y="17"/>
                    <a:pt x="349" y="13"/>
                    <a:pt x="350" y="9"/>
                  </a:cubicBezTo>
                  <a:cubicBezTo>
                    <a:pt x="351" y="13"/>
                    <a:pt x="357" y="17"/>
                    <a:pt x="365" y="17"/>
                  </a:cubicBezTo>
                  <a:cubicBezTo>
                    <a:pt x="372" y="17"/>
                    <a:pt x="378" y="13"/>
                    <a:pt x="379" y="9"/>
                  </a:cubicBezTo>
                  <a:cubicBezTo>
                    <a:pt x="381" y="13"/>
                    <a:pt x="386" y="17"/>
                    <a:pt x="394" y="17"/>
                  </a:cubicBezTo>
                  <a:cubicBezTo>
                    <a:pt x="401" y="17"/>
                    <a:pt x="407" y="13"/>
                    <a:pt x="408" y="9"/>
                  </a:cubicBezTo>
                  <a:cubicBezTo>
                    <a:pt x="410" y="13"/>
                    <a:pt x="416" y="17"/>
                    <a:pt x="423" y="17"/>
                  </a:cubicBezTo>
                  <a:cubicBezTo>
                    <a:pt x="430" y="17"/>
                    <a:pt x="436" y="13"/>
                    <a:pt x="437" y="9"/>
                  </a:cubicBezTo>
                  <a:cubicBezTo>
                    <a:pt x="439" y="13"/>
                    <a:pt x="445" y="17"/>
                    <a:pt x="452" y="17"/>
                  </a:cubicBezTo>
                  <a:cubicBezTo>
                    <a:pt x="459" y="17"/>
                    <a:pt x="465" y="13"/>
                    <a:pt x="466" y="9"/>
                  </a:cubicBezTo>
                  <a:cubicBezTo>
                    <a:pt x="468" y="13"/>
                    <a:pt x="474" y="17"/>
                    <a:pt x="481" y="17"/>
                  </a:cubicBezTo>
                  <a:cubicBezTo>
                    <a:pt x="488" y="17"/>
                    <a:pt x="494" y="13"/>
                    <a:pt x="496" y="9"/>
                  </a:cubicBezTo>
                  <a:cubicBezTo>
                    <a:pt x="497" y="13"/>
                    <a:pt x="503" y="17"/>
                    <a:pt x="510" y="17"/>
                  </a:cubicBezTo>
                  <a:cubicBezTo>
                    <a:pt x="517" y="17"/>
                    <a:pt x="523" y="13"/>
                    <a:pt x="525" y="9"/>
                  </a:cubicBezTo>
                  <a:cubicBezTo>
                    <a:pt x="526" y="13"/>
                    <a:pt x="532" y="17"/>
                    <a:pt x="539" y="17"/>
                  </a:cubicBezTo>
                  <a:cubicBezTo>
                    <a:pt x="546" y="17"/>
                    <a:pt x="552" y="13"/>
                    <a:pt x="554" y="9"/>
                  </a:cubicBezTo>
                  <a:cubicBezTo>
                    <a:pt x="555" y="13"/>
                    <a:pt x="561" y="17"/>
                    <a:pt x="568" y="17"/>
                  </a:cubicBezTo>
                  <a:cubicBezTo>
                    <a:pt x="577" y="17"/>
                    <a:pt x="583" y="12"/>
                    <a:pt x="583" y="6"/>
                  </a:cubicBezTo>
                  <a:cubicBezTo>
                    <a:pt x="583" y="0"/>
                    <a:pt x="583" y="0"/>
                    <a:pt x="583" y="0"/>
                  </a:cubicBezTo>
                  <a:cubicBezTo>
                    <a:pt x="583" y="1"/>
                    <a:pt x="583" y="1"/>
                    <a:pt x="583" y="1"/>
                  </a:cubicBezTo>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6" name="Freeform 317"/>
            <p:cNvSpPr>
              <a:spLocks/>
            </p:cNvSpPr>
            <p:nvPr/>
          </p:nvSpPr>
          <p:spPr bwMode="auto">
            <a:xfrm>
              <a:off x="5682044" y="5008041"/>
              <a:ext cx="1785012"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5 w 524"/>
                <a:gd name="T13" fmla="*/ 17 h 17"/>
                <a:gd name="T14" fmla="*/ 305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2 w 524"/>
                <a:gd name="T29" fmla="*/ 17 h 17"/>
                <a:gd name="T30" fmla="*/ 72 w 524"/>
                <a:gd name="T31" fmla="*/ 17 h 17"/>
                <a:gd name="T32" fmla="*/ 43 w 524"/>
                <a:gd name="T33" fmla="*/ 17 h 17"/>
                <a:gd name="T34" fmla="*/ 14 w 524"/>
                <a:gd name="T35" fmla="*/ 17 h 17"/>
                <a:gd name="T36" fmla="*/ 0 w 524"/>
                <a:gd name="T37" fmla="*/ 0 h 17"/>
                <a:gd name="T38" fmla="*/ 14 w 524"/>
                <a:gd name="T39" fmla="*/ 10 h 17"/>
                <a:gd name="T40" fmla="*/ 29 w 524"/>
                <a:gd name="T41" fmla="*/ 0 h 17"/>
                <a:gd name="T42" fmla="*/ 58 w 524"/>
                <a:gd name="T43" fmla="*/ 0 h 17"/>
                <a:gd name="T44" fmla="*/ 72 w 524"/>
                <a:gd name="T45" fmla="*/ 10 h 17"/>
                <a:gd name="T46" fmla="*/ 87 w 524"/>
                <a:gd name="T47" fmla="*/ 0 h 17"/>
                <a:gd name="T48" fmla="*/ 116 w 524"/>
                <a:gd name="T49" fmla="*/ 0 h 17"/>
                <a:gd name="T50" fmla="*/ 131 w 524"/>
                <a:gd name="T51" fmla="*/ 10 h 17"/>
                <a:gd name="T52" fmla="*/ 146 w 524"/>
                <a:gd name="T53" fmla="*/ 0 h 17"/>
                <a:gd name="T54" fmla="*/ 174 w 524"/>
                <a:gd name="T55" fmla="*/ 0 h 17"/>
                <a:gd name="T56" fmla="*/ 189 w 524"/>
                <a:gd name="T57" fmla="*/ 10 h 17"/>
                <a:gd name="T58" fmla="*/ 204 w 524"/>
                <a:gd name="T59" fmla="*/ 0 h 17"/>
                <a:gd name="T60" fmla="*/ 232 w 524"/>
                <a:gd name="T61" fmla="*/ 0 h 17"/>
                <a:gd name="T62" fmla="*/ 247 w 524"/>
                <a:gd name="T63" fmla="*/ 10 h 17"/>
                <a:gd name="T64" fmla="*/ 261 w 524"/>
                <a:gd name="T65" fmla="*/ 0 h 17"/>
                <a:gd name="T66" fmla="*/ 262 w 524"/>
                <a:gd name="T67" fmla="*/ 0 h 17"/>
                <a:gd name="T68" fmla="*/ 291 w 524"/>
                <a:gd name="T69" fmla="*/ 0 h 17"/>
                <a:gd name="T70" fmla="*/ 305 w 524"/>
                <a:gd name="T71" fmla="*/ 10 h 17"/>
                <a:gd name="T72" fmla="*/ 320 w 524"/>
                <a:gd name="T73" fmla="*/ 0 h 17"/>
                <a:gd name="T74" fmla="*/ 349 w 524"/>
                <a:gd name="T75" fmla="*/ 0 h 17"/>
                <a:gd name="T76" fmla="*/ 364 w 524"/>
                <a:gd name="T77" fmla="*/ 10 h 17"/>
                <a:gd name="T78" fmla="*/ 379 w 524"/>
                <a:gd name="T79" fmla="*/ 0 h 17"/>
                <a:gd name="T80" fmla="*/ 407 w 524"/>
                <a:gd name="T81" fmla="*/ 0 h 17"/>
                <a:gd name="T82" fmla="*/ 422 w 524"/>
                <a:gd name="T83" fmla="*/ 10 h 17"/>
                <a:gd name="T84" fmla="*/ 437 w 524"/>
                <a:gd name="T85" fmla="*/ 0 h 17"/>
                <a:gd name="T86" fmla="*/ 465 w 524"/>
                <a:gd name="T87" fmla="*/ 0 h 17"/>
                <a:gd name="T88" fmla="*/ 480 w 524"/>
                <a:gd name="T89" fmla="*/ 10 h 17"/>
                <a:gd name="T90" fmla="*/ 495 w 524"/>
                <a:gd name="T91" fmla="*/ 0 h 17"/>
                <a:gd name="T92" fmla="*/ 523 w 524"/>
                <a:gd name="T93" fmla="*/ 0 h 17"/>
                <a:gd name="T94" fmla="*/ 524 w 524"/>
                <a:gd name="T9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8"/>
                  </a:moveTo>
                  <a:cubicBezTo>
                    <a:pt x="523" y="13"/>
                    <a:pt x="516" y="17"/>
                    <a:pt x="509" y="17"/>
                  </a:cubicBezTo>
                  <a:cubicBezTo>
                    <a:pt x="502" y="17"/>
                    <a:pt x="496" y="13"/>
                    <a:pt x="495" y="8"/>
                  </a:cubicBezTo>
                  <a:cubicBezTo>
                    <a:pt x="493" y="13"/>
                    <a:pt x="487" y="17"/>
                    <a:pt x="480" y="17"/>
                  </a:cubicBezTo>
                  <a:cubicBezTo>
                    <a:pt x="473" y="17"/>
                    <a:pt x="467" y="13"/>
                    <a:pt x="466" y="8"/>
                  </a:cubicBezTo>
                  <a:cubicBezTo>
                    <a:pt x="464" y="13"/>
                    <a:pt x="458" y="17"/>
                    <a:pt x="451" y="17"/>
                  </a:cubicBezTo>
                  <a:cubicBezTo>
                    <a:pt x="444" y="17"/>
                    <a:pt x="438" y="13"/>
                    <a:pt x="436" y="8"/>
                  </a:cubicBezTo>
                  <a:cubicBezTo>
                    <a:pt x="435" y="13"/>
                    <a:pt x="429" y="17"/>
                    <a:pt x="422" y="17"/>
                  </a:cubicBezTo>
                  <a:cubicBezTo>
                    <a:pt x="415" y="17"/>
                    <a:pt x="409" y="13"/>
                    <a:pt x="407" y="8"/>
                  </a:cubicBezTo>
                  <a:cubicBezTo>
                    <a:pt x="406" y="13"/>
                    <a:pt x="400" y="17"/>
                    <a:pt x="393" y="17"/>
                  </a:cubicBezTo>
                  <a:cubicBezTo>
                    <a:pt x="386" y="17"/>
                    <a:pt x="380" y="13"/>
                    <a:pt x="378" y="8"/>
                  </a:cubicBezTo>
                  <a:cubicBezTo>
                    <a:pt x="377" y="13"/>
                    <a:pt x="371" y="17"/>
                    <a:pt x="364" y="17"/>
                  </a:cubicBezTo>
                  <a:cubicBezTo>
                    <a:pt x="356" y="17"/>
                    <a:pt x="351" y="13"/>
                    <a:pt x="349" y="8"/>
                  </a:cubicBezTo>
                  <a:cubicBezTo>
                    <a:pt x="348" y="13"/>
                    <a:pt x="342" y="17"/>
                    <a:pt x="335" y="17"/>
                  </a:cubicBezTo>
                  <a:cubicBezTo>
                    <a:pt x="327" y="17"/>
                    <a:pt x="321" y="13"/>
                    <a:pt x="320" y="8"/>
                  </a:cubicBezTo>
                  <a:cubicBezTo>
                    <a:pt x="319" y="13"/>
                    <a:pt x="313" y="17"/>
                    <a:pt x="305" y="17"/>
                  </a:cubicBezTo>
                  <a:cubicBezTo>
                    <a:pt x="298" y="17"/>
                    <a:pt x="292" y="13"/>
                    <a:pt x="291" y="8"/>
                  </a:cubicBezTo>
                  <a:cubicBezTo>
                    <a:pt x="289" y="13"/>
                    <a:pt x="283" y="17"/>
                    <a:pt x="276" y="17"/>
                  </a:cubicBezTo>
                  <a:cubicBezTo>
                    <a:pt x="269" y="17"/>
                    <a:pt x="263" y="13"/>
                    <a:pt x="262" y="8"/>
                  </a:cubicBezTo>
                  <a:cubicBezTo>
                    <a:pt x="260" y="13"/>
                    <a:pt x="254" y="17"/>
                    <a:pt x="247" y="17"/>
                  </a:cubicBezTo>
                  <a:cubicBezTo>
                    <a:pt x="240" y="17"/>
                    <a:pt x="234" y="13"/>
                    <a:pt x="233" y="8"/>
                  </a:cubicBezTo>
                  <a:cubicBezTo>
                    <a:pt x="231" y="13"/>
                    <a:pt x="225" y="17"/>
                    <a:pt x="218" y="17"/>
                  </a:cubicBezTo>
                  <a:cubicBezTo>
                    <a:pt x="211" y="17"/>
                    <a:pt x="205" y="13"/>
                    <a:pt x="203" y="8"/>
                  </a:cubicBezTo>
                  <a:cubicBezTo>
                    <a:pt x="202" y="13"/>
                    <a:pt x="196" y="17"/>
                    <a:pt x="189" y="17"/>
                  </a:cubicBezTo>
                  <a:cubicBezTo>
                    <a:pt x="182" y="17"/>
                    <a:pt x="176" y="13"/>
                    <a:pt x="174" y="8"/>
                  </a:cubicBezTo>
                  <a:cubicBezTo>
                    <a:pt x="173" y="13"/>
                    <a:pt x="167" y="17"/>
                    <a:pt x="160" y="17"/>
                  </a:cubicBezTo>
                  <a:cubicBezTo>
                    <a:pt x="153" y="17"/>
                    <a:pt x="147" y="13"/>
                    <a:pt x="145" y="8"/>
                  </a:cubicBezTo>
                  <a:cubicBezTo>
                    <a:pt x="144" y="13"/>
                    <a:pt x="138" y="17"/>
                    <a:pt x="131" y="17"/>
                  </a:cubicBezTo>
                  <a:cubicBezTo>
                    <a:pt x="124" y="17"/>
                    <a:pt x="118" y="13"/>
                    <a:pt x="116" y="8"/>
                  </a:cubicBezTo>
                  <a:cubicBezTo>
                    <a:pt x="115" y="13"/>
                    <a:pt x="109" y="17"/>
                    <a:pt x="102" y="17"/>
                  </a:cubicBezTo>
                  <a:cubicBezTo>
                    <a:pt x="94" y="17"/>
                    <a:pt x="88" y="13"/>
                    <a:pt x="87" y="8"/>
                  </a:cubicBezTo>
                  <a:cubicBezTo>
                    <a:pt x="86" y="13"/>
                    <a:pt x="80" y="17"/>
                    <a:pt x="72" y="17"/>
                  </a:cubicBezTo>
                  <a:cubicBezTo>
                    <a:pt x="65" y="17"/>
                    <a:pt x="59" y="13"/>
                    <a:pt x="58" y="8"/>
                  </a:cubicBezTo>
                  <a:cubicBezTo>
                    <a:pt x="56" y="13"/>
                    <a:pt x="50" y="17"/>
                    <a:pt x="43" y="17"/>
                  </a:cubicBezTo>
                  <a:cubicBezTo>
                    <a:pt x="36" y="17"/>
                    <a:pt x="30" y="13"/>
                    <a:pt x="29" y="8"/>
                  </a:cubicBezTo>
                  <a:cubicBezTo>
                    <a:pt x="27" y="13"/>
                    <a:pt x="21" y="17"/>
                    <a:pt x="14" y="17"/>
                  </a:cubicBezTo>
                  <a:cubicBezTo>
                    <a:pt x="7" y="17"/>
                    <a:pt x="1" y="13"/>
                    <a:pt x="0" y="8"/>
                  </a:cubicBezTo>
                  <a:cubicBezTo>
                    <a:pt x="0" y="0"/>
                    <a:pt x="0" y="0"/>
                    <a:pt x="0" y="0"/>
                  </a:cubicBezTo>
                  <a:cubicBezTo>
                    <a:pt x="0" y="0"/>
                    <a:pt x="0" y="0"/>
                    <a:pt x="0" y="0"/>
                  </a:cubicBezTo>
                  <a:cubicBezTo>
                    <a:pt x="0" y="5"/>
                    <a:pt x="6" y="10"/>
                    <a:pt x="14" y="10"/>
                  </a:cubicBezTo>
                  <a:cubicBezTo>
                    <a:pt x="22" y="10"/>
                    <a:pt x="28" y="5"/>
                    <a:pt x="28" y="0"/>
                  </a:cubicBezTo>
                  <a:cubicBezTo>
                    <a:pt x="29" y="0"/>
                    <a:pt x="29" y="0"/>
                    <a:pt x="29" y="0"/>
                  </a:cubicBezTo>
                  <a:cubicBezTo>
                    <a:pt x="29" y="5"/>
                    <a:pt x="35" y="10"/>
                    <a:pt x="43" y="10"/>
                  </a:cubicBezTo>
                  <a:cubicBezTo>
                    <a:pt x="51" y="10"/>
                    <a:pt x="58" y="5"/>
                    <a:pt x="58" y="0"/>
                  </a:cubicBezTo>
                  <a:cubicBezTo>
                    <a:pt x="58" y="0"/>
                    <a:pt x="58" y="0"/>
                    <a:pt x="58" y="0"/>
                  </a:cubicBezTo>
                  <a:cubicBezTo>
                    <a:pt x="58" y="5"/>
                    <a:pt x="65" y="10"/>
                    <a:pt x="72" y="10"/>
                  </a:cubicBezTo>
                  <a:cubicBezTo>
                    <a:pt x="80" y="10"/>
                    <a:pt x="87" y="5"/>
                    <a:pt x="87" y="0"/>
                  </a:cubicBezTo>
                  <a:cubicBezTo>
                    <a:pt x="87" y="0"/>
                    <a:pt x="87" y="0"/>
                    <a:pt x="87" y="0"/>
                  </a:cubicBezTo>
                  <a:cubicBezTo>
                    <a:pt x="87" y="5"/>
                    <a:pt x="94" y="10"/>
                    <a:pt x="102" y="10"/>
                  </a:cubicBezTo>
                  <a:cubicBezTo>
                    <a:pt x="109" y="10"/>
                    <a:pt x="116" y="5"/>
                    <a:pt x="116" y="0"/>
                  </a:cubicBezTo>
                  <a:cubicBezTo>
                    <a:pt x="116" y="0"/>
                    <a:pt x="116" y="0"/>
                    <a:pt x="116" y="0"/>
                  </a:cubicBezTo>
                  <a:cubicBezTo>
                    <a:pt x="116" y="5"/>
                    <a:pt x="123" y="10"/>
                    <a:pt x="131" y="10"/>
                  </a:cubicBezTo>
                  <a:cubicBezTo>
                    <a:pt x="139" y="10"/>
                    <a:pt x="145" y="5"/>
                    <a:pt x="145" y="0"/>
                  </a:cubicBezTo>
                  <a:cubicBezTo>
                    <a:pt x="146" y="0"/>
                    <a:pt x="146" y="0"/>
                    <a:pt x="146" y="0"/>
                  </a:cubicBezTo>
                  <a:cubicBezTo>
                    <a:pt x="146" y="5"/>
                    <a:pt x="152" y="10"/>
                    <a:pt x="160" y="10"/>
                  </a:cubicBezTo>
                  <a:cubicBezTo>
                    <a:pt x="168" y="10"/>
                    <a:pt x="174" y="5"/>
                    <a:pt x="174" y="0"/>
                  </a:cubicBezTo>
                  <a:cubicBezTo>
                    <a:pt x="175" y="0"/>
                    <a:pt x="175" y="0"/>
                    <a:pt x="175" y="0"/>
                  </a:cubicBezTo>
                  <a:cubicBezTo>
                    <a:pt x="175" y="5"/>
                    <a:pt x="181" y="10"/>
                    <a:pt x="189" y="10"/>
                  </a:cubicBezTo>
                  <a:cubicBezTo>
                    <a:pt x="197" y="10"/>
                    <a:pt x="203" y="5"/>
                    <a:pt x="203" y="0"/>
                  </a:cubicBezTo>
                  <a:cubicBezTo>
                    <a:pt x="204" y="0"/>
                    <a:pt x="204" y="0"/>
                    <a:pt x="204" y="0"/>
                  </a:cubicBezTo>
                  <a:cubicBezTo>
                    <a:pt x="204" y="5"/>
                    <a:pt x="210" y="10"/>
                    <a:pt x="218" y="10"/>
                  </a:cubicBezTo>
                  <a:cubicBezTo>
                    <a:pt x="226" y="10"/>
                    <a:pt x="232" y="5"/>
                    <a:pt x="232" y="0"/>
                  </a:cubicBezTo>
                  <a:cubicBezTo>
                    <a:pt x="233" y="0"/>
                    <a:pt x="233" y="0"/>
                    <a:pt x="233" y="0"/>
                  </a:cubicBezTo>
                  <a:cubicBezTo>
                    <a:pt x="233" y="5"/>
                    <a:pt x="239" y="10"/>
                    <a:pt x="247" y="10"/>
                  </a:cubicBezTo>
                  <a:cubicBezTo>
                    <a:pt x="255" y="10"/>
                    <a:pt x="261" y="5"/>
                    <a:pt x="261" y="0"/>
                  </a:cubicBezTo>
                  <a:cubicBezTo>
                    <a:pt x="261" y="0"/>
                    <a:pt x="261" y="0"/>
                    <a:pt x="261" y="0"/>
                  </a:cubicBezTo>
                  <a:cubicBezTo>
                    <a:pt x="262" y="0"/>
                    <a:pt x="262" y="0"/>
                    <a:pt x="262" y="0"/>
                  </a:cubicBezTo>
                  <a:cubicBezTo>
                    <a:pt x="262" y="0"/>
                    <a:pt x="262" y="0"/>
                    <a:pt x="262" y="0"/>
                  </a:cubicBezTo>
                  <a:cubicBezTo>
                    <a:pt x="262" y="5"/>
                    <a:pt x="268" y="10"/>
                    <a:pt x="276" y="10"/>
                  </a:cubicBezTo>
                  <a:cubicBezTo>
                    <a:pt x="284" y="10"/>
                    <a:pt x="291" y="5"/>
                    <a:pt x="291" y="0"/>
                  </a:cubicBezTo>
                  <a:cubicBezTo>
                    <a:pt x="291" y="0"/>
                    <a:pt x="291" y="0"/>
                    <a:pt x="291" y="0"/>
                  </a:cubicBezTo>
                  <a:cubicBezTo>
                    <a:pt x="291" y="5"/>
                    <a:pt x="298" y="10"/>
                    <a:pt x="305" y="10"/>
                  </a:cubicBezTo>
                  <a:cubicBezTo>
                    <a:pt x="313" y="10"/>
                    <a:pt x="320" y="5"/>
                    <a:pt x="320" y="0"/>
                  </a:cubicBezTo>
                  <a:cubicBezTo>
                    <a:pt x="320" y="0"/>
                    <a:pt x="320" y="0"/>
                    <a:pt x="320" y="0"/>
                  </a:cubicBezTo>
                  <a:cubicBezTo>
                    <a:pt x="320" y="5"/>
                    <a:pt x="327" y="10"/>
                    <a:pt x="335" y="10"/>
                  </a:cubicBezTo>
                  <a:cubicBezTo>
                    <a:pt x="342" y="10"/>
                    <a:pt x="349" y="5"/>
                    <a:pt x="349" y="0"/>
                  </a:cubicBezTo>
                  <a:cubicBezTo>
                    <a:pt x="349" y="0"/>
                    <a:pt x="349" y="0"/>
                    <a:pt x="349" y="0"/>
                  </a:cubicBezTo>
                  <a:cubicBezTo>
                    <a:pt x="349" y="5"/>
                    <a:pt x="356" y="10"/>
                    <a:pt x="364" y="10"/>
                  </a:cubicBezTo>
                  <a:cubicBezTo>
                    <a:pt x="372" y="10"/>
                    <a:pt x="378" y="5"/>
                    <a:pt x="378" y="0"/>
                  </a:cubicBezTo>
                  <a:cubicBezTo>
                    <a:pt x="379" y="0"/>
                    <a:pt x="379" y="0"/>
                    <a:pt x="379" y="0"/>
                  </a:cubicBezTo>
                  <a:cubicBezTo>
                    <a:pt x="379" y="5"/>
                    <a:pt x="385" y="10"/>
                    <a:pt x="393" y="10"/>
                  </a:cubicBezTo>
                  <a:cubicBezTo>
                    <a:pt x="401" y="10"/>
                    <a:pt x="407" y="5"/>
                    <a:pt x="407" y="0"/>
                  </a:cubicBezTo>
                  <a:cubicBezTo>
                    <a:pt x="408" y="0"/>
                    <a:pt x="408" y="0"/>
                    <a:pt x="408" y="0"/>
                  </a:cubicBezTo>
                  <a:cubicBezTo>
                    <a:pt x="408" y="5"/>
                    <a:pt x="414" y="10"/>
                    <a:pt x="422" y="10"/>
                  </a:cubicBezTo>
                  <a:cubicBezTo>
                    <a:pt x="430" y="10"/>
                    <a:pt x="436" y="5"/>
                    <a:pt x="436" y="0"/>
                  </a:cubicBezTo>
                  <a:cubicBezTo>
                    <a:pt x="437" y="0"/>
                    <a:pt x="437" y="0"/>
                    <a:pt x="437" y="0"/>
                  </a:cubicBezTo>
                  <a:cubicBezTo>
                    <a:pt x="437" y="5"/>
                    <a:pt x="443" y="10"/>
                    <a:pt x="451" y="10"/>
                  </a:cubicBezTo>
                  <a:cubicBezTo>
                    <a:pt x="459" y="10"/>
                    <a:pt x="465" y="5"/>
                    <a:pt x="465" y="0"/>
                  </a:cubicBezTo>
                  <a:cubicBezTo>
                    <a:pt x="466" y="0"/>
                    <a:pt x="466" y="0"/>
                    <a:pt x="466" y="0"/>
                  </a:cubicBezTo>
                  <a:cubicBezTo>
                    <a:pt x="466" y="5"/>
                    <a:pt x="472" y="10"/>
                    <a:pt x="480" y="10"/>
                  </a:cubicBezTo>
                  <a:cubicBezTo>
                    <a:pt x="488" y="10"/>
                    <a:pt x="494" y="5"/>
                    <a:pt x="494" y="0"/>
                  </a:cubicBezTo>
                  <a:cubicBezTo>
                    <a:pt x="495" y="0"/>
                    <a:pt x="495" y="0"/>
                    <a:pt x="495" y="0"/>
                  </a:cubicBezTo>
                  <a:cubicBezTo>
                    <a:pt x="495" y="5"/>
                    <a:pt x="501" y="10"/>
                    <a:pt x="509" y="10"/>
                  </a:cubicBezTo>
                  <a:cubicBezTo>
                    <a:pt x="517" y="10"/>
                    <a:pt x="523" y="5"/>
                    <a:pt x="523" y="0"/>
                  </a:cubicBezTo>
                  <a:cubicBezTo>
                    <a:pt x="524" y="0"/>
                    <a:pt x="524" y="0"/>
                    <a:pt x="524" y="0"/>
                  </a:cubicBezTo>
                  <a:cubicBezTo>
                    <a:pt x="524" y="8"/>
                    <a:pt x="524" y="8"/>
                    <a:pt x="524" y="8"/>
                  </a:cubicBezTo>
                </a:path>
              </a:pathLst>
            </a:custGeom>
            <a:solidFill>
              <a:srgbClr val="489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8" name="Freeform 319"/>
            <p:cNvSpPr>
              <a:spLocks/>
            </p:cNvSpPr>
            <p:nvPr/>
          </p:nvSpPr>
          <p:spPr bwMode="auto">
            <a:xfrm>
              <a:off x="5879700" y="5042682"/>
              <a:ext cx="1389701" cy="58074"/>
            </a:xfrm>
            <a:custGeom>
              <a:avLst/>
              <a:gdLst>
                <a:gd name="T0" fmla="*/ 407 w 408"/>
                <a:gd name="T1" fmla="*/ 0 h 17"/>
                <a:gd name="T2" fmla="*/ 379 w 408"/>
                <a:gd name="T3" fmla="*/ 0 h 17"/>
                <a:gd name="T4" fmla="*/ 364 w 408"/>
                <a:gd name="T5" fmla="*/ 10 h 17"/>
                <a:gd name="T6" fmla="*/ 349 w 408"/>
                <a:gd name="T7" fmla="*/ 0 h 17"/>
                <a:gd name="T8" fmla="*/ 321 w 408"/>
                <a:gd name="T9" fmla="*/ 0 h 17"/>
                <a:gd name="T10" fmla="*/ 306 w 408"/>
                <a:gd name="T11" fmla="*/ 10 h 17"/>
                <a:gd name="T12" fmla="*/ 291 w 408"/>
                <a:gd name="T13" fmla="*/ 0 h 17"/>
                <a:gd name="T14" fmla="*/ 262 w 408"/>
                <a:gd name="T15" fmla="*/ 0 h 17"/>
                <a:gd name="T16" fmla="*/ 247 w 408"/>
                <a:gd name="T17" fmla="*/ 10 h 17"/>
                <a:gd name="T18" fmla="*/ 233 w 408"/>
                <a:gd name="T19" fmla="*/ 0 h 17"/>
                <a:gd name="T20" fmla="*/ 204 w 408"/>
                <a:gd name="T21" fmla="*/ 0 h 17"/>
                <a:gd name="T22" fmla="*/ 203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4 w 408"/>
                <a:gd name="T43" fmla="*/ 10 h 17"/>
                <a:gd name="T44" fmla="*/ 0 w 408"/>
                <a:gd name="T45" fmla="*/ 0 h 17"/>
                <a:gd name="T46" fmla="*/ 14 w 408"/>
                <a:gd name="T47" fmla="*/ 17 h 17"/>
                <a:gd name="T48" fmla="*/ 44 w 408"/>
                <a:gd name="T49" fmla="*/ 17 h 17"/>
                <a:gd name="T50" fmla="*/ 73 w 408"/>
                <a:gd name="T51" fmla="*/ 17 h 17"/>
                <a:gd name="T52" fmla="*/ 102 w 408"/>
                <a:gd name="T53" fmla="*/ 17 h 17"/>
                <a:gd name="T54" fmla="*/ 131 w 408"/>
                <a:gd name="T55" fmla="*/ 17 h 17"/>
                <a:gd name="T56" fmla="*/ 160 w 408"/>
                <a:gd name="T57" fmla="*/ 17 h 17"/>
                <a:gd name="T58" fmla="*/ 189 w 408"/>
                <a:gd name="T59" fmla="*/ 17 h 17"/>
                <a:gd name="T60" fmla="*/ 218 w 408"/>
                <a:gd name="T61" fmla="*/ 17 h 17"/>
                <a:gd name="T62" fmla="*/ 247 w 408"/>
                <a:gd name="T63" fmla="*/ 17 h 17"/>
                <a:gd name="T64" fmla="*/ 277 w 408"/>
                <a:gd name="T65" fmla="*/ 17 h 17"/>
                <a:gd name="T66" fmla="*/ 306 w 408"/>
                <a:gd name="T67" fmla="*/ 17 h 17"/>
                <a:gd name="T68" fmla="*/ 335 w 408"/>
                <a:gd name="T69" fmla="*/ 17 h 17"/>
                <a:gd name="T70" fmla="*/ 364 w 408"/>
                <a:gd name="T71" fmla="*/ 17 h 17"/>
                <a:gd name="T72" fmla="*/ 393 w 408"/>
                <a:gd name="T73" fmla="*/ 17 h 17"/>
                <a:gd name="T74" fmla="*/ 408 w 408"/>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4" y="10"/>
                    <a:pt x="306" y="10"/>
                  </a:cubicBezTo>
                  <a:cubicBezTo>
                    <a:pt x="298" y="10"/>
                    <a:pt x="291" y="6"/>
                    <a:pt x="291" y="0"/>
                  </a:cubicBezTo>
                  <a:cubicBezTo>
                    <a:pt x="291" y="0"/>
                    <a:pt x="291" y="0"/>
                    <a:pt x="291" y="0"/>
                  </a:cubicBezTo>
                  <a:cubicBezTo>
                    <a:pt x="291" y="6"/>
                    <a:pt x="284" y="10"/>
                    <a:pt x="277" y="10"/>
                  </a:cubicBezTo>
                  <a:cubicBezTo>
                    <a:pt x="269" y="10"/>
                    <a:pt x="262" y="6"/>
                    <a:pt x="262" y="0"/>
                  </a:cubicBezTo>
                  <a:cubicBezTo>
                    <a:pt x="262" y="0"/>
                    <a:pt x="262" y="0"/>
                    <a:pt x="262" y="0"/>
                  </a:cubicBezTo>
                  <a:cubicBezTo>
                    <a:pt x="262" y="6"/>
                    <a:pt x="255" y="10"/>
                    <a:pt x="247" y="10"/>
                  </a:cubicBezTo>
                  <a:cubicBezTo>
                    <a:pt x="240" y="10"/>
                    <a:pt x="233" y="6"/>
                    <a:pt x="233" y="0"/>
                  </a:cubicBezTo>
                  <a:cubicBezTo>
                    <a:pt x="233" y="0"/>
                    <a:pt x="233" y="0"/>
                    <a:pt x="233" y="0"/>
                  </a:cubicBezTo>
                  <a:cubicBezTo>
                    <a:pt x="233" y="6"/>
                    <a:pt x="226" y="10"/>
                    <a:pt x="218" y="10"/>
                  </a:cubicBezTo>
                  <a:cubicBezTo>
                    <a:pt x="210" y="10"/>
                    <a:pt x="204" y="6"/>
                    <a:pt x="204" y="0"/>
                  </a:cubicBezTo>
                  <a:cubicBezTo>
                    <a:pt x="204" y="0"/>
                    <a:pt x="204" y="0"/>
                    <a:pt x="204" y="0"/>
                  </a:cubicBezTo>
                  <a:cubicBezTo>
                    <a:pt x="203" y="0"/>
                    <a:pt x="203" y="0"/>
                    <a:pt x="203"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1" y="10"/>
                    <a:pt x="73" y="10"/>
                  </a:cubicBezTo>
                  <a:cubicBezTo>
                    <a:pt x="65" y="10"/>
                    <a:pt x="58" y="6"/>
                    <a:pt x="58" y="0"/>
                  </a:cubicBezTo>
                  <a:cubicBezTo>
                    <a:pt x="58" y="0"/>
                    <a:pt x="58" y="0"/>
                    <a:pt x="58" y="0"/>
                  </a:cubicBezTo>
                  <a:cubicBezTo>
                    <a:pt x="58" y="6"/>
                    <a:pt x="51" y="10"/>
                    <a:pt x="44" y="10"/>
                  </a:cubicBezTo>
                  <a:cubicBezTo>
                    <a:pt x="36" y="10"/>
                    <a:pt x="29" y="6"/>
                    <a:pt x="29" y="0"/>
                  </a:cubicBezTo>
                  <a:cubicBezTo>
                    <a:pt x="29" y="0"/>
                    <a:pt x="29" y="0"/>
                    <a:pt x="29" y="0"/>
                  </a:cubicBezTo>
                  <a:cubicBezTo>
                    <a:pt x="29" y="6"/>
                    <a:pt x="22" y="10"/>
                    <a:pt x="14" y="10"/>
                  </a:cubicBezTo>
                  <a:cubicBezTo>
                    <a:pt x="7" y="10"/>
                    <a:pt x="0" y="6"/>
                    <a:pt x="0" y="0"/>
                  </a:cubicBezTo>
                  <a:cubicBezTo>
                    <a:pt x="0" y="0"/>
                    <a:pt x="0" y="0"/>
                    <a:pt x="0" y="0"/>
                  </a:cubicBezTo>
                  <a:cubicBezTo>
                    <a:pt x="0" y="9"/>
                    <a:pt x="0" y="9"/>
                    <a:pt x="0" y="9"/>
                  </a:cubicBezTo>
                  <a:cubicBezTo>
                    <a:pt x="1" y="13"/>
                    <a:pt x="7" y="17"/>
                    <a:pt x="14" y="17"/>
                  </a:cubicBezTo>
                  <a:cubicBezTo>
                    <a:pt x="22" y="17"/>
                    <a:pt x="28" y="13"/>
                    <a:pt x="29" y="9"/>
                  </a:cubicBezTo>
                  <a:cubicBezTo>
                    <a:pt x="30" y="13"/>
                    <a:pt x="36" y="17"/>
                    <a:pt x="44" y="17"/>
                  </a:cubicBezTo>
                  <a:cubicBezTo>
                    <a:pt x="51" y="17"/>
                    <a:pt x="57" y="13"/>
                    <a:pt x="58" y="9"/>
                  </a:cubicBezTo>
                  <a:cubicBezTo>
                    <a:pt x="60" y="13"/>
                    <a:pt x="66" y="17"/>
                    <a:pt x="73" y="17"/>
                  </a:cubicBezTo>
                  <a:cubicBezTo>
                    <a:pt x="80" y="17"/>
                    <a:pt x="86" y="13"/>
                    <a:pt x="87" y="9"/>
                  </a:cubicBezTo>
                  <a:cubicBezTo>
                    <a:pt x="89" y="13"/>
                    <a:pt x="95" y="17"/>
                    <a:pt x="102" y="17"/>
                  </a:cubicBezTo>
                  <a:cubicBezTo>
                    <a:pt x="109" y="17"/>
                    <a:pt x="115" y="13"/>
                    <a:pt x="116" y="9"/>
                  </a:cubicBezTo>
                  <a:cubicBezTo>
                    <a:pt x="118" y="13"/>
                    <a:pt x="124" y="17"/>
                    <a:pt x="131" y="17"/>
                  </a:cubicBezTo>
                  <a:cubicBezTo>
                    <a:pt x="138" y="17"/>
                    <a:pt x="144" y="13"/>
                    <a:pt x="145" y="9"/>
                  </a:cubicBezTo>
                  <a:cubicBezTo>
                    <a:pt x="147" y="13"/>
                    <a:pt x="153" y="17"/>
                    <a:pt x="160" y="17"/>
                  </a:cubicBezTo>
                  <a:cubicBezTo>
                    <a:pt x="167" y="17"/>
                    <a:pt x="173" y="13"/>
                    <a:pt x="175" y="9"/>
                  </a:cubicBezTo>
                  <a:cubicBezTo>
                    <a:pt x="176" y="13"/>
                    <a:pt x="182" y="17"/>
                    <a:pt x="189" y="17"/>
                  </a:cubicBezTo>
                  <a:cubicBezTo>
                    <a:pt x="196" y="17"/>
                    <a:pt x="202" y="14"/>
                    <a:pt x="204" y="9"/>
                  </a:cubicBezTo>
                  <a:cubicBezTo>
                    <a:pt x="205" y="14"/>
                    <a:pt x="211" y="17"/>
                    <a:pt x="218" y="17"/>
                  </a:cubicBezTo>
                  <a:cubicBezTo>
                    <a:pt x="225" y="17"/>
                    <a:pt x="231" y="13"/>
                    <a:pt x="233" y="9"/>
                  </a:cubicBezTo>
                  <a:cubicBezTo>
                    <a:pt x="234" y="13"/>
                    <a:pt x="240" y="17"/>
                    <a:pt x="247" y="17"/>
                  </a:cubicBezTo>
                  <a:cubicBezTo>
                    <a:pt x="255" y="17"/>
                    <a:pt x="261" y="13"/>
                    <a:pt x="262" y="9"/>
                  </a:cubicBezTo>
                  <a:cubicBezTo>
                    <a:pt x="263" y="13"/>
                    <a:pt x="269" y="17"/>
                    <a:pt x="277" y="17"/>
                  </a:cubicBezTo>
                  <a:cubicBezTo>
                    <a:pt x="284" y="17"/>
                    <a:pt x="290" y="13"/>
                    <a:pt x="291" y="9"/>
                  </a:cubicBezTo>
                  <a:cubicBezTo>
                    <a:pt x="293" y="13"/>
                    <a:pt x="298" y="17"/>
                    <a:pt x="306" y="17"/>
                  </a:cubicBezTo>
                  <a:cubicBezTo>
                    <a:pt x="313" y="17"/>
                    <a:pt x="319" y="13"/>
                    <a:pt x="320" y="9"/>
                  </a:cubicBezTo>
                  <a:cubicBezTo>
                    <a:pt x="322" y="13"/>
                    <a:pt x="328" y="17"/>
                    <a:pt x="335" y="17"/>
                  </a:cubicBezTo>
                  <a:cubicBezTo>
                    <a:pt x="342" y="17"/>
                    <a:pt x="348" y="13"/>
                    <a:pt x="349" y="9"/>
                  </a:cubicBezTo>
                  <a:cubicBezTo>
                    <a:pt x="351" y="13"/>
                    <a:pt x="357" y="17"/>
                    <a:pt x="364" y="17"/>
                  </a:cubicBezTo>
                  <a:cubicBezTo>
                    <a:pt x="371" y="17"/>
                    <a:pt x="377" y="13"/>
                    <a:pt x="378" y="9"/>
                  </a:cubicBezTo>
                  <a:cubicBezTo>
                    <a:pt x="380" y="13"/>
                    <a:pt x="386" y="17"/>
                    <a:pt x="393" y="17"/>
                  </a:cubicBezTo>
                  <a:cubicBezTo>
                    <a:pt x="400" y="17"/>
                    <a:pt x="406" y="13"/>
                    <a:pt x="408" y="9"/>
                  </a:cubicBezTo>
                  <a:cubicBezTo>
                    <a:pt x="408" y="0"/>
                    <a:pt x="408" y="0"/>
                    <a:pt x="408" y="0"/>
                  </a:cubicBezTo>
                </a:path>
              </a:pathLst>
            </a:custGeom>
            <a:solidFill>
              <a:srgbClr val="489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9" name="Freeform 320"/>
            <p:cNvSpPr>
              <a:spLocks/>
            </p:cNvSpPr>
            <p:nvPr/>
          </p:nvSpPr>
          <p:spPr bwMode="auto">
            <a:xfrm>
              <a:off x="8016212" y="4386547"/>
              <a:ext cx="105960" cy="126336"/>
            </a:xfrm>
            <a:custGeom>
              <a:avLst/>
              <a:gdLst>
                <a:gd name="T0" fmla="*/ 33 w 104"/>
                <a:gd name="T1" fmla="*/ 0 h 124"/>
                <a:gd name="T2" fmla="*/ 104 w 104"/>
                <a:gd name="T3" fmla="*/ 124 h 124"/>
                <a:gd name="T4" fmla="*/ 17 w 104"/>
                <a:gd name="T5" fmla="*/ 124 h 124"/>
                <a:gd name="T6" fmla="*/ 0 w 104"/>
                <a:gd name="T7" fmla="*/ 0 h 124"/>
                <a:gd name="T8" fmla="*/ 33 w 104"/>
                <a:gd name="T9" fmla="*/ 0 h 124"/>
              </a:gdLst>
              <a:ahLst/>
              <a:cxnLst>
                <a:cxn ang="0">
                  <a:pos x="T0" y="T1"/>
                </a:cxn>
                <a:cxn ang="0">
                  <a:pos x="T2" y="T3"/>
                </a:cxn>
                <a:cxn ang="0">
                  <a:pos x="T4" y="T5"/>
                </a:cxn>
                <a:cxn ang="0">
                  <a:pos x="T6" y="T7"/>
                </a:cxn>
                <a:cxn ang="0">
                  <a:pos x="T8" y="T9"/>
                </a:cxn>
              </a:cxnLst>
              <a:rect l="0" t="0" r="r" b="b"/>
              <a:pathLst>
                <a:path w="104" h="124">
                  <a:moveTo>
                    <a:pt x="33" y="0"/>
                  </a:moveTo>
                  <a:lnTo>
                    <a:pt x="104" y="124"/>
                  </a:lnTo>
                  <a:lnTo>
                    <a:pt x="17" y="124"/>
                  </a:lnTo>
                  <a:lnTo>
                    <a:pt x="0" y="0"/>
                  </a:lnTo>
                  <a:lnTo>
                    <a:pt x="33" y="0"/>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0" name="Freeform 321"/>
            <p:cNvSpPr>
              <a:spLocks/>
            </p:cNvSpPr>
            <p:nvPr/>
          </p:nvSpPr>
          <p:spPr bwMode="auto">
            <a:xfrm>
              <a:off x="8023344" y="4424244"/>
              <a:ext cx="98828" cy="27509"/>
            </a:xfrm>
            <a:custGeom>
              <a:avLst/>
              <a:gdLst>
                <a:gd name="T0" fmla="*/ 97 w 97"/>
                <a:gd name="T1" fmla="*/ 0 h 27"/>
                <a:gd name="T2" fmla="*/ 90 w 97"/>
                <a:gd name="T3" fmla="*/ 7 h 27"/>
                <a:gd name="T4" fmla="*/ 3 w 97"/>
                <a:gd name="T5" fmla="*/ 27 h 27"/>
                <a:gd name="T6" fmla="*/ 0 w 97"/>
                <a:gd name="T7" fmla="*/ 0 h 27"/>
                <a:gd name="T8" fmla="*/ 97 w 97"/>
                <a:gd name="T9" fmla="*/ 0 h 27"/>
              </a:gdLst>
              <a:ahLst/>
              <a:cxnLst>
                <a:cxn ang="0">
                  <a:pos x="T0" y="T1"/>
                </a:cxn>
                <a:cxn ang="0">
                  <a:pos x="T2" y="T3"/>
                </a:cxn>
                <a:cxn ang="0">
                  <a:pos x="T4" y="T5"/>
                </a:cxn>
                <a:cxn ang="0">
                  <a:pos x="T6" y="T7"/>
                </a:cxn>
                <a:cxn ang="0">
                  <a:pos x="T8" y="T9"/>
                </a:cxn>
              </a:cxnLst>
              <a:rect l="0" t="0" r="r" b="b"/>
              <a:pathLst>
                <a:path w="97" h="27">
                  <a:moveTo>
                    <a:pt x="97" y="0"/>
                  </a:moveTo>
                  <a:lnTo>
                    <a:pt x="90" y="7"/>
                  </a:lnTo>
                  <a:lnTo>
                    <a:pt x="3" y="27"/>
                  </a:lnTo>
                  <a:lnTo>
                    <a:pt x="0" y="0"/>
                  </a:lnTo>
                  <a:lnTo>
                    <a:pt x="97" y="0"/>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1" name="Freeform 322"/>
            <p:cNvSpPr>
              <a:spLocks/>
            </p:cNvSpPr>
            <p:nvPr/>
          </p:nvSpPr>
          <p:spPr bwMode="auto">
            <a:xfrm>
              <a:off x="8016212" y="4386547"/>
              <a:ext cx="74376" cy="27509"/>
            </a:xfrm>
            <a:custGeom>
              <a:avLst/>
              <a:gdLst>
                <a:gd name="T0" fmla="*/ 73 w 73"/>
                <a:gd name="T1" fmla="*/ 0 h 27"/>
                <a:gd name="T2" fmla="*/ 73 w 73"/>
                <a:gd name="T3" fmla="*/ 4 h 27"/>
                <a:gd name="T4" fmla="*/ 3 w 73"/>
                <a:gd name="T5" fmla="*/ 27 h 27"/>
                <a:gd name="T6" fmla="*/ 0 w 73"/>
                <a:gd name="T7" fmla="*/ 0 h 27"/>
                <a:gd name="T8" fmla="*/ 73 w 73"/>
                <a:gd name="T9" fmla="*/ 0 h 27"/>
              </a:gdLst>
              <a:ahLst/>
              <a:cxnLst>
                <a:cxn ang="0">
                  <a:pos x="T0" y="T1"/>
                </a:cxn>
                <a:cxn ang="0">
                  <a:pos x="T2" y="T3"/>
                </a:cxn>
                <a:cxn ang="0">
                  <a:pos x="T4" y="T5"/>
                </a:cxn>
                <a:cxn ang="0">
                  <a:pos x="T6" y="T7"/>
                </a:cxn>
                <a:cxn ang="0">
                  <a:pos x="T8" y="T9"/>
                </a:cxn>
              </a:cxnLst>
              <a:rect l="0" t="0" r="r" b="b"/>
              <a:pathLst>
                <a:path w="73" h="27">
                  <a:moveTo>
                    <a:pt x="73" y="0"/>
                  </a:moveTo>
                  <a:lnTo>
                    <a:pt x="73" y="4"/>
                  </a:lnTo>
                  <a:lnTo>
                    <a:pt x="3" y="27"/>
                  </a:lnTo>
                  <a:lnTo>
                    <a:pt x="0" y="0"/>
                  </a:lnTo>
                  <a:lnTo>
                    <a:pt x="73" y="0"/>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2" name="Rectangle 323"/>
            <p:cNvSpPr>
              <a:spLocks noChangeArrowheads="1"/>
            </p:cNvSpPr>
            <p:nvPr/>
          </p:nvSpPr>
          <p:spPr bwMode="auto">
            <a:xfrm>
              <a:off x="7995835" y="4386547"/>
              <a:ext cx="37697" cy="4075"/>
            </a:xfrm>
            <a:prstGeom prst="rect">
              <a:avLst/>
            </a:prstGeom>
            <a:solidFill>
              <a:srgbClr val="B1AF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3" name="Rectangle 324"/>
            <p:cNvSpPr>
              <a:spLocks noChangeArrowheads="1"/>
            </p:cNvSpPr>
            <p:nvPr/>
          </p:nvSpPr>
          <p:spPr bwMode="auto">
            <a:xfrm>
              <a:off x="7995835" y="4428319"/>
              <a:ext cx="37697" cy="3057"/>
            </a:xfrm>
            <a:prstGeom prst="rect">
              <a:avLst/>
            </a:prstGeom>
            <a:solidFill>
              <a:srgbClr val="B1AF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4" name="Rectangle 325"/>
            <p:cNvSpPr>
              <a:spLocks noChangeArrowheads="1"/>
            </p:cNvSpPr>
            <p:nvPr/>
          </p:nvSpPr>
          <p:spPr bwMode="auto">
            <a:xfrm>
              <a:off x="7995835" y="4469073"/>
              <a:ext cx="37697" cy="3057"/>
            </a:xfrm>
            <a:prstGeom prst="rect">
              <a:avLst/>
            </a:prstGeom>
            <a:solidFill>
              <a:srgbClr val="B1AF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5" name="Rectangle 326"/>
            <p:cNvSpPr>
              <a:spLocks noChangeArrowheads="1"/>
            </p:cNvSpPr>
            <p:nvPr/>
          </p:nvSpPr>
          <p:spPr bwMode="auto">
            <a:xfrm>
              <a:off x="8053910" y="4380434"/>
              <a:ext cx="10188" cy="10188"/>
            </a:xfrm>
            <a:prstGeom prst="rect">
              <a:avLst/>
            </a:prstGeom>
            <a:solidFill>
              <a:srgbClr val="CE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6" name="Freeform 327"/>
            <p:cNvSpPr>
              <a:spLocks/>
            </p:cNvSpPr>
            <p:nvPr/>
          </p:nvSpPr>
          <p:spPr bwMode="auto">
            <a:xfrm>
              <a:off x="8009080" y="4352925"/>
              <a:ext cx="24452" cy="37697"/>
            </a:xfrm>
            <a:custGeom>
              <a:avLst/>
              <a:gdLst>
                <a:gd name="T0" fmla="*/ 10 w 24"/>
                <a:gd name="T1" fmla="*/ 37 h 37"/>
                <a:gd name="T2" fmla="*/ 24 w 24"/>
                <a:gd name="T3" fmla="*/ 37 h 37"/>
                <a:gd name="T4" fmla="*/ 7 w 24"/>
                <a:gd name="T5" fmla="*/ 0 h 37"/>
                <a:gd name="T6" fmla="*/ 0 w 24"/>
                <a:gd name="T7" fmla="*/ 0 h 37"/>
                <a:gd name="T8" fmla="*/ 10 w 24"/>
                <a:gd name="T9" fmla="*/ 37 h 37"/>
              </a:gdLst>
              <a:ahLst/>
              <a:cxnLst>
                <a:cxn ang="0">
                  <a:pos x="T0" y="T1"/>
                </a:cxn>
                <a:cxn ang="0">
                  <a:pos x="T2" y="T3"/>
                </a:cxn>
                <a:cxn ang="0">
                  <a:pos x="T4" y="T5"/>
                </a:cxn>
                <a:cxn ang="0">
                  <a:pos x="T6" y="T7"/>
                </a:cxn>
                <a:cxn ang="0">
                  <a:pos x="T8" y="T9"/>
                </a:cxn>
              </a:cxnLst>
              <a:rect l="0" t="0" r="r" b="b"/>
              <a:pathLst>
                <a:path w="24" h="37">
                  <a:moveTo>
                    <a:pt x="10" y="37"/>
                  </a:moveTo>
                  <a:lnTo>
                    <a:pt x="24" y="37"/>
                  </a:lnTo>
                  <a:lnTo>
                    <a:pt x="7" y="0"/>
                  </a:lnTo>
                  <a:lnTo>
                    <a:pt x="0" y="0"/>
                  </a:lnTo>
                  <a:lnTo>
                    <a:pt x="10" y="37"/>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7" name="Freeform 328"/>
            <p:cNvSpPr>
              <a:spLocks/>
            </p:cNvSpPr>
            <p:nvPr/>
          </p:nvSpPr>
          <p:spPr bwMode="auto">
            <a:xfrm>
              <a:off x="8016212" y="4386547"/>
              <a:ext cx="50942" cy="126336"/>
            </a:xfrm>
            <a:custGeom>
              <a:avLst/>
              <a:gdLst>
                <a:gd name="T0" fmla="*/ 17 w 50"/>
                <a:gd name="T1" fmla="*/ 0 h 124"/>
                <a:gd name="T2" fmla="*/ 50 w 50"/>
                <a:gd name="T3" fmla="*/ 124 h 124"/>
                <a:gd name="T4" fmla="*/ 17 w 50"/>
                <a:gd name="T5" fmla="*/ 124 h 124"/>
                <a:gd name="T6" fmla="*/ 0 w 50"/>
                <a:gd name="T7" fmla="*/ 0 h 124"/>
                <a:gd name="T8" fmla="*/ 17 w 50"/>
                <a:gd name="T9" fmla="*/ 0 h 124"/>
              </a:gdLst>
              <a:ahLst/>
              <a:cxnLst>
                <a:cxn ang="0">
                  <a:pos x="T0" y="T1"/>
                </a:cxn>
                <a:cxn ang="0">
                  <a:pos x="T2" y="T3"/>
                </a:cxn>
                <a:cxn ang="0">
                  <a:pos x="T4" y="T5"/>
                </a:cxn>
                <a:cxn ang="0">
                  <a:pos x="T6" y="T7"/>
                </a:cxn>
                <a:cxn ang="0">
                  <a:pos x="T8" y="T9"/>
                </a:cxn>
              </a:cxnLst>
              <a:rect l="0" t="0" r="r" b="b"/>
              <a:pathLst>
                <a:path w="50" h="124">
                  <a:moveTo>
                    <a:pt x="17" y="0"/>
                  </a:moveTo>
                  <a:lnTo>
                    <a:pt x="50" y="124"/>
                  </a:lnTo>
                  <a:lnTo>
                    <a:pt x="17" y="124"/>
                  </a:lnTo>
                  <a:lnTo>
                    <a:pt x="0" y="0"/>
                  </a:lnTo>
                  <a:lnTo>
                    <a:pt x="17" y="0"/>
                  </a:lnTo>
                  <a:close/>
                </a:path>
              </a:pathLst>
            </a:custGeom>
            <a:solidFill>
              <a:srgbClr val="B1A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8" name="Rectangle 329"/>
            <p:cNvSpPr>
              <a:spLocks noChangeArrowheads="1"/>
            </p:cNvSpPr>
            <p:nvPr/>
          </p:nvSpPr>
          <p:spPr bwMode="auto">
            <a:xfrm>
              <a:off x="8165982" y="4485375"/>
              <a:ext cx="7132" cy="37697"/>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9" name="Oval 330"/>
            <p:cNvSpPr>
              <a:spLocks noChangeArrowheads="1"/>
            </p:cNvSpPr>
            <p:nvPr/>
          </p:nvSpPr>
          <p:spPr bwMode="auto">
            <a:xfrm>
              <a:off x="8158850" y="4469073"/>
              <a:ext cx="20377" cy="20377"/>
            </a:xfrm>
            <a:prstGeom prst="ellipse">
              <a:avLst/>
            </a:pr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0" name="Rectangle 331"/>
            <p:cNvSpPr>
              <a:spLocks noChangeArrowheads="1"/>
            </p:cNvSpPr>
            <p:nvPr/>
          </p:nvSpPr>
          <p:spPr bwMode="auto">
            <a:xfrm>
              <a:off x="7856254" y="4509827"/>
              <a:ext cx="6113" cy="43811"/>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1" name="Oval 332"/>
            <p:cNvSpPr>
              <a:spLocks noChangeArrowheads="1"/>
            </p:cNvSpPr>
            <p:nvPr/>
          </p:nvSpPr>
          <p:spPr bwMode="auto">
            <a:xfrm>
              <a:off x="7846066" y="4489450"/>
              <a:ext cx="23434" cy="23434"/>
            </a:xfrm>
            <a:prstGeom prst="ellipse">
              <a:avLst/>
            </a:pr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2" name="Freeform 333"/>
            <p:cNvSpPr>
              <a:spLocks/>
            </p:cNvSpPr>
            <p:nvPr/>
          </p:nvSpPr>
          <p:spPr bwMode="auto">
            <a:xfrm>
              <a:off x="6871033" y="4406924"/>
              <a:ext cx="200712" cy="143657"/>
            </a:xfrm>
            <a:custGeom>
              <a:avLst/>
              <a:gdLst>
                <a:gd name="T0" fmla="*/ 100 w 197"/>
                <a:gd name="T1" fmla="*/ 0 h 141"/>
                <a:gd name="T2" fmla="*/ 197 w 197"/>
                <a:gd name="T3" fmla="*/ 141 h 141"/>
                <a:gd name="T4" fmla="*/ 20 w 197"/>
                <a:gd name="T5" fmla="*/ 141 h 141"/>
                <a:gd name="T6" fmla="*/ 0 w 197"/>
                <a:gd name="T7" fmla="*/ 4 h 141"/>
                <a:gd name="T8" fmla="*/ 100 w 197"/>
                <a:gd name="T9" fmla="*/ 0 h 141"/>
              </a:gdLst>
              <a:ahLst/>
              <a:cxnLst>
                <a:cxn ang="0">
                  <a:pos x="T0" y="T1"/>
                </a:cxn>
                <a:cxn ang="0">
                  <a:pos x="T2" y="T3"/>
                </a:cxn>
                <a:cxn ang="0">
                  <a:pos x="T4" y="T5"/>
                </a:cxn>
                <a:cxn ang="0">
                  <a:pos x="T6" y="T7"/>
                </a:cxn>
                <a:cxn ang="0">
                  <a:pos x="T8" y="T9"/>
                </a:cxn>
              </a:cxnLst>
              <a:rect l="0" t="0" r="r" b="b"/>
              <a:pathLst>
                <a:path w="197" h="141">
                  <a:moveTo>
                    <a:pt x="100" y="0"/>
                  </a:moveTo>
                  <a:lnTo>
                    <a:pt x="197" y="141"/>
                  </a:lnTo>
                  <a:lnTo>
                    <a:pt x="20" y="141"/>
                  </a:lnTo>
                  <a:lnTo>
                    <a:pt x="0" y="4"/>
                  </a:lnTo>
                  <a:lnTo>
                    <a:pt x="100" y="0"/>
                  </a:lnTo>
                  <a:close/>
                </a:path>
              </a:pathLst>
            </a:custGeom>
            <a:solidFill>
              <a:srgbClr val="A68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3" name="Freeform 334"/>
            <p:cNvSpPr>
              <a:spLocks/>
            </p:cNvSpPr>
            <p:nvPr/>
          </p:nvSpPr>
          <p:spPr bwMode="auto">
            <a:xfrm>
              <a:off x="6676435" y="4578090"/>
              <a:ext cx="552213" cy="37697"/>
            </a:xfrm>
            <a:custGeom>
              <a:avLst/>
              <a:gdLst>
                <a:gd name="T0" fmla="*/ 542 w 542"/>
                <a:gd name="T1" fmla="*/ 37 h 37"/>
                <a:gd name="T2" fmla="*/ 0 w 542"/>
                <a:gd name="T3" fmla="*/ 37 h 37"/>
                <a:gd name="T4" fmla="*/ 77 w 542"/>
                <a:gd name="T5" fmla="*/ 0 h 37"/>
                <a:gd name="T6" fmla="*/ 495 w 542"/>
                <a:gd name="T7" fmla="*/ 0 h 37"/>
                <a:gd name="T8" fmla="*/ 542 w 542"/>
                <a:gd name="T9" fmla="*/ 37 h 37"/>
              </a:gdLst>
              <a:ahLst/>
              <a:cxnLst>
                <a:cxn ang="0">
                  <a:pos x="T0" y="T1"/>
                </a:cxn>
                <a:cxn ang="0">
                  <a:pos x="T2" y="T3"/>
                </a:cxn>
                <a:cxn ang="0">
                  <a:pos x="T4" y="T5"/>
                </a:cxn>
                <a:cxn ang="0">
                  <a:pos x="T6" y="T7"/>
                </a:cxn>
                <a:cxn ang="0">
                  <a:pos x="T8" y="T9"/>
                </a:cxn>
              </a:cxnLst>
              <a:rect l="0" t="0" r="r" b="b"/>
              <a:pathLst>
                <a:path w="542" h="37">
                  <a:moveTo>
                    <a:pt x="542" y="37"/>
                  </a:moveTo>
                  <a:lnTo>
                    <a:pt x="0" y="37"/>
                  </a:lnTo>
                  <a:lnTo>
                    <a:pt x="77" y="0"/>
                  </a:lnTo>
                  <a:lnTo>
                    <a:pt x="495" y="0"/>
                  </a:lnTo>
                  <a:lnTo>
                    <a:pt x="542" y="37"/>
                  </a:lnTo>
                  <a:close/>
                </a:path>
              </a:pathLst>
            </a:custGeom>
            <a:solidFill>
              <a:srgbClr val="BC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4" name="Freeform 335"/>
            <p:cNvSpPr>
              <a:spLocks/>
            </p:cNvSpPr>
            <p:nvPr/>
          </p:nvSpPr>
          <p:spPr bwMode="auto">
            <a:xfrm>
              <a:off x="6772206" y="4550580"/>
              <a:ext cx="382066" cy="34641"/>
            </a:xfrm>
            <a:custGeom>
              <a:avLst/>
              <a:gdLst>
                <a:gd name="T0" fmla="*/ 375 w 375"/>
                <a:gd name="T1" fmla="*/ 34 h 34"/>
                <a:gd name="T2" fmla="*/ 0 w 375"/>
                <a:gd name="T3" fmla="*/ 34 h 34"/>
                <a:gd name="T4" fmla="*/ 77 w 375"/>
                <a:gd name="T5" fmla="*/ 0 h 34"/>
                <a:gd name="T6" fmla="*/ 334 w 375"/>
                <a:gd name="T7" fmla="*/ 0 h 34"/>
                <a:gd name="T8" fmla="*/ 375 w 375"/>
                <a:gd name="T9" fmla="*/ 34 h 34"/>
              </a:gdLst>
              <a:ahLst/>
              <a:cxnLst>
                <a:cxn ang="0">
                  <a:pos x="T0" y="T1"/>
                </a:cxn>
                <a:cxn ang="0">
                  <a:pos x="T2" y="T3"/>
                </a:cxn>
                <a:cxn ang="0">
                  <a:pos x="T4" y="T5"/>
                </a:cxn>
                <a:cxn ang="0">
                  <a:pos x="T6" y="T7"/>
                </a:cxn>
                <a:cxn ang="0">
                  <a:pos x="T8" y="T9"/>
                </a:cxn>
              </a:cxnLst>
              <a:rect l="0" t="0" r="r" b="b"/>
              <a:pathLst>
                <a:path w="375" h="34">
                  <a:moveTo>
                    <a:pt x="375" y="34"/>
                  </a:moveTo>
                  <a:lnTo>
                    <a:pt x="0" y="34"/>
                  </a:lnTo>
                  <a:lnTo>
                    <a:pt x="77" y="0"/>
                  </a:lnTo>
                  <a:lnTo>
                    <a:pt x="334" y="0"/>
                  </a:lnTo>
                  <a:lnTo>
                    <a:pt x="375" y="34"/>
                  </a:lnTo>
                  <a:close/>
                </a:path>
              </a:pathLst>
            </a:custGeom>
            <a:solidFill>
              <a:srgbClr val="BC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5" name="Freeform 336"/>
            <p:cNvSpPr>
              <a:spLocks/>
            </p:cNvSpPr>
            <p:nvPr/>
          </p:nvSpPr>
          <p:spPr bwMode="auto">
            <a:xfrm>
              <a:off x="6676435" y="4550580"/>
              <a:ext cx="552213" cy="65206"/>
            </a:xfrm>
            <a:custGeom>
              <a:avLst/>
              <a:gdLst>
                <a:gd name="T0" fmla="*/ 77 w 542"/>
                <a:gd name="T1" fmla="*/ 27 h 64"/>
                <a:gd name="T2" fmla="*/ 107 w 542"/>
                <a:gd name="T3" fmla="*/ 27 h 64"/>
                <a:gd name="T4" fmla="*/ 171 w 542"/>
                <a:gd name="T5" fmla="*/ 0 h 64"/>
                <a:gd name="T6" fmla="*/ 542 w 542"/>
                <a:gd name="T7" fmla="*/ 64 h 64"/>
                <a:gd name="T8" fmla="*/ 0 w 542"/>
                <a:gd name="T9" fmla="*/ 64 h 64"/>
                <a:gd name="T10" fmla="*/ 77 w 542"/>
                <a:gd name="T11" fmla="*/ 27 h 64"/>
              </a:gdLst>
              <a:ahLst/>
              <a:cxnLst>
                <a:cxn ang="0">
                  <a:pos x="T0" y="T1"/>
                </a:cxn>
                <a:cxn ang="0">
                  <a:pos x="T2" y="T3"/>
                </a:cxn>
                <a:cxn ang="0">
                  <a:pos x="T4" y="T5"/>
                </a:cxn>
                <a:cxn ang="0">
                  <a:pos x="T6" y="T7"/>
                </a:cxn>
                <a:cxn ang="0">
                  <a:pos x="T8" y="T9"/>
                </a:cxn>
                <a:cxn ang="0">
                  <a:pos x="T10" y="T11"/>
                </a:cxn>
              </a:cxnLst>
              <a:rect l="0" t="0" r="r" b="b"/>
              <a:pathLst>
                <a:path w="542" h="64">
                  <a:moveTo>
                    <a:pt x="77" y="27"/>
                  </a:moveTo>
                  <a:lnTo>
                    <a:pt x="107" y="27"/>
                  </a:lnTo>
                  <a:lnTo>
                    <a:pt x="171" y="0"/>
                  </a:lnTo>
                  <a:lnTo>
                    <a:pt x="542" y="64"/>
                  </a:lnTo>
                  <a:lnTo>
                    <a:pt x="0" y="64"/>
                  </a:lnTo>
                  <a:lnTo>
                    <a:pt x="77" y="27"/>
                  </a:lnTo>
                  <a:close/>
                </a:path>
              </a:pathLst>
            </a:custGeom>
            <a:solidFill>
              <a:srgbClr val="9AAC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6" name="Freeform 337"/>
            <p:cNvSpPr>
              <a:spLocks/>
            </p:cNvSpPr>
            <p:nvPr/>
          </p:nvSpPr>
          <p:spPr bwMode="auto">
            <a:xfrm>
              <a:off x="7872556" y="4509827"/>
              <a:ext cx="371878" cy="37697"/>
            </a:xfrm>
            <a:custGeom>
              <a:avLst/>
              <a:gdLst>
                <a:gd name="T0" fmla="*/ 335 w 365"/>
                <a:gd name="T1" fmla="*/ 37 h 37"/>
                <a:gd name="T2" fmla="*/ 0 w 365"/>
                <a:gd name="T3" fmla="*/ 37 h 37"/>
                <a:gd name="T4" fmla="*/ 74 w 365"/>
                <a:gd name="T5" fmla="*/ 0 h 37"/>
                <a:gd name="T6" fmla="*/ 365 w 365"/>
                <a:gd name="T7" fmla="*/ 0 h 37"/>
                <a:gd name="T8" fmla="*/ 335 w 365"/>
                <a:gd name="T9" fmla="*/ 37 h 37"/>
              </a:gdLst>
              <a:ahLst/>
              <a:cxnLst>
                <a:cxn ang="0">
                  <a:pos x="T0" y="T1"/>
                </a:cxn>
                <a:cxn ang="0">
                  <a:pos x="T2" y="T3"/>
                </a:cxn>
                <a:cxn ang="0">
                  <a:pos x="T4" y="T5"/>
                </a:cxn>
                <a:cxn ang="0">
                  <a:pos x="T6" y="T7"/>
                </a:cxn>
                <a:cxn ang="0">
                  <a:pos x="T8" y="T9"/>
                </a:cxn>
              </a:cxnLst>
              <a:rect l="0" t="0" r="r" b="b"/>
              <a:pathLst>
                <a:path w="365" h="37">
                  <a:moveTo>
                    <a:pt x="335" y="37"/>
                  </a:moveTo>
                  <a:lnTo>
                    <a:pt x="0" y="37"/>
                  </a:lnTo>
                  <a:lnTo>
                    <a:pt x="74" y="0"/>
                  </a:lnTo>
                  <a:lnTo>
                    <a:pt x="365" y="0"/>
                  </a:lnTo>
                  <a:lnTo>
                    <a:pt x="335" y="37"/>
                  </a:lnTo>
                  <a:close/>
                </a:path>
              </a:pathLst>
            </a:custGeom>
            <a:solidFill>
              <a:srgbClr val="ADB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7" name="Freeform 338"/>
            <p:cNvSpPr>
              <a:spLocks/>
            </p:cNvSpPr>
            <p:nvPr/>
          </p:nvSpPr>
          <p:spPr bwMode="auto">
            <a:xfrm>
              <a:off x="7872556" y="4509827"/>
              <a:ext cx="371878" cy="37697"/>
            </a:xfrm>
            <a:custGeom>
              <a:avLst/>
              <a:gdLst>
                <a:gd name="T0" fmla="*/ 0 w 109"/>
                <a:gd name="T1" fmla="*/ 11 h 11"/>
                <a:gd name="T2" fmla="*/ 22 w 109"/>
                <a:gd name="T3" fmla="*/ 0 h 11"/>
                <a:gd name="T4" fmla="*/ 109 w 109"/>
                <a:gd name="T5" fmla="*/ 0 h 11"/>
                <a:gd name="T6" fmla="*/ 0 w 109"/>
                <a:gd name="T7" fmla="*/ 11 h 11"/>
              </a:gdLst>
              <a:ahLst/>
              <a:cxnLst>
                <a:cxn ang="0">
                  <a:pos x="T0" y="T1"/>
                </a:cxn>
                <a:cxn ang="0">
                  <a:pos x="T2" y="T3"/>
                </a:cxn>
                <a:cxn ang="0">
                  <a:pos x="T4" y="T5"/>
                </a:cxn>
                <a:cxn ang="0">
                  <a:pos x="T6" y="T7"/>
                </a:cxn>
              </a:cxnLst>
              <a:rect l="0" t="0" r="r" b="b"/>
              <a:pathLst>
                <a:path w="109" h="11">
                  <a:moveTo>
                    <a:pt x="0" y="11"/>
                  </a:moveTo>
                  <a:cubicBezTo>
                    <a:pt x="22" y="0"/>
                    <a:pt x="22" y="0"/>
                    <a:pt x="22" y="0"/>
                  </a:cubicBezTo>
                  <a:cubicBezTo>
                    <a:pt x="109" y="0"/>
                    <a:pt x="109" y="0"/>
                    <a:pt x="109" y="0"/>
                  </a:cubicBezTo>
                  <a:cubicBezTo>
                    <a:pt x="54" y="2"/>
                    <a:pt x="0" y="11"/>
                    <a:pt x="0" y="11"/>
                  </a:cubicBezTo>
                  <a:close/>
                </a:path>
              </a:pathLst>
            </a:custGeom>
            <a:solidFill>
              <a:srgbClr val="8BA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8" name="Freeform 339"/>
            <p:cNvSpPr>
              <a:spLocks/>
            </p:cNvSpPr>
            <p:nvPr/>
          </p:nvSpPr>
          <p:spPr bwMode="auto">
            <a:xfrm>
              <a:off x="7109442" y="4796122"/>
              <a:ext cx="1584300" cy="88640"/>
            </a:xfrm>
            <a:custGeom>
              <a:avLst/>
              <a:gdLst>
                <a:gd name="T0" fmla="*/ 0 w 1555"/>
                <a:gd name="T1" fmla="*/ 87 h 87"/>
                <a:gd name="T2" fmla="*/ 1555 w 1555"/>
                <a:gd name="T3" fmla="*/ 87 h 87"/>
                <a:gd name="T4" fmla="*/ 1448 w 1555"/>
                <a:gd name="T5" fmla="*/ 0 h 87"/>
                <a:gd name="T6" fmla="*/ 0 w 1555"/>
                <a:gd name="T7" fmla="*/ 0 h 87"/>
                <a:gd name="T8" fmla="*/ 0 w 1555"/>
                <a:gd name="T9" fmla="*/ 87 h 87"/>
              </a:gdLst>
              <a:ahLst/>
              <a:cxnLst>
                <a:cxn ang="0">
                  <a:pos x="T0" y="T1"/>
                </a:cxn>
                <a:cxn ang="0">
                  <a:pos x="T2" y="T3"/>
                </a:cxn>
                <a:cxn ang="0">
                  <a:pos x="T4" y="T5"/>
                </a:cxn>
                <a:cxn ang="0">
                  <a:pos x="T6" y="T7"/>
                </a:cxn>
                <a:cxn ang="0">
                  <a:pos x="T8" y="T9"/>
                </a:cxn>
              </a:cxnLst>
              <a:rect l="0" t="0" r="r" b="b"/>
              <a:pathLst>
                <a:path w="1555" h="87">
                  <a:moveTo>
                    <a:pt x="0" y="87"/>
                  </a:moveTo>
                  <a:lnTo>
                    <a:pt x="1555" y="87"/>
                  </a:lnTo>
                  <a:lnTo>
                    <a:pt x="1448" y="0"/>
                  </a:lnTo>
                  <a:lnTo>
                    <a:pt x="0" y="0"/>
                  </a:lnTo>
                  <a:lnTo>
                    <a:pt x="0" y="87"/>
                  </a:lnTo>
                  <a:close/>
                </a:path>
              </a:pathLst>
            </a:custGeom>
            <a:solidFill>
              <a:srgbClr val="82A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9" name="Freeform 340"/>
            <p:cNvSpPr>
              <a:spLocks/>
            </p:cNvSpPr>
            <p:nvPr/>
          </p:nvSpPr>
          <p:spPr bwMode="auto">
            <a:xfrm>
              <a:off x="7109442" y="4796122"/>
              <a:ext cx="1584300" cy="88640"/>
            </a:xfrm>
            <a:custGeom>
              <a:avLst/>
              <a:gdLst>
                <a:gd name="T0" fmla="*/ 0 w 1555"/>
                <a:gd name="T1" fmla="*/ 87 h 87"/>
                <a:gd name="T2" fmla="*/ 1555 w 1555"/>
                <a:gd name="T3" fmla="*/ 87 h 87"/>
                <a:gd name="T4" fmla="*/ 0 w 1555"/>
                <a:gd name="T5" fmla="*/ 0 h 87"/>
                <a:gd name="T6" fmla="*/ 0 w 1555"/>
                <a:gd name="T7" fmla="*/ 87 h 87"/>
              </a:gdLst>
              <a:ahLst/>
              <a:cxnLst>
                <a:cxn ang="0">
                  <a:pos x="T0" y="T1"/>
                </a:cxn>
                <a:cxn ang="0">
                  <a:pos x="T2" y="T3"/>
                </a:cxn>
                <a:cxn ang="0">
                  <a:pos x="T4" y="T5"/>
                </a:cxn>
                <a:cxn ang="0">
                  <a:pos x="T6" y="T7"/>
                </a:cxn>
              </a:cxnLst>
              <a:rect l="0" t="0" r="r" b="b"/>
              <a:pathLst>
                <a:path w="1555" h="87">
                  <a:moveTo>
                    <a:pt x="0" y="87"/>
                  </a:moveTo>
                  <a:lnTo>
                    <a:pt x="1555" y="87"/>
                  </a:lnTo>
                  <a:lnTo>
                    <a:pt x="0" y="0"/>
                  </a:lnTo>
                  <a:lnTo>
                    <a:pt x="0" y="87"/>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0" name="Freeform 341"/>
            <p:cNvSpPr>
              <a:spLocks/>
            </p:cNvSpPr>
            <p:nvPr/>
          </p:nvSpPr>
          <p:spPr bwMode="auto">
            <a:xfrm>
              <a:off x="6962729" y="4618843"/>
              <a:ext cx="1499736" cy="164034"/>
            </a:xfrm>
            <a:custGeom>
              <a:avLst/>
              <a:gdLst>
                <a:gd name="T0" fmla="*/ 77 w 1472"/>
                <a:gd name="T1" fmla="*/ 161 h 161"/>
                <a:gd name="T2" fmla="*/ 1472 w 1472"/>
                <a:gd name="T3" fmla="*/ 161 h 161"/>
                <a:gd name="T4" fmla="*/ 1288 w 1472"/>
                <a:gd name="T5" fmla="*/ 0 h 161"/>
                <a:gd name="T6" fmla="*/ 0 w 1472"/>
                <a:gd name="T7" fmla="*/ 0 h 161"/>
                <a:gd name="T8" fmla="*/ 77 w 1472"/>
                <a:gd name="T9" fmla="*/ 161 h 161"/>
              </a:gdLst>
              <a:ahLst/>
              <a:cxnLst>
                <a:cxn ang="0">
                  <a:pos x="T0" y="T1"/>
                </a:cxn>
                <a:cxn ang="0">
                  <a:pos x="T2" y="T3"/>
                </a:cxn>
                <a:cxn ang="0">
                  <a:pos x="T4" y="T5"/>
                </a:cxn>
                <a:cxn ang="0">
                  <a:pos x="T6" y="T7"/>
                </a:cxn>
                <a:cxn ang="0">
                  <a:pos x="T8" y="T9"/>
                </a:cxn>
              </a:cxnLst>
              <a:rect l="0" t="0" r="r" b="b"/>
              <a:pathLst>
                <a:path w="1472" h="161">
                  <a:moveTo>
                    <a:pt x="77" y="161"/>
                  </a:moveTo>
                  <a:lnTo>
                    <a:pt x="1472" y="161"/>
                  </a:lnTo>
                  <a:lnTo>
                    <a:pt x="1288" y="0"/>
                  </a:lnTo>
                  <a:lnTo>
                    <a:pt x="0" y="0"/>
                  </a:lnTo>
                  <a:lnTo>
                    <a:pt x="77" y="161"/>
                  </a:lnTo>
                  <a:close/>
                </a:path>
              </a:pathLst>
            </a:custGeom>
            <a:solidFill>
              <a:srgbClr val="617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1" name="Rectangle 342"/>
            <p:cNvSpPr>
              <a:spLocks noChangeArrowheads="1"/>
            </p:cNvSpPr>
            <p:nvPr/>
          </p:nvSpPr>
          <p:spPr bwMode="auto">
            <a:xfrm>
              <a:off x="7798180" y="4567901"/>
              <a:ext cx="360670" cy="37697"/>
            </a:xfrm>
            <a:prstGeom prst="rect">
              <a:avLst/>
            </a:prstGeom>
            <a:solidFill>
              <a:srgbClr val="A68D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2" name="Rectangle 343"/>
            <p:cNvSpPr>
              <a:spLocks noChangeArrowheads="1"/>
            </p:cNvSpPr>
            <p:nvPr/>
          </p:nvSpPr>
          <p:spPr bwMode="auto">
            <a:xfrm>
              <a:off x="816598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3" name="Rectangle 344"/>
            <p:cNvSpPr>
              <a:spLocks noChangeArrowheads="1"/>
            </p:cNvSpPr>
            <p:nvPr/>
          </p:nvSpPr>
          <p:spPr bwMode="auto">
            <a:xfrm>
              <a:off x="8132360"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4" name="Rectangle 345"/>
            <p:cNvSpPr>
              <a:spLocks noChangeArrowheads="1"/>
            </p:cNvSpPr>
            <p:nvPr/>
          </p:nvSpPr>
          <p:spPr bwMode="auto">
            <a:xfrm>
              <a:off x="8100776"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5" name="Rectangle 346"/>
            <p:cNvSpPr>
              <a:spLocks noChangeArrowheads="1"/>
            </p:cNvSpPr>
            <p:nvPr/>
          </p:nvSpPr>
          <p:spPr bwMode="auto">
            <a:xfrm>
              <a:off x="8067154"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6" name="Rectangle 347"/>
            <p:cNvSpPr>
              <a:spLocks noChangeArrowheads="1"/>
            </p:cNvSpPr>
            <p:nvPr/>
          </p:nvSpPr>
          <p:spPr bwMode="auto">
            <a:xfrm>
              <a:off x="8033533"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7" name="Rectangle 348"/>
            <p:cNvSpPr>
              <a:spLocks noChangeArrowheads="1"/>
            </p:cNvSpPr>
            <p:nvPr/>
          </p:nvSpPr>
          <p:spPr bwMode="auto">
            <a:xfrm>
              <a:off x="8001948"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8" name="Rectangle 349"/>
            <p:cNvSpPr>
              <a:spLocks noChangeArrowheads="1"/>
            </p:cNvSpPr>
            <p:nvPr/>
          </p:nvSpPr>
          <p:spPr bwMode="auto">
            <a:xfrm>
              <a:off x="7968327"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9" name="Rectangle 350"/>
            <p:cNvSpPr>
              <a:spLocks noChangeArrowheads="1"/>
            </p:cNvSpPr>
            <p:nvPr/>
          </p:nvSpPr>
          <p:spPr bwMode="auto">
            <a:xfrm>
              <a:off x="793776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0" name="Rectangle 351"/>
            <p:cNvSpPr>
              <a:spLocks noChangeArrowheads="1"/>
            </p:cNvSpPr>
            <p:nvPr/>
          </p:nvSpPr>
          <p:spPr bwMode="auto">
            <a:xfrm>
              <a:off x="7903121"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1" name="Rectangle 352"/>
            <p:cNvSpPr>
              <a:spLocks noChangeArrowheads="1"/>
            </p:cNvSpPr>
            <p:nvPr/>
          </p:nvSpPr>
          <p:spPr bwMode="auto">
            <a:xfrm>
              <a:off x="7869499"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2" name="Rectangle 353"/>
            <p:cNvSpPr>
              <a:spLocks noChangeArrowheads="1"/>
            </p:cNvSpPr>
            <p:nvPr/>
          </p:nvSpPr>
          <p:spPr bwMode="auto">
            <a:xfrm>
              <a:off x="7838933"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3" name="Rectangle 354"/>
            <p:cNvSpPr>
              <a:spLocks noChangeArrowheads="1"/>
            </p:cNvSpPr>
            <p:nvPr/>
          </p:nvSpPr>
          <p:spPr bwMode="auto">
            <a:xfrm>
              <a:off x="7804293"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4" name="Rectangle 355"/>
            <p:cNvSpPr>
              <a:spLocks noChangeArrowheads="1"/>
            </p:cNvSpPr>
            <p:nvPr/>
          </p:nvSpPr>
          <p:spPr bwMode="auto">
            <a:xfrm>
              <a:off x="7770671"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5" name="Rectangle 356"/>
            <p:cNvSpPr>
              <a:spLocks noChangeArrowheads="1"/>
            </p:cNvSpPr>
            <p:nvPr/>
          </p:nvSpPr>
          <p:spPr bwMode="auto">
            <a:xfrm>
              <a:off x="7740106"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6" name="Rectangle 357"/>
            <p:cNvSpPr>
              <a:spLocks noChangeArrowheads="1"/>
            </p:cNvSpPr>
            <p:nvPr/>
          </p:nvSpPr>
          <p:spPr bwMode="auto">
            <a:xfrm>
              <a:off x="7705465"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7" name="Rectangle 358"/>
            <p:cNvSpPr>
              <a:spLocks noChangeArrowheads="1"/>
            </p:cNvSpPr>
            <p:nvPr/>
          </p:nvSpPr>
          <p:spPr bwMode="auto">
            <a:xfrm>
              <a:off x="7674900"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8" name="Rectangle 359"/>
            <p:cNvSpPr>
              <a:spLocks noChangeArrowheads="1"/>
            </p:cNvSpPr>
            <p:nvPr/>
          </p:nvSpPr>
          <p:spPr bwMode="auto">
            <a:xfrm>
              <a:off x="7641278"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9" name="Rectangle 360"/>
            <p:cNvSpPr>
              <a:spLocks noChangeArrowheads="1"/>
            </p:cNvSpPr>
            <p:nvPr/>
          </p:nvSpPr>
          <p:spPr bwMode="auto">
            <a:xfrm>
              <a:off x="7606637"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0" name="Rectangle 361"/>
            <p:cNvSpPr>
              <a:spLocks noChangeArrowheads="1"/>
            </p:cNvSpPr>
            <p:nvPr/>
          </p:nvSpPr>
          <p:spPr bwMode="auto">
            <a:xfrm>
              <a:off x="757607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1" name="Rectangle 362"/>
            <p:cNvSpPr>
              <a:spLocks noChangeArrowheads="1"/>
            </p:cNvSpPr>
            <p:nvPr/>
          </p:nvSpPr>
          <p:spPr bwMode="auto">
            <a:xfrm>
              <a:off x="7542451"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2" name="Rectangle 363"/>
            <p:cNvSpPr>
              <a:spLocks noChangeArrowheads="1"/>
            </p:cNvSpPr>
            <p:nvPr/>
          </p:nvSpPr>
          <p:spPr bwMode="auto">
            <a:xfrm>
              <a:off x="7507810"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3" name="Rectangle 364"/>
            <p:cNvSpPr>
              <a:spLocks noChangeArrowheads="1"/>
            </p:cNvSpPr>
            <p:nvPr/>
          </p:nvSpPr>
          <p:spPr bwMode="auto">
            <a:xfrm>
              <a:off x="7477245"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4" name="Rectangle 365"/>
            <p:cNvSpPr>
              <a:spLocks noChangeArrowheads="1"/>
            </p:cNvSpPr>
            <p:nvPr/>
          </p:nvSpPr>
          <p:spPr bwMode="auto">
            <a:xfrm>
              <a:off x="7443623"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5" name="Rectangle 366"/>
            <p:cNvSpPr>
              <a:spLocks noChangeArrowheads="1"/>
            </p:cNvSpPr>
            <p:nvPr/>
          </p:nvSpPr>
          <p:spPr bwMode="auto">
            <a:xfrm>
              <a:off x="7413057"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6" name="Rectangle 367"/>
            <p:cNvSpPr>
              <a:spLocks noChangeArrowheads="1"/>
            </p:cNvSpPr>
            <p:nvPr/>
          </p:nvSpPr>
          <p:spPr bwMode="auto">
            <a:xfrm>
              <a:off x="7378417"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7" name="Rectangle 368"/>
            <p:cNvSpPr>
              <a:spLocks noChangeArrowheads="1"/>
            </p:cNvSpPr>
            <p:nvPr/>
          </p:nvSpPr>
          <p:spPr bwMode="auto">
            <a:xfrm>
              <a:off x="7344795"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8" name="Rectangle 369"/>
            <p:cNvSpPr>
              <a:spLocks noChangeArrowheads="1"/>
            </p:cNvSpPr>
            <p:nvPr/>
          </p:nvSpPr>
          <p:spPr bwMode="auto">
            <a:xfrm>
              <a:off x="7314230"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9" name="Rectangle 370"/>
            <p:cNvSpPr>
              <a:spLocks noChangeArrowheads="1"/>
            </p:cNvSpPr>
            <p:nvPr/>
          </p:nvSpPr>
          <p:spPr bwMode="auto">
            <a:xfrm>
              <a:off x="7279589"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0" name="Rectangle 371"/>
            <p:cNvSpPr>
              <a:spLocks noChangeArrowheads="1"/>
            </p:cNvSpPr>
            <p:nvPr/>
          </p:nvSpPr>
          <p:spPr bwMode="auto">
            <a:xfrm>
              <a:off x="7245967"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1" name="Rectangle 372"/>
            <p:cNvSpPr>
              <a:spLocks noChangeArrowheads="1"/>
            </p:cNvSpPr>
            <p:nvPr/>
          </p:nvSpPr>
          <p:spPr bwMode="auto">
            <a:xfrm>
              <a:off x="721540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2" name="Rectangle 373"/>
            <p:cNvSpPr>
              <a:spLocks noChangeArrowheads="1"/>
            </p:cNvSpPr>
            <p:nvPr/>
          </p:nvSpPr>
          <p:spPr bwMode="auto">
            <a:xfrm>
              <a:off x="7180761"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3" name="Rectangle 374"/>
            <p:cNvSpPr>
              <a:spLocks noChangeArrowheads="1"/>
            </p:cNvSpPr>
            <p:nvPr/>
          </p:nvSpPr>
          <p:spPr bwMode="auto">
            <a:xfrm>
              <a:off x="7150196"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4" name="Rectangle 375"/>
            <p:cNvSpPr>
              <a:spLocks noChangeArrowheads="1"/>
            </p:cNvSpPr>
            <p:nvPr/>
          </p:nvSpPr>
          <p:spPr bwMode="auto">
            <a:xfrm>
              <a:off x="8216924"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5" name="Rectangle 376"/>
            <p:cNvSpPr>
              <a:spLocks noChangeArrowheads="1"/>
            </p:cNvSpPr>
            <p:nvPr/>
          </p:nvSpPr>
          <p:spPr bwMode="auto">
            <a:xfrm>
              <a:off x="8186359"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6" name="Rectangle 377"/>
            <p:cNvSpPr>
              <a:spLocks noChangeArrowheads="1"/>
            </p:cNvSpPr>
            <p:nvPr/>
          </p:nvSpPr>
          <p:spPr bwMode="auto">
            <a:xfrm>
              <a:off x="8152737"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7" name="Rectangle 378"/>
            <p:cNvSpPr>
              <a:spLocks noChangeArrowheads="1"/>
            </p:cNvSpPr>
            <p:nvPr/>
          </p:nvSpPr>
          <p:spPr bwMode="auto">
            <a:xfrm>
              <a:off x="8122172"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8" name="Rectangle 379"/>
            <p:cNvSpPr>
              <a:spLocks noChangeArrowheads="1"/>
            </p:cNvSpPr>
            <p:nvPr/>
          </p:nvSpPr>
          <p:spPr bwMode="auto">
            <a:xfrm>
              <a:off x="8087531"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9" name="Rectangle 380"/>
            <p:cNvSpPr>
              <a:spLocks noChangeArrowheads="1"/>
            </p:cNvSpPr>
            <p:nvPr/>
          </p:nvSpPr>
          <p:spPr bwMode="auto">
            <a:xfrm>
              <a:off x="8053910"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0" name="Rectangle 381"/>
            <p:cNvSpPr>
              <a:spLocks noChangeArrowheads="1"/>
            </p:cNvSpPr>
            <p:nvPr/>
          </p:nvSpPr>
          <p:spPr bwMode="auto">
            <a:xfrm>
              <a:off x="8023344"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1" name="Rectangle 382"/>
            <p:cNvSpPr>
              <a:spLocks noChangeArrowheads="1"/>
            </p:cNvSpPr>
            <p:nvPr/>
          </p:nvSpPr>
          <p:spPr bwMode="auto">
            <a:xfrm>
              <a:off x="7988704"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2" name="Rectangle 383"/>
            <p:cNvSpPr>
              <a:spLocks noChangeArrowheads="1"/>
            </p:cNvSpPr>
            <p:nvPr/>
          </p:nvSpPr>
          <p:spPr bwMode="auto">
            <a:xfrm>
              <a:off x="7955082"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3" name="Rectangle 384"/>
            <p:cNvSpPr>
              <a:spLocks noChangeArrowheads="1"/>
            </p:cNvSpPr>
            <p:nvPr/>
          </p:nvSpPr>
          <p:spPr bwMode="auto">
            <a:xfrm>
              <a:off x="7924516"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4" name="Rectangle 385"/>
            <p:cNvSpPr>
              <a:spLocks noChangeArrowheads="1"/>
            </p:cNvSpPr>
            <p:nvPr/>
          </p:nvSpPr>
          <p:spPr bwMode="auto">
            <a:xfrm>
              <a:off x="7889876"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5" name="Rectangle 386"/>
            <p:cNvSpPr>
              <a:spLocks noChangeArrowheads="1"/>
            </p:cNvSpPr>
            <p:nvPr/>
          </p:nvSpPr>
          <p:spPr bwMode="auto">
            <a:xfrm>
              <a:off x="7859310"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6" name="Rectangle 387"/>
            <p:cNvSpPr>
              <a:spLocks noChangeArrowheads="1"/>
            </p:cNvSpPr>
            <p:nvPr/>
          </p:nvSpPr>
          <p:spPr bwMode="auto">
            <a:xfrm>
              <a:off x="7825689"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7" name="Rectangle 388"/>
            <p:cNvSpPr>
              <a:spLocks noChangeArrowheads="1"/>
            </p:cNvSpPr>
            <p:nvPr/>
          </p:nvSpPr>
          <p:spPr bwMode="auto">
            <a:xfrm>
              <a:off x="7791048"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8" name="Rectangle 389"/>
            <p:cNvSpPr>
              <a:spLocks noChangeArrowheads="1"/>
            </p:cNvSpPr>
            <p:nvPr/>
          </p:nvSpPr>
          <p:spPr bwMode="auto">
            <a:xfrm>
              <a:off x="7760483"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9" name="Rectangle 390"/>
            <p:cNvSpPr>
              <a:spLocks noChangeArrowheads="1"/>
            </p:cNvSpPr>
            <p:nvPr/>
          </p:nvSpPr>
          <p:spPr bwMode="auto">
            <a:xfrm>
              <a:off x="7726861"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0" name="Rectangle 391"/>
            <p:cNvSpPr>
              <a:spLocks noChangeArrowheads="1"/>
            </p:cNvSpPr>
            <p:nvPr/>
          </p:nvSpPr>
          <p:spPr bwMode="auto">
            <a:xfrm>
              <a:off x="7692220"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1" name="Rectangle 392"/>
            <p:cNvSpPr>
              <a:spLocks noChangeArrowheads="1"/>
            </p:cNvSpPr>
            <p:nvPr/>
          </p:nvSpPr>
          <p:spPr bwMode="auto">
            <a:xfrm>
              <a:off x="7661655"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2" name="Rectangle 393"/>
            <p:cNvSpPr>
              <a:spLocks noChangeArrowheads="1"/>
            </p:cNvSpPr>
            <p:nvPr/>
          </p:nvSpPr>
          <p:spPr bwMode="auto">
            <a:xfrm>
              <a:off x="7628033"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3" name="Rectangle 394"/>
            <p:cNvSpPr>
              <a:spLocks noChangeArrowheads="1"/>
            </p:cNvSpPr>
            <p:nvPr/>
          </p:nvSpPr>
          <p:spPr bwMode="auto">
            <a:xfrm>
              <a:off x="7593393"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4" name="Rectangle 395"/>
            <p:cNvSpPr>
              <a:spLocks noChangeArrowheads="1"/>
            </p:cNvSpPr>
            <p:nvPr/>
          </p:nvSpPr>
          <p:spPr bwMode="auto">
            <a:xfrm>
              <a:off x="7562828"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5" name="Rectangle 396"/>
            <p:cNvSpPr>
              <a:spLocks noChangeArrowheads="1"/>
            </p:cNvSpPr>
            <p:nvPr/>
          </p:nvSpPr>
          <p:spPr bwMode="auto">
            <a:xfrm>
              <a:off x="7529205"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6" name="Rectangle 397"/>
            <p:cNvSpPr>
              <a:spLocks noChangeArrowheads="1"/>
            </p:cNvSpPr>
            <p:nvPr/>
          </p:nvSpPr>
          <p:spPr bwMode="auto">
            <a:xfrm>
              <a:off x="7497622"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7" name="Rectangle 398"/>
            <p:cNvSpPr>
              <a:spLocks noChangeArrowheads="1"/>
            </p:cNvSpPr>
            <p:nvPr/>
          </p:nvSpPr>
          <p:spPr bwMode="auto">
            <a:xfrm>
              <a:off x="7463999"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8" name="Rectangle 399"/>
            <p:cNvSpPr>
              <a:spLocks noChangeArrowheads="1"/>
            </p:cNvSpPr>
            <p:nvPr/>
          </p:nvSpPr>
          <p:spPr bwMode="auto">
            <a:xfrm>
              <a:off x="7430378"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9" name="Rectangle 400"/>
            <p:cNvSpPr>
              <a:spLocks noChangeArrowheads="1"/>
            </p:cNvSpPr>
            <p:nvPr/>
          </p:nvSpPr>
          <p:spPr bwMode="auto">
            <a:xfrm>
              <a:off x="7398794"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0" name="Rectangle 401"/>
            <p:cNvSpPr>
              <a:spLocks noChangeArrowheads="1"/>
            </p:cNvSpPr>
            <p:nvPr/>
          </p:nvSpPr>
          <p:spPr bwMode="auto">
            <a:xfrm>
              <a:off x="7365172"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1" name="Rectangle 402"/>
            <p:cNvSpPr>
              <a:spLocks noChangeArrowheads="1"/>
            </p:cNvSpPr>
            <p:nvPr/>
          </p:nvSpPr>
          <p:spPr bwMode="auto">
            <a:xfrm>
              <a:off x="7331550"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2" name="Rectangle 403"/>
            <p:cNvSpPr>
              <a:spLocks noChangeArrowheads="1"/>
            </p:cNvSpPr>
            <p:nvPr/>
          </p:nvSpPr>
          <p:spPr bwMode="auto">
            <a:xfrm>
              <a:off x="7299966"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3" name="Rectangle 404"/>
            <p:cNvSpPr>
              <a:spLocks noChangeArrowheads="1"/>
            </p:cNvSpPr>
            <p:nvPr/>
          </p:nvSpPr>
          <p:spPr bwMode="auto">
            <a:xfrm>
              <a:off x="7266344"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4" name="Rectangle 405"/>
            <p:cNvSpPr>
              <a:spLocks noChangeArrowheads="1"/>
            </p:cNvSpPr>
            <p:nvPr/>
          </p:nvSpPr>
          <p:spPr bwMode="auto">
            <a:xfrm>
              <a:off x="7235779"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5" name="Rectangle 406"/>
            <p:cNvSpPr>
              <a:spLocks noChangeArrowheads="1"/>
            </p:cNvSpPr>
            <p:nvPr/>
          </p:nvSpPr>
          <p:spPr bwMode="auto">
            <a:xfrm>
              <a:off x="7201138"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6" name="Rectangle 407"/>
            <p:cNvSpPr>
              <a:spLocks noChangeArrowheads="1"/>
            </p:cNvSpPr>
            <p:nvPr/>
          </p:nvSpPr>
          <p:spPr bwMode="auto">
            <a:xfrm>
              <a:off x="8285186"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7" name="Rectangle 408"/>
            <p:cNvSpPr>
              <a:spLocks noChangeArrowheads="1"/>
            </p:cNvSpPr>
            <p:nvPr/>
          </p:nvSpPr>
          <p:spPr bwMode="auto">
            <a:xfrm>
              <a:off x="8254621"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8" name="Rectangle 409"/>
            <p:cNvSpPr>
              <a:spLocks noChangeArrowheads="1"/>
            </p:cNvSpPr>
            <p:nvPr/>
          </p:nvSpPr>
          <p:spPr bwMode="auto">
            <a:xfrm>
              <a:off x="8221000" y="4755368"/>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9" name="Rectangle 410"/>
            <p:cNvSpPr>
              <a:spLocks noChangeArrowheads="1"/>
            </p:cNvSpPr>
            <p:nvPr/>
          </p:nvSpPr>
          <p:spPr bwMode="auto">
            <a:xfrm>
              <a:off x="8186359"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0" name="Rectangle 411"/>
            <p:cNvSpPr>
              <a:spLocks noChangeArrowheads="1"/>
            </p:cNvSpPr>
            <p:nvPr/>
          </p:nvSpPr>
          <p:spPr bwMode="auto">
            <a:xfrm>
              <a:off x="815579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1" name="Rectangle 412"/>
            <p:cNvSpPr>
              <a:spLocks noChangeArrowheads="1"/>
            </p:cNvSpPr>
            <p:nvPr/>
          </p:nvSpPr>
          <p:spPr bwMode="auto">
            <a:xfrm>
              <a:off x="8122172"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2" name="Rectangle 413"/>
            <p:cNvSpPr>
              <a:spLocks noChangeArrowheads="1"/>
            </p:cNvSpPr>
            <p:nvPr/>
          </p:nvSpPr>
          <p:spPr bwMode="auto">
            <a:xfrm>
              <a:off x="809058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3" name="Rectangle 414"/>
            <p:cNvSpPr>
              <a:spLocks noChangeArrowheads="1"/>
            </p:cNvSpPr>
            <p:nvPr/>
          </p:nvSpPr>
          <p:spPr bwMode="auto">
            <a:xfrm>
              <a:off x="8056966"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4" name="Rectangle 415"/>
            <p:cNvSpPr>
              <a:spLocks noChangeArrowheads="1"/>
            </p:cNvSpPr>
            <p:nvPr/>
          </p:nvSpPr>
          <p:spPr bwMode="auto">
            <a:xfrm>
              <a:off x="8023344"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5" name="Rectangle 416"/>
            <p:cNvSpPr>
              <a:spLocks noChangeArrowheads="1"/>
            </p:cNvSpPr>
            <p:nvPr/>
          </p:nvSpPr>
          <p:spPr bwMode="auto">
            <a:xfrm>
              <a:off x="7991760"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6" name="Rectangle 417"/>
            <p:cNvSpPr>
              <a:spLocks noChangeArrowheads="1"/>
            </p:cNvSpPr>
            <p:nvPr/>
          </p:nvSpPr>
          <p:spPr bwMode="auto">
            <a:xfrm>
              <a:off x="795813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7" name="Rectangle 418"/>
            <p:cNvSpPr>
              <a:spLocks noChangeArrowheads="1"/>
            </p:cNvSpPr>
            <p:nvPr/>
          </p:nvSpPr>
          <p:spPr bwMode="auto">
            <a:xfrm>
              <a:off x="7924516"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8" name="Rectangle 419"/>
            <p:cNvSpPr>
              <a:spLocks noChangeArrowheads="1"/>
            </p:cNvSpPr>
            <p:nvPr/>
          </p:nvSpPr>
          <p:spPr bwMode="auto">
            <a:xfrm>
              <a:off x="7892932"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9" name="Rectangle 420"/>
            <p:cNvSpPr>
              <a:spLocks noChangeArrowheads="1"/>
            </p:cNvSpPr>
            <p:nvPr/>
          </p:nvSpPr>
          <p:spPr bwMode="auto">
            <a:xfrm>
              <a:off x="7859310"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0" name="Rectangle 421"/>
            <p:cNvSpPr>
              <a:spLocks noChangeArrowheads="1"/>
            </p:cNvSpPr>
            <p:nvPr/>
          </p:nvSpPr>
          <p:spPr bwMode="auto">
            <a:xfrm>
              <a:off x="7828745"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1" name="Rectangle 422"/>
            <p:cNvSpPr>
              <a:spLocks noChangeArrowheads="1"/>
            </p:cNvSpPr>
            <p:nvPr/>
          </p:nvSpPr>
          <p:spPr bwMode="auto">
            <a:xfrm>
              <a:off x="779410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2" name="Rectangle 423"/>
            <p:cNvSpPr>
              <a:spLocks noChangeArrowheads="1"/>
            </p:cNvSpPr>
            <p:nvPr/>
          </p:nvSpPr>
          <p:spPr bwMode="auto">
            <a:xfrm>
              <a:off x="7760483"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3" name="Rectangle 424"/>
            <p:cNvSpPr>
              <a:spLocks noChangeArrowheads="1"/>
            </p:cNvSpPr>
            <p:nvPr/>
          </p:nvSpPr>
          <p:spPr bwMode="auto">
            <a:xfrm>
              <a:off x="772991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4" name="Rectangle 425"/>
            <p:cNvSpPr>
              <a:spLocks noChangeArrowheads="1"/>
            </p:cNvSpPr>
            <p:nvPr/>
          </p:nvSpPr>
          <p:spPr bwMode="auto">
            <a:xfrm>
              <a:off x="7695277"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5" name="Rectangle 426"/>
            <p:cNvSpPr>
              <a:spLocks noChangeArrowheads="1"/>
            </p:cNvSpPr>
            <p:nvPr/>
          </p:nvSpPr>
          <p:spPr bwMode="auto">
            <a:xfrm>
              <a:off x="7661655"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6" name="Rectangle 427"/>
            <p:cNvSpPr>
              <a:spLocks noChangeArrowheads="1"/>
            </p:cNvSpPr>
            <p:nvPr/>
          </p:nvSpPr>
          <p:spPr bwMode="auto">
            <a:xfrm>
              <a:off x="7631090"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7" name="Rectangle 428"/>
            <p:cNvSpPr>
              <a:spLocks noChangeArrowheads="1"/>
            </p:cNvSpPr>
            <p:nvPr/>
          </p:nvSpPr>
          <p:spPr bwMode="auto">
            <a:xfrm>
              <a:off x="7596449"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8" name="Rectangle 429"/>
            <p:cNvSpPr>
              <a:spLocks noChangeArrowheads="1"/>
            </p:cNvSpPr>
            <p:nvPr/>
          </p:nvSpPr>
          <p:spPr bwMode="auto">
            <a:xfrm>
              <a:off x="756588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9" name="Rectangle 430"/>
            <p:cNvSpPr>
              <a:spLocks noChangeArrowheads="1"/>
            </p:cNvSpPr>
            <p:nvPr/>
          </p:nvSpPr>
          <p:spPr bwMode="auto">
            <a:xfrm>
              <a:off x="7532262"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0" name="Rectangle 431"/>
            <p:cNvSpPr>
              <a:spLocks noChangeArrowheads="1"/>
            </p:cNvSpPr>
            <p:nvPr/>
          </p:nvSpPr>
          <p:spPr bwMode="auto">
            <a:xfrm>
              <a:off x="7497622"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1" name="Rectangle 432"/>
            <p:cNvSpPr>
              <a:spLocks noChangeArrowheads="1"/>
            </p:cNvSpPr>
            <p:nvPr/>
          </p:nvSpPr>
          <p:spPr bwMode="auto">
            <a:xfrm>
              <a:off x="7467056"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2" name="Rectangle 433"/>
            <p:cNvSpPr>
              <a:spLocks noChangeArrowheads="1"/>
            </p:cNvSpPr>
            <p:nvPr/>
          </p:nvSpPr>
          <p:spPr bwMode="auto">
            <a:xfrm>
              <a:off x="743343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3" name="Rectangle 434"/>
            <p:cNvSpPr>
              <a:spLocks noChangeArrowheads="1"/>
            </p:cNvSpPr>
            <p:nvPr/>
          </p:nvSpPr>
          <p:spPr bwMode="auto">
            <a:xfrm>
              <a:off x="7398794"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4" name="Rectangle 435"/>
            <p:cNvSpPr>
              <a:spLocks noChangeArrowheads="1"/>
            </p:cNvSpPr>
            <p:nvPr/>
          </p:nvSpPr>
          <p:spPr bwMode="auto">
            <a:xfrm>
              <a:off x="736822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5" name="Rectangle 436"/>
            <p:cNvSpPr>
              <a:spLocks noChangeArrowheads="1"/>
            </p:cNvSpPr>
            <p:nvPr/>
          </p:nvSpPr>
          <p:spPr bwMode="auto">
            <a:xfrm>
              <a:off x="7334607"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6" name="Rectangle 437"/>
            <p:cNvSpPr>
              <a:spLocks noChangeArrowheads="1"/>
            </p:cNvSpPr>
            <p:nvPr/>
          </p:nvSpPr>
          <p:spPr bwMode="auto">
            <a:xfrm>
              <a:off x="7299966"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7" name="Rectangle 438"/>
            <p:cNvSpPr>
              <a:spLocks noChangeArrowheads="1"/>
            </p:cNvSpPr>
            <p:nvPr/>
          </p:nvSpPr>
          <p:spPr bwMode="auto">
            <a:xfrm>
              <a:off x="7269401"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8" name="Freeform 439"/>
            <p:cNvSpPr>
              <a:spLocks/>
            </p:cNvSpPr>
            <p:nvPr/>
          </p:nvSpPr>
          <p:spPr bwMode="auto">
            <a:xfrm>
              <a:off x="7096198" y="4633107"/>
              <a:ext cx="1373400" cy="58074"/>
            </a:xfrm>
            <a:custGeom>
              <a:avLst/>
              <a:gdLst>
                <a:gd name="T0" fmla="*/ 403 w 403"/>
                <a:gd name="T1" fmla="*/ 17 h 17"/>
                <a:gd name="T2" fmla="*/ 0 w 403"/>
                <a:gd name="T3" fmla="*/ 17 h 17"/>
                <a:gd name="T4" fmla="*/ 0 w 403"/>
                <a:gd name="T5" fmla="*/ 7 h 17"/>
                <a:gd name="T6" fmla="*/ 317 w 403"/>
                <a:gd name="T7" fmla="*/ 7 h 17"/>
                <a:gd name="T8" fmla="*/ 332 w 403"/>
                <a:gd name="T9" fmla="*/ 0 h 17"/>
                <a:gd name="T10" fmla="*/ 367 w 403"/>
                <a:gd name="T11" fmla="*/ 0 h 17"/>
                <a:gd name="T12" fmla="*/ 376 w 403"/>
                <a:gd name="T13" fmla="*/ 7 h 17"/>
                <a:gd name="T14" fmla="*/ 388 w 403"/>
                <a:gd name="T15" fmla="*/ 7 h 17"/>
                <a:gd name="T16" fmla="*/ 403 w 40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7">
                  <a:moveTo>
                    <a:pt x="403" y="17"/>
                  </a:moveTo>
                  <a:cubicBezTo>
                    <a:pt x="0" y="17"/>
                    <a:pt x="0" y="17"/>
                    <a:pt x="0" y="17"/>
                  </a:cubicBezTo>
                  <a:cubicBezTo>
                    <a:pt x="0" y="7"/>
                    <a:pt x="0" y="7"/>
                    <a:pt x="0" y="7"/>
                  </a:cubicBezTo>
                  <a:cubicBezTo>
                    <a:pt x="0" y="7"/>
                    <a:pt x="307" y="7"/>
                    <a:pt x="317" y="7"/>
                  </a:cubicBezTo>
                  <a:cubicBezTo>
                    <a:pt x="327" y="7"/>
                    <a:pt x="332" y="0"/>
                    <a:pt x="332" y="0"/>
                  </a:cubicBezTo>
                  <a:cubicBezTo>
                    <a:pt x="367" y="0"/>
                    <a:pt x="367" y="0"/>
                    <a:pt x="367" y="0"/>
                  </a:cubicBezTo>
                  <a:cubicBezTo>
                    <a:pt x="376" y="7"/>
                    <a:pt x="376" y="7"/>
                    <a:pt x="376" y="7"/>
                  </a:cubicBezTo>
                  <a:cubicBezTo>
                    <a:pt x="388" y="7"/>
                    <a:pt x="388" y="7"/>
                    <a:pt x="388" y="7"/>
                  </a:cubicBezTo>
                  <a:lnTo>
                    <a:pt x="403" y="1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9" name="Freeform 440"/>
            <p:cNvSpPr>
              <a:spLocks/>
            </p:cNvSpPr>
            <p:nvPr/>
          </p:nvSpPr>
          <p:spPr bwMode="auto">
            <a:xfrm>
              <a:off x="7089065" y="4578090"/>
              <a:ext cx="1302081" cy="55017"/>
            </a:xfrm>
            <a:custGeom>
              <a:avLst/>
              <a:gdLst>
                <a:gd name="T0" fmla="*/ 382 w 382"/>
                <a:gd name="T1" fmla="*/ 16 h 16"/>
                <a:gd name="T2" fmla="*/ 0 w 382"/>
                <a:gd name="T3" fmla="*/ 16 h 16"/>
                <a:gd name="T4" fmla="*/ 0 w 382"/>
                <a:gd name="T5" fmla="*/ 6 h 16"/>
                <a:gd name="T6" fmla="*/ 296 w 382"/>
                <a:gd name="T7" fmla="*/ 6 h 16"/>
                <a:gd name="T8" fmla="*/ 310 w 382"/>
                <a:gd name="T9" fmla="*/ 0 h 16"/>
                <a:gd name="T10" fmla="*/ 346 w 382"/>
                <a:gd name="T11" fmla="*/ 0 h 16"/>
                <a:gd name="T12" fmla="*/ 355 w 382"/>
                <a:gd name="T13" fmla="*/ 6 h 16"/>
                <a:gd name="T14" fmla="*/ 367 w 382"/>
                <a:gd name="T15" fmla="*/ 6 h 16"/>
                <a:gd name="T16" fmla="*/ 382 w 382"/>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16">
                  <a:moveTo>
                    <a:pt x="382" y="16"/>
                  </a:moveTo>
                  <a:cubicBezTo>
                    <a:pt x="0" y="16"/>
                    <a:pt x="0" y="16"/>
                    <a:pt x="0" y="16"/>
                  </a:cubicBezTo>
                  <a:cubicBezTo>
                    <a:pt x="0" y="6"/>
                    <a:pt x="0" y="6"/>
                    <a:pt x="0" y="6"/>
                  </a:cubicBezTo>
                  <a:cubicBezTo>
                    <a:pt x="0" y="6"/>
                    <a:pt x="286" y="6"/>
                    <a:pt x="296" y="6"/>
                  </a:cubicBezTo>
                  <a:cubicBezTo>
                    <a:pt x="306" y="6"/>
                    <a:pt x="310" y="0"/>
                    <a:pt x="310" y="0"/>
                  </a:cubicBezTo>
                  <a:cubicBezTo>
                    <a:pt x="346" y="0"/>
                    <a:pt x="346" y="0"/>
                    <a:pt x="346" y="0"/>
                  </a:cubicBezTo>
                  <a:cubicBezTo>
                    <a:pt x="355" y="6"/>
                    <a:pt x="355" y="6"/>
                    <a:pt x="355" y="6"/>
                  </a:cubicBezTo>
                  <a:cubicBezTo>
                    <a:pt x="367" y="6"/>
                    <a:pt x="367" y="6"/>
                    <a:pt x="367" y="6"/>
                  </a:cubicBezTo>
                  <a:lnTo>
                    <a:pt x="382" y="16"/>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0" name="Freeform 441"/>
            <p:cNvSpPr>
              <a:spLocks/>
            </p:cNvSpPr>
            <p:nvPr/>
          </p:nvSpPr>
          <p:spPr bwMode="auto">
            <a:xfrm>
              <a:off x="7096198" y="4687105"/>
              <a:ext cx="1451851" cy="58074"/>
            </a:xfrm>
            <a:custGeom>
              <a:avLst/>
              <a:gdLst>
                <a:gd name="T0" fmla="*/ 426 w 426"/>
                <a:gd name="T1" fmla="*/ 17 h 17"/>
                <a:gd name="T2" fmla="*/ 0 w 426"/>
                <a:gd name="T3" fmla="*/ 17 h 17"/>
                <a:gd name="T4" fmla="*/ 0 w 426"/>
                <a:gd name="T5" fmla="*/ 7 h 17"/>
                <a:gd name="T6" fmla="*/ 340 w 426"/>
                <a:gd name="T7" fmla="*/ 7 h 17"/>
                <a:gd name="T8" fmla="*/ 354 w 426"/>
                <a:gd name="T9" fmla="*/ 1 h 17"/>
                <a:gd name="T10" fmla="*/ 390 w 426"/>
                <a:gd name="T11" fmla="*/ 0 h 17"/>
                <a:gd name="T12" fmla="*/ 399 w 426"/>
                <a:gd name="T13" fmla="*/ 7 h 17"/>
                <a:gd name="T14" fmla="*/ 411 w 426"/>
                <a:gd name="T15" fmla="*/ 7 h 17"/>
                <a:gd name="T16" fmla="*/ 426 w 42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7">
                  <a:moveTo>
                    <a:pt x="426" y="17"/>
                  </a:moveTo>
                  <a:cubicBezTo>
                    <a:pt x="0" y="17"/>
                    <a:pt x="0" y="17"/>
                    <a:pt x="0" y="17"/>
                  </a:cubicBezTo>
                  <a:cubicBezTo>
                    <a:pt x="0" y="7"/>
                    <a:pt x="0" y="7"/>
                    <a:pt x="0" y="7"/>
                  </a:cubicBezTo>
                  <a:cubicBezTo>
                    <a:pt x="0" y="7"/>
                    <a:pt x="330" y="7"/>
                    <a:pt x="340" y="7"/>
                  </a:cubicBezTo>
                  <a:cubicBezTo>
                    <a:pt x="350" y="7"/>
                    <a:pt x="354" y="1"/>
                    <a:pt x="354" y="1"/>
                  </a:cubicBezTo>
                  <a:cubicBezTo>
                    <a:pt x="390" y="0"/>
                    <a:pt x="390" y="0"/>
                    <a:pt x="390" y="0"/>
                  </a:cubicBezTo>
                  <a:cubicBezTo>
                    <a:pt x="399" y="7"/>
                    <a:pt x="399" y="7"/>
                    <a:pt x="399" y="7"/>
                  </a:cubicBezTo>
                  <a:cubicBezTo>
                    <a:pt x="411" y="7"/>
                    <a:pt x="411" y="7"/>
                    <a:pt x="411" y="7"/>
                  </a:cubicBezTo>
                  <a:lnTo>
                    <a:pt x="426" y="1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1" name="Freeform 442"/>
            <p:cNvSpPr>
              <a:spLocks/>
            </p:cNvSpPr>
            <p:nvPr/>
          </p:nvSpPr>
          <p:spPr bwMode="auto">
            <a:xfrm>
              <a:off x="7116575" y="4745180"/>
              <a:ext cx="1509924" cy="58074"/>
            </a:xfrm>
            <a:custGeom>
              <a:avLst/>
              <a:gdLst>
                <a:gd name="T0" fmla="*/ 443 w 443"/>
                <a:gd name="T1" fmla="*/ 17 h 17"/>
                <a:gd name="T2" fmla="*/ 0 w 443"/>
                <a:gd name="T3" fmla="*/ 17 h 17"/>
                <a:gd name="T4" fmla="*/ 0 w 443"/>
                <a:gd name="T5" fmla="*/ 6 h 17"/>
                <a:gd name="T6" fmla="*/ 357 w 443"/>
                <a:gd name="T7" fmla="*/ 6 h 17"/>
                <a:gd name="T8" fmla="*/ 372 w 443"/>
                <a:gd name="T9" fmla="*/ 0 h 17"/>
                <a:gd name="T10" fmla="*/ 407 w 443"/>
                <a:gd name="T11" fmla="*/ 0 h 17"/>
                <a:gd name="T12" fmla="*/ 416 w 443"/>
                <a:gd name="T13" fmla="*/ 6 h 17"/>
                <a:gd name="T14" fmla="*/ 428 w 443"/>
                <a:gd name="T15" fmla="*/ 6 h 17"/>
                <a:gd name="T16" fmla="*/ 443 w 44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 h="17">
                  <a:moveTo>
                    <a:pt x="443" y="17"/>
                  </a:moveTo>
                  <a:cubicBezTo>
                    <a:pt x="0" y="17"/>
                    <a:pt x="0" y="17"/>
                    <a:pt x="0" y="17"/>
                  </a:cubicBezTo>
                  <a:cubicBezTo>
                    <a:pt x="0" y="6"/>
                    <a:pt x="0" y="6"/>
                    <a:pt x="0" y="6"/>
                  </a:cubicBezTo>
                  <a:cubicBezTo>
                    <a:pt x="0" y="6"/>
                    <a:pt x="347" y="6"/>
                    <a:pt x="357" y="6"/>
                  </a:cubicBezTo>
                  <a:cubicBezTo>
                    <a:pt x="367" y="6"/>
                    <a:pt x="372" y="0"/>
                    <a:pt x="372" y="0"/>
                  </a:cubicBezTo>
                  <a:cubicBezTo>
                    <a:pt x="407" y="0"/>
                    <a:pt x="407" y="0"/>
                    <a:pt x="407" y="0"/>
                  </a:cubicBezTo>
                  <a:cubicBezTo>
                    <a:pt x="416" y="6"/>
                    <a:pt x="416" y="6"/>
                    <a:pt x="416" y="6"/>
                  </a:cubicBezTo>
                  <a:cubicBezTo>
                    <a:pt x="428" y="6"/>
                    <a:pt x="428" y="6"/>
                    <a:pt x="428" y="6"/>
                  </a:cubicBezTo>
                  <a:lnTo>
                    <a:pt x="443" y="1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2" name="Freeform 443"/>
            <p:cNvSpPr>
              <a:spLocks/>
            </p:cNvSpPr>
            <p:nvPr/>
          </p:nvSpPr>
          <p:spPr bwMode="auto">
            <a:xfrm>
              <a:off x="6407460" y="4598466"/>
              <a:ext cx="1509924" cy="307690"/>
            </a:xfrm>
            <a:custGeom>
              <a:avLst/>
              <a:gdLst>
                <a:gd name="T0" fmla="*/ 0 w 443"/>
                <a:gd name="T1" fmla="*/ 90 h 90"/>
                <a:gd name="T2" fmla="*/ 31 w 443"/>
                <a:gd name="T3" fmla="*/ 47 h 90"/>
                <a:gd name="T4" fmla="*/ 49 w 443"/>
                <a:gd name="T5" fmla="*/ 47 h 90"/>
                <a:gd name="T6" fmla="*/ 42 w 443"/>
                <a:gd name="T7" fmla="*/ 33 h 90"/>
                <a:gd name="T8" fmla="*/ 107 w 443"/>
                <a:gd name="T9" fmla="*/ 33 h 90"/>
                <a:gd name="T10" fmla="*/ 122 w 443"/>
                <a:gd name="T11" fmla="*/ 21 h 90"/>
                <a:gd name="T12" fmla="*/ 108 w 443"/>
                <a:gd name="T13" fmla="*/ 10 h 90"/>
                <a:gd name="T14" fmla="*/ 70 w 443"/>
                <a:gd name="T15" fmla="*/ 10 h 90"/>
                <a:gd name="T16" fmla="*/ 60 w 443"/>
                <a:gd name="T17" fmla="*/ 0 h 90"/>
                <a:gd name="T18" fmla="*/ 200 w 443"/>
                <a:gd name="T19" fmla="*/ 0 h 90"/>
                <a:gd name="T20" fmla="*/ 263 w 443"/>
                <a:gd name="T21" fmla="*/ 0 h 90"/>
                <a:gd name="T22" fmla="*/ 294 w 443"/>
                <a:gd name="T23" fmla="*/ 10 h 90"/>
                <a:gd name="T24" fmla="*/ 202 w 443"/>
                <a:gd name="T25" fmla="*/ 10 h 90"/>
                <a:gd name="T26" fmla="*/ 203 w 443"/>
                <a:gd name="T27" fmla="*/ 17 h 90"/>
                <a:gd name="T28" fmla="*/ 313 w 443"/>
                <a:gd name="T29" fmla="*/ 17 h 90"/>
                <a:gd name="T30" fmla="*/ 344 w 443"/>
                <a:gd name="T31" fmla="*/ 27 h 90"/>
                <a:gd name="T32" fmla="*/ 205 w 443"/>
                <a:gd name="T33" fmla="*/ 27 h 90"/>
                <a:gd name="T34" fmla="*/ 206 w 443"/>
                <a:gd name="T35" fmla="*/ 33 h 90"/>
                <a:gd name="T36" fmla="*/ 362 w 443"/>
                <a:gd name="T37" fmla="*/ 33 h 90"/>
                <a:gd name="T38" fmla="*/ 393 w 443"/>
                <a:gd name="T39" fmla="*/ 43 h 90"/>
                <a:gd name="T40" fmla="*/ 207 w 443"/>
                <a:gd name="T41" fmla="*/ 43 h 90"/>
                <a:gd name="T42" fmla="*/ 209 w 443"/>
                <a:gd name="T43" fmla="*/ 49 h 90"/>
                <a:gd name="T44" fmla="*/ 412 w 443"/>
                <a:gd name="T45" fmla="*/ 49 h 90"/>
                <a:gd name="T46" fmla="*/ 443 w 443"/>
                <a:gd name="T47" fmla="*/ 60 h 90"/>
                <a:gd name="T48" fmla="*/ 210 w 443"/>
                <a:gd name="T49" fmla="*/ 60 h 90"/>
                <a:gd name="T50" fmla="*/ 216 w 443"/>
                <a:gd name="T51" fmla="*/ 90 h 90"/>
                <a:gd name="T52" fmla="*/ 0 w 443"/>
                <a:gd name="T5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3" h="90">
                  <a:moveTo>
                    <a:pt x="0" y="90"/>
                  </a:moveTo>
                  <a:cubicBezTo>
                    <a:pt x="31" y="47"/>
                    <a:pt x="31" y="47"/>
                    <a:pt x="31" y="47"/>
                  </a:cubicBezTo>
                  <a:cubicBezTo>
                    <a:pt x="49" y="47"/>
                    <a:pt x="49" y="47"/>
                    <a:pt x="49" y="47"/>
                  </a:cubicBezTo>
                  <a:cubicBezTo>
                    <a:pt x="42" y="33"/>
                    <a:pt x="42" y="33"/>
                    <a:pt x="42" y="33"/>
                  </a:cubicBezTo>
                  <a:cubicBezTo>
                    <a:pt x="107" y="33"/>
                    <a:pt x="107" y="33"/>
                    <a:pt x="107" y="33"/>
                  </a:cubicBezTo>
                  <a:cubicBezTo>
                    <a:pt x="107" y="33"/>
                    <a:pt x="122" y="33"/>
                    <a:pt x="122" y="21"/>
                  </a:cubicBezTo>
                  <a:cubicBezTo>
                    <a:pt x="122" y="10"/>
                    <a:pt x="108" y="10"/>
                    <a:pt x="108" y="10"/>
                  </a:cubicBezTo>
                  <a:cubicBezTo>
                    <a:pt x="70" y="10"/>
                    <a:pt x="70" y="10"/>
                    <a:pt x="70" y="10"/>
                  </a:cubicBezTo>
                  <a:cubicBezTo>
                    <a:pt x="60" y="0"/>
                    <a:pt x="60" y="0"/>
                    <a:pt x="60" y="0"/>
                  </a:cubicBezTo>
                  <a:cubicBezTo>
                    <a:pt x="200" y="0"/>
                    <a:pt x="200" y="0"/>
                    <a:pt x="200" y="0"/>
                  </a:cubicBezTo>
                  <a:cubicBezTo>
                    <a:pt x="200" y="0"/>
                    <a:pt x="226" y="0"/>
                    <a:pt x="263" y="0"/>
                  </a:cubicBezTo>
                  <a:cubicBezTo>
                    <a:pt x="294" y="10"/>
                    <a:pt x="294" y="10"/>
                    <a:pt x="294" y="10"/>
                  </a:cubicBezTo>
                  <a:cubicBezTo>
                    <a:pt x="202" y="10"/>
                    <a:pt x="202" y="10"/>
                    <a:pt x="202" y="10"/>
                  </a:cubicBezTo>
                  <a:cubicBezTo>
                    <a:pt x="203" y="17"/>
                    <a:pt x="203" y="17"/>
                    <a:pt x="203" y="17"/>
                  </a:cubicBezTo>
                  <a:cubicBezTo>
                    <a:pt x="209" y="17"/>
                    <a:pt x="257" y="17"/>
                    <a:pt x="313" y="17"/>
                  </a:cubicBezTo>
                  <a:cubicBezTo>
                    <a:pt x="344" y="27"/>
                    <a:pt x="344" y="27"/>
                    <a:pt x="344" y="27"/>
                  </a:cubicBezTo>
                  <a:cubicBezTo>
                    <a:pt x="205" y="27"/>
                    <a:pt x="205" y="27"/>
                    <a:pt x="205" y="27"/>
                  </a:cubicBezTo>
                  <a:cubicBezTo>
                    <a:pt x="206" y="33"/>
                    <a:pt x="206" y="33"/>
                    <a:pt x="206" y="33"/>
                  </a:cubicBezTo>
                  <a:cubicBezTo>
                    <a:pt x="222" y="33"/>
                    <a:pt x="291" y="33"/>
                    <a:pt x="362" y="33"/>
                  </a:cubicBezTo>
                  <a:cubicBezTo>
                    <a:pt x="393" y="43"/>
                    <a:pt x="393" y="43"/>
                    <a:pt x="393" y="43"/>
                  </a:cubicBezTo>
                  <a:cubicBezTo>
                    <a:pt x="207" y="43"/>
                    <a:pt x="207" y="43"/>
                    <a:pt x="207" y="43"/>
                  </a:cubicBezTo>
                  <a:cubicBezTo>
                    <a:pt x="209" y="49"/>
                    <a:pt x="209" y="49"/>
                    <a:pt x="209" y="49"/>
                  </a:cubicBezTo>
                  <a:cubicBezTo>
                    <a:pt x="212" y="49"/>
                    <a:pt x="317" y="49"/>
                    <a:pt x="412" y="49"/>
                  </a:cubicBezTo>
                  <a:cubicBezTo>
                    <a:pt x="443" y="60"/>
                    <a:pt x="443" y="60"/>
                    <a:pt x="443" y="60"/>
                  </a:cubicBezTo>
                  <a:cubicBezTo>
                    <a:pt x="210" y="60"/>
                    <a:pt x="210" y="60"/>
                    <a:pt x="210" y="60"/>
                  </a:cubicBezTo>
                  <a:cubicBezTo>
                    <a:pt x="216" y="90"/>
                    <a:pt x="216" y="90"/>
                    <a:pt x="216" y="90"/>
                  </a:cubicBezTo>
                  <a:lnTo>
                    <a:pt x="0" y="90"/>
                  </a:lnTo>
                  <a:close/>
                </a:path>
              </a:pathLst>
            </a:custGeom>
            <a:solidFill>
              <a:srgbClr val="C3DF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3" name="Freeform 444"/>
            <p:cNvSpPr>
              <a:spLocks/>
            </p:cNvSpPr>
            <p:nvPr/>
          </p:nvSpPr>
          <p:spPr bwMode="auto">
            <a:xfrm>
              <a:off x="7763539" y="4540392"/>
              <a:ext cx="552213" cy="37697"/>
            </a:xfrm>
            <a:custGeom>
              <a:avLst/>
              <a:gdLst>
                <a:gd name="T0" fmla="*/ 542 w 542"/>
                <a:gd name="T1" fmla="*/ 37 h 37"/>
                <a:gd name="T2" fmla="*/ 0 w 542"/>
                <a:gd name="T3" fmla="*/ 37 h 37"/>
                <a:gd name="T4" fmla="*/ 77 w 542"/>
                <a:gd name="T5" fmla="*/ 0 h 37"/>
                <a:gd name="T6" fmla="*/ 495 w 542"/>
                <a:gd name="T7" fmla="*/ 0 h 37"/>
                <a:gd name="T8" fmla="*/ 542 w 542"/>
                <a:gd name="T9" fmla="*/ 37 h 37"/>
              </a:gdLst>
              <a:ahLst/>
              <a:cxnLst>
                <a:cxn ang="0">
                  <a:pos x="T0" y="T1"/>
                </a:cxn>
                <a:cxn ang="0">
                  <a:pos x="T2" y="T3"/>
                </a:cxn>
                <a:cxn ang="0">
                  <a:pos x="T4" y="T5"/>
                </a:cxn>
                <a:cxn ang="0">
                  <a:pos x="T6" y="T7"/>
                </a:cxn>
                <a:cxn ang="0">
                  <a:pos x="T8" y="T9"/>
                </a:cxn>
              </a:cxnLst>
              <a:rect l="0" t="0" r="r" b="b"/>
              <a:pathLst>
                <a:path w="542" h="37">
                  <a:moveTo>
                    <a:pt x="542" y="37"/>
                  </a:moveTo>
                  <a:lnTo>
                    <a:pt x="0" y="37"/>
                  </a:lnTo>
                  <a:lnTo>
                    <a:pt x="77" y="0"/>
                  </a:lnTo>
                  <a:lnTo>
                    <a:pt x="495" y="0"/>
                  </a:lnTo>
                  <a:lnTo>
                    <a:pt x="542" y="3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4" name="Freeform 445"/>
            <p:cNvSpPr>
              <a:spLocks/>
            </p:cNvSpPr>
            <p:nvPr/>
          </p:nvSpPr>
          <p:spPr bwMode="auto">
            <a:xfrm>
              <a:off x="8639744" y="4782877"/>
              <a:ext cx="392255" cy="47886"/>
            </a:xfrm>
            <a:custGeom>
              <a:avLst/>
              <a:gdLst>
                <a:gd name="T0" fmla="*/ 0 w 385"/>
                <a:gd name="T1" fmla="*/ 47 h 47"/>
                <a:gd name="T2" fmla="*/ 314 w 385"/>
                <a:gd name="T3" fmla="*/ 47 h 47"/>
                <a:gd name="T4" fmla="*/ 385 w 385"/>
                <a:gd name="T5" fmla="*/ 0 h 47"/>
                <a:gd name="T6" fmla="*/ 120 w 385"/>
                <a:gd name="T7" fmla="*/ 0 h 47"/>
                <a:gd name="T8" fmla="*/ 0 w 385"/>
                <a:gd name="T9" fmla="*/ 47 h 47"/>
              </a:gdLst>
              <a:ahLst/>
              <a:cxnLst>
                <a:cxn ang="0">
                  <a:pos x="T0" y="T1"/>
                </a:cxn>
                <a:cxn ang="0">
                  <a:pos x="T2" y="T3"/>
                </a:cxn>
                <a:cxn ang="0">
                  <a:pos x="T4" y="T5"/>
                </a:cxn>
                <a:cxn ang="0">
                  <a:pos x="T6" y="T7"/>
                </a:cxn>
                <a:cxn ang="0">
                  <a:pos x="T8" y="T9"/>
                </a:cxn>
              </a:cxnLst>
              <a:rect l="0" t="0" r="r" b="b"/>
              <a:pathLst>
                <a:path w="385" h="47">
                  <a:moveTo>
                    <a:pt x="0" y="47"/>
                  </a:moveTo>
                  <a:lnTo>
                    <a:pt x="314" y="47"/>
                  </a:lnTo>
                  <a:lnTo>
                    <a:pt x="385" y="0"/>
                  </a:lnTo>
                  <a:lnTo>
                    <a:pt x="120" y="0"/>
                  </a:lnTo>
                  <a:lnTo>
                    <a:pt x="0" y="47"/>
                  </a:ln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5" name="Freeform 446"/>
            <p:cNvSpPr>
              <a:spLocks/>
            </p:cNvSpPr>
            <p:nvPr/>
          </p:nvSpPr>
          <p:spPr bwMode="auto">
            <a:xfrm>
              <a:off x="8543972" y="4813442"/>
              <a:ext cx="395311" cy="47886"/>
            </a:xfrm>
            <a:custGeom>
              <a:avLst/>
              <a:gdLst>
                <a:gd name="T0" fmla="*/ 0 w 388"/>
                <a:gd name="T1" fmla="*/ 47 h 47"/>
                <a:gd name="T2" fmla="*/ 318 w 388"/>
                <a:gd name="T3" fmla="*/ 47 h 47"/>
                <a:gd name="T4" fmla="*/ 388 w 388"/>
                <a:gd name="T5" fmla="*/ 0 h 47"/>
                <a:gd name="T6" fmla="*/ 124 w 388"/>
                <a:gd name="T7" fmla="*/ 0 h 47"/>
                <a:gd name="T8" fmla="*/ 0 w 388"/>
                <a:gd name="T9" fmla="*/ 47 h 47"/>
              </a:gdLst>
              <a:ahLst/>
              <a:cxnLst>
                <a:cxn ang="0">
                  <a:pos x="T0" y="T1"/>
                </a:cxn>
                <a:cxn ang="0">
                  <a:pos x="T2" y="T3"/>
                </a:cxn>
                <a:cxn ang="0">
                  <a:pos x="T4" y="T5"/>
                </a:cxn>
                <a:cxn ang="0">
                  <a:pos x="T6" y="T7"/>
                </a:cxn>
                <a:cxn ang="0">
                  <a:pos x="T8" y="T9"/>
                </a:cxn>
              </a:cxnLst>
              <a:rect l="0" t="0" r="r" b="b"/>
              <a:pathLst>
                <a:path w="388" h="47">
                  <a:moveTo>
                    <a:pt x="0" y="47"/>
                  </a:moveTo>
                  <a:lnTo>
                    <a:pt x="318" y="47"/>
                  </a:lnTo>
                  <a:lnTo>
                    <a:pt x="388" y="0"/>
                  </a:lnTo>
                  <a:lnTo>
                    <a:pt x="124" y="0"/>
                  </a:lnTo>
                  <a:lnTo>
                    <a:pt x="0" y="47"/>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6" name="Freeform 447"/>
            <p:cNvSpPr>
              <a:spLocks/>
            </p:cNvSpPr>
            <p:nvPr/>
          </p:nvSpPr>
          <p:spPr bwMode="auto">
            <a:xfrm>
              <a:off x="7763539" y="4540392"/>
              <a:ext cx="552213" cy="37697"/>
            </a:xfrm>
            <a:custGeom>
              <a:avLst/>
              <a:gdLst>
                <a:gd name="T0" fmla="*/ 162 w 162"/>
                <a:gd name="T1" fmla="*/ 11 h 11"/>
                <a:gd name="T2" fmla="*/ 0 w 162"/>
                <a:gd name="T3" fmla="*/ 11 h 11"/>
                <a:gd name="T4" fmla="*/ 23 w 162"/>
                <a:gd name="T5" fmla="*/ 0 h 11"/>
                <a:gd name="T6" fmla="*/ 162 w 162"/>
                <a:gd name="T7" fmla="*/ 11 h 11"/>
              </a:gdLst>
              <a:ahLst/>
              <a:cxnLst>
                <a:cxn ang="0">
                  <a:pos x="T0" y="T1"/>
                </a:cxn>
                <a:cxn ang="0">
                  <a:pos x="T2" y="T3"/>
                </a:cxn>
                <a:cxn ang="0">
                  <a:pos x="T4" y="T5"/>
                </a:cxn>
                <a:cxn ang="0">
                  <a:pos x="T6" y="T7"/>
                </a:cxn>
              </a:cxnLst>
              <a:rect l="0" t="0" r="r" b="b"/>
              <a:pathLst>
                <a:path w="162" h="11">
                  <a:moveTo>
                    <a:pt x="162" y="11"/>
                  </a:moveTo>
                  <a:cubicBezTo>
                    <a:pt x="0" y="11"/>
                    <a:pt x="0" y="11"/>
                    <a:pt x="0" y="11"/>
                  </a:cubicBezTo>
                  <a:cubicBezTo>
                    <a:pt x="23" y="0"/>
                    <a:pt x="23" y="0"/>
                    <a:pt x="23" y="0"/>
                  </a:cubicBezTo>
                  <a:cubicBezTo>
                    <a:pt x="23" y="0"/>
                    <a:pt x="40" y="7"/>
                    <a:pt x="162" y="11"/>
                  </a:cubicBezTo>
                  <a:close/>
                </a:path>
              </a:pathLst>
            </a:custGeom>
            <a:solidFill>
              <a:srgbClr val="9AA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7" name="Freeform 448"/>
            <p:cNvSpPr>
              <a:spLocks/>
            </p:cNvSpPr>
            <p:nvPr/>
          </p:nvSpPr>
          <p:spPr bwMode="auto">
            <a:xfrm>
              <a:off x="6209805" y="4790009"/>
              <a:ext cx="2873136" cy="344369"/>
            </a:xfrm>
            <a:custGeom>
              <a:avLst/>
              <a:gdLst>
                <a:gd name="T0" fmla="*/ 2 w 843"/>
                <a:gd name="T1" fmla="*/ 26 h 101"/>
                <a:gd name="T2" fmla="*/ 56 w 843"/>
                <a:gd name="T3" fmla="*/ 27 h 101"/>
                <a:gd name="T4" fmla="*/ 62 w 843"/>
                <a:gd name="T5" fmla="*/ 19 h 101"/>
                <a:gd name="T6" fmla="*/ 193 w 843"/>
                <a:gd name="T7" fmla="*/ 19 h 101"/>
                <a:gd name="T8" fmla="*/ 226 w 843"/>
                <a:gd name="T9" fmla="*/ 25 h 101"/>
                <a:gd name="T10" fmla="*/ 647 w 843"/>
                <a:gd name="T11" fmla="*/ 25 h 101"/>
                <a:gd name="T12" fmla="*/ 685 w 843"/>
                <a:gd name="T13" fmla="*/ 10 h 101"/>
                <a:gd name="T14" fmla="*/ 751 w 843"/>
                <a:gd name="T15" fmla="*/ 10 h 101"/>
                <a:gd name="T16" fmla="*/ 767 w 843"/>
                <a:gd name="T17" fmla="*/ 0 h 101"/>
                <a:gd name="T18" fmla="*/ 843 w 843"/>
                <a:gd name="T19" fmla="*/ 0 h 101"/>
                <a:gd name="T20" fmla="*/ 747 w 843"/>
                <a:gd name="T21" fmla="*/ 84 h 101"/>
                <a:gd name="T22" fmla="*/ 703 w 843"/>
                <a:gd name="T23" fmla="*/ 101 h 101"/>
                <a:gd name="T24" fmla="*/ 92 w 843"/>
                <a:gd name="T25" fmla="*/ 101 h 101"/>
                <a:gd name="T26" fmla="*/ 96 w 843"/>
                <a:gd name="T27" fmla="*/ 95 h 101"/>
                <a:gd name="T28" fmla="*/ 92 w 843"/>
                <a:gd name="T29" fmla="*/ 89 h 101"/>
                <a:gd name="T30" fmla="*/ 67 w 843"/>
                <a:gd name="T31" fmla="*/ 89 h 101"/>
                <a:gd name="T32" fmla="*/ 67 w 843"/>
                <a:gd name="T33" fmla="*/ 87 h 101"/>
                <a:gd name="T34" fmla="*/ 45 w 843"/>
                <a:gd name="T35" fmla="*/ 65 h 101"/>
                <a:gd name="T36" fmla="*/ 7 w 843"/>
                <a:gd name="T37" fmla="*/ 47 h 101"/>
                <a:gd name="T38" fmla="*/ 2 w 843"/>
                <a:gd name="T39" fmla="*/ 2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3" h="101">
                  <a:moveTo>
                    <a:pt x="2" y="26"/>
                  </a:moveTo>
                  <a:cubicBezTo>
                    <a:pt x="56" y="27"/>
                    <a:pt x="56" y="27"/>
                    <a:pt x="56" y="27"/>
                  </a:cubicBezTo>
                  <a:cubicBezTo>
                    <a:pt x="62" y="19"/>
                    <a:pt x="62" y="19"/>
                    <a:pt x="62" y="19"/>
                  </a:cubicBezTo>
                  <a:cubicBezTo>
                    <a:pt x="193" y="19"/>
                    <a:pt x="193" y="19"/>
                    <a:pt x="193" y="19"/>
                  </a:cubicBezTo>
                  <a:cubicBezTo>
                    <a:pt x="193" y="19"/>
                    <a:pt x="202" y="25"/>
                    <a:pt x="226" y="25"/>
                  </a:cubicBezTo>
                  <a:cubicBezTo>
                    <a:pt x="250" y="25"/>
                    <a:pt x="619" y="26"/>
                    <a:pt x="647" y="25"/>
                  </a:cubicBezTo>
                  <a:cubicBezTo>
                    <a:pt x="677" y="24"/>
                    <a:pt x="685" y="10"/>
                    <a:pt x="685" y="10"/>
                  </a:cubicBezTo>
                  <a:cubicBezTo>
                    <a:pt x="751" y="10"/>
                    <a:pt x="751" y="10"/>
                    <a:pt x="751" y="10"/>
                  </a:cubicBezTo>
                  <a:cubicBezTo>
                    <a:pt x="767" y="0"/>
                    <a:pt x="767" y="0"/>
                    <a:pt x="767" y="0"/>
                  </a:cubicBezTo>
                  <a:cubicBezTo>
                    <a:pt x="843" y="0"/>
                    <a:pt x="843" y="0"/>
                    <a:pt x="843" y="0"/>
                  </a:cubicBezTo>
                  <a:cubicBezTo>
                    <a:pt x="747" y="84"/>
                    <a:pt x="747" y="84"/>
                    <a:pt x="747" y="84"/>
                  </a:cubicBezTo>
                  <a:cubicBezTo>
                    <a:pt x="747" y="84"/>
                    <a:pt x="730" y="101"/>
                    <a:pt x="703" y="101"/>
                  </a:cubicBezTo>
                  <a:cubicBezTo>
                    <a:pt x="679" y="101"/>
                    <a:pt x="209" y="101"/>
                    <a:pt x="92" y="101"/>
                  </a:cubicBezTo>
                  <a:cubicBezTo>
                    <a:pt x="92" y="101"/>
                    <a:pt x="96" y="99"/>
                    <a:pt x="96" y="95"/>
                  </a:cubicBezTo>
                  <a:cubicBezTo>
                    <a:pt x="96" y="90"/>
                    <a:pt x="92" y="89"/>
                    <a:pt x="92" y="89"/>
                  </a:cubicBezTo>
                  <a:cubicBezTo>
                    <a:pt x="67" y="89"/>
                    <a:pt x="67" y="89"/>
                    <a:pt x="67" y="89"/>
                  </a:cubicBezTo>
                  <a:cubicBezTo>
                    <a:pt x="67" y="88"/>
                    <a:pt x="67" y="88"/>
                    <a:pt x="67" y="87"/>
                  </a:cubicBezTo>
                  <a:cubicBezTo>
                    <a:pt x="65" y="78"/>
                    <a:pt x="54" y="68"/>
                    <a:pt x="45" y="65"/>
                  </a:cubicBezTo>
                  <a:cubicBezTo>
                    <a:pt x="26" y="58"/>
                    <a:pt x="13" y="55"/>
                    <a:pt x="7" y="47"/>
                  </a:cubicBezTo>
                  <a:cubicBezTo>
                    <a:pt x="0" y="35"/>
                    <a:pt x="2" y="26"/>
                    <a:pt x="2" y="26"/>
                  </a:cubicBezTo>
                </a:path>
              </a:pathLst>
            </a:custGeom>
            <a:solidFill>
              <a:srgbClr val="F27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8" name="Freeform 449"/>
            <p:cNvSpPr>
              <a:spLocks/>
            </p:cNvSpPr>
            <p:nvPr/>
          </p:nvSpPr>
          <p:spPr bwMode="auto">
            <a:xfrm>
              <a:off x="6209805" y="4854196"/>
              <a:ext cx="2395299" cy="280182"/>
            </a:xfrm>
            <a:custGeom>
              <a:avLst/>
              <a:gdLst>
                <a:gd name="T0" fmla="*/ 2 w 703"/>
                <a:gd name="T1" fmla="*/ 7 h 82"/>
                <a:gd name="T2" fmla="*/ 56 w 703"/>
                <a:gd name="T3" fmla="*/ 8 h 82"/>
                <a:gd name="T4" fmla="*/ 62 w 703"/>
                <a:gd name="T5" fmla="*/ 0 h 82"/>
                <a:gd name="T6" fmla="*/ 703 w 703"/>
                <a:gd name="T7" fmla="*/ 82 h 82"/>
                <a:gd name="T8" fmla="*/ 92 w 703"/>
                <a:gd name="T9" fmla="*/ 82 h 82"/>
                <a:gd name="T10" fmla="*/ 96 w 703"/>
                <a:gd name="T11" fmla="*/ 76 h 82"/>
                <a:gd name="T12" fmla="*/ 92 w 703"/>
                <a:gd name="T13" fmla="*/ 70 h 82"/>
                <a:gd name="T14" fmla="*/ 67 w 703"/>
                <a:gd name="T15" fmla="*/ 70 h 82"/>
                <a:gd name="T16" fmla="*/ 67 w 703"/>
                <a:gd name="T17" fmla="*/ 68 h 82"/>
                <a:gd name="T18" fmla="*/ 45 w 703"/>
                <a:gd name="T19" fmla="*/ 46 h 82"/>
                <a:gd name="T20" fmla="*/ 7 w 703"/>
                <a:gd name="T21" fmla="*/ 28 h 82"/>
                <a:gd name="T22" fmla="*/ 2 w 703"/>
                <a:gd name="T23"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3" h="82">
                  <a:moveTo>
                    <a:pt x="2" y="7"/>
                  </a:moveTo>
                  <a:cubicBezTo>
                    <a:pt x="56" y="8"/>
                    <a:pt x="56" y="8"/>
                    <a:pt x="56" y="8"/>
                  </a:cubicBezTo>
                  <a:cubicBezTo>
                    <a:pt x="62" y="0"/>
                    <a:pt x="62" y="0"/>
                    <a:pt x="62" y="0"/>
                  </a:cubicBezTo>
                  <a:cubicBezTo>
                    <a:pt x="703" y="82"/>
                    <a:pt x="703" y="82"/>
                    <a:pt x="703" y="82"/>
                  </a:cubicBezTo>
                  <a:cubicBezTo>
                    <a:pt x="679" y="82"/>
                    <a:pt x="209" y="82"/>
                    <a:pt x="92" y="82"/>
                  </a:cubicBezTo>
                  <a:cubicBezTo>
                    <a:pt x="92" y="82"/>
                    <a:pt x="96" y="80"/>
                    <a:pt x="96" y="76"/>
                  </a:cubicBezTo>
                  <a:cubicBezTo>
                    <a:pt x="96" y="71"/>
                    <a:pt x="92" y="70"/>
                    <a:pt x="92" y="70"/>
                  </a:cubicBezTo>
                  <a:cubicBezTo>
                    <a:pt x="67" y="70"/>
                    <a:pt x="67" y="70"/>
                    <a:pt x="67" y="70"/>
                  </a:cubicBezTo>
                  <a:cubicBezTo>
                    <a:pt x="67" y="69"/>
                    <a:pt x="67" y="69"/>
                    <a:pt x="67" y="68"/>
                  </a:cubicBezTo>
                  <a:cubicBezTo>
                    <a:pt x="65" y="59"/>
                    <a:pt x="54" y="49"/>
                    <a:pt x="45" y="46"/>
                  </a:cubicBezTo>
                  <a:cubicBezTo>
                    <a:pt x="26" y="39"/>
                    <a:pt x="13" y="36"/>
                    <a:pt x="7" y="28"/>
                  </a:cubicBezTo>
                  <a:cubicBezTo>
                    <a:pt x="0" y="16"/>
                    <a:pt x="2" y="7"/>
                    <a:pt x="2" y="7"/>
                  </a:cubicBezTo>
                </a:path>
              </a:pathLst>
            </a:custGeom>
            <a:solidFill>
              <a:srgbClr val="F27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9" name="Freeform 450"/>
            <p:cNvSpPr>
              <a:spLocks/>
            </p:cNvSpPr>
            <p:nvPr/>
          </p:nvSpPr>
          <p:spPr bwMode="auto">
            <a:xfrm>
              <a:off x="6878165" y="4451753"/>
              <a:ext cx="193580" cy="98828"/>
            </a:xfrm>
            <a:custGeom>
              <a:avLst/>
              <a:gdLst>
                <a:gd name="T0" fmla="*/ 190 w 190"/>
                <a:gd name="T1" fmla="*/ 97 h 97"/>
                <a:gd name="T2" fmla="*/ 13 w 190"/>
                <a:gd name="T3" fmla="*/ 97 h 97"/>
                <a:gd name="T4" fmla="*/ 0 w 190"/>
                <a:gd name="T5" fmla="*/ 0 h 97"/>
                <a:gd name="T6" fmla="*/ 123 w 190"/>
                <a:gd name="T7" fmla="*/ 0 h 97"/>
                <a:gd name="T8" fmla="*/ 190 w 190"/>
                <a:gd name="T9" fmla="*/ 97 h 97"/>
              </a:gdLst>
              <a:ahLst/>
              <a:cxnLst>
                <a:cxn ang="0">
                  <a:pos x="T0" y="T1"/>
                </a:cxn>
                <a:cxn ang="0">
                  <a:pos x="T2" y="T3"/>
                </a:cxn>
                <a:cxn ang="0">
                  <a:pos x="T4" y="T5"/>
                </a:cxn>
                <a:cxn ang="0">
                  <a:pos x="T6" y="T7"/>
                </a:cxn>
                <a:cxn ang="0">
                  <a:pos x="T8" y="T9"/>
                </a:cxn>
              </a:cxnLst>
              <a:rect l="0" t="0" r="r" b="b"/>
              <a:pathLst>
                <a:path w="190" h="97">
                  <a:moveTo>
                    <a:pt x="190" y="97"/>
                  </a:moveTo>
                  <a:lnTo>
                    <a:pt x="13" y="97"/>
                  </a:lnTo>
                  <a:lnTo>
                    <a:pt x="0" y="0"/>
                  </a:lnTo>
                  <a:lnTo>
                    <a:pt x="123" y="0"/>
                  </a:lnTo>
                  <a:lnTo>
                    <a:pt x="190" y="97"/>
                  </a:lnTo>
                  <a:close/>
                </a:path>
              </a:pathLst>
            </a:custGeom>
            <a:solidFill>
              <a:srgbClr val="BF9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0" name="Freeform 451"/>
            <p:cNvSpPr>
              <a:spLocks/>
            </p:cNvSpPr>
            <p:nvPr/>
          </p:nvSpPr>
          <p:spPr bwMode="auto">
            <a:xfrm>
              <a:off x="6878165" y="4451753"/>
              <a:ext cx="193580" cy="98828"/>
            </a:xfrm>
            <a:custGeom>
              <a:avLst/>
              <a:gdLst>
                <a:gd name="T0" fmla="*/ 190 w 190"/>
                <a:gd name="T1" fmla="*/ 97 h 97"/>
                <a:gd name="T2" fmla="*/ 13 w 190"/>
                <a:gd name="T3" fmla="*/ 97 h 97"/>
                <a:gd name="T4" fmla="*/ 0 w 190"/>
                <a:gd name="T5" fmla="*/ 0 h 97"/>
                <a:gd name="T6" fmla="*/ 190 w 190"/>
                <a:gd name="T7" fmla="*/ 97 h 97"/>
              </a:gdLst>
              <a:ahLst/>
              <a:cxnLst>
                <a:cxn ang="0">
                  <a:pos x="T0" y="T1"/>
                </a:cxn>
                <a:cxn ang="0">
                  <a:pos x="T2" y="T3"/>
                </a:cxn>
                <a:cxn ang="0">
                  <a:pos x="T4" y="T5"/>
                </a:cxn>
                <a:cxn ang="0">
                  <a:pos x="T6" y="T7"/>
                </a:cxn>
              </a:cxnLst>
              <a:rect l="0" t="0" r="r" b="b"/>
              <a:pathLst>
                <a:path w="190" h="97">
                  <a:moveTo>
                    <a:pt x="190" y="97"/>
                  </a:moveTo>
                  <a:lnTo>
                    <a:pt x="13" y="97"/>
                  </a:lnTo>
                  <a:lnTo>
                    <a:pt x="0" y="0"/>
                  </a:lnTo>
                  <a:lnTo>
                    <a:pt x="190" y="97"/>
                  </a:lnTo>
                  <a:close/>
                </a:path>
              </a:pathLst>
            </a:custGeom>
            <a:solidFill>
              <a:srgbClr val="A68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1" name="Freeform 452"/>
            <p:cNvSpPr>
              <a:spLocks/>
            </p:cNvSpPr>
            <p:nvPr/>
          </p:nvSpPr>
          <p:spPr bwMode="auto">
            <a:xfrm>
              <a:off x="8227113" y="4633107"/>
              <a:ext cx="149770" cy="23434"/>
            </a:xfrm>
            <a:custGeom>
              <a:avLst/>
              <a:gdLst>
                <a:gd name="T0" fmla="*/ 0 w 44"/>
                <a:gd name="T1" fmla="*/ 0 h 7"/>
                <a:gd name="T2" fmla="*/ 44 w 44"/>
                <a:gd name="T3" fmla="*/ 7 h 7"/>
                <a:gd name="T4" fmla="*/ 35 w 44"/>
                <a:gd name="T5" fmla="*/ 0 h 7"/>
                <a:gd name="T6" fmla="*/ 0 w 44"/>
                <a:gd name="T7" fmla="*/ 0 h 7"/>
              </a:gdLst>
              <a:ahLst/>
              <a:cxnLst>
                <a:cxn ang="0">
                  <a:pos x="T0" y="T1"/>
                </a:cxn>
                <a:cxn ang="0">
                  <a:pos x="T2" y="T3"/>
                </a:cxn>
                <a:cxn ang="0">
                  <a:pos x="T4" y="T5"/>
                </a:cxn>
                <a:cxn ang="0">
                  <a:pos x="T6" y="T7"/>
                </a:cxn>
              </a:cxnLst>
              <a:rect l="0" t="0" r="r" b="b"/>
              <a:pathLst>
                <a:path w="44" h="7">
                  <a:moveTo>
                    <a:pt x="0" y="0"/>
                  </a:moveTo>
                  <a:cubicBezTo>
                    <a:pt x="0" y="0"/>
                    <a:pt x="36" y="2"/>
                    <a:pt x="44" y="7"/>
                  </a:cubicBezTo>
                  <a:cubicBezTo>
                    <a:pt x="35" y="0"/>
                    <a:pt x="35" y="0"/>
                    <a:pt x="35"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2" name="Freeform 453"/>
            <p:cNvSpPr>
              <a:spLocks/>
            </p:cNvSpPr>
            <p:nvPr/>
          </p:nvSpPr>
          <p:spPr bwMode="auto">
            <a:xfrm>
              <a:off x="8305563" y="4691181"/>
              <a:ext cx="149770" cy="20377"/>
            </a:xfrm>
            <a:custGeom>
              <a:avLst/>
              <a:gdLst>
                <a:gd name="T0" fmla="*/ 0 w 44"/>
                <a:gd name="T1" fmla="*/ 0 h 6"/>
                <a:gd name="T2" fmla="*/ 44 w 44"/>
                <a:gd name="T3" fmla="*/ 6 h 6"/>
                <a:gd name="T4" fmla="*/ 35 w 44"/>
                <a:gd name="T5" fmla="*/ 0 h 6"/>
                <a:gd name="T6" fmla="*/ 0 w 44"/>
                <a:gd name="T7" fmla="*/ 0 h 6"/>
              </a:gdLst>
              <a:ahLst/>
              <a:cxnLst>
                <a:cxn ang="0">
                  <a:pos x="T0" y="T1"/>
                </a:cxn>
                <a:cxn ang="0">
                  <a:pos x="T2" y="T3"/>
                </a:cxn>
                <a:cxn ang="0">
                  <a:pos x="T4" y="T5"/>
                </a:cxn>
                <a:cxn ang="0">
                  <a:pos x="T6" y="T7"/>
                </a:cxn>
              </a:cxnLst>
              <a:rect l="0" t="0" r="r" b="b"/>
              <a:pathLst>
                <a:path w="44" h="6">
                  <a:moveTo>
                    <a:pt x="0" y="0"/>
                  </a:moveTo>
                  <a:cubicBezTo>
                    <a:pt x="0" y="0"/>
                    <a:pt x="36" y="2"/>
                    <a:pt x="44" y="6"/>
                  </a:cubicBezTo>
                  <a:cubicBezTo>
                    <a:pt x="35" y="0"/>
                    <a:pt x="35" y="0"/>
                    <a:pt x="35"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3" name="Freeform 454"/>
            <p:cNvSpPr>
              <a:spLocks/>
            </p:cNvSpPr>
            <p:nvPr/>
          </p:nvSpPr>
          <p:spPr bwMode="auto">
            <a:xfrm>
              <a:off x="8384015" y="4745180"/>
              <a:ext cx="149770" cy="24452"/>
            </a:xfrm>
            <a:custGeom>
              <a:avLst/>
              <a:gdLst>
                <a:gd name="T0" fmla="*/ 0 w 44"/>
                <a:gd name="T1" fmla="*/ 0 h 7"/>
                <a:gd name="T2" fmla="*/ 44 w 44"/>
                <a:gd name="T3" fmla="*/ 7 h 7"/>
                <a:gd name="T4" fmla="*/ 35 w 44"/>
                <a:gd name="T5" fmla="*/ 0 h 7"/>
                <a:gd name="T6" fmla="*/ 0 w 44"/>
                <a:gd name="T7" fmla="*/ 0 h 7"/>
              </a:gdLst>
              <a:ahLst/>
              <a:cxnLst>
                <a:cxn ang="0">
                  <a:pos x="T0" y="T1"/>
                </a:cxn>
                <a:cxn ang="0">
                  <a:pos x="T2" y="T3"/>
                </a:cxn>
                <a:cxn ang="0">
                  <a:pos x="T4" y="T5"/>
                </a:cxn>
                <a:cxn ang="0">
                  <a:pos x="T6" y="T7"/>
                </a:cxn>
              </a:cxnLst>
              <a:rect l="0" t="0" r="r" b="b"/>
              <a:pathLst>
                <a:path w="44" h="7">
                  <a:moveTo>
                    <a:pt x="0" y="0"/>
                  </a:moveTo>
                  <a:cubicBezTo>
                    <a:pt x="0" y="0"/>
                    <a:pt x="36" y="2"/>
                    <a:pt x="44" y="7"/>
                  </a:cubicBezTo>
                  <a:cubicBezTo>
                    <a:pt x="35" y="0"/>
                    <a:pt x="35" y="0"/>
                    <a:pt x="35"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4" name="Freeform 455"/>
            <p:cNvSpPr>
              <a:spLocks/>
            </p:cNvSpPr>
            <p:nvPr/>
          </p:nvSpPr>
          <p:spPr bwMode="auto">
            <a:xfrm>
              <a:off x="8145605" y="4578090"/>
              <a:ext cx="152826" cy="20377"/>
            </a:xfrm>
            <a:custGeom>
              <a:avLst/>
              <a:gdLst>
                <a:gd name="T0" fmla="*/ 0 w 45"/>
                <a:gd name="T1" fmla="*/ 0 h 6"/>
                <a:gd name="T2" fmla="*/ 45 w 45"/>
                <a:gd name="T3" fmla="*/ 6 h 6"/>
                <a:gd name="T4" fmla="*/ 36 w 45"/>
                <a:gd name="T5" fmla="*/ 0 h 6"/>
                <a:gd name="T6" fmla="*/ 0 w 45"/>
                <a:gd name="T7" fmla="*/ 0 h 6"/>
              </a:gdLst>
              <a:ahLst/>
              <a:cxnLst>
                <a:cxn ang="0">
                  <a:pos x="T0" y="T1"/>
                </a:cxn>
                <a:cxn ang="0">
                  <a:pos x="T2" y="T3"/>
                </a:cxn>
                <a:cxn ang="0">
                  <a:pos x="T4" y="T5"/>
                </a:cxn>
                <a:cxn ang="0">
                  <a:pos x="T6" y="T7"/>
                </a:cxn>
              </a:cxnLst>
              <a:rect l="0" t="0" r="r" b="b"/>
              <a:pathLst>
                <a:path w="45" h="6">
                  <a:moveTo>
                    <a:pt x="0" y="0"/>
                  </a:moveTo>
                  <a:cubicBezTo>
                    <a:pt x="0" y="0"/>
                    <a:pt x="37" y="2"/>
                    <a:pt x="45" y="6"/>
                  </a:cubicBezTo>
                  <a:cubicBezTo>
                    <a:pt x="36" y="0"/>
                    <a:pt x="36" y="0"/>
                    <a:pt x="36"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5" name="Freeform 456"/>
            <p:cNvSpPr>
              <a:spLocks/>
            </p:cNvSpPr>
            <p:nvPr/>
          </p:nvSpPr>
          <p:spPr bwMode="auto">
            <a:xfrm>
              <a:off x="6972917" y="4633107"/>
              <a:ext cx="126336" cy="23434"/>
            </a:xfrm>
            <a:custGeom>
              <a:avLst/>
              <a:gdLst>
                <a:gd name="T0" fmla="*/ 0 w 37"/>
                <a:gd name="T1" fmla="*/ 0 h 7"/>
                <a:gd name="T2" fmla="*/ 37 w 37"/>
                <a:gd name="T3" fmla="*/ 7 h 7"/>
                <a:gd name="T4" fmla="*/ 36 w 37"/>
                <a:gd name="T5" fmla="*/ 0 h 7"/>
                <a:gd name="T6" fmla="*/ 0 w 37"/>
                <a:gd name="T7" fmla="*/ 0 h 7"/>
              </a:gdLst>
              <a:ahLst/>
              <a:cxnLst>
                <a:cxn ang="0">
                  <a:pos x="T0" y="T1"/>
                </a:cxn>
                <a:cxn ang="0">
                  <a:pos x="T2" y="T3"/>
                </a:cxn>
                <a:cxn ang="0">
                  <a:pos x="T4" y="T5"/>
                </a:cxn>
                <a:cxn ang="0">
                  <a:pos x="T6" y="T7"/>
                </a:cxn>
              </a:cxnLst>
              <a:rect l="0" t="0" r="r" b="b"/>
              <a:pathLst>
                <a:path w="37" h="7">
                  <a:moveTo>
                    <a:pt x="0" y="0"/>
                  </a:moveTo>
                  <a:cubicBezTo>
                    <a:pt x="0" y="0"/>
                    <a:pt x="30" y="1"/>
                    <a:pt x="37" y="7"/>
                  </a:cubicBezTo>
                  <a:cubicBezTo>
                    <a:pt x="36" y="0"/>
                    <a:pt x="36" y="0"/>
                    <a:pt x="36"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6" name="Freeform 457"/>
            <p:cNvSpPr>
              <a:spLocks/>
            </p:cNvSpPr>
            <p:nvPr/>
          </p:nvSpPr>
          <p:spPr bwMode="auto">
            <a:xfrm>
              <a:off x="6983106" y="4691181"/>
              <a:ext cx="126336" cy="20377"/>
            </a:xfrm>
            <a:custGeom>
              <a:avLst/>
              <a:gdLst>
                <a:gd name="T0" fmla="*/ 0 w 37"/>
                <a:gd name="T1" fmla="*/ 0 h 6"/>
                <a:gd name="T2" fmla="*/ 37 w 37"/>
                <a:gd name="T3" fmla="*/ 6 h 6"/>
                <a:gd name="T4" fmla="*/ 36 w 37"/>
                <a:gd name="T5" fmla="*/ 0 h 6"/>
                <a:gd name="T6" fmla="*/ 0 w 37"/>
                <a:gd name="T7" fmla="*/ 0 h 6"/>
              </a:gdLst>
              <a:ahLst/>
              <a:cxnLst>
                <a:cxn ang="0">
                  <a:pos x="T0" y="T1"/>
                </a:cxn>
                <a:cxn ang="0">
                  <a:pos x="T2" y="T3"/>
                </a:cxn>
                <a:cxn ang="0">
                  <a:pos x="T4" y="T5"/>
                </a:cxn>
                <a:cxn ang="0">
                  <a:pos x="T6" y="T7"/>
                </a:cxn>
              </a:cxnLst>
              <a:rect l="0" t="0" r="r" b="b"/>
              <a:pathLst>
                <a:path w="37" h="6">
                  <a:moveTo>
                    <a:pt x="0" y="0"/>
                  </a:moveTo>
                  <a:cubicBezTo>
                    <a:pt x="0" y="0"/>
                    <a:pt x="30" y="0"/>
                    <a:pt x="37" y="6"/>
                  </a:cubicBezTo>
                  <a:cubicBezTo>
                    <a:pt x="36" y="0"/>
                    <a:pt x="36" y="0"/>
                    <a:pt x="36"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7" name="Freeform 458"/>
            <p:cNvSpPr>
              <a:spLocks/>
            </p:cNvSpPr>
            <p:nvPr/>
          </p:nvSpPr>
          <p:spPr bwMode="auto">
            <a:xfrm>
              <a:off x="6993294" y="4745180"/>
              <a:ext cx="126336" cy="24452"/>
            </a:xfrm>
            <a:custGeom>
              <a:avLst/>
              <a:gdLst>
                <a:gd name="T0" fmla="*/ 0 w 37"/>
                <a:gd name="T1" fmla="*/ 0 h 7"/>
                <a:gd name="T2" fmla="*/ 37 w 37"/>
                <a:gd name="T3" fmla="*/ 7 h 7"/>
                <a:gd name="T4" fmla="*/ 36 w 37"/>
                <a:gd name="T5" fmla="*/ 0 h 7"/>
                <a:gd name="T6" fmla="*/ 0 w 37"/>
                <a:gd name="T7" fmla="*/ 0 h 7"/>
              </a:gdLst>
              <a:ahLst/>
              <a:cxnLst>
                <a:cxn ang="0">
                  <a:pos x="T0" y="T1"/>
                </a:cxn>
                <a:cxn ang="0">
                  <a:pos x="T2" y="T3"/>
                </a:cxn>
                <a:cxn ang="0">
                  <a:pos x="T4" y="T5"/>
                </a:cxn>
                <a:cxn ang="0">
                  <a:pos x="T6" y="T7"/>
                </a:cxn>
              </a:cxnLst>
              <a:rect l="0" t="0" r="r" b="b"/>
              <a:pathLst>
                <a:path w="37" h="7">
                  <a:moveTo>
                    <a:pt x="0" y="0"/>
                  </a:moveTo>
                  <a:cubicBezTo>
                    <a:pt x="0" y="0"/>
                    <a:pt x="30" y="1"/>
                    <a:pt x="37" y="7"/>
                  </a:cubicBezTo>
                  <a:cubicBezTo>
                    <a:pt x="36" y="0"/>
                    <a:pt x="36" y="0"/>
                    <a:pt x="36"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8" name="Freeform 459"/>
            <p:cNvSpPr>
              <a:spLocks/>
            </p:cNvSpPr>
            <p:nvPr/>
          </p:nvSpPr>
          <p:spPr bwMode="auto">
            <a:xfrm>
              <a:off x="6904655" y="4803253"/>
              <a:ext cx="225164" cy="37697"/>
            </a:xfrm>
            <a:custGeom>
              <a:avLst/>
              <a:gdLst>
                <a:gd name="T0" fmla="*/ 0 w 66"/>
                <a:gd name="T1" fmla="*/ 0 h 11"/>
                <a:gd name="T2" fmla="*/ 66 w 66"/>
                <a:gd name="T3" fmla="*/ 11 h 11"/>
                <a:gd name="T4" fmla="*/ 65 w 66"/>
                <a:gd name="T5" fmla="*/ 0 h 11"/>
                <a:gd name="T6" fmla="*/ 0 w 66"/>
                <a:gd name="T7" fmla="*/ 0 h 11"/>
              </a:gdLst>
              <a:ahLst/>
              <a:cxnLst>
                <a:cxn ang="0">
                  <a:pos x="T0" y="T1"/>
                </a:cxn>
                <a:cxn ang="0">
                  <a:pos x="T2" y="T3"/>
                </a:cxn>
                <a:cxn ang="0">
                  <a:pos x="T4" y="T5"/>
                </a:cxn>
                <a:cxn ang="0">
                  <a:pos x="T6" y="T7"/>
                </a:cxn>
              </a:cxnLst>
              <a:rect l="0" t="0" r="r" b="b"/>
              <a:pathLst>
                <a:path w="66" h="11">
                  <a:moveTo>
                    <a:pt x="0" y="0"/>
                  </a:moveTo>
                  <a:cubicBezTo>
                    <a:pt x="0" y="0"/>
                    <a:pt x="54" y="0"/>
                    <a:pt x="66" y="11"/>
                  </a:cubicBezTo>
                  <a:cubicBezTo>
                    <a:pt x="65" y="0"/>
                    <a:pt x="65" y="0"/>
                    <a:pt x="65"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9" name="Freeform 460"/>
            <p:cNvSpPr>
              <a:spLocks/>
            </p:cNvSpPr>
            <p:nvPr/>
          </p:nvSpPr>
          <p:spPr bwMode="auto">
            <a:xfrm>
              <a:off x="8605103" y="5096680"/>
              <a:ext cx="126336" cy="37697"/>
            </a:xfrm>
            <a:custGeom>
              <a:avLst/>
              <a:gdLst>
                <a:gd name="T0" fmla="*/ 37 w 37"/>
                <a:gd name="T1" fmla="*/ 0 h 11"/>
                <a:gd name="T2" fmla="*/ 0 w 37"/>
                <a:gd name="T3" fmla="*/ 11 h 11"/>
                <a:gd name="T4" fmla="*/ 37 w 37"/>
                <a:gd name="T5" fmla="*/ 0 h 11"/>
                <a:gd name="T6" fmla="*/ 37 w 37"/>
                <a:gd name="T7" fmla="*/ 0 h 11"/>
              </a:gdLst>
              <a:ahLst/>
              <a:cxnLst>
                <a:cxn ang="0">
                  <a:pos x="T0" y="T1"/>
                </a:cxn>
                <a:cxn ang="0">
                  <a:pos x="T2" y="T3"/>
                </a:cxn>
                <a:cxn ang="0">
                  <a:pos x="T4" y="T5"/>
                </a:cxn>
                <a:cxn ang="0">
                  <a:pos x="T6" y="T7"/>
                </a:cxn>
              </a:cxnLst>
              <a:rect l="0" t="0" r="r" b="b"/>
              <a:pathLst>
                <a:path w="37" h="11">
                  <a:moveTo>
                    <a:pt x="37" y="0"/>
                  </a:moveTo>
                  <a:cubicBezTo>
                    <a:pt x="30" y="4"/>
                    <a:pt x="17" y="10"/>
                    <a:pt x="0" y="11"/>
                  </a:cubicBezTo>
                  <a:cubicBezTo>
                    <a:pt x="17" y="10"/>
                    <a:pt x="30" y="4"/>
                    <a:pt x="37" y="0"/>
                  </a:cubicBezTo>
                  <a:cubicBezTo>
                    <a:pt x="37" y="0"/>
                    <a:pt x="37" y="0"/>
                    <a:pt x="37" y="0"/>
                  </a:cubicBezTo>
                </a:path>
              </a:pathLst>
            </a:custGeom>
            <a:solidFill>
              <a:srgbClr val="9EA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0" name="Freeform 461"/>
            <p:cNvSpPr>
              <a:spLocks/>
            </p:cNvSpPr>
            <p:nvPr/>
          </p:nvSpPr>
          <p:spPr bwMode="auto">
            <a:xfrm>
              <a:off x="8817022" y="5021286"/>
              <a:ext cx="0" cy="4075"/>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solidFill>
              <a:srgbClr val="7798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1" name="Freeform 462"/>
            <p:cNvSpPr>
              <a:spLocks noEditPoints="1"/>
            </p:cNvSpPr>
            <p:nvPr/>
          </p:nvSpPr>
          <p:spPr bwMode="auto">
            <a:xfrm>
              <a:off x="8782382" y="5025361"/>
              <a:ext cx="34641" cy="30565"/>
            </a:xfrm>
            <a:custGeom>
              <a:avLst/>
              <a:gdLst>
                <a:gd name="T0" fmla="*/ 7 w 10"/>
                <a:gd name="T1" fmla="*/ 2 h 9"/>
                <a:gd name="T2" fmla="*/ 0 w 10"/>
                <a:gd name="T3" fmla="*/ 9 h 9"/>
                <a:gd name="T4" fmla="*/ 0 w 10"/>
                <a:gd name="T5" fmla="*/ 9 h 9"/>
                <a:gd name="T6" fmla="*/ 7 w 10"/>
                <a:gd name="T7" fmla="*/ 2 h 9"/>
                <a:gd name="T8" fmla="*/ 7 w 10"/>
                <a:gd name="T9" fmla="*/ 2 h 9"/>
                <a:gd name="T10" fmla="*/ 10 w 10"/>
                <a:gd name="T11" fmla="*/ 0 h 9"/>
                <a:gd name="T12" fmla="*/ 8 w 10"/>
                <a:gd name="T13" fmla="*/ 1 h 9"/>
                <a:gd name="T14" fmla="*/ 8 w 10"/>
                <a:gd name="T15" fmla="*/ 1 h 9"/>
                <a:gd name="T16" fmla="*/ 10 w 10"/>
                <a:gd name="T17" fmla="*/ 0 h 9"/>
                <a:gd name="T18" fmla="*/ 10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2"/>
                  </a:moveTo>
                  <a:cubicBezTo>
                    <a:pt x="0" y="9"/>
                    <a:pt x="0" y="9"/>
                    <a:pt x="0" y="9"/>
                  </a:cubicBezTo>
                  <a:cubicBezTo>
                    <a:pt x="0" y="9"/>
                    <a:pt x="0" y="9"/>
                    <a:pt x="0" y="9"/>
                  </a:cubicBezTo>
                  <a:cubicBezTo>
                    <a:pt x="7" y="2"/>
                    <a:pt x="7" y="2"/>
                    <a:pt x="7" y="2"/>
                  </a:cubicBezTo>
                  <a:cubicBezTo>
                    <a:pt x="7" y="2"/>
                    <a:pt x="7" y="2"/>
                    <a:pt x="7" y="2"/>
                  </a:cubicBezTo>
                  <a:moveTo>
                    <a:pt x="10" y="0"/>
                  </a:moveTo>
                  <a:cubicBezTo>
                    <a:pt x="8" y="1"/>
                    <a:pt x="8" y="1"/>
                    <a:pt x="8" y="1"/>
                  </a:cubicBezTo>
                  <a:cubicBezTo>
                    <a:pt x="8" y="1"/>
                    <a:pt x="8" y="1"/>
                    <a:pt x="8" y="1"/>
                  </a:cubicBezTo>
                  <a:cubicBezTo>
                    <a:pt x="10" y="0"/>
                    <a:pt x="10" y="0"/>
                    <a:pt x="10" y="0"/>
                  </a:cubicBezTo>
                  <a:cubicBezTo>
                    <a:pt x="10" y="0"/>
                    <a:pt x="10" y="0"/>
                    <a:pt x="10" y="0"/>
                  </a:cubicBezTo>
                </a:path>
              </a:pathLst>
            </a:custGeom>
            <a:solidFill>
              <a:srgbClr val="5B9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2" name="Freeform 463"/>
            <p:cNvSpPr>
              <a:spLocks noEditPoints="1"/>
            </p:cNvSpPr>
            <p:nvPr/>
          </p:nvSpPr>
          <p:spPr bwMode="auto">
            <a:xfrm>
              <a:off x="8755892" y="5028418"/>
              <a:ext cx="53999" cy="47886"/>
            </a:xfrm>
            <a:custGeom>
              <a:avLst/>
              <a:gdLst>
                <a:gd name="T0" fmla="*/ 8 w 16"/>
                <a:gd name="T1" fmla="*/ 8 h 14"/>
                <a:gd name="T2" fmla="*/ 8 w 16"/>
                <a:gd name="T3" fmla="*/ 8 h 14"/>
                <a:gd name="T4" fmla="*/ 0 w 16"/>
                <a:gd name="T5" fmla="*/ 14 h 14"/>
                <a:gd name="T6" fmla="*/ 0 w 16"/>
                <a:gd name="T7" fmla="*/ 14 h 14"/>
                <a:gd name="T8" fmla="*/ 8 w 16"/>
                <a:gd name="T9" fmla="*/ 8 h 14"/>
                <a:gd name="T10" fmla="*/ 16 w 16"/>
                <a:gd name="T11" fmla="*/ 0 h 14"/>
                <a:gd name="T12" fmla="*/ 15 w 16"/>
                <a:gd name="T13" fmla="*/ 1 h 14"/>
                <a:gd name="T14" fmla="*/ 15 w 16"/>
                <a:gd name="T15" fmla="*/ 1 h 14"/>
                <a:gd name="T16" fmla="*/ 16 w 16"/>
                <a:gd name="T17" fmla="*/ 0 h 14"/>
                <a:gd name="T18" fmla="*/ 16 w 16"/>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4">
                  <a:moveTo>
                    <a:pt x="8" y="8"/>
                  </a:moveTo>
                  <a:cubicBezTo>
                    <a:pt x="8" y="8"/>
                    <a:pt x="8" y="8"/>
                    <a:pt x="8" y="8"/>
                  </a:cubicBezTo>
                  <a:cubicBezTo>
                    <a:pt x="0" y="14"/>
                    <a:pt x="0" y="14"/>
                    <a:pt x="0" y="14"/>
                  </a:cubicBezTo>
                  <a:cubicBezTo>
                    <a:pt x="0" y="14"/>
                    <a:pt x="0" y="14"/>
                    <a:pt x="0" y="14"/>
                  </a:cubicBezTo>
                  <a:cubicBezTo>
                    <a:pt x="8" y="8"/>
                    <a:pt x="8" y="8"/>
                    <a:pt x="8" y="8"/>
                  </a:cubicBezTo>
                  <a:moveTo>
                    <a:pt x="16" y="0"/>
                  </a:moveTo>
                  <a:cubicBezTo>
                    <a:pt x="15" y="1"/>
                    <a:pt x="15" y="1"/>
                    <a:pt x="15" y="1"/>
                  </a:cubicBezTo>
                  <a:cubicBezTo>
                    <a:pt x="15" y="1"/>
                    <a:pt x="15" y="1"/>
                    <a:pt x="15" y="1"/>
                  </a:cubicBezTo>
                  <a:cubicBezTo>
                    <a:pt x="16" y="0"/>
                    <a:pt x="16" y="0"/>
                    <a:pt x="16" y="0"/>
                  </a:cubicBezTo>
                  <a:cubicBezTo>
                    <a:pt x="16" y="0"/>
                    <a:pt x="16" y="0"/>
                    <a:pt x="16" y="0"/>
                  </a:cubicBezTo>
                </a:path>
              </a:pathLst>
            </a:custGeom>
            <a:solidFill>
              <a:srgbClr val="4C87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3" name="Freeform 464"/>
            <p:cNvSpPr>
              <a:spLocks/>
            </p:cNvSpPr>
            <p:nvPr/>
          </p:nvSpPr>
          <p:spPr bwMode="auto">
            <a:xfrm>
              <a:off x="8731439" y="5076303"/>
              <a:ext cx="24452" cy="20377"/>
            </a:xfrm>
            <a:custGeom>
              <a:avLst/>
              <a:gdLst>
                <a:gd name="T0" fmla="*/ 7 w 7"/>
                <a:gd name="T1" fmla="*/ 0 h 6"/>
                <a:gd name="T2" fmla="*/ 7 w 7"/>
                <a:gd name="T3" fmla="*/ 0 h 6"/>
                <a:gd name="T4" fmla="*/ 0 w 7"/>
                <a:gd name="T5" fmla="*/ 6 h 6"/>
                <a:gd name="T6" fmla="*/ 0 w 7"/>
                <a:gd name="T7" fmla="*/ 6 h 6"/>
                <a:gd name="T8" fmla="*/ 7 w 7"/>
                <a:gd name="T9" fmla="*/ 0 h 6"/>
                <a:gd name="T10" fmla="*/ 7 w 7"/>
                <a:gd name="T11" fmla="*/ 0 h 6"/>
                <a:gd name="T12" fmla="*/ 7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0"/>
                  </a:moveTo>
                  <a:cubicBezTo>
                    <a:pt x="7" y="0"/>
                    <a:pt x="7" y="0"/>
                    <a:pt x="7" y="0"/>
                  </a:cubicBezTo>
                  <a:cubicBezTo>
                    <a:pt x="7" y="0"/>
                    <a:pt x="5" y="3"/>
                    <a:pt x="0" y="6"/>
                  </a:cubicBezTo>
                  <a:cubicBezTo>
                    <a:pt x="0" y="6"/>
                    <a:pt x="0" y="6"/>
                    <a:pt x="0" y="6"/>
                  </a:cubicBezTo>
                  <a:cubicBezTo>
                    <a:pt x="5" y="3"/>
                    <a:pt x="7" y="0"/>
                    <a:pt x="7" y="0"/>
                  </a:cubicBezTo>
                  <a:cubicBezTo>
                    <a:pt x="7" y="0"/>
                    <a:pt x="7" y="0"/>
                    <a:pt x="7" y="0"/>
                  </a:cubicBezTo>
                  <a:cubicBezTo>
                    <a:pt x="7" y="0"/>
                    <a:pt x="7" y="0"/>
                    <a:pt x="7" y="0"/>
                  </a:cubicBezTo>
                </a:path>
              </a:pathLst>
            </a:custGeom>
            <a:solidFill>
              <a:srgbClr val="5B9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4" name="Freeform 465"/>
            <p:cNvSpPr>
              <a:spLocks/>
            </p:cNvSpPr>
            <p:nvPr/>
          </p:nvSpPr>
          <p:spPr bwMode="auto">
            <a:xfrm>
              <a:off x="7740106" y="5021286"/>
              <a:ext cx="1076917" cy="113092"/>
            </a:xfrm>
            <a:custGeom>
              <a:avLst/>
              <a:gdLst>
                <a:gd name="T0" fmla="*/ 316 w 316"/>
                <a:gd name="T1" fmla="*/ 0 h 33"/>
                <a:gd name="T2" fmla="*/ 0 w 316"/>
                <a:gd name="T3" fmla="*/ 0 h 33"/>
                <a:gd name="T4" fmla="*/ 254 w 316"/>
                <a:gd name="T5" fmla="*/ 33 h 33"/>
                <a:gd name="T6" fmla="*/ 254 w 316"/>
                <a:gd name="T7" fmla="*/ 33 h 33"/>
                <a:gd name="T8" fmla="*/ 254 w 316"/>
                <a:gd name="T9" fmla="*/ 33 h 33"/>
                <a:gd name="T10" fmla="*/ 291 w 316"/>
                <a:gd name="T11" fmla="*/ 22 h 33"/>
                <a:gd name="T12" fmla="*/ 298 w 316"/>
                <a:gd name="T13" fmla="*/ 16 h 33"/>
                <a:gd name="T14" fmla="*/ 298 w 316"/>
                <a:gd name="T15" fmla="*/ 16 h 33"/>
                <a:gd name="T16" fmla="*/ 306 w 316"/>
                <a:gd name="T17" fmla="*/ 10 h 33"/>
                <a:gd name="T18" fmla="*/ 313 w 316"/>
                <a:gd name="T19" fmla="*/ 3 h 33"/>
                <a:gd name="T20" fmla="*/ 314 w 316"/>
                <a:gd name="T21" fmla="*/ 2 h 33"/>
                <a:gd name="T22" fmla="*/ 316 w 316"/>
                <a:gd name="T23" fmla="*/ 1 h 33"/>
                <a:gd name="T24" fmla="*/ 316 w 316"/>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6" h="33">
                  <a:moveTo>
                    <a:pt x="316" y="0"/>
                  </a:moveTo>
                  <a:cubicBezTo>
                    <a:pt x="0" y="0"/>
                    <a:pt x="0" y="0"/>
                    <a:pt x="0" y="0"/>
                  </a:cubicBezTo>
                  <a:cubicBezTo>
                    <a:pt x="254" y="33"/>
                    <a:pt x="254" y="33"/>
                    <a:pt x="254" y="33"/>
                  </a:cubicBezTo>
                  <a:cubicBezTo>
                    <a:pt x="254" y="33"/>
                    <a:pt x="254" y="33"/>
                    <a:pt x="254" y="33"/>
                  </a:cubicBezTo>
                  <a:cubicBezTo>
                    <a:pt x="254" y="33"/>
                    <a:pt x="254" y="33"/>
                    <a:pt x="254" y="33"/>
                  </a:cubicBezTo>
                  <a:cubicBezTo>
                    <a:pt x="271" y="32"/>
                    <a:pt x="284" y="26"/>
                    <a:pt x="291" y="22"/>
                  </a:cubicBezTo>
                  <a:cubicBezTo>
                    <a:pt x="296" y="19"/>
                    <a:pt x="298" y="16"/>
                    <a:pt x="298" y="16"/>
                  </a:cubicBezTo>
                  <a:cubicBezTo>
                    <a:pt x="298" y="16"/>
                    <a:pt x="298" y="16"/>
                    <a:pt x="298" y="16"/>
                  </a:cubicBezTo>
                  <a:cubicBezTo>
                    <a:pt x="306" y="10"/>
                    <a:pt x="306" y="10"/>
                    <a:pt x="306" y="10"/>
                  </a:cubicBezTo>
                  <a:cubicBezTo>
                    <a:pt x="313" y="3"/>
                    <a:pt x="313" y="3"/>
                    <a:pt x="313" y="3"/>
                  </a:cubicBezTo>
                  <a:cubicBezTo>
                    <a:pt x="314" y="2"/>
                    <a:pt x="314" y="2"/>
                    <a:pt x="314" y="2"/>
                  </a:cubicBezTo>
                  <a:cubicBezTo>
                    <a:pt x="316" y="1"/>
                    <a:pt x="316" y="1"/>
                    <a:pt x="316" y="1"/>
                  </a:cubicBezTo>
                  <a:cubicBezTo>
                    <a:pt x="316" y="0"/>
                    <a:pt x="316" y="0"/>
                    <a:pt x="316" y="0"/>
                  </a:cubicBezTo>
                </a:path>
              </a:pathLst>
            </a:custGeom>
            <a:solidFill>
              <a:srgbClr val="A35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5" name="Freeform 466"/>
            <p:cNvSpPr>
              <a:spLocks/>
            </p:cNvSpPr>
            <p:nvPr/>
          </p:nvSpPr>
          <p:spPr bwMode="auto">
            <a:xfrm>
              <a:off x="6387083" y="5021286"/>
              <a:ext cx="20377" cy="17321"/>
            </a:xfrm>
            <a:custGeom>
              <a:avLst/>
              <a:gdLst>
                <a:gd name="T0" fmla="*/ 0 w 6"/>
                <a:gd name="T1" fmla="*/ 0 h 5"/>
                <a:gd name="T2" fmla="*/ 0 w 6"/>
                <a:gd name="T3" fmla="*/ 0 h 5"/>
                <a:gd name="T4" fmla="*/ 6 w 6"/>
                <a:gd name="T5" fmla="*/ 5 h 5"/>
                <a:gd name="T6" fmla="*/ 6 w 6"/>
                <a:gd name="T7" fmla="*/ 5 h 5"/>
                <a:gd name="T8" fmla="*/ 0 w 6"/>
                <a:gd name="T9" fmla="*/ 0 h 5"/>
              </a:gdLst>
              <a:ahLst/>
              <a:cxnLst>
                <a:cxn ang="0">
                  <a:pos x="T0" y="T1"/>
                </a:cxn>
                <a:cxn ang="0">
                  <a:pos x="T2" y="T3"/>
                </a:cxn>
                <a:cxn ang="0">
                  <a:pos x="T4" y="T5"/>
                </a:cxn>
                <a:cxn ang="0">
                  <a:pos x="T6" y="T7"/>
                </a:cxn>
                <a:cxn ang="0">
                  <a:pos x="T8" y="T9"/>
                </a:cxn>
              </a:cxnLst>
              <a:rect l="0" t="0" r="r" b="b"/>
              <a:pathLst>
                <a:path w="6" h="5">
                  <a:moveTo>
                    <a:pt x="0" y="0"/>
                  </a:moveTo>
                  <a:cubicBezTo>
                    <a:pt x="0" y="0"/>
                    <a:pt x="0" y="0"/>
                    <a:pt x="0" y="0"/>
                  </a:cubicBezTo>
                  <a:cubicBezTo>
                    <a:pt x="2" y="2"/>
                    <a:pt x="4" y="3"/>
                    <a:pt x="6" y="5"/>
                  </a:cubicBezTo>
                  <a:cubicBezTo>
                    <a:pt x="6" y="5"/>
                    <a:pt x="6" y="5"/>
                    <a:pt x="6" y="5"/>
                  </a:cubicBezTo>
                  <a:cubicBezTo>
                    <a:pt x="4" y="3"/>
                    <a:pt x="2" y="2"/>
                    <a:pt x="0" y="0"/>
                  </a:cubicBezTo>
                </a:path>
              </a:pathLst>
            </a:custGeom>
            <a:solidFill>
              <a:srgbClr val="4C87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6" name="Freeform 467"/>
            <p:cNvSpPr>
              <a:spLocks/>
            </p:cNvSpPr>
            <p:nvPr/>
          </p:nvSpPr>
          <p:spPr bwMode="auto">
            <a:xfrm>
              <a:off x="6407460" y="5038606"/>
              <a:ext cx="7132" cy="10188"/>
            </a:xfrm>
            <a:custGeom>
              <a:avLst/>
              <a:gdLst>
                <a:gd name="T0" fmla="*/ 0 w 2"/>
                <a:gd name="T1" fmla="*/ 0 h 3"/>
                <a:gd name="T2" fmla="*/ 2 w 2"/>
                <a:gd name="T3" fmla="*/ 3 h 3"/>
                <a:gd name="T4" fmla="*/ 0 w 2"/>
                <a:gd name="T5" fmla="*/ 0 h 3"/>
                <a:gd name="T6" fmla="*/ 0 w 2"/>
                <a:gd name="T7" fmla="*/ 0 h 3"/>
              </a:gdLst>
              <a:ahLst/>
              <a:cxnLst>
                <a:cxn ang="0">
                  <a:pos x="T0" y="T1"/>
                </a:cxn>
                <a:cxn ang="0">
                  <a:pos x="T2" y="T3"/>
                </a:cxn>
                <a:cxn ang="0">
                  <a:pos x="T4" y="T5"/>
                </a:cxn>
                <a:cxn ang="0">
                  <a:pos x="T6" y="T7"/>
                </a:cxn>
              </a:cxnLst>
              <a:rect l="0" t="0" r="r" b="b"/>
              <a:pathLst>
                <a:path w="2" h="3">
                  <a:moveTo>
                    <a:pt x="0" y="0"/>
                  </a:moveTo>
                  <a:cubicBezTo>
                    <a:pt x="1" y="1"/>
                    <a:pt x="2" y="2"/>
                    <a:pt x="2" y="3"/>
                  </a:cubicBezTo>
                  <a:cubicBezTo>
                    <a:pt x="2" y="2"/>
                    <a:pt x="1" y="1"/>
                    <a:pt x="0" y="0"/>
                  </a:cubicBezTo>
                  <a:cubicBezTo>
                    <a:pt x="0" y="0"/>
                    <a:pt x="0" y="0"/>
                    <a:pt x="0" y="0"/>
                  </a:cubicBezTo>
                </a:path>
              </a:pathLst>
            </a:custGeom>
            <a:solidFill>
              <a:srgbClr val="3E7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7" name="Freeform 468"/>
            <p:cNvSpPr>
              <a:spLocks/>
            </p:cNvSpPr>
            <p:nvPr/>
          </p:nvSpPr>
          <p:spPr bwMode="auto">
            <a:xfrm>
              <a:off x="6438025" y="5086492"/>
              <a:ext cx="0" cy="30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solidFill>
              <a:srgbClr val="3E7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8" name="Freeform 469"/>
            <p:cNvSpPr>
              <a:spLocks/>
            </p:cNvSpPr>
            <p:nvPr/>
          </p:nvSpPr>
          <p:spPr bwMode="auto">
            <a:xfrm>
              <a:off x="6434969" y="5093624"/>
              <a:ext cx="101884" cy="40754"/>
            </a:xfrm>
            <a:custGeom>
              <a:avLst/>
              <a:gdLst>
                <a:gd name="T0" fmla="*/ 16 w 30"/>
                <a:gd name="T1" fmla="*/ 0 h 12"/>
                <a:gd name="T2" fmla="*/ 7 w 30"/>
                <a:gd name="T3" fmla="*/ 0 h 12"/>
                <a:gd name="T4" fmla="*/ 1 w 30"/>
                <a:gd name="T5" fmla="*/ 2 h 12"/>
                <a:gd name="T6" fmla="*/ 0 w 30"/>
                <a:gd name="T7" fmla="*/ 12 h 12"/>
                <a:gd name="T8" fmla="*/ 26 w 30"/>
                <a:gd name="T9" fmla="*/ 12 h 12"/>
                <a:gd name="T10" fmla="*/ 30 w 30"/>
                <a:gd name="T11" fmla="*/ 6 h 12"/>
                <a:gd name="T12" fmla="*/ 29 w 30"/>
                <a:gd name="T13" fmla="*/ 2 h 12"/>
                <a:gd name="T14" fmla="*/ 26 w 30"/>
                <a:gd name="T15" fmla="*/ 2 h 12"/>
                <a:gd name="T16" fmla="*/ 16 w 3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2">
                  <a:moveTo>
                    <a:pt x="16" y="0"/>
                  </a:moveTo>
                  <a:cubicBezTo>
                    <a:pt x="7" y="0"/>
                    <a:pt x="7" y="0"/>
                    <a:pt x="7" y="0"/>
                  </a:cubicBezTo>
                  <a:cubicBezTo>
                    <a:pt x="5" y="1"/>
                    <a:pt x="3" y="1"/>
                    <a:pt x="1" y="2"/>
                  </a:cubicBezTo>
                  <a:cubicBezTo>
                    <a:pt x="0" y="12"/>
                    <a:pt x="0" y="12"/>
                    <a:pt x="0" y="12"/>
                  </a:cubicBezTo>
                  <a:cubicBezTo>
                    <a:pt x="8" y="12"/>
                    <a:pt x="16" y="12"/>
                    <a:pt x="26" y="12"/>
                  </a:cubicBezTo>
                  <a:cubicBezTo>
                    <a:pt x="26" y="12"/>
                    <a:pt x="30" y="10"/>
                    <a:pt x="30" y="6"/>
                  </a:cubicBezTo>
                  <a:cubicBezTo>
                    <a:pt x="30" y="4"/>
                    <a:pt x="29" y="3"/>
                    <a:pt x="29" y="2"/>
                  </a:cubicBezTo>
                  <a:cubicBezTo>
                    <a:pt x="28" y="2"/>
                    <a:pt x="27" y="2"/>
                    <a:pt x="26" y="2"/>
                  </a:cubicBezTo>
                  <a:cubicBezTo>
                    <a:pt x="22" y="2"/>
                    <a:pt x="19" y="1"/>
                    <a:pt x="16" y="0"/>
                  </a:cubicBezTo>
                </a:path>
              </a:pathLst>
            </a:custGeom>
            <a:solidFill>
              <a:srgbClr val="9EA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9" name="Freeform 470"/>
            <p:cNvSpPr>
              <a:spLocks noEditPoints="1"/>
            </p:cNvSpPr>
            <p:nvPr/>
          </p:nvSpPr>
          <p:spPr bwMode="auto">
            <a:xfrm>
              <a:off x="6438025" y="5093624"/>
              <a:ext cx="95771" cy="7132"/>
            </a:xfrm>
            <a:custGeom>
              <a:avLst/>
              <a:gdLst>
                <a:gd name="T0" fmla="*/ 6 w 28"/>
                <a:gd name="T1" fmla="*/ 0 h 2"/>
                <a:gd name="T2" fmla="*/ 0 w 28"/>
                <a:gd name="T3" fmla="*/ 0 h 2"/>
                <a:gd name="T4" fmla="*/ 0 w 28"/>
                <a:gd name="T5" fmla="*/ 0 h 2"/>
                <a:gd name="T6" fmla="*/ 0 w 28"/>
                <a:gd name="T7" fmla="*/ 2 h 2"/>
                <a:gd name="T8" fmla="*/ 6 w 28"/>
                <a:gd name="T9" fmla="*/ 0 h 2"/>
                <a:gd name="T10" fmla="*/ 25 w 28"/>
                <a:gd name="T11" fmla="*/ 0 h 2"/>
                <a:gd name="T12" fmla="*/ 15 w 28"/>
                <a:gd name="T13" fmla="*/ 0 h 2"/>
                <a:gd name="T14" fmla="*/ 25 w 28"/>
                <a:gd name="T15" fmla="*/ 2 h 2"/>
                <a:gd name="T16" fmla="*/ 28 w 28"/>
                <a:gd name="T17" fmla="*/ 2 h 2"/>
                <a:gd name="T18" fmla="*/ 25 w 28"/>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
                  <a:moveTo>
                    <a:pt x="6" y="0"/>
                  </a:moveTo>
                  <a:cubicBezTo>
                    <a:pt x="0" y="0"/>
                    <a:pt x="0" y="0"/>
                    <a:pt x="0" y="0"/>
                  </a:cubicBezTo>
                  <a:cubicBezTo>
                    <a:pt x="0" y="0"/>
                    <a:pt x="0" y="0"/>
                    <a:pt x="0" y="0"/>
                  </a:cubicBezTo>
                  <a:cubicBezTo>
                    <a:pt x="0" y="2"/>
                    <a:pt x="0" y="2"/>
                    <a:pt x="0" y="2"/>
                  </a:cubicBezTo>
                  <a:cubicBezTo>
                    <a:pt x="2" y="1"/>
                    <a:pt x="4" y="1"/>
                    <a:pt x="6" y="0"/>
                  </a:cubicBezTo>
                  <a:moveTo>
                    <a:pt x="25" y="0"/>
                  </a:moveTo>
                  <a:cubicBezTo>
                    <a:pt x="15" y="0"/>
                    <a:pt x="15" y="0"/>
                    <a:pt x="15" y="0"/>
                  </a:cubicBezTo>
                  <a:cubicBezTo>
                    <a:pt x="18" y="1"/>
                    <a:pt x="21" y="2"/>
                    <a:pt x="25" y="2"/>
                  </a:cubicBezTo>
                  <a:cubicBezTo>
                    <a:pt x="26" y="2"/>
                    <a:pt x="27" y="2"/>
                    <a:pt x="28" y="2"/>
                  </a:cubicBezTo>
                  <a:cubicBezTo>
                    <a:pt x="27" y="0"/>
                    <a:pt x="25" y="0"/>
                    <a:pt x="25" y="0"/>
                  </a:cubicBezTo>
                </a:path>
              </a:pathLst>
            </a:custGeom>
            <a:solidFill>
              <a:srgbClr val="3E7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0" name="Freeform 471"/>
            <p:cNvSpPr>
              <a:spLocks/>
            </p:cNvSpPr>
            <p:nvPr/>
          </p:nvSpPr>
          <p:spPr bwMode="auto">
            <a:xfrm>
              <a:off x="6387083" y="5021286"/>
              <a:ext cx="2218020" cy="113092"/>
            </a:xfrm>
            <a:custGeom>
              <a:avLst/>
              <a:gdLst>
                <a:gd name="T0" fmla="*/ 397 w 651"/>
                <a:gd name="T1" fmla="*/ 0 h 33"/>
                <a:gd name="T2" fmla="*/ 0 w 651"/>
                <a:gd name="T3" fmla="*/ 0 h 33"/>
                <a:gd name="T4" fmla="*/ 8 w 651"/>
                <a:gd name="T5" fmla="*/ 8 h 33"/>
                <a:gd name="T6" fmla="*/ 15 w 651"/>
                <a:gd name="T7" fmla="*/ 19 h 33"/>
                <a:gd name="T8" fmla="*/ 15 w 651"/>
                <a:gd name="T9" fmla="*/ 19 h 33"/>
                <a:gd name="T10" fmla="*/ 15 w 651"/>
                <a:gd name="T11" fmla="*/ 20 h 33"/>
                <a:gd name="T12" fmla="*/ 15 w 651"/>
                <a:gd name="T13" fmla="*/ 20 h 33"/>
                <a:gd name="T14" fmla="*/ 15 w 651"/>
                <a:gd name="T15" fmla="*/ 21 h 33"/>
                <a:gd name="T16" fmla="*/ 40 w 651"/>
                <a:gd name="T17" fmla="*/ 21 h 33"/>
                <a:gd name="T18" fmla="*/ 44 w 651"/>
                <a:gd name="T19" fmla="*/ 27 h 33"/>
                <a:gd name="T20" fmla="*/ 44 w 651"/>
                <a:gd name="T21" fmla="*/ 27 h 33"/>
                <a:gd name="T22" fmla="*/ 40 w 651"/>
                <a:gd name="T23" fmla="*/ 33 h 33"/>
                <a:gd name="T24" fmla="*/ 651 w 651"/>
                <a:gd name="T25" fmla="*/ 33 h 33"/>
                <a:gd name="T26" fmla="*/ 397 w 651"/>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1" h="33">
                  <a:moveTo>
                    <a:pt x="397" y="0"/>
                  </a:moveTo>
                  <a:cubicBezTo>
                    <a:pt x="0" y="0"/>
                    <a:pt x="0" y="0"/>
                    <a:pt x="0" y="0"/>
                  </a:cubicBezTo>
                  <a:cubicBezTo>
                    <a:pt x="3" y="2"/>
                    <a:pt x="6" y="5"/>
                    <a:pt x="8" y="8"/>
                  </a:cubicBezTo>
                  <a:cubicBezTo>
                    <a:pt x="11" y="11"/>
                    <a:pt x="14" y="15"/>
                    <a:pt x="15" y="19"/>
                  </a:cubicBezTo>
                  <a:cubicBezTo>
                    <a:pt x="15" y="19"/>
                    <a:pt x="15" y="19"/>
                    <a:pt x="15" y="19"/>
                  </a:cubicBezTo>
                  <a:cubicBezTo>
                    <a:pt x="15" y="19"/>
                    <a:pt x="15" y="19"/>
                    <a:pt x="15" y="20"/>
                  </a:cubicBezTo>
                  <a:cubicBezTo>
                    <a:pt x="15" y="20"/>
                    <a:pt x="15" y="20"/>
                    <a:pt x="15" y="20"/>
                  </a:cubicBezTo>
                  <a:cubicBezTo>
                    <a:pt x="15" y="20"/>
                    <a:pt x="15" y="20"/>
                    <a:pt x="15" y="21"/>
                  </a:cubicBezTo>
                  <a:cubicBezTo>
                    <a:pt x="40" y="21"/>
                    <a:pt x="40" y="21"/>
                    <a:pt x="40" y="21"/>
                  </a:cubicBezTo>
                  <a:cubicBezTo>
                    <a:pt x="40" y="21"/>
                    <a:pt x="44" y="22"/>
                    <a:pt x="44" y="27"/>
                  </a:cubicBezTo>
                  <a:cubicBezTo>
                    <a:pt x="44" y="27"/>
                    <a:pt x="44" y="27"/>
                    <a:pt x="44" y="27"/>
                  </a:cubicBezTo>
                  <a:cubicBezTo>
                    <a:pt x="44" y="31"/>
                    <a:pt x="40" y="33"/>
                    <a:pt x="40" y="33"/>
                  </a:cubicBezTo>
                  <a:cubicBezTo>
                    <a:pt x="190" y="33"/>
                    <a:pt x="628" y="33"/>
                    <a:pt x="651" y="33"/>
                  </a:cubicBezTo>
                  <a:cubicBezTo>
                    <a:pt x="397" y="0"/>
                    <a:pt x="397" y="0"/>
                    <a:pt x="397" y="0"/>
                  </a:cubicBezTo>
                </a:path>
              </a:pathLst>
            </a:custGeom>
            <a:solidFill>
              <a:srgbClr val="A35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1" name="Freeform 472"/>
            <p:cNvSpPr>
              <a:spLocks/>
            </p:cNvSpPr>
            <p:nvPr/>
          </p:nvSpPr>
          <p:spPr bwMode="auto">
            <a:xfrm>
              <a:off x="8969849" y="4704426"/>
              <a:ext cx="4075" cy="85583"/>
            </a:xfrm>
            <a:custGeom>
              <a:avLst/>
              <a:gdLst>
                <a:gd name="T0" fmla="*/ 0 w 4"/>
                <a:gd name="T1" fmla="*/ 0 h 84"/>
                <a:gd name="T2" fmla="*/ 0 w 4"/>
                <a:gd name="T3" fmla="*/ 84 h 84"/>
                <a:gd name="T4" fmla="*/ 4 w 4"/>
                <a:gd name="T5" fmla="*/ 84 h 84"/>
                <a:gd name="T6" fmla="*/ 0 w 4"/>
                <a:gd name="T7" fmla="*/ 0 h 84"/>
              </a:gdLst>
              <a:ahLst/>
              <a:cxnLst>
                <a:cxn ang="0">
                  <a:pos x="T0" y="T1"/>
                </a:cxn>
                <a:cxn ang="0">
                  <a:pos x="T2" y="T3"/>
                </a:cxn>
                <a:cxn ang="0">
                  <a:pos x="T4" y="T5"/>
                </a:cxn>
                <a:cxn ang="0">
                  <a:pos x="T6" y="T7"/>
                </a:cxn>
              </a:cxnLst>
              <a:rect l="0" t="0" r="r" b="b"/>
              <a:pathLst>
                <a:path w="4" h="84">
                  <a:moveTo>
                    <a:pt x="0" y="0"/>
                  </a:moveTo>
                  <a:lnTo>
                    <a:pt x="0" y="84"/>
                  </a:lnTo>
                  <a:lnTo>
                    <a:pt x="4" y="84"/>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2" name="Freeform 473"/>
            <p:cNvSpPr>
              <a:spLocks/>
            </p:cNvSpPr>
            <p:nvPr/>
          </p:nvSpPr>
          <p:spPr bwMode="auto">
            <a:xfrm>
              <a:off x="6216936" y="4800197"/>
              <a:ext cx="33622" cy="84564"/>
            </a:xfrm>
            <a:custGeom>
              <a:avLst/>
              <a:gdLst>
                <a:gd name="T0" fmla="*/ 0 w 33"/>
                <a:gd name="T1" fmla="*/ 0 h 83"/>
                <a:gd name="T2" fmla="*/ 27 w 33"/>
                <a:gd name="T3" fmla="*/ 83 h 83"/>
                <a:gd name="T4" fmla="*/ 33 w 33"/>
                <a:gd name="T5" fmla="*/ 83 h 83"/>
                <a:gd name="T6" fmla="*/ 0 w 33"/>
                <a:gd name="T7" fmla="*/ 0 h 83"/>
              </a:gdLst>
              <a:ahLst/>
              <a:cxnLst>
                <a:cxn ang="0">
                  <a:pos x="T0" y="T1"/>
                </a:cxn>
                <a:cxn ang="0">
                  <a:pos x="T2" y="T3"/>
                </a:cxn>
                <a:cxn ang="0">
                  <a:pos x="T4" y="T5"/>
                </a:cxn>
                <a:cxn ang="0">
                  <a:pos x="T6" y="T7"/>
                </a:cxn>
              </a:cxnLst>
              <a:rect l="0" t="0" r="r" b="b"/>
              <a:pathLst>
                <a:path w="33" h="83">
                  <a:moveTo>
                    <a:pt x="0" y="0"/>
                  </a:moveTo>
                  <a:lnTo>
                    <a:pt x="27" y="83"/>
                  </a:lnTo>
                  <a:lnTo>
                    <a:pt x="33" y="83"/>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3" name="Freeform 474"/>
            <p:cNvSpPr>
              <a:spLocks/>
            </p:cNvSpPr>
            <p:nvPr/>
          </p:nvSpPr>
          <p:spPr bwMode="auto">
            <a:xfrm>
              <a:off x="7519017" y="5063059"/>
              <a:ext cx="1985724"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6 w 583"/>
                <a:gd name="T13" fmla="*/ 0 h 17"/>
                <a:gd name="T14" fmla="*/ 452 w 583"/>
                <a:gd name="T15" fmla="*/ 10 h 17"/>
                <a:gd name="T16" fmla="*/ 437 w 583"/>
                <a:gd name="T17" fmla="*/ 0 h 17"/>
                <a:gd name="T18" fmla="*/ 408 w 583"/>
                <a:gd name="T19" fmla="*/ 0 h 17"/>
                <a:gd name="T20" fmla="*/ 393 w 583"/>
                <a:gd name="T21" fmla="*/ 10 h 17"/>
                <a:gd name="T22" fmla="*/ 378 w 583"/>
                <a:gd name="T23" fmla="*/ 0 h 17"/>
                <a:gd name="T24" fmla="*/ 350 w 583"/>
                <a:gd name="T25" fmla="*/ 0 h 17"/>
                <a:gd name="T26" fmla="*/ 335 w 583"/>
                <a:gd name="T27" fmla="*/ 10 h 17"/>
                <a:gd name="T28" fmla="*/ 320 w 583"/>
                <a:gd name="T29" fmla="*/ 0 h 17"/>
                <a:gd name="T30" fmla="*/ 292 w 583"/>
                <a:gd name="T31" fmla="*/ 0 h 17"/>
                <a:gd name="T32" fmla="*/ 291 w 583"/>
                <a:gd name="T33" fmla="*/ 0 h 17"/>
                <a:gd name="T34" fmla="*/ 277 w 583"/>
                <a:gd name="T35" fmla="*/ 10 h 17"/>
                <a:gd name="T36" fmla="*/ 262 w 583"/>
                <a:gd name="T37" fmla="*/ 0 h 17"/>
                <a:gd name="T38" fmla="*/ 233 w 583"/>
                <a:gd name="T39" fmla="*/ 0 h 17"/>
                <a:gd name="T40" fmla="*/ 219 w 583"/>
                <a:gd name="T41" fmla="*/ 10 h 17"/>
                <a:gd name="T42" fmla="*/ 204 w 583"/>
                <a:gd name="T43" fmla="*/ 0 h 17"/>
                <a:gd name="T44" fmla="*/ 175 w 583"/>
                <a:gd name="T45" fmla="*/ 0 h 17"/>
                <a:gd name="T46" fmla="*/ 160 w 583"/>
                <a:gd name="T47" fmla="*/ 10 h 17"/>
                <a:gd name="T48" fmla="*/ 145 w 583"/>
                <a:gd name="T49" fmla="*/ 0 h 17"/>
                <a:gd name="T50" fmla="*/ 117 w 583"/>
                <a:gd name="T51" fmla="*/ 0 h 17"/>
                <a:gd name="T52" fmla="*/ 102 w 583"/>
                <a:gd name="T53" fmla="*/ 10 h 17"/>
                <a:gd name="T54" fmla="*/ 87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1 w 583"/>
                <a:gd name="T77" fmla="*/ 17 h 17"/>
                <a:gd name="T78" fmla="*/ 160 w 583"/>
                <a:gd name="T79" fmla="*/ 17 h 17"/>
                <a:gd name="T80" fmla="*/ 189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4 w 583"/>
                <a:gd name="T93" fmla="*/ 17 h 17"/>
                <a:gd name="T94" fmla="*/ 393 w 583"/>
                <a:gd name="T95" fmla="*/ 17 h 17"/>
                <a:gd name="T96" fmla="*/ 422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0"/>
                  </a:moveTo>
                  <a:cubicBezTo>
                    <a:pt x="583" y="0"/>
                    <a:pt x="583" y="0"/>
                    <a:pt x="583" y="0"/>
                  </a:cubicBezTo>
                  <a:cubicBezTo>
                    <a:pt x="582" y="0"/>
                    <a:pt x="582" y="0"/>
                    <a:pt x="582" y="0"/>
                  </a:cubicBezTo>
                  <a:cubicBezTo>
                    <a:pt x="582"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6" y="6"/>
                    <a:pt x="466" y="0"/>
                  </a:cubicBezTo>
                  <a:cubicBezTo>
                    <a:pt x="466" y="0"/>
                    <a:pt x="466" y="0"/>
                    <a:pt x="466" y="0"/>
                  </a:cubicBezTo>
                  <a:cubicBezTo>
                    <a:pt x="466" y="6"/>
                    <a:pt x="459" y="10"/>
                    <a:pt x="452" y="10"/>
                  </a:cubicBezTo>
                  <a:cubicBezTo>
                    <a:pt x="444" y="10"/>
                    <a:pt x="437" y="6"/>
                    <a:pt x="437" y="0"/>
                  </a:cubicBezTo>
                  <a:cubicBezTo>
                    <a:pt x="437" y="0"/>
                    <a:pt x="437" y="0"/>
                    <a:pt x="437" y="0"/>
                  </a:cubicBezTo>
                  <a:cubicBezTo>
                    <a:pt x="437" y="6"/>
                    <a:pt x="430" y="10"/>
                    <a:pt x="422" y="10"/>
                  </a:cubicBezTo>
                  <a:cubicBezTo>
                    <a:pt x="415" y="10"/>
                    <a:pt x="408" y="6"/>
                    <a:pt x="408" y="0"/>
                  </a:cubicBezTo>
                  <a:cubicBezTo>
                    <a:pt x="408" y="0"/>
                    <a:pt x="408" y="0"/>
                    <a:pt x="408" y="0"/>
                  </a:cubicBezTo>
                  <a:cubicBezTo>
                    <a:pt x="408"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3" y="6"/>
                    <a:pt x="233" y="0"/>
                  </a:cubicBezTo>
                  <a:cubicBezTo>
                    <a:pt x="233" y="0"/>
                    <a:pt x="233" y="0"/>
                    <a:pt x="233" y="0"/>
                  </a:cubicBezTo>
                  <a:cubicBezTo>
                    <a:pt x="233" y="6"/>
                    <a:pt x="226" y="10"/>
                    <a:pt x="219" y="10"/>
                  </a:cubicBezTo>
                  <a:cubicBezTo>
                    <a:pt x="211" y="10"/>
                    <a:pt x="204" y="6"/>
                    <a:pt x="204" y="0"/>
                  </a:cubicBezTo>
                  <a:cubicBezTo>
                    <a:pt x="204" y="0"/>
                    <a:pt x="204" y="0"/>
                    <a:pt x="204" y="0"/>
                  </a:cubicBezTo>
                  <a:cubicBezTo>
                    <a:pt x="204" y="6"/>
                    <a:pt x="197" y="10"/>
                    <a:pt x="189" y="10"/>
                  </a:cubicBezTo>
                  <a:cubicBezTo>
                    <a:pt x="182" y="10"/>
                    <a:pt x="175" y="6"/>
                    <a:pt x="175" y="0"/>
                  </a:cubicBezTo>
                  <a:cubicBezTo>
                    <a:pt x="175" y="0"/>
                    <a:pt x="175" y="0"/>
                    <a:pt x="175" y="0"/>
                  </a:cubicBezTo>
                  <a:cubicBezTo>
                    <a:pt x="175"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8"/>
                    <a:pt x="0" y="8"/>
                  </a:cubicBezTo>
                  <a:cubicBezTo>
                    <a:pt x="1" y="13"/>
                    <a:pt x="8" y="17"/>
                    <a:pt x="15" y="17"/>
                  </a:cubicBezTo>
                  <a:cubicBezTo>
                    <a:pt x="22" y="17"/>
                    <a:pt x="28" y="13"/>
                    <a:pt x="29" y="8"/>
                  </a:cubicBezTo>
                  <a:cubicBezTo>
                    <a:pt x="31" y="13"/>
                    <a:pt x="37" y="17"/>
                    <a:pt x="44" y="17"/>
                  </a:cubicBezTo>
                  <a:cubicBezTo>
                    <a:pt x="51" y="17"/>
                    <a:pt x="57" y="13"/>
                    <a:pt x="58" y="8"/>
                  </a:cubicBezTo>
                  <a:cubicBezTo>
                    <a:pt x="60" y="13"/>
                    <a:pt x="66" y="17"/>
                    <a:pt x="73" y="17"/>
                  </a:cubicBezTo>
                  <a:cubicBezTo>
                    <a:pt x="80" y="17"/>
                    <a:pt x="86" y="13"/>
                    <a:pt x="88" y="8"/>
                  </a:cubicBezTo>
                  <a:cubicBezTo>
                    <a:pt x="89" y="13"/>
                    <a:pt x="95" y="17"/>
                    <a:pt x="102" y="17"/>
                  </a:cubicBezTo>
                  <a:cubicBezTo>
                    <a:pt x="109" y="17"/>
                    <a:pt x="115" y="13"/>
                    <a:pt x="117" y="8"/>
                  </a:cubicBezTo>
                  <a:cubicBezTo>
                    <a:pt x="118" y="13"/>
                    <a:pt x="124" y="17"/>
                    <a:pt x="131" y="17"/>
                  </a:cubicBezTo>
                  <a:cubicBezTo>
                    <a:pt x="138" y="17"/>
                    <a:pt x="144" y="13"/>
                    <a:pt x="146" y="8"/>
                  </a:cubicBezTo>
                  <a:cubicBezTo>
                    <a:pt x="147" y="13"/>
                    <a:pt x="153" y="17"/>
                    <a:pt x="160" y="17"/>
                  </a:cubicBezTo>
                  <a:cubicBezTo>
                    <a:pt x="167" y="17"/>
                    <a:pt x="173" y="13"/>
                    <a:pt x="175" y="8"/>
                  </a:cubicBezTo>
                  <a:cubicBezTo>
                    <a:pt x="176" y="13"/>
                    <a:pt x="182" y="17"/>
                    <a:pt x="189" y="17"/>
                  </a:cubicBezTo>
                  <a:cubicBezTo>
                    <a:pt x="197" y="17"/>
                    <a:pt x="203" y="13"/>
                    <a:pt x="204" y="8"/>
                  </a:cubicBezTo>
                  <a:cubicBezTo>
                    <a:pt x="205" y="13"/>
                    <a:pt x="211" y="17"/>
                    <a:pt x="219" y="17"/>
                  </a:cubicBezTo>
                  <a:cubicBezTo>
                    <a:pt x="226" y="17"/>
                    <a:pt x="232" y="13"/>
                    <a:pt x="233" y="8"/>
                  </a:cubicBezTo>
                  <a:cubicBezTo>
                    <a:pt x="234" y="13"/>
                    <a:pt x="240" y="17"/>
                    <a:pt x="248" y="17"/>
                  </a:cubicBezTo>
                  <a:cubicBezTo>
                    <a:pt x="255" y="17"/>
                    <a:pt x="261" y="13"/>
                    <a:pt x="262" y="8"/>
                  </a:cubicBezTo>
                  <a:cubicBezTo>
                    <a:pt x="264" y="13"/>
                    <a:pt x="270" y="17"/>
                    <a:pt x="277" y="17"/>
                  </a:cubicBezTo>
                  <a:cubicBezTo>
                    <a:pt x="284" y="17"/>
                    <a:pt x="290" y="13"/>
                    <a:pt x="291" y="9"/>
                  </a:cubicBezTo>
                  <a:cubicBezTo>
                    <a:pt x="293" y="13"/>
                    <a:pt x="299" y="17"/>
                    <a:pt x="306" y="17"/>
                  </a:cubicBezTo>
                  <a:cubicBezTo>
                    <a:pt x="313" y="17"/>
                    <a:pt x="319" y="13"/>
                    <a:pt x="321" y="8"/>
                  </a:cubicBezTo>
                  <a:cubicBezTo>
                    <a:pt x="322" y="13"/>
                    <a:pt x="328" y="17"/>
                    <a:pt x="335" y="17"/>
                  </a:cubicBezTo>
                  <a:cubicBezTo>
                    <a:pt x="342" y="17"/>
                    <a:pt x="348" y="13"/>
                    <a:pt x="350" y="8"/>
                  </a:cubicBezTo>
                  <a:cubicBezTo>
                    <a:pt x="351" y="13"/>
                    <a:pt x="357" y="17"/>
                    <a:pt x="364" y="17"/>
                  </a:cubicBezTo>
                  <a:cubicBezTo>
                    <a:pt x="371" y="17"/>
                    <a:pt x="377" y="13"/>
                    <a:pt x="379" y="8"/>
                  </a:cubicBezTo>
                  <a:cubicBezTo>
                    <a:pt x="380" y="13"/>
                    <a:pt x="386" y="17"/>
                    <a:pt x="393" y="17"/>
                  </a:cubicBezTo>
                  <a:cubicBezTo>
                    <a:pt x="400" y="17"/>
                    <a:pt x="406" y="13"/>
                    <a:pt x="408" y="8"/>
                  </a:cubicBezTo>
                  <a:cubicBezTo>
                    <a:pt x="409" y="13"/>
                    <a:pt x="415" y="17"/>
                    <a:pt x="422" y="17"/>
                  </a:cubicBezTo>
                  <a:cubicBezTo>
                    <a:pt x="430" y="17"/>
                    <a:pt x="436" y="13"/>
                    <a:pt x="437" y="8"/>
                  </a:cubicBezTo>
                  <a:cubicBezTo>
                    <a:pt x="438" y="13"/>
                    <a:pt x="444" y="17"/>
                    <a:pt x="452" y="17"/>
                  </a:cubicBezTo>
                  <a:cubicBezTo>
                    <a:pt x="459" y="17"/>
                    <a:pt x="465" y="13"/>
                    <a:pt x="466" y="8"/>
                  </a:cubicBezTo>
                  <a:cubicBezTo>
                    <a:pt x="467" y="13"/>
                    <a:pt x="473" y="17"/>
                    <a:pt x="481" y="17"/>
                  </a:cubicBezTo>
                  <a:cubicBezTo>
                    <a:pt x="488" y="17"/>
                    <a:pt x="494" y="13"/>
                    <a:pt x="495" y="8"/>
                  </a:cubicBezTo>
                  <a:cubicBezTo>
                    <a:pt x="497" y="13"/>
                    <a:pt x="503" y="17"/>
                    <a:pt x="510" y="17"/>
                  </a:cubicBezTo>
                  <a:cubicBezTo>
                    <a:pt x="517" y="17"/>
                    <a:pt x="523" y="13"/>
                    <a:pt x="524" y="8"/>
                  </a:cubicBezTo>
                  <a:cubicBezTo>
                    <a:pt x="526" y="13"/>
                    <a:pt x="532" y="17"/>
                    <a:pt x="539" y="17"/>
                  </a:cubicBezTo>
                  <a:cubicBezTo>
                    <a:pt x="546" y="17"/>
                    <a:pt x="552" y="13"/>
                    <a:pt x="553" y="8"/>
                  </a:cubicBezTo>
                  <a:cubicBezTo>
                    <a:pt x="555" y="13"/>
                    <a:pt x="561" y="17"/>
                    <a:pt x="568" y="17"/>
                  </a:cubicBezTo>
                  <a:cubicBezTo>
                    <a:pt x="576" y="17"/>
                    <a:pt x="583" y="12"/>
                    <a:pt x="583" y="6"/>
                  </a:cubicBezTo>
                  <a:cubicBezTo>
                    <a:pt x="583" y="0"/>
                    <a:pt x="583" y="0"/>
                    <a:pt x="583" y="0"/>
                  </a:cubicBez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4" name="Freeform 475"/>
            <p:cNvSpPr>
              <a:spLocks/>
            </p:cNvSpPr>
            <p:nvPr/>
          </p:nvSpPr>
          <p:spPr bwMode="auto">
            <a:xfrm>
              <a:off x="7617845" y="5076303"/>
              <a:ext cx="1788069" cy="58074"/>
            </a:xfrm>
            <a:custGeom>
              <a:avLst/>
              <a:gdLst>
                <a:gd name="T0" fmla="*/ 510 w 525"/>
                <a:gd name="T1" fmla="*/ 17 h 17"/>
                <a:gd name="T2" fmla="*/ 481 w 525"/>
                <a:gd name="T3" fmla="*/ 17 h 17"/>
                <a:gd name="T4" fmla="*/ 452 w 525"/>
                <a:gd name="T5" fmla="*/ 17 h 17"/>
                <a:gd name="T6" fmla="*/ 423 w 525"/>
                <a:gd name="T7" fmla="*/ 17 h 17"/>
                <a:gd name="T8" fmla="*/ 393 w 525"/>
                <a:gd name="T9" fmla="*/ 17 h 17"/>
                <a:gd name="T10" fmla="*/ 364 w 525"/>
                <a:gd name="T11" fmla="*/ 17 h 17"/>
                <a:gd name="T12" fmla="*/ 335 w 525"/>
                <a:gd name="T13" fmla="*/ 17 h 17"/>
                <a:gd name="T14" fmla="*/ 306 w 525"/>
                <a:gd name="T15" fmla="*/ 17 h 17"/>
                <a:gd name="T16" fmla="*/ 277 w 525"/>
                <a:gd name="T17" fmla="*/ 17 h 17"/>
                <a:gd name="T18" fmla="*/ 248 w 525"/>
                <a:gd name="T19" fmla="*/ 17 h 17"/>
                <a:gd name="T20" fmla="*/ 219 w 525"/>
                <a:gd name="T21" fmla="*/ 17 h 17"/>
                <a:gd name="T22" fmla="*/ 190 w 525"/>
                <a:gd name="T23" fmla="*/ 17 h 17"/>
                <a:gd name="T24" fmla="*/ 160 w 525"/>
                <a:gd name="T25" fmla="*/ 17 h 17"/>
                <a:gd name="T26" fmla="*/ 131 w 525"/>
                <a:gd name="T27" fmla="*/ 17 h 17"/>
                <a:gd name="T28" fmla="*/ 102 w 525"/>
                <a:gd name="T29" fmla="*/ 17 h 17"/>
                <a:gd name="T30" fmla="*/ 73 w 525"/>
                <a:gd name="T31" fmla="*/ 17 h 17"/>
                <a:gd name="T32" fmla="*/ 44 w 525"/>
                <a:gd name="T33" fmla="*/ 17 h 17"/>
                <a:gd name="T34" fmla="*/ 15 w 525"/>
                <a:gd name="T35" fmla="*/ 17 h 17"/>
                <a:gd name="T36" fmla="*/ 0 w 525"/>
                <a:gd name="T37" fmla="*/ 0 h 17"/>
                <a:gd name="T38" fmla="*/ 15 w 525"/>
                <a:gd name="T39" fmla="*/ 11 h 17"/>
                <a:gd name="T40" fmla="*/ 30 w 525"/>
                <a:gd name="T41" fmla="*/ 0 h 17"/>
                <a:gd name="T42" fmla="*/ 58 w 525"/>
                <a:gd name="T43" fmla="*/ 0 h 17"/>
                <a:gd name="T44" fmla="*/ 73 w 525"/>
                <a:gd name="T45" fmla="*/ 11 h 17"/>
                <a:gd name="T46" fmla="*/ 88 w 525"/>
                <a:gd name="T47" fmla="*/ 0 h 17"/>
                <a:gd name="T48" fmla="*/ 116 w 525"/>
                <a:gd name="T49" fmla="*/ 0 h 17"/>
                <a:gd name="T50" fmla="*/ 131 w 525"/>
                <a:gd name="T51" fmla="*/ 11 h 17"/>
                <a:gd name="T52" fmla="*/ 146 w 525"/>
                <a:gd name="T53" fmla="*/ 0 h 17"/>
                <a:gd name="T54" fmla="*/ 175 w 525"/>
                <a:gd name="T55" fmla="*/ 0 h 17"/>
                <a:gd name="T56" fmla="*/ 190 w 525"/>
                <a:gd name="T57" fmla="*/ 11 h 17"/>
                <a:gd name="T58" fmla="*/ 204 w 525"/>
                <a:gd name="T59" fmla="*/ 0 h 17"/>
                <a:gd name="T60" fmla="*/ 233 w 525"/>
                <a:gd name="T61" fmla="*/ 0 h 17"/>
                <a:gd name="T62" fmla="*/ 248 w 525"/>
                <a:gd name="T63" fmla="*/ 11 h 17"/>
                <a:gd name="T64" fmla="*/ 262 w 525"/>
                <a:gd name="T65" fmla="*/ 0 h 17"/>
                <a:gd name="T66" fmla="*/ 263 w 525"/>
                <a:gd name="T67" fmla="*/ 0 h 17"/>
                <a:gd name="T68" fmla="*/ 291 w 525"/>
                <a:gd name="T69" fmla="*/ 0 h 17"/>
                <a:gd name="T70" fmla="*/ 306 w 525"/>
                <a:gd name="T71" fmla="*/ 11 h 17"/>
                <a:gd name="T72" fmla="*/ 321 w 525"/>
                <a:gd name="T73" fmla="*/ 0 h 17"/>
                <a:gd name="T74" fmla="*/ 349 w 525"/>
                <a:gd name="T75" fmla="*/ 0 h 17"/>
                <a:gd name="T76" fmla="*/ 364 w 525"/>
                <a:gd name="T77" fmla="*/ 11 h 17"/>
                <a:gd name="T78" fmla="*/ 379 w 525"/>
                <a:gd name="T79" fmla="*/ 0 h 17"/>
                <a:gd name="T80" fmla="*/ 408 w 525"/>
                <a:gd name="T81" fmla="*/ 0 h 17"/>
                <a:gd name="T82" fmla="*/ 423 w 525"/>
                <a:gd name="T83" fmla="*/ 11 h 17"/>
                <a:gd name="T84" fmla="*/ 437 w 525"/>
                <a:gd name="T85" fmla="*/ 0 h 17"/>
                <a:gd name="T86" fmla="*/ 466 w 525"/>
                <a:gd name="T87" fmla="*/ 0 h 17"/>
                <a:gd name="T88" fmla="*/ 481 w 525"/>
                <a:gd name="T89" fmla="*/ 11 h 17"/>
                <a:gd name="T90" fmla="*/ 496 w 525"/>
                <a:gd name="T91" fmla="*/ 0 h 17"/>
                <a:gd name="T92" fmla="*/ 524 w 525"/>
                <a:gd name="T93" fmla="*/ 0 h 17"/>
                <a:gd name="T94" fmla="*/ 525 w 525"/>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5" h="17">
                  <a:moveTo>
                    <a:pt x="525" y="9"/>
                  </a:moveTo>
                  <a:cubicBezTo>
                    <a:pt x="523" y="14"/>
                    <a:pt x="517" y="17"/>
                    <a:pt x="510" y="17"/>
                  </a:cubicBezTo>
                  <a:cubicBezTo>
                    <a:pt x="503" y="17"/>
                    <a:pt x="497" y="14"/>
                    <a:pt x="495" y="9"/>
                  </a:cubicBezTo>
                  <a:cubicBezTo>
                    <a:pt x="494" y="14"/>
                    <a:pt x="488" y="17"/>
                    <a:pt x="481" y="17"/>
                  </a:cubicBezTo>
                  <a:cubicBezTo>
                    <a:pt x="474" y="17"/>
                    <a:pt x="468" y="14"/>
                    <a:pt x="466" y="9"/>
                  </a:cubicBezTo>
                  <a:cubicBezTo>
                    <a:pt x="465" y="14"/>
                    <a:pt x="459" y="17"/>
                    <a:pt x="452" y="17"/>
                  </a:cubicBezTo>
                  <a:cubicBezTo>
                    <a:pt x="444" y="17"/>
                    <a:pt x="438" y="14"/>
                    <a:pt x="437" y="9"/>
                  </a:cubicBezTo>
                  <a:cubicBezTo>
                    <a:pt x="436" y="14"/>
                    <a:pt x="430" y="17"/>
                    <a:pt x="423" y="17"/>
                  </a:cubicBezTo>
                  <a:cubicBezTo>
                    <a:pt x="415" y="17"/>
                    <a:pt x="409" y="14"/>
                    <a:pt x="408" y="9"/>
                  </a:cubicBezTo>
                  <a:cubicBezTo>
                    <a:pt x="407" y="14"/>
                    <a:pt x="401" y="17"/>
                    <a:pt x="393" y="17"/>
                  </a:cubicBezTo>
                  <a:cubicBezTo>
                    <a:pt x="386" y="17"/>
                    <a:pt x="380" y="14"/>
                    <a:pt x="379" y="9"/>
                  </a:cubicBezTo>
                  <a:cubicBezTo>
                    <a:pt x="377" y="14"/>
                    <a:pt x="371" y="17"/>
                    <a:pt x="364" y="17"/>
                  </a:cubicBezTo>
                  <a:cubicBezTo>
                    <a:pt x="357" y="17"/>
                    <a:pt x="351" y="14"/>
                    <a:pt x="350" y="9"/>
                  </a:cubicBezTo>
                  <a:cubicBezTo>
                    <a:pt x="348" y="14"/>
                    <a:pt x="342" y="17"/>
                    <a:pt x="335" y="17"/>
                  </a:cubicBezTo>
                  <a:cubicBezTo>
                    <a:pt x="328" y="17"/>
                    <a:pt x="322" y="14"/>
                    <a:pt x="321" y="9"/>
                  </a:cubicBezTo>
                  <a:cubicBezTo>
                    <a:pt x="319" y="14"/>
                    <a:pt x="313" y="17"/>
                    <a:pt x="306" y="17"/>
                  </a:cubicBezTo>
                  <a:cubicBezTo>
                    <a:pt x="299" y="17"/>
                    <a:pt x="293" y="14"/>
                    <a:pt x="292" y="9"/>
                  </a:cubicBezTo>
                  <a:cubicBezTo>
                    <a:pt x="290" y="14"/>
                    <a:pt x="284" y="17"/>
                    <a:pt x="277" y="17"/>
                  </a:cubicBezTo>
                  <a:cubicBezTo>
                    <a:pt x="270" y="17"/>
                    <a:pt x="264" y="14"/>
                    <a:pt x="262" y="9"/>
                  </a:cubicBezTo>
                  <a:cubicBezTo>
                    <a:pt x="261" y="14"/>
                    <a:pt x="255" y="17"/>
                    <a:pt x="248" y="17"/>
                  </a:cubicBezTo>
                  <a:cubicBezTo>
                    <a:pt x="241" y="17"/>
                    <a:pt x="235" y="14"/>
                    <a:pt x="233" y="9"/>
                  </a:cubicBezTo>
                  <a:cubicBezTo>
                    <a:pt x="232" y="14"/>
                    <a:pt x="226" y="17"/>
                    <a:pt x="219" y="17"/>
                  </a:cubicBezTo>
                  <a:cubicBezTo>
                    <a:pt x="211" y="17"/>
                    <a:pt x="205" y="14"/>
                    <a:pt x="204" y="9"/>
                  </a:cubicBezTo>
                  <a:cubicBezTo>
                    <a:pt x="203" y="14"/>
                    <a:pt x="197" y="17"/>
                    <a:pt x="190" y="17"/>
                  </a:cubicBezTo>
                  <a:cubicBezTo>
                    <a:pt x="182" y="17"/>
                    <a:pt x="176" y="14"/>
                    <a:pt x="175" y="9"/>
                  </a:cubicBezTo>
                  <a:cubicBezTo>
                    <a:pt x="174" y="14"/>
                    <a:pt x="168" y="17"/>
                    <a:pt x="160" y="17"/>
                  </a:cubicBezTo>
                  <a:cubicBezTo>
                    <a:pt x="153" y="17"/>
                    <a:pt x="147" y="14"/>
                    <a:pt x="146" y="9"/>
                  </a:cubicBezTo>
                  <a:cubicBezTo>
                    <a:pt x="144" y="14"/>
                    <a:pt x="138" y="17"/>
                    <a:pt x="131" y="17"/>
                  </a:cubicBezTo>
                  <a:cubicBezTo>
                    <a:pt x="124" y="17"/>
                    <a:pt x="118" y="14"/>
                    <a:pt x="117" y="9"/>
                  </a:cubicBezTo>
                  <a:cubicBezTo>
                    <a:pt x="115" y="14"/>
                    <a:pt x="109" y="17"/>
                    <a:pt x="102" y="17"/>
                  </a:cubicBezTo>
                  <a:cubicBezTo>
                    <a:pt x="95" y="17"/>
                    <a:pt x="89" y="14"/>
                    <a:pt x="88" y="9"/>
                  </a:cubicBezTo>
                  <a:cubicBezTo>
                    <a:pt x="86" y="14"/>
                    <a:pt x="80" y="17"/>
                    <a:pt x="73" y="17"/>
                  </a:cubicBezTo>
                  <a:cubicBezTo>
                    <a:pt x="66" y="17"/>
                    <a:pt x="60" y="14"/>
                    <a:pt x="59" y="9"/>
                  </a:cubicBezTo>
                  <a:cubicBezTo>
                    <a:pt x="57" y="14"/>
                    <a:pt x="51" y="17"/>
                    <a:pt x="44" y="17"/>
                  </a:cubicBezTo>
                  <a:cubicBezTo>
                    <a:pt x="37" y="17"/>
                    <a:pt x="31" y="14"/>
                    <a:pt x="29" y="9"/>
                  </a:cubicBezTo>
                  <a:cubicBezTo>
                    <a:pt x="28" y="14"/>
                    <a:pt x="22" y="17"/>
                    <a:pt x="15" y="17"/>
                  </a:cubicBezTo>
                  <a:cubicBezTo>
                    <a:pt x="8" y="17"/>
                    <a:pt x="2" y="14"/>
                    <a:pt x="0" y="9"/>
                  </a:cubicBezTo>
                  <a:cubicBezTo>
                    <a:pt x="0" y="0"/>
                    <a:pt x="0" y="0"/>
                    <a:pt x="0" y="0"/>
                  </a:cubicBezTo>
                  <a:cubicBezTo>
                    <a:pt x="1" y="0"/>
                    <a:pt x="1" y="0"/>
                    <a:pt x="1" y="0"/>
                  </a:cubicBezTo>
                  <a:cubicBezTo>
                    <a:pt x="1" y="6"/>
                    <a:pt x="7" y="11"/>
                    <a:pt x="15" y="11"/>
                  </a:cubicBezTo>
                  <a:cubicBezTo>
                    <a:pt x="23" y="11"/>
                    <a:pt x="29" y="6"/>
                    <a:pt x="29" y="0"/>
                  </a:cubicBezTo>
                  <a:cubicBezTo>
                    <a:pt x="30" y="0"/>
                    <a:pt x="30" y="0"/>
                    <a:pt x="30" y="0"/>
                  </a:cubicBezTo>
                  <a:cubicBezTo>
                    <a:pt x="30" y="6"/>
                    <a:pt x="36" y="11"/>
                    <a:pt x="44" y="11"/>
                  </a:cubicBezTo>
                  <a:cubicBezTo>
                    <a:pt x="52" y="11"/>
                    <a:pt x="58" y="6"/>
                    <a:pt x="58" y="0"/>
                  </a:cubicBezTo>
                  <a:cubicBezTo>
                    <a:pt x="59" y="0"/>
                    <a:pt x="59" y="0"/>
                    <a:pt x="59" y="0"/>
                  </a:cubicBezTo>
                  <a:cubicBezTo>
                    <a:pt x="59" y="6"/>
                    <a:pt x="65" y="11"/>
                    <a:pt x="73" y="11"/>
                  </a:cubicBezTo>
                  <a:cubicBezTo>
                    <a:pt x="81" y="11"/>
                    <a:pt x="87" y="6"/>
                    <a:pt x="87" y="0"/>
                  </a:cubicBezTo>
                  <a:cubicBezTo>
                    <a:pt x="88" y="0"/>
                    <a:pt x="88" y="0"/>
                    <a:pt x="88" y="0"/>
                  </a:cubicBezTo>
                  <a:cubicBezTo>
                    <a:pt x="88" y="6"/>
                    <a:pt x="94" y="11"/>
                    <a:pt x="102" y="11"/>
                  </a:cubicBezTo>
                  <a:cubicBezTo>
                    <a:pt x="110" y="11"/>
                    <a:pt x="116" y="6"/>
                    <a:pt x="116" y="0"/>
                  </a:cubicBezTo>
                  <a:cubicBezTo>
                    <a:pt x="117" y="0"/>
                    <a:pt x="117" y="0"/>
                    <a:pt x="117" y="0"/>
                  </a:cubicBezTo>
                  <a:cubicBezTo>
                    <a:pt x="117" y="6"/>
                    <a:pt x="123" y="11"/>
                    <a:pt x="131" y="11"/>
                  </a:cubicBezTo>
                  <a:cubicBezTo>
                    <a:pt x="139" y="11"/>
                    <a:pt x="146" y="6"/>
                    <a:pt x="146" y="0"/>
                  </a:cubicBezTo>
                  <a:cubicBezTo>
                    <a:pt x="146" y="0"/>
                    <a:pt x="146" y="0"/>
                    <a:pt x="146" y="0"/>
                  </a:cubicBezTo>
                  <a:cubicBezTo>
                    <a:pt x="146" y="6"/>
                    <a:pt x="153" y="11"/>
                    <a:pt x="160" y="11"/>
                  </a:cubicBezTo>
                  <a:cubicBezTo>
                    <a:pt x="168" y="11"/>
                    <a:pt x="175" y="6"/>
                    <a:pt x="175" y="0"/>
                  </a:cubicBezTo>
                  <a:cubicBezTo>
                    <a:pt x="175" y="0"/>
                    <a:pt x="175" y="0"/>
                    <a:pt x="175" y="0"/>
                  </a:cubicBezTo>
                  <a:cubicBezTo>
                    <a:pt x="175" y="6"/>
                    <a:pt x="182" y="11"/>
                    <a:pt x="190" y="11"/>
                  </a:cubicBezTo>
                  <a:cubicBezTo>
                    <a:pt x="197" y="11"/>
                    <a:pt x="204" y="6"/>
                    <a:pt x="204" y="0"/>
                  </a:cubicBezTo>
                  <a:cubicBezTo>
                    <a:pt x="204" y="0"/>
                    <a:pt x="204" y="0"/>
                    <a:pt x="204" y="0"/>
                  </a:cubicBezTo>
                  <a:cubicBezTo>
                    <a:pt x="204" y="6"/>
                    <a:pt x="211" y="11"/>
                    <a:pt x="219" y="11"/>
                  </a:cubicBezTo>
                  <a:cubicBezTo>
                    <a:pt x="227" y="11"/>
                    <a:pt x="233" y="6"/>
                    <a:pt x="233" y="0"/>
                  </a:cubicBezTo>
                  <a:cubicBezTo>
                    <a:pt x="234" y="0"/>
                    <a:pt x="234" y="0"/>
                    <a:pt x="234" y="0"/>
                  </a:cubicBezTo>
                  <a:cubicBezTo>
                    <a:pt x="234" y="6"/>
                    <a:pt x="240" y="11"/>
                    <a:pt x="248" y="11"/>
                  </a:cubicBezTo>
                  <a:cubicBezTo>
                    <a:pt x="256" y="11"/>
                    <a:pt x="262" y="6"/>
                    <a:pt x="262" y="0"/>
                  </a:cubicBezTo>
                  <a:cubicBezTo>
                    <a:pt x="262" y="0"/>
                    <a:pt x="262" y="0"/>
                    <a:pt x="262" y="0"/>
                  </a:cubicBezTo>
                  <a:cubicBezTo>
                    <a:pt x="263" y="0"/>
                    <a:pt x="263" y="0"/>
                    <a:pt x="263" y="0"/>
                  </a:cubicBezTo>
                  <a:cubicBezTo>
                    <a:pt x="263" y="0"/>
                    <a:pt x="263" y="0"/>
                    <a:pt x="263" y="0"/>
                  </a:cubicBezTo>
                  <a:cubicBezTo>
                    <a:pt x="263" y="6"/>
                    <a:pt x="269" y="11"/>
                    <a:pt x="277" y="11"/>
                  </a:cubicBezTo>
                  <a:cubicBezTo>
                    <a:pt x="285" y="11"/>
                    <a:pt x="291" y="6"/>
                    <a:pt x="291" y="0"/>
                  </a:cubicBezTo>
                  <a:cubicBezTo>
                    <a:pt x="292" y="0"/>
                    <a:pt x="292" y="0"/>
                    <a:pt x="292" y="0"/>
                  </a:cubicBezTo>
                  <a:cubicBezTo>
                    <a:pt x="292" y="6"/>
                    <a:pt x="298" y="11"/>
                    <a:pt x="306" y="11"/>
                  </a:cubicBezTo>
                  <a:cubicBezTo>
                    <a:pt x="314" y="11"/>
                    <a:pt x="320" y="6"/>
                    <a:pt x="320" y="0"/>
                  </a:cubicBezTo>
                  <a:cubicBezTo>
                    <a:pt x="321" y="0"/>
                    <a:pt x="321" y="0"/>
                    <a:pt x="321" y="0"/>
                  </a:cubicBezTo>
                  <a:cubicBezTo>
                    <a:pt x="321" y="6"/>
                    <a:pt x="327" y="11"/>
                    <a:pt x="335" y="11"/>
                  </a:cubicBezTo>
                  <a:cubicBezTo>
                    <a:pt x="343" y="11"/>
                    <a:pt x="349" y="6"/>
                    <a:pt x="349" y="0"/>
                  </a:cubicBezTo>
                  <a:cubicBezTo>
                    <a:pt x="350" y="0"/>
                    <a:pt x="350" y="0"/>
                    <a:pt x="350" y="0"/>
                  </a:cubicBezTo>
                  <a:cubicBezTo>
                    <a:pt x="350" y="6"/>
                    <a:pt x="356" y="11"/>
                    <a:pt x="364" y="11"/>
                  </a:cubicBezTo>
                  <a:cubicBezTo>
                    <a:pt x="372" y="11"/>
                    <a:pt x="379" y="6"/>
                    <a:pt x="379" y="0"/>
                  </a:cubicBezTo>
                  <a:cubicBezTo>
                    <a:pt x="379" y="0"/>
                    <a:pt x="379" y="0"/>
                    <a:pt x="379" y="0"/>
                  </a:cubicBezTo>
                  <a:cubicBezTo>
                    <a:pt x="379" y="6"/>
                    <a:pt x="386" y="11"/>
                    <a:pt x="393" y="11"/>
                  </a:cubicBezTo>
                  <a:cubicBezTo>
                    <a:pt x="401" y="11"/>
                    <a:pt x="408" y="6"/>
                    <a:pt x="408" y="0"/>
                  </a:cubicBezTo>
                  <a:cubicBezTo>
                    <a:pt x="408" y="0"/>
                    <a:pt x="408" y="0"/>
                    <a:pt x="408" y="0"/>
                  </a:cubicBezTo>
                  <a:cubicBezTo>
                    <a:pt x="408" y="6"/>
                    <a:pt x="415" y="11"/>
                    <a:pt x="423" y="11"/>
                  </a:cubicBezTo>
                  <a:cubicBezTo>
                    <a:pt x="430" y="11"/>
                    <a:pt x="437" y="6"/>
                    <a:pt x="437" y="0"/>
                  </a:cubicBezTo>
                  <a:cubicBezTo>
                    <a:pt x="437" y="0"/>
                    <a:pt x="437" y="0"/>
                    <a:pt x="437" y="0"/>
                  </a:cubicBezTo>
                  <a:cubicBezTo>
                    <a:pt x="437" y="6"/>
                    <a:pt x="444" y="11"/>
                    <a:pt x="452" y="11"/>
                  </a:cubicBezTo>
                  <a:cubicBezTo>
                    <a:pt x="460" y="11"/>
                    <a:pt x="466" y="6"/>
                    <a:pt x="466" y="0"/>
                  </a:cubicBezTo>
                  <a:cubicBezTo>
                    <a:pt x="467" y="0"/>
                    <a:pt x="467" y="0"/>
                    <a:pt x="467" y="0"/>
                  </a:cubicBezTo>
                  <a:cubicBezTo>
                    <a:pt x="467" y="6"/>
                    <a:pt x="473" y="11"/>
                    <a:pt x="481" y="11"/>
                  </a:cubicBezTo>
                  <a:cubicBezTo>
                    <a:pt x="489" y="11"/>
                    <a:pt x="495" y="6"/>
                    <a:pt x="495" y="0"/>
                  </a:cubicBezTo>
                  <a:cubicBezTo>
                    <a:pt x="496" y="0"/>
                    <a:pt x="496" y="0"/>
                    <a:pt x="496" y="0"/>
                  </a:cubicBezTo>
                  <a:cubicBezTo>
                    <a:pt x="496" y="6"/>
                    <a:pt x="502" y="11"/>
                    <a:pt x="510" y="11"/>
                  </a:cubicBezTo>
                  <a:cubicBezTo>
                    <a:pt x="518" y="11"/>
                    <a:pt x="524" y="6"/>
                    <a:pt x="524" y="0"/>
                  </a:cubicBezTo>
                  <a:cubicBezTo>
                    <a:pt x="525" y="0"/>
                    <a:pt x="525" y="0"/>
                    <a:pt x="525" y="0"/>
                  </a:cubicBezTo>
                  <a:lnTo>
                    <a:pt x="525" y="9"/>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5" name="Freeform 476"/>
            <p:cNvSpPr>
              <a:spLocks/>
            </p:cNvSpPr>
            <p:nvPr/>
          </p:nvSpPr>
          <p:spPr bwMode="auto">
            <a:xfrm>
              <a:off x="7715654" y="5096680"/>
              <a:ext cx="1591432" cy="58074"/>
            </a:xfrm>
            <a:custGeom>
              <a:avLst/>
              <a:gdLst>
                <a:gd name="T0" fmla="*/ 466 w 467"/>
                <a:gd name="T1" fmla="*/ 0 h 17"/>
                <a:gd name="T2" fmla="*/ 438 w 467"/>
                <a:gd name="T3" fmla="*/ 0 h 17"/>
                <a:gd name="T4" fmla="*/ 423 w 467"/>
                <a:gd name="T5" fmla="*/ 10 h 17"/>
                <a:gd name="T6" fmla="*/ 408 w 467"/>
                <a:gd name="T7" fmla="*/ 0 h 17"/>
                <a:gd name="T8" fmla="*/ 379 w 467"/>
                <a:gd name="T9" fmla="*/ 0 h 17"/>
                <a:gd name="T10" fmla="*/ 364 w 467"/>
                <a:gd name="T11" fmla="*/ 10 h 17"/>
                <a:gd name="T12" fmla="*/ 350 w 467"/>
                <a:gd name="T13" fmla="*/ 0 h 17"/>
                <a:gd name="T14" fmla="*/ 321 w 467"/>
                <a:gd name="T15" fmla="*/ 0 h 17"/>
                <a:gd name="T16" fmla="*/ 306 w 467"/>
                <a:gd name="T17" fmla="*/ 10 h 17"/>
                <a:gd name="T18" fmla="*/ 291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6 w 467"/>
                <a:gd name="T35" fmla="*/ 0 h 17"/>
                <a:gd name="T36" fmla="*/ 131 w 467"/>
                <a:gd name="T37" fmla="*/ 10 h 17"/>
                <a:gd name="T38" fmla="*/ 117 w 467"/>
                <a:gd name="T39" fmla="*/ 0 h 17"/>
                <a:gd name="T40" fmla="*/ 88 w 467"/>
                <a:gd name="T41" fmla="*/ 0 h 17"/>
                <a:gd name="T42" fmla="*/ 73 w 467"/>
                <a:gd name="T43" fmla="*/ 10 h 17"/>
                <a:gd name="T44" fmla="*/ 58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3 w 467"/>
                <a:gd name="T57" fmla="*/ 17 h 17"/>
                <a:gd name="T58" fmla="*/ 102 w 467"/>
                <a:gd name="T59" fmla="*/ 17 h 17"/>
                <a:gd name="T60" fmla="*/ 131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6 w 467"/>
                <a:gd name="T73" fmla="*/ 17 h 17"/>
                <a:gd name="T74" fmla="*/ 335 w 467"/>
                <a:gd name="T75" fmla="*/ 17 h 17"/>
                <a:gd name="T76" fmla="*/ 364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8" y="5"/>
                    <a:pt x="408" y="0"/>
                  </a:cubicBezTo>
                  <a:cubicBezTo>
                    <a:pt x="408" y="0"/>
                    <a:pt x="408" y="0"/>
                    <a:pt x="408" y="0"/>
                  </a:cubicBezTo>
                  <a:cubicBezTo>
                    <a:pt x="408" y="5"/>
                    <a:pt x="401" y="10"/>
                    <a:pt x="394" y="10"/>
                  </a:cubicBezTo>
                  <a:cubicBezTo>
                    <a:pt x="386" y="10"/>
                    <a:pt x="379" y="5"/>
                    <a:pt x="379" y="0"/>
                  </a:cubicBezTo>
                  <a:cubicBezTo>
                    <a:pt x="379" y="0"/>
                    <a:pt x="379" y="0"/>
                    <a:pt x="379" y="0"/>
                  </a:cubicBezTo>
                  <a:cubicBezTo>
                    <a:pt x="379" y="5"/>
                    <a:pt x="372" y="10"/>
                    <a:pt x="364" y="10"/>
                  </a:cubicBezTo>
                  <a:cubicBezTo>
                    <a:pt x="357" y="10"/>
                    <a:pt x="350" y="5"/>
                    <a:pt x="350" y="0"/>
                  </a:cubicBezTo>
                  <a:cubicBezTo>
                    <a:pt x="350" y="0"/>
                    <a:pt x="350" y="0"/>
                    <a:pt x="350" y="0"/>
                  </a:cubicBezTo>
                  <a:cubicBezTo>
                    <a:pt x="350" y="5"/>
                    <a:pt x="343" y="10"/>
                    <a:pt x="335" y="10"/>
                  </a:cubicBezTo>
                  <a:cubicBezTo>
                    <a:pt x="327" y="10"/>
                    <a:pt x="321" y="5"/>
                    <a:pt x="321" y="0"/>
                  </a:cubicBezTo>
                  <a:cubicBezTo>
                    <a:pt x="320" y="0"/>
                    <a:pt x="320" y="0"/>
                    <a:pt x="320" y="0"/>
                  </a:cubicBezTo>
                  <a:cubicBezTo>
                    <a:pt x="320" y="5"/>
                    <a:pt x="314" y="10"/>
                    <a:pt x="306" y="10"/>
                  </a:cubicBezTo>
                  <a:cubicBezTo>
                    <a:pt x="298" y="10"/>
                    <a:pt x="292" y="5"/>
                    <a:pt x="292" y="0"/>
                  </a:cubicBezTo>
                  <a:cubicBezTo>
                    <a:pt x="291" y="0"/>
                    <a:pt x="291" y="0"/>
                    <a:pt x="291" y="0"/>
                  </a:cubicBezTo>
                  <a:cubicBezTo>
                    <a:pt x="291" y="5"/>
                    <a:pt x="285" y="10"/>
                    <a:pt x="277" y="10"/>
                  </a:cubicBezTo>
                  <a:cubicBezTo>
                    <a:pt x="269" y="10"/>
                    <a:pt x="263" y="5"/>
                    <a:pt x="263" y="0"/>
                  </a:cubicBezTo>
                  <a:cubicBezTo>
                    <a:pt x="262" y="0"/>
                    <a:pt x="262" y="0"/>
                    <a:pt x="262" y="0"/>
                  </a:cubicBezTo>
                  <a:cubicBezTo>
                    <a:pt x="262"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5" y="5"/>
                    <a:pt x="175" y="0"/>
                  </a:cubicBezTo>
                  <a:cubicBezTo>
                    <a:pt x="175" y="0"/>
                    <a:pt x="175" y="0"/>
                    <a:pt x="175" y="0"/>
                  </a:cubicBezTo>
                  <a:cubicBezTo>
                    <a:pt x="175" y="5"/>
                    <a:pt x="168" y="10"/>
                    <a:pt x="161" y="10"/>
                  </a:cubicBezTo>
                  <a:cubicBezTo>
                    <a:pt x="153" y="10"/>
                    <a:pt x="146" y="5"/>
                    <a:pt x="146" y="0"/>
                  </a:cubicBezTo>
                  <a:cubicBezTo>
                    <a:pt x="146" y="0"/>
                    <a:pt x="146" y="0"/>
                    <a:pt x="146" y="0"/>
                  </a:cubicBezTo>
                  <a:cubicBezTo>
                    <a:pt x="146" y="5"/>
                    <a:pt x="139" y="10"/>
                    <a:pt x="131" y="10"/>
                  </a:cubicBezTo>
                  <a:cubicBezTo>
                    <a:pt x="124" y="10"/>
                    <a:pt x="117" y="5"/>
                    <a:pt x="117" y="0"/>
                  </a:cubicBezTo>
                  <a:cubicBezTo>
                    <a:pt x="117" y="0"/>
                    <a:pt x="117" y="0"/>
                    <a:pt x="117" y="0"/>
                  </a:cubicBezTo>
                  <a:cubicBezTo>
                    <a:pt x="117" y="5"/>
                    <a:pt x="110" y="10"/>
                    <a:pt x="102" y="10"/>
                  </a:cubicBezTo>
                  <a:cubicBezTo>
                    <a:pt x="94" y="10"/>
                    <a:pt x="88" y="5"/>
                    <a:pt x="88" y="0"/>
                  </a:cubicBezTo>
                  <a:cubicBezTo>
                    <a:pt x="87" y="0"/>
                    <a:pt x="87" y="0"/>
                    <a:pt x="87" y="0"/>
                  </a:cubicBezTo>
                  <a:cubicBezTo>
                    <a:pt x="87" y="5"/>
                    <a:pt x="81" y="10"/>
                    <a:pt x="73" y="10"/>
                  </a:cubicBezTo>
                  <a:cubicBezTo>
                    <a:pt x="65" y="10"/>
                    <a:pt x="59" y="5"/>
                    <a:pt x="59" y="0"/>
                  </a:cubicBezTo>
                  <a:cubicBezTo>
                    <a:pt x="58" y="0"/>
                    <a:pt x="58" y="0"/>
                    <a:pt x="58" y="0"/>
                  </a:cubicBezTo>
                  <a:cubicBezTo>
                    <a:pt x="58" y="5"/>
                    <a:pt x="52" y="10"/>
                    <a:pt x="44" y="10"/>
                  </a:cubicBezTo>
                  <a:cubicBezTo>
                    <a:pt x="36" y="10"/>
                    <a:pt x="30" y="5"/>
                    <a:pt x="30" y="0"/>
                  </a:cubicBezTo>
                  <a:cubicBezTo>
                    <a:pt x="29" y="0"/>
                    <a:pt x="29" y="0"/>
                    <a:pt x="29" y="0"/>
                  </a:cubicBezTo>
                  <a:cubicBezTo>
                    <a:pt x="29"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1" y="17"/>
                    <a:pt x="57" y="13"/>
                    <a:pt x="59" y="8"/>
                  </a:cubicBezTo>
                  <a:cubicBezTo>
                    <a:pt x="60" y="13"/>
                    <a:pt x="66" y="17"/>
                    <a:pt x="73" y="17"/>
                  </a:cubicBezTo>
                  <a:cubicBezTo>
                    <a:pt x="80" y="17"/>
                    <a:pt x="86" y="13"/>
                    <a:pt x="88" y="8"/>
                  </a:cubicBezTo>
                  <a:cubicBezTo>
                    <a:pt x="89" y="13"/>
                    <a:pt x="95" y="17"/>
                    <a:pt x="102" y="17"/>
                  </a:cubicBezTo>
                  <a:cubicBezTo>
                    <a:pt x="109" y="17"/>
                    <a:pt x="115" y="13"/>
                    <a:pt x="117" y="8"/>
                  </a:cubicBezTo>
                  <a:cubicBezTo>
                    <a:pt x="118" y="13"/>
                    <a:pt x="124" y="17"/>
                    <a:pt x="131" y="17"/>
                  </a:cubicBezTo>
                  <a:cubicBezTo>
                    <a:pt x="139" y="17"/>
                    <a:pt x="145" y="13"/>
                    <a:pt x="146" y="8"/>
                  </a:cubicBezTo>
                  <a:cubicBezTo>
                    <a:pt x="147" y="13"/>
                    <a:pt x="153" y="17"/>
                    <a:pt x="161" y="17"/>
                  </a:cubicBezTo>
                  <a:cubicBezTo>
                    <a:pt x="168" y="17"/>
                    <a:pt x="174" y="13"/>
                    <a:pt x="175" y="8"/>
                  </a:cubicBezTo>
                  <a:cubicBezTo>
                    <a:pt x="176" y="13"/>
                    <a:pt x="182" y="17"/>
                    <a:pt x="190" y="17"/>
                  </a:cubicBezTo>
                  <a:cubicBezTo>
                    <a:pt x="197" y="17"/>
                    <a:pt x="203" y="13"/>
                    <a:pt x="204" y="8"/>
                  </a:cubicBezTo>
                  <a:cubicBezTo>
                    <a:pt x="206" y="13"/>
                    <a:pt x="212" y="17"/>
                    <a:pt x="219" y="17"/>
                  </a:cubicBezTo>
                  <a:cubicBezTo>
                    <a:pt x="226" y="17"/>
                    <a:pt x="232" y="13"/>
                    <a:pt x="233" y="8"/>
                  </a:cubicBezTo>
                  <a:cubicBezTo>
                    <a:pt x="235" y="13"/>
                    <a:pt x="241" y="17"/>
                    <a:pt x="248" y="17"/>
                  </a:cubicBezTo>
                  <a:cubicBezTo>
                    <a:pt x="255" y="17"/>
                    <a:pt x="261" y="13"/>
                    <a:pt x="263" y="8"/>
                  </a:cubicBezTo>
                  <a:cubicBezTo>
                    <a:pt x="264" y="13"/>
                    <a:pt x="270" y="17"/>
                    <a:pt x="277" y="17"/>
                  </a:cubicBezTo>
                  <a:cubicBezTo>
                    <a:pt x="284" y="17"/>
                    <a:pt x="290" y="13"/>
                    <a:pt x="292" y="8"/>
                  </a:cubicBezTo>
                  <a:cubicBezTo>
                    <a:pt x="293" y="13"/>
                    <a:pt x="299" y="17"/>
                    <a:pt x="306" y="17"/>
                  </a:cubicBezTo>
                  <a:cubicBezTo>
                    <a:pt x="313" y="17"/>
                    <a:pt x="319" y="13"/>
                    <a:pt x="321" y="8"/>
                  </a:cubicBezTo>
                  <a:cubicBezTo>
                    <a:pt x="322" y="13"/>
                    <a:pt x="328" y="17"/>
                    <a:pt x="335" y="17"/>
                  </a:cubicBezTo>
                  <a:cubicBezTo>
                    <a:pt x="342" y="17"/>
                    <a:pt x="348" y="13"/>
                    <a:pt x="350" y="8"/>
                  </a:cubicBezTo>
                  <a:cubicBezTo>
                    <a:pt x="351" y="13"/>
                    <a:pt x="357" y="17"/>
                    <a:pt x="364" y="17"/>
                  </a:cubicBezTo>
                  <a:cubicBezTo>
                    <a:pt x="372" y="17"/>
                    <a:pt x="378" y="13"/>
                    <a:pt x="379" y="8"/>
                  </a:cubicBezTo>
                  <a:cubicBezTo>
                    <a:pt x="380" y="13"/>
                    <a:pt x="386" y="17"/>
                    <a:pt x="394" y="17"/>
                  </a:cubicBezTo>
                  <a:cubicBezTo>
                    <a:pt x="401" y="17"/>
                    <a:pt x="407" y="13"/>
                    <a:pt x="408" y="8"/>
                  </a:cubicBezTo>
                  <a:cubicBezTo>
                    <a:pt x="409" y="13"/>
                    <a:pt x="415" y="17"/>
                    <a:pt x="423" y="17"/>
                  </a:cubicBezTo>
                  <a:cubicBezTo>
                    <a:pt x="430" y="17"/>
                    <a:pt x="436" y="13"/>
                    <a:pt x="437" y="8"/>
                  </a:cubicBezTo>
                  <a:cubicBezTo>
                    <a:pt x="439" y="13"/>
                    <a:pt x="445" y="17"/>
                    <a:pt x="452" y="17"/>
                  </a:cubicBezTo>
                  <a:cubicBezTo>
                    <a:pt x="459" y="17"/>
                    <a:pt x="465" y="13"/>
                    <a:pt x="467" y="8"/>
                  </a:cubicBezTo>
                  <a:lnTo>
                    <a:pt x="467" y="0"/>
                  </a:ln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6" name="Freeform 477"/>
            <p:cNvSpPr>
              <a:spLocks/>
            </p:cNvSpPr>
            <p:nvPr/>
          </p:nvSpPr>
          <p:spPr bwMode="auto">
            <a:xfrm>
              <a:off x="7814481" y="5114001"/>
              <a:ext cx="1393776" cy="58074"/>
            </a:xfrm>
            <a:custGeom>
              <a:avLst/>
              <a:gdLst>
                <a:gd name="T0" fmla="*/ 409 w 409"/>
                <a:gd name="T1" fmla="*/ 0 h 17"/>
                <a:gd name="T2" fmla="*/ 408 w 409"/>
                <a:gd name="T3" fmla="*/ 0 h 17"/>
                <a:gd name="T4" fmla="*/ 394 w 409"/>
                <a:gd name="T5" fmla="*/ 10 h 17"/>
                <a:gd name="T6" fmla="*/ 379 w 409"/>
                <a:gd name="T7" fmla="*/ 0 h 17"/>
                <a:gd name="T8" fmla="*/ 379 w 409"/>
                <a:gd name="T9" fmla="*/ 0 h 17"/>
                <a:gd name="T10" fmla="*/ 365 w 409"/>
                <a:gd name="T11" fmla="*/ 10 h 17"/>
                <a:gd name="T12" fmla="*/ 350 w 409"/>
                <a:gd name="T13" fmla="*/ 0 h 17"/>
                <a:gd name="T14" fmla="*/ 350 w 409"/>
                <a:gd name="T15" fmla="*/ 0 h 17"/>
                <a:gd name="T16" fmla="*/ 335 w 409"/>
                <a:gd name="T17" fmla="*/ 10 h 17"/>
                <a:gd name="T18" fmla="*/ 321 w 409"/>
                <a:gd name="T19" fmla="*/ 0 h 17"/>
                <a:gd name="T20" fmla="*/ 321 w 409"/>
                <a:gd name="T21" fmla="*/ 0 h 17"/>
                <a:gd name="T22" fmla="*/ 306 w 409"/>
                <a:gd name="T23" fmla="*/ 10 h 17"/>
                <a:gd name="T24" fmla="*/ 292 w 409"/>
                <a:gd name="T25" fmla="*/ 0 h 17"/>
                <a:gd name="T26" fmla="*/ 291 w 409"/>
                <a:gd name="T27" fmla="*/ 0 h 17"/>
                <a:gd name="T28" fmla="*/ 277 w 409"/>
                <a:gd name="T29" fmla="*/ 10 h 17"/>
                <a:gd name="T30" fmla="*/ 263 w 409"/>
                <a:gd name="T31" fmla="*/ 0 h 17"/>
                <a:gd name="T32" fmla="*/ 262 w 409"/>
                <a:gd name="T33" fmla="*/ 0 h 17"/>
                <a:gd name="T34" fmla="*/ 248 w 409"/>
                <a:gd name="T35" fmla="*/ 10 h 17"/>
                <a:gd name="T36" fmla="*/ 234 w 409"/>
                <a:gd name="T37" fmla="*/ 0 h 17"/>
                <a:gd name="T38" fmla="*/ 233 w 409"/>
                <a:gd name="T39" fmla="*/ 0 h 17"/>
                <a:gd name="T40" fmla="*/ 219 w 409"/>
                <a:gd name="T41" fmla="*/ 10 h 17"/>
                <a:gd name="T42" fmla="*/ 205 w 409"/>
                <a:gd name="T43" fmla="*/ 0 h 17"/>
                <a:gd name="T44" fmla="*/ 205 w 409"/>
                <a:gd name="T45" fmla="*/ 0 h 17"/>
                <a:gd name="T46" fmla="*/ 204 w 409"/>
                <a:gd name="T47" fmla="*/ 0 h 17"/>
                <a:gd name="T48" fmla="*/ 204 w 409"/>
                <a:gd name="T49" fmla="*/ 0 h 17"/>
                <a:gd name="T50" fmla="*/ 190 w 409"/>
                <a:gd name="T51" fmla="*/ 10 h 17"/>
                <a:gd name="T52" fmla="*/ 176 w 409"/>
                <a:gd name="T53" fmla="*/ 0 h 17"/>
                <a:gd name="T54" fmla="*/ 175 w 409"/>
                <a:gd name="T55" fmla="*/ 0 h 17"/>
                <a:gd name="T56" fmla="*/ 161 w 409"/>
                <a:gd name="T57" fmla="*/ 10 h 17"/>
                <a:gd name="T58" fmla="*/ 146 w 409"/>
                <a:gd name="T59" fmla="*/ 0 h 17"/>
                <a:gd name="T60" fmla="*/ 146 w 409"/>
                <a:gd name="T61" fmla="*/ 0 h 17"/>
                <a:gd name="T62" fmla="*/ 132 w 409"/>
                <a:gd name="T63" fmla="*/ 10 h 17"/>
                <a:gd name="T64" fmla="*/ 117 w 409"/>
                <a:gd name="T65" fmla="*/ 0 h 17"/>
                <a:gd name="T66" fmla="*/ 117 w 409"/>
                <a:gd name="T67" fmla="*/ 0 h 17"/>
                <a:gd name="T68" fmla="*/ 102 w 409"/>
                <a:gd name="T69" fmla="*/ 10 h 17"/>
                <a:gd name="T70" fmla="*/ 88 w 409"/>
                <a:gd name="T71" fmla="*/ 0 h 17"/>
                <a:gd name="T72" fmla="*/ 88 w 409"/>
                <a:gd name="T73" fmla="*/ 0 h 17"/>
                <a:gd name="T74" fmla="*/ 73 w 409"/>
                <a:gd name="T75" fmla="*/ 10 h 17"/>
                <a:gd name="T76" fmla="*/ 59 w 409"/>
                <a:gd name="T77" fmla="*/ 0 h 17"/>
                <a:gd name="T78" fmla="*/ 58 w 409"/>
                <a:gd name="T79" fmla="*/ 0 h 17"/>
                <a:gd name="T80" fmla="*/ 44 w 409"/>
                <a:gd name="T81" fmla="*/ 10 h 17"/>
                <a:gd name="T82" fmla="*/ 30 w 409"/>
                <a:gd name="T83" fmla="*/ 0 h 17"/>
                <a:gd name="T84" fmla="*/ 29 w 409"/>
                <a:gd name="T85" fmla="*/ 0 h 17"/>
                <a:gd name="T86" fmla="*/ 15 w 409"/>
                <a:gd name="T87" fmla="*/ 10 h 17"/>
                <a:gd name="T88" fmla="*/ 1 w 409"/>
                <a:gd name="T89" fmla="*/ 0 h 17"/>
                <a:gd name="T90" fmla="*/ 0 w 409"/>
                <a:gd name="T91" fmla="*/ 0 h 17"/>
                <a:gd name="T92" fmla="*/ 0 w 409"/>
                <a:gd name="T93" fmla="*/ 8 h 17"/>
                <a:gd name="T94" fmla="*/ 15 w 409"/>
                <a:gd name="T95" fmla="*/ 17 h 17"/>
                <a:gd name="T96" fmla="*/ 44 w 409"/>
                <a:gd name="T97" fmla="*/ 17 h 17"/>
                <a:gd name="T98" fmla="*/ 73 w 409"/>
                <a:gd name="T99" fmla="*/ 17 h 17"/>
                <a:gd name="T100" fmla="*/ 102 w 409"/>
                <a:gd name="T101" fmla="*/ 17 h 17"/>
                <a:gd name="T102" fmla="*/ 132 w 409"/>
                <a:gd name="T103" fmla="*/ 17 h 17"/>
                <a:gd name="T104" fmla="*/ 161 w 409"/>
                <a:gd name="T105" fmla="*/ 17 h 17"/>
                <a:gd name="T106" fmla="*/ 190 w 409"/>
                <a:gd name="T107" fmla="*/ 17 h 17"/>
                <a:gd name="T108" fmla="*/ 219 w 409"/>
                <a:gd name="T109" fmla="*/ 17 h 17"/>
                <a:gd name="T110" fmla="*/ 248 w 409"/>
                <a:gd name="T111" fmla="*/ 17 h 17"/>
                <a:gd name="T112" fmla="*/ 277 w 409"/>
                <a:gd name="T113" fmla="*/ 17 h 17"/>
                <a:gd name="T114" fmla="*/ 306 w 409"/>
                <a:gd name="T115" fmla="*/ 17 h 17"/>
                <a:gd name="T116" fmla="*/ 335 w 409"/>
                <a:gd name="T117" fmla="*/ 17 h 17"/>
                <a:gd name="T118" fmla="*/ 365 w 409"/>
                <a:gd name="T119" fmla="*/ 17 h 17"/>
                <a:gd name="T120" fmla="*/ 394 w 409"/>
                <a:gd name="T121" fmla="*/ 17 h 17"/>
                <a:gd name="T122" fmla="*/ 409 w 409"/>
                <a:gd name="T123" fmla="*/ 8 h 17"/>
                <a:gd name="T124" fmla="*/ 409 w 409"/>
                <a:gd name="T1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17">
                  <a:moveTo>
                    <a:pt x="409" y="0"/>
                  </a:moveTo>
                  <a:cubicBezTo>
                    <a:pt x="408" y="0"/>
                    <a:pt x="408" y="0"/>
                    <a:pt x="408" y="0"/>
                  </a:cubicBezTo>
                  <a:cubicBezTo>
                    <a:pt x="408" y="6"/>
                    <a:pt x="402" y="10"/>
                    <a:pt x="394" y="10"/>
                  </a:cubicBezTo>
                  <a:cubicBezTo>
                    <a:pt x="386" y="10"/>
                    <a:pt x="379" y="6"/>
                    <a:pt x="379" y="0"/>
                  </a:cubicBezTo>
                  <a:cubicBezTo>
                    <a:pt x="379" y="0"/>
                    <a:pt x="379" y="0"/>
                    <a:pt x="379" y="0"/>
                  </a:cubicBezTo>
                  <a:cubicBezTo>
                    <a:pt x="379" y="6"/>
                    <a:pt x="372" y="10"/>
                    <a:pt x="365" y="10"/>
                  </a:cubicBezTo>
                  <a:cubicBezTo>
                    <a:pt x="357" y="10"/>
                    <a:pt x="350" y="6"/>
                    <a:pt x="350" y="0"/>
                  </a:cubicBezTo>
                  <a:cubicBezTo>
                    <a:pt x="350" y="0"/>
                    <a:pt x="350" y="0"/>
                    <a:pt x="350" y="0"/>
                  </a:cubicBezTo>
                  <a:cubicBezTo>
                    <a:pt x="350" y="6"/>
                    <a:pt x="343" y="10"/>
                    <a:pt x="335" y="10"/>
                  </a:cubicBezTo>
                  <a:cubicBezTo>
                    <a:pt x="328" y="10"/>
                    <a:pt x="321" y="6"/>
                    <a:pt x="321" y="0"/>
                  </a:cubicBezTo>
                  <a:cubicBezTo>
                    <a:pt x="321" y="0"/>
                    <a:pt x="321" y="0"/>
                    <a:pt x="321" y="0"/>
                  </a:cubicBezTo>
                  <a:cubicBezTo>
                    <a:pt x="321" y="6"/>
                    <a:pt x="314" y="10"/>
                    <a:pt x="306" y="10"/>
                  </a:cubicBezTo>
                  <a:cubicBezTo>
                    <a:pt x="298" y="10"/>
                    <a:pt x="292" y="6"/>
                    <a:pt x="292"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5" y="0"/>
                    <a:pt x="205" y="0"/>
                    <a:pt x="205" y="0"/>
                  </a:cubicBezTo>
                  <a:cubicBezTo>
                    <a:pt x="204" y="0"/>
                    <a:pt x="204" y="0"/>
                    <a:pt x="204"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6" y="6"/>
                    <a:pt x="146" y="0"/>
                  </a:cubicBezTo>
                  <a:cubicBezTo>
                    <a:pt x="146" y="0"/>
                    <a:pt x="146" y="0"/>
                    <a:pt x="146" y="0"/>
                  </a:cubicBezTo>
                  <a:cubicBezTo>
                    <a:pt x="146" y="6"/>
                    <a:pt x="139" y="10"/>
                    <a:pt x="132" y="10"/>
                  </a:cubicBezTo>
                  <a:cubicBezTo>
                    <a:pt x="124" y="10"/>
                    <a:pt x="117" y="6"/>
                    <a:pt x="117" y="0"/>
                  </a:cubicBezTo>
                  <a:cubicBezTo>
                    <a:pt x="117" y="0"/>
                    <a:pt x="117" y="0"/>
                    <a:pt x="117" y="0"/>
                  </a:cubicBezTo>
                  <a:cubicBezTo>
                    <a:pt x="117" y="6"/>
                    <a:pt x="110" y="10"/>
                    <a:pt x="102" y="10"/>
                  </a:cubicBezTo>
                  <a:cubicBezTo>
                    <a:pt x="95" y="10"/>
                    <a:pt x="88" y="6"/>
                    <a:pt x="88" y="0"/>
                  </a:cubicBezTo>
                  <a:cubicBezTo>
                    <a:pt x="88" y="0"/>
                    <a:pt x="88" y="0"/>
                    <a:pt x="88" y="0"/>
                  </a:cubicBezTo>
                  <a:cubicBezTo>
                    <a:pt x="88"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8"/>
                    <a:pt x="0" y="8"/>
                    <a:pt x="0" y="8"/>
                  </a:cubicBezTo>
                  <a:cubicBezTo>
                    <a:pt x="2" y="13"/>
                    <a:pt x="8" y="17"/>
                    <a:pt x="15" y="17"/>
                  </a:cubicBezTo>
                  <a:cubicBezTo>
                    <a:pt x="22" y="17"/>
                    <a:pt x="37" y="17"/>
                    <a:pt x="44" y="17"/>
                  </a:cubicBezTo>
                  <a:cubicBezTo>
                    <a:pt x="51" y="17"/>
                    <a:pt x="66" y="17"/>
                    <a:pt x="73" y="17"/>
                  </a:cubicBezTo>
                  <a:cubicBezTo>
                    <a:pt x="80" y="17"/>
                    <a:pt x="95" y="17"/>
                    <a:pt x="102" y="17"/>
                  </a:cubicBezTo>
                  <a:cubicBezTo>
                    <a:pt x="110" y="17"/>
                    <a:pt x="124" y="17"/>
                    <a:pt x="132" y="17"/>
                  </a:cubicBezTo>
                  <a:cubicBezTo>
                    <a:pt x="139" y="17"/>
                    <a:pt x="153" y="17"/>
                    <a:pt x="161" y="17"/>
                  </a:cubicBezTo>
                  <a:cubicBezTo>
                    <a:pt x="168" y="17"/>
                    <a:pt x="183" y="17"/>
                    <a:pt x="190" y="17"/>
                  </a:cubicBezTo>
                  <a:cubicBezTo>
                    <a:pt x="197" y="17"/>
                    <a:pt x="212" y="17"/>
                    <a:pt x="219" y="17"/>
                  </a:cubicBezTo>
                  <a:cubicBezTo>
                    <a:pt x="226" y="17"/>
                    <a:pt x="241" y="17"/>
                    <a:pt x="248" y="17"/>
                  </a:cubicBezTo>
                  <a:cubicBezTo>
                    <a:pt x="255" y="17"/>
                    <a:pt x="270" y="17"/>
                    <a:pt x="277" y="17"/>
                  </a:cubicBezTo>
                  <a:cubicBezTo>
                    <a:pt x="284" y="17"/>
                    <a:pt x="299" y="17"/>
                    <a:pt x="306" y="17"/>
                  </a:cubicBezTo>
                  <a:cubicBezTo>
                    <a:pt x="313" y="17"/>
                    <a:pt x="328" y="17"/>
                    <a:pt x="335" y="17"/>
                  </a:cubicBezTo>
                  <a:cubicBezTo>
                    <a:pt x="343" y="17"/>
                    <a:pt x="357" y="17"/>
                    <a:pt x="365" y="17"/>
                  </a:cubicBezTo>
                  <a:cubicBezTo>
                    <a:pt x="372" y="17"/>
                    <a:pt x="386" y="17"/>
                    <a:pt x="394" y="17"/>
                  </a:cubicBezTo>
                  <a:cubicBezTo>
                    <a:pt x="401" y="17"/>
                    <a:pt x="407" y="13"/>
                    <a:pt x="409" y="8"/>
                  </a:cubicBezTo>
                  <a:lnTo>
                    <a:pt x="409" y="0"/>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7" name="Freeform 478"/>
            <p:cNvSpPr>
              <a:spLocks/>
            </p:cNvSpPr>
            <p:nvPr/>
          </p:nvSpPr>
          <p:spPr bwMode="auto">
            <a:xfrm>
              <a:off x="6227125" y="5063059"/>
              <a:ext cx="1986743"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9 w 583"/>
                <a:gd name="T19" fmla="*/ 0 h 17"/>
                <a:gd name="T20" fmla="*/ 394 w 583"/>
                <a:gd name="T21" fmla="*/ 10 h 17"/>
                <a:gd name="T22" fmla="*/ 379 w 583"/>
                <a:gd name="T23" fmla="*/ 0 h 17"/>
                <a:gd name="T24" fmla="*/ 350 w 583"/>
                <a:gd name="T25" fmla="*/ 0 h 17"/>
                <a:gd name="T26" fmla="*/ 335 w 583"/>
                <a:gd name="T27" fmla="*/ 10 h 17"/>
                <a:gd name="T28" fmla="*/ 321 w 583"/>
                <a:gd name="T29" fmla="*/ 0 h 17"/>
                <a:gd name="T30" fmla="*/ 292 w 583"/>
                <a:gd name="T31" fmla="*/ 0 h 17"/>
                <a:gd name="T32" fmla="*/ 291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6 w 583"/>
                <a:gd name="T45" fmla="*/ 0 h 17"/>
                <a:gd name="T46" fmla="*/ 161 w 583"/>
                <a:gd name="T47" fmla="*/ 10 h 17"/>
                <a:gd name="T48" fmla="*/ 146 w 583"/>
                <a:gd name="T49" fmla="*/ 0 h 17"/>
                <a:gd name="T50" fmla="*/ 117 w 583"/>
                <a:gd name="T51" fmla="*/ 0 h 17"/>
                <a:gd name="T52" fmla="*/ 102 w 583"/>
                <a:gd name="T53" fmla="*/ 10 h 17"/>
                <a:gd name="T54" fmla="*/ 88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2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5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0"/>
                  </a:moveTo>
                  <a:cubicBezTo>
                    <a:pt x="583" y="0"/>
                    <a:pt x="583" y="0"/>
                    <a:pt x="583" y="0"/>
                  </a:cubicBezTo>
                  <a:cubicBezTo>
                    <a:pt x="583" y="0"/>
                    <a:pt x="583" y="0"/>
                    <a:pt x="583" y="0"/>
                  </a:cubicBezTo>
                  <a:cubicBezTo>
                    <a:pt x="583"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8" y="6"/>
                    <a:pt x="438" y="0"/>
                  </a:cubicBezTo>
                  <a:cubicBezTo>
                    <a:pt x="437" y="0"/>
                    <a:pt x="437" y="0"/>
                    <a:pt x="437" y="0"/>
                  </a:cubicBezTo>
                  <a:cubicBezTo>
                    <a:pt x="437" y="6"/>
                    <a:pt x="431" y="10"/>
                    <a:pt x="423" y="10"/>
                  </a:cubicBezTo>
                  <a:cubicBezTo>
                    <a:pt x="415" y="10"/>
                    <a:pt x="409" y="6"/>
                    <a:pt x="409" y="0"/>
                  </a:cubicBezTo>
                  <a:cubicBezTo>
                    <a:pt x="408" y="0"/>
                    <a:pt x="408" y="0"/>
                    <a:pt x="408" y="0"/>
                  </a:cubicBezTo>
                  <a:cubicBezTo>
                    <a:pt x="408" y="6"/>
                    <a:pt x="401" y="10"/>
                    <a:pt x="394" y="10"/>
                  </a:cubicBezTo>
                  <a:cubicBezTo>
                    <a:pt x="386" y="10"/>
                    <a:pt x="379" y="6"/>
                    <a:pt x="379" y="0"/>
                  </a:cubicBezTo>
                  <a:cubicBezTo>
                    <a:pt x="379" y="0"/>
                    <a:pt x="379" y="0"/>
                    <a:pt x="379" y="0"/>
                  </a:cubicBezTo>
                  <a:cubicBezTo>
                    <a:pt x="379" y="6"/>
                    <a:pt x="372" y="10"/>
                    <a:pt x="365" y="10"/>
                  </a:cubicBezTo>
                  <a:cubicBezTo>
                    <a:pt x="357" y="10"/>
                    <a:pt x="350" y="6"/>
                    <a:pt x="350" y="0"/>
                  </a:cubicBezTo>
                  <a:cubicBezTo>
                    <a:pt x="350" y="0"/>
                    <a:pt x="350" y="0"/>
                    <a:pt x="350" y="0"/>
                  </a:cubicBezTo>
                  <a:cubicBezTo>
                    <a:pt x="350" y="6"/>
                    <a:pt x="343" y="10"/>
                    <a:pt x="335" y="10"/>
                  </a:cubicBezTo>
                  <a:cubicBezTo>
                    <a:pt x="328" y="10"/>
                    <a:pt x="321" y="6"/>
                    <a:pt x="321" y="0"/>
                  </a:cubicBezTo>
                  <a:cubicBezTo>
                    <a:pt x="321" y="0"/>
                    <a:pt x="321" y="0"/>
                    <a:pt x="321" y="0"/>
                  </a:cubicBezTo>
                  <a:cubicBezTo>
                    <a:pt x="321"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8" y="10"/>
                    <a:pt x="161" y="10"/>
                  </a:cubicBezTo>
                  <a:cubicBezTo>
                    <a:pt x="153" y="10"/>
                    <a:pt x="146" y="6"/>
                    <a:pt x="146" y="0"/>
                  </a:cubicBezTo>
                  <a:cubicBezTo>
                    <a:pt x="146" y="0"/>
                    <a:pt x="146" y="0"/>
                    <a:pt x="146" y="0"/>
                  </a:cubicBezTo>
                  <a:cubicBezTo>
                    <a:pt x="146" y="6"/>
                    <a:pt x="139" y="10"/>
                    <a:pt x="132" y="10"/>
                  </a:cubicBezTo>
                  <a:cubicBezTo>
                    <a:pt x="124" y="10"/>
                    <a:pt x="117" y="6"/>
                    <a:pt x="117" y="0"/>
                  </a:cubicBezTo>
                  <a:cubicBezTo>
                    <a:pt x="117" y="0"/>
                    <a:pt x="117" y="0"/>
                    <a:pt x="117" y="0"/>
                  </a:cubicBezTo>
                  <a:cubicBezTo>
                    <a:pt x="117" y="6"/>
                    <a:pt x="110" y="10"/>
                    <a:pt x="102" y="10"/>
                  </a:cubicBezTo>
                  <a:cubicBezTo>
                    <a:pt x="95" y="10"/>
                    <a:pt x="88" y="6"/>
                    <a:pt x="88" y="0"/>
                  </a:cubicBezTo>
                  <a:cubicBezTo>
                    <a:pt x="88" y="0"/>
                    <a:pt x="88" y="0"/>
                    <a:pt x="88" y="0"/>
                  </a:cubicBezTo>
                  <a:cubicBezTo>
                    <a:pt x="88"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8"/>
                    <a:pt x="0" y="8"/>
                  </a:cubicBezTo>
                  <a:cubicBezTo>
                    <a:pt x="2" y="13"/>
                    <a:pt x="8" y="17"/>
                    <a:pt x="15" y="17"/>
                  </a:cubicBezTo>
                  <a:cubicBezTo>
                    <a:pt x="22" y="17"/>
                    <a:pt x="28" y="13"/>
                    <a:pt x="30" y="8"/>
                  </a:cubicBezTo>
                  <a:cubicBezTo>
                    <a:pt x="31" y="13"/>
                    <a:pt x="37" y="17"/>
                    <a:pt x="44" y="17"/>
                  </a:cubicBezTo>
                  <a:cubicBezTo>
                    <a:pt x="51" y="17"/>
                    <a:pt x="57" y="13"/>
                    <a:pt x="59" y="8"/>
                  </a:cubicBezTo>
                  <a:cubicBezTo>
                    <a:pt x="60" y="13"/>
                    <a:pt x="66" y="17"/>
                    <a:pt x="73" y="17"/>
                  </a:cubicBezTo>
                  <a:cubicBezTo>
                    <a:pt x="80" y="17"/>
                    <a:pt x="86" y="13"/>
                    <a:pt x="88" y="8"/>
                  </a:cubicBezTo>
                  <a:cubicBezTo>
                    <a:pt x="89" y="13"/>
                    <a:pt x="95" y="17"/>
                    <a:pt x="102" y="17"/>
                  </a:cubicBezTo>
                  <a:cubicBezTo>
                    <a:pt x="110" y="17"/>
                    <a:pt x="116" y="13"/>
                    <a:pt x="117" y="8"/>
                  </a:cubicBezTo>
                  <a:cubicBezTo>
                    <a:pt x="118" y="13"/>
                    <a:pt x="124" y="17"/>
                    <a:pt x="132" y="17"/>
                  </a:cubicBezTo>
                  <a:cubicBezTo>
                    <a:pt x="139" y="17"/>
                    <a:pt x="145" y="13"/>
                    <a:pt x="146" y="8"/>
                  </a:cubicBezTo>
                  <a:cubicBezTo>
                    <a:pt x="147" y="13"/>
                    <a:pt x="153" y="17"/>
                    <a:pt x="161" y="17"/>
                  </a:cubicBezTo>
                  <a:cubicBezTo>
                    <a:pt x="168" y="17"/>
                    <a:pt x="174" y="13"/>
                    <a:pt x="175" y="8"/>
                  </a:cubicBezTo>
                  <a:cubicBezTo>
                    <a:pt x="177" y="13"/>
                    <a:pt x="183" y="17"/>
                    <a:pt x="190" y="17"/>
                  </a:cubicBezTo>
                  <a:cubicBezTo>
                    <a:pt x="197" y="17"/>
                    <a:pt x="203" y="13"/>
                    <a:pt x="204" y="8"/>
                  </a:cubicBezTo>
                  <a:cubicBezTo>
                    <a:pt x="206" y="13"/>
                    <a:pt x="212" y="17"/>
                    <a:pt x="219" y="17"/>
                  </a:cubicBezTo>
                  <a:cubicBezTo>
                    <a:pt x="226" y="17"/>
                    <a:pt x="232" y="13"/>
                    <a:pt x="233" y="8"/>
                  </a:cubicBezTo>
                  <a:cubicBezTo>
                    <a:pt x="235" y="13"/>
                    <a:pt x="241" y="17"/>
                    <a:pt x="248" y="17"/>
                  </a:cubicBezTo>
                  <a:cubicBezTo>
                    <a:pt x="255" y="17"/>
                    <a:pt x="261" y="13"/>
                    <a:pt x="263" y="8"/>
                  </a:cubicBezTo>
                  <a:cubicBezTo>
                    <a:pt x="264" y="13"/>
                    <a:pt x="270" y="17"/>
                    <a:pt x="277" y="17"/>
                  </a:cubicBezTo>
                  <a:cubicBezTo>
                    <a:pt x="284" y="17"/>
                    <a:pt x="290" y="13"/>
                    <a:pt x="292" y="9"/>
                  </a:cubicBezTo>
                  <a:cubicBezTo>
                    <a:pt x="293" y="13"/>
                    <a:pt x="299" y="17"/>
                    <a:pt x="306" y="17"/>
                  </a:cubicBezTo>
                  <a:cubicBezTo>
                    <a:pt x="313" y="17"/>
                    <a:pt x="319" y="13"/>
                    <a:pt x="321" y="8"/>
                  </a:cubicBezTo>
                  <a:cubicBezTo>
                    <a:pt x="322" y="13"/>
                    <a:pt x="328" y="17"/>
                    <a:pt x="335" y="17"/>
                  </a:cubicBezTo>
                  <a:cubicBezTo>
                    <a:pt x="343" y="17"/>
                    <a:pt x="349" y="13"/>
                    <a:pt x="350" y="8"/>
                  </a:cubicBezTo>
                  <a:cubicBezTo>
                    <a:pt x="351" y="13"/>
                    <a:pt x="357" y="17"/>
                    <a:pt x="365" y="17"/>
                  </a:cubicBezTo>
                  <a:cubicBezTo>
                    <a:pt x="372" y="17"/>
                    <a:pt x="378" y="13"/>
                    <a:pt x="379" y="8"/>
                  </a:cubicBezTo>
                  <a:cubicBezTo>
                    <a:pt x="380" y="13"/>
                    <a:pt x="386" y="17"/>
                    <a:pt x="394" y="17"/>
                  </a:cubicBezTo>
                  <a:cubicBezTo>
                    <a:pt x="401" y="17"/>
                    <a:pt x="407" y="13"/>
                    <a:pt x="408" y="8"/>
                  </a:cubicBezTo>
                  <a:cubicBezTo>
                    <a:pt x="410" y="13"/>
                    <a:pt x="416" y="17"/>
                    <a:pt x="423" y="17"/>
                  </a:cubicBezTo>
                  <a:cubicBezTo>
                    <a:pt x="430" y="17"/>
                    <a:pt x="436" y="13"/>
                    <a:pt x="437" y="8"/>
                  </a:cubicBezTo>
                  <a:cubicBezTo>
                    <a:pt x="439" y="13"/>
                    <a:pt x="445" y="17"/>
                    <a:pt x="452" y="17"/>
                  </a:cubicBezTo>
                  <a:cubicBezTo>
                    <a:pt x="459" y="17"/>
                    <a:pt x="465" y="13"/>
                    <a:pt x="466" y="8"/>
                  </a:cubicBezTo>
                  <a:cubicBezTo>
                    <a:pt x="468" y="13"/>
                    <a:pt x="474" y="17"/>
                    <a:pt x="481" y="17"/>
                  </a:cubicBezTo>
                  <a:cubicBezTo>
                    <a:pt x="488" y="17"/>
                    <a:pt x="494" y="13"/>
                    <a:pt x="496" y="8"/>
                  </a:cubicBezTo>
                  <a:cubicBezTo>
                    <a:pt x="497" y="13"/>
                    <a:pt x="503" y="17"/>
                    <a:pt x="510" y="17"/>
                  </a:cubicBezTo>
                  <a:cubicBezTo>
                    <a:pt x="517" y="17"/>
                    <a:pt x="523" y="13"/>
                    <a:pt x="525" y="8"/>
                  </a:cubicBezTo>
                  <a:cubicBezTo>
                    <a:pt x="526" y="13"/>
                    <a:pt x="532" y="17"/>
                    <a:pt x="539" y="17"/>
                  </a:cubicBezTo>
                  <a:cubicBezTo>
                    <a:pt x="546" y="17"/>
                    <a:pt x="552" y="13"/>
                    <a:pt x="554" y="8"/>
                  </a:cubicBezTo>
                  <a:cubicBezTo>
                    <a:pt x="555" y="13"/>
                    <a:pt x="561" y="17"/>
                    <a:pt x="568" y="17"/>
                  </a:cubicBezTo>
                  <a:cubicBezTo>
                    <a:pt x="577" y="17"/>
                    <a:pt x="583" y="12"/>
                    <a:pt x="583" y="6"/>
                  </a:cubicBezTo>
                  <a:cubicBezTo>
                    <a:pt x="583" y="0"/>
                    <a:pt x="583" y="0"/>
                    <a:pt x="583" y="0"/>
                  </a:cubicBez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8" name="Freeform 479"/>
            <p:cNvSpPr>
              <a:spLocks/>
            </p:cNvSpPr>
            <p:nvPr/>
          </p:nvSpPr>
          <p:spPr bwMode="auto">
            <a:xfrm>
              <a:off x="6329009" y="5076303"/>
              <a:ext cx="1786031"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5 w 524"/>
                <a:gd name="T13" fmla="*/ 17 h 17"/>
                <a:gd name="T14" fmla="*/ 305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2 w 524"/>
                <a:gd name="T29" fmla="*/ 17 h 17"/>
                <a:gd name="T30" fmla="*/ 72 w 524"/>
                <a:gd name="T31" fmla="*/ 17 h 17"/>
                <a:gd name="T32" fmla="*/ 43 w 524"/>
                <a:gd name="T33" fmla="*/ 17 h 17"/>
                <a:gd name="T34" fmla="*/ 14 w 524"/>
                <a:gd name="T35" fmla="*/ 17 h 17"/>
                <a:gd name="T36" fmla="*/ 0 w 524"/>
                <a:gd name="T37" fmla="*/ 0 h 17"/>
                <a:gd name="T38" fmla="*/ 14 w 524"/>
                <a:gd name="T39" fmla="*/ 11 h 17"/>
                <a:gd name="T40" fmla="*/ 29 w 524"/>
                <a:gd name="T41" fmla="*/ 0 h 17"/>
                <a:gd name="T42" fmla="*/ 58 w 524"/>
                <a:gd name="T43" fmla="*/ 0 h 17"/>
                <a:gd name="T44" fmla="*/ 72 w 524"/>
                <a:gd name="T45" fmla="*/ 11 h 17"/>
                <a:gd name="T46" fmla="*/ 87 w 524"/>
                <a:gd name="T47" fmla="*/ 0 h 17"/>
                <a:gd name="T48" fmla="*/ 116 w 524"/>
                <a:gd name="T49" fmla="*/ 0 h 17"/>
                <a:gd name="T50" fmla="*/ 131 w 524"/>
                <a:gd name="T51" fmla="*/ 11 h 17"/>
                <a:gd name="T52" fmla="*/ 146 w 524"/>
                <a:gd name="T53" fmla="*/ 0 h 17"/>
                <a:gd name="T54" fmla="*/ 174 w 524"/>
                <a:gd name="T55" fmla="*/ 0 h 17"/>
                <a:gd name="T56" fmla="*/ 189 w 524"/>
                <a:gd name="T57" fmla="*/ 11 h 17"/>
                <a:gd name="T58" fmla="*/ 204 w 524"/>
                <a:gd name="T59" fmla="*/ 0 h 17"/>
                <a:gd name="T60" fmla="*/ 232 w 524"/>
                <a:gd name="T61" fmla="*/ 0 h 17"/>
                <a:gd name="T62" fmla="*/ 247 w 524"/>
                <a:gd name="T63" fmla="*/ 11 h 17"/>
                <a:gd name="T64" fmla="*/ 261 w 524"/>
                <a:gd name="T65" fmla="*/ 0 h 17"/>
                <a:gd name="T66" fmla="*/ 262 w 524"/>
                <a:gd name="T67" fmla="*/ 0 h 17"/>
                <a:gd name="T68" fmla="*/ 291 w 524"/>
                <a:gd name="T69" fmla="*/ 0 h 17"/>
                <a:gd name="T70" fmla="*/ 305 w 524"/>
                <a:gd name="T71" fmla="*/ 11 h 17"/>
                <a:gd name="T72" fmla="*/ 320 w 524"/>
                <a:gd name="T73" fmla="*/ 0 h 17"/>
                <a:gd name="T74" fmla="*/ 349 w 524"/>
                <a:gd name="T75" fmla="*/ 0 h 17"/>
                <a:gd name="T76" fmla="*/ 364 w 524"/>
                <a:gd name="T77" fmla="*/ 11 h 17"/>
                <a:gd name="T78" fmla="*/ 379 w 524"/>
                <a:gd name="T79" fmla="*/ 0 h 17"/>
                <a:gd name="T80" fmla="*/ 407 w 524"/>
                <a:gd name="T81" fmla="*/ 0 h 17"/>
                <a:gd name="T82" fmla="*/ 422 w 524"/>
                <a:gd name="T83" fmla="*/ 11 h 17"/>
                <a:gd name="T84" fmla="*/ 437 w 524"/>
                <a:gd name="T85" fmla="*/ 0 h 17"/>
                <a:gd name="T86" fmla="*/ 465 w 524"/>
                <a:gd name="T87" fmla="*/ 0 h 17"/>
                <a:gd name="T88" fmla="*/ 480 w 524"/>
                <a:gd name="T89" fmla="*/ 11 h 17"/>
                <a:gd name="T90" fmla="*/ 495 w 524"/>
                <a:gd name="T91" fmla="*/ 0 h 17"/>
                <a:gd name="T92" fmla="*/ 523 w 524"/>
                <a:gd name="T93" fmla="*/ 0 h 17"/>
                <a:gd name="T94" fmla="*/ 524 w 524"/>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9"/>
                  </a:moveTo>
                  <a:cubicBezTo>
                    <a:pt x="523" y="14"/>
                    <a:pt x="516" y="17"/>
                    <a:pt x="509" y="17"/>
                  </a:cubicBezTo>
                  <a:cubicBezTo>
                    <a:pt x="502" y="17"/>
                    <a:pt x="496" y="14"/>
                    <a:pt x="495" y="9"/>
                  </a:cubicBezTo>
                  <a:cubicBezTo>
                    <a:pt x="493" y="14"/>
                    <a:pt x="487" y="17"/>
                    <a:pt x="480" y="17"/>
                  </a:cubicBezTo>
                  <a:cubicBezTo>
                    <a:pt x="473" y="17"/>
                    <a:pt x="467" y="14"/>
                    <a:pt x="466" y="9"/>
                  </a:cubicBezTo>
                  <a:cubicBezTo>
                    <a:pt x="464" y="14"/>
                    <a:pt x="458" y="17"/>
                    <a:pt x="451" y="17"/>
                  </a:cubicBezTo>
                  <a:cubicBezTo>
                    <a:pt x="444" y="17"/>
                    <a:pt x="438" y="14"/>
                    <a:pt x="436" y="9"/>
                  </a:cubicBezTo>
                  <a:cubicBezTo>
                    <a:pt x="435" y="14"/>
                    <a:pt x="429" y="17"/>
                    <a:pt x="422" y="17"/>
                  </a:cubicBezTo>
                  <a:cubicBezTo>
                    <a:pt x="415" y="17"/>
                    <a:pt x="409" y="14"/>
                    <a:pt x="407" y="9"/>
                  </a:cubicBezTo>
                  <a:cubicBezTo>
                    <a:pt x="406" y="14"/>
                    <a:pt x="400" y="17"/>
                    <a:pt x="393" y="17"/>
                  </a:cubicBezTo>
                  <a:cubicBezTo>
                    <a:pt x="386" y="17"/>
                    <a:pt x="380" y="14"/>
                    <a:pt x="378" y="9"/>
                  </a:cubicBezTo>
                  <a:cubicBezTo>
                    <a:pt x="377" y="14"/>
                    <a:pt x="371" y="17"/>
                    <a:pt x="364" y="17"/>
                  </a:cubicBezTo>
                  <a:cubicBezTo>
                    <a:pt x="356" y="17"/>
                    <a:pt x="350" y="14"/>
                    <a:pt x="349" y="9"/>
                  </a:cubicBezTo>
                  <a:cubicBezTo>
                    <a:pt x="348" y="14"/>
                    <a:pt x="342" y="17"/>
                    <a:pt x="335" y="17"/>
                  </a:cubicBezTo>
                  <a:cubicBezTo>
                    <a:pt x="327" y="17"/>
                    <a:pt x="321" y="14"/>
                    <a:pt x="320" y="9"/>
                  </a:cubicBezTo>
                  <a:cubicBezTo>
                    <a:pt x="319" y="14"/>
                    <a:pt x="313" y="17"/>
                    <a:pt x="305" y="17"/>
                  </a:cubicBezTo>
                  <a:cubicBezTo>
                    <a:pt x="298" y="17"/>
                    <a:pt x="292" y="14"/>
                    <a:pt x="291" y="9"/>
                  </a:cubicBezTo>
                  <a:cubicBezTo>
                    <a:pt x="289" y="14"/>
                    <a:pt x="283" y="17"/>
                    <a:pt x="276" y="17"/>
                  </a:cubicBezTo>
                  <a:cubicBezTo>
                    <a:pt x="269" y="17"/>
                    <a:pt x="263" y="14"/>
                    <a:pt x="262" y="9"/>
                  </a:cubicBezTo>
                  <a:cubicBezTo>
                    <a:pt x="260" y="14"/>
                    <a:pt x="254" y="17"/>
                    <a:pt x="247" y="17"/>
                  </a:cubicBezTo>
                  <a:cubicBezTo>
                    <a:pt x="240" y="17"/>
                    <a:pt x="234" y="14"/>
                    <a:pt x="233" y="9"/>
                  </a:cubicBezTo>
                  <a:cubicBezTo>
                    <a:pt x="231" y="14"/>
                    <a:pt x="225" y="17"/>
                    <a:pt x="218" y="17"/>
                  </a:cubicBezTo>
                  <a:cubicBezTo>
                    <a:pt x="211" y="17"/>
                    <a:pt x="205" y="14"/>
                    <a:pt x="203" y="9"/>
                  </a:cubicBezTo>
                  <a:cubicBezTo>
                    <a:pt x="202" y="14"/>
                    <a:pt x="196" y="17"/>
                    <a:pt x="189" y="17"/>
                  </a:cubicBezTo>
                  <a:cubicBezTo>
                    <a:pt x="182" y="17"/>
                    <a:pt x="176" y="14"/>
                    <a:pt x="174" y="9"/>
                  </a:cubicBezTo>
                  <a:cubicBezTo>
                    <a:pt x="173" y="14"/>
                    <a:pt x="167" y="17"/>
                    <a:pt x="160" y="17"/>
                  </a:cubicBezTo>
                  <a:cubicBezTo>
                    <a:pt x="153" y="17"/>
                    <a:pt x="147" y="14"/>
                    <a:pt x="145" y="9"/>
                  </a:cubicBezTo>
                  <a:cubicBezTo>
                    <a:pt x="144" y="14"/>
                    <a:pt x="138" y="17"/>
                    <a:pt x="131" y="17"/>
                  </a:cubicBezTo>
                  <a:cubicBezTo>
                    <a:pt x="123" y="17"/>
                    <a:pt x="117" y="14"/>
                    <a:pt x="116" y="9"/>
                  </a:cubicBezTo>
                  <a:cubicBezTo>
                    <a:pt x="115" y="14"/>
                    <a:pt x="109" y="17"/>
                    <a:pt x="102" y="17"/>
                  </a:cubicBezTo>
                  <a:cubicBezTo>
                    <a:pt x="94" y="17"/>
                    <a:pt x="88" y="14"/>
                    <a:pt x="87" y="9"/>
                  </a:cubicBezTo>
                  <a:cubicBezTo>
                    <a:pt x="86" y="14"/>
                    <a:pt x="80" y="17"/>
                    <a:pt x="72" y="17"/>
                  </a:cubicBezTo>
                  <a:cubicBezTo>
                    <a:pt x="65" y="17"/>
                    <a:pt x="59" y="14"/>
                    <a:pt x="58" y="9"/>
                  </a:cubicBezTo>
                  <a:cubicBezTo>
                    <a:pt x="56" y="14"/>
                    <a:pt x="50" y="17"/>
                    <a:pt x="43" y="17"/>
                  </a:cubicBezTo>
                  <a:cubicBezTo>
                    <a:pt x="36" y="17"/>
                    <a:pt x="30" y="14"/>
                    <a:pt x="29" y="9"/>
                  </a:cubicBezTo>
                  <a:cubicBezTo>
                    <a:pt x="27" y="14"/>
                    <a:pt x="21" y="17"/>
                    <a:pt x="14" y="17"/>
                  </a:cubicBezTo>
                  <a:cubicBezTo>
                    <a:pt x="7" y="17"/>
                    <a:pt x="1" y="14"/>
                    <a:pt x="0" y="9"/>
                  </a:cubicBezTo>
                  <a:cubicBezTo>
                    <a:pt x="0" y="0"/>
                    <a:pt x="0" y="0"/>
                    <a:pt x="0" y="0"/>
                  </a:cubicBezTo>
                  <a:cubicBezTo>
                    <a:pt x="0" y="0"/>
                    <a:pt x="0" y="0"/>
                    <a:pt x="0" y="0"/>
                  </a:cubicBezTo>
                  <a:cubicBezTo>
                    <a:pt x="0" y="6"/>
                    <a:pt x="6" y="11"/>
                    <a:pt x="14" y="11"/>
                  </a:cubicBezTo>
                  <a:cubicBezTo>
                    <a:pt x="22" y="11"/>
                    <a:pt x="28" y="6"/>
                    <a:pt x="28" y="0"/>
                  </a:cubicBezTo>
                  <a:cubicBezTo>
                    <a:pt x="29" y="0"/>
                    <a:pt x="29" y="0"/>
                    <a:pt x="29" y="0"/>
                  </a:cubicBezTo>
                  <a:cubicBezTo>
                    <a:pt x="29" y="6"/>
                    <a:pt x="35" y="11"/>
                    <a:pt x="43" y="11"/>
                  </a:cubicBezTo>
                  <a:cubicBezTo>
                    <a:pt x="51" y="11"/>
                    <a:pt x="58" y="6"/>
                    <a:pt x="58" y="0"/>
                  </a:cubicBezTo>
                  <a:cubicBezTo>
                    <a:pt x="58" y="0"/>
                    <a:pt x="58" y="0"/>
                    <a:pt x="58" y="0"/>
                  </a:cubicBezTo>
                  <a:cubicBezTo>
                    <a:pt x="58" y="6"/>
                    <a:pt x="65" y="11"/>
                    <a:pt x="72" y="11"/>
                  </a:cubicBezTo>
                  <a:cubicBezTo>
                    <a:pt x="80" y="11"/>
                    <a:pt x="87" y="6"/>
                    <a:pt x="87" y="0"/>
                  </a:cubicBezTo>
                  <a:cubicBezTo>
                    <a:pt x="87" y="0"/>
                    <a:pt x="87" y="0"/>
                    <a:pt x="87" y="0"/>
                  </a:cubicBezTo>
                  <a:cubicBezTo>
                    <a:pt x="87" y="6"/>
                    <a:pt x="94" y="11"/>
                    <a:pt x="102" y="11"/>
                  </a:cubicBezTo>
                  <a:cubicBezTo>
                    <a:pt x="109" y="11"/>
                    <a:pt x="116" y="6"/>
                    <a:pt x="116" y="0"/>
                  </a:cubicBezTo>
                  <a:cubicBezTo>
                    <a:pt x="116" y="0"/>
                    <a:pt x="116" y="0"/>
                    <a:pt x="116" y="0"/>
                  </a:cubicBezTo>
                  <a:cubicBezTo>
                    <a:pt x="116" y="6"/>
                    <a:pt x="123" y="11"/>
                    <a:pt x="131" y="11"/>
                  </a:cubicBezTo>
                  <a:cubicBezTo>
                    <a:pt x="138" y="11"/>
                    <a:pt x="145" y="6"/>
                    <a:pt x="145" y="0"/>
                  </a:cubicBezTo>
                  <a:cubicBezTo>
                    <a:pt x="146" y="0"/>
                    <a:pt x="146" y="0"/>
                    <a:pt x="146" y="0"/>
                  </a:cubicBezTo>
                  <a:cubicBezTo>
                    <a:pt x="146" y="6"/>
                    <a:pt x="152" y="11"/>
                    <a:pt x="160" y="11"/>
                  </a:cubicBezTo>
                  <a:cubicBezTo>
                    <a:pt x="168" y="11"/>
                    <a:pt x="174" y="6"/>
                    <a:pt x="174" y="0"/>
                  </a:cubicBezTo>
                  <a:cubicBezTo>
                    <a:pt x="175" y="0"/>
                    <a:pt x="175" y="0"/>
                    <a:pt x="175" y="0"/>
                  </a:cubicBezTo>
                  <a:cubicBezTo>
                    <a:pt x="175" y="6"/>
                    <a:pt x="181" y="11"/>
                    <a:pt x="189" y="11"/>
                  </a:cubicBezTo>
                  <a:cubicBezTo>
                    <a:pt x="197" y="11"/>
                    <a:pt x="203" y="6"/>
                    <a:pt x="203" y="0"/>
                  </a:cubicBezTo>
                  <a:cubicBezTo>
                    <a:pt x="204" y="0"/>
                    <a:pt x="204" y="0"/>
                    <a:pt x="204" y="0"/>
                  </a:cubicBezTo>
                  <a:cubicBezTo>
                    <a:pt x="204" y="6"/>
                    <a:pt x="210" y="11"/>
                    <a:pt x="218" y="11"/>
                  </a:cubicBezTo>
                  <a:cubicBezTo>
                    <a:pt x="226" y="11"/>
                    <a:pt x="232" y="6"/>
                    <a:pt x="232" y="0"/>
                  </a:cubicBezTo>
                  <a:cubicBezTo>
                    <a:pt x="233" y="0"/>
                    <a:pt x="233" y="0"/>
                    <a:pt x="233" y="0"/>
                  </a:cubicBezTo>
                  <a:cubicBezTo>
                    <a:pt x="233" y="6"/>
                    <a:pt x="239" y="11"/>
                    <a:pt x="247" y="11"/>
                  </a:cubicBezTo>
                  <a:cubicBezTo>
                    <a:pt x="255" y="11"/>
                    <a:pt x="261" y="6"/>
                    <a:pt x="261" y="0"/>
                  </a:cubicBezTo>
                  <a:cubicBezTo>
                    <a:pt x="261" y="0"/>
                    <a:pt x="261" y="0"/>
                    <a:pt x="261" y="0"/>
                  </a:cubicBezTo>
                  <a:cubicBezTo>
                    <a:pt x="262" y="0"/>
                    <a:pt x="262" y="0"/>
                    <a:pt x="262" y="0"/>
                  </a:cubicBezTo>
                  <a:cubicBezTo>
                    <a:pt x="262" y="0"/>
                    <a:pt x="262" y="0"/>
                    <a:pt x="262" y="0"/>
                  </a:cubicBezTo>
                  <a:cubicBezTo>
                    <a:pt x="262" y="6"/>
                    <a:pt x="268" y="11"/>
                    <a:pt x="276" y="11"/>
                  </a:cubicBezTo>
                  <a:cubicBezTo>
                    <a:pt x="284" y="11"/>
                    <a:pt x="291" y="6"/>
                    <a:pt x="291" y="0"/>
                  </a:cubicBezTo>
                  <a:cubicBezTo>
                    <a:pt x="291" y="0"/>
                    <a:pt x="291" y="0"/>
                    <a:pt x="291" y="0"/>
                  </a:cubicBezTo>
                  <a:cubicBezTo>
                    <a:pt x="291" y="6"/>
                    <a:pt x="298" y="11"/>
                    <a:pt x="305" y="11"/>
                  </a:cubicBezTo>
                  <a:cubicBezTo>
                    <a:pt x="313" y="11"/>
                    <a:pt x="320" y="6"/>
                    <a:pt x="320" y="0"/>
                  </a:cubicBezTo>
                  <a:cubicBezTo>
                    <a:pt x="320" y="0"/>
                    <a:pt x="320" y="0"/>
                    <a:pt x="320" y="0"/>
                  </a:cubicBezTo>
                  <a:cubicBezTo>
                    <a:pt x="320" y="6"/>
                    <a:pt x="327" y="11"/>
                    <a:pt x="335" y="11"/>
                  </a:cubicBezTo>
                  <a:cubicBezTo>
                    <a:pt x="342" y="11"/>
                    <a:pt x="349" y="6"/>
                    <a:pt x="349" y="0"/>
                  </a:cubicBezTo>
                  <a:cubicBezTo>
                    <a:pt x="349" y="0"/>
                    <a:pt x="349" y="0"/>
                    <a:pt x="349" y="0"/>
                  </a:cubicBezTo>
                  <a:cubicBezTo>
                    <a:pt x="349" y="6"/>
                    <a:pt x="356" y="11"/>
                    <a:pt x="364" y="11"/>
                  </a:cubicBezTo>
                  <a:cubicBezTo>
                    <a:pt x="371" y="11"/>
                    <a:pt x="378" y="6"/>
                    <a:pt x="378" y="0"/>
                  </a:cubicBezTo>
                  <a:cubicBezTo>
                    <a:pt x="379" y="0"/>
                    <a:pt x="379" y="0"/>
                    <a:pt x="379" y="0"/>
                  </a:cubicBezTo>
                  <a:cubicBezTo>
                    <a:pt x="379" y="6"/>
                    <a:pt x="385" y="11"/>
                    <a:pt x="393" y="11"/>
                  </a:cubicBezTo>
                  <a:cubicBezTo>
                    <a:pt x="401" y="11"/>
                    <a:pt x="407" y="6"/>
                    <a:pt x="407" y="0"/>
                  </a:cubicBezTo>
                  <a:cubicBezTo>
                    <a:pt x="408" y="0"/>
                    <a:pt x="408" y="0"/>
                    <a:pt x="408" y="0"/>
                  </a:cubicBezTo>
                  <a:cubicBezTo>
                    <a:pt x="408" y="6"/>
                    <a:pt x="414" y="11"/>
                    <a:pt x="422" y="11"/>
                  </a:cubicBezTo>
                  <a:cubicBezTo>
                    <a:pt x="430" y="11"/>
                    <a:pt x="436" y="6"/>
                    <a:pt x="436" y="0"/>
                  </a:cubicBezTo>
                  <a:cubicBezTo>
                    <a:pt x="437" y="0"/>
                    <a:pt x="437" y="0"/>
                    <a:pt x="437" y="0"/>
                  </a:cubicBezTo>
                  <a:cubicBezTo>
                    <a:pt x="437" y="6"/>
                    <a:pt x="443" y="11"/>
                    <a:pt x="451" y="11"/>
                  </a:cubicBezTo>
                  <a:cubicBezTo>
                    <a:pt x="459" y="11"/>
                    <a:pt x="465" y="6"/>
                    <a:pt x="465" y="0"/>
                  </a:cubicBezTo>
                  <a:cubicBezTo>
                    <a:pt x="466" y="0"/>
                    <a:pt x="466" y="0"/>
                    <a:pt x="466" y="0"/>
                  </a:cubicBezTo>
                  <a:cubicBezTo>
                    <a:pt x="466" y="6"/>
                    <a:pt x="472" y="11"/>
                    <a:pt x="480" y="11"/>
                  </a:cubicBezTo>
                  <a:cubicBezTo>
                    <a:pt x="488" y="11"/>
                    <a:pt x="494" y="6"/>
                    <a:pt x="494" y="0"/>
                  </a:cubicBezTo>
                  <a:cubicBezTo>
                    <a:pt x="495" y="0"/>
                    <a:pt x="495" y="0"/>
                    <a:pt x="495" y="0"/>
                  </a:cubicBezTo>
                  <a:cubicBezTo>
                    <a:pt x="495" y="6"/>
                    <a:pt x="501" y="11"/>
                    <a:pt x="509" y="11"/>
                  </a:cubicBezTo>
                  <a:cubicBezTo>
                    <a:pt x="517" y="11"/>
                    <a:pt x="523" y="6"/>
                    <a:pt x="523" y="0"/>
                  </a:cubicBezTo>
                  <a:cubicBezTo>
                    <a:pt x="524" y="0"/>
                    <a:pt x="524" y="0"/>
                    <a:pt x="524" y="0"/>
                  </a:cubicBezTo>
                  <a:lnTo>
                    <a:pt x="524" y="9"/>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9" name="Freeform 480"/>
            <p:cNvSpPr>
              <a:spLocks/>
            </p:cNvSpPr>
            <p:nvPr/>
          </p:nvSpPr>
          <p:spPr bwMode="auto">
            <a:xfrm>
              <a:off x="6424780" y="5096680"/>
              <a:ext cx="1591432" cy="58074"/>
            </a:xfrm>
            <a:custGeom>
              <a:avLst/>
              <a:gdLst>
                <a:gd name="T0" fmla="*/ 466 w 467"/>
                <a:gd name="T1" fmla="*/ 0 h 17"/>
                <a:gd name="T2" fmla="*/ 438 w 467"/>
                <a:gd name="T3" fmla="*/ 0 h 17"/>
                <a:gd name="T4" fmla="*/ 423 w 467"/>
                <a:gd name="T5" fmla="*/ 10 h 17"/>
                <a:gd name="T6" fmla="*/ 408 w 467"/>
                <a:gd name="T7" fmla="*/ 0 h 17"/>
                <a:gd name="T8" fmla="*/ 380 w 467"/>
                <a:gd name="T9" fmla="*/ 0 h 17"/>
                <a:gd name="T10" fmla="*/ 365 w 467"/>
                <a:gd name="T11" fmla="*/ 10 h 17"/>
                <a:gd name="T12" fmla="*/ 350 w 467"/>
                <a:gd name="T13" fmla="*/ 0 h 17"/>
                <a:gd name="T14" fmla="*/ 321 w 467"/>
                <a:gd name="T15" fmla="*/ 0 h 17"/>
                <a:gd name="T16" fmla="*/ 307 w 467"/>
                <a:gd name="T17" fmla="*/ 10 h 17"/>
                <a:gd name="T18" fmla="*/ 292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7 w 467"/>
                <a:gd name="T35" fmla="*/ 0 h 17"/>
                <a:gd name="T36" fmla="*/ 132 w 467"/>
                <a:gd name="T37" fmla="*/ 10 h 17"/>
                <a:gd name="T38" fmla="*/ 117 w 467"/>
                <a:gd name="T39" fmla="*/ 0 h 17"/>
                <a:gd name="T40" fmla="*/ 88 w 467"/>
                <a:gd name="T41" fmla="*/ 0 h 17"/>
                <a:gd name="T42" fmla="*/ 74 w 467"/>
                <a:gd name="T43" fmla="*/ 10 h 17"/>
                <a:gd name="T44" fmla="*/ 59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4 w 467"/>
                <a:gd name="T57" fmla="*/ 17 h 17"/>
                <a:gd name="T58" fmla="*/ 103 w 467"/>
                <a:gd name="T59" fmla="*/ 17 h 17"/>
                <a:gd name="T60" fmla="*/ 132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7 w 467"/>
                <a:gd name="T73" fmla="*/ 17 h 17"/>
                <a:gd name="T74" fmla="*/ 336 w 467"/>
                <a:gd name="T75" fmla="*/ 17 h 17"/>
                <a:gd name="T76" fmla="*/ 365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9" y="5"/>
                    <a:pt x="409" y="0"/>
                  </a:cubicBezTo>
                  <a:cubicBezTo>
                    <a:pt x="408" y="0"/>
                    <a:pt x="408" y="0"/>
                    <a:pt x="408" y="0"/>
                  </a:cubicBezTo>
                  <a:cubicBezTo>
                    <a:pt x="408" y="5"/>
                    <a:pt x="402" y="10"/>
                    <a:pt x="394" y="10"/>
                  </a:cubicBezTo>
                  <a:cubicBezTo>
                    <a:pt x="386" y="10"/>
                    <a:pt x="380" y="5"/>
                    <a:pt x="380" y="0"/>
                  </a:cubicBezTo>
                  <a:cubicBezTo>
                    <a:pt x="379" y="0"/>
                    <a:pt x="379" y="0"/>
                    <a:pt x="379" y="0"/>
                  </a:cubicBezTo>
                  <a:cubicBezTo>
                    <a:pt x="379" y="5"/>
                    <a:pt x="373" y="10"/>
                    <a:pt x="365" y="10"/>
                  </a:cubicBezTo>
                  <a:cubicBezTo>
                    <a:pt x="357" y="10"/>
                    <a:pt x="351" y="5"/>
                    <a:pt x="351" y="0"/>
                  </a:cubicBezTo>
                  <a:cubicBezTo>
                    <a:pt x="350" y="0"/>
                    <a:pt x="350" y="0"/>
                    <a:pt x="350" y="0"/>
                  </a:cubicBezTo>
                  <a:cubicBezTo>
                    <a:pt x="350" y="5"/>
                    <a:pt x="343" y="10"/>
                    <a:pt x="336" y="10"/>
                  </a:cubicBezTo>
                  <a:cubicBezTo>
                    <a:pt x="328" y="10"/>
                    <a:pt x="321" y="5"/>
                    <a:pt x="321" y="0"/>
                  </a:cubicBezTo>
                  <a:cubicBezTo>
                    <a:pt x="321" y="0"/>
                    <a:pt x="321" y="0"/>
                    <a:pt x="321" y="0"/>
                  </a:cubicBezTo>
                  <a:cubicBezTo>
                    <a:pt x="321" y="5"/>
                    <a:pt x="314" y="10"/>
                    <a:pt x="307" y="10"/>
                  </a:cubicBezTo>
                  <a:cubicBezTo>
                    <a:pt x="299" y="10"/>
                    <a:pt x="292" y="5"/>
                    <a:pt x="292" y="0"/>
                  </a:cubicBezTo>
                  <a:cubicBezTo>
                    <a:pt x="292" y="0"/>
                    <a:pt x="292" y="0"/>
                    <a:pt x="292" y="0"/>
                  </a:cubicBezTo>
                  <a:cubicBezTo>
                    <a:pt x="292" y="5"/>
                    <a:pt x="285" y="10"/>
                    <a:pt x="277" y="10"/>
                  </a:cubicBezTo>
                  <a:cubicBezTo>
                    <a:pt x="270" y="10"/>
                    <a:pt x="263" y="5"/>
                    <a:pt x="263" y="0"/>
                  </a:cubicBezTo>
                  <a:cubicBezTo>
                    <a:pt x="263" y="0"/>
                    <a:pt x="263" y="0"/>
                    <a:pt x="263" y="0"/>
                  </a:cubicBezTo>
                  <a:cubicBezTo>
                    <a:pt x="263"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6" y="5"/>
                    <a:pt x="176" y="0"/>
                  </a:cubicBezTo>
                  <a:cubicBezTo>
                    <a:pt x="175" y="0"/>
                    <a:pt x="175" y="0"/>
                    <a:pt x="175" y="0"/>
                  </a:cubicBezTo>
                  <a:cubicBezTo>
                    <a:pt x="175" y="5"/>
                    <a:pt x="169" y="10"/>
                    <a:pt x="161" y="10"/>
                  </a:cubicBezTo>
                  <a:cubicBezTo>
                    <a:pt x="153" y="10"/>
                    <a:pt x="147" y="5"/>
                    <a:pt x="147" y="0"/>
                  </a:cubicBezTo>
                  <a:cubicBezTo>
                    <a:pt x="146" y="0"/>
                    <a:pt x="146" y="0"/>
                    <a:pt x="146" y="0"/>
                  </a:cubicBezTo>
                  <a:cubicBezTo>
                    <a:pt x="146" y="5"/>
                    <a:pt x="140" y="10"/>
                    <a:pt x="132" y="10"/>
                  </a:cubicBezTo>
                  <a:cubicBezTo>
                    <a:pt x="124" y="10"/>
                    <a:pt x="118" y="5"/>
                    <a:pt x="118" y="0"/>
                  </a:cubicBezTo>
                  <a:cubicBezTo>
                    <a:pt x="117" y="0"/>
                    <a:pt x="117" y="0"/>
                    <a:pt x="117" y="0"/>
                  </a:cubicBezTo>
                  <a:cubicBezTo>
                    <a:pt x="117" y="5"/>
                    <a:pt x="110" y="10"/>
                    <a:pt x="103" y="10"/>
                  </a:cubicBezTo>
                  <a:cubicBezTo>
                    <a:pt x="95" y="10"/>
                    <a:pt x="88" y="5"/>
                    <a:pt x="88" y="0"/>
                  </a:cubicBezTo>
                  <a:cubicBezTo>
                    <a:pt x="88" y="0"/>
                    <a:pt x="88" y="0"/>
                    <a:pt x="88" y="0"/>
                  </a:cubicBezTo>
                  <a:cubicBezTo>
                    <a:pt x="88" y="5"/>
                    <a:pt x="81" y="10"/>
                    <a:pt x="74" y="10"/>
                  </a:cubicBezTo>
                  <a:cubicBezTo>
                    <a:pt x="66" y="10"/>
                    <a:pt x="59" y="5"/>
                    <a:pt x="59" y="0"/>
                  </a:cubicBezTo>
                  <a:cubicBezTo>
                    <a:pt x="59" y="0"/>
                    <a:pt x="59" y="0"/>
                    <a:pt x="59" y="0"/>
                  </a:cubicBezTo>
                  <a:cubicBezTo>
                    <a:pt x="59" y="5"/>
                    <a:pt x="52" y="10"/>
                    <a:pt x="44" y="10"/>
                  </a:cubicBezTo>
                  <a:cubicBezTo>
                    <a:pt x="37" y="10"/>
                    <a:pt x="30" y="5"/>
                    <a:pt x="30" y="0"/>
                  </a:cubicBezTo>
                  <a:cubicBezTo>
                    <a:pt x="30" y="0"/>
                    <a:pt x="30" y="0"/>
                    <a:pt x="30" y="0"/>
                  </a:cubicBezTo>
                  <a:cubicBezTo>
                    <a:pt x="30"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2" y="17"/>
                    <a:pt x="58" y="13"/>
                    <a:pt x="59" y="8"/>
                  </a:cubicBezTo>
                  <a:cubicBezTo>
                    <a:pt x="60" y="13"/>
                    <a:pt x="66" y="17"/>
                    <a:pt x="74" y="17"/>
                  </a:cubicBezTo>
                  <a:cubicBezTo>
                    <a:pt x="81" y="17"/>
                    <a:pt x="87" y="13"/>
                    <a:pt x="88" y="8"/>
                  </a:cubicBezTo>
                  <a:cubicBezTo>
                    <a:pt x="89" y="13"/>
                    <a:pt x="95" y="17"/>
                    <a:pt x="103" y="17"/>
                  </a:cubicBezTo>
                  <a:cubicBezTo>
                    <a:pt x="110" y="17"/>
                    <a:pt x="116" y="13"/>
                    <a:pt x="117" y="8"/>
                  </a:cubicBezTo>
                  <a:cubicBezTo>
                    <a:pt x="119" y="13"/>
                    <a:pt x="125"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5" y="8"/>
                  </a:cubicBezTo>
                  <a:cubicBezTo>
                    <a:pt x="206" y="13"/>
                    <a:pt x="212" y="17"/>
                    <a:pt x="219" y="17"/>
                  </a:cubicBezTo>
                  <a:cubicBezTo>
                    <a:pt x="226" y="17"/>
                    <a:pt x="232" y="13"/>
                    <a:pt x="234" y="8"/>
                  </a:cubicBezTo>
                  <a:cubicBezTo>
                    <a:pt x="235" y="13"/>
                    <a:pt x="241" y="17"/>
                    <a:pt x="248" y="17"/>
                  </a:cubicBezTo>
                  <a:cubicBezTo>
                    <a:pt x="255" y="17"/>
                    <a:pt x="261" y="13"/>
                    <a:pt x="263" y="8"/>
                  </a:cubicBezTo>
                  <a:cubicBezTo>
                    <a:pt x="264" y="13"/>
                    <a:pt x="270" y="17"/>
                    <a:pt x="277" y="17"/>
                  </a:cubicBezTo>
                  <a:cubicBezTo>
                    <a:pt x="285" y="17"/>
                    <a:pt x="291" y="13"/>
                    <a:pt x="292" y="8"/>
                  </a:cubicBezTo>
                  <a:cubicBezTo>
                    <a:pt x="293" y="13"/>
                    <a:pt x="299" y="17"/>
                    <a:pt x="307" y="17"/>
                  </a:cubicBezTo>
                  <a:cubicBezTo>
                    <a:pt x="314" y="17"/>
                    <a:pt x="320" y="13"/>
                    <a:pt x="321" y="8"/>
                  </a:cubicBezTo>
                  <a:cubicBezTo>
                    <a:pt x="322" y="13"/>
                    <a:pt x="328" y="17"/>
                    <a:pt x="336" y="17"/>
                  </a:cubicBezTo>
                  <a:cubicBezTo>
                    <a:pt x="343" y="17"/>
                    <a:pt x="349" y="13"/>
                    <a:pt x="350" y="8"/>
                  </a:cubicBezTo>
                  <a:cubicBezTo>
                    <a:pt x="352" y="13"/>
                    <a:pt x="358"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8" y="8"/>
                  </a:cubicBezTo>
                  <a:cubicBezTo>
                    <a:pt x="439" y="13"/>
                    <a:pt x="445" y="17"/>
                    <a:pt x="452" y="17"/>
                  </a:cubicBezTo>
                  <a:cubicBezTo>
                    <a:pt x="459" y="17"/>
                    <a:pt x="466" y="13"/>
                    <a:pt x="467" y="8"/>
                  </a:cubicBezTo>
                  <a:lnTo>
                    <a:pt x="467" y="0"/>
                  </a:ln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0" name="Freeform 481"/>
            <p:cNvSpPr>
              <a:spLocks/>
            </p:cNvSpPr>
            <p:nvPr/>
          </p:nvSpPr>
          <p:spPr bwMode="auto">
            <a:xfrm>
              <a:off x="6526664" y="5114001"/>
              <a:ext cx="1390720" cy="58074"/>
            </a:xfrm>
            <a:custGeom>
              <a:avLst/>
              <a:gdLst>
                <a:gd name="T0" fmla="*/ 407 w 408"/>
                <a:gd name="T1" fmla="*/ 0 h 17"/>
                <a:gd name="T2" fmla="*/ 379 w 408"/>
                <a:gd name="T3" fmla="*/ 0 h 17"/>
                <a:gd name="T4" fmla="*/ 364 w 408"/>
                <a:gd name="T5" fmla="*/ 10 h 17"/>
                <a:gd name="T6" fmla="*/ 349 w 408"/>
                <a:gd name="T7" fmla="*/ 0 h 17"/>
                <a:gd name="T8" fmla="*/ 321 w 408"/>
                <a:gd name="T9" fmla="*/ 0 h 17"/>
                <a:gd name="T10" fmla="*/ 306 w 408"/>
                <a:gd name="T11" fmla="*/ 10 h 17"/>
                <a:gd name="T12" fmla="*/ 291 w 408"/>
                <a:gd name="T13" fmla="*/ 0 h 17"/>
                <a:gd name="T14" fmla="*/ 262 w 408"/>
                <a:gd name="T15" fmla="*/ 0 h 17"/>
                <a:gd name="T16" fmla="*/ 247 w 408"/>
                <a:gd name="T17" fmla="*/ 10 h 17"/>
                <a:gd name="T18" fmla="*/ 233 w 408"/>
                <a:gd name="T19" fmla="*/ 0 h 17"/>
                <a:gd name="T20" fmla="*/ 204 w 408"/>
                <a:gd name="T21" fmla="*/ 0 h 17"/>
                <a:gd name="T22" fmla="*/ 203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4 w 408"/>
                <a:gd name="T43" fmla="*/ 10 h 17"/>
                <a:gd name="T44" fmla="*/ 0 w 408"/>
                <a:gd name="T45" fmla="*/ 0 h 17"/>
                <a:gd name="T46" fmla="*/ 14 w 408"/>
                <a:gd name="T47" fmla="*/ 17 h 17"/>
                <a:gd name="T48" fmla="*/ 44 w 408"/>
                <a:gd name="T49" fmla="*/ 17 h 17"/>
                <a:gd name="T50" fmla="*/ 73 w 408"/>
                <a:gd name="T51" fmla="*/ 17 h 17"/>
                <a:gd name="T52" fmla="*/ 102 w 408"/>
                <a:gd name="T53" fmla="*/ 17 h 17"/>
                <a:gd name="T54" fmla="*/ 160 w 408"/>
                <a:gd name="T55" fmla="*/ 17 h 17"/>
                <a:gd name="T56" fmla="*/ 218 w 408"/>
                <a:gd name="T57" fmla="*/ 17 h 17"/>
                <a:gd name="T58" fmla="*/ 277 w 408"/>
                <a:gd name="T59" fmla="*/ 17 h 17"/>
                <a:gd name="T60" fmla="*/ 335 w 408"/>
                <a:gd name="T61" fmla="*/ 17 h 17"/>
                <a:gd name="T62" fmla="*/ 393 w 408"/>
                <a:gd name="T63" fmla="*/ 17 h 17"/>
                <a:gd name="T64" fmla="*/ 408 w 408"/>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3" y="10"/>
                    <a:pt x="306" y="10"/>
                  </a:cubicBezTo>
                  <a:cubicBezTo>
                    <a:pt x="298" y="10"/>
                    <a:pt x="291" y="6"/>
                    <a:pt x="291" y="0"/>
                  </a:cubicBezTo>
                  <a:cubicBezTo>
                    <a:pt x="291" y="0"/>
                    <a:pt x="291" y="0"/>
                    <a:pt x="291" y="0"/>
                  </a:cubicBezTo>
                  <a:cubicBezTo>
                    <a:pt x="291" y="6"/>
                    <a:pt x="284" y="10"/>
                    <a:pt x="277" y="10"/>
                  </a:cubicBezTo>
                  <a:cubicBezTo>
                    <a:pt x="269" y="10"/>
                    <a:pt x="262" y="6"/>
                    <a:pt x="262" y="0"/>
                  </a:cubicBezTo>
                  <a:cubicBezTo>
                    <a:pt x="262" y="0"/>
                    <a:pt x="262" y="0"/>
                    <a:pt x="262" y="0"/>
                  </a:cubicBezTo>
                  <a:cubicBezTo>
                    <a:pt x="262" y="6"/>
                    <a:pt x="255" y="10"/>
                    <a:pt x="247" y="10"/>
                  </a:cubicBezTo>
                  <a:cubicBezTo>
                    <a:pt x="240" y="10"/>
                    <a:pt x="233" y="6"/>
                    <a:pt x="233" y="0"/>
                  </a:cubicBezTo>
                  <a:cubicBezTo>
                    <a:pt x="233" y="0"/>
                    <a:pt x="233" y="0"/>
                    <a:pt x="233" y="0"/>
                  </a:cubicBezTo>
                  <a:cubicBezTo>
                    <a:pt x="233" y="6"/>
                    <a:pt x="226" y="10"/>
                    <a:pt x="218" y="10"/>
                  </a:cubicBezTo>
                  <a:cubicBezTo>
                    <a:pt x="210" y="10"/>
                    <a:pt x="204" y="6"/>
                    <a:pt x="204" y="0"/>
                  </a:cubicBezTo>
                  <a:cubicBezTo>
                    <a:pt x="204" y="0"/>
                    <a:pt x="204" y="0"/>
                    <a:pt x="204" y="0"/>
                  </a:cubicBezTo>
                  <a:cubicBezTo>
                    <a:pt x="203" y="0"/>
                    <a:pt x="203" y="0"/>
                    <a:pt x="203"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0" y="10"/>
                    <a:pt x="73" y="10"/>
                  </a:cubicBezTo>
                  <a:cubicBezTo>
                    <a:pt x="65" y="10"/>
                    <a:pt x="58" y="6"/>
                    <a:pt x="58" y="0"/>
                  </a:cubicBezTo>
                  <a:cubicBezTo>
                    <a:pt x="58" y="0"/>
                    <a:pt x="58" y="0"/>
                    <a:pt x="58" y="0"/>
                  </a:cubicBezTo>
                  <a:cubicBezTo>
                    <a:pt x="58" y="6"/>
                    <a:pt x="51" y="10"/>
                    <a:pt x="44" y="10"/>
                  </a:cubicBezTo>
                  <a:cubicBezTo>
                    <a:pt x="36" y="10"/>
                    <a:pt x="29" y="6"/>
                    <a:pt x="29" y="0"/>
                  </a:cubicBezTo>
                  <a:cubicBezTo>
                    <a:pt x="29" y="0"/>
                    <a:pt x="29" y="0"/>
                    <a:pt x="29" y="0"/>
                  </a:cubicBezTo>
                  <a:cubicBezTo>
                    <a:pt x="29" y="6"/>
                    <a:pt x="22" y="10"/>
                    <a:pt x="14" y="10"/>
                  </a:cubicBezTo>
                  <a:cubicBezTo>
                    <a:pt x="7" y="10"/>
                    <a:pt x="0" y="6"/>
                    <a:pt x="0" y="0"/>
                  </a:cubicBezTo>
                  <a:cubicBezTo>
                    <a:pt x="0" y="0"/>
                    <a:pt x="0" y="0"/>
                    <a:pt x="0" y="0"/>
                  </a:cubicBezTo>
                  <a:cubicBezTo>
                    <a:pt x="0" y="8"/>
                    <a:pt x="0" y="8"/>
                    <a:pt x="0" y="8"/>
                  </a:cubicBezTo>
                  <a:cubicBezTo>
                    <a:pt x="1" y="13"/>
                    <a:pt x="7" y="17"/>
                    <a:pt x="14" y="17"/>
                  </a:cubicBezTo>
                  <a:cubicBezTo>
                    <a:pt x="22" y="17"/>
                    <a:pt x="28" y="13"/>
                    <a:pt x="29" y="8"/>
                  </a:cubicBezTo>
                  <a:cubicBezTo>
                    <a:pt x="30" y="13"/>
                    <a:pt x="36" y="17"/>
                    <a:pt x="44" y="17"/>
                  </a:cubicBezTo>
                  <a:cubicBezTo>
                    <a:pt x="51" y="17"/>
                    <a:pt x="57" y="13"/>
                    <a:pt x="58" y="8"/>
                  </a:cubicBezTo>
                  <a:cubicBezTo>
                    <a:pt x="59" y="13"/>
                    <a:pt x="65" y="17"/>
                    <a:pt x="73" y="17"/>
                  </a:cubicBezTo>
                  <a:cubicBezTo>
                    <a:pt x="80" y="17"/>
                    <a:pt x="86" y="13"/>
                    <a:pt x="87" y="8"/>
                  </a:cubicBezTo>
                  <a:cubicBezTo>
                    <a:pt x="89" y="13"/>
                    <a:pt x="95" y="17"/>
                    <a:pt x="102" y="17"/>
                  </a:cubicBezTo>
                  <a:cubicBezTo>
                    <a:pt x="109" y="17"/>
                    <a:pt x="124" y="17"/>
                    <a:pt x="131" y="17"/>
                  </a:cubicBezTo>
                  <a:cubicBezTo>
                    <a:pt x="138" y="17"/>
                    <a:pt x="153" y="17"/>
                    <a:pt x="160" y="17"/>
                  </a:cubicBezTo>
                  <a:cubicBezTo>
                    <a:pt x="167" y="17"/>
                    <a:pt x="182" y="17"/>
                    <a:pt x="189" y="17"/>
                  </a:cubicBezTo>
                  <a:cubicBezTo>
                    <a:pt x="196" y="17"/>
                    <a:pt x="211" y="17"/>
                    <a:pt x="218" y="17"/>
                  </a:cubicBezTo>
                  <a:cubicBezTo>
                    <a:pt x="225" y="17"/>
                    <a:pt x="240" y="17"/>
                    <a:pt x="247" y="17"/>
                  </a:cubicBezTo>
                  <a:cubicBezTo>
                    <a:pt x="255" y="17"/>
                    <a:pt x="269" y="17"/>
                    <a:pt x="277" y="17"/>
                  </a:cubicBezTo>
                  <a:cubicBezTo>
                    <a:pt x="284" y="17"/>
                    <a:pt x="298" y="17"/>
                    <a:pt x="306" y="17"/>
                  </a:cubicBezTo>
                  <a:cubicBezTo>
                    <a:pt x="313" y="17"/>
                    <a:pt x="328" y="17"/>
                    <a:pt x="335" y="17"/>
                  </a:cubicBezTo>
                  <a:cubicBezTo>
                    <a:pt x="342" y="17"/>
                    <a:pt x="357" y="17"/>
                    <a:pt x="364" y="17"/>
                  </a:cubicBezTo>
                  <a:cubicBezTo>
                    <a:pt x="371" y="17"/>
                    <a:pt x="386" y="17"/>
                    <a:pt x="393" y="17"/>
                  </a:cubicBezTo>
                  <a:cubicBezTo>
                    <a:pt x="400" y="17"/>
                    <a:pt x="406" y="13"/>
                    <a:pt x="408" y="8"/>
                  </a:cubicBezTo>
                  <a:lnTo>
                    <a:pt x="408" y="0"/>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04" name="Group 603" descr="Picture of airplane above clouds" title="airplane"/>
          <p:cNvGrpSpPr/>
          <p:nvPr/>
        </p:nvGrpSpPr>
        <p:grpSpPr>
          <a:xfrm>
            <a:off x="6209067" y="1190625"/>
            <a:ext cx="2831746" cy="809625"/>
            <a:chOff x="4895851" y="1524000"/>
            <a:chExt cx="4630737" cy="1323975"/>
          </a:xfrm>
        </p:grpSpPr>
        <p:sp>
          <p:nvSpPr>
            <p:cNvPr id="581" name="Freeform 482"/>
            <p:cNvSpPr>
              <a:spLocks/>
            </p:cNvSpPr>
            <p:nvPr/>
          </p:nvSpPr>
          <p:spPr bwMode="auto">
            <a:xfrm>
              <a:off x="5124451" y="1970088"/>
              <a:ext cx="3860800" cy="484188"/>
            </a:xfrm>
            <a:custGeom>
              <a:avLst/>
              <a:gdLst>
                <a:gd name="T0" fmla="*/ 675 w 727"/>
                <a:gd name="T1" fmla="*/ 11 h 91"/>
                <a:gd name="T2" fmla="*/ 470 w 727"/>
                <a:gd name="T3" fmla="*/ 2 h 91"/>
                <a:gd name="T4" fmla="*/ 111 w 727"/>
                <a:gd name="T5" fmla="*/ 5 h 91"/>
                <a:gd name="T6" fmla="*/ 24 w 727"/>
                <a:gd name="T7" fmla="*/ 5 h 91"/>
                <a:gd name="T8" fmla="*/ 20 w 727"/>
                <a:gd name="T9" fmla="*/ 5 h 91"/>
                <a:gd name="T10" fmla="*/ 0 w 727"/>
                <a:gd name="T11" fmla="*/ 11 h 91"/>
                <a:gd name="T12" fmla="*/ 152 w 727"/>
                <a:gd name="T13" fmla="*/ 67 h 91"/>
                <a:gd name="T14" fmla="*/ 249 w 727"/>
                <a:gd name="T15" fmla="*/ 87 h 91"/>
                <a:gd name="T16" fmla="*/ 292 w 727"/>
                <a:gd name="T17" fmla="*/ 91 h 91"/>
                <a:gd name="T18" fmla="*/ 312 w 727"/>
                <a:gd name="T19" fmla="*/ 91 h 91"/>
                <a:gd name="T20" fmla="*/ 422 w 727"/>
                <a:gd name="T21" fmla="*/ 90 h 91"/>
                <a:gd name="T22" fmla="*/ 613 w 727"/>
                <a:gd name="T23" fmla="*/ 88 h 91"/>
                <a:gd name="T24" fmla="*/ 727 w 727"/>
                <a:gd name="T25" fmla="*/ 56 h 91"/>
                <a:gd name="T26" fmla="*/ 688 w 727"/>
                <a:gd name="T27" fmla="*/ 21 h 91"/>
                <a:gd name="T28" fmla="*/ 675 w 727"/>
                <a:gd name="T29"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91">
                  <a:moveTo>
                    <a:pt x="675" y="11"/>
                  </a:moveTo>
                  <a:cubicBezTo>
                    <a:pt x="651" y="0"/>
                    <a:pt x="514" y="2"/>
                    <a:pt x="470" y="2"/>
                  </a:cubicBezTo>
                  <a:cubicBezTo>
                    <a:pt x="470" y="2"/>
                    <a:pt x="124" y="5"/>
                    <a:pt x="111" y="5"/>
                  </a:cubicBezTo>
                  <a:cubicBezTo>
                    <a:pt x="98" y="5"/>
                    <a:pt x="24" y="5"/>
                    <a:pt x="24" y="5"/>
                  </a:cubicBezTo>
                  <a:cubicBezTo>
                    <a:pt x="23" y="5"/>
                    <a:pt x="21" y="5"/>
                    <a:pt x="20" y="5"/>
                  </a:cubicBezTo>
                  <a:cubicBezTo>
                    <a:pt x="12" y="5"/>
                    <a:pt x="0" y="4"/>
                    <a:pt x="0" y="11"/>
                  </a:cubicBezTo>
                  <a:cubicBezTo>
                    <a:pt x="0" y="18"/>
                    <a:pt x="74" y="46"/>
                    <a:pt x="152" y="67"/>
                  </a:cubicBezTo>
                  <a:cubicBezTo>
                    <a:pt x="155" y="68"/>
                    <a:pt x="247" y="87"/>
                    <a:pt x="249" y="87"/>
                  </a:cubicBezTo>
                  <a:cubicBezTo>
                    <a:pt x="265" y="90"/>
                    <a:pt x="280" y="91"/>
                    <a:pt x="292" y="91"/>
                  </a:cubicBezTo>
                  <a:cubicBezTo>
                    <a:pt x="312" y="91"/>
                    <a:pt x="312" y="91"/>
                    <a:pt x="312" y="91"/>
                  </a:cubicBezTo>
                  <a:cubicBezTo>
                    <a:pt x="422" y="90"/>
                    <a:pt x="422" y="90"/>
                    <a:pt x="422" y="90"/>
                  </a:cubicBezTo>
                  <a:cubicBezTo>
                    <a:pt x="613" y="88"/>
                    <a:pt x="613" y="88"/>
                    <a:pt x="613" y="88"/>
                  </a:cubicBezTo>
                  <a:cubicBezTo>
                    <a:pt x="676" y="88"/>
                    <a:pt x="727" y="73"/>
                    <a:pt x="727" y="56"/>
                  </a:cubicBezTo>
                  <a:cubicBezTo>
                    <a:pt x="727" y="44"/>
                    <a:pt x="699" y="27"/>
                    <a:pt x="688" y="21"/>
                  </a:cubicBezTo>
                  <a:cubicBezTo>
                    <a:pt x="684" y="19"/>
                    <a:pt x="676" y="12"/>
                    <a:pt x="675"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2" name="Freeform 483"/>
            <p:cNvSpPr>
              <a:spLocks/>
            </p:cNvSpPr>
            <p:nvPr/>
          </p:nvSpPr>
          <p:spPr bwMode="auto">
            <a:xfrm>
              <a:off x="4976814" y="1524000"/>
              <a:ext cx="700088" cy="473075"/>
            </a:xfrm>
            <a:custGeom>
              <a:avLst/>
              <a:gdLst>
                <a:gd name="T0" fmla="*/ 0 w 441"/>
                <a:gd name="T1" fmla="*/ 0 h 298"/>
                <a:gd name="T2" fmla="*/ 130 w 441"/>
                <a:gd name="T3" fmla="*/ 298 h 298"/>
                <a:gd name="T4" fmla="*/ 441 w 441"/>
                <a:gd name="T5" fmla="*/ 298 h 298"/>
                <a:gd name="T6" fmla="*/ 150 w 441"/>
                <a:gd name="T7" fmla="*/ 0 h 298"/>
                <a:gd name="T8" fmla="*/ 0 w 441"/>
                <a:gd name="T9" fmla="*/ 0 h 298"/>
              </a:gdLst>
              <a:ahLst/>
              <a:cxnLst>
                <a:cxn ang="0">
                  <a:pos x="T0" y="T1"/>
                </a:cxn>
                <a:cxn ang="0">
                  <a:pos x="T2" y="T3"/>
                </a:cxn>
                <a:cxn ang="0">
                  <a:pos x="T4" y="T5"/>
                </a:cxn>
                <a:cxn ang="0">
                  <a:pos x="T6" y="T7"/>
                </a:cxn>
                <a:cxn ang="0">
                  <a:pos x="T8" y="T9"/>
                </a:cxn>
              </a:cxnLst>
              <a:rect l="0" t="0" r="r" b="b"/>
              <a:pathLst>
                <a:path w="441" h="298">
                  <a:moveTo>
                    <a:pt x="0" y="0"/>
                  </a:moveTo>
                  <a:lnTo>
                    <a:pt x="130" y="298"/>
                  </a:lnTo>
                  <a:lnTo>
                    <a:pt x="441" y="298"/>
                  </a:lnTo>
                  <a:lnTo>
                    <a:pt x="1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3" name="Freeform 484"/>
            <p:cNvSpPr>
              <a:spLocks/>
            </p:cNvSpPr>
            <p:nvPr/>
          </p:nvSpPr>
          <p:spPr bwMode="auto">
            <a:xfrm>
              <a:off x="5411789" y="2135188"/>
              <a:ext cx="3573463" cy="207963"/>
            </a:xfrm>
            <a:custGeom>
              <a:avLst/>
              <a:gdLst>
                <a:gd name="T0" fmla="*/ 97 w 673"/>
                <a:gd name="T1" fmla="*/ 36 h 39"/>
                <a:gd name="T2" fmla="*/ 123 w 673"/>
                <a:gd name="T3" fmla="*/ 39 h 39"/>
                <a:gd name="T4" fmla="*/ 668 w 673"/>
                <a:gd name="T5" fmla="*/ 34 h 39"/>
                <a:gd name="T6" fmla="*/ 673 w 673"/>
                <a:gd name="T7" fmla="*/ 25 h 39"/>
                <a:gd name="T8" fmla="*/ 650 w 673"/>
                <a:gd name="T9" fmla="*/ 0 h 39"/>
                <a:gd name="T10" fmla="*/ 0 w 673"/>
                <a:gd name="T11" fmla="*/ 5 h 39"/>
                <a:gd name="T12" fmla="*/ 97 w 673"/>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673" h="39">
                  <a:moveTo>
                    <a:pt x="97" y="36"/>
                  </a:moveTo>
                  <a:cubicBezTo>
                    <a:pt x="99" y="36"/>
                    <a:pt x="115" y="39"/>
                    <a:pt x="123" y="39"/>
                  </a:cubicBezTo>
                  <a:cubicBezTo>
                    <a:pt x="668" y="34"/>
                    <a:pt x="668" y="34"/>
                    <a:pt x="668" y="34"/>
                  </a:cubicBezTo>
                  <a:cubicBezTo>
                    <a:pt x="672" y="31"/>
                    <a:pt x="673" y="28"/>
                    <a:pt x="673" y="25"/>
                  </a:cubicBezTo>
                  <a:cubicBezTo>
                    <a:pt x="673" y="17"/>
                    <a:pt x="662" y="8"/>
                    <a:pt x="650" y="0"/>
                  </a:cubicBezTo>
                  <a:cubicBezTo>
                    <a:pt x="0" y="5"/>
                    <a:pt x="0" y="5"/>
                    <a:pt x="0" y="5"/>
                  </a:cubicBezTo>
                  <a:cubicBezTo>
                    <a:pt x="25" y="15"/>
                    <a:pt x="61" y="26"/>
                    <a:pt x="97" y="36"/>
                  </a:cubicBezTo>
                </a:path>
              </a:pathLst>
            </a:custGeom>
            <a:solidFill>
              <a:srgbClr val="F9B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4" name="Freeform 485"/>
            <p:cNvSpPr>
              <a:spLocks/>
            </p:cNvSpPr>
            <p:nvPr/>
          </p:nvSpPr>
          <p:spPr bwMode="auto">
            <a:xfrm>
              <a:off x="4976814" y="1524000"/>
              <a:ext cx="700088" cy="473075"/>
            </a:xfrm>
            <a:custGeom>
              <a:avLst/>
              <a:gdLst>
                <a:gd name="T0" fmla="*/ 0 w 132"/>
                <a:gd name="T1" fmla="*/ 0 h 89"/>
                <a:gd name="T2" fmla="*/ 39 w 132"/>
                <a:gd name="T3" fmla="*/ 89 h 89"/>
                <a:gd name="T4" fmla="*/ 132 w 132"/>
                <a:gd name="T5" fmla="*/ 89 h 89"/>
                <a:gd name="T6" fmla="*/ 0 w 132"/>
                <a:gd name="T7" fmla="*/ 0 h 89"/>
              </a:gdLst>
              <a:ahLst/>
              <a:cxnLst>
                <a:cxn ang="0">
                  <a:pos x="T0" y="T1"/>
                </a:cxn>
                <a:cxn ang="0">
                  <a:pos x="T2" y="T3"/>
                </a:cxn>
                <a:cxn ang="0">
                  <a:pos x="T4" y="T5"/>
                </a:cxn>
                <a:cxn ang="0">
                  <a:pos x="T6" y="T7"/>
                </a:cxn>
              </a:cxnLst>
              <a:rect l="0" t="0" r="r" b="b"/>
              <a:pathLst>
                <a:path w="132" h="89">
                  <a:moveTo>
                    <a:pt x="0" y="0"/>
                  </a:moveTo>
                  <a:cubicBezTo>
                    <a:pt x="39" y="89"/>
                    <a:pt x="39" y="89"/>
                    <a:pt x="39" y="89"/>
                  </a:cubicBezTo>
                  <a:cubicBezTo>
                    <a:pt x="132" y="89"/>
                    <a:pt x="132" y="89"/>
                    <a:pt x="132" y="89"/>
                  </a:cubicBezTo>
                  <a:cubicBezTo>
                    <a:pt x="132" y="89"/>
                    <a:pt x="42" y="68"/>
                    <a:pt x="0" y="0"/>
                  </a:cubicBezTo>
                  <a:close/>
                </a:path>
              </a:pathLst>
            </a:custGeom>
            <a:solidFill>
              <a:srgbClr val="F9B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5" name="Freeform 486"/>
            <p:cNvSpPr>
              <a:spLocks/>
            </p:cNvSpPr>
            <p:nvPr/>
          </p:nvSpPr>
          <p:spPr bwMode="auto">
            <a:xfrm>
              <a:off x="5289551" y="2119313"/>
              <a:ext cx="31750" cy="11113"/>
            </a:xfrm>
            <a:custGeom>
              <a:avLst/>
              <a:gdLst>
                <a:gd name="T0" fmla="*/ 0 w 6"/>
                <a:gd name="T1" fmla="*/ 0 h 2"/>
                <a:gd name="T2" fmla="*/ 6 w 6"/>
                <a:gd name="T3" fmla="*/ 2 h 2"/>
                <a:gd name="T4" fmla="*/ 5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2" y="1"/>
                    <a:pt x="4" y="1"/>
                    <a:pt x="6" y="2"/>
                  </a:cubicBezTo>
                  <a:cubicBezTo>
                    <a:pt x="6" y="2"/>
                    <a:pt x="6" y="2"/>
                    <a:pt x="5" y="2"/>
                  </a:cubicBezTo>
                  <a:cubicBezTo>
                    <a:pt x="0" y="0"/>
                    <a:pt x="0" y="0"/>
                    <a:pt x="0"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6" name="Freeform 487"/>
            <p:cNvSpPr>
              <a:spLocks noEditPoints="1"/>
            </p:cNvSpPr>
            <p:nvPr/>
          </p:nvSpPr>
          <p:spPr bwMode="auto">
            <a:xfrm>
              <a:off x="5316539" y="2130425"/>
              <a:ext cx="227013" cy="31750"/>
            </a:xfrm>
            <a:custGeom>
              <a:avLst/>
              <a:gdLst>
                <a:gd name="T0" fmla="*/ 29 w 43"/>
                <a:gd name="T1" fmla="*/ 4 h 6"/>
                <a:gd name="T2" fmla="*/ 28 w 43"/>
                <a:gd name="T3" fmla="*/ 6 h 6"/>
                <a:gd name="T4" fmla="*/ 43 w 43"/>
                <a:gd name="T5" fmla="*/ 6 h 6"/>
                <a:gd name="T6" fmla="*/ 29 w 43"/>
                <a:gd name="T7" fmla="*/ 4 h 6"/>
                <a:gd name="T8" fmla="*/ 0 w 43"/>
                <a:gd name="T9" fmla="*/ 0 h 6"/>
                <a:gd name="T10" fmla="*/ 1 w 43"/>
                <a:gd name="T11" fmla="*/ 0 h 6"/>
                <a:gd name="T12" fmla="*/ 7 w 43"/>
                <a:gd name="T13" fmla="*/ 2 h 6"/>
                <a:gd name="T14" fmla="*/ 0 w 4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
                  <a:moveTo>
                    <a:pt x="29" y="4"/>
                  </a:moveTo>
                  <a:cubicBezTo>
                    <a:pt x="29" y="5"/>
                    <a:pt x="29" y="5"/>
                    <a:pt x="28" y="6"/>
                  </a:cubicBezTo>
                  <a:cubicBezTo>
                    <a:pt x="43" y="6"/>
                    <a:pt x="43" y="6"/>
                    <a:pt x="43" y="6"/>
                  </a:cubicBezTo>
                  <a:cubicBezTo>
                    <a:pt x="38" y="5"/>
                    <a:pt x="34" y="5"/>
                    <a:pt x="29" y="4"/>
                  </a:cubicBezTo>
                  <a:moveTo>
                    <a:pt x="0" y="0"/>
                  </a:moveTo>
                  <a:cubicBezTo>
                    <a:pt x="1" y="0"/>
                    <a:pt x="1" y="0"/>
                    <a:pt x="1" y="0"/>
                  </a:cubicBezTo>
                  <a:cubicBezTo>
                    <a:pt x="3" y="1"/>
                    <a:pt x="5" y="2"/>
                    <a:pt x="7" y="2"/>
                  </a:cubicBezTo>
                  <a:cubicBezTo>
                    <a:pt x="0" y="0"/>
                    <a:pt x="0" y="0"/>
                    <a:pt x="0"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7" name="Freeform 488"/>
            <p:cNvSpPr>
              <a:spLocks noEditPoints="1"/>
            </p:cNvSpPr>
            <p:nvPr/>
          </p:nvSpPr>
          <p:spPr bwMode="auto">
            <a:xfrm>
              <a:off x="5910264" y="2268538"/>
              <a:ext cx="3079750" cy="185738"/>
            </a:xfrm>
            <a:custGeom>
              <a:avLst/>
              <a:gdLst>
                <a:gd name="T0" fmla="*/ 210 w 580"/>
                <a:gd name="T1" fmla="*/ 34 h 35"/>
                <a:gd name="T2" fmla="*/ 168 w 580"/>
                <a:gd name="T3" fmla="*/ 35 h 35"/>
                <a:gd name="T4" fmla="*/ 210 w 580"/>
                <a:gd name="T5" fmla="*/ 34 h 35"/>
                <a:gd name="T6" fmla="*/ 210 w 580"/>
                <a:gd name="T7" fmla="*/ 34 h 35"/>
                <a:gd name="T8" fmla="*/ 260 w 580"/>
                <a:gd name="T9" fmla="*/ 34 h 35"/>
                <a:gd name="T10" fmla="*/ 259 w 580"/>
                <a:gd name="T11" fmla="*/ 34 h 35"/>
                <a:gd name="T12" fmla="*/ 259 w 580"/>
                <a:gd name="T13" fmla="*/ 34 h 35"/>
                <a:gd name="T14" fmla="*/ 260 w 580"/>
                <a:gd name="T15" fmla="*/ 34 h 35"/>
                <a:gd name="T16" fmla="*/ 413 w 580"/>
                <a:gd name="T17" fmla="*/ 33 h 35"/>
                <a:gd name="T18" fmla="*/ 274 w 580"/>
                <a:gd name="T19" fmla="*/ 34 h 35"/>
                <a:gd name="T20" fmla="*/ 263 w 580"/>
                <a:gd name="T21" fmla="*/ 34 h 35"/>
                <a:gd name="T22" fmla="*/ 263 w 580"/>
                <a:gd name="T23" fmla="*/ 34 h 35"/>
                <a:gd name="T24" fmla="*/ 275 w 580"/>
                <a:gd name="T25" fmla="*/ 34 h 35"/>
                <a:gd name="T26" fmla="*/ 413 w 580"/>
                <a:gd name="T27" fmla="*/ 33 h 35"/>
                <a:gd name="T28" fmla="*/ 0 w 580"/>
                <a:gd name="T29" fmla="*/ 10 h 35"/>
                <a:gd name="T30" fmla="*/ 4 w 580"/>
                <a:gd name="T31" fmla="*/ 11 h 35"/>
                <a:gd name="T32" fmla="*/ 82 w 580"/>
                <a:gd name="T33" fmla="*/ 27 h 35"/>
                <a:gd name="T34" fmla="*/ 4 w 580"/>
                <a:gd name="T35" fmla="*/ 11 h 35"/>
                <a:gd name="T36" fmla="*/ 4 w 580"/>
                <a:gd name="T37" fmla="*/ 11 h 35"/>
                <a:gd name="T38" fmla="*/ 3 w 580"/>
                <a:gd name="T39" fmla="*/ 11 h 35"/>
                <a:gd name="T40" fmla="*/ 0 w 580"/>
                <a:gd name="T41" fmla="*/ 10 h 35"/>
                <a:gd name="T42" fmla="*/ 580 w 580"/>
                <a:gd name="T43" fmla="*/ 0 h 35"/>
                <a:gd name="T44" fmla="*/ 579 w 580"/>
                <a:gd name="T45" fmla="*/ 0 h 35"/>
                <a:gd name="T46" fmla="*/ 579 w 580"/>
                <a:gd name="T47" fmla="*/ 0 h 35"/>
                <a:gd name="T48" fmla="*/ 579 w 580"/>
                <a:gd name="T49" fmla="*/ 0 h 35"/>
                <a:gd name="T50" fmla="*/ 579 w 580"/>
                <a:gd name="T51" fmla="*/ 0 h 35"/>
                <a:gd name="T52" fmla="*/ 579 w 580"/>
                <a:gd name="T53" fmla="*/ 0 h 35"/>
                <a:gd name="T54" fmla="*/ 579 w 580"/>
                <a:gd name="T55" fmla="*/ 0 h 35"/>
                <a:gd name="T56" fmla="*/ 579 w 580"/>
                <a:gd name="T57" fmla="*/ 0 h 35"/>
                <a:gd name="T58" fmla="*/ 579 w 580"/>
                <a:gd name="T59" fmla="*/ 0 h 35"/>
                <a:gd name="T60" fmla="*/ 579 w 580"/>
                <a:gd name="T61" fmla="*/ 0 h 35"/>
                <a:gd name="T62" fmla="*/ 579 w 580"/>
                <a:gd name="T63" fmla="*/ 0 h 35"/>
                <a:gd name="T64" fmla="*/ 579 w 580"/>
                <a:gd name="T65" fmla="*/ 0 h 35"/>
                <a:gd name="T66" fmla="*/ 579 w 580"/>
                <a:gd name="T67" fmla="*/ 0 h 35"/>
                <a:gd name="T68" fmla="*/ 471 w 580"/>
                <a:gd name="T69" fmla="*/ 32 h 35"/>
                <a:gd name="T70" fmla="*/ 580 w 580"/>
                <a:gd name="T7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35">
                  <a:moveTo>
                    <a:pt x="210" y="34"/>
                  </a:moveTo>
                  <a:cubicBezTo>
                    <a:pt x="168" y="35"/>
                    <a:pt x="168" y="35"/>
                    <a:pt x="168" y="35"/>
                  </a:cubicBezTo>
                  <a:cubicBezTo>
                    <a:pt x="210" y="34"/>
                    <a:pt x="210" y="34"/>
                    <a:pt x="210" y="34"/>
                  </a:cubicBezTo>
                  <a:cubicBezTo>
                    <a:pt x="210" y="34"/>
                    <a:pt x="210" y="34"/>
                    <a:pt x="210" y="34"/>
                  </a:cubicBezTo>
                  <a:moveTo>
                    <a:pt x="260" y="34"/>
                  </a:moveTo>
                  <a:cubicBezTo>
                    <a:pt x="259" y="34"/>
                    <a:pt x="259" y="34"/>
                    <a:pt x="259" y="34"/>
                  </a:cubicBezTo>
                  <a:cubicBezTo>
                    <a:pt x="259" y="34"/>
                    <a:pt x="259" y="34"/>
                    <a:pt x="259" y="34"/>
                  </a:cubicBezTo>
                  <a:cubicBezTo>
                    <a:pt x="260" y="34"/>
                    <a:pt x="260" y="34"/>
                    <a:pt x="260" y="34"/>
                  </a:cubicBezTo>
                  <a:moveTo>
                    <a:pt x="413" y="33"/>
                  </a:moveTo>
                  <a:cubicBezTo>
                    <a:pt x="274" y="34"/>
                    <a:pt x="274" y="34"/>
                    <a:pt x="274" y="34"/>
                  </a:cubicBezTo>
                  <a:cubicBezTo>
                    <a:pt x="263" y="34"/>
                    <a:pt x="263" y="34"/>
                    <a:pt x="263" y="34"/>
                  </a:cubicBezTo>
                  <a:cubicBezTo>
                    <a:pt x="263" y="34"/>
                    <a:pt x="263" y="34"/>
                    <a:pt x="263" y="34"/>
                  </a:cubicBezTo>
                  <a:cubicBezTo>
                    <a:pt x="275" y="34"/>
                    <a:pt x="275" y="34"/>
                    <a:pt x="275" y="34"/>
                  </a:cubicBezTo>
                  <a:cubicBezTo>
                    <a:pt x="413" y="33"/>
                    <a:pt x="413" y="33"/>
                    <a:pt x="413" y="33"/>
                  </a:cubicBezTo>
                  <a:moveTo>
                    <a:pt x="0" y="10"/>
                  </a:moveTo>
                  <a:cubicBezTo>
                    <a:pt x="1" y="10"/>
                    <a:pt x="3" y="11"/>
                    <a:pt x="4" y="11"/>
                  </a:cubicBezTo>
                  <a:cubicBezTo>
                    <a:pt x="5" y="11"/>
                    <a:pt x="53" y="22"/>
                    <a:pt x="82" y="27"/>
                  </a:cubicBezTo>
                  <a:cubicBezTo>
                    <a:pt x="54" y="22"/>
                    <a:pt x="6" y="12"/>
                    <a:pt x="4" y="11"/>
                  </a:cubicBezTo>
                  <a:cubicBezTo>
                    <a:pt x="4" y="11"/>
                    <a:pt x="4" y="11"/>
                    <a:pt x="4" y="11"/>
                  </a:cubicBezTo>
                  <a:cubicBezTo>
                    <a:pt x="3" y="11"/>
                    <a:pt x="3" y="11"/>
                    <a:pt x="3" y="11"/>
                  </a:cubicBezTo>
                  <a:cubicBezTo>
                    <a:pt x="2" y="10"/>
                    <a:pt x="1" y="10"/>
                    <a:pt x="0" y="10"/>
                  </a:cubicBezTo>
                  <a:moveTo>
                    <a:pt x="580" y="0"/>
                  </a:moveTo>
                  <a:cubicBezTo>
                    <a:pt x="580"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17"/>
                    <a:pt x="531" y="31"/>
                    <a:pt x="471" y="32"/>
                  </a:cubicBezTo>
                  <a:cubicBezTo>
                    <a:pt x="531" y="31"/>
                    <a:pt x="580" y="17"/>
                    <a:pt x="580"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8" name="Freeform 489"/>
            <p:cNvSpPr>
              <a:spLocks noEditPoints="1"/>
            </p:cNvSpPr>
            <p:nvPr/>
          </p:nvSpPr>
          <p:spPr bwMode="auto">
            <a:xfrm>
              <a:off x="5932489" y="2268538"/>
              <a:ext cx="3052763" cy="185738"/>
            </a:xfrm>
            <a:custGeom>
              <a:avLst/>
              <a:gdLst>
                <a:gd name="T0" fmla="*/ 0 w 575"/>
                <a:gd name="T1" fmla="*/ 11 h 35"/>
                <a:gd name="T2" fmla="*/ 0 w 575"/>
                <a:gd name="T3" fmla="*/ 11 h 35"/>
                <a:gd name="T4" fmla="*/ 78 w 575"/>
                <a:gd name="T5" fmla="*/ 27 h 35"/>
                <a:gd name="T6" fmla="*/ 98 w 575"/>
                <a:gd name="T7" fmla="*/ 32 h 35"/>
                <a:gd name="T8" fmla="*/ 139 w 575"/>
                <a:gd name="T9" fmla="*/ 35 h 35"/>
                <a:gd name="T10" fmla="*/ 140 w 575"/>
                <a:gd name="T11" fmla="*/ 35 h 35"/>
                <a:gd name="T12" fmla="*/ 160 w 575"/>
                <a:gd name="T13" fmla="*/ 35 h 35"/>
                <a:gd name="T14" fmla="*/ 164 w 575"/>
                <a:gd name="T15" fmla="*/ 35 h 35"/>
                <a:gd name="T16" fmla="*/ 206 w 575"/>
                <a:gd name="T17" fmla="*/ 34 h 35"/>
                <a:gd name="T18" fmla="*/ 205 w 575"/>
                <a:gd name="T19" fmla="*/ 34 h 35"/>
                <a:gd name="T20" fmla="*/ 150 w 575"/>
                <a:gd name="T21" fmla="*/ 35 h 35"/>
                <a:gd name="T22" fmla="*/ 145 w 575"/>
                <a:gd name="T23" fmla="*/ 14 h 35"/>
                <a:gd name="T24" fmla="*/ 163 w 575"/>
                <a:gd name="T25" fmla="*/ 13 h 35"/>
                <a:gd name="T26" fmla="*/ 25 w 575"/>
                <a:gd name="T27" fmla="*/ 14 h 35"/>
                <a:gd name="T28" fmla="*/ 25 w 575"/>
                <a:gd name="T29" fmla="*/ 14 h 35"/>
                <a:gd name="T30" fmla="*/ 0 w 575"/>
                <a:gd name="T31" fmla="*/ 11 h 35"/>
                <a:gd name="T32" fmla="*/ 575 w 575"/>
                <a:gd name="T33" fmla="*/ 0 h 35"/>
                <a:gd name="T34" fmla="*/ 570 w 575"/>
                <a:gd name="T35" fmla="*/ 9 h 35"/>
                <a:gd name="T36" fmla="*/ 283 w 575"/>
                <a:gd name="T37" fmla="*/ 12 h 35"/>
                <a:gd name="T38" fmla="*/ 259 w 575"/>
                <a:gd name="T39" fmla="*/ 34 h 35"/>
                <a:gd name="T40" fmla="*/ 270 w 575"/>
                <a:gd name="T41" fmla="*/ 34 h 35"/>
                <a:gd name="T42" fmla="*/ 409 w 575"/>
                <a:gd name="T43" fmla="*/ 33 h 35"/>
                <a:gd name="T44" fmla="*/ 462 w 575"/>
                <a:gd name="T45" fmla="*/ 32 h 35"/>
                <a:gd name="T46" fmla="*/ 467 w 575"/>
                <a:gd name="T47" fmla="*/ 32 h 35"/>
                <a:gd name="T48" fmla="*/ 575 w 575"/>
                <a:gd name="T49" fmla="*/ 0 h 35"/>
                <a:gd name="T50" fmla="*/ 575 w 575"/>
                <a:gd name="T51" fmla="*/ 0 h 35"/>
                <a:gd name="T52" fmla="*/ 575 w 575"/>
                <a:gd name="T53" fmla="*/ 0 h 35"/>
                <a:gd name="T54" fmla="*/ 575 w 575"/>
                <a:gd name="T55" fmla="*/ 0 h 35"/>
                <a:gd name="T56" fmla="*/ 575 w 575"/>
                <a:gd name="T57" fmla="*/ 0 h 35"/>
                <a:gd name="T58" fmla="*/ 575 w 575"/>
                <a:gd name="T59" fmla="*/ 0 h 35"/>
                <a:gd name="T60" fmla="*/ 575 w 575"/>
                <a:gd name="T61" fmla="*/ 0 h 35"/>
                <a:gd name="T62" fmla="*/ 575 w 575"/>
                <a:gd name="T63" fmla="*/ 0 h 35"/>
                <a:gd name="T64" fmla="*/ 575 w 575"/>
                <a:gd name="T65" fmla="*/ 0 h 35"/>
                <a:gd name="T66" fmla="*/ 575 w 575"/>
                <a:gd name="T67" fmla="*/ 0 h 35"/>
                <a:gd name="T68" fmla="*/ 575 w 575"/>
                <a:gd name="T69" fmla="*/ 0 h 35"/>
                <a:gd name="T70" fmla="*/ 575 w 575"/>
                <a:gd name="T71" fmla="*/ 0 h 35"/>
                <a:gd name="T72" fmla="*/ 575 w 575"/>
                <a:gd name="T73" fmla="*/ 0 h 35"/>
                <a:gd name="T74" fmla="*/ 575 w 575"/>
                <a:gd name="T75" fmla="*/ 0 h 35"/>
                <a:gd name="T76" fmla="*/ 575 w 575"/>
                <a:gd name="T77" fmla="*/ 0 h 35"/>
                <a:gd name="T78" fmla="*/ 575 w 575"/>
                <a:gd name="T7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5" h="35">
                  <a:moveTo>
                    <a:pt x="0" y="11"/>
                  </a:moveTo>
                  <a:cubicBezTo>
                    <a:pt x="0" y="11"/>
                    <a:pt x="0" y="11"/>
                    <a:pt x="0" y="11"/>
                  </a:cubicBezTo>
                  <a:cubicBezTo>
                    <a:pt x="2" y="12"/>
                    <a:pt x="50" y="22"/>
                    <a:pt x="78" y="27"/>
                  </a:cubicBezTo>
                  <a:cubicBezTo>
                    <a:pt x="89" y="30"/>
                    <a:pt x="97" y="31"/>
                    <a:pt x="98" y="32"/>
                  </a:cubicBezTo>
                  <a:cubicBezTo>
                    <a:pt x="114" y="34"/>
                    <a:pt x="128" y="35"/>
                    <a:pt x="139" y="35"/>
                  </a:cubicBezTo>
                  <a:cubicBezTo>
                    <a:pt x="139" y="35"/>
                    <a:pt x="139" y="35"/>
                    <a:pt x="140" y="35"/>
                  </a:cubicBezTo>
                  <a:cubicBezTo>
                    <a:pt x="160" y="35"/>
                    <a:pt x="160" y="35"/>
                    <a:pt x="160" y="35"/>
                  </a:cubicBezTo>
                  <a:cubicBezTo>
                    <a:pt x="164" y="35"/>
                    <a:pt x="164" y="35"/>
                    <a:pt x="164" y="35"/>
                  </a:cubicBezTo>
                  <a:cubicBezTo>
                    <a:pt x="206" y="34"/>
                    <a:pt x="206" y="34"/>
                    <a:pt x="206" y="34"/>
                  </a:cubicBezTo>
                  <a:cubicBezTo>
                    <a:pt x="206" y="34"/>
                    <a:pt x="205" y="34"/>
                    <a:pt x="205" y="34"/>
                  </a:cubicBezTo>
                  <a:cubicBezTo>
                    <a:pt x="150" y="35"/>
                    <a:pt x="150" y="35"/>
                    <a:pt x="150" y="35"/>
                  </a:cubicBezTo>
                  <a:cubicBezTo>
                    <a:pt x="145" y="14"/>
                    <a:pt x="145" y="14"/>
                    <a:pt x="145" y="14"/>
                  </a:cubicBezTo>
                  <a:cubicBezTo>
                    <a:pt x="163" y="13"/>
                    <a:pt x="163" y="13"/>
                    <a:pt x="163" y="13"/>
                  </a:cubicBezTo>
                  <a:cubicBezTo>
                    <a:pt x="25" y="14"/>
                    <a:pt x="25" y="14"/>
                    <a:pt x="25" y="14"/>
                  </a:cubicBezTo>
                  <a:cubicBezTo>
                    <a:pt x="25" y="14"/>
                    <a:pt x="25" y="14"/>
                    <a:pt x="25" y="14"/>
                  </a:cubicBezTo>
                  <a:cubicBezTo>
                    <a:pt x="18" y="14"/>
                    <a:pt x="4" y="12"/>
                    <a:pt x="0" y="11"/>
                  </a:cubicBezTo>
                  <a:moveTo>
                    <a:pt x="575" y="0"/>
                  </a:moveTo>
                  <a:cubicBezTo>
                    <a:pt x="575" y="4"/>
                    <a:pt x="573" y="7"/>
                    <a:pt x="570" y="9"/>
                  </a:cubicBezTo>
                  <a:cubicBezTo>
                    <a:pt x="283" y="12"/>
                    <a:pt x="283" y="12"/>
                    <a:pt x="283" y="12"/>
                  </a:cubicBezTo>
                  <a:cubicBezTo>
                    <a:pt x="259" y="34"/>
                    <a:pt x="259" y="34"/>
                    <a:pt x="259" y="34"/>
                  </a:cubicBezTo>
                  <a:cubicBezTo>
                    <a:pt x="270" y="34"/>
                    <a:pt x="270" y="34"/>
                    <a:pt x="270" y="34"/>
                  </a:cubicBezTo>
                  <a:cubicBezTo>
                    <a:pt x="409" y="33"/>
                    <a:pt x="409" y="33"/>
                    <a:pt x="409" y="33"/>
                  </a:cubicBezTo>
                  <a:cubicBezTo>
                    <a:pt x="462" y="32"/>
                    <a:pt x="462" y="32"/>
                    <a:pt x="462" y="32"/>
                  </a:cubicBezTo>
                  <a:cubicBezTo>
                    <a:pt x="463" y="32"/>
                    <a:pt x="465" y="32"/>
                    <a:pt x="467" y="32"/>
                  </a:cubicBezTo>
                  <a:cubicBezTo>
                    <a:pt x="527" y="31"/>
                    <a:pt x="575" y="17"/>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9" name="Freeform 490"/>
            <p:cNvSpPr>
              <a:spLocks noEditPoints="1"/>
            </p:cNvSpPr>
            <p:nvPr/>
          </p:nvSpPr>
          <p:spPr bwMode="auto">
            <a:xfrm>
              <a:off x="5464176" y="2162175"/>
              <a:ext cx="3521075" cy="180975"/>
            </a:xfrm>
            <a:custGeom>
              <a:avLst/>
              <a:gdLst>
                <a:gd name="T0" fmla="*/ 378 w 663"/>
                <a:gd name="T1" fmla="*/ 25 h 34"/>
                <a:gd name="T2" fmla="*/ 658 w 663"/>
                <a:gd name="T3" fmla="*/ 29 h 34"/>
                <a:gd name="T4" fmla="*/ 663 w 663"/>
                <a:gd name="T5" fmla="*/ 20 h 34"/>
                <a:gd name="T6" fmla="*/ 663 w 663"/>
                <a:gd name="T7" fmla="*/ 20 h 34"/>
                <a:gd name="T8" fmla="*/ 663 w 663"/>
                <a:gd name="T9" fmla="*/ 20 h 34"/>
                <a:gd name="T10" fmla="*/ 663 w 663"/>
                <a:gd name="T11" fmla="*/ 20 h 34"/>
                <a:gd name="T12" fmla="*/ 663 w 663"/>
                <a:gd name="T13" fmla="*/ 20 h 34"/>
                <a:gd name="T14" fmla="*/ 663 w 663"/>
                <a:gd name="T15" fmla="*/ 20 h 34"/>
                <a:gd name="T16" fmla="*/ 92 w 663"/>
                <a:gd name="T17" fmla="*/ 16 h 34"/>
                <a:gd name="T18" fmla="*/ 94 w 663"/>
                <a:gd name="T19" fmla="*/ 13 h 34"/>
                <a:gd name="T20" fmla="*/ 94 w 663"/>
                <a:gd name="T21" fmla="*/ 18 h 34"/>
                <a:gd name="T22" fmla="*/ 109 w 663"/>
                <a:gd name="T23" fmla="*/ 18 h 34"/>
                <a:gd name="T24" fmla="*/ 109 w 663"/>
                <a:gd name="T25" fmla="*/ 13 h 34"/>
                <a:gd name="T26" fmla="*/ 112 w 663"/>
                <a:gd name="T27" fmla="*/ 16 h 34"/>
                <a:gd name="T28" fmla="*/ 109 w 663"/>
                <a:gd name="T29" fmla="*/ 18 h 34"/>
                <a:gd name="T30" fmla="*/ 0 w 663"/>
                <a:gd name="T31" fmla="*/ 0 h 34"/>
                <a:gd name="T32" fmla="*/ 84 w 663"/>
                <a:gd name="T33" fmla="*/ 30 h 34"/>
                <a:gd name="T34" fmla="*/ 88 w 663"/>
                <a:gd name="T35" fmla="*/ 31 h 34"/>
                <a:gd name="T36" fmla="*/ 113 w 663"/>
                <a:gd name="T37" fmla="*/ 34 h 34"/>
                <a:gd name="T38" fmla="*/ 365 w 663"/>
                <a:gd name="T39" fmla="*/ 25 h 34"/>
                <a:gd name="T40" fmla="*/ 210 w 663"/>
                <a:gd name="T41" fmla="*/ 22 h 34"/>
                <a:gd name="T42" fmla="*/ 175 w 663"/>
                <a:gd name="T43" fmla="*/ 23 h 34"/>
                <a:gd name="T44" fmla="*/ 166 w 663"/>
                <a:gd name="T45" fmla="*/ 25 h 34"/>
                <a:gd name="T46" fmla="*/ 164 w 663"/>
                <a:gd name="T47" fmla="*/ 23 h 34"/>
                <a:gd name="T48" fmla="*/ 156 w 663"/>
                <a:gd name="T49" fmla="*/ 18 h 34"/>
                <a:gd name="T50" fmla="*/ 155 w 663"/>
                <a:gd name="T51" fmla="*/ 18 h 34"/>
                <a:gd name="T52" fmla="*/ 142 w 663"/>
                <a:gd name="T53" fmla="*/ 16 h 34"/>
                <a:gd name="T54" fmla="*/ 139 w 663"/>
                <a:gd name="T55" fmla="*/ 18 h 34"/>
                <a:gd name="T56" fmla="*/ 127 w 663"/>
                <a:gd name="T57" fmla="*/ 15 h 34"/>
                <a:gd name="T58" fmla="*/ 125 w 663"/>
                <a:gd name="T59" fmla="*/ 18 h 34"/>
                <a:gd name="T60" fmla="*/ 122 w 663"/>
                <a:gd name="T61" fmla="*/ 16 h 34"/>
                <a:gd name="T62" fmla="*/ 15 w 663"/>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3" h="34">
                  <a:moveTo>
                    <a:pt x="663" y="20"/>
                  </a:moveTo>
                  <a:cubicBezTo>
                    <a:pt x="578" y="24"/>
                    <a:pt x="584" y="23"/>
                    <a:pt x="378" y="25"/>
                  </a:cubicBezTo>
                  <a:cubicBezTo>
                    <a:pt x="371" y="32"/>
                    <a:pt x="371" y="32"/>
                    <a:pt x="371" y="32"/>
                  </a:cubicBezTo>
                  <a:cubicBezTo>
                    <a:pt x="658" y="29"/>
                    <a:pt x="658" y="29"/>
                    <a:pt x="658" y="29"/>
                  </a:cubicBezTo>
                  <a:cubicBezTo>
                    <a:pt x="661" y="27"/>
                    <a:pt x="663" y="24"/>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moveTo>
                    <a:pt x="94" y="18"/>
                  </a:moveTo>
                  <a:cubicBezTo>
                    <a:pt x="93" y="18"/>
                    <a:pt x="92" y="17"/>
                    <a:pt x="92" y="16"/>
                  </a:cubicBezTo>
                  <a:cubicBezTo>
                    <a:pt x="92" y="14"/>
                    <a:pt x="93" y="13"/>
                    <a:pt x="94" y="13"/>
                  </a:cubicBezTo>
                  <a:cubicBezTo>
                    <a:pt x="94" y="13"/>
                    <a:pt x="94" y="13"/>
                    <a:pt x="94" y="13"/>
                  </a:cubicBezTo>
                  <a:cubicBezTo>
                    <a:pt x="96" y="13"/>
                    <a:pt x="97" y="14"/>
                    <a:pt x="97" y="16"/>
                  </a:cubicBezTo>
                  <a:cubicBezTo>
                    <a:pt x="97" y="17"/>
                    <a:pt x="96" y="18"/>
                    <a:pt x="94" y="18"/>
                  </a:cubicBezTo>
                  <a:cubicBezTo>
                    <a:pt x="94" y="18"/>
                    <a:pt x="94" y="18"/>
                    <a:pt x="94" y="18"/>
                  </a:cubicBezTo>
                  <a:moveTo>
                    <a:pt x="109" y="18"/>
                  </a:moveTo>
                  <a:cubicBezTo>
                    <a:pt x="108" y="18"/>
                    <a:pt x="106" y="17"/>
                    <a:pt x="106" y="16"/>
                  </a:cubicBezTo>
                  <a:cubicBezTo>
                    <a:pt x="106" y="14"/>
                    <a:pt x="107" y="13"/>
                    <a:pt x="109" y="13"/>
                  </a:cubicBezTo>
                  <a:cubicBezTo>
                    <a:pt x="109" y="13"/>
                    <a:pt x="109" y="13"/>
                    <a:pt x="109" y="13"/>
                  </a:cubicBezTo>
                  <a:cubicBezTo>
                    <a:pt x="110" y="13"/>
                    <a:pt x="112" y="14"/>
                    <a:pt x="112" y="16"/>
                  </a:cubicBezTo>
                  <a:cubicBezTo>
                    <a:pt x="112" y="17"/>
                    <a:pt x="110" y="18"/>
                    <a:pt x="109" y="18"/>
                  </a:cubicBezTo>
                  <a:cubicBezTo>
                    <a:pt x="109" y="18"/>
                    <a:pt x="109" y="18"/>
                    <a:pt x="109" y="18"/>
                  </a:cubicBezTo>
                  <a:moveTo>
                    <a:pt x="15" y="0"/>
                  </a:moveTo>
                  <a:cubicBezTo>
                    <a:pt x="0" y="0"/>
                    <a:pt x="0" y="0"/>
                    <a:pt x="0" y="0"/>
                  </a:cubicBezTo>
                  <a:cubicBezTo>
                    <a:pt x="0" y="1"/>
                    <a:pt x="0" y="3"/>
                    <a:pt x="0" y="4"/>
                  </a:cubicBezTo>
                  <a:cubicBezTo>
                    <a:pt x="29" y="14"/>
                    <a:pt x="57" y="23"/>
                    <a:pt x="84" y="30"/>
                  </a:cubicBezTo>
                  <a:cubicBezTo>
                    <a:pt x="85" y="30"/>
                    <a:pt x="86" y="30"/>
                    <a:pt x="87" y="31"/>
                  </a:cubicBezTo>
                  <a:cubicBezTo>
                    <a:pt x="87" y="31"/>
                    <a:pt x="87" y="31"/>
                    <a:pt x="88" y="31"/>
                  </a:cubicBezTo>
                  <a:cubicBezTo>
                    <a:pt x="92" y="32"/>
                    <a:pt x="106" y="34"/>
                    <a:pt x="113" y="34"/>
                  </a:cubicBezTo>
                  <a:cubicBezTo>
                    <a:pt x="113" y="34"/>
                    <a:pt x="113" y="34"/>
                    <a:pt x="113" y="34"/>
                  </a:cubicBezTo>
                  <a:cubicBezTo>
                    <a:pt x="251" y="33"/>
                    <a:pt x="251" y="33"/>
                    <a:pt x="251" y="33"/>
                  </a:cubicBezTo>
                  <a:cubicBezTo>
                    <a:pt x="365" y="25"/>
                    <a:pt x="365" y="25"/>
                    <a:pt x="365" y="25"/>
                  </a:cubicBezTo>
                  <a:cubicBezTo>
                    <a:pt x="359" y="25"/>
                    <a:pt x="354" y="26"/>
                    <a:pt x="348" y="26"/>
                  </a:cubicBezTo>
                  <a:cubicBezTo>
                    <a:pt x="348" y="26"/>
                    <a:pt x="256" y="25"/>
                    <a:pt x="210" y="22"/>
                  </a:cubicBezTo>
                  <a:cubicBezTo>
                    <a:pt x="198" y="21"/>
                    <a:pt x="187" y="20"/>
                    <a:pt x="175" y="19"/>
                  </a:cubicBezTo>
                  <a:cubicBezTo>
                    <a:pt x="175" y="23"/>
                    <a:pt x="175" y="23"/>
                    <a:pt x="175" y="23"/>
                  </a:cubicBezTo>
                  <a:cubicBezTo>
                    <a:pt x="175" y="24"/>
                    <a:pt x="174" y="25"/>
                    <a:pt x="173" y="25"/>
                  </a:cubicBezTo>
                  <a:cubicBezTo>
                    <a:pt x="166" y="25"/>
                    <a:pt x="166" y="25"/>
                    <a:pt x="166" y="25"/>
                  </a:cubicBezTo>
                  <a:cubicBezTo>
                    <a:pt x="166" y="25"/>
                    <a:pt x="166" y="25"/>
                    <a:pt x="166" y="25"/>
                  </a:cubicBezTo>
                  <a:cubicBezTo>
                    <a:pt x="165" y="25"/>
                    <a:pt x="164" y="24"/>
                    <a:pt x="164" y="23"/>
                  </a:cubicBezTo>
                  <a:cubicBezTo>
                    <a:pt x="164" y="18"/>
                    <a:pt x="164" y="18"/>
                    <a:pt x="164" y="18"/>
                  </a:cubicBezTo>
                  <a:cubicBezTo>
                    <a:pt x="161" y="18"/>
                    <a:pt x="159" y="18"/>
                    <a:pt x="156" y="18"/>
                  </a:cubicBezTo>
                  <a:cubicBezTo>
                    <a:pt x="156" y="18"/>
                    <a:pt x="155" y="18"/>
                    <a:pt x="155" y="18"/>
                  </a:cubicBezTo>
                  <a:cubicBezTo>
                    <a:pt x="155" y="18"/>
                    <a:pt x="155" y="18"/>
                    <a:pt x="155" y="18"/>
                  </a:cubicBezTo>
                  <a:cubicBezTo>
                    <a:pt x="155" y="18"/>
                    <a:pt x="154" y="18"/>
                    <a:pt x="154" y="17"/>
                  </a:cubicBezTo>
                  <a:cubicBezTo>
                    <a:pt x="150" y="17"/>
                    <a:pt x="146" y="17"/>
                    <a:pt x="142" y="16"/>
                  </a:cubicBezTo>
                  <a:cubicBezTo>
                    <a:pt x="141" y="17"/>
                    <a:pt x="140" y="18"/>
                    <a:pt x="139" y="18"/>
                  </a:cubicBezTo>
                  <a:cubicBezTo>
                    <a:pt x="139" y="18"/>
                    <a:pt x="139" y="18"/>
                    <a:pt x="139" y="18"/>
                  </a:cubicBezTo>
                  <a:cubicBezTo>
                    <a:pt x="138" y="18"/>
                    <a:pt x="137" y="17"/>
                    <a:pt x="137" y="16"/>
                  </a:cubicBezTo>
                  <a:cubicBezTo>
                    <a:pt x="134" y="16"/>
                    <a:pt x="130" y="15"/>
                    <a:pt x="127" y="15"/>
                  </a:cubicBezTo>
                  <a:cubicBezTo>
                    <a:pt x="127" y="15"/>
                    <a:pt x="127" y="15"/>
                    <a:pt x="127" y="15"/>
                  </a:cubicBezTo>
                  <a:cubicBezTo>
                    <a:pt x="127" y="17"/>
                    <a:pt x="126" y="18"/>
                    <a:pt x="125" y="18"/>
                  </a:cubicBezTo>
                  <a:cubicBezTo>
                    <a:pt x="125" y="18"/>
                    <a:pt x="125" y="18"/>
                    <a:pt x="125" y="18"/>
                  </a:cubicBezTo>
                  <a:cubicBezTo>
                    <a:pt x="123" y="18"/>
                    <a:pt x="122" y="17"/>
                    <a:pt x="122" y="16"/>
                  </a:cubicBezTo>
                  <a:cubicBezTo>
                    <a:pt x="122" y="15"/>
                    <a:pt x="122" y="15"/>
                    <a:pt x="122" y="14"/>
                  </a:cubicBezTo>
                  <a:cubicBezTo>
                    <a:pt x="78" y="10"/>
                    <a:pt x="42" y="5"/>
                    <a:pt x="15" y="0"/>
                  </a:cubicBezTo>
                </a:path>
              </a:pathLst>
            </a:custGeom>
            <a:solidFill>
              <a:srgbClr val="B38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0" name="Freeform 491"/>
            <p:cNvSpPr>
              <a:spLocks/>
            </p:cNvSpPr>
            <p:nvPr/>
          </p:nvSpPr>
          <p:spPr bwMode="auto">
            <a:xfrm>
              <a:off x="5257801" y="2103438"/>
              <a:ext cx="31750" cy="15875"/>
            </a:xfrm>
            <a:custGeom>
              <a:avLst/>
              <a:gdLst>
                <a:gd name="T0" fmla="*/ 0 w 6"/>
                <a:gd name="T1" fmla="*/ 0 h 3"/>
                <a:gd name="T2" fmla="*/ 1 w 6"/>
                <a:gd name="T3" fmla="*/ 1 h 3"/>
                <a:gd name="T4" fmla="*/ 6 w 6"/>
                <a:gd name="T5" fmla="*/ 3 h 3"/>
                <a:gd name="T6" fmla="*/ 2 w 6"/>
                <a:gd name="T7" fmla="*/ 1 h 3"/>
                <a:gd name="T8" fmla="*/ 4 w 6"/>
                <a:gd name="T9" fmla="*/ 2 h 3"/>
                <a:gd name="T10" fmla="*/ 0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0" y="0"/>
                  </a:moveTo>
                  <a:cubicBezTo>
                    <a:pt x="0" y="1"/>
                    <a:pt x="0" y="1"/>
                    <a:pt x="1" y="1"/>
                  </a:cubicBezTo>
                  <a:cubicBezTo>
                    <a:pt x="6" y="3"/>
                    <a:pt x="6" y="3"/>
                    <a:pt x="6" y="3"/>
                  </a:cubicBezTo>
                  <a:cubicBezTo>
                    <a:pt x="4" y="2"/>
                    <a:pt x="3" y="2"/>
                    <a:pt x="2" y="1"/>
                  </a:cubicBezTo>
                  <a:cubicBezTo>
                    <a:pt x="2" y="1"/>
                    <a:pt x="3" y="2"/>
                    <a:pt x="4" y="2"/>
                  </a:cubicBezTo>
                  <a:cubicBezTo>
                    <a:pt x="2" y="1"/>
                    <a:pt x="1" y="1"/>
                    <a:pt x="0" y="0"/>
                  </a:cubicBezTo>
                </a:path>
              </a:pathLst>
            </a:custGeom>
            <a:solidFill>
              <a:srgbClr val="ADAF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1" name="Freeform 492"/>
            <p:cNvSpPr>
              <a:spLocks noEditPoints="1"/>
            </p:cNvSpPr>
            <p:nvPr/>
          </p:nvSpPr>
          <p:spPr bwMode="auto">
            <a:xfrm>
              <a:off x="5246689" y="2055813"/>
              <a:ext cx="339725" cy="106363"/>
            </a:xfrm>
            <a:custGeom>
              <a:avLst/>
              <a:gdLst>
                <a:gd name="T0" fmla="*/ 20 w 64"/>
                <a:gd name="T1" fmla="*/ 16 h 20"/>
                <a:gd name="T2" fmla="*/ 31 w 64"/>
                <a:gd name="T3" fmla="*/ 20 h 20"/>
                <a:gd name="T4" fmla="*/ 31 w 64"/>
                <a:gd name="T5" fmla="*/ 20 h 20"/>
                <a:gd name="T6" fmla="*/ 28 w 64"/>
                <a:gd name="T7" fmla="*/ 19 h 20"/>
                <a:gd name="T8" fmla="*/ 20 w 64"/>
                <a:gd name="T9" fmla="*/ 16 h 20"/>
                <a:gd name="T10" fmla="*/ 64 w 64"/>
                <a:gd name="T11" fmla="*/ 0 h 20"/>
                <a:gd name="T12" fmla="*/ 2 w 64"/>
                <a:gd name="T13" fmla="*/ 9 h 20"/>
                <a:gd name="T14" fmla="*/ 6 w 64"/>
                <a:gd name="T15" fmla="*/ 11 h 20"/>
                <a:gd name="T16" fmla="*/ 42 w 64"/>
                <a:gd name="T17" fmla="*/ 18 h 20"/>
                <a:gd name="T18" fmla="*/ 64 w 64"/>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0">
                  <a:moveTo>
                    <a:pt x="20" y="16"/>
                  </a:moveTo>
                  <a:cubicBezTo>
                    <a:pt x="31" y="20"/>
                    <a:pt x="31" y="20"/>
                    <a:pt x="31" y="20"/>
                  </a:cubicBezTo>
                  <a:cubicBezTo>
                    <a:pt x="31" y="20"/>
                    <a:pt x="31" y="20"/>
                    <a:pt x="31" y="20"/>
                  </a:cubicBezTo>
                  <a:cubicBezTo>
                    <a:pt x="30" y="20"/>
                    <a:pt x="29" y="20"/>
                    <a:pt x="28" y="19"/>
                  </a:cubicBezTo>
                  <a:cubicBezTo>
                    <a:pt x="26" y="18"/>
                    <a:pt x="23" y="17"/>
                    <a:pt x="20" y="16"/>
                  </a:cubicBezTo>
                  <a:moveTo>
                    <a:pt x="64" y="0"/>
                  </a:moveTo>
                  <a:cubicBezTo>
                    <a:pt x="64" y="0"/>
                    <a:pt x="0" y="4"/>
                    <a:pt x="2" y="9"/>
                  </a:cubicBezTo>
                  <a:cubicBezTo>
                    <a:pt x="3" y="10"/>
                    <a:pt x="4" y="10"/>
                    <a:pt x="6" y="11"/>
                  </a:cubicBezTo>
                  <a:cubicBezTo>
                    <a:pt x="10" y="12"/>
                    <a:pt x="22" y="14"/>
                    <a:pt x="42" y="18"/>
                  </a:cubicBezTo>
                  <a:cubicBezTo>
                    <a:pt x="48" y="9"/>
                    <a:pt x="64" y="0"/>
                    <a:pt x="64" y="0"/>
                  </a:cubicBezTo>
                </a:path>
              </a:pathLst>
            </a:custGeom>
            <a:solidFill>
              <a:srgbClr val="ADAF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2" name="Freeform 493"/>
            <p:cNvSpPr>
              <a:spLocks/>
            </p:cNvSpPr>
            <p:nvPr/>
          </p:nvSpPr>
          <p:spPr bwMode="auto">
            <a:xfrm>
              <a:off x="5411789" y="2162175"/>
              <a:ext cx="52388" cy="20638"/>
            </a:xfrm>
            <a:custGeom>
              <a:avLst/>
              <a:gdLst>
                <a:gd name="T0" fmla="*/ 0 w 10"/>
                <a:gd name="T1" fmla="*/ 0 h 4"/>
                <a:gd name="T2" fmla="*/ 0 w 10"/>
                <a:gd name="T3" fmla="*/ 0 h 4"/>
                <a:gd name="T4" fmla="*/ 10 w 10"/>
                <a:gd name="T5" fmla="*/ 4 h 4"/>
                <a:gd name="T6" fmla="*/ 10 w 10"/>
                <a:gd name="T7" fmla="*/ 4 h 4"/>
                <a:gd name="T8" fmla="*/ 0 w 10"/>
                <a:gd name="T9" fmla="*/ 0 h 4"/>
              </a:gdLst>
              <a:ahLst/>
              <a:cxnLst>
                <a:cxn ang="0">
                  <a:pos x="T0" y="T1"/>
                </a:cxn>
                <a:cxn ang="0">
                  <a:pos x="T2" y="T3"/>
                </a:cxn>
                <a:cxn ang="0">
                  <a:pos x="T4" y="T5"/>
                </a:cxn>
                <a:cxn ang="0">
                  <a:pos x="T6" y="T7"/>
                </a:cxn>
                <a:cxn ang="0">
                  <a:pos x="T8" y="T9"/>
                </a:cxn>
              </a:cxnLst>
              <a:rect l="0" t="0" r="r" b="b"/>
              <a:pathLst>
                <a:path w="10" h="4">
                  <a:moveTo>
                    <a:pt x="0" y="0"/>
                  </a:moveTo>
                  <a:cubicBezTo>
                    <a:pt x="0" y="0"/>
                    <a:pt x="0" y="0"/>
                    <a:pt x="0" y="0"/>
                  </a:cubicBezTo>
                  <a:cubicBezTo>
                    <a:pt x="10" y="4"/>
                    <a:pt x="10" y="4"/>
                    <a:pt x="10" y="4"/>
                  </a:cubicBezTo>
                  <a:cubicBezTo>
                    <a:pt x="10" y="4"/>
                    <a:pt x="10" y="4"/>
                    <a:pt x="10" y="4"/>
                  </a:cubicBezTo>
                  <a:cubicBezTo>
                    <a:pt x="7" y="3"/>
                    <a:pt x="3" y="2"/>
                    <a:pt x="0" y="0"/>
                  </a:cubicBezTo>
                </a:path>
              </a:pathLst>
            </a:custGeom>
            <a:solidFill>
              <a:srgbClr val="B283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3" name="Freeform 494"/>
            <p:cNvSpPr>
              <a:spLocks/>
            </p:cNvSpPr>
            <p:nvPr/>
          </p:nvSpPr>
          <p:spPr bwMode="auto">
            <a:xfrm>
              <a:off x="5268914" y="2108200"/>
              <a:ext cx="47625" cy="22225"/>
            </a:xfrm>
            <a:custGeom>
              <a:avLst/>
              <a:gdLst>
                <a:gd name="T0" fmla="*/ 0 w 9"/>
                <a:gd name="T1" fmla="*/ 0 h 4"/>
                <a:gd name="T2" fmla="*/ 4 w 9"/>
                <a:gd name="T3" fmla="*/ 2 h 4"/>
                <a:gd name="T4" fmla="*/ 9 w 9"/>
                <a:gd name="T5" fmla="*/ 4 h 4"/>
                <a:gd name="T6" fmla="*/ 2 w 9"/>
                <a:gd name="T7" fmla="*/ 1 h 4"/>
                <a:gd name="T8" fmla="*/ 0 w 9"/>
                <a:gd name="T9" fmla="*/ 0 h 4"/>
              </a:gdLst>
              <a:ahLst/>
              <a:cxnLst>
                <a:cxn ang="0">
                  <a:pos x="T0" y="T1"/>
                </a:cxn>
                <a:cxn ang="0">
                  <a:pos x="T2" y="T3"/>
                </a:cxn>
                <a:cxn ang="0">
                  <a:pos x="T4" y="T5"/>
                </a:cxn>
                <a:cxn ang="0">
                  <a:pos x="T6" y="T7"/>
                </a:cxn>
                <a:cxn ang="0">
                  <a:pos x="T8" y="T9"/>
                </a:cxn>
              </a:cxnLst>
              <a:rect l="0" t="0" r="r" b="b"/>
              <a:pathLst>
                <a:path w="9" h="4">
                  <a:moveTo>
                    <a:pt x="0" y="0"/>
                  </a:moveTo>
                  <a:cubicBezTo>
                    <a:pt x="1" y="1"/>
                    <a:pt x="2" y="1"/>
                    <a:pt x="4" y="2"/>
                  </a:cubicBezTo>
                  <a:cubicBezTo>
                    <a:pt x="9" y="4"/>
                    <a:pt x="9" y="4"/>
                    <a:pt x="9" y="4"/>
                  </a:cubicBezTo>
                  <a:cubicBezTo>
                    <a:pt x="7" y="3"/>
                    <a:pt x="4" y="2"/>
                    <a:pt x="2" y="1"/>
                  </a:cubicBezTo>
                  <a:cubicBezTo>
                    <a:pt x="1" y="1"/>
                    <a:pt x="0" y="0"/>
                    <a:pt x="0" y="0"/>
                  </a:cubicBezTo>
                </a:path>
              </a:pathLst>
            </a:custGeom>
            <a:solidFill>
              <a:srgbClr val="8384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4" name="Freeform 495"/>
            <p:cNvSpPr>
              <a:spLocks/>
            </p:cNvSpPr>
            <p:nvPr/>
          </p:nvSpPr>
          <p:spPr bwMode="auto">
            <a:xfrm>
              <a:off x="5278439" y="2114550"/>
              <a:ext cx="192088" cy="47625"/>
            </a:xfrm>
            <a:custGeom>
              <a:avLst/>
              <a:gdLst>
                <a:gd name="T0" fmla="*/ 0 w 36"/>
                <a:gd name="T1" fmla="*/ 0 h 9"/>
                <a:gd name="T2" fmla="*/ 7 w 36"/>
                <a:gd name="T3" fmla="*/ 3 h 9"/>
                <a:gd name="T4" fmla="*/ 14 w 36"/>
                <a:gd name="T5" fmla="*/ 5 h 9"/>
                <a:gd name="T6" fmla="*/ 22 w 36"/>
                <a:gd name="T7" fmla="*/ 8 h 9"/>
                <a:gd name="T8" fmla="*/ 25 w 36"/>
                <a:gd name="T9" fmla="*/ 9 h 9"/>
                <a:gd name="T10" fmla="*/ 35 w 36"/>
                <a:gd name="T11" fmla="*/ 9 h 9"/>
                <a:gd name="T12" fmla="*/ 36 w 36"/>
                <a:gd name="T13" fmla="*/ 7 h 9"/>
                <a:gd name="T14" fmla="*/ 0 w 3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
                  <a:moveTo>
                    <a:pt x="0" y="0"/>
                  </a:moveTo>
                  <a:cubicBezTo>
                    <a:pt x="2" y="1"/>
                    <a:pt x="5" y="2"/>
                    <a:pt x="7" y="3"/>
                  </a:cubicBezTo>
                  <a:cubicBezTo>
                    <a:pt x="14" y="5"/>
                    <a:pt x="14" y="5"/>
                    <a:pt x="14" y="5"/>
                  </a:cubicBezTo>
                  <a:cubicBezTo>
                    <a:pt x="17" y="6"/>
                    <a:pt x="20" y="7"/>
                    <a:pt x="22" y="8"/>
                  </a:cubicBezTo>
                  <a:cubicBezTo>
                    <a:pt x="23" y="9"/>
                    <a:pt x="24" y="9"/>
                    <a:pt x="25" y="9"/>
                  </a:cubicBezTo>
                  <a:cubicBezTo>
                    <a:pt x="35" y="9"/>
                    <a:pt x="35" y="9"/>
                    <a:pt x="35" y="9"/>
                  </a:cubicBezTo>
                  <a:cubicBezTo>
                    <a:pt x="36" y="8"/>
                    <a:pt x="36" y="8"/>
                    <a:pt x="36" y="7"/>
                  </a:cubicBezTo>
                  <a:cubicBezTo>
                    <a:pt x="16" y="3"/>
                    <a:pt x="4" y="1"/>
                    <a:pt x="0" y="0"/>
                  </a:cubicBezTo>
                </a:path>
              </a:pathLst>
            </a:custGeom>
            <a:solidFill>
              <a:srgbClr val="8384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5" name="Freeform 496"/>
            <p:cNvSpPr>
              <a:spLocks/>
            </p:cNvSpPr>
            <p:nvPr/>
          </p:nvSpPr>
          <p:spPr bwMode="auto">
            <a:xfrm>
              <a:off x="5411789" y="2162175"/>
              <a:ext cx="52388" cy="20638"/>
            </a:xfrm>
            <a:custGeom>
              <a:avLst/>
              <a:gdLst>
                <a:gd name="T0" fmla="*/ 10 w 10"/>
                <a:gd name="T1" fmla="*/ 0 h 4"/>
                <a:gd name="T2" fmla="*/ 0 w 10"/>
                <a:gd name="T3" fmla="*/ 0 h 4"/>
                <a:gd name="T4" fmla="*/ 10 w 10"/>
                <a:gd name="T5" fmla="*/ 4 h 4"/>
                <a:gd name="T6" fmla="*/ 10 w 10"/>
                <a:gd name="T7" fmla="*/ 0 h 4"/>
              </a:gdLst>
              <a:ahLst/>
              <a:cxnLst>
                <a:cxn ang="0">
                  <a:pos x="T0" y="T1"/>
                </a:cxn>
                <a:cxn ang="0">
                  <a:pos x="T2" y="T3"/>
                </a:cxn>
                <a:cxn ang="0">
                  <a:pos x="T4" y="T5"/>
                </a:cxn>
                <a:cxn ang="0">
                  <a:pos x="T6" y="T7"/>
                </a:cxn>
              </a:cxnLst>
              <a:rect l="0" t="0" r="r" b="b"/>
              <a:pathLst>
                <a:path w="10" h="4">
                  <a:moveTo>
                    <a:pt x="10" y="0"/>
                  </a:moveTo>
                  <a:cubicBezTo>
                    <a:pt x="0" y="0"/>
                    <a:pt x="0" y="0"/>
                    <a:pt x="0" y="0"/>
                  </a:cubicBezTo>
                  <a:cubicBezTo>
                    <a:pt x="3" y="2"/>
                    <a:pt x="7" y="3"/>
                    <a:pt x="10" y="4"/>
                  </a:cubicBezTo>
                  <a:cubicBezTo>
                    <a:pt x="10" y="3"/>
                    <a:pt x="10" y="1"/>
                    <a:pt x="10" y="0"/>
                  </a:cubicBezTo>
                </a:path>
              </a:pathLst>
            </a:custGeom>
            <a:solidFill>
              <a:srgbClr val="8969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6" name="Freeform 497"/>
            <p:cNvSpPr>
              <a:spLocks/>
            </p:cNvSpPr>
            <p:nvPr/>
          </p:nvSpPr>
          <p:spPr bwMode="auto">
            <a:xfrm>
              <a:off x="4970464" y="2035175"/>
              <a:ext cx="615950" cy="106363"/>
            </a:xfrm>
            <a:custGeom>
              <a:avLst/>
              <a:gdLst>
                <a:gd name="T0" fmla="*/ 0 w 116"/>
                <a:gd name="T1" fmla="*/ 20 h 20"/>
                <a:gd name="T2" fmla="*/ 58 w 116"/>
                <a:gd name="T3" fmla="*/ 4 h 20"/>
                <a:gd name="T4" fmla="*/ 104 w 116"/>
                <a:gd name="T5" fmla="*/ 0 h 20"/>
                <a:gd name="T6" fmla="*/ 116 w 116"/>
                <a:gd name="T7" fmla="*/ 4 h 20"/>
                <a:gd name="T8" fmla="*/ 105 w 116"/>
                <a:gd name="T9" fmla="*/ 8 h 20"/>
                <a:gd name="T10" fmla="*/ 22 w 116"/>
                <a:gd name="T11" fmla="*/ 19 h 20"/>
                <a:gd name="T12" fmla="*/ 0 w 11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6" h="20">
                  <a:moveTo>
                    <a:pt x="0" y="20"/>
                  </a:moveTo>
                  <a:cubicBezTo>
                    <a:pt x="58" y="4"/>
                    <a:pt x="58" y="4"/>
                    <a:pt x="58" y="4"/>
                  </a:cubicBezTo>
                  <a:cubicBezTo>
                    <a:pt x="58" y="4"/>
                    <a:pt x="98" y="0"/>
                    <a:pt x="104" y="0"/>
                  </a:cubicBezTo>
                  <a:cubicBezTo>
                    <a:pt x="111" y="0"/>
                    <a:pt x="116" y="2"/>
                    <a:pt x="116" y="4"/>
                  </a:cubicBezTo>
                  <a:cubicBezTo>
                    <a:pt x="116" y="5"/>
                    <a:pt x="111" y="7"/>
                    <a:pt x="105" y="8"/>
                  </a:cubicBezTo>
                  <a:cubicBezTo>
                    <a:pt x="22" y="19"/>
                    <a:pt x="22" y="19"/>
                    <a:pt x="22" y="19"/>
                  </a:cubicBezTo>
                  <a:cubicBezTo>
                    <a:pt x="22" y="19"/>
                    <a:pt x="18" y="19"/>
                    <a:pt x="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7" name="Freeform 498"/>
            <p:cNvSpPr>
              <a:spLocks/>
            </p:cNvSpPr>
            <p:nvPr/>
          </p:nvSpPr>
          <p:spPr bwMode="auto">
            <a:xfrm>
              <a:off x="4970464" y="2035175"/>
              <a:ext cx="631825" cy="106363"/>
            </a:xfrm>
            <a:custGeom>
              <a:avLst/>
              <a:gdLst>
                <a:gd name="T0" fmla="*/ 0 w 119"/>
                <a:gd name="T1" fmla="*/ 20 h 20"/>
                <a:gd name="T2" fmla="*/ 104 w 119"/>
                <a:gd name="T3" fmla="*/ 0 h 20"/>
                <a:gd name="T4" fmla="*/ 116 w 119"/>
                <a:gd name="T5" fmla="*/ 4 h 20"/>
                <a:gd name="T6" fmla="*/ 105 w 119"/>
                <a:gd name="T7" fmla="*/ 8 h 20"/>
                <a:gd name="T8" fmla="*/ 22 w 119"/>
                <a:gd name="T9" fmla="*/ 19 h 20"/>
                <a:gd name="T10" fmla="*/ 0 w 119"/>
                <a:gd name="T11" fmla="*/ 20 h 20"/>
              </a:gdLst>
              <a:ahLst/>
              <a:cxnLst>
                <a:cxn ang="0">
                  <a:pos x="T0" y="T1"/>
                </a:cxn>
                <a:cxn ang="0">
                  <a:pos x="T2" y="T3"/>
                </a:cxn>
                <a:cxn ang="0">
                  <a:pos x="T4" y="T5"/>
                </a:cxn>
                <a:cxn ang="0">
                  <a:pos x="T6" y="T7"/>
                </a:cxn>
                <a:cxn ang="0">
                  <a:pos x="T8" y="T9"/>
                </a:cxn>
                <a:cxn ang="0">
                  <a:pos x="T10" y="T11"/>
                </a:cxn>
              </a:cxnLst>
              <a:rect l="0" t="0" r="r" b="b"/>
              <a:pathLst>
                <a:path w="119" h="20">
                  <a:moveTo>
                    <a:pt x="0" y="20"/>
                  </a:moveTo>
                  <a:cubicBezTo>
                    <a:pt x="0" y="20"/>
                    <a:pt x="119" y="8"/>
                    <a:pt x="104" y="0"/>
                  </a:cubicBezTo>
                  <a:cubicBezTo>
                    <a:pt x="111" y="0"/>
                    <a:pt x="116" y="2"/>
                    <a:pt x="116" y="4"/>
                  </a:cubicBezTo>
                  <a:cubicBezTo>
                    <a:pt x="116" y="5"/>
                    <a:pt x="111" y="7"/>
                    <a:pt x="105" y="8"/>
                  </a:cubicBezTo>
                  <a:cubicBezTo>
                    <a:pt x="22" y="19"/>
                    <a:pt x="22" y="19"/>
                    <a:pt x="22" y="19"/>
                  </a:cubicBezTo>
                  <a:cubicBezTo>
                    <a:pt x="22" y="19"/>
                    <a:pt x="18" y="19"/>
                    <a:pt x="0" y="20"/>
                  </a:cubicBez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8" name="Freeform 499"/>
            <p:cNvSpPr>
              <a:spLocks/>
            </p:cNvSpPr>
            <p:nvPr/>
          </p:nvSpPr>
          <p:spPr bwMode="auto">
            <a:xfrm>
              <a:off x="7859714" y="2178050"/>
              <a:ext cx="63500" cy="106363"/>
            </a:xfrm>
            <a:custGeom>
              <a:avLst/>
              <a:gdLst>
                <a:gd name="T0" fmla="*/ 9 w 12"/>
                <a:gd name="T1" fmla="*/ 0 h 20"/>
                <a:gd name="T2" fmla="*/ 9 w 12"/>
                <a:gd name="T3" fmla="*/ 0 h 20"/>
                <a:gd name="T4" fmla="*/ 2 w 12"/>
                <a:gd name="T5" fmla="*/ 0 h 20"/>
                <a:gd name="T6" fmla="*/ 0 w 12"/>
                <a:gd name="T7" fmla="*/ 2 h 20"/>
                <a:gd name="T8" fmla="*/ 0 w 12"/>
                <a:gd name="T9" fmla="*/ 18 h 20"/>
                <a:gd name="T10" fmla="*/ 2 w 12"/>
                <a:gd name="T11" fmla="*/ 20 h 20"/>
                <a:gd name="T12" fmla="*/ 2 w 12"/>
                <a:gd name="T13" fmla="*/ 20 h 20"/>
                <a:gd name="T14" fmla="*/ 9 w 12"/>
                <a:gd name="T15" fmla="*/ 20 h 20"/>
                <a:gd name="T16" fmla="*/ 12 w 12"/>
                <a:gd name="T17" fmla="*/ 18 h 20"/>
                <a:gd name="T18" fmla="*/ 12 w 12"/>
                <a:gd name="T19" fmla="*/ 2 h 20"/>
                <a:gd name="T20" fmla="*/ 9 w 12"/>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0">
                  <a:moveTo>
                    <a:pt x="9" y="0"/>
                  </a:moveTo>
                  <a:cubicBezTo>
                    <a:pt x="9" y="0"/>
                    <a:pt x="9" y="0"/>
                    <a:pt x="9" y="0"/>
                  </a:cubicBezTo>
                  <a:cubicBezTo>
                    <a:pt x="2" y="0"/>
                    <a:pt x="2" y="0"/>
                    <a:pt x="2" y="0"/>
                  </a:cubicBezTo>
                  <a:cubicBezTo>
                    <a:pt x="1" y="0"/>
                    <a:pt x="0" y="1"/>
                    <a:pt x="0" y="2"/>
                  </a:cubicBezTo>
                  <a:cubicBezTo>
                    <a:pt x="0" y="18"/>
                    <a:pt x="0" y="18"/>
                    <a:pt x="0" y="18"/>
                  </a:cubicBezTo>
                  <a:cubicBezTo>
                    <a:pt x="0" y="19"/>
                    <a:pt x="1" y="20"/>
                    <a:pt x="2" y="20"/>
                  </a:cubicBezTo>
                  <a:cubicBezTo>
                    <a:pt x="2" y="20"/>
                    <a:pt x="2" y="20"/>
                    <a:pt x="2" y="20"/>
                  </a:cubicBezTo>
                  <a:cubicBezTo>
                    <a:pt x="9" y="20"/>
                    <a:pt x="9" y="20"/>
                    <a:pt x="9" y="20"/>
                  </a:cubicBezTo>
                  <a:cubicBezTo>
                    <a:pt x="11" y="20"/>
                    <a:pt x="12" y="19"/>
                    <a:pt x="12" y="18"/>
                  </a:cubicBezTo>
                  <a:cubicBezTo>
                    <a:pt x="12" y="2"/>
                    <a:pt x="12" y="2"/>
                    <a:pt x="12" y="2"/>
                  </a:cubicBezTo>
                  <a:cubicBezTo>
                    <a:pt x="12" y="1"/>
                    <a:pt x="11" y="0"/>
                    <a:pt x="9" y="0"/>
                  </a:cubicBezTo>
                </a:path>
              </a:pathLst>
            </a:custGeom>
            <a:solidFill>
              <a:srgbClr val="CA91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9" name="Freeform 500"/>
            <p:cNvSpPr>
              <a:spLocks/>
            </p:cNvSpPr>
            <p:nvPr/>
          </p:nvSpPr>
          <p:spPr bwMode="auto">
            <a:xfrm>
              <a:off x="6335714" y="2189163"/>
              <a:ext cx="58738" cy="74613"/>
            </a:xfrm>
            <a:custGeom>
              <a:avLst/>
              <a:gdLst>
                <a:gd name="T0" fmla="*/ 9 w 11"/>
                <a:gd name="T1" fmla="*/ 0 h 14"/>
                <a:gd name="T2" fmla="*/ 9 w 11"/>
                <a:gd name="T3" fmla="*/ 0 h 14"/>
                <a:gd name="T4" fmla="*/ 2 w 11"/>
                <a:gd name="T5" fmla="*/ 0 h 14"/>
                <a:gd name="T6" fmla="*/ 0 w 11"/>
                <a:gd name="T7" fmla="*/ 2 h 14"/>
                <a:gd name="T8" fmla="*/ 0 w 11"/>
                <a:gd name="T9" fmla="*/ 13 h 14"/>
                <a:gd name="T10" fmla="*/ 11 w 11"/>
                <a:gd name="T11" fmla="*/ 14 h 14"/>
                <a:gd name="T12" fmla="*/ 11 w 11"/>
                <a:gd name="T13" fmla="*/ 2 h 14"/>
                <a:gd name="T14" fmla="*/ 9 w 1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9" y="0"/>
                  </a:moveTo>
                  <a:cubicBezTo>
                    <a:pt x="9" y="0"/>
                    <a:pt x="9" y="0"/>
                    <a:pt x="9" y="0"/>
                  </a:cubicBezTo>
                  <a:cubicBezTo>
                    <a:pt x="2" y="0"/>
                    <a:pt x="2" y="0"/>
                    <a:pt x="2" y="0"/>
                  </a:cubicBezTo>
                  <a:cubicBezTo>
                    <a:pt x="1" y="0"/>
                    <a:pt x="0" y="1"/>
                    <a:pt x="0" y="2"/>
                  </a:cubicBezTo>
                  <a:cubicBezTo>
                    <a:pt x="0" y="13"/>
                    <a:pt x="0" y="13"/>
                    <a:pt x="0" y="13"/>
                  </a:cubicBezTo>
                  <a:cubicBezTo>
                    <a:pt x="4" y="14"/>
                    <a:pt x="7" y="14"/>
                    <a:pt x="11" y="14"/>
                  </a:cubicBezTo>
                  <a:cubicBezTo>
                    <a:pt x="11" y="2"/>
                    <a:pt x="11" y="2"/>
                    <a:pt x="11" y="2"/>
                  </a:cubicBezTo>
                  <a:cubicBezTo>
                    <a:pt x="11" y="1"/>
                    <a:pt x="10" y="0"/>
                    <a:pt x="9" y="0"/>
                  </a:cubicBezTo>
                </a:path>
              </a:pathLst>
            </a:custGeom>
            <a:solidFill>
              <a:srgbClr val="CA91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0" name="Freeform 501"/>
            <p:cNvSpPr>
              <a:spLocks/>
            </p:cNvSpPr>
            <p:nvPr/>
          </p:nvSpPr>
          <p:spPr bwMode="auto">
            <a:xfrm>
              <a:off x="6335714" y="2257425"/>
              <a:ext cx="58738" cy="38100"/>
            </a:xfrm>
            <a:custGeom>
              <a:avLst/>
              <a:gdLst>
                <a:gd name="T0" fmla="*/ 0 w 11"/>
                <a:gd name="T1" fmla="*/ 0 h 7"/>
                <a:gd name="T2" fmla="*/ 0 w 11"/>
                <a:gd name="T3" fmla="*/ 5 h 7"/>
                <a:gd name="T4" fmla="*/ 2 w 11"/>
                <a:gd name="T5" fmla="*/ 7 h 7"/>
                <a:gd name="T6" fmla="*/ 2 w 11"/>
                <a:gd name="T7" fmla="*/ 7 h 7"/>
                <a:gd name="T8" fmla="*/ 9 w 11"/>
                <a:gd name="T9" fmla="*/ 7 h 7"/>
                <a:gd name="T10" fmla="*/ 11 w 11"/>
                <a:gd name="T11" fmla="*/ 5 h 7"/>
                <a:gd name="T12" fmla="*/ 11 w 11"/>
                <a:gd name="T13" fmla="*/ 1 h 7"/>
                <a:gd name="T14" fmla="*/ 0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0" y="0"/>
                  </a:moveTo>
                  <a:cubicBezTo>
                    <a:pt x="0" y="5"/>
                    <a:pt x="0" y="5"/>
                    <a:pt x="0" y="5"/>
                  </a:cubicBezTo>
                  <a:cubicBezTo>
                    <a:pt x="0" y="6"/>
                    <a:pt x="1" y="7"/>
                    <a:pt x="2" y="7"/>
                  </a:cubicBezTo>
                  <a:cubicBezTo>
                    <a:pt x="2" y="7"/>
                    <a:pt x="2" y="7"/>
                    <a:pt x="2" y="7"/>
                  </a:cubicBezTo>
                  <a:cubicBezTo>
                    <a:pt x="9" y="7"/>
                    <a:pt x="9" y="7"/>
                    <a:pt x="9" y="7"/>
                  </a:cubicBezTo>
                  <a:cubicBezTo>
                    <a:pt x="10" y="7"/>
                    <a:pt x="11" y="6"/>
                    <a:pt x="11" y="5"/>
                  </a:cubicBezTo>
                  <a:cubicBezTo>
                    <a:pt x="11" y="1"/>
                    <a:pt x="11" y="1"/>
                    <a:pt x="11" y="1"/>
                  </a:cubicBezTo>
                  <a:cubicBezTo>
                    <a:pt x="7" y="1"/>
                    <a:pt x="4" y="1"/>
                    <a:pt x="0" y="0"/>
                  </a:cubicBezTo>
                </a:path>
              </a:pathLst>
            </a:custGeom>
            <a:solidFill>
              <a:srgbClr val="9771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1" name="Freeform 502"/>
            <p:cNvSpPr>
              <a:spLocks/>
            </p:cNvSpPr>
            <p:nvPr/>
          </p:nvSpPr>
          <p:spPr bwMode="auto">
            <a:xfrm>
              <a:off x="8369301" y="2182813"/>
              <a:ext cx="52388" cy="96838"/>
            </a:xfrm>
            <a:custGeom>
              <a:avLst/>
              <a:gdLst>
                <a:gd name="T0" fmla="*/ 8 w 10"/>
                <a:gd name="T1" fmla="*/ 0 h 18"/>
                <a:gd name="T2" fmla="*/ 8 w 10"/>
                <a:gd name="T3" fmla="*/ 0 h 18"/>
                <a:gd name="T4" fmla="*/ 2 w 10"/>
                <a:gd name="T5" fmla="*/ 0 h 18"/>
                <a:gd name="T6" fmla="*/ 0 w 10"/>
                <a:gd name="T7" fmla="*/ 2 h 18"/>
                <a:gd name="T8" fmla="*/ 0 w 10"/>
                <a:gd name="T9" fmla="*/ 16 h 18"/>
                <a:gd name="T10" fmla="*/ 2 w 10"/>
                <a:gd name="T11" fmla="*/ 18 h 18"/>
                <a:gd name="T12" fmla="*/ 2 w 10"/>
                <a:gd name="T13" fmla="*/ 18 h 18"/>
                <a:gd name="T14" fmla="*/ 8 w 10"/>
                <a:gd name="T15" fmla="*/ 17 h 18"/>
                <a:gd name="T16" fmla="*/ 10 w 10"/>
                <a:gd name="T17" fmla="*/ 16 h 18"/>
                <a:gd name="T18" fmla="*/ 10 w 10"/>
                <a:gd name="T19" fmla="*/ 2 h 18"/>
                <a:gd name="T20" fmla="*/ 8 w 10"/>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8">
                  <a:moveTo>
                    <a:pt x="8" y="0"/>
                  </a:moveTo>
                  <a:cubicBezTo>
                    <a:pt x="8" y="0"/>
                    <a:pt x="8" y="0"/>
                    <a:pt x="8" y="0"/>
                  </a:cubicBezTo>
                  <a:cubicBezTo>
                    <a:pt x="2" y="0"/>
                    <a:pt x="2" y="0"/>
                    <a:pt x="2" y="0"/>
                  </a:cubicBezTo>
                  <a:cubicBezTo>
                    <a:pt x="1" y="0"/>
                    <a:pt x="0" y="1"/>
                    <a:pt x="0" y="2"/>
                  </a:cubicBezTo>
                  <a:cubicBezTo>
                    <a:pt x="0" y="16"/>
                    <a:pt x="0" y="16"/>
                    <a:pt x="0" y="16"/>
                  </a:cubicBezTo>
                  <a:cubicBezTo>
                    <a:pt x="0" y="17"/>
                    <a:pt x="1" y="18"/>
                    <a:pt x="2" y="18"/>
                  </a:cubicBezTo>
                  <a:cubicBezTo>
                    <a:pt x="2" y="18"/>
                    <a:pt x="2" y="18"/>
                    <a:pt x="2" y="18"/>
                  </a:cubicBezTo>
                  <a:cubicBezTo>
                    <a:pt x="8" y="17"/>
                    <a:pt x="8" y="17"/>
                    <a:pt x="8" y="17"/>
                  </a:cubicBezTo>
                  <a:cubicBezTo>
                    <a:pt x="9" y="17"/>
                    <a:pt x="10" y="17"/>
                    <a:pt x="10" y="16"/>
                  </a:cubicBezTo>
                  <a:cubicBezTo>
                    <a:pt x="10" y="2"/>
                    <a:pt x="10" y="2"/>
                    <a:pt x="10" y="2"/>
                  </a:cubicBezTo>
                  <a:cubicBezTo>
                    <a:pt x="10" y="1"/>
                    <a:pt x="9" y="0"/>
                    <a:pt x="8" y="0"/>
                  </a:cubicBezTo>
                </a:path>
              </a:pathLst>
            </a:custGeom>
            <a:solidFill>
              <a:srgbClr val="E6A5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2" name="Freeform 503"/>
            <p:cNvSpPr>
              <a:spLocks/>
            </p:cNvSpPr>
            <p:nvPr/>
          </p:nvSpPr>
          <p:spPr bwMode="auto">
            <a:xfrm>
              <a:off x="8905876" y="2166938"/>
              <a:ext cx="84138" cy="187325"/>
            </a:xfrm>
            <a:custGeom>
              <a:avLst/>
              <a:gdLst>
                <a:gd name="T0" fmla="*/ 16 w 16"/>
                <a:gd name="T1" fmla="*/ 19 h 35"/>
                <a:gd name="T2" fmla="*/ 0 w 16"/>
                <a:gd name="T3" fmla="*/ 0 h 35"/>
                <a:gd name="T4" fmla="*/ 1 w 16"/>
                <a:gd name="T5" fmla="*/ 35 h 35"/>
                <a:gd name="T6" fmla="*/ 16 w 16"/>
                <a:gd name="T7" fmla="*/ 19 h 35"/>
              </a:gdLst>
              <a:ahLst/>
              <a:cxnLst>
                <a:cxn ang="0">
                  <a:pos x="T0" y="T1"/>
                </a:cxn>
                <a:cxn ang="0">
                  <a:pos x="T2" y="T3"/>
                </a:cxn>
                <a:cxn ang="0">
                  <a:pos x="T4" y="T5"/>
                </a:cxn>
                <a:cxn ang="0">
                  <a:pos x="T6" y="T7"/>
                </a:cxn>
              </a:cxnLst>
              <a:rect l="0" t="0" r="r" b="b"/>
              <a:pathLst>
                <a:path w="16" h="35">
                  <a:moveTo>
                    <a:pt x="16" y="19"/>
                  </a:moveTo>
                  <a:cubicBezTo>
                    <a:pt x="16" y="13"/>
                    <a:pt x="9" y="6"/>
                    <a:pt x="0" y="0"/>
                  </a:cubicBezTo>
                  <a:cubicBezTo>
                    <a:pt x="1" y="35"/>
                    <a:pt x="1" y="35"/>
                    <a:pt x="1" y="35"/>
                  </a:cubicBezTo>
                  <a:cubicBezTo>
                    <a:pt x="10" y="30"/>
                    <a:pt x="16" y="25"/>
                    <a:pt x="16" y="19"/>
                  </a:cubicBezTo>
                  <a:close/>
                </a:path>
              </a:pathLst>
            </a:custGeom>
            <a:solidFill>
              <a:srgbClr val="6D8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8" name="Freeform 505"/>
            <p:cNvSpPr>
              <a:spLocks/>
            </p:cNvSpPr>
            <p:nvPr/>
          </p:nvSpPr>
          <p:spPr bwMode="auto">
            <a:xfrm>
              <a:off x="8193088" y="2028825"/>
              <a:ext cx="563563" cy="58738"/>
            </a:xfrm>
            <a:custGeom>
              <a:avLst/>
              <a:gdLst>
                <a:gd name="T0" fmla="*/ 70 w 106"/>
                <a:gd name="T1" fmla="*/ 0 h 11"/>
                <a:gd name="T2" fmla="*/ 0 w 106"/>
                <a:gd name="T3" fmla="*/ 11 h 11"/>
                <a:gd name="T4" fmla="*/ 106 w 106"/>
                <a:gd name="T5" fmla="*/ 10 h 11"/>
                <a:gd name="T6" fmla="*/ 103 w 106"/>
                <a:gd name="T7" fmla="*/ 8 h 11"/>
                <a:gd name="T8" fmla="*/ 70 w 106"/>
                <a:gd name="T9" fmla="*/ 0 h 11"/>
              </a:gdLst>
              <a:ahLst/>
              <a:cxnLst>
                <a:cxn ang="0">
                  <a:pos x="T0" y="T1"/>
                </a:cxn>
                <a:cxn ang="0">
                  <a:pos x="T2" y="T3"/>
                </a:cxn>
                <a:cxn ang="0">
                  <a:pos x="T4" y="T5"/>
                </a:cxn>
                <a:cxn ang="0">
                  <a:pos x="T6" y="T7"/>
                </a:cxn>
                <a:cxn ang="0">
                  <a:pos x="T8" y="T9"/>
                </a:cxn>
              </a:cxnLst>
              <a:rect l="0" t="0" r="r" b="b"/>
              <a:pathLst>
                <a:path w="106" h="11">
                  <a:moveTo>
                    <a:pt x="70" y="0"/>
                  </a:moveTo>
                  <a:cubicBezTo>
                    <a:pt x="23" y="1"/>
                    <a:pt x="0" y="11"/>
                    <a:pt x="0" y="11"/>
                  </a:cubicBezTo>
                  <a:cubicBezTo>
                    <a:pt x="106" y="10"/>
                    <a:pt x="106" y="10"/>
                    <a:pt x="106" y="10"/>
                  </a:cubicBezTo>
                  <a:cubicBezTo>
                    <a:pt x="103" y="8"/>
                    <a:pt x="103" y="8"/>
                    <a:pt x="103" y="8"/>
                  </a:cubicBezTo>
                  <a:cubicBezTo>
                    <a:pt x="70" y="0"/>
                    <a:pt x="70" y="0"/>
                    <a:pt x="70" y="0"/>
                  </a:cubicBezTo>
                </a:path>
              </a:pathLst>
            </a:custGeom>
            <a:solidFill>
              <a:srgbClr val="CC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9" name="Freeform 506"/>
            <p:cNvSpPr>
              <a:spLocks/>
            </p:cNvSpPr>
            <p:nvPr/>
          </p:nvSpPr>
          <p:spPr bwMode="auto">
            <a:xfrm>
              <a:off x="8566151" y="2028825"/>
              <a:ext cx="174625" cy="42863"/>
            </a:xfrm>
            <a:custGeom>
              <a:avLst/>
              <a:gdLst>
                <a:gd name="T0" fmla="*/ 83 w 110"/>
                <a:gd name="T1" fmla="*/ 0 h 27"/>
                <a:gd name="T2" fmla="*/ 0 w 110"/>
                <a:gd name="T3" fmla="*/ 0 h 27"/>
                <a:gd name="T4" fmla="*/ 23 w 110"/>
                <a:gd name="T5" fmla="*/ 27 h 27"/>
                <a:gd name="T6" fmla="*/ 110 w 110"/>
                <a:gd name="T7" fmla="*/ 27 h 27"/>
                <a:gd name="T8" fmla="*/ 83 w 110"/>
                <a:gd name="T9" fmla="*/ 0 h 27"/>
              </a:gdLst>
              <a:ahLst/>
              <a:cxnLst>
                <a:cxn ang="0">
                  <a:pos x="T0" y="T1"/>
                </a:cxn>
                <a:cxn ang="0">
                  <a:pos x="T2" y="T3"/>
                </a:cxn>
                <a:cxn ang="0">
                  <a:pos x="T4" y="T5"/>
                </a:cxn>
                <a:cxn ang="0">
                  <a:pos x="T6" y="T7"/>
                </a:cxn>
                <a:cxn ang="0">
                  <a:pos x="T8" y="T9"/>
                </a:cxn>
              </a:cxnLst>
              <a:rect l="0" t="0" r="r" b="b"/>
              <a:pathLst>
                <a:path w="110" h="27">
                  <a:moveTo>
                    <a:pt x="83" y="0"/>
                  </a:moveTo>
                  <a:lnTo>
                    <a:pt x="0" y="0"/>
                  </a:lnTo>
                  <a:lnTo>
                    <a:pt x="23" y="27"/>
                  </a:lnTo>
                  <a:lnTo>
                    <a:pt x="110" y="27"/>
                  </a:lnTo>
                  <a:lnTo>
                    <a:pt x="83" y="0"/>
                  </a:lnTo>
                  <a:close/>
                </a:path>
              </a:pathLst>
            </a:custGeom>
            <a:solidFill>
              <a:srgbClr val="7195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0" name="Freeform 507"/>
            <p:cNvSpPr>
              <a:spLocks/>
            </p:cNvSpPr>
            <p:nvPr/>
          </p:nvSpPr>
          <p:spPr bwMode="auto">
            <a:xfrm>
              <a:off x="8566151" y="2028825"/>
              <a:ext cx="174625" cy="42863"/>
            </a:xfrm>
            <a:custGeom>
              <a:avLst/>
              <a:gdLst>
                <a:gd name="T0" fmla="*/ 0 w 110"/>
                <a:gd name="T1" fmla="*/ 0 h 27"/>
                <a:gd name="T2" fmla="*/ 23 w 110"/>
                <a:gd name="T3" fmla="*/ 27 h 27"/>
                <a:gd name="T4" fmla="*/ 110 w 110"/>
                <a:gd name="T5" fmla="*/ 27 h 27"/>
                <a:gd name="T6" fmla="*/ 0 w 110"/>
                <a:gd name="T7" fmla="*/ 0 h 27"/>
              </a:gdLst>
              <a:ahLst/>
              <a:cxnLst>
                <a:cxn ang="0">
                  <a:pos x="T0" y="T1"/>
                </a:cxn>
                <a:cxn ang="0">
                  <a:pos x="T2" y="T3"/>
                </a:cxn>
                <a:cxn ang="0">
                  <a:pos x="T4" y="T5"/>
                </a:cxn>
                <a:cxn ang="0">
                  <a:pos x="T6" y="T7"/>
                </a:cxn>
              </a:cxnLst>
              <a:rect l="0" t="0" r="r" b="b"/>
              <a:pathLst>
                <a:path w="110" h="27">
                  <a:moveTo>
                    <a:pt x="0" y="0"/>
                  </a:moveTo>
                  <a:lnTo>
                    <a:pt x="23" y="27"/>
                  </a:lnTo>
                  <a:lnTo>
                    <a:pt x="110" y="27"/>
                  </a:lnTo>
                  <a:lnTo>
                    <a:pt x="0" y="0"/>
                  </a:lnTo>
                  <a:close/>
                </a:path>
              </a:pathLst>
            </a:custGeom>
            <a:solidFill>
              <a:srgbClr val="4F7D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1" name="Freeform 508"/>
            <p:cNvSpPr>
              <a:spLocks/>
            </p:cNvSpPr>
            <p:nvPr/>
          </p:nvSpPr>
          <p:spPr bwMode="auto">
            <a:xfrm>
              <a:off x="6000751" y="1965325"/>
              <a:ext cx="207963" cy="26988"/>
            </a:xfrm>
            <a:custGeom>
              <a:avLst/>
              <a:gdLst>
                <a:gd name="T0" fmla="*/ 0 w 39"/>
                <a:gd name="T1" fmla="*/ 5 h 5"/>
                <a:gd name="T2" fmla="*/ 26 w 39"/>
                <a:gd name="T3" fmla="*/ 0 h 5"/>
                <a:gd name="T4" fmla="*/ 39 w 39"/>
                <a:gd name="T5" fmla="*/ 5 h 5"/>
                <a:gd name="T6" fmla="*/ 0 w 39"/>
                <a:gd name="T7" fmla="*/ 5 h 5"/>
              </a:gdLst>
              <a:ahLst/>
              <a:cxnLst>
                <a:cxn ang="0">
                  <a:pos x="T0" y="T1"/>
                </a:cxn>
                <a:cxn ang="0">
                  <a:pos x="T2" y="T3"/>
                </a:cxn>
                <a:cxn ang="0">
                  <a:pos x="T4" y="T5"/>
                </a:cxn>
                <a:cxn ang="0">
                  <a:pos x="T6" y="T7"/>
                </a:cxn>
              </a:cxnLst>
              <a:rect l="0" t="0" r="r" b="b"/>
              <a:pathLst>
                <a:path w="39" h="5">
                  <a:moveTo>
                    <a:pt x="0" y="5"/>
                  </a:moveTo>
                  <a:cubicBezTo>
                    <a:pt x="0" y="5"/>
                    <a:pt x="17" y="0"/>
                    <a:pt x="26" y="0"/>
                  </a:cubicBezTo>
                  <a:cubicBezTo>
                    <a:pt x="34" y="0"/>
                    <a:pt x="39" y="5"/>
                    <a:pt x="39" y="5"/>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2" name="Freeform 509"/>
            <p:cNvSpPr>
              <a:spLocks/>
            </p:cNvSpPr>
            <p:nvPr/>
          </p:nvSpPr>
          <p:spPr bwMode="auto">
            <a:xfrm>
              <a:off x="6000751" y="1976438"/>
              <a:ext cx="207963" cy="15875"/>
            </a:xfrm>
            <a:custGeom>
              <a:avLst/>
              <a:gdLst>
                <a:gd name="T0" fmla="*/ 0 w 39"/>
                <a:gd name="T1" fmla="*/ 3 h 3"/>
                <a:gd name="T2" fmla="*/ 26 w 39"/>
                <a:gd name="T3" fmla="*/ 1 h 3"/>
                <a:gd name="T4" fmla="*/ 39 w 39"/>
                <a:gd name="T5" fmla="*/ 3 h 3"/>
                <a:gd name="T6" fmla="*/ 0 w 39"/>
                <a:gd name="T7" fmla="*/ 3 h 3"/>
              </a:gdLst>
              <a:ahLst/>
              <a:cxnLst>
                <a:cxn ang="0">
                  <a:pos x="T0" y="T1"/>
                </a:cxn>
                <a:cxn ang="0">
                  <a:pos x="T2" y="T3"/>
                </a:cxn>
                <a:cxn ang="0">
                  <a:pos x="T4" y="T5"/>
                </a:cxn>
                <a:cxn ang="0">
                  <a:pos x="T6" y="T7"/>
                </a:cxn>
              </a:cxnLst>
              <a:rect l="0" t="0" r="r" b="b"/>
              <a:pathLst>
                <a:path w="39" h="3">
                  <a:moveTo>
                    <a:pt x="0" y="3"/>
                  </a:moveTo>
                  <a:cubicBezTo>
                    <a:pt x="0" y="3"/>
                    <a:pt x="17" y="1"/>
                    <a:pt x="26" y="1"/>
                  </a:cubicBezTo>
                  <a:cubicBezTo>
                    <a:pt x="34" y="0"/>
                    <a:pt x="39" y="3"/>
                    <a:pt x="39" y="3"/>
                  </a:cubicBezTo>
                  <a:lnTo>
                    <a:pt x="0" y="3"/>
                  </a:lnTo>
                  <a:close/>
                </a:path>
              </a:pathLst>
            </a:custGeom>
            <a:solidFill>
              <a:srgbClr val="CEC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3" name="Freeform 510"/>
            <p:cNvSpPr>
              <a:spLocks/>
            </p:cNvSpPr>
            <p:nvPr/>
          </p:nvSpPr>
          <p:spPr bwMode="auto">
            <a:xfrm>
              <a:off x="6388101" y="1976438"/>
              <a:ext cx="144463" cy="15875"/>
            </a:xfrm>
            <a:custGeom>
              <a:avLst/>
              <a:gdLst>
                <a:gd name="T0" fmla="*/ 0 w 27"/>
                <a:gd name="T1" fmla="*/ 3 h 3"/>
                <a:gd name="T2" fmla="*/ 18 w 27"/>
                <a:gd name="T3" fmla="*/ 0 h 3"/>
                <a:gd name="T4" fmla="*/ 27 w 27"/>
                <a:gd name="T5" fmla="*/ 3 h 3"/>
                <a:gd name="T6" fmla="*/ 0 w 27"/>
                <a:gd name="T7" fmla="*/ 3 h 3"/>
              </a:gdLst>
              <a:ahLst/>
              <a:cxnLst>
                <a:cxn ang="0">
                  <a:pos x="T0" y="T1"/>
                </a:cxn>
                <a:cxn ang="0">
                  <a:pos x="T2" y="T3"/>
                </a:cxn>
                <a:cxn ang="0">
                  <a:pos x="T4" y="T5"/>
                </a:cxn>
                <a:cxn ang="0">
                  <a:pos x="T6" y="T7"/>
                </a:cxn>
              </a:cxnLst>
              <a:rect l="0" t="0" r="r" b="b"/>
              <a:pathLst>
                <a:path w="27" h="3">
                  <a:moveTo>
                    <a:pt x="0" y="3"/>
                  </a:moveTo>
                  <a:cubicBezTo>
                    <a:pt x="0" y="3"/>
                    <a:pt x="12" y="0"/>
                    <a:pt x="18" y="0"/>
                  </a:cubicBezTo>
                  <a:cubicBezTo>
                    <a:pt x="24" y="0"/>
                    <a:pt x="27" y="3"/>
                    <a:pt x="27" y="3"/>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4" name="Freeform 511"/>
            <p:cNvSpPr>
              <a:spLocks/>
            </p:cNvSpPr>
            <p:nvPr/>
          </p:nvSpPr>
          <p:spPr bwMode="auto">
            <a:xfrm>
              <a:off x="6388101" y="1981200"/>
              <a:ext cx="144463" cy="11113"/>
            </a:xfrm>
            <a:custGeom>
              <a:avLst/>
              <a:gdLst>
                <a:gd name="T0" fmla="*/ 0 w 27"/>
                <a:gd name="T1" fmla="*/ 2 h 2"/>
                <a:gd name="T2" fmla="*/ 18 w 27"/>
                <a:gd name="T3" fmla="*/ 0 h 2"/>
                <a:gd name="T4" fmla="*/ 27 w 27"/>
                <a:gd name="T5" fmla="*/ 2 h 2"/>
                <a:gd name="T6" fmla="*/ 0 w 27"/>
                <a:gd name="T7" fmla="*/ 2 h 2"/>
              </a:gdLst>
              <a:ahLst/>
              <a:cxnLst>
                <a:cxn ang="0">
                  <a:pos x="T0" y="T1"/>
                </a:cxn>
                <a:cxn ang="0">
                  <a:pos x="T2" y="T3"/>
                </a:cxn>
                <a:cxn ang="0">
                  <a:pos x="T4" y="T5"/>
                </a:cxn>
                <a:cxn ang="0">
                  <a:pos x="T6" y="T7"/>
                </a:cxn>
              </a:cxnLst>
              <a:rect l="0" t="0" r="r" b="b"/>
              <a:pathLst>
                <a:path w="27" h="2">
                  <a:moveTo>
                    <a:pt x="0" y="2"/>
                  </a:moveTo>
                  <a:cubicBezTo>
                    <a:pt x="0" y="2"/>
                    <a:pt x="12" y="0"/>
                    <a:pt x="18" y="0"/>
                  </a:cubicBezTo>
                  <a:cubicBezTo>
                    <a:pt x="24" y="0"/>
                    <a:pt x="27" y="2"/>
                    <a:pt x="27" y="2"/>
                  </a:cubicBezTo>
                  <a:lnTo>
                    <a:pt x="0" y="2"/>
                  </a:lnTo>
                  <a:close/>
                </a:path>
              </a:pathLst>
            </a:custGeom>
            <a:solidFill>
              <a:srgbClr val="CEC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5" name="Freeform 512"/>
            <p:cNvSpPr>
              <a:spLocks/>
            </p:cNvSpPr>
            <p:nvPr/>
          </p:nvSpPr>
          <p:spPr bwMode="auto">
            <a:xfrm>
              <a:off x="5724526" y="1981200"/>
              <a:ext cx="142875" cy="15875"/>
            </a:xfrm>
            <a:custGeom>
              <a:avLst/>
              <a:gdLst>
                <a:gd name="T0" fmla="*/ 0 w 27"/>
                <a:gd name="T1" fmla="*/ 3 h 3"/>
                <a:gd name="T2" fmla="*/ 17 w 27"/>
                <a:gd name="T3" fmla="*/ 0 h 3"/>
                <a:gd name="T4" fmla="*/ 27 w 27"/>
                <a:gd name="T5" fmla="*/ 3 h 3"/>
                <a:gd name="T6" fmla="*/ 0 w 27"/>
                <a:gd name="T7" fmla="*/ 3 h 3"/>
              </a:gdLst>
              <a:ahLst/>
              <a:cxnLst>
                <a:cxn ang="0">
                  <a:pos x="T0" y="T1"/>
                </a:cxn>
                <a:cxn ang="0">
                  <a:pos x="T2" y="T3"/>
                </a:cxn>
                <a:cxn ang="0">
                  <a:pos x="T4" y="T5"/>
                </a:cxn>
                <a:cxn ang="0">
                  <a:pos x="T6" y="T7"/>
                </a:cxn>
              </a:cxnLst>
              <a:rect l="0" t="0" r="r" b="b"/>
              <a:pathLst>
                <a:path w="27" h="3">
                  <a:moveTo>
                    <a:pt x="0" y="3"/>
                  </a:moveTo>
                  <a:cubicBezTo>
                    <a:pt x="0" y="3"/>
                    <a:pt x="11" y="0"/>
                    <a:pt x="17" y="0"/>
                  </a:cubicBezTo>
                  <a:cubicBezTo>
                    <a:pt x="24" y="0"/>
                    <a:pt x="27" y="3"/>
                    <a:pt x="27" y="3"/>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6" name="Freeform 513"/>
            <p:cNvSpPr>
              <a:spLocks/>
            </p:cNvSpPr>
            <p:nvPr/>
          </p:nvSpPr>
          <p:spPr bwMode="auto">
            <a:xfrm>
              <a:off x="5724526" y="1985963"/>
              <a:ext cx="142875" cy="11113"/>
            </a:xfrm>
            <a:custGeom>
              <a:avLst/>
              <a:gdLst>
                <a:gd name="T0" fmla="*/ 0 w 27"/>
                <a:gd name="T1" fmla="*/ 2 h 2"/>
                <a:gd name="T2" fmla="*/ 18 w 27"/>
                <a:gd name="T3" fmla="*/ 0 h 2"/>
                <a:gd name="T4" fmla="*/ 27 w 27"/>
                <a:gd name="T5" fmla="*/ 2 h 2"/>
                <a:gd name="T6" fmla="*/ 0 w 27"/>
                <a:gd name="T7" fmla="*/ 2 h 2"/>
              </a:gdLst>
              <a:ahLst/>
              <a:cxnLst>
                <a:cxn ang="0">
                  <a:pos x="T0" y="T1"/>
                </a:cxn>
                <a:cxn ang="0">
                  <a:pos x="T2" y="T3"/>
                </a:cxn>
                <a:cxn ang="0">
                  <a:pos x="T4" y="T5"/>
                </a:cxn>
                <a:cxn ang="0">
                  <a:pos x="T6" y="T7"/>
                </a:cxn>
              </a:cxnLst>
              <a:rect l="0" t="0" r="r" b="b"/>
              <a:pathLst>
                <a:path w="27" h="2">
                  <a:moveTo>
                    <a:pt x="0" y="2"/>
                  </a:moveTo>
                  <a:cubicBezTo>
                    <a:pt x="0" y="2"/>
                    <a:pt x="11" y="0"/>
                    <a:pt x="18" y="0"/>
                  </a:cubicBezTo>
                  <a:cubicBezTo>
                    <a:pt x="24" y="0"/>
                    <a:pt x="27" y="2"/>
                    <a:pt x="27" y="2"/>
                  </a:cubicBezTo>
                  <a:lnTo>
                    <a:pt x="0" y="2"/>
                  </a:lnTo>
                  <a:close/>
                </a:path>
              </a:pathLst>
            </a:custGeom>
            <a:solidFill>
              <a:srgbClr val="CEC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7" name="Freeform 514"/>
            <p:cNvSpPr>
              <a:spLocks/>
            </p:cNvSpPr>
            <p:nvPr/>
          </p:nvSpPr>
          <p:spPr bwMode="auto">
            <a:xfrm>
              <a:off x="8905876" y="2273300"/>
              <a:ext cx="84138" cy="80963"/>
            </a:xfrm>
            <a:custGeom>
              <a:avLst/>
              <a:gdLst>
                <a:gd name="T0" fmla="*/ 1 w 16"/>
                <a:gd name="T1" fmla="*/ 15 h 15"/>
                <a:gd name="T2" fmla="*/ 16 w 16"/>
                <a:gd name="T3" fmla="*/ 0 h 15"/>
                <a:gd name="T4" fmla="*/ 0 w 16"/>
                <a:gd name="T5" fmla="*/ 0 h 15"/>
                <a:gd name="T6" fmla="*/ 1 w 16"/>
                <a:gd name="T7" fmla="*/ 15 h 15"/>
              </a:gdLst>
              <a:ahLst/>
              <a:cxnLst>
                <a:cxn ang="0">
                  <a:pos x="T0" y="T1"/>
                </a:cxn>
                <a:cxn ang="0">
                  <a:pos x="T2" y="T3"/>
                </a:cxn>
                <a:cxn ang="0">
                  <a:pos x="T4" y="T5"/>
                </a:cxn>
                <a:cxn ang="0">
                  <a:pos x="T6" y="T7"/>
                </a:cxn>
              </a:cxnLst>
              <a:rect l="0" t="0" r="r" b="b"/>
              <a:pathLst>
                <a:path w="16" h="15">
                  <a:moveTo>
                    <a:pt x="1" y="15"/>
                  </a:moveTo>
                  <a:cubicBezTo>
                    <a:pt x="10" y="10"/>
                    <a:pt x="15" y="5"/>
                    <a:pt x="16" y="0"/>
                  </a:cubicBezTo>
                  <a:cubicBezTo>
                    <a:pt x="0" y="0"/>
                    <a:pt x="0" y="0"/>
                    <a:pt x="0" y="0"/>
                  </a:cubicBezTo>
                  <a:lnTo>
                    <a:pt x="1" y="15"/>
                  </a:lnTo>
                  <a:close/>
                </a:path>
              </a:pathLst>
            </a:custGeom>
            <a:solidFill>
              <a:srgbClr val="5767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8" name="Freeform 515"/>
            <p:cNvSpPr>
              <a:spLocks/>
            </p:cNvSpPr>
            <p:nvPr/>
          </p:nvSpPr>
          <p:spPr bwMode="auto">
            <a:xfrm>
              <a:off x="8056563" y="2087563"/>
              <a:ext cx="25400" cy="26988"/>
            </a:xfrm>
            <a:custGeom>
              <a:avLst/>
              <a:gdLst>
                <a:gd name="T0" fmla="*/ 3 w 5"/>
                <a:gd name="T1" fmla="*/ 0 h 5"/>
                <a:gd name="T2" fmla="*/ 3 w 5"/>
                <a:gd name="T3" fmla="*/ 0 h 5"/>
                <a:gd name="T4" fmla="*/ 0 w 5"/>
                <a:gd name="T5" fmla="*/ 3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3"/>
                  </a:cubicBezTo>
                  <a:cubicBezTo>
                    <a:pt x="0" y="4"/>
                    <a:pt x="1" y="5"/>
                    <a:pt x="3" y="5"/>
                  </a:cubicBezTo>
                  <a:cubicBezTo>
                    <a:pt x="3" y="5"/>
                    <a:pt x="3" y="5"/>
                    <a:pt x="3" y="5"/>
                  </a:cubicBezTo>
                  <a:cubicBezTo>
                    <a:pt x="4" y="5"/>
                    <a:pt x="5" y="4"/>
                    <a:pt x="5" y="2"/>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9" name="Freeform 516"/>
            <p:cNvSpPr>
              <a:spLocks/>
            </p:cNvSpPr>
            <p:nvPr/>
          </p:nvSpPr>
          <p:spPr bwMode="auto">
            <a:xfrm>
              <a:off x="7970838" y="2087563"/>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3"/>
                  </a:cubicBezTo>
                  <a:cubicBezTo>
                    <a:pt x="0"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0" name="Freeform 517"/>
            <p:cNvSpPr>
              <a:spLocks/>
            </p:cNvSpPr>
            <p:nvPr/>
          </p:nvSpPr>
          <p:spPr bwMode="auto">
            <a:xfrm>
              <a:off x="7885113" y="2087563"/>
              <a:ext cx="26988" cy="31750"/>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1"/>
                    <a:pt x="0" y="3"/>
                  </a:cubicBezTo>
                  <a:cubicBezTo>
                    <a:pt x="0" y="4"/>
                    <a:pt x="1" y="6"/>
                    <a:pt x="2" y="6"/>
                  </a:cubicBezTo>
                  <a:cubicBezTo>
                    <a:pt x="2" y="6"/>
                    <a:pt x="2" y="6"/>
                    <a:pt x="2" y="6"/>
                  </a:cubicBezTo>
                  <a:cubicBezTo>
                    <a:pt x="4" y="6"/>
                    <a:pt x="5" y="4"/>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1" name="Freeform 518"/>
            <p:cNvSpPr>
              <a:spLocks/>
            </p:cNvSpPr>
            <p:nvPr/>
          </p:nvSpPr>
          <p:spPr bwMode="auto">
            <a:xfrm>
              <a:off x="7800976" y="2087563"/>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5" y="6"/>
                    <a:pt x="6" y="4"/>
                    <a:pt x="6" y="3"/>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2" name="Freeform 519"/>
            <p:cNvSpPr>
              <a:spLocks/>
            </p:cNvSpPr>
            <p:nvPr/>
          </p:nvSpPr>
          <p:spPr bwMode="auto">
            <a:xfrm>
              <a:off x="7710488" y="2087563"/>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2"/>
                    <a:pt x="0" y="3"/>
                  </a:cubicBezTo>
                  <a:cubicBezTo>
                    <a:pt x="0" y="5"/>
                    <a:pt x="2" y="6"/>
                    <a:pt x="3" y="6"/>
                  </a:cubicBezTo>
                  <a:cubicBezTo>
                    <a:pt x="3" y="6"/>
                    <a:pt x="3" y="6"/>
                    <a:pt x="3" y="6"/>
                  </a:cubicBezTo>
                  <a:cubicBezTo>
                    <a:pt x="5" y="6"/>
                    <a:pt x="6" y="5"/>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3" name="Freeform 520"/>
            <p:cNvSpPr>
              <a:spLocks/>
            </p:cNvSpPr>
            <p:nvPr/>
          </p:nvSpPr>
          <p:spPr bwMode="auto">
            <a:xfrm>
              <a:off x="7631113" y="2087563"/>
              <a:ext cx="26988"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2"/>
                    <a:pt x="0" y="3"/>
                  </a:cubicBezTo>
                  <a:cubicBezTo>
                    <a:pt x="0" y="5"/>
                    <a:pt x="1" y="6"/>
                    <a:pt x="3" y="6"/>
                  </a:cubicBezTo>
                  <a:cubicBezTo>
                    <a:pt x="3" y="6"/>
                    <a:pt x="3" y="6"/>
                    <a:pt x="3" y="6"/>
                  </a:cubicBezTo>
                  <a:cubicBezTo>
                    <a:pt x="4" y="6"/>
                    <a:pt x="5" y="5"/>
                    <a:pt x="5" y="3"/>
                  </a:cubicBezTo>
                  <a:cubicBezTo>
                    <a:pt x="5" y="2"/>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4" name="Freeform 521"/>
            <p:cNvSpPr>
              <a:spLocks/>
            </p:cNvSpPr>
            <p:nvPr/>
          </p:nvSpPr>
          <p:spPr bwMode="auto">
            <a:xfrm>
              <a:off x="7540626" y="2092325"/>
              <a:ext cx="31750" cy="26988"/>
            </a:xfrm>
            <a:custGeom>
              <a:avLst/>
              <a:gdLst>
                <a:gd name="T0" fmla="*/ 3 w 6"/>
                <a:gd name="T1" fmla="*/ 0 h 5"/>
                <a:gd name="T2" fmla="*/ 3 w 6"/>
                <a:gd name="T3" fmla="*/ 0 h 5"/>
                <a:gd name="T4" fmla="*/ 0 w 6"/>
                <a:gd name="T5" fmla="*/ 2 h 5"/>
                <a:gd name="T6" fmla="*/ 3 w 6"/>
                <a:gd name="T7" fmla="*/ 5 h 5"/>
                <a:gd name="T8" fmla="*/ 3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2"/>
                  </a:cubicBezTo>
                  <a:cubicBezTo>
                    <a:pt x="0" y="4"/>
                    <a:pt x="1" y="5"/>
                    <a:pt x="3" y="5"/>
                  </a:cubicBezTo>
                  <a:cubicBezTo>
                    <a:pt x="3" y="5"/>
                    <a:pt x="3" y="5"/>
                    <a:pt x="3" y="5"/>
                  </a:cubicBezTo>
                  <a:cubicBezTo>
                    <a:pt x="4" y="5"/>
                    <a:pt x="6" y="4"/>
                    <a:pt x="6" y="2"/>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5" name="Freeform 522"/>
            <p:cNvSpPr>
              <a:spLocks/>
            </p:cNvSpPr>
            <p:nvPr/>
          </p:nvSpPr>
          <p:spPr bwMode="auto">
            <a:xfrm>
              <a:off x="7461251" y="2092325"/>
              <a:ext cx="26988" cy="26988"/>
            </a:xfrm>
            <a:custGeom>
              <a:avLst/>
              <a:gdLst>
                <a:gd name="T0" fmla="*/ 2 w 5"/>
                <a:gd name="T1" fmla="*/ 0 h 5"/>
                <a:gd name="T2" fmla="*/ 2 w 5"/>
                <a:gd name="T3" fmla="*/ 0 h 5"/>
                <a:gd name="T4" fmla="*/ 0 w 5"/>
                <a:gd name="T5" fmla="*/ 2 h 5"/>
                <a:gd name="T6" fmla="*/ 2 w 5"/>
                <a:gd name="T7" fmla="*/ 5 h 5"/>
                <a:gd name="T8" fmla="*/ 2 w 5"/>
                <a:gd name="T9" fmla="*/ 5 h 5"/>
                <a:gd name="T10" fmla="*/ 5 w 5"/>
                <a:gd name="T11" fmla="*/ 2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2"/>
                  </a:cubicBezTo>
                  <a:cubicBezTo>
                    <a:pt x="0" y="4"/>
                    <a:pt x="1" y="5"/>
                    <a:pt x="2" y="5"/>
                  </a:cubicBezTo>
                  <a:cubicBezTo>
                    <a:pt x="2" y="5"/>
                    <a:pt x="2" y="5"/>
                    <a:pt x="2" y="5"/>
                  </a:cubicBezTo>
                  <a:cubicBezTo>
                    <a:pt x="4" y="5"/>
                    <a:pt x="5" y="4"/>
                    <a:pt x="5" y="2"/>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6" name="Freeform 523"/>
            <p:cNvSpPr>
              <a:spLocks/>
            </p:cNvSpPr>
            <p:nvPr/>
          </p:nvSpPr>
          <p:spPr bwMode="auto">
            <a:xfrm>
              <a:off x="7370763" y="2092325"/>
              <a:ext cx="26988" cy="26988"/>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7" name="Freeform 524"/>
            <p:cNvSpPr>
              <a:spLocks/>
            </p:cNvSpPr>
            <p:nvPr/>
          </p:nvSpPr>
          <p:spPr bwMode="auto">
            <a:xfrm>
              <a:off x="7286626" y="209232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8" name="Freeform 525"/>
            <p:cNvSpPr>
              <a:spLocks/>
            </p:cNvSpPr>
            <p:nvPr/>
          </p:nvSpPr>
          <p:spPr bwMode="auto">
            <a:xfrm>
              <a:off x="7196138" y="2092325"/>
              <a:ext cx="31750" cy="33338"/>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1"/>
                    <a:pt x="0" y="3"/>
                  </a:cubicBezTo>
                  <a:cubicBezTo>
                    <a:pt x="0" y="4"/>
                    <a:pt x="2" y="6"/>
                    <a:pt x="3" y="6"/>
                  </a:cubicBezTo>
                  <a:cubicBezTo>
                    <a:pt x="3" y="6"/>
                    <a:pt x="3" y="6"/>
                    <a:pt x="3" y="6"/>
                  </a:cubicBezTo>
                  <a:cubicBezTo>
                    <a:pt x="5" y="6"/>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9" name="Freeform 526"/>
            <p:cNvSpPr>
              <a:spLocks/>
            </p:cNvSpPr>
            <p:nvPr/>
          </p:nvSpPr>
          <p:spPr bwMode="auto">
            <a:xfrm>
              <a:off x="7115176" y="2092325"/>
              <a:ext cx="33338" cy="33338"/>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4" y="6"/>
                    <a:pt x="6" y="4"/>
                    <a:pt x="6" y="3"/>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0" name="Freeform 527"/>
            <p:cNvSpPr>
              <a:spLocks/>
            </p:cNvSpPr>
            <p:nvPr/>
          </p:nvSpPr>
          <p:spPr bwMode="auto">
            <a:xfrm>
              <a:off x="7026276" y="2092325"/>
              <a:ext cx="31750" cy="33338"/>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2"/>
                    <a:pt x="0" y="3"/>
                  </a:cubicBezTo>
                  <a:cubicBezTo>
                    <a:pt x="0" y="5"/>
                    <a:pt x="1" y="6"/>
                    <a:pt x="3" y="6"/>
                  </a:cubicBezTo>
                  <a:cubicBezTo>
                    <a:pt x="3" y="6"/>
                    <a:pt x="3" y="6"/>
                    <a:pt x="3" y="6"/>
                  </a:cubicBezTo>
                  <a:cubicBezTo>
                    <a:pt x="4" y="6"/>
                    <a:pt x="6" y="5"/>
                    <a:pt x="6" y="3"/>
                  </a:cubicBezTo>
                  <a:cubicBezTo>
                    <a:pt x="6" y="2"/>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1" name="Freeform 528"/>
            <p:cNvSpPr>
              <a:spLocks/>
            </p:cNvSpPr>
            <p:nvPr/>
          </p:nvSpPr>
          <p:spPr bwMode="auto">
            <a:xfrm>
              <a:off x="6945313" y="2092325"/>
              <a:ext cx="26988" cy="33338"/>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2"/>
                    <a:pt x="0" y="3"/>
                  </a:cubicBezTo>
                  <a:cubicBezTo>
                    <a:pt x="0" y="5"/>
                    <a:pt x="1" y="6"/>
                    <a:pt x="2" y="6"/>
                  </a:cubicBezTo>
                  <a:cubicBezTo>
                    <a:pt x="2" y="6"/>
                    <a:pt x="2" y="6"/>
                    <a:pt x="2" y="6"/>
                  </a:cubicBezTo>
                  <a:cubicBezTo>
                    <a:pt x="4" y="6"/>
                    <a:pt x="5" y="5"/>
                    <a:pt x="5" y="3"/>
                  </a:cubicBezTo>
                  <a:cubicBezTo>
                    <a:pt x="5" y="2"/>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2" name="Freeform 529"/>
            <p:cNvSpPr>
              <a:spLocks/>
            </p:cNvSpPr>
            <p:nvPr/>
          </p:nvSpPr>
          <p:spPr bwMode="auto">
            <a:xfrm>
              <a:off x="6856413" y="2098675"/>
              <a:ext cx="25400" cy="26988"/>
            </a:xfrm>
            <a:custGeom>
              <a:avLst/>
              <a:gdLst>
                <a:gd name="T0" fmla="*/ 3 w 5"/>
                <a:gd name="T1" fmla="*/ 0 h 5"/>
                <a:gd name="T2" fmla="*/ 3 w 5"/>
                <a:gd name="T3" fmla="*/ 0 h 5"/>
                <a:gd name="T4" fmla="*/ 0 w 5"/>
                <a:gd name="T5" fmla="*/ 2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2"/>
                  </a:cubicBezTo>
                  <a:cubicBezTo>
                    <a:pt x="0" y="4"/>
                    <a:pt x="1" y="5"/>
                    <a:pt x="3" y="5"/>
                  </a:cubicBezTo>
                  <a:cubicBezTo>
                    <a:pt x="3" y="5"/>
                    <a:pt x="3" y="5"/>
                    <a:pt x="3" y="5"/>
                  </a:cubicBezTo>
                  <a:cubicBezTo>
                    <a:pt x="4" y="5"/>
                    <a:pt x="5" y="4"/>
                    <a:pt x="5" y="2"/>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3" name="Freeform 530"/>
            <p:cNvSpPr>
              <a:spLocks/>
            </p:cNvSpPr>
            <p:nvPr/>
          </p:nvSpPr>
          <p:spPr bwMode="auto">
            <a:xfrm>
              <a:off x="6770688" y="2098675"/>
              <a:ext cx="31750" cy="26988"/>
            </a:xfrm>
            <a:custGeom>
              <a:avLst/>
              <a:gdLst>
                <a:gd name="T0" fmla="*/ 3 w 6"/>
                <a:gd name="T1" fmla="*/ 0 h 5"/>
                <a:gd name="T2" fmla="*/ 3 w 6"/>
                <a:gd name="T3" fmla="*/ 0 h 5"/>
                <a:gd name="T4" fmla="*/ 0 w 6"/>
                <a:gd name="T5" fmla="*/ 2 h 5"/>
                <a:gd name="T6" fmla="*/ 3 w 6"/>
                <a:gd name="T7" fmla="*/ 5 h 5"/>
                <a:gd name="T8" fmla="*/ 3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2"/>
                  </a:cubicBezTo>
                  <a:cubicBezTo>
                    <a:pt x="0" y="4"/>
                    <a:pt x="2" y="5"/>
                    <a:pt x="3" y="5"/>
                  </a:cubicBezTo>
                  <a:cubicBezTo>
                    <a:pt x="3" y="5"/>
                    <a:pt x="3" y="5"/>
                    <a:pt x="3" y="5"/>
                  </a:cubicBezTo>
                  <a:cubicBezTo>
                    <a:pt x="5" y="5"/>
                    <a:pt x="6" y="4"/>
                    <a:pt x="6" y="2"/>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4" name="Freeform 531"/>
            <p:cNvSpPr>
              <a:spLocks/>
            </p:cNvSpPr>
            <p:nvPr/>
          </p:nvSpPr>
          <p:spPr bwMode="auto">
            <a:xfrm>
              <a:off x="6680201" y="2098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3"/>
                  </a:cubicBezTo>
                  <a:cubicBezTo>
                    <a:pt x="1"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5" name="Freeform 532"/>
            <p:cNvSpPr>
              <a:spLocks/>
            </p:cNvSpPr>
            <p:nvPr/>
          </p:nvSpPr>
          <p:spPr bwMode="auto">
            <a:xfrm>
              <a:off x="6600826" y="2098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1" y="5"/>
                    <a:pt x="3" y="5"/>
                  </a:cubicBezTo>
                  <a:cubicBezTo>
                    <a:pt x="3" y="5"/>
                    <a:pt x="3" y="5"/>
                    <a:pt x="3" y="5"/>
                  </a:cubicBezTo>
                  <a:cubicBezTo>
                    <a:pt x="4" y="5"/>
                    <a:pt x="6" y="4"/>
                    <a:pt x="6" y="3"/>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6" name="Freeform 533"/>
            <p:cNvSpPr>
              <a:spLocks/>
            </p:cNvSpPr>
            <p:nvPr/>
          </p:nvSpPr>
          <p:spPr bwMode="auto">
            <a:xfrm>
              <a:off x="6510338" y="2098675"/>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5" y="6"/>
                    <a:pt x="6" y="4"/>
                    <a:pt x="6" y="3"/>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7" name="Freeform 534"/>
            <p:cNvSpPr>
              <a:spLocks/>
            </p:cNvSpPr>
            <p:nvPr/>
          </p:nvSpPr>
          <p:spPr bwMode="auto">
            <a:xfrm>
              <a:off x="6430963" y="2098675"/>
              <a:ext cx="26988" cy="31750"/>
            </a:xfrm>
            <a:custGeom>
              <a:avLst/>
              <a:gdLst>
                <a:gd name="T0" fmla="*/ 2 w 5"/>
                <a:gd name="T1" fmla="*/ 0 h 6"/>
                <a:gd name="T2" fmla="*/ 2 w 5"/>
                <a:gd name="T3" fmla="*/ 0 h 6"/>
                <a:gd name="T4" fmla="*/ 0 w 5"/>
                <a:gd name="T5" fmla="*/ 3 h 6"/>
                <a:gd name="T6" fmla="*/ 2 w 5"/>
                <a:gd name="T7" fmla="*/ 6 h 6"/>
                <a:gd name="T8" fmla="*/ 3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1"/>
                    <a:pt x="0" y="3"/>
                  </a:cubicBezTo>
                  <a:cubicBezTo>
                    <a:pt x="0" y="5"/>
                    <a:pt x="1" y="6"/>
                    <a:pt x="2" y="6"/>
                  </a:cubicBezTo>
                  <a:cubicBezTo>
                    <a:pt x="3" y="6"/>
                    <a:pt x="3" y="6"/>
                    <a:pt x="3" y="6"/>
                  </a:cubicBezTo>
                  <a:cubicBezTo>
                    <a:pt x="4" y="6"/>
                    <a:pt x="5" y="4"/>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8" name="Freeform 535"/>
            <p:cNvSpPr>
              <a:spLocks/>
            </p:cNvSpPr>
            <p:nvPr/>
          </p:nvSpPr>
          <p:spPr bwMode="auto">
            <a:xfrm>
              <a:off x="6340476" y="2098675"/>
              <a:ext cx="26988"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2"/>
                    <a:pt x="0" y="3"/>
                  </a:cubicBezTo>
                  <a:cubicBezTo>
                    <a:pt x="0" y="5"/>
                    <a:pt x="1" y="6"/>
                    <a:pt x="3" y="6"/>
                  </a:cubicBezTo>
                  <a:cubicBezTo>
                    <a:pt x="3" y="6"/>
                    <a:pt x="3" y="6"/>
                    <a:pt x="3" y="6"/>
                  </a:cubicBezTo>
                  <a:cubicBezTo>
                    <a:pt x="4" y="6"/>
                    <a:pt x="5" y="5"/>
                    <a:pt x="5" y="3"/>
                  </a:cubicBezTo>
                  <a:cubicBezTo>
                    <a:pt x="5" y="2"/>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9" name="Freeform 536"/>
            <p:cNvSpPr>
              <a:spLocks/>
            </p:cNvSpPr>
            <p:nvPr/>
          </p:nvSpPr>
          <p:spPr bwMode="auto">
            <a:xfrm>
              <a:off x="6256338" y="2098675"/>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2"/>
                    <a:pt x="0" y="3"/>
                  </a:cubicBezTo>
                  <a:cubicBezTo>
                    <a:pt x="0" y="5"/>
                    <a:pt x="2" y="6"/>
                    <a:pt x="3" y="6"/>
                  </a:cubicBezTo>
                  <a:cubicBezTo>
                    <a:pt x="3" y="6"/>
                    <a:pt x="3" y="6"/>
                    <a:pt x="3" y="6"/>
                  </a:cubicBezTo>
                  <a:cubicBezTo>
                    <a:pt x="5" y="6"/>
                    <a:pt x="6" y="5"/>
                    <a:pt x="6" y="3"/>
                  </a:cubicBezTo>
                  <a:cubicBezTo>
                    <a:pt x="6" y="2"/>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0" name="Freeform 537"/>
            <p:cNvSpPr>
              <a:spLocks/>
            </p:cNvSpPr>
            <p:nvPr/>
          </p:nvSpPr>
          <p:spPr bwMode="auto">
            <a:xfrm>
              <a:off x="6170613" y="2103438"/>
              <a:ext cx="26988" cy="26988"/>
            </a:xfrm>
            <a:custGeom>
              <a:avLst/>
              <a:gdLst>
                <a:gd name="T0" fmla="*/ 2 w 5"/>
                <a:gd name="T1" fmla="*/ 0 h 5"/>
                <a:gd name="T2" fmla="*/ 2 w 5"/>
                <a:gd name="T3" fmla="*/ 0 h 5"/>
                <a:gd name="T4" fmla="*/ 0 w 5"/>
                <a:gd name="T5" fmla="*/ 2 h 5"/>
                <a:gd name="T6" fmla="*/ 2 w 5"/>
                <a:gd name="T7" fmla="*/ 5 h 5"/>
                <a:gd name="T8" fmla="*/ 2 w 5"/>
                <a:gd name="T9" fmla="*/ 5 h 5"/>
                <a:gd name="T10" fmla="*/ 5 w 5"/>
                <a:gd name="T11" fmla="*/ 2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2"/>
                  </a:cubicBezTo>
                  <a:cubicBezTo>
                    <a:pt x="0" y="4"/>
                    <a:pt x="1" y="5"/>
                    <a:pt x="2" y="5"/>
                  </a:cubicBezTo>
                  <a:cubicBezTo>
                    <a:pt x="2" y="5"/>
                    <a:pt x="2" y="5"/>
                    <a:pt x="2" y="5"/>
                  </a:cubicBezTo>
                  <a:cubicBezTo>
                    <a:pt x="4" y="5"/>
                    <a:pt x="5" y="4"/>
                    <a:pt x="5" y="2"/>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1" name="Freeform 538"/>
            <p:cNvSpPr>
              <a:spLocks/>
            </p:cNvSpPr>
            <p:nvPr/>
          </p:nvSpPr>
          <p:spPr bwMode="auto">
            <a:xfrm>
              <a:off x="6086476" y="2103438"/>
              <a:ext cx="31750" cy="26988"/>
            </a:xfrm>
            <a:custGeom>
              <a:avLst/>
              <a:gdLst>
                <a:gd name="T0" fmla="*/ 3 w 6"/>
                <a:gd name="T1" fmla="*/ 0 h 5"/>
                <a:gd name="T2" fmla="*/ 3 w 6"/>
                <a:gd name="T3" fmla="*/ 0 h 5"/>
                <a:gd name="T4" fmla="*/ 0 w 6"/>
                <a:gd name="T5" fmla="*/ 2 h 5"/>
                <a:gd name="T6" fmla="*/ 3 w 6"/>
                <a:gd name="T7" fmla="*/ 5 h 5"/>
                <a:gd name="T8" fmla="*/ 3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2"/>
                  </a:cubicBezTo>
                  <a:cubicBezTo>
                    <a:pt x="0" y="4"/>
                    <a:pt x="1" y="5"/>
                    <a:pt x="3" y="5"/>
                  </a:cubicBezTo>
                  <a:cubicBezTo>
                    <a:pt x="3" y="5"/>
                    <a:pt x="3" y="5"/>
                    <a:pt x="3" y="5"/>
                  </a:cubicBezTo>
                  <a:cubicBezTo>
                    <a:pt x="4" y="5"/>
                    <a:pt x="6" y="4"/>
                    <a:pt x="6" y="2"/>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2" name="Freeform 539"/>
            <p:cNvSpPr>
              <a:spLocks/>
            </p:cNvSpPr>
            <p:nvPr/>
          </p:nvSpPr>
          <p:spPr bwMode="auto">
            <a:xfrm>
              <a:off x="5995988" y="2103438"/>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3" name="Freeform 540"/>
            <p:cNvSpPr>
              <a:spLocks/>
            </p:cNvSpPr>
            <p:nvPr/>
          </p:nvSpPr>
          <p:spPr bwMode="auto">
            <a:xfrm>
              <a:off x="5916613" y="2103438"/>
              <a:ext cx="25400"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1"/>
                    <a:pt x="0" y="3"/>
                  </a:cubicBezTo>
                  <a:cubicBezTo>
                    <a:pt x="0" y="4"/>
                    <a:pt x="1" y="6"/>
                    <a:pt x="3" y="6"/>
                  </a:cubicBezTo>
                  <a:cubicBezTo>
                    <a:pt x="3" y="6"/>
                    <a:pt x="3" y="6"/>
                    <a:pt x="3" y="6"/>
                  </a:cubicBezTo>
                  <a:cubicBezTo>
                    <a:pt x="4" y="5"/>
                    <a:pt x="5" y="4"/>
                    <a:pt x="5" y="3"/>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4" name="Freeform 541"/>
            <p:cNvSpPr>
              <a:spLocks/>
            </p:cNvSpPr>
            <p:nvPr/>
          </p:nvSpPr>
          <p:spPr bwMode="auto">
            <a:xfrm>
              <a:off x="5826126" y="2103438"/>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4" y="6"/>
                    <a:pt x="6" y="4"/>
                    <a:pt x="6" y="3"/>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5" name="Freeform 542"/>
            <p:cNvSpPr>
              <a:spLocks/>
            </p:cNvSpPr>
            <p:nvPr/>
          </p:nvSpPr>
          <p:spPr bwMode="auto">
            <a:xfrm>
              <a:off x="5746751" y="2103438"/>
              <a:ext cx="25400" cy="31750"/>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1"/>
                    <a:pt x="0" y="3"/>
                  </a:cubicBezTo>
                  <a:cubicBezTo>
                    <a:pt x="0" y="5"/>
                    <a:pt x="1" y="6"/>
                    <a:pt x="2" y="6"/>
                  </a:cubicBezTo>
                  <a:cubicBezTo>
                    <a:pt x="2" y="6"/>
                    <a:pt x="2" y="6"/>
                    <a:pt x="2" y="6"/>
                  </a:cubicBezTo>
                  <a:cubicBezTo>
                    <a:pt x="4" y="6"/>
                    <a:pt x="5" y="5"/>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6" name="Freeform 543"/>
            <p:cNvSpPr>
              <a:spLocks/>
            </p:cNvSpPr>
            <p:nvPr/>
          </p:nvSpPr>
          <p:spPr bwMode="auto">
            <a:xfrm>
              <a:off x="8120063" y="2216150"/>
              <a:ext cx="25400" cy="25400"/>
            </a:xfrm>
            <a:custGeom>
              <a:avLst/>
              <a:gdLst>
                <a:gd name="T0" fmla="*/ 3 w 5"/>
                <a:gd name="T1" fmla="*/ 0 h 5"/>
                <a:gd name="T2" fmla="*/ 3 w 5"/>
                <a:gd name="T3" fmla="*/ 0 h 5"/>
                <a:gd name="T4" fmla="*/ 0 w 5"/>
                <a:gd name="T5" fmla="*/ 2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2"/>
                  </a:cubicBezTo>
                  <a:cubicBezTo>
                    <a:pt x="0" y="4"/>
                    <a:pt x="1" y="5"/>
                    <a:pt x="3" y="5"/>
                  </a:cubicBezTo>
                  <a:cubicBezTo>
                    <a:pt x="3" y="5"/>
                    <a:pt x="3" y="5"/>
                    <a:pt x="3" y="5"/>
                  </a:cubicBezTo>
                  <a:cubicBezTo>
                    <a:pt x="4" y="5"/>
                    <a:pt x="5" y="4"/>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7" name="Freeform 544"/>
            <p:cNvSpPr>
              <a:spLocks/>
            </p:cNvSpPr>
            <p:nvPr/>
          </p:nvSpPr>
          <p:spPr bwMode="auto">
            <a:xfrm>
              <a:off x="8045451" y="2216150"/>
              <a:ext cx="26988" cy="25400"/>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8" name="Freeform 545"/>
            <p:cNvSpPr>
              <a:spLocks/>
            </p:cNvSpPr>
            <p:nvPr/>
          </p:nvSpPr>
          <p:spPr bwMode="auto">
            <a:xfrm>
              <a:off x="7959726" y="2216150"/>
              <a:ext cx="26988" cy="25400"/>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9" name="Freeform 546"/>
            <p:cNvSpPr>
              <a:spLocks/>
            </p:cNvSpPr>
            <p:nvPr/>
          </p:nvSpPr>
          <p:spPr bwMode="auto">
            <a:xfrm>
              <a:off x="7796213" y="2216150"/>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2"/>
                    <a:pt x="0" y="3"/>
                  </a:cubicBezTo>
                  <a:cubicBezTo>
                    <a:pt x="1" y="4"/>
                    <a:pt x="2" y="6"/>
                    <a:pt x="3" y="6"/>
                  </a:cubicBezTo>
                  <a:cubicBezTo>
                    <a:pt x="3" y="6"/>
                    <a:pt x="3" y="6"/>
                    <a:pt x="3" y="6"/>
                  </a:cubicBezTo>
                  <a:cubicBezTo>
                    <a:pt x="5" y="6"/>
                    <a:pt x="6" y="4"/>
                    <a:pt x="6" y="3"/>
                  </a:cubicBezTo>
                  <a:cubicBezTo>
                    <a:pt x="6" y="1"/>
                    <a:pt x="5"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0" name="Freeform 547"/>
            <p:cNvSpPr>
              <a:spLocks/>
            </p:cNvSpPr>
            <p:nvPr/>
          </p:nvSpPr>
          <p:spPr bwMode="auto">
            <a:xfrm>
              <a:off x="7721601" y="2216150"/>
              <a:ext cx="26988"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2"/>
                    <a:pt x="0" y="3"/>
                  </a:cubicBezTo>
                  <a:cubicBezTo>
                    <a:pt x="0" y="5"/>
                    <a:pt x="1" y="6"/>
                    <a:pt x="3" y="6"/>
                  </a:cubicBezTo>
                  <a:cubicBezTo>
                    <a:pt x="3" y="6"/>
                    <a:pt x="3" y="6"/>
                    <a:pt x="3" y="6"/>
                  </a:cubicBezTo>
                  <a:cubicBezTo>
                    <a:pt x="4" y="6"/>
                    <a:pt x="5" y="4"/>
                    <a:pt x="5" y="3"/>
                  </a:cubicBezTo>
                  <a:cubicBezTo>
                    <a:pt x="5" y="2"/>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1" name="Freeform 548"/>
            <p:cNvSpPr>
              <a:spLocks/>
            </p:cNvSpPr>
            <p:nvPr/>
          </p:nvSpPr>
          <p:spPr bwMode="auto">
            <a:xfrm>
              <a:off x="7635876" y="2220913"/>
              <a:ext cx="26988" cy="26988"/>
            </a:xfrm>
            <a:custGeom>
              <a:avLst/>
              <a:gdLst>
                <a:gd name="T0" fmla="*/ 3 w 5"/>
                <a:gd name="T1" fmla="*/ 0 h 5"/>
                <a:gd name="T2" fmla="*/ 3 w 5"/>
                <a:gd name="T3" fmla="*/ 0 h 5"/>
                <a:gd name="T4" fmla="*/ 0 w 5"/>
                <a:gd name="T5" fmla="*/ 2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2"/>
                  </a:cubicBezTo>
                  <a:cubicBezTo>
                    <a:pt x="0" y="4"/>
                    <a:pt x="1" y="5"/>
                    <a:pt x="3" y="5"/>
                  </a:cubicBezTo>
                  <a:cubicBezTo>
                    <a:pt x="3" y="5"/>
                    <a:pt x="3" y="5"/>
                    <a:pt x="3" y="5"/>
                  </a:cubicBezTo>
                  <a:cubicBezTo>
                    <a:pt x="4" y="5"/>
                    <a:pt x="5" y="4"/>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2" name="Freeform 549"/>
            <p:cNvSpPr>
              <a:spLocks/>
            </p:cNvSpPr>
            <p:nvPr/>
          </p:nvSpPr>
          <p:spPr bwMode="auto">
            <a:xfrm>
              <a:off x="7561263" y="2220913"/>
              <a:ext cx="26988" cy="26988"/>
            </a:xfrm>
            <a:custGeom>
              <a:avLst/>
              <a:gdLst>
                <a:gd name="T0" fmla="*/ 2 w 5"/>
                <a:gd name="T1" fmla="*/ 0 h 5"/>
                <a:gd name="T2" fmla="*/ 2 w 5"/>
                <a:gd name="T3" fmla="*/ 0 h 5"/>
                <a:gd name="T4" fmla="*/ 0 w 5"/>
                <a:gd name="T5" fmla="*/ 2 h 5"/>
                <a:gd name="T6" fmla="*/ 2 w 5"/>
                <a:gd name="T7" fmla="*/ 5 h 5"/>
                <a:gd name="T8" fmla="*/ 2 w 5"/>
                <a:gd name="T9" fmla="*/ 5 h 5"/>
                <a:gd name="T10" fmla="*/ 5 w 5"/>
                <a:gd name="T11" fmla="*/ 2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2"/>
                  </a:cubicBezTo>
                  <a:cubicBezTo>
                    <a:pt x="0" y="4"/>
                    <a:pt x="1" y="5"/>
                    <a:pt x="2" y="5"/>
                  </a:cubicBezTo>
                  <a:cubicBezTo>
                    <a:pt x="2" y="5"/>
                    <a:pt x="2" y="5"/>
                    <a:pt x="2" y="5"/>
                  </a:cubicBezTo>
                  <a:cubicBezTo>
                    <a:pt x="4" y="5"/>
                    <a:pt x="5" y="4"/>
                    <a:pt x="5" y="2"/>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3" name="Freeform 550"/>
            <p:cNvSpPr>
              <a:spLocks/>
            </p:cNvSpPr>
            <p:nvPr/>
          </p:nvSpPr>
          <p:spPr bwMode="auto">
            <a:xfrm>
              <a:off x="6754813" y="2225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5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1" y="5"/>
                    <a:pt x="3" y="5"/>
                  </a:cubicBezTo>
                  <a:cubicBezTo>
                    <a:pt x="3" y="5"/>
                    <a:pt x="3" y="5"/>
                    <a:pt x="3" y="5"/>
                  </a:cubicBezTo>
                  <a:cubicBezTo>
                    <a:pt x="4" y="5"/>
                    <a:pt x="6" y="4"/>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4" name="Freeform 551"/>
            <p:cNvSpPr>
              <a:spLocks/>
            </p:cNvSpPr>
            <p:nvPr/>
          </p:nvSpPr>
          <p:spPr bwMode="auto">
            <a:xfrm>
              <a:off x="6670676" y="2225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3"/>
                  </a:cubicBezTo>
                  <a:cubicBezTo>
                    <a:pt x="1" y="4"/>
                    <a:pt x="2" y="5"/>
                    <a:pt x="3" y="5"/>
                  </a:cubicBezTo>
                  <a:cubicBezTo>
                    <a:pt x="3" y="5"/>
                    <a:pt x="3" y="5"/>
                    <a:pt x="3" y="5"/>
                  </a:cubicBezTo>
                  <a:cubicBezTo>
                    <a:pt x="5" y="5"/>
                    <a:pt x="6" y="4"/>
                    <a:pt x="6" y="3"/>
                  </a:cubicBezTo>
                  <a:cubicBezTo>
                    <a:pt x="6" y="1"/>
                    <a:pt x="5"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5" name="Freeform 552"/>
            <p:cNvSpPr>
              <a:spLocks/>
            </p:cNvSpPr>
            <p:nvPr/>
          </p:nvSpPr>
          <p:spPr bwMode="auto">
            <a:xfrm>
              <a:off x="6596063" y="2225675"/>
              <a:ext cx="25400" cy="26988"/>
            </a:xfrm>
            <a:custGeom>
              <a:avLst/>
              <a:gdLst>
                <a:gd name="T0" fmla="*/ 3 w 5"/>
                <a:gd name="T1" fmla="*/ 0 h 5"/>
                <a:gd name="T2" fmla="*/ 3 w 5"/>
                <a:gd name="T3" fmla="*/ 0 h 5"/>
                <a:gd name="T4" fmla="*/ 0 w 5"/>
                <a:gd name="T5" fmla="*/ 3 h 5"/>
                <a:gd name="T6" fmla="*/ 3 w 5"/>
                <a:gd name="T7" fmla="*/ 5 h 5"/>
                <a:gd name="T8" fmla="*/ 3 w 5"/>
                <a:gd name="T9" fmla="*/ 5 h 5"/>
                <a:gd name="T10" fmla="*/ 5 w 5"/>
                <a:gd name="T11" fmla="*/ 3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3"/>
                  </a:cubicBezTo>
                  <a:cubicBezTo>
                    <a:pt x="0" y="4"/>
                    <a:pt x="1" y="5"/>
                    <a:pt x="3" y="5"/>
                  </a:cubicBezTo>
                  <a:cubicBezTo>
                    <a:pt x="3" y="5"/>
                    <a:pt x="3" y="5"/>
                    <a:pt x="3" y="5"/>
                  </a:cubicBezTo>
                  <a:cubicBezTo>
                    <a:pt x="4" y="5"/>
                    <a:pt x="5" y="4"/>
                    <a:pt x="5" y="3"/>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6" name="Freeform 553"/>
            <p:cNvSpPr>
              <a:spLocks/>
            </p:cNvSpPr>
            <p:nvPr/>
          </p:nvSpPr>
          <p:spPr bwMode="auto">
            <a:xfrm>
              <a:off x="6510338" y="2225675"/>
              <a:ext cx="26988" cy="26988"/>
            </a:xfrm>
            <a:custGeom>
              <a:avLst/>
              <a:gdLst>
                <a:gd name="T0" fmla="*/ 3 w 5"/>
                <a:gd name="T1" fmla="*/ 0 h 5"/>
                <a:gd name="T2" fmla="*/ 3 w 5"/>
                <a:gd name="T3" fmla="*/ 0 h 5"/>
                <a:gd name="T4" fmla="*/ 0 w 5"/>
                <a:gd name="T5" fmla="*/ 3 h 5"/>
                <a:gd name="T6" fmla="*/ 3 w 5"/>
                <a:gd name="T7" fmla="*/ 5 h 5"/>
                <a:gd name="T8" fmla="*/ 3 w 5"/>
                <a:gd name="T9" fmla="*/ 5 h 5"/>
                <a:gd name="T10" fmla="*/ 5 w 5"/>
                <a:gd name="T11" fmla="*/ 3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3"/>
                  </a:cubicBezTo>
                  <a:cubicBezTo>
                    <a:pt x="0" y="4"/>
                    <a:pt x="1" y="5"/>
                    <a:pt x="3" y="5"/>
                  </a:cubicBezTo>
                  <a:cubicBezTo>
                    <a:pt x="3" y="5"/>
                    <a:pt x="3" y="5"/>
                    <a:pt x="3" y="5"/>
                  </a:cubicBezTo>
                  <a:cubicBezTo>
                    <a:pt x="4" y="5"/>
                    <a:pt x="5" y="4"/>
                    <a:pt x="5" y="3"/>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7" name="Freeform 554"/>
            <p:cNvSpPr>
              <a:spLocks/>
            </p:cNvSpPr>
            <p:nvPr/>
          </p:nvSpPr>
          <p:spPr bwMode="auto">
            <a:xfrm>
              <a:off x="6435726" y="2225675"/>
              <a:ext cx="26988" cy="31750"/>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2"/>
                    <a:pt x="0" y="3"/>
                  </a:cubicBezTo>
                  <a:cubicBezTo>
                    <a:pt x="0" y="4"/>
                    <a:pt x="1" y="6"/>
                    <a:pt x="2" y="6"/>
                  </a:cubicBezTo>
                  <a:cubicBezTo>
                    <a:pt x="2" y="6"/>
                    <a:pt x="2" y="6"/>
                    <a:pt x="2" y="6"/>
                  </a:cubicBezTo>
                  <a:cubicBezTo>
                    <a:pt x="4" y="6"/>
                    <a:pt x="5" y="4"/>
                    <a:pt x="5" y="3"/>
                  </a:cubicBezTo>
                  <a:cubicBezTo>
                    <a:pt x="5" y="2"/>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8" name="Freeform 555"/>
            <p:cNvSpPr>
              <a:spLocks/>
            </p:cNvSpPr>
            <p:nvPr/>
          </p:nvSpPr>
          <p:spPr bwMode="auto">
            <a:xfrm>
              <a:off x="6272213" y="2232025"/>
              <a:ext cx="31750" cy="25400"/>
            </a:xfrm>
            <a:custGeom>
              <a:avLst/>
              <a:gdLst>
                <a:gd name="T0" fmla="*/ 3 w 6"/>
                <a:gd name="T1" fmla="*/ 0 h 5"/>
                <a:gd name="T2" fmla="*/ 3 w 6"/>
                <a:gd name="T3" fmla="*/ 0 h 5"/>
                <a:gd name="T4" fmla="*/ 0 w 6"/>
                <a:gd name="T5" fmla="*/ 2 h 5"/>
                <a:gd name="T6" fmla="*/ 2 w 6"/>
                <a:gd name="T7" fmla="*/ 4 h 5"/>
                <a:gd name="T8" fmla="*/ 4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2"/>
                  </a:cubicBezTo>
                  <a:cubicBezTo>
                    <a:pt x="0" y="3"/>
                    <a:pt x="1" y="4"/>
                    <a:pt x="2" y="4"/>
                  </a:cubicBezTo>
                  <a:cubicBezTo>
                    <a:pt x="2" y="4"/>
                    <a:pt x="3" y="5"/>
                    <a:pt x="4" y="5"/>
                  </a:cubicBezTo>
                  <a:cubicBezTo>
                    <a:pt x="5" y="4"/>
                    <a:pt x="6" y="3"/>
                    <a:pt x="6" y="2"/>
                  </a:cubicBezTo>
                  <a:cubicBezTo>
                    <a:pt x="6"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9" name="Freeform 556"/>
            <p:cNvSpPr>
              <a:spLocks/>
            </p:cNvSpPr>
            <p:nvPr/>
          </p:nvSpPr>
          <p:spPr bwMode="auto">
            <a:xfrm>
              <a:off x="6281738" y="2252663"/>
              <a:ext cx="11113" cy="4763"/>
            </a:xfrm>
            <a:custGeom>
              <a:avLst/>
              <a:gdLst>
                <a:gd name="T0" fmla="*/ 0 w 2"/>
                <a:gd name="T1" fmla="*/ 0 h 1"/>
                <a:gd name="T2" fmla="*/ 1 w 2"/>
                <a:gd name="T3" fmla="*/ 1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1" y="1"/>
                    <a:pt x="1" y="1"/>
                  </a:cubicBezTo>
                  <a:cubicBezTo>
                    <a:pt x="1" y="1"/>
                    <a:pt x="1" y="1"/>
                    <a:pt x="1" y="1"/>
                  </a:cubicBezTo>
                  <a:cubicBezTo>
                    <a:pt x="1" y="1"/>
                    <a:pt x="2" y="1"/>
                    <a:pt x="2" y="1"/>
                  </a:cubicBezTo>
                  <a:cubicBezTo>
                    <a:pt x="1" y="1"/>
                    <a:pt x="0" y="0"/>
                    <a:pt x="0"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0" name="Freeform 557"/>
            <p:cNvSpPr>
              <a:spLocks/>
            </p:cNvSpPr>
            <p:nvPr/>
          </p:nvSpPr>
          <p:spPr bwMode="auto">
            <a:xfrm>
              <a:off x="6192838" y="2232025"/>
              <a:ext cx="25400" cy="15875"/>
            </a:xfrm>
            <a:custGeom>
              <a:avLst/>
              <a:gdLst>
                <a:gd name="T0" fmla="*/ 2 w 5"/>
                <a:gd name="T1" fmla="*/ 0 h 3"/>
                <a:gd name="T2" fmla="*/ 2 w 5"/>
                <a:gd name="T3" fmla="*/ 0 h 3"/>
                <a:gd name="T4" fmla="*/ 0 w 5"/>
                <a:gd name="T5" fmla="*/ 2 h 3"/>
                <a:gd name="T6" fmla="*/ 0 w 5"/>
                <a:gd name="T7" fmla="*/ 3 h 3"/>
                <a:gd name="T8" fmla="*/ 5 w 5"/>
                <a:gd name="T9" fmla="*/ 3 h 3"/>
                <a:gd name="T10" fmla="*/ 5 w 5"/>
                <a:gd name="T11" fmla="*/ 2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cubicBezTo>
                    <a:pt x="2" y="0"/>
                    <a:pt x="2" y="0"/>
                    <a:pt x="2" y="0"/>
                  </a:cubicBezTo>
                  <a:cubicBezTo>
                    <a:pt x="1" y="0"/>
                    <a:pt x="0" y="1"/>
                    <a:pt x="0" y="2"/>
                  </a:cubicBezTo>
                  <a:cubicBezTo>
                    <a:pt x="0" y="3"/>
                    <a:pt x="0" y="3"/>
                    <a:pt x="0" y="3"/>
                  </a:cubicBezTo>
                  <a:cubicBezTo>
                    <a:pt x="1" y="3"/>
                    <a:pt x="3" y="3"/>
                    <a:pt x="5" y="3"/>
                  </a:cubicBezTo>
                  <a:cubicBezTo>
                    <a:pt x="5" y="3"/>
                    <a:pt x="5" y="3"/>
                    <a:pt x="5" y="2"/>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1" name="Freeform 558"/>
            <p:cNvSpPr>
              <a:spLocks/>
            </p:cNvSpPr>
            <p:nvPr/>
          </p:nvSpPr>
          <p:spPr bwMode="auto">
            <a:xfrm>
              <a:off x="6192838" y="2247900"/>
              <a:ext cx="25400" cy="9525"/>
            </a:xfrm>
            <a:custGeom>
              <a:avLst/>
              <a:gdLst>
                <a:gd name="T0" fmla="*/ 0 w 5"/>
                <a:gd name="T1" fmla="*/ 0 h 2"/>
                <a:gd name="T2" fmla="*/ 2 w 5"/>
                <a:gd name="T3" fmla="*/ 2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2"/>
                    <a:pt x="2" y="2"/>
                  </a:cubicBezTo>
                  <a:cubicBezTo>
                    <a:pt x="2" y="2"/>
                    <a:pt x="2" y="2"/>
                    <a:pt x="2" y="2"/>
                  </a:cubicBezTo>
                  <a:cubicBezTo>
                    <a:pt x="3" y="2"/>
                    <a:pt x="4" y="1"/>
                    <a:pt x="5" y="0"/>
                  </a:cubicBezTo>
                  <a:cubicBezTo>
                    <a:pt x="3" y="0"/>
                    <a:pt x="1" y="0"/>
                    <a:pt x="0"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2" name="Freeform 559"/>
            <p:cNvSpPr>
              <a:spLocks/>
            </p:cNvSpPr>
            <p:nvPr/>
          </p:nvSpPr>
          <p:spPr bwMode="auto">
            <a:xfrm>
              <a:off x="6111876" y="2232025"/>
              <a:ext cx="26988" cy="9525"/>
            </a:xfrm>
            <a:custGeom>
              <a:avLst/>
              <a:gdLst>
                <a:gd name="T0" fmla="*/ 3 w 5"/>
                <a:gd name="T1" fmla="*/ 0 h 2"/>
                <a:gd name="T2" fmla="*/ 3 w 5"/>
                <a:gd name="T3" fmla="*/ 0 h 2"/>
                <a:gd name="T4" fmla="*/ 0 w 5"/>
                <a:gd name="T5" fmla="*/ 1 h 2"/>
                <a:gd name="T6" fmla="*/ 5 w 5"/>
                <a:gd name="T7" fmla="*/ 2 h 2"/>
                <a:gd name="T8" fmla="*/ 3 w 5"/>
                <a:gd name="T9" fmla="*/ 0 h 2"/>
              </a:gdLst>
              <a:ahLst/>
              <a:cxnLst>
                <a:cxn ang="0">
                  <a:pos x="T0" y="T1"/>
                </a:cxn>
                <a:cxn ang="0">
                  <a:pos x="T2" y="T3"/>
                </a:cxn>
                <a:cxn ang="0">
                  <a:pos x="T4" y="T5"/>
                </a:cxn>
                <a:cxn ang="0">
                  <a:pos x="T6" y="T7"/>
                </a:cxn>
                <a:cxn ang="0">
                  <a:pos x="T8" y="T9"/>
                </a:cxn>
              </a:cxnLst>
              <a:rect l="0" t="0" r="r" b="b"/>
              <a:pathLst>
                <a:path w="5" h="2">
                  <a:moveTo>
                    <a:pt x="3" y="0"/>
                  </a:moveTo>
                  <a:cubicBezTo>
                    <a:pt x="3" y="0"/>
                    <a:pt x="3" y="0"/>
                    <a:pt x="3" y="0"/>
                  </a:cubicBezTo>
                  <a:cubicBezTo>
                    <a:pt x="2" y="0"/>
                    <a:pt x="1" y="0"/>
                    <a:pt x="0" y="1"/>
                  </a:cubicBezTo>
                  <a:cubicBezTo>
                    <a:pt x="2" y="2"/>
                    <a:pt x="4" y="2"/>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3" name="Freeform 560"/>
            <p:cNvSpPr>
              <a:spLocks/>
            </p:cNvSpPr>
            <p:nvPr/>
          </p:nvSpPr>
          <p:spPr bwMode="auto">
            <a:xfrm>
              <a:off x="6111876" y="2236788"/>
              <a:ext cx="26988" cy="20638"/>
            </a:xfrm>
            <a:custGeom>
              <a:avLst/>
              <a:gdLst>
                <a:gd name="T0" fmla="*/ 0 w 5"/>
                <a:gd name="T1" fmla="*/ 0 h 4"/>
                <a:gd name="T2" fmla="*/ 0 w 5"/>
                <a:gd name="T3" fmla="*/ 2 h 4"/>
                <a:gd name="T4" fmla="*/ 3 w 5"/>
                <a:gd name="T5" fmla="*/ 4 h 4"/>
                <a:gd name="T6" fmla="*/ 3 w 5"/>
                <a:gd name="T7" fmla="*/ 4 h 4"/>
                <a:gd name="T8" fmla="*/ 5 w 5"/>
                <a:gd name="T9" fmla="*/ 1 h 4"/>
                <a:gd name="T10" fmla="*/ 5 w 5"/>
                <a:gd name="T11" fmla="*/ 1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cubicBezTo>
                    <a:pt x="0" y="1"/>
                    <a:pt x="0" y="1"/>
                    <a:pt x="0" y="2"/>
                  </a:cubicBezTo>
                  <a:cubicBezTo>
                    <a:pt x="0" y="3"/>
                    <a:pt x="1" y="4"/>
                    <a:pt x="3" y="4"/>
                  </a:cubicBezTo>
                  <a:cubicBezTo>
                    <a:pt x="3" y="4"/>
                    <a:pt x="3" y="4"/>
                    <a:pt x="3" y="4"/>
                  </a:cubicBezTo>
                  <a:cubicBezTo>
                    <a:pt x="4" y="4"/>
                    <a:pt x="5" y="3"/>
                    <a:pt x="5" y="1"/>
                  </a:cubicBezTo>
                  <a:cubicBezTo>
                    <a:pt x="5" y="1"/>
                    <a:pt x="5" y="1"/>
                    <a:pt x="5" y="1"/>
                  </a:cubicBezTo>
                  <a:cubicBezTo>
                    <a:pt x="4" y="1"/>
                    <a:pt x="2" y="1"/>
                    <a:pt x="0"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4" name="Freeform 561"/>
            <p:cNvSpPr>
              <a:spLocks/>
            </p:cNvSpPr>
            <p:nvPr/>
          </p:nvSpPr>
          <p:spPr bwMode="auto">
            <a:xfrm>
              <a:off x="6027738" y="2232025"/>
              <a:ext cx="31750" cy="25400"/>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2" y="5"/>
                    <a:pt x="3" y="5"/>
                  </a:cubicBezTo>
                  <a:cubicBezTo>
                    <a:pt x="3" y="5"/>
                    <a:pt x="3" y="5"/>
                    <a:pt x="3" y="5"/>
                  </a:cubicBezTo>
                  <a:cubicBezTo>
                    <a:pt x="4" y="5"/>
                    <a:pt x="6" y="4"/>
                    <a:pt x="6" y="3"/>
                  </a:cubicBezTo>
                  <a:cubicBezTo>
                    <a:pt x="6" y="1"/>
                    <a:pt x="4" y="0"/>
                    <a:pt x="3"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5" name="Freeform 562"/>
            <p:cNvSpPr>
              <a:spLocks/>
            </p:cNvSpPr>
            <p:nvPr/>
          </p:nvSpPr>
          <p:spPr bwMode="auto">
            <a:xfrm>
              <a:off x="5953126" y="2232025"/>
              <a:ext cx="26988" cy="25400"/>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6" name="Freeform 563"/>
            <p:cNvSpPr>
              <a:spLocks/>
            </p:cNvSpPr>
            <p:nvPr/>
          </p:nvSpPr>
          <p:spPr bwMode="auto">
            <a:xfrm>
              <a:off x="7291388" y="2449513"/>
              <a:ext cx="15875" cy="0"/>
            </a:xfrm>
            <a:custGeom>
              <a:avLst/>
              <a:gdLst>
                <a:gd name="T0" fmla="*/ 10 w 10"/>
                <a:gd name="T1" fmla="*/ 0 w 10"/>
                <a:gd name="T2" fmla="*/ 10 w 10"/>
                <a:gd name="T3" fmla="*/ 10 w 10"/>
              </a:gdLst>
              <a:ahLst/>
              <a:cxnLst>
                <a:cxn ang="0">
                  <a:pos x="T0" y="0"/>
                </a:cxn>
                <a:cxn ang="0">
                  <a:pos x="T1" y="0"/>
                </a:cxn>
                <a:cxn ang="0">
                  <a:pos x="T2" y="0"/>
                </a:cxn>
                <a:cxn ang="0">
                  <a:pos x="T3" y="0"/>
                </a:cxn>
              </a:cxnLst>
              <a:rect l="0" t="0" r="r" b="b"/>
              <a:pathLst>
                <a:path w="10">
                  <a:moveTo>
                    <a:pt x="10" y="0"/>
                  </a:moveTo>
                  <a:lnTo>
                    <a:pt x="0" y="0"/>
                  </a:lnTo>
                  <a:lnTo>
                    <a:pt x="10" y="0"/>
                  </a:lnTo>
                  <a:lnTo>
                    <a:pt x="10" y="0"/>
                  </a:lnTo>
                  <a:close/>
                </a:path>
              </a:pathLst>
            </a:custGeom>
            <a:solidFill>
              <a:srgbClr val="9EA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7" name="Freeform 564"/>
            <p:cNvSpPr>
              <a:spLocks/>
            </p:cNvSpPr>
            <p:nvPr/>
          </p:nvSpPr>
          <p:spPr bwMode="auto">
            <a:xfrm>
              <a:off x="7291388" y="2449513"/>
              <a:ext cx="15875" cy="0"/>
            </a:xfrm>
            <a:custGeom>
              <a:avLst/>
              <a:gdLst>
                <a:gd name="T0" fmla="*/ 10 w 10"/>
                <a:gd name="T1" fmla="*/ 0 w 10"/>
                <a:gd name="T2" fmla="*/ 10 w 10"/>
                <a:gd name="T3" fmla="*/ 10 w 10"/>
              </a:gdLst>
              <a:ahLst/>
              <a:cxnLst>
                <a:cxn ang="0">
                  <a:pos x="T0" y="0"/>
                </a:cxn>
                <a:cxn ang="0">
                  <a:pos x="T1" y="0"/>
                </a:cxn>
                <a:cxn ang="0">
                  <a:pos x="T2" y="0"/>
                </a:cxn>
                <a:cxn ang="0">
                  <a:pos x="T3" y="0"/>
                </a:cxn>
              </a:cxnLst>
              <a:rect l="0" t="0" r="r" b="b"/>
              <a:pathLst>
                <a:path w="10">
                  <a:moveTo>
                    <a:pt x="10" y="0"/>
                  </a:moveTo>
                  <a:lnTo>
                    <a:pt x="0" y="0"/>
                  </a:lnTo>
                  <a:lnTo>
                    <a:pt x="10"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8" name="Freeform 565"/>
            <p:cNvSpPr>
              <a:spLocks/>
            </p:cNvSpPr>
            <p:nvPr/>
          </p:nvSpPr>
          <p:spPr bwMode="auto">
            <a:xfrm>
              <a:off x="7402513" y="2289175"/>
              <a:ext cx="74613" cy="6350"/>
            </a:xfrm>
            <a:custGeom>
              <a:avLst/>
              <a:gdLst>
                <a:gd name="T0" fmla="*/ 14 w 14"/>
                <a:gd name="T1" fmla="*/ 0 h 1"/>
                <a:gd name="T2" fmla="*/ 0 w 14"/>
                <a:gd name="T3" fmla="*/ 1 h 1"/>
                <a:gd name="T4" fmla="*/ 13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cubicBezTo>
                    <a:pt x="0" y="1"/>
                    <a:pt x="0" y="1"/>
                    <a:pt x="0" y="1"/>
                  </a:cubicBezTo>
                  <a:cubicBezTo>
                    <a:pt x="4" y="1"/>
                    <a:pt x="9" y="1"/>
                    <a:pt x="13" y="1"/>
                  </a:cubicBezTo>
                  <a:cubicBezTo>
                    <a:pt x="14" y="0"/>
                    <a:pt x="14" y="0"/>
                    <a:pt x="14" y="0"/>
                  </a:cubicBezTo>
                </a:path>
              </a:pathLst>
            </a:custGeom>
            <a:solidFill>
              <a:srgbClr val="A47B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9" name="Freeform 566"/>
            <p:cNvSpPr>
              <a:spLocks/>
            </p:cNvSpPr>
            <p:nvPr/>
          </p:nvSpPr>
          <p:spPr bwMode="auto">
            <a:xfrm>
              <a:off x="7286626" y="2449513"/>
              <a:ext cx="20638" cy="0"/>
            </a:xfrm>
            <a:custGeom>
              <a:avLst/>
              <a:gdLst>
                <a:gd name="T0" fmla="*/ 13 w 13"/>
                <a:gd name="T1" fmla="*/ 0 w 13"/>
                <a:gd name="T2" fmla="*/ 0 w 13"/>
                <a:gd name="T3" fmla="*/ 3 w 13"/>
                <a:gd name="T4" fmla="*/ 13 w 13"/>
                <a:gd name="T5" fmla="*/ 13 w 13"/>
              </a:gdLst>
              <a:ahLst/>
              <a:cxnLst>
                <a:cxn ang="0">
                  <a:pos x="T0" y="0"/>
                </a:cxn>
                <a:cxn ang="0">
                  <a:pos x="T1" y="0"/>
                </a:cxn>
                <a:cxn ang="0">
                  <a:pos x="T2" y="0"/>
                </a:cxn>
                <a:cxn ang="0">
                  <a:pos x="T3" y="0"/>
                </a:cxn>
                <a:cxn ang="0">
                  <a:pos x="T4" y="0"/>
                </a:cxn>
                <a:cxn ang="0">
                  <a:pos x="T5" y="0"/>
                </a:cxn>
              </a:cxnLst>
              <a:rect l="0" t="0" r="r" b="b"/>
              <a:pathLst>
                <a:path w="13">
                  <a:moveTo>
                    <a:pt x="13" y="0"/>
                  </a:moveTo>
                  <a:lnTo>
                    <a:pt x="0" y="0"/>
                  </a:lnTo>
                  <a:lnTo>
                    <a:pt x="0" y="0"/>
                  </a:lnTo>
                  <a:lnTo>
                    <a:pt x="3" y="0"/>
                  </a:lnTo>
                  <a:lnTo>
                    <a:pt x="13" y="0"/>
                  </a:lnTo>
                  <a:lnTo>
                    <a:pt x="13" y="0"/>
                  </a:lnTo>
                  <a:close/>
                </a:path>
              </a:pathLst>
            </a:custGeom>
            <a:solidFill>
              <a:srgbClr val="7A7D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0" name="Freeform 567"/>
            <p:cNvSpPr>
              <a:spLocks/>
            </p:cNvSpPr>
            <p:nvPr/>
          </p:nvSpPr>
          <p:spPr bwMode="auto">
            <a:xfrm>
              <a:off x="7286626" y="2449513"/>
              <a:ext cx="20638" cy="0"/>
            </a:xfrm>
            <a:custGeom>
              <a:avLst/>
              <a:gdLst>
                <a:gd name="T0" fmla="*/ 13 w 13"/>
                <a:gd name="T1" fmla="*/ 0 w 13"/>
                <a:gd name="T2" fmla="*/ 0 w 13"/>
                <a:gd name="T3" fmla="*/ 3 w 13"/>
                <a:gd name="T4" fmla="*/ 13 w 13"/>
                <a:gd name="T5" fmla="*/ 13 w 13"/>
              </a:gdLst>
              <a:ahLst/>
              <a:cxnLst>
                <a:cxn ang="0">
                  <a:pos x="T0" y="0"/>
                </a:cxn>
                <a:cxn ang="0">
                  <a:pos x="T1" y="0"/>
                </a:cxn>
                <a:cxn ang="0">
                  <a:pos x="T2" y="0"/>
                </a:cxn>
                <a:cxn ang="0">
                  <a:pos x="T3" y="0"/>
                </a:cxn>
                <a:cxn ang="0">
                  <a:pos x="T4" y="0"/>
                </a:cxn>
                <a:cxn ang="0">
                  <a:pos x="T5" y="0"/>
                </a:cxn>
              </a:cxnLst>
              <a:rect l="0" t="0" r="r" b="b"/>
              <a:pathLst>
                <a:path w="13">
                  <a:moveTo>
                    <a:pt x="13" y="0"/>
                  </a:moveTo>
                  <a:lnTo>
                    <a:pt x="0" y="0"/>
                  </a:lnTo>
                  <a:lnTo>
                    <a:pt x="0" y="0"/>
                  </a:lnTo>
                  <a:lnTo>
                    <a:pt x="3" y="0"/>
                  </a:lnTo>
                  <a:lnTo>
                    <a:pt x="13" y="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1" name="Freeform 568"/>
            <p:cNvSpPr>
              <a:spLocks noEditPoints="1"/>
            </p:cNvSpPr>
            <p:nvPr/>
          </p:nvSpPr>
          <p:spPr bwMode="auto">
            <a:xfrm>
              <a:off x="6702426" y="2332038"/>
              <a:ext cx="731838" cy="122238"/>
            </a:xfrm>
            <a:custGeom>
              <a:avLst/>
              <a:gdLst>
                <a:gd name="T0" fmla="*/ 63 w 138"/>
                <a:gd name="T1" fmla="*/ 0 h 23"/>
                <a:gd name="T2" fmla="*/ 18 w 138"/>
                <a:gd name="T3" fmla="*/ 1 h 23"/>
                <a:gd name="T4" fmla="*/ 0 w 138"/>
                <a:gd name="T5" fmla="*/ 2 h 23"/>
                <a:gd name="T6" fmla="*/ 5 w 138"/>
                <a:gd name="T7" fmla="*/ 23 h 23"/>
                <a:gd name="T8" fmla="*/ 60 w 138"/>
                <a:gd name="T9" fmla="*/ 22 h 23"/>
                <a:gd name="T10" fmla="*/ 52 w 138"/>
                <a:gd name="T11" fmla="*/ 19 h 23"/>
                <a:gd name="T12" fmla="*/ 52 w 138"/>
                <a:gd name="T13" fmla="*/ 18 h 23"/>
                <a:gd name="T14" fmla="*/ 47 w 138"/>
                <a:gd name="T15" fmla="*/ 18 h 23"/>
                <a:gd name="T16" fmla="*/ 47 w 138"/>
                <a:gd name="T17" fmla="*/ 6 h 23"/>
                <a:gd name="T18" fmla="*/ 47 w 138"/>
                <a:gd name="T19" fmla="*/ 6 h 23"/>
                <a:gd name="T20" fmla="*/ 50 w 138"/>
                <a:gd name="T21" fmla="*/ 4 h 23"/>
                <a:gd name="T22" fmla="*/ 50 w 138"/>
                <a:gd name="T23" fmla="*/ 4 h 23"/>
                <a:gd name="T24" fmla="*/ 54 w 138"/>
                <a:gd name="T25" fmla="*/ 4 h 23"/>
                <a:gd name="T26" fmla="*/ 63 w 138"/>
                <a:gd name="T27" fmla="*/ 0 h 23"/>
                <a:gd name="T28" fmla="*/ 138 w 138"/>
                <a:gd name="T29" fmla="*/ 0 h 23"/>
                <a:gd name="T30" fmla="*/ 110 w 138"/>
                <a:gd name="T31" fmla="*/ 0 h 23"/>
                <a:gd name="T32" fmla="*/ 110 w 138"/>
                <a:gd name="T33" fmla="*/ 8 h 23"/>
                <a:gd name="T34" fmla="*/ 110 w 138"/>
                <a:gd name="T35" fmla="*/ 8 h 23"/>
                <a:gd name="T36" fmla="*/ 117 w 138"/>
                <a:gd name="T37" fmla="*/ 11 h 23"/>
                <a:gd name="T38" fmla="*/ 117 w 138"/>
                <a:gd name="T39" fmla="*/ 11 h 23"/>
                <a:gd name="T40" fmla="*/ 117 w 138"/>
                <a:gd name="T41" fmla="*/ 11 h 23"/>
                <a:gd name="T42" fmla="*/ 110 w 138"/>
                <a:gd name="T43" fmla="*/ 15 h 23"/>
                <a:gd name="T44" fmla="*/ 110 w 138"/>
                <a:gd name="T45" fmla="*/ 15 h 23"/>
                <a:gd name="T46" fmla="*/ 110 w 138"/>
                <a:gd name="T47" fmla="*/ 15 h 23"/>
                <a:gd name="T48" fmla="*/ 110 w 138"/>
                <a:gd name="T49" fmla="*/ 22 h 23"/>
                <a:gd name="T50" fmla="*/ 114 w 138"/>
                <a:gd name="T51" fmla="*/ 22 h 23"/>
                <a:gd name="T52" fmla="*/ 138 w 138"/>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3">
                  <a:moveTo>
                    <a:pt x="63" y="0"/>
                  </a:moveTo>
                  <a:cubicBezTo>
                    <a:pt x="18" y="1"/>
                    <a:pt x="18" y="1"/>
                    <a:pt x="18" y="1"/>
                  </a:cubicBezTo>
                  <a:cubicBezTo>
                    <a:pt x="0" y="2"/>
                    <a:pt x="0" y="2"/>
                    <a:pt x="0" y="2"/>
                  </a:cubicBezTo>
                  <a:cubicBezTo>
                    <a:pt x="5" y="23"/>
                    <a:pt x="5" y="23"/>
                    <a:pt x="5" y="23"/>
                  </a:cubicBezTo>
                  <a:cubicBezTo>
                    <a:pt x="60" y="22"/>
                    <a:pt x="60" y="22"/>
                    <a:pt x="60" y="22"/>
                  </a:cubicBezTo>
                  <a:cubicBezTo>
                    <a:pt x="58" y="22"/>
                    <a:pt x="55" y="21"/>
                    <a:pt x="52" y="19"/>
                  </a:cubicBezTo>
                  <a:cubicBezTo>
                    <a:pt x="52" y="18"/>
                    <a:pt x="52" y="18"/>
                    <a:pt x="52" y="18"/>
                  </a:cubicBezTo>
                  <a:cubicBezTo>
                    <a:pt x="47" y="18"/>
                    <a:pt x="47" y="18"/>
                    <a:pt x="47" y="18"/>
                  </a:cubicBezTo>
                  <a:cubicBezTo>
                    <a:pt x="47" y="6"/>
                    <a:pt x="47" y="6"/>
                    <a:pt x="47" y="6"/>
                  </a:cubicBezTo>
                  <a:cubicBezTo>
                    <a:pt x="47" y="6"/>
                    <a:pt x="47" y="6"/>
                    <a:pt x="47" y="6"/>
                  </a:cubicBezTo>
                  <a:cubicBezTo>
                    <a:pt x="47" y="5"/>
                    <a:pt x="47" y="4"/>
                    <a:pt x="50" y="4"/>
                  </a:cubicBezTo>
                  <a:cubicBezTo>
                    <a:pt x="50" y="4"/>
                    <a:pt x="50" y="4"/>
                    <a:pt x="50" y="4"/>
                  </a:cubicBezTo>
                  <a:cubicBezTo>
                    <a:pt x="51" y="4"/>
                    <a:pt x="52" y="4"/>
                    <a:pt x="54" y="4"/>
                  </a:cubicBezTo>
                  <a:cubicBezTo>
                    <a:pt x="55" y="3"/>
                    <a:pt x="58" y="2"/>
                    <a:pt x="63" y="0"/>
                  </a:cubicBezTo>
                  <a:moveTo>
                    <a:pt x="138" y="0"/>
                  </a:moveTo>
                  <a:cubicBezTo>
                    <a:pt x="110" y="0"/>
                    <a:pt x="110" y="0"/>
                    <a:pt x="110" y="0"/>
                  </a:cubicBezTo>
                  <a:cubicBezTo>
                    <a:pt x="110" y="8"/>
                    <a:pt x="110" y="8"/>
                    <a:pt x="110" y="8"/>
                  </a:cubicBezTo>
                  <a:cubicBezTo>
                    <a:pt x="110" y="8"/>
                    <a:pt x="110" y="8"/>
                    <a:pt x="110" y="8"/>
                  </a:cubicBezTo>
                  <a:cubicBezTo>
                    <a:pt x="113" y="9"/>
                    <a:pt x="117" y="10"/>
                    <a:pt x="117" y="11"/>
                  </a:cubicBezTo>
                  <a:cubicBezTo>
                    <a:pt x="117" y="11"/>
                    <a:pt x="117" y="11"/>
                    <a:pt x="117" y="11"/>
                  </a:cubicBezTo>
                  <a:cubicBezTo>
                    <a:pt x="117" y="11"/>
                    <a:pt x="117" y="11"/>
                    <a:pt x="117" y="11"/>
                  </a:cubicBezTo>
                  <a:cubicBezTo>
                    <a:pt x="117" y="13"/>
                    <a:pt x="113" y="14"/>
                    <a:pt x="110" y="15"/>
                  </a:cubicBezTo>
                  <a:cubicBezTo>
                    <a:pt x="110" y="15"/>
                    <a:pt x="110" y="15"/>
                    <a:pt x="110" y="15"/>
                  </a:cubicBezTo>
                  <a:cubicBezTo>
                    <a:pt x="110" y="15"/>
                    <a:pt x="110" y="15"/>
                    <a:pt x="110" y="15"/>
                  </a:cubicBezTo>
                  <a:cubicBezTo>
                    <a:pt x="110" y="22"/>
                    <a:pt x="110" y="22"/>
                    <a:pt x="110" y="22"/>
                  </a:cubicBezTo>
                  <a:cubicBezTo>
                    <a:pt x="114" y="22"/>
                    <a:pt x="114" y="22"/>
                    <a:pt x="114" y="22"/>
                  </a:cubicBezTo>
                  <a:cubicBezTo>
                    <a:pt x="138" y="0"/>
                    <a:pt x="138" y="0"/>
                    <a:pt x="138" y="0"/>
                  </a:cubicBezTo>
                </a:path>
              </a:pathLst>
            </a:custGeom>
            <a:solidFill>
              <a:srgbClr val="7A7D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2" name="Freeform 569"/>
            <p:cNvSpPr>
              <a:spLocks/>
            </p:cNvSpPr>
            <p:nvPr/>
          </p:nvSpPr>
          <p:spPr bwMode="auto">
            <a:xfrm>
              <a:off x="6797676" y="2295525"/>
              <a:ext cx="674688" cy="42863"/>
            </a:xfrm>
            <a:custGeom>
              <a:avLst/>
              <a:gdLst>
                <a:gd name="T0" fmla="*/ 127 w 127"/>
                <a:gd name="T1" fmla="*/ 0 h 8"/>
                <a:gd name="T2" fmla="*/ 114 w 127"/>
                <a:gd name="T3" fmla="*/ 0 h 8"/>
                <a:gd name="T4" fmla="*/ 0 w 127"/>
                <a:gd name="T5" fmla="*/ 8 h 8"/>
                <a:gd name="T6" fmla="*/ 45 w 127"/>
                <a:gd name="T7" fmla="*/ 7 h 8"/>
                <a:gd name="T8" fmla="*/ 72 w 127"/>
                <a:gd name="T9" fmla="*/ 3 h 8"/>
                <a:gd name="T10" fmla="*/ 72 w 127"/>
                <a:gd name="T11" fmla="*/ 3 h 8"/>
                <a:gd name="T12" fmla="*/ 72 w 127"/>
                <a:gd name="T13" fmla="*/ 3 h 8"/>
                <a:gd name="T14" fmla="*/ 72 w 127"/>
                <a:gd name="T15" fmla="*/ 3 h 8"/>
                <a:gd name="T16" fmla="*/ 86 w 127"/>
                <a:gd name="T17" fmla="*/ 3 h 8"/>
                <a:gd name="T18" fmla="*/ 86 w 127"/>
                <a:gd name="T19" fmla="*/ 3 h 8"/>
                <a:gd name="T20" fmla="*/ 88 w 127"/>
                <a:gd name="T21" fmla="*/ 3 h 8"/>
                <a:gd name="T22" fmla="*/ 92 w 127"/>
                <a:gd name="T23" fmla="*/ 5 h 8"/>
                <a:gd name="T24" fmla="*/ 92 w 127"/>
                <a:gd name="T25" fmla="*/ 7 h 8"/>
                <a:gd name="T26" fmla="*/ 120 w 127"/>
                <a:gd name="T27" fmla="*/ 7 h 8"/>
                <a:gd name="T28" fmla="*/ 127 w 127"/>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8">
                  <a:moveTo>
                    <a:pt x="127" y="0"/>
                  </a:moveTo>
                  <a:cubicBezTo>
                    <a:pt x="123" y="0"/>
                    <a:pt x="118" y="0"/>
                    <a:pt x="114" y="0"/>
                  </a:cubicBezTo>
                  <a:cubicBezTo>
                    <a:pt x="0" y="8"/>
                    <a:pt x="0" y="8"/>
                    <a:pt x="0" y="8"/>
                  </a:cubicBezTo>
                  <a:cubicBezTo>
                    <a:pt x="45" y="7"/>
                    <a:pt x="45" y="7"/>
                    <a:pt x="45" y="7"/>
                  </a:cubicBezTo>
                  <a:cubicBezTo>
                    <a:pt x="51" y="6"/>
                    <a:pt x="60" y="4"/>
                    <a:pt x="72" y="3"/>
                  </a:cubicBezTo>
                  <a:cubicBezTo>
                    <a:pt x="72" y="3"/>
                    <a:pt x="72" y="3"/>
                    <a:pt x="72" y="3"/>
                  </a:cubicBezTo>
                  <a:cubicBezTo>
                    <a:pt x="72" y="3"/>
                    <a:pt x="72" y="3"/>
                    <a:pt x="72" y="3"/>
                  </a:cubicBezTo>
                  <a:cubicBezTo>
                    <a:pt x="72" y="3"/>
                    <a:pt x="72" y="3"/>
                    <a:pt x="72" y="3"/>
                  </a:cubicBezTo>
                  <a:cubicBezTo>
                    <a:pt x="78" y="3"/>
                    <a:pt x="84" y="3"/>
                    <a:pt x="86" y="3"/>
                  </a:cubicBezTo>
                  <a:cubicBezTo>
                    <a:pt x="86" y="3"/>
                    <a:pt x="86" y="3"/>
                    <a:pt x="86" y="3"/>
                  </a:cubicBezTo>
                  <a:cubicBezTo>
                    <a:pt x="87" y="3"/>
                    <a:pt x="88" y="3"/>
                    <a:pt x="88" y="3"/>
                  </a:cubicBezTo>
                  <a:cubicBezTo>
                    <a:pt x="90" y="3"/>
                    <a:pt x="92" y="3"/>
                    <a:pt x="92" y="5"/>
                  </a:cubicBezTo>
                  <a:cubicBezTo>
                    <a:pt x="92" y="7"/>
                    <a:pt x="92" y="7"/>
                    <a:pt x="92" y="7"/>
                  </a:cubicBezTo>
                  <a:cubicBezTo>
                    <a:pt x="120" y="7"/>
                    <a:pt x="120" y="7"/>
                    <a:pt x="120" y="7"/>
                  </a:cubicBezTo>
                  <a:cubicBezTo>
                    <a:pt x="127" y="0"/>
                    <a:pt x="127" y="0"/>
                    <a:pt x="127" y="0"/>
                  </a:cubicBezTo>
                </a:path>
              </a:pathLst>
            </a:custGeom>
            <a:solidFill>
              <a:srgbClr val="806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3" name="Freeform 570"/>
            <p:cNvSpPr>
              <a:spLocks/>
            </p:cNvSpPr>
            <p:nvPr/>
          </p:nvSpPr>
          <p:spPr bwMode="auto">
            <a:xfrm>
              <a:off x="5964238" y="2055813"/>
              <a:ext cx="1524000" cy="271463"/>
            </a:xfrm>
            <a:custGeom>
              <a:avLst/>
              <a:gdLst>
                <a:gd name="T0" fmla="*/ 4 w 287"/>
                <a:gd name="T1" fmla="*/ 10 h 51"/>
                <a:gd name="T2" fmla="*/ 1 w 287"/>
                <a:gd name="T3" fmla="*/ 2 h 51"/>
                <a:gd name="T4" fmla="*/ 2 w 287"/>
                <a:gd name="T5" fmla="*/ 0 h 51"/>
                <a:gd name="T6" fmla="*/ 21 w 287"/>
                <a:gd name="T7" fmla="*/ 0 h 51"/>
                <a:gd name="T8" fmla="*/ 28 w 287"/>
                <a:gd name="T9" fmla="*/ 2 h 51"/>
                <a:gd name="T10" fmla="*/ 54 w 287"/>
                <a:gd name="T11" fmla="*/ 12 h 51"/>
                <a:gd name="T12" fmla="*/ 266 w 287"/>
                <a:gd name="T13" fmla="*/ 31 h 51"/>
                <a:gd name="T14" fmla="*/ 287 w 287"/>
                <a:gd name="T15" fmla="*/ 41 h 51"/>
                <a:gd name="T16" fmla="*/ 262 w 287"/>
                <a:gd name="T17" fmla="*/ 51 h 51"/>
                <a:gd name="T18" fmla="*/ 153 w 287"/>
                <a:gd name="T19" fmla="*/ 50 h 51"/>
                <a:gd name="T20" fmla="*/ 10 w 287"/>
                <a:gd name="T21" fmla="*/ 14 h 51"/>
                <a:gd name="T22" fmla="*/ 4 w 287"/>
                <a:gd name="T2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51">
                  <a:moveTo>
                    <a:pt x="4" y="10"/>
                  </a:moveTo>
                  <a:cubicBezTo>
                    <a:pt x="4" y="10"/>
                    <a:pt x="2" y="6"/>
                    <a:pt x="1" y="2"/>
                  </a:cubicBezTo>
                  <a:cubicBezTo>
                    <a:pt x="0" y="1"/>
                    <a:pt x="0" y="0"/>
                    <a:pt x="2" y="0"/>
                  </a:cubicBezTo>
                  <a:cubicBezTo>
                    <a:pt x="6" y="0"/>
                    <a:pt x="17" y="0"/>
                    <a:pt x="21" y="0"/>
                  </a:cubicBezTo>
                  <a:cubicBezTo>
                    <a:pt x="26" y="0"/>
                    <a:pt x="27" y="2"/>
                    <a:pt x="28" y="2"/>
                  </a:cubicBezTo>
                  <a:cubicBezTo>
                    <a:pt x="38" y="10"/>
                    <a:pt x="54" y="12"/>
                    <a:pt x="54" y="12"/>
                  </a:cubicBezTo>
                  <a:cubicBezTo>
                    <a:pt x="266" y="31"/>
                    <a:pt x="266" y="31"/>
                    <a:pt x="266" y="31"/>
                  </a:cubicBezTo>
                  <a:cubicBezTo>
                    <a:pt x="286" y="33"/>
                    <a:pt x="287" y="38"/>
                    <a:pt x="287" y="41"/>
                  </a:cubicBezTo>
                  <a:cubicBezTo>
                    <a:pt x="287" y="44"/>
                    <a:pt x="275" y="49"/>
                    <a:pt x="262" y="51"/>
                  </a:cubicBezTo>
                  <a:cubicBezTo>
                    <a:pt x="153" y="50"/>
                    <a:pt x="153" y="50"/>
                    <a:pt x="153" y="50"/>
                  </a:cubicBezTo>
                  <a:cubicBezTo>
                    <a:pt x="10" y="14"/>
                    <a:pt x="10" y="14"/>
                    <a:pt x="10" y="14"/>
                  </a:cubicBezTo>
                  <a:cubicBezTo>
                    <a:pt x="10" y="14"/>
                    <a:pt x="6" y="12"/>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4" name="Freeform 571"/>
            <p:cNvSpPr>
              <a:spLocks/>
            </p:cNvSpPr>
            <p:nvPr/>
          </p:nvSpPr>
          <p:spPr bwMode="auto">
            <a:xfrm>
              <a:off x="5964238" y="2055813"/>
              <a:ext cx="1524000" cy="271463"/>
            </a:xfrm>
            <a:custGeom>
              <a:avLst/>
              <a:gdLst>
                <a:gd name="T0" fmla="*/ 4 w 287"/>
                <a:gd name="T1" fmla="*/ 10 h 51"/>
                <a:gd name="T2" fmla="*/ 1 w 287"/>
                <a:gd name="T3" fmla="*/ 2 h 51"/>
                <a:gd name="T4" fmla="*/ 2 w 287"/>
                <a:gd name="T5" fmla="*/ 0 h 51"/>
                <a:gd name="T6" fmla="*/ 21 w 287"/>
                <a:gd name="T7" fmla="*/ 0 h 51"/>
                <a:gd name="T8" fmla="*/ 28 w 287"/>
                <a:gd name="T9" fmla="*/ 2 h 51"/>
                <a:gd name="T10" fmla="*/ 43 w 287"/>
                <a:gd name="T11" fmla="*/ 10 h 51"/>
                <a:gd name="T12" fmla="*/ 250 w 287"/>
                <a:gd name="T13" fmla="*/ 35 h 51"/>
                <a:gd name="T14" fmla="*/ 287 w 287"/>
                <a:gd name="T15" fmla="*/ 41 h 51"/>
                <a:gd name="T16" fmla="*/ 262 w 287"/>
                <a:gd name="T17" fmla="*/ 51 h 51"/>
                <a:gd name="T18" fmla="*/ 153 w 287"/>
                <a:gd name="T19" fmla="*/ 50 h 51"/>
                <a:gd name="T20" fmla="*/ 10 w 287"/>
                <a:gd name="T21" fmla="*/ 14 h 51"/>
                <a:gd name="T22" fmla="*/ 4 w 287"/>
                <a:gd name="T2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51">
                  <a:moveTo>
                    <a:pt x="4" y="10"/>
                  </a:moveTo>
                  <a:cubicBezTo>
                    <a:pt x="4" y="10"/>
                    <a:pt x="2" y="6"/>
                    <a:pt x="1" y="2"/>
                  </a:cubicBezTo>
                  <a:cubicBezTo>
                    <a:pt x="0" y="1"/>
                    <a:pt x="0" y="0"/>
                    <a:pt x="2" y="0"/>
                  </a:cubicBezTo>
                  <a:cubicBezTo>
                    <a:pt x="6" y="0"/>
                    <a:pt x="17" y="0"/>
                    <a:pt x="21" y="0"/>
                  </a:cubicBezTo>
                  <a:cubicBezTo>
                    <a:pt x="26" y="0"/>
                    <a:pt x="27" y="2"/>
                    <a:pt x="28" y="2"/>
                  </a:cubicBezTo>
                  <a:cubicBezTo>
                    <a:pt x="32" y="5"/>
                    <a:pt x="38" y="8"/>
                    <a:pt x="43" y="10"/>
                  </a:cubicBezTo>
                  <a:cubicBezTo>
                    <a:pt x="80" y="27"/>
                    <a:pt x="250" y="35"/>
                    <a:pt x="250" y="35"/>
                  </a:cubicBezTo>
                  <a:cubicBezTo>
                    <a:pt x="271" y="37"/>
                    <a:pt x="287" y="41"/>
                    <a:pt x="287" y="41"/>
                  </a:cubicBezTo>
                  <a:cubicBezTo>
                    <a:pt x="287" y="44"/>
                    <a:pt x="275" y="49"/>
                    <a:pt x="262" y="51"/>
                  </a:cubicBezTo>
                  <a:cubicBezTo>
                    <a:pt x="153" y="50"/>
                    <a:pt x="153" y="50"/>
                    <a:pt x="153" y="50"/>
                  </a:cubicBezTo>
                  <a:cubicBezTo>
                    <a:pt x="10" y="14"/>
                    <a:pt x="10" y="14"/>
                    <a:pt x="10" y="14"/>
                  </a:cubicBezTo>
                  <a:cubicBezTo>
                    <a:pt x="10" y="14"/>
                    <a:pt x="6" y="12"/>
                    <a:pt x="4" y="10"/>
                  </a:cubicBezTo>
                  <a:close/>
                </a:path>
              </a:pathLst>
            </a:custGeom>
            <a:solidFill>
              <a:srgbClr val="9FB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5" name="Freeform 572"/>
            <p:cNvSpPr>
              <a:spLocks/>
            </p:cNvSpPr>
            <p:nvPr/>
          </p:nvSpPr>
          <p:spPr bwMode="auto">
            <a:xfrm>
              <a:off x="7232651" y="2374900"/>
              <a:ext cx="90488" cy="36513"/>
            </a:xfrm>
            <a:custGeom>
              <a:avLst/>
              <a:gdLst>
                <a:gd name="T0" fmla="*/ 4 w 17"/>
                <a:gd name="T1" fmla="*/ 7 h 7"/>
                <a:gd name="T2" fmla="*/ 1 w 17"/>
                <a:gd name="T3" fmla="*/ 4 h 7"/>
                <a:gd name="T4" fmla="*/ 4 w 17"/>
                <a:gd name="T5" fmla="*/ 0 h 7"/>
                <a:gd name="T6" fmla="*/ 17 w 17"/>
                <a:gd name="T7" fmla="*/ 3 h 7"/>
                <a:gd name="T8" fmla="*/ 4 w 17"/>
                <a:gd name="T9" fmla="*/ 7 h 7"/>
              </a:gdLst>
              <a:ahLst/>
              <a:cxnLst>
                <a:cxn ang="0">
                  <a:pos x="T0" y="T1"/>
                </a:cxn>
                <a:cxn ang="0">
                  <a:pos x="T2" y="T3"/>
                </a:cxn>
                <a:cxn ang="0">
                  <a:pos x="T4" y="T5"/>
                </a:cxn>
                <a:cxn ang="0">
                  <a:pos x="T6" y="T7"/>
                </a:cxn>
                <a:cxn ang="0">
                  <a:pos x="T8" y="T9"/>
                </a:cxn>
              </a:cxnLst>
              <a:rect l="0" t="0" r="r" b="b"/>
              <a:pathLst>
                <a:path w="17" h="7">
                  <a:moveTo>
                    <a:pt x="4" y="7"/>
                  </a:moveTo>
                  <a:cubicBezTo>
                    <a:pt x="0" y="7"/>
                    <a:pt x="1" y="6"/>
                    <a:pt x="1" y="4"/>
                  </a:cubicBezTo>
                  <a:cubicBezTo>
                    <a:pt x="1" y="1"/>
                    <a:pt x="0" y="0"/>
                    <a:pt x="4" y="0"/>
                  </a:cubicBezTo>
                  <a:cubicBezTo>
                    <a:pt x="9" y="0"/>
                    <a:pt x="17" y="1"/>
                    <a:pt x="17" y="3"/>
                  </a:cubicBezTo>
                  <a:cubicBezTo>
                    <a:pt x="17" y="6"/>
                    <a:pt x="9" y="7"/>
                    <a:pt x="4" y="7"/>
                  </a:cubicBezTo>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6" name="Freeform 573"/>
            <p:cNvSpPr>
              <a:spLocks/>
            </p:cNvSpPr>
            <p:nvPr/>
          </p:nvSpPr>
          <p:spPr bwMode="auto">
            <a:xfrm>
              <a:off x="6951663" y="2354263"/>
              <a:ext cx="74613" cy="79375"/>
            </a:xfrm>
            <a:custGeom>
              <a:avLst/>
              <a:gdLst>
                <a:gd name="T0" fmla="*/ 47 w 47"/>
                <a:gd name="T1" fmla="*/ 50 h 50"/>
                <a:gd name="T2" fmla="*/ 0 w 47"/>
                <a:gd name="T3" fmla="*/ 46 h 50"/>
                <a:gd name="T4" fmla="*/ 0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0" y="6"/>
                  </a:lnTo>
                  <a:lnTo>
                    <a:pt x="47" y="0"/>
                  </a:lnTo>
                  <a:lnTo>
                    <a:pt x="47" y="50"/>
                  </a:lnTo>
                  <a:close/>
                </a:path>
              </a:pathLst>
            </a:custGeom>
            <a:solidFill>
              <a:srgbClr val="979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7" name="Freeform 574"/>
            <p:cNvSpPr>
              <a:spLocks/>
            </p:cNvSpPr>
            <p:nvPr/>
          </p:nvSpPr>
          <p:spPr bwMode="auto">
            <a:xfrm>
              <a:off x="6951663" y="2354263"/>
              <a:ext cx="74613" cy="79375"/>
            </a:xfrm>
            <a:custGeom>
              <a:avLst/>
              <a:gdLst>
                <a:gd name="T0" fmla="*/ 47 w 47"/>
                <a:gd name="T1" fmla="*/ 50 h 50"/>
                <a:gd name="T2" fmla="*/ 0 w 47"/>
                <a:gd name="T3" fmla="*/ 46 h 50"/>
                <a:gd name="T4" fmla="*/ 0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0" y="6"/>
                  </a:lnTo>
                  <a:lnTo>
                    <a:pt x="47" y="0"/>
                  </a:lnTo>
                  <a:lnTo>
                    <a:pt x="47"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8" name="Freeform 575"/>
            <p:cNvSpPr>
              <a:spLocks/>
            </p:cNvSpPr>
            <p:nvPr/>
          </p:nvSpPr>
          <p:spPr bwMode="auto">
            <a:xfrm>
              <a:off x="6951663" y="2354263"/>
              <a:ext cx="74613" cy="79375"/>
            </a:xfrm>
            <a:custGeom>
              <a:avLst/>
              <a:gdLst>
                <a:gd name="T0" fmla="*/ 47 w 47"/>
                <a:gd name="T1" fmla="*/ 50 h 50"/>
                <a:gd name="T2" fmla="*/ 0 w 47"/>
                <a:gd name="T3" fmla="*/ 46 h 50"/>
                <a:gd name="T4" fmla="*/ 17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17" y="6"/>
                  </a:lnTo>
                  <a:lnTo>
                    <a:pt x="47" y="0"/>
                  </a:lnTo>
                  <a:lnTo>
                    <a:pt x="47" y="50"/>
                  </a:lnTo>
                  <a:close/>
                </a:path>
              </a:pathLst>
            </a:custGeom>
            <a:solidFill>
              <a:srgbClr val="7478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9" name="Freeform 576"/>
            <p:cNvSpPr>
              <a:spLocks/>
            </p:cNvSpPr>
            <p:nvPr/>
          </p:nvSpPr>
          <p:spPr bwMode="auto">
            <a:xfrm>
              <a:off x="6951663" y="2354263"/>
              <a:ext cx="74613" cy="79375"/>
            </a:xfrm>
            <a:custGeom>
              <a:avLst/>
              <a:gdLst>
                <a:gd name="T0" fmla="*/ 47 w 47"/>
                <a:gd name="T1" fmla="*/ 50 h 50"/>
                <a:gd name="T2" fmla="*/ 0 w 47"/>
                <a:gd name="T3" fmla="*/ 46 h 50"/>
                <a:gd name="T4" fmla="*/ 17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17" y="6"/>
                  </a:lnTo>
                  <a:lnTo>
                    <a:pt x="47" y="0"/>
                  </a:lnTo>
                  <a:lnTo>
                    <a:pt x="47"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0" name="Freeform 577"/>
            <p:cNvSpPr>
              <a:spLocks/>
            </p:cNvSpPr>
            <p:nvPr/>
          </p:nvSpPr>
          <p:spPr bwMode="auto">
            <a:xfrm>
              <a:off x="7286626" y="2390775"/>
              <a:ext cx="36513" cy="20638"/>
            </a:xfrm>
            <a:custGeom>
              <a:avLst/>
              <a:gdLst>
                <a:gd name="T0" fmla="*/ 7 w 7"/>
                <a:gd name="T1" fmla="*/ 0 h 4"/>
                <a:gd name="T2" fmla="*/ 0 w 7"/>
                <a:gd name="T3" fmla="*/ 0 h 4"/>
                <a:gd name="T4" fmla="*/ 0 w 7"/>
                <a:gd name="T5" fmla="*/ 4 h 4"/>
                <a:gd name="T6" fmla="*/ 7 w 7"/>
                <a:gd name="T7" fmla="*/ 0 h 4"/>
                <a:gd name="T8" fmla="*/ 7 w 7"/>
                <a:gd name="T9" fmla="*/ 0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cubicBezTo>
                    <a:pt x="0" y="0"/>
                    <a:pt x="0" y="0"/>
                    <a:pt x="0" y="0"/>
                  </a:cubicBezTo>
                  <a:cubicBezTo>
                    <a:pt x="0" y="4"/>
                    <a:pt x="0" y="4"/>
                    <a:pt x="0" y="4"/>
                  </a:cubicBezTo>
                  <a:cubicBezTo>
                    <a:pt x="3" y="3"/>
                    <a:pt x="7" y="2"/>
                    <a:pt x="7" y="0"/>
                  </a:cubicBezTo>
                  <a:cubicBezTo>
                    <a:pt x="7" y="0"/>
                    <a:pt x="7" y="0"/>
                    <a:pt x="7" y="0"/>
                  </a:cubicBezTo>
                  <a:cubicBezTo>
                    <a:pt x="7" y="0"/>
                    <a:pt x="7" y="0"/>
                    <a:pt x="7" y="0"/>
                  </a:cubicBezTo>
                </a:path>
              </a:pathLst>
            </a:custGeom>
            <a:solidFill>
              <a:srgbClr val="5076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1" name="Freeform 578"/>
            <p:cNvSpPr>
              <a:spLocks/>
            </p:cNvSpPr>
            <p:nvPr/>
          </p:nvSpPr>
          <p:spPr bwMode="auto">
            <a:xfrm>
              <a:off x="6978651" y="2305050"/>
              <a:ext cx="307975" cy="176213"/>
            </a:xfrm>
            <a:custGeom>
              <a:avLst/>
              <a:gdLst>
                <a:gd name="T0" fmla="*/ 0 w 58"/>
                <a:gd name="T1" fmla="*/ 9 h 33"/>
                <a:gd name="T2" fmla="*/ 0 w 58"/>
                <a:gd name="T3" fmla="*/ 13 h 33"/>
                <a:gd name="T4" fmla="*/ 0 w 58"/>
                <a:gd name="T5" fmla="*/ 20 h 33"/>
                <a:gd name="T6" fmla="*/ 0 w 58"/>
                <a:gd name="T7" fmla="*/ 24 h 33"/>
                <a:gd name="T8" fmla="*/ 52 w 58"/>
                <a:gd name="T9" fmla="*/ 32 h 33"/>
                <a:gd name="T10" fmla="*/ 54 w 58"/>
                <a:gd name="T11" fmla="*/ 32 h 33"/>
                <a:gd name="T12" fmla="*/ 58 w 58"/>
                <a:gd name="T13" fmla="*/ 30 h 33"/>
                <a:gd name="T14" fmla="*/ 58 w 58"/>
                <a:gd name="T15" fmla="*/ 20 h 33"/>
                <a:gd name="T16" fmla="*/ 58 w 58"/>
                <a:gd name="T17" fmla="*/ 13 h 33"/>
                <a:gd name="T18" fmla="*/ 58 w 58"/>
                <a:gd name="T19" fmla="*/ 3 h 33"/>
                <a:gd name="T20" fmla="*/ 52 w 58"/>
                <a:gd name="T21" fmla="*/ 1 h 33"/>
                <a:gd name="T22" fmla="*/ 0 w 58"/>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33">
                  <a:moveTo>
                    <a:pt x="0" y="9"/>
                  </a:moveTo>
                  <a:cubicBezTo>
                    <a:pt x="0" y="13"/>
                    <a:pt x="0" y="13"/>
                    <a:pt x="0" y="13"/>
                  </a:cubicBezTo>
                  <a:cubicBezTo>
                    <a:pt x="0" y="20"/>
                    <a:pt x="0" y="20"/>
                    <a:pt x="0" y="20"/>
                  </a:cubicBezTo>
                  <a:cubicBezTo>
                    <a:pt x="0" y="24"/>
                    <a:pt x="0" y="24"/>
                    <a:pt x="0" y="24"/>
                  </a:cubicBezTo>
                  <a:cubicBezTo>
                    <a:pt x="20" y="33"/>
                    <a:pt x="52" y="32"/>
                    <a:pt x="52" y="32"/>
                  </a:cubicBezTo>
                  <a:cubicBezTo>
                    <a:pt x="53" y="32"/>
                    <a:pt x="53" y="32"/>
                    <a:pt x="54" y="32"/>
                  </a:cubicBezTo>
                  <a:cubicBezTo>
                    <a:pt x="56" y="32"/>
                    <a:pt x="58" y="32"/>
                    <a:pt x="58" y="30"/>
                  </a:cubicBezTo>
                  <a:cubicBezTo>
                    <a:pt x="58" y="20"/>
                    <a:pt x="58" y="20"/>
                    <a:pt x="58" y="20"/>
                  </a:cubicBezTo>
                  <a:cubicBezTo>
                    <a:pt x="58" y="13"/>
                    <a:pt x="58" y="13"/>
                    <a:pt x="58" y="13"/>
                  </a:cubicBezTo>
                  <a:cubicBezTo>
                    <a:pt x="58" y="3"/>
                    <a:pt x="58" y="3"/>
                    <a:pt x="58" y="3"/>
                  </a:cubicBezTo>
                  <a:cubicBezTo>
                    <a:pt x="58" y="0"/>
                    <a:pt x="55" y="1"/>
                    <a:pt x="52" y="1"/>
                  </a:cubicBezTo>
                  <a:cubicBezTo>
                    <a:pt x="52" y="1"/>
                    <a:pt x="20" y="0"/>
                    <a:pt x="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2" name="Freeform 579"/>
            <p:cNvSpPr>
              <a:spLocks/>
            </p:cNvSpPr>
            <p:nvPr/>
          </p:nvSpPr>
          <p:spPr bwMode="auto">
            <a:xfrm>
              <a:off x="6978651" y="2311400"/>
              <a:ext cx="307975" cy="169863"/>
            </a:xfrm>
            <a:custGeom>
              <a:avLst/>
              <a:gdLst>
                <a:gd name="T0" fmla="*/ 0 w 58"/>
                <a:gd name="T1" fmla="*/ 19 h 32"/>
                <a:gd name="T2" fmla="*/ 0 w 58"/>
                <a:gd name="T3" fmla="*/ 23 h 32"/>
                <a:gd name="T4" fmla="*/ 52 w 58"/>
                <a:gd name="T5" fmla="*/ 31 h 32"/>
                <a:gd name="T6" fmla="*/ 54 w 58"/>
                <a:gd name="T7" fmla="*/ 31 h 32"/>
                <a:gd name="T8" fmla="*/ 58 w 58"/>
                <a:gd name="T9" fmla="*/ 29 h 32"/>
                <a:gd name="T10" fmla="*/ 58 w 58"/>
                <a:gd name="T11" fmla="*/ 19 h 32"/>
                <a:gd name="T12" fmla="*/ 21 w 58"/>
                <a:gd name="T13" fmla="*/ 13 h 32"/>
                <a:gd name="T14" fmla="*/ 38 w 58"/>
                <a:gd name="T15" fmla="*/ 0 h 32"/>
                <a:gd name="T16" fmla="*/ 0 w 58"/>
                <a:gd name="T17" fmla="*/ 8 h 32"/>
                <a:gd name="T18" fmla="*/ 0 w 58"/>
                <a:gd name="T19"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32">
                  <a:moveTo>
                    <a:pt x="0" y="19"/>
                  </a:moveTo>
                  <a:cubicBezTo>
                    <a:pt x="0" y="23"/>
                    <a:pt x="0" y="23"/>
                    <a:pt x="0" y="23"/>
                  </a:cubicBezTo>
                  <a:cubicBezTo>
                    <a:pt x="20" y="32"/>
                    <a:pt x="52" y="31"/>
                    <a:pt x="52" y="31"/>
                  </a:cubicBezTo>
                  <a:cubicBezTo>
                    <a:pt x="53" y="31"/>
                    <a:pt x="53" y="31"/>
                    <a:pt x="54" y="31"/>
                  </a:cubicBezTo>
                  <a:cubicBezTo>
                    <a:pt x="56" y="31"/>
                    <a:pt x="58" y="31"/>
                    <a:pt x="58" y="29"/>
                  </a:cubicBezTo>
                  <a:cubicBezTo>
                    <a:pt x="58" y="19"/>
                    <a:pt x="58" y="19"/>
                    <a:pt x="58" y="19"/>
                  </a:cubicBezTo>
                  <a:cubicBezTo>
                    <a:pt x="43" y="19"/>
                    <a:pt x="28" y="18"/>
                    <a:pt x="21" y="13"/>
                  </a:cubicBezTo>
                  <a:cubicBezTo>
                    <a:pt x="17" y="10"/>
                    <a:pt x="17" y="7"/>
                    <a:pt x="38" y="0"/>
                  </a:cubicBezTo>
                  <a:cubicBezTo>
                    <a:pt x="11" y="2"/>
                    <a:pt x="0" y="8"/>
                    <a:pt x="0" y="8"/>
                  </a:cubicBezTo>
                  <a:cubicBezTo>
                    <a:pt x="0" y="19"/>
                    <a:pt x="0" y="19"/>
                    <a:pt x="0" y="19"/>
                  </a:cubicBezTo>
                </a:path>
              </a:pathLst>
            </a:custGeom>
            <a:solidFill>
              <a:srgbClr val="9FB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3" name="Freeform 580"/>
            <p:cNvSpPr>
              <a:spLocks/>
            </p:cNvSpPr>
            <p:nvPr/>
          </p:nvSpPr>
          <p:spPr bwMode="auto">
            <a:xfrm>
              <a:off x="7264401" y="2311400"/>
              <a:ext cx="22225" cy="165100"/>
            </a:xfrm>
            <a:custGeom>
              <a:avLst/>
              <a:gdLst>
                <a:gd name="T0" fmla="*/ 0 w 4"/>
                <a:gd name="T1" fmla="*/ 0 h 31"/>
                <a:gd name="T2" fmla="*/ 1 w 4"/>
                <a:gd name="T3" fmla="*/ 31 h 31"/>
                <a:gd name="T4" fmla="*/ 4 w 4"/>
                <a:gd name="T5" fmla="*/ 29 h 31"/>
                <a:gd name="T6" fmla="*/ 4 w 4"/>
                <a:gd name="T7" fmla="*/ 19 h 31"/>
                <a:gd name="T8" fmla="*/ 4 w 4"/>
                <a:gd name="T9" fmla="*/ 12 h 31"/>
                <a:gd name="T10" fmla="*/ 4 w 4"/>
                <a:gd name="T11" fmla="*/ 2 h 31"/>
                <a:gd name="T12" fmla="*/ 0 w 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 h="31">
                  <a:moveTo>
                    <a:pt x="0" y="0"/>
                  </a:moveTo>
                  <a:cubicBezTo>
                    <a:pt x="1" y="31"/>
                    <a:pt x="1" y="31"/>
                    <a:pt x="1" y="31"/>
                  </a:cubicBezTo>
                  <a:cubicBezTo>
                    <a:pt x="2" y="31"/>
                    <a:pt x="4" y="31"/>
                    <a:pt x="4" y="29"/>
                  </a:cubicBezTo>
                  <a:cubicBezTo>
                    <a:pt x="4" y="19"/>
                    <a:pt x="4" y="19"/>
                    <a:pt x="4" y="19"/>
                  </a:cubicBezTo>
                  <a:cubicBezTo>
                    <a:pt x="4" y="12"/>
                    <a:pt x="4" y="12"/>
                    <a:pt x="4" y="12"/>
                  </a:cubicBezTo>
                  <a:cubicBezTo>
                    <a:pt x="4" y="2"/>
                    <a:pt x="4" y="2"/>
                    <a:pt x="4" y="2"/>
                  </a:cubicBezTo>
                  <a:cubicBezTo>
                    <a:pt x="4" y="0"/>
                    <a:pt x="2" y="0"/>
                    <a:pt x="0" y="0"/>
                  </a:cubicBez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4" name="Freeform 581"/>
            <p:cNvSpPr>
              <a:spLocks/>
            </p:cNvSpPr>
            <p:nvPr/>
          </p:nvSpPr>
          <p:spPr bwMode="auto">
            <a:xfrm>
              <a:off x="6754813" y="2247900"/>
              <a:ext cx="425450" cy="106363"/>
            </a:xfrm>
            <a:custGeom>
              <a:avLst/>
              <a:gdLst>
                <a:gd name="T0" fmla="*/ 63 w 80"/>
                <a:gd name="T1" fmla="*/ 4 h 20"/>
                <a:gd name="T2" fmla="*/ 80 w 80"/>
                <a:gd name="T3" fmla="*/ 12 h 20"/>
                <a:gd name="T4" fmla="*/ 42 w 80"/>
                <a:gd name="T5" fmla="*/ 20 h 20"/>
                <a:gd name="T6" fmla="*/ 0 w 80"/>
                <a:gd name="T7" fmla="*/ 1 h 20"/>
                <a:gd name="T8" fmla="*/ 63 w 80"/>
                <a:gd name="T9" fmla="*/ 4 h 20"/>
              </a:gdLst>
              <a:ahLst/>
              <a:cxnLst>
                <a:cxn ang="0">
                  <a:pos x="T0" y="T1"/>
                </a:cxn>
                <a:cxn ang="0">
                  <a:pos x="T2" y="T3"/>
                </a:cxn>
                <a:cxn ang="0">
                  <a:pos x="T4" y="T5"/>
                </a:cxn>
                <a:cxn ang="0">
                  <a:pos x="T6" y="T7"/>
                </a:cxn>
                <a:cxn ang="0">
                  <a:pos x="T8" y="T9"/>
                </a:cxn>
              </a:cxnLst>
              <a:rect l="0" t="0" r="r" b="b"/>
              <a:pathLst>
                <a:path w="80" h="20">
                  <a:moveTo>
                    <a:pt x="63" y="4"/>
                  </a:moveTo>
                  <a:cubicBezTo>
                    <a:pt x="63" y="4"/>
                    <a:pt x="71" y="12"/>
                    <a:pt x="80" y="12"/>
                  </a:cubicBezTo>
                  <a:cubicBezTo>
                    <a:pt x="58" y="14"/>
                    <a:pt x="42" y="20"/>
                    <a:pt x="42" y="20"/>
                  </a:cubicBezTo>
                  <a:cubicBezTo>
                    <a:pt x="42" y="17"/>
                    <a:pt x="21" y="0"/>
                    <a:pt x="0" y="1"/>
                  </a:cubicBezTo>
                  <a:lnTo>
                    <a:pt x="63" y="4"/>
                  </a:lnTo>
                  <a:close/>
                </a:path>
              </a:pathLst>
            </a:custGeom>
            <a:solidFill>
              <a:srgbClr val="E2E4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5" name="Freeform 582"/>
            <p:cNvSpPr>
              <a:spLocks/>
            </p:cNvSpPr>
            <p:nvPr/>
          </p:nvSpPr>
          <p:spPr bwMode="auto">
            <a:xfrm>
              <a:off x="6754813" y="2252663"/>
              <a:ext cx="350838" cy="101600"/>
            </a:xfrm>
            <a:custGeom>
              <a:avLst/>
              <a:gdLst>
                <a:gd name="T0" fmla="*/ 63 w 66"/>
                <a:gd name="T1" fmla="*/ 3 h 19"/>
                <a:gd name="T2" fmla="*/ 42 w 66"/>
                <a:gd name="T3" fmla="*/ 19 h 19"/>
                <a:gd name="T4" fmla="*/ 0 w 66"/>
                <a:gd name="T5" fmla="*/ 0 h 19"/>
                <a:gd name="T6" fmla="*/ 63 w 66"/>
                <a:gd name="T7" fmla="*/ 3 h 19"/>
              </a:gdLst>
              <a:ahLst/>
              <a:cxnLst>
                <a:cxn ang="0">
                  <a:pos x="T0" y="T1"/>
                </a:cxn>
                <a:cxn ang="0">
                  <a:pos x="T2" y="T3"/>
                </a:cxn>
                <a:cxn ang="0">
                  <a:pos x="T4" y="T5"/>
                </a:cxn>
                <a:cxn ang="0">
                  <a:pos x="T6" y="T7"/>
                </a:cxn>
              </a:cxnLst>
              <a:rect l="0" t="0" r="r" b="b"/>
              <a:pathLst>
                <a:path w="66" h="19">
                  <a:moveTo>
                    <a:pt x="63" y="3"/>
                  </a:moveTo>
                  <a:cubicBezTo>
                    <a:pt x="66" y="11"/>
                    <a:pt x="42" y="19"/>
                    <a:pt x="42" y="19"/>
                  </a:cubicBezTo>
                  <a:cubicBezTo>
                    <a:pt x="42" y="16"/>
                    <a:pt x="23" y="7"/>
                    <a:pt x="0" y="0"/>
                  </a:cubicBezTo>
                  <a:lnTo>
                    <a:pt x="63" y="3"/>
                  </a:ln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6" name="Oval 583"/>
            <p:cNvSpPr>
              <a:spLocks noChangeArrowheads="1"/>
            </p:cNvSpPr>
            <p:nvPr/>
          </p:nvSpPr>
          <p:spPr bwMode="auto">
            <a:xfrm>
              <a:off x="6945313" y="2354263"/>
              <a:ext cx="90488" cy="36513"/>
            </a:xfrm>
            <a:prstGeom prst="ellipse">
              <a:avLst/>
            </a:pr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7" name="Freeform 584"/>
            <p:cNvSpPr>
              <a:spLocks/>
            </p:cNvSpPr>
            <p:nvPr/>
          </p:nvSpPr>
          <p:spPr bwMode="auto">
            <a:xfrm>
              <a:off x="6664326" y="2332038"/>
              <a:ext cx="74613" cy="79375"/>
            </a:xfrm>
            <a:custGeom>
              <a:avLst/>
              <a:gdLst>
                <a:gd name="T0" fmla="*/ 47 w 47"/>
                <a:gd name="T1" fmla="*/ 50 h 50"/>
                <a:gd name="T2" fmla="*/ 0 w 47"/>
                <a:gd name="T3" fmla="*/ 44 h 50"/>
                <a:gd name="T4" fmla="*/ 0 w 47"/>
                <a:gd name="T5" fmla="*/ 7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4"/>
                  </a:lnTo>
                  <a:lnTo>
                    <a:pt x="0" y="7"/>
                  </a:lnTo>
                  <a:lnTo>
                    <a:pt x="47" y="0"/>
                  </a:lnTo>
                  <a:lnTo>
                    <a:pt x="47" y="50"/>
                  </a:lnTo>
                  <a:close/>
                </a:path>
              </a:pathLst>
            </a:custGeom>
            <a:solidFill>
              <a:srgbClr val="979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8" name="Freeform 585"/>
            <p:cNvSpPr>
              <a:spLocks/>
            </p:cNvSpPr>
            <p:nvPr/>
          </p:nvSpPr>
          <p:spPr bwMode="auto">
            <a:xfrm>
              <a:off x="6664326" y="2332038"/>
              <a:ext cx="74613" cy="79375"/>
            </a:xfrm>
            <a:custGeom>
              <a:avLst/>
              <a:gdLst>
                <a:gd name="T0" fmla="*/ 47 w 47"/>
                <a:gd name="T1" fmla="*/ 50 h 50"/>
                <a:gd name="T2" fmla="*/ 0 w 47"/>
                <a:gd name="T3" fmla="*/ 44 h 50"/>
                <a:gd name="T4" fmla="*/ 17 w 47"/>
                <a:gd name="T5" fmla="*/ 4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4"/>
                  </a:lnTo>
                  <a:lnTo>
                    <a:pt x="17" y="4"/>
                  </a:lnTo>
                  <a:lnTo>
                    <a:pt x="47" y="0"/>
                  </a:lnTo>
                  <a:lnTo>
                    <a:pt x="47" y="50"/>
                  </a:lnTo>
                  <a:close/>
                </a:path>
              </a:pathLst>
            </a:custGeom>
            <a:solidFill>
              <a:srgbClr val="7478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9" name="Freeform 586"/>
            <p:cNvSpPr>
              <a:spLocks/>
            </p:cNvSpPr>
            <p:nvPr/>
          </p:nvSpPr>
          <p:spPr bwMode="auto">
            <a:xfrm>
              <a:off x="6951663" y="2370138"/>
              <a:ext cx="84138" cy="20638"/>
            </a:xfrm>
            <a:custGeom>
              <a:avLst/>
              <a:gdLst>
                <a:gd name="T0" fmla="*/ 16 w 16"/>
                <a:gd name="T1" fmla="*/ 0 h 4"/>
                <a:gd name="T2" fmla="*/ 0 w 16"/>
                <a:gd name="T3" fmla="*/ 0 h 4"/>
                <a:gd name="T4" fmla="*/ 0 w 16"/>
                <a:gd name="T5" fmla="*/ 1 h 4"/>
                <a:gd name="T6" fmla="*/ 0 w 16"/>
                <a:gd name="T7" fmla="*/ 2 h 4"/>
                <a:gd name="T8" fmla="*/ 3 w 16"/>
                <a:gd name="T9" fmla="*/ 4 h 4"/>
                <a:gd name="T10" fmla="*/ 3 w 16"/>
                <a:gd name="T11" fmla="*/ 4 h 4"/>
                <a:gd name="T12" fmla="*/ 16 w 16"/>
                <a:gd name="T13" fmla="*/ 0 h 4"/>
                <a:gd name="T14" fmla="*/ 16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0"/>
                  </a:moveTo>
                  <a:cubicBezTo>
                    <a:pt x="0" y="0"/>
                    <a:pt x="0" y="0"/>
                    <a:pt x="0" y="0"/>
                  </a:cubicBezTo>
                  <a:cubicBezTo>
                    <a:pt x="0" y="0"/>
                    <a:pt x="0" y="1"/>
                    <a:pt x="0" y="1"/>
                  </a:cubicBezTo>
                  <a:cubicBezTo>
                    <a:pt x="0" y="1"/>
                    <a:pt x="0" y="2"/>
                    <a:pt x="0" y="2"/>
                  </a:cubicBezTo>
                  <a:cubicBezTo>
                    <a:pt x="0" y="4"/>
                    <a:pt x="0" y="4"/>
                    <a:pt x="3" y="4"/>
                  </a:cubicBezTo>
                  <a:cubicBezTo>
                    <a:pt x="3" y="4"/>
                    <a:pt x="3" y="4"/>
                    <a:pt x="3" y="4"/>
                  </a:cubicBezTo>
                  <a:cubicBezTo>
                    <a:pt x="8" y="4"/>
                    <a:pt x="16" y="3"/>
                    <a:pt x="16" y="0"/>
                  </a:cubicBezTo>
                  <a:cubicBezTo>
                    <a:pt x="16" y="0"/>
                    <a:pt x="16" y="0"/>
                    <a:pt x="16" y="0"/>
                  </a:cubicBezTo>
                </a:path>
              </a:pathLst>
            </a:custGeom>
            <a:solidFill>
              <a:srgbClr val="5076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0" name="Freeform 587"/>
            <p:cNvSpPr>
              <a:spLocks/>
            </p:cNvSpPr>
            <p:nvPr/>
          </p:nvSpPr>
          <p:spPr bwMode="auto">
            <a:xfrm>
              <a:off x="6691313" y="2284413"/>
              <a:ext cx="307975" cy="176213"/>
            </a:xfrm>
            <a:custGeom>
              <a:avLst/>
              <a:gdLst>
                <a:gd name="T0" fmla="*/ 0 w 58"/>
                <a:gd name="T1" fmla="*/ 9 h 33"/>
                <a:gd name="T2" fmla="*/ 0 w 58"/>
                <a:gd name="T3" fmla="*/ 13 h 33"/>
                <a:gd name="T4" fmla="*/ 0 w 58"/>
                <a:gd name="T5" fmla="*/ 20 h 33"/>
                <a:gd name="T6" fmla="*/ 0 w 58"/>
                <a:gd name="T7" fmla="*/ 24 h 33"/>
                <a:gd name="T8" fmla="*/ 53 w 58"/>
                <a:gd name="T9" fmla="*/ 32 h 33"/>
                <a:gd name="T10" fmla="*/ 58 w 58"/>
                <a:gd name="T11" fmla="*/ 30 h 33"/>
                <a:gd name="T12" fmla="*/ 58 w 58"/>
                <a:gd name="T13" fmla="*/ 20 h 33"/>
                <a:gd name="T14" fmla="*/ 58 w 58"/>
                <a:gd name="T15" fmla="*/ 13 h 33"/>
                <a:gd name="T16" fmla="*/ 58 w 58"/>
                <a:gd name="T17" fmla="*/ 3 h 33"/>
                <a:gd name="T18" fmla="*/ 52 w 58"/>
                <a:gd name="T19" fmla="*/ 1 h 33"/>
                <a:gd name="T20" fmla="*/ 0 w 58"/>
                <a:gd name="T2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3">
                  <a:moveTo>
                    <a:pt x="0" y="9"/>
                  </a:moveTo>
                  <a:cubicBezTo>
                    <a:pt x="0" y="13"/>
                    <a:pt x="0" y="13"/>
                    <a:pt x="0" y="13"/>
                  </a:cubicBezTo>
                  <a:cubicBezTo>
                    <a:pt x="0" y="20"/>
                    <a:pt x="0" y="20"/>
                    <a:pt x="0" y="20"/>
                  </a:cubicBezTo>
                  <a:cubicBezTo>
                    <a:pt x="0" y="24"/>
                    <a:pt x="0" y="24"/>
                    <a:pt x="0" y="24"/>
                  </a:cubicBezTo>
                  <a:cubicBezTo>
                    <a:pt x="20" y="33"/>
                    <a:pt x="53" y="32"/>
                    <a:pt x="53" y="32"/>
                  </a:cubicBezTo>
                  <a:cubicBezTo>
                    <a:pt x="56" y="32"/>
                    <a:pt x="58" y="33"/>
                    <a:pt x="58" y="30"/>
                  </a:cubicBezTo>
                  <a:cubicBezTo>
                    <a:pt x="58" y="20"/>
                    <a:pt x="58" y="20"/>
                    <a:pt x="58" y="20"/>
                  </a:cubicBezTo>
                  <a:cubicBezTo>
                    <a:pt x="58" y="13"/>
                    <a:pt x="58" y="13"/>
                    <a:pt x="58" y="13"/>
                  </a:cubicBezTo>
                  <a:cubicBezTo>
                    <a:pt x="58" y="3"/>
                    <a:pt x="58" y="3"/>
                    <a:pt x="58" y="3"/>
                  </a:cubicBezTo>
                  <a:cubicBezTo>
                    <a:pt x="58" y="0"/>
                    <a:pt x="55" y="1"/>
                    <a:pt x="52" y="1"/>
                  </a:cubicBezTo>
                  <a:cubicBezTo>
                    <a:pt x="52" y="1"/>
                    <a:pt x="20" y="0"/>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1" name="Freeform 588"/>
            <p:cNvSpPr>
              <a:spLocks/>
            </p:cNvSpPr>
            <p:nvPr/>
          </p:nvSpPr>
          <p:spPr bwMode="auto">
            <a:xfrm>
              <a:off x="6691313" y="2289175"/>
              <a:ext cx="307975" cy="171450"/>
            </a:xfrm>
            <a:custGeom>
              <a:avLst/>
              <a:gdLst>
                <a:gd name="T0" fmla="*/ 0 w 58"/>
                <a:gd name="T1" fmla="*/ 19 h 32"/>
                <a:gd name="T2" fmla="*/ 0 w 58"/>
                <a:gd name="T3" fmla="*/ 23 h 32"/>
                <a:gd name="T4" fmla="*/ 53 w 58"/>
                <a:gd name="T5" fmla="*/ 31 h 32"/>
                <a:gd name="T6" fmla="*/ 58 w 58"/>
                <a:gd name="T7" fmla="*/ 29 h 32"/>
                <a:gd name="T8" fmla="*/ 58 w 58"/>
                <a:gd name="T9" fmla="*/ 19 h 32"/>
                <a:gd name="T10" fmla="*/ 21 w 58"/>
                <a:gd name="T11" fmla="*/ 13 h 32"/>
                <a:gd name="T12" fmla="*/ 38 w 58"/>
                <a:gd name="T13" fmla="*/ 0 h 32"/>
                <a:gd name="T14" fmla="*/ 0 w 58"/>
                <a:gd name="T15" fmla="*/ 8 h 32"/>
                <a:gd name="T16" fmla="*/ 0 w 58"/>
                <a:gd name="T17"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2">
                  <a:moveTo>
                    <a:pt x="0" y="19"/>
                  </a:moveTo>
                  <a:cubicBezTo>
                    <a:pt x="0" y="23"/>
                    <a:pt x="0" y="23"/>
                    <a:pt x="0" y="23"/>
                  </a:cubicBezTo>
                  <a:cubicBezTo>
                    <a:pt x="20" y="32"/>
                    <a:pt x="53" y="31"/>
                    <a:pt x="53" y="31"/>
                  </a:cubicBezTo>
                  <a:cubicBezTo>
                    <a:pt x="56" y="31"/>
                    <a:pt x="58" y="32"/>
                    <a:pt x="58" y="29"/>
                  </a:cubicBezTo>
                  <a:cubicBezTo>
                    <a:pt x="58" y="19"/>
                    <a:pt x="58" y="19"/>
                    <a:pt x="58" y="19"/>
                  </a:cubicBezTo>
                  <a:cubicBezTo>
                    <a:pt x="43" y="19"/>
                    <a:pt x="28" y="18"/>
                    <a:pt x="21" y="13"/>
                  </a:cubicBezTo>
                  <a:cubicBezTo>
                    <a:pt x="17" y="10"/>
                    <a:pt x="17" y="7"/>
                    <a:pt x="38" y="0"/>
                  </a:cubicBezTo>
                  <a:cubicBezTo>
                    <a:pt x="11" y="2"/>
                    <a:pt x="0" y="8"/>
                    <a:pt x="0" y="8"/>
                  </a:cubicBezTo>
                  <a:lnTo>
                    <a:pt x="0" y="19"/>
                  </a:lnTo>
                  <a:close/>
                </a:path>
              </a:pathLst>
            </a:custGeom>
            <a:solidFill>
              <a:srgbClr val="9FB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2" name="Freeform 589"/>
            <p:cNvSpPr>
              <a:spLocks/>
            </p:cNvSpPr>
            <p:nvPr/>
          </p:nvSpPr>
          <p:spPr bwMode="auto">
            <a:xfrm>
              <a:off x="6978651" y="2289175"/>
              <a:ext cx="20638" cy="165100"/>
            </a:xfrm>
            <a:custGeom>
              <a:avLst/>
              <a:gdLst>
                <a:gd name="T0" fmla="*/ 0 w 4"/>
                <a:gd name="T1" fmla="*/ 0 h 31"/>
                <a:gd name="T2" fmla="*/ 1 w 4"/>
                <a:gd name="T3" fmla="*/ 31 h 31"/>
                <a:gd name="T4" fmla="*/ 4 w 4"/>
                <a:gd name="T5" fmla="*/ 29 h 31"/>
                <a:gd name="T6" fmla="*/ 4 w 4"/>
                <a:gd name="T7" fmla="*/ 19 h 31"/>
                <a:gd name="T8" fmla="*/ 4 w 4"/>
                <a:gd name="T9" fmla="*/ 12 h 31"/>
                <a:gd name="T10" fmla="*/ 4 w 4"/>
                <a:gd name="T11" fmla="*/ 2 h 31"/>
                <a:gd name="T12" fmla="*/ 0 w 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 h="31">
                  <a:moveTo>
                    <a:pt x="0" y="0"/>
                  </a:moveTo>
                  <a:cubicBezTo>
                    <a:pt x="1" y="31"/>
                    <a:pt x="1" y="31"/>
                    <a:pt x="1" y="31"/>
                  </a:cubicBezTo>
                  <a:cubicBezTo>
                    <a:pt x="3" y="31"/>
                    <a:pt x="4" y="31"/>
                    <a:pt x="4" y="29"/>
                  </a:cubicBezTo>
                  <a:cubicBezTo>
                    <a:pt x="4" y="19"/>
                    <a:pt x="4" y="19"/>
                    <a:pt x="4" y="19"/>
                  </a:cubicBezTo>
                  <a:cubicBezTo>
                    <a:pt x="4" y="12"/>
                    <a:pt x="4" y="12"/>
                    <a:pt x="4" y="12"/>
                  </a:cubicBezTo>
                  <a:cubicBezTo>
                    <a:pt x="4" y="2"/>
                    <a:pt x="4" y="2"/>
                    <a:pt x="4" y="2"/>
                  </a:cubicBezTo>
                  <a:cubicBezTo>
                    <a:pt x="4" y="0"/>
                    <a:pt x="2" y="0"/>
                    <a:pt x="0" y="0"/>
                  </a:cubicBez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3" name="Freeform 590"/>
            <p:cNvSpPr>
              <a:spLocks/>
            </p:cNvSpPr>
            <p:nvPr/>
          </p:nvSpPr>
          <p:spPr bwMode="auto">
            <a:xfrm>
              <a:off x="6691313" y="2247900"/>
              <a:ext cx="201613" cy="84138"/>
            </a:xfrm>
            <a:custGeom>
              <a:avLst/>
              <a:gdLst>
                <a:gd name="T0" fmla="*/ 21 w 38"/>
                <a:gd name="T1" fmla="*/ 0 h 16"/>
                <a:gd name="T2" fmla="*/ 38 w 38"/>
                <a:gd name="T3" fmla="*/ 8 h 16"/>
                <a:gd name="T4" fmla="*/ 0 w 38"/>
                <a:gd name="T5" fmla="*/ 16 h 16"/>
                <a:gd name="T6" fmla="*/ 21 w 38"/>
                <a:gd name="T7" fmla="*/ 0 h 16"/>
              </a:gdLst>
              <a:ahLst/>
              <a:cxnLst>
                <a:cxn ang="0">
                  <a:pos x="T0" y="T1"/>
                </a:cxn>
                <a:cxn ang="0">
                  <a:pos x="T2" y="T3"/>
                </a:cxn>
                <a:cxn ang="0">
                  <a:pos x="T4" y="T5"/>
                </a:cxn>
                <a:cxn ang="0">
                  <a:pos x="T6" y="T7"/>
                </a:cxn>
              </a:cxnLst>
              <a:rect l="0" t="0" r="r" b="b"/>
              <a:pathLst>
                <a:path w="38" h="16">
                  <a:moveTo>
                    <a:pt x="21" y="0"/>
                  </a:moveTo>
                  <a:cubicBezTo>
                    <a:pt x="21" y="0"/>
                    <a:pt x="29" y="8"/>
                    <a:pt x="38" y="8"/>
                  </a:cubicBezTo>
                  <a:cubicBezTo>
                    <a:pt x="16" y="10"/>
                    <a:pt x="0" y="16"/>
                    <a:pt x="0" y="16"/>
                  </a:cubicBezTo>
                  <a:cubicBezTo>
                    <a:pt x="0" y="13"/>
                    <a:pt x="21" y="0"/>
                    <a:pt x="21" y="0"/>
                  </a:cubicBezTo>
                  <a:close/>
                </a:path>
              </a:pathLst>
            </a:custGeom>
            <a:solidFill>
              <a:srgbClr val="E2E4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4" name="Freeform 591"/>
            <p:cNvSpPr>
              <a:spLocks/>
            </p:cNvSpPr>
            <p:nvPr/>
          </p:nvSpPr>
          <p:spPr bwMode="auto">
            <a:xfrm>
              <a:off x="6473826" y="2232025"/>
              <a:ext cx="344488" cy="100013"/>
            </a:xfrm>
            <a:custGeom>
              <a:avLst/>
              <a:gdLst>
                <a:gd name="T0" fmla="*/ 62 w 65"/>
                <a:gd name="T1" fmla="*/ 3 h 19"/>
                <a:gd name="T2" fmla="*/ 41 w 65"/>
                <a:gd name="T3" fmla="*/ 19 h 19"/>
                <a:gd name="T4" fmla="*/ 0 w 65"/>
                <a:gd name="T5" fmla="*/ 0 h 19"/>
                <a:gd name="T6" fmla="*/ 62 w 65"/>
                <a:gd name="T7" fmla="*/ 3 h 19"/>
              </a:gdLst>
              <a:ahLst/>
              <a:cxnLst>
                <a:cxn ang="0">
                  <a:pos x="T0" y="T1"/>
                </a:cxn>
                <a:cxn ang="0">
                  <a:pos x="T2" y="T3"/>
                </a:cxn>
                <a:cxn ang="0">
                  <a:pos x="T4" y="T5"/>
                </a:cxn>
                <a:cxn ang="0">
                  <a:pos x="T6" y="T7"/>
                </a:cxn>
              </a:cxnLst>
              <a:rect l="0" t="0" r="r" b="b"/>
              <a:pathLst>
                <a:path w="65" h="19">
                  <a:moveTo>
                    <a:pt x="62" y="3"/>
                  </a:moveTo>
                  <a:cubicBezTo>
                    <a:pt x="65" y="11"/>
                    <a:pt x="41" y="19"/>
                    <a:pt x="41" y="19"/>
                  </a:cubicBezTo>
                  <a:cubicBezTo>
                    <a:pt x="41" y="16"/>
                    <a:pt x="23" y="6"/>
                    <a:pt x="0" y="0"/>
                  </a:cubicBezTo>
                  <a:lnTo>
                    <a:pt x="62" y="3"/>
                  </a:ln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5" name="Freeform 592"/>
            <p:cNvSpPr>
              <a:spLocks/>
            </p:cNvSpPr>
            <p:nvPr/>
          </p:nvSpPr>
          <p:spPr bwMode="auto">
            <a:xfrm>
              <a:off x="4902201" y="2338388"/>
              <a:ext cx="1465263" cy="344488"/>
            </a:xfrm>
            <a:custGeom>
              <a:avLst/>
              <a:gdLst>
                <a:gd name="T0" fmla="*/ 224 w 276"/>
                <a:gd name="T1" fmla="*/ 18 h 65"/>
                <a:gd name="T2" fmla="*/ 194 w 276"/>
                <a:gd name="T3" fmla="*/ 28 h 65"/>
                <a:gd name="T4" fmla="*/ 142 w 276"/>
                <a:gd name="T5" fmla="*/ 0 h 65"/>
                <a:gd name="T6" fmla="*/ 98 w 276"/>
                <a:gd name="T7" fmla="*/ 19 h 65"/>
                <a:gd name="T8" fmla="*/ 78 w 276"/>
                <a:gd name="T9" fmla="*/ 13 h 65"/>
                <a:gd name="T10" fmla="*/ 50 w 276"/>
                <a:gd name="T11" fmla="*/ 27 h 65"/>
                <a:gd name="T12" fmla="*/ 44 w 276"/>
                <a:gd name="T13" fmla="*/ 26 h 65"/>
                <a:gd name="T14" fmla="*/ 0 w 276"/>
                <a:gd name="T15" fmla="*/ 65 h 65"/>
                <a:gd name="T16" fmla="*/ 267 w 276"/>
                <a:gd name="T17" fmla="*/ 65 h 65"/>
                <a:gd name="T18" fmla="*/ 276 w 276"/>
                <a:gd name="T19" fmla="*/ 65 h 65"/>
                <a:gd name="T20" fmla="*/ 276 w 276"/>
                <a:gd name="T21" fmla="*/ 63 h 65"/>
                <a:gd name="T22" fmla="*/ 224 w 276"/>
                <a:gd name="T23" fmla="*/ 1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65">
                  <a:moveTo>
                    <a:pt x="224" y="18"/>
                  </a:moveTo>
                  <a:cubicBezTo>
                    <a:pt x="213" y="18"/>
                    <a:pt x="202" y="22"/>
                    <a:pt x="194" y="28"/>
                  </a:cubicBezTo>
                  <a:cubicBezTo>
                    <a:pt x="183" y="11"/>
                    <a:pt x="164" y="0"/>
                    <a:pt x="142" y="0"/>
                  </a:cubicBezTo>
                  <a:cubicBezTo>
                    <a:pt x="125" y="0"/>
                    <a:pt x="109" y="7"/>
                    <a:pt x="98" y="19"/>
                  </a:cubicBezTo>
                  <a:cubicBezTo>
                    <a:pt x="92" y="15"/>
                    <a:pt x="86" y="13"/>
                    <a:pt x="78" y="13"/>
                  </a:cubicBezTo>
                  <a:cubicBezTo>
                    <a:pt x="67" y="13"/>
                    <a:pt x="57" y="18"/>
                    <a:pt x="50" y="27"/>
                  </a:cubicBezTo>
                  <a:cubicBezTo>
                    <a:pt x="48" y="26"/>
                    <a:pt x="46" y="26"/>
                    <a:pt x="44" y="26"/>
                  </a:cubicBezTo>
                  <a:cubicBezTo>
                    <a:pt x="21" y="26"/>
                    <a:pt x="2" y="43"/>
                    <a:pt x="0" y="65"/>
                  </a:cubicBezTo>
                  <a:cubicBezTo>
                    <a:pt x="267" y="65"/>
                    <a:pt x="267" y="65"/>
                    <a:pt x="267" y="65"/>
                  </a:cubicBezTo>
                  <a:cubicBezTo>
                    <a:pt x="276" y="65"/>
                    <a:pt x="276" y="65"/>
                    <a:pt x="276" y="65"/>
                  </a:cubicBezTo>
                  <a:cubicBezTo>
                    <a:pt x="276" y="63"/>
                    <a:pt x="276" y="63"/>
                    <a:pt x="276" y="63"/>
                  </a:cubicBezTo>
                  <a:cubicBezTo>
                    <a:pt x="272" y="37"/>
                    <a:pt x="250" y="18"/>
                    <a:pt x="224"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6" name="Freeform 593"/>
            <p:cNvSpPr>
              <a:spLocks/>
            </p:cNvSpPr>
            <p:nvPr/>
          </p:nvSpPr>
          <p:spPr bwMode="auto">
            <a:xfrm>
              <a:off x="4902201" y="2422525"/>
              <a:ext cx="1417638" cy="260350"/>
            </a:xfrm>
            <a:custGeom>
              <a:avLst/>
              <a:gdLst>
                <a:gd name="T0" fmla="*/ 219 w 267"/>
                <a:gd name="T1" fmla="*/ 18 h 49"/>
                <a:gd name="T2" fmla="*/ 188 w 267"/>
                <a:gd name="T3" fmla="*/ 28 h 49"/>
                <a:gd name="T4" fmla="*/ 137 w 267"/>
                <a:gd name="T5" fmla="*/ 0 h 49"/>
                <a:gd name="T6" fmla="*/ 93 w 267"/>
                <a:gd name="T7" fmla="*/ 18 h 49"/>
                <a:gd name="T8" fmla="*/ 73 w 267"/>
                <a:gd name="T9" fmla="*/ 13 h 49"/>
                <a:gd name="T10" fmla="*/ 45 w 267"/>
                <a:gd name="T11" fmla="*/ 26 h 49"/>
                <a:gd name="T12" fmla="*/ 38 w 267"/>
                <a:gd name="T13" fmla="*/ 26 h 49"/>
                <a:gd name="T14" fmla="*/ 0 w 267"/>
                <a:gd name="T15" fmla="*/ 49 h 49"/>
                <a:gd name="T16" fmla="*/ 267 w 267"/>
                <a:gd name="T17" fmla="*/ 49 h 49"/>
                <a:gd name="T18" fmla="*/ 219 w 267"/>
                <a:gd name="T19"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49">
                  <a:moveTo>
                    <a:pt x="219" y="18"/>
                  </a:moveTo>
                  <a:cubicBezTo>
                    <a:pt x="207" y="18"/>
                    <a:pt x="197" y="21"/>
                    <a:pt x="188" y="28"/>
                  </a:cubicBezTo>
                  <a:cubicBezTo>
                    <a:pt x="178" y="11"/>
                    <a:pt x="159" y="0"/>
                    <a:pt x="137" y="0"/>
                  </a:cubicBezTo>
                  <a:cubicBezTo>
                    <a:pt x="120" y="0"/>
                    <a:pt x="104" y="7"/>
                    <a:pt x="93" y="18"/>
                  </a:cubicBezTo>
                  <a:cubicBezTo>
                    <a:pt x="87" y="15"/>
                    <a:pt x="80" y="13"/>
                    <a:pt x="73" y="13"/>
                  </a:cubicBezTo>
                  <a:cubicBezTo>
                    <a:pt x="62" y="13"/>
                    <a:pt x="51" y="18"/>
                    <a:pt x="45" y="26"/>
                  </a:cubicBezTo>
                  <a:cubicBezTo>
                    <a:pt x="43" y="26"/>
                    <a:pt x="41" y="26"/>
                    <a:pt x="38" y="26"/>
                  </a:cubicBezTo>
                  <a:cubicBezTo>
                    <a:pt x="22" y="26"/>
                    <a:pt x="7" y="35"/>
                    <a:pt x="0" y="49"/>
                  </a:cubicBezTo>
                  <a:cubicBezTo>
                    <a:pt x="267" y="49"/>
                    <a:pt x="267" y="49"/>
                    <a:pt x="267" y="49"/>
                  </a:cubicBezTo>
                  <a:cubicBezTo>
                    <a:pt x="259" y="31"/>
                    <a:pt x="240" y="18"/>
                    <a:pt x="219" y="18"/>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7" name="Freeform 594"/>
            <p:cNvSpPr>
              <a:spLocks/>
            </p:cNvSpPr>
            <p:nvPr/>
          </p:nvSpPr>
          <p:spPr bwMode="auto">
            <a:xfrm>
              <a:off x="4895851" y="2662238"/>
              <a:ext cx="1428750" cy="79375"/>
            </a:xfrm>
            <a:custGeom>
              <a:avLst/>
              <a:gdLst>
                <a:gd name="T0" fmla="*/ 269 w 269"/>
                <a:gd name="T1" fmla="*/ 7 h 15"/>
                <a:gd name="T2" fmla="*/ 262 w 269"/>
                <a:gd name="T3" fmla="*/ 15 h 15"/>
                <a:gd name="T4" fmla="*/ 8 w 269"/>
                <a:gd name="T5" fmla="*/ 15 h 15"/>
                <a:gd name="T6" fmla="*/ 0 w 269"/>
                <a:gd name="T7" fmla="*/ 7 h 15"/>
                <a:gd name="T8" fmla="*/ 8 w 269"/>
                <a:gd name="T9" fmla="*/ 0 h 15"/>
                <a:gd name="T10" fmla="*/ 262 w 269"/>
                <a:gd name="T11" fmla="*/ 0 h 15"/>
                <a:gd name="T12" fmla="*/ 269 w 269"/>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269" h="15">
                  <a:moveTo>
                    <a:pt x="269" y="7"/>
                  </a:moveTo>
                  <a:cubicBezTo>
                    <a:pt x="269" y="11"/>
                    <a:pt x="266" y="15"/>
                    <a:pt x="262" y="15"/>
                  </a:cubicBezTo>
                  <a:cubicBezTo>
                    <a:pt x="8" y="15"/>
                    <a:pt x="8" y="15"/>
                    <a:pt x="8" y="15"/>
                  </a:cubicBezTo>
                  <a:cubicBezTo>
                    <a:pt x="4" y="15"/>
                    <a:pt x="0" y="11"/>
                    <a:pt x="0" y="7"/>
                  </a:cubicBezTo>
                  <a:cubicBezTo>
                    <a:pt x="0" y="3"/>
                    <a:pt x="4" y="0"/>
                    <a:pt x="8" y="0"/>
                  </a:cubicBezTo>
                  <a:cubicBezTo>
                    <a:pt x="262" y="0"/>
                    <a:pt x="262" y="0"/>
                    <a:pt x="262" y="0"/>
                  </a:cubicBezTo>
                  <a:cubicBezTo>
                    <a:pt x="266" y="0"/>
                    <a:pt x="269" y="3"/>
                    <a:pt x="269" y="7"/>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8" name="Freeform 595"/>
            <p:cNvSpPr>
              <a:spLocks/>
            </p:cNvSpPr>
            <p:nvPr/>
          </p:nvSpPr>
          <p:spPr bwMode="auto">
            <a:xfrm>
              <a:off x="6265863" y="2347913"/>
              <a:ext cx="3260725" cy="441325"/>
            </a:xfrm>
            <a:custGeom>
              <a:avLst/>
              <a:gdLst>
                <a:gd name="T0" fmla="*/ 585 w 614"/>
                <a:gd name="T1" fmla="*/ 54 h 83"/>
                <a:gd name="T2" fmla="*/ 570 w 614"/>
                <a:gd name="T3" fmla="*/ 58 h 83"/>
                <a:gd name="T4" fmla="*/ 541 w 614"/>
                <a:gd name="T5" fmla="*/ 34 h 83"/>
                <a:gd name="T6" fmla="*/ 539 w 614"/>
                <a:gd name="T7" fmla="*/ 34 h 83"/>
                <a:gd name="T8" fmla="*/ 512 w 614"/>
                <a:gd name="T9" fmla="*/ 16 h 83"/>
                <a:gd name="T10" fmla="*/ 484 w 614"/>
                <a:gd name="T11" fmla="*/ 45 h 83"/>
                <a:gd name="T12" fmla="*/ 484 w 614"/>
                <a:gd name="T13" fmla="*/ 45 h 83"/>
                <a:gd name="T14" fmla="*/ 472 w 614"/>
                <a:gd name="T15" fmla="*/ 50 h 83"/>
                <a:gd name="T16" fmla="*/ 447 w 614"/>
                <a:gd name="T17" fmla="*/ 35 h 83"/>
                <a:gd name="T18" fmla="*/ 437 w 614"/>
                <a:gd name="T19" fmla="*/ 37 h 83"/>
                <a:gd name="T20" fmla="*/ 403 w 614"/>
                <a:gd name="T21" fmla="*/ 19 h 83"/>
                <a:gd name="T22" fmla="*/ 387 w 614"/>
                <a:gd name="T23" fmla="*/ 23 h 83"/>
                <a:gd name="T24" fmla="*/ 369 w 614"/>
                <a:gd name="T25" fmla="*/ 10 h 83"/>
                <a:gd name="T26" fmla="*/ 356 w 614"/>
                <a:gd name="T27" fmla="*/ 15 h 83"/>
                <a:gd name="T28" fmla="*/ 314 w 614"/>
                <a:gd name="T29" fmla="*/ 0 h 83"/>
                <a:gd name="T30" fmla="*/ 249 w 614"/>
                <a:gd name="T31" fmla="*/ 52 h 83"/>
                <a:gd name="T32" fmla="*/ 245 w 614"/>
                <a:gd name="T33" fmla="*/ 51 h 83"/>
                <a:gd name="T34" fmla="*/ 230 w 614"/>
                <a:gd name="T35" fmla="*/ 59 h 83"/>
                <a:gd name="T36" fmla="*/ 194 w 614"/>
                <a:gd name="T37" fmla="*/ 41 h 83"/>
                <a:gd name="T38" fmla="*/ 151 w 614"/>
                <a:gd name="T39" fmla="*/ 72 h 83"/>
                <a:gd name="T40" fmla="*/ 109 w 614"/>
                <a:gd name="T41" fmla="*/ 54 h 83"/>
                <a:gd name="T42" fmla="*/ 90 w 614"/>
                <a:gd name="T43" fmla="*/ 67 h 83"/>
                <a:gd name="T44" fmla="*/ 69 w 614"/>
                <a:gd name="T45" fmla="*/ 60 h 83"/>
                <a:gd name="T46" fmla="*/ 35 w 614"/>
                <a:gd name="T47" fmla="*/ 80 h 83"/>
                <a:gd name="T48" fmla="*/ 17 w 614"/>
                <a:gd name="T49" fmla="*/ 73 h 83"/>
                <a:gd name="T50" fmla="*/ 0 w 614"/>
                <a:gd name="T51" fmla="*/ 83 h 83"/>
                <a:gd name="T52" fmla="*/ 41 w 614"/>
                <a:gd name="T53" fmla="*/ 83 h 83"/>
                <a:gd name="T54" fmla="*/ 142 w 614"/>
                <a:gd name="T55" fmla="*/ 83 h 83"/>
                <a:gd name="T56" fmla="*/ 147 w 614"/>
                <a:gd name="T57" fmla="*/ 83 h 83"/>
                <a:gd name="T58" fmla="*/ 604 w 614"/>
                <a:gd name="T59" fmla="*/ 83 h 83"/>
                <a:gd name="T60" fmla="*/ 614 w 614"/>
                <a:gd name="T61" fmla="*/ 83 h 83"/>
                <a:gd name="T62" fmla="*/ 585 w 614"/>
                <a:gd name="T6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4" h="83">
                  <a:moveTo>
                    <a:pt x="585" y="54"/>
                  </a:moveTo>
                  <a:cubicBezTo>
                    <a:pt x="579" y="54"/>
                    <a:pt x="575" y="56"/>
                    <a:pt x="570" y="58"/>
                  </a:cubicBezTo>
                  <a:cubicBezTo>
                    <a:pt x="568" y="44"/>
                    <a:pt x="556" y="34"/>
                    <a:pt x="541" y="34"/>
                  </a:cubicBezTo>
                  <a:cubicBezTo>
                    <a:pt x="541" y="34"/>
                    <a:pt x="540" y="34"/>
                    <a:pt x="539" y="34"/>
                  </a:cubicBezTo>
                  <a:cubicBezTo>
                    <a:pt x="534" y="24"/>
                    <a:pt x="524" y="16"/>
                    <a:pt x="512" y="16"/>
                  </a:cubicBezTo>
                  <a:cubicBezTo>
                    <a:pt x="497" y="16"/>
                    <a:pt x="484" y="29"/>
                    <a:pt x="484" y="45"/>
                  </a:cubicBezTo>
                  <a:cubicBezTo>
                    <a:pt x="484" y="45"/>
                    <a:pt x="484" y="45"/>
                    <a:pt x="484" y="45"/>
                  </a:cubicBezTo>
                  <a:cubicBezTo>
                    <a:pt x="480" y="46"/>
                    <a:pt x="476" y="48"/>
                    <a:pt x="472" y="50"/>
                  </a:cubicBezTo>
                  <a:cubicBezTo>
                    <a:pt x="467" y="41"/>
                    <a:pt x="458" y="35"/>
                    <a:pt x="447" y="35"/>
                  </a:cubicBezTo>
                  <a:cubicBezTo>
                    <a:pt x="444" y="35"/>
                    <a:pt x="440" y="36"/>
                    <a:pt x="437" y="37"/>
                  </a:cubicBezTo>
                  <a:cubicBezTo>
                    <a:pt x="430" y="26"/>
                    <a:pt x="418" y="19"/>
                    <a:pt x="403" y="19"/>
                  </a:cubicBezTo>
                  <a:cubicBezTo>
                    <a:pt x="398" y="19"/>
                    <a:pt x="392" y="20"/>
                    <a:pt x="387" y="23"/>
                  </a:cubicBezTo>
                  <a:cubicBezTo>
                    <a:pt x="384" y="15"/>
                    <a:pt x="377" y="10"/>
                    <a:pt x="369" y="10"/>
                  </a:cubicBezTo>
                  <a:cubicBezTo>
                    <a:pt x="364" y="10"/>
                    <a:pt x="359" y="12"/>
                    <a:pt x="356" y="15"/>
                  </a:cubicBezTo>
                  <a:cubicBezTo>
                    <a:pt x="345" y="5"/>
                    <a:pt x="330" y="0"/>
                    <a:pt x="314" y="0"/>
                  </a:cubicBezTo>
                  <a:cubicBezTo>
                    <a:pt x="283" y="0"/>
                    <a:pt x="256" y="22"/>
                    <a:pt x="249" y="52"/>
                  </a:cubicBezTo>
                  <a:cubicBezTo>
                    <a:pt x="248" y="52"/>
                    <a:pt x="247" y="51"/>
                    <a:pt x="245" y="51"/>
                  </a:cubicBezTo>
                  <a:cubicBezTo>
                    <a:pt x="239" y="51"/>
                    <a:pt x="233" y="54"/>
                    <a:pt x="230" y="59"/>
                  </a:cubicBezTo>
                  <a:cubicBezTo>
                    <a:pt x="221" y="48"/>
                    <a:pt x="208" y="41"/>
                    <a:pt x="194" y="41"/>
                  </a:cubicBezTo>
                  <a:cubicBezTo>
                    <a:pt x="174" y="41"/>
                    <a:pt x="157" y="54"/>
                    <a:pt x="151" y="72"/>
                  </a:cubicBezTo>
                  <a:cubicBezTo>
                    <a:pt x="143" y="58"/>
                    <a:pt x="126" y="50"/>
                    <a:pt x="109" y="54"/>
                  </a:cubicBezTo>
                  <a:cubicBezTo>
                    <a:pt x="101" y="56"/>
                    <a:pt x="95" y="61"/>
                    <a:pt x="90" y="67"/>
                  </a:cubicBezTo>
                  <a:cubicBezTo>
                    <a:pt x="84" y="63"/>
                    <a:pt x="77" y="60"/>
                    <a:pt x="69" y="60"/>
                  </a:cubicBezTo>
                  <a:cubicBezTo>
                    <a:pt x="55" y="60"/>
                    <a:pt x="42" y="68"/>
                    <a:pt x="35" y="80"/>
                  </a:cubicBezTo>
                  <a:cubicBezTo>
                    <a:pt x="30" y="76"/>
                    <a:pt x="24" y="73"/>
                    <a:pt x="17" y="73"/>
                  </a:cubicBezTo>
                  <a:cubicBezTo>
                    <a:pt x="5" y="73"/>
                    <a:pt x="0" y="81"/>
                    <a:pt x="0" y="83"/>
                  </a:cubicBezTo>
                  <a:cubicBezTo>
                    <a:pt x="41" y="83"/>
                    <a:pt x="41" y="83"/>
                    <a:pt x="41" y="83"/>
                  </a:cubicBezTo>
                  <a:cubicBezTo>
                    <a:pt x="142" y="83"/>
                    <a:pt x="142" y="83"/>
                    <a:pt x="142" y="83"/>
                  </a:cubicBezTo>
                  <a:cubicBezTo>
                    <a:pt x="147" y="83"/>
                    <a:pt x="147" y="83"/>
                    <a:pt x="147" y="83"/>
                  </a:cubicBezTo>
                  <a:cubicBezTo>
                    <a:pt x="604" y="83"/>
                    <a:pt x="604" y="83"/>
                    <a:pt x="604" y="83"/>
                  </a:cubicBezTo>
                  <a:cubicBezTo>
                    <a:pt x="614" y="83"/>
                    <a:pt x="614" y="83"/>
                    <a:pt x="614" y="83"/>
                  </a:cubicBezTo>
                  <a:cubicBezTo>
                    <a:pt x="614" y="67"/>
                    <a:pt x="601" y="54"/>
                    <a:pt x="585"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9" name="Freeform 596"/>
            <p:cNvSpPr>
              <a:spLocks/>
            </p:cNvSpPr>
            <p:nvPr/>
          </p:nvSpPr>
          <p:spPr bwMode="auto">
            <a:xfrm>
              <a:off x="7046913" y="2433638"/>
              <a:ext cx="2427288" cy="355600"/>
            </a:xfrm>
            <a:custGeom>
              <a:avLst/>
              <a:gdLst>
                <a:gd name="T0" fmla="*/ 433 w 457"/>
                <a:gd name="T1" fmla="*/ 54 h 67"/>
                <a:gd name="T2" fmla="*/ 418 w 457"/>
                <a:gd name="T3" fmla="*/ 58 h 67"/>
                <a:gd name="T4" fmla="*/ 389 w 457"/>
                <a:gd name="T5" fmla="*/ 33 h 67"/>
                <a:gd name="T6" fmla="*/ 386 w 457"/>
                <a:gd name="T7" fmla="*/ 33 h 67"/>
                <a:gd name="T8" fmla="*/ 360 w 457"/>
                <a:gd name="T9" fmla="*/ 16 h 67"/>
                <a:gd name="T10" fmla="*/ 332 w 457"/>
                <a:gd name="T11" fmla="*/ 44 h 67"/>
                <a:gd name="T12" fmla="*/ 332 w 457"/>
                <a:gd name="T13" fmla="*/ 45 h 67"/>
                <a:gd name="T14" fmla="*/ 320 w 457"/>
                <a:gd name="T15" fmla="*/ 49 h 67"/>
                <a:gd name="T16" fmla="*/ 295 w 457"/>
                <a:gd name="T17" fmla="*/ 35 h 67"/>
                <a:gd name="T18" fmla="*/ 285 w 457"/>
                <a:gd name="T19" fmla="*/ 37 h 67"/>
                <a:gd name="T20" fmla="*/ 251 w 457"/>
                <a:gd name="T21" fmla="*/ 19 h 67"/>
                <a:gd name="T22" fmla="*/ 235 w 457"/>
                <a:gd name="T23" fmla="*/ 22 h 67"/>
                <a:gd name="T24" fmla="*/ 216 w 457"/>
                <a:gd name="T25" fmla="*/ 9 h 67"/>
                <a:gd name="T26" fmla="*/ 204 w 457"/>
                <a:gd name="T27" fmla="*/ 14 h 67"/>
                <a:gd name="T28" fmla="*/ 162 w 457"/>
                <a:gd name="T29" fmla="*/ 0 h 67"/>
                <a:gd name="T30" fmla="*/ 97 w 457"/>
                <a:gd name="T31" fmla="*/ 51 h 67"/>
                <a:gd name="T32" fmla="*/ 93 w 457"/>
                <a:gd name="T33" fmla="*/ 51 h 67"/>
                <a:gd name="T34" fmla="*/ 78 w 457"/>
                <a:gd name="T35" fmla="*/ 59 h 67"/>
                <a:gd name="T36" fmla="*/ 42 w 457"/>
                <a:gd name="T37" fmla="*/ 41 h 67"/>
                <a:gd name="T38" fmla="*/ 0 w 457"/>
                <a:gd name="T39" fmla="*/ 67 h 67"/>
                <a:gd name="T40" fmla="*/ 457 w 457"/>
                <a:gd name="T41" fmla="*/ 67 h 67"/>
                <a:gd name="T42" fmla="*/ 433 w 457"/>
                <a:gd name="T43"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7" h="67">
                  <a:moveTo>
                    <a:pt x="433" y="54"/>
                  </a:moveTo>
                  <a:cubicBezTo>
                    <a:pt x="427" y="54"/>
                    <a:pt x="422" y="55"/>
                    <a:pt x="418" y="58"/>
                  </a:cubicBezTo>
                  <a:cubicBezTo>
                    <a:pt x="416" y="44"/>
                    <a:pt x="404" y="33"/>
                    <a:pt x="389" y="33"/>
                  </a:cubicBezTo>
                  <a:cubicBezTo>
                    <a:pt x="388" y="33"/>
                    <a:pt x="387" y="33"/>
                    <a:pt x="386" y="33"/>
                  </a:cubicBezTo>
                  <a:cubicBezTo>
                    <a:pt x="382" y="23"/>
                    <a:pt x="372" y="16"/>
                    <a:pt x="360" y="16"/>
                  </a:cubicBezTo>
                  <a:cubicBezTo>
                    <a:pt x="345" y="16"/>
                    <a:pt x="332" y="29"/>
                    <a:pt x="332" y="44"/>
                  </a:cubicBezTo>
                  <a:cubicBezTo>
                    <a:pt x="332" y="45"/>
                    <a:pt x="332" y="45"/>
                    <a:pt x="332" y="45"/>
                  </a:cubicBezTo>
                  <a:cubicBezTo>
                    <a:pt x="328" y="46"/>
                    <a:pt x="324" y="47"/>
                    <a:pt x="320" y="49"/>
                  </a:cubicBezTo>
                  <a:cubicBezTo>
                    <a:pt x="315" y="41"/>
                    <a:pt x="306" y="35"/>
                    <a:pt x="295" y="35"/>
                  </a:cubicBezTo>
                  <a:cubicBezTo>
                    <a:pt x="292" y="35"/>
                    <a:pt x="288" y="36"/>
                    <a:pt x="285" y="37"/>
                  </a:cubicBezTo>
                  <a:cubicBezTo>
                    <a:pt x="278" y="26"/>
                    <a:pt x="265" y="19"/>
                    <a:pt x="251" y="19"/>
                  </a:cubicBezTo>
                  <a:cubicBezTo>
                    <a:pt x="245" y="19"/>
                    <a:pt x="240" y="20"/>
                    <a:pt x="235" y="22"/>
                  </a:cubicBezTo>
                  <a:cubicBezTo>
                    <a:pt x="232" y="15"/>
                    <a:pt x="225" y="9"/>
                    <a:pt x="216" y="9"/>
                  </a:cubicBezTo>
                  <a:cubicBezTo>
                    <a:pt x="212" y="9"/>
                    <a:pt x="207" y="11"/>
                    <a:pt x="204" y="14"/>
                  </a:cubicBezTo>
                  <a:cubicBezTo>
                    <a:pt x="192" y="5"/>
                    <a:pt x="178" y="0"/>
                    <a:pt x="162" y="0"/>
                  </a:cubicBezTo>
                  <a:cubicBezTo>
                    <a:pt x="130" y="0"/>
                    <a:pt x="104" y="22"/>
                    <a:pt x="97" y="51"/>
                  </a:cubicBezTo>
                  <a:cubicBezTo>
                    <a:pt x="96" y="51"/>
                    <a:pt x="94" y="51"/>
                    <a:pt x="93" y="51"/>
                  </a:cubicBezTo>
                  <a:cubicBezTo>
                    <a:pt x="87" y="51"/>
                    <a:pt x="81" y="54"/>
                    <a:pt x="78" y="59"/>
                  </a:cubicBezTo>
                  <a:cubicBezTo>
                    <a:pt x="69" y="48"/>
                    <a:pt x="56" y="41"/>
                    <a:pt x="42" y="41"/>
                  </a:cubicBezTo>
                  <a:cubicBezTo>
                    <a:pt x="23" y="41"/>
                    <a:pt x="7" y="52"/>
                    <a:pt x="0" y="67"/>
                  </a:cubicBezTo>
                  <a:cubicBezTo>
                    <a:pt x="457" y="67"/>
                    <a:pt x="457" y="67"/>
                    <a:pt x="457" y="67"/>
                  </a:cubicBezTo>
                  <a:cubicBezTo>
                    <a:pt x="452" y="59"/>
                    <a:pt x="443" y="54"/>
                    <a:pt x="433" y="54"/>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0" name="Freeform 597"/>
            <p:cNvSpPr>
              <a:spLocks/>
            </p:cNvSpPr>
            <p:nvPr/>
          </p:nvSpPr>
          <p:spPr bwMode="auto">
            <a:xfrm>
              <a:off x="6483351" y="2698750"/>
              <a:ext cx="536575" cy="90488"/>
            </a:xfrm>
            <a:custGeom>
              <a:avLst/>
              <a:gdLst>
                <a:gd name="T0" fmla="*/ 63 w 101"/>
                <a:gd name="T1" fmla="*/ 4 h 17"/>
                <a:gd name="T2" fmla="*/ 44 w 101"/>
                <a:gd name="T3" fmla="*/ 16 h 17"/>
                <a:gd name="T4" fmla="*/ 23 w 101"/>
                <a:gd name="T5" fmla="*/ 10 h 17"/>
                <a:gd name="T6" fmla="*/ 0 w 101"/>
                <a:gd name="T7" fmla="*/ 17 h 17"/>
                <a:gd name="T8" fmla="*/ 101 w 101"/>
                <a:gd name="T9" fmla="*/ 17 h 17"/>
                <a:gd name="T10" fmla="*/ 63 w 101"/>
                <a:gd name="T11" fmla="*/ 4 h 17"/>
              </a:gdLst>
              <a:ahLst/>
              <a:cxnLst>
                <a:cxn ang="0">
                  <a:pos x="T0" y="T1"/>
                </a:cxn>
                <a:cxn ang="0">
                  <a:pos x="T2" y="T3"/>
                </a:cxn>
                <a:cxn ang="0">
                  <a:pos x="T4" y="T5"/>
                </a:cxn>
                <a:cxn ang="0">
                  <a:pos x="T6" y="T7"/>
                </a:cxn>
                <a:cxn ang="0">
                  <a:pos x="T8" y="T9"/>
                </a:cxn>
                <a:cxn ang="0">
                  <a:pos x="T10" y="T11"/>
                </a:cxn>
              </a:cxnLst>
              <a:rect l="0" t="0" r="r" b="b"/>
              <a:pathLst>
                <a:path w="101" h="17">
                  <a:moveTo>
                    <a:pt x="63" y="4"/>
                  </a:moveTo>
                  <a:cubicBezTo>
                    <a:pt x="55" y="6"/>
                    <a:pt x="49" y="10"/>
                    <a:pt x="44" y="16"/>
                  </a:cubicBezTo>
                  <a:cubicBezTo>
                    <a:pt x="38" y="12"/>
                    <a:pt x="31" y="10"/>
                    <a:pt x="23" y="10"/>
                  </a:cubicBezTo>
                  <a:cubicBezTo>
                    <a:pt x="14" y="10"/>
                    <a:pt x="6" y="13"/>
                    <a:pt x="0" y="17"/>
                  </a:cubicBezTo>
                  <a:cubicBezTo>
                    <a:pt x="101" y="17"/>
                    <a:pt x="101" y="17"/>
                    <a:pt x="101" y="17"/>
                  </a:cubicBezTo>
                  <a:cubicBezTo>
                    <a:pt x="93" y="6"/>
                    <a:pt x="78" y="0"/>
                    <a:pt x="63" y="4"/>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1" name="Freeform 598"/>
            <p:cNvSpPr>
              <a:spLocks/>
            </p:cNvSpPr>
            <p:nvPr/>
          </p:nvSpPr>
          <p:spPr bwMode="auto">
            <a:xfrm>
              <a:off x="7046913" y="2768600"/>
              <a:ext cx="2427288" cy="79375"/>
            </a:xfrm>
            <a:custGeom>
              <a:avLst/>
              <a:gdLst>
                <a:gd name="T0" fmla="*/ 457 w 457"/>
                <a:gd name="T1" fmla="*/ 7 h 15"/>
                <a:gd name="T2" fmla="*/ 450 w 457"/>
                <a:gd name="T3" fmla="*/ 15 h 15"/>
                <a:gd name="T4" fmla="*/ 7 w 457"/>
                <a:gd name="T5" fmla="*/ 15 h 15"/>
                <a:gd name="T6" fmla="*/ 0 w 457"/>
                <a:gd name="T7" fmla="*/ 7 h 15"/>
                <a:gd name="T8" fmla="*/ 7 w 457"/>
                <a:gd name="T9" fmla="*/ 0 h 15"/>
                <a:gd name="T10" fmla="*/ 450 w 457"/>
                <a:gd name="T11" fmla="*/ 0 h 15"/>
                <a:gd name="T12" fmla="*/ 457 w 457"/>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457" h="15">
                  <a:moveTo>
                    <a:pt x="457" y="7"/>
                  </a:moveTo>
                  <a:cubicBezTo>
                    <a:pt x="457" y="11"/>
                    <a:pt x="454" y="15"/>
                    <a:pt x="450" y="15"/>
                  </a:cubicBezTo>
                  <a:cubicBezTo>
                    <a:pt x="7" y="15"/>
                    <a:pt x="7" y="15"/>
                    <a:pt x="7" y="15"/>
                  </a:cubicBezTo>
                  <a:cubicBezTo>
                    <a:pt x="3" y="15"/>
                    <a:pt x="0" y="11"/>
                    <a:pt x="0" y="7"/>
                  </a:cubicBezTo>
                  <a:cubicBezTo>
                    <a:pt x="0" y="3"/>
                    <a:pt x="3" y="0"/>
                    <a:pt x="7" y="0"/>
                  </a:cubicBezTo>
                  <a:cubicBezTo>
                    <a:pt x="450" y="0"/>
                    <a:pt x="450" y="0"/>
                    <a:pt x="450" y="0"/>
                  </a:cubicBezTo>
                  <a:cubicBezTo>
                    <a:pt x="454" y="0"/>
                    <a:pt x="457" y="3"/>
                    <a:pt x="457" y="7"/>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2" name="Freeform 599"/>
            <p:cNvSpPr>
              <a:spLocks/>
            </p:cNvSpPr>
            <p:nvPr/>
          </p:nvSpPr>
          <p:spPr bwMode="auto">
            <a:xfrm>
              <a:off x="6483351" y="2746375"/>
              <a:ext cx="536575" cy="80963"/>
            </a:xfrm>
            <a:custGeom>
              <a:avLst/>
              <a:gdLst>
                <a:gd name="T0" fmla="*/ 101 w 101"/>
                <a:gd name="T1" fmla="*/ 7 h 15"/>
                <a:gd name="T2" fmla="*/ 94 w 101"/>
                <a:gd name="T3" fmla="*/ 15 h 15"/>
                <a:gd name="T4" fmla="*/ 7 w 101"/>
                <a:gd name="T5" fmla="*/ 15 h 15"/>
                <a:gd name="T6" fmla="*/ 0 w 101"/>
                <a:gd name="T7" fmla="*/ 7 h 15"/>
                <a:gd name="T8" fmla="*/ 7 w 101"/>
                <a:gd name="T9" fmla="*/ 0 h 15"/>
                <a:gd name="T10" fmla="*/ 94 w 101"/>
                <a:gd name="T11" fmla="*/ 0 h 15"/>
                <a:gd name="T12" fmla="*/ 101 w 101"/>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01" h="15">
                  <a:moveTo>
                    <a:pt x="101" y="7"/>
                  </a:moveTo>
                  <a:cubicBezTo>
                    <a:pt x="101" y="11"/>
                    <a:pt x="98" y="15"/>
                    <a:pt x="94" y="15"/>
                  </a:cubicBezTo>
                  <a:cubicBezTo>
                    <a:pt x="7" y="15"/>
                    <a:pt x="7" y="15"/>
                    <a:pt x="7" y="15"/>
                  </a:cubicBezTo>
                  <a:cubicBezTo>
                    <a:pt x="3" y="15"/>
                    <a:pt x="0" y="11"/>
                    <a:pt x="0" y="7"/>
                  </a:cubicBezTo>
                  <a:cubicBezTo>
                    <a:pt x="0" y="3"/>
                    <a:pt x="3" y="0"/>
                    <a:pt x="7" y="0"/>
                  </a:cubicBezTo>
                  <a:cubicBezTo>
                    <a:pt x="94" y="0"/>
                    <a:pt x="94" y="0"/>
                    <a:pt x="94" y="0"/>
                  </a:cubicBezTo>
                  <a:cubicBezTo>
                    <a:pt x="98" y="0"/>
                    <a:pt x="101" y="3"/>
                    <a:pt x="101" y="7"/>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00919854"/>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601663"/>
            <a:r>
              <a:rPr lang="en-US" dirty="0"/>
              <a:t>CDC</a:t>
            </a:r>
            <a:r>
              <a:rPr lang="en-US" dirty="0">
                <a:solidFill>
                  <a:schemeClr val="bg2"/>
                </a:solidFill>
              </a:rPr>
              <a:t> </a:t>
            </a:r>
            <a:r>
              <a:rPr lang="en-US" dirty="0"/>
              <a:t>Travel recommendations</a:t>
            </a:r>
          </a:p>
        </p:txBody>
      </p:sp>
      <p:sp>
        <p:nvSpPr>
          <p:cNvPr id="4" name="Text Placeholder 3"/>
          <p:cNvSpPr>
            <a:spLocks noGrp="1"/>
          </p:cNvSpPr>
          <p:nvPr>
            <p:ph type="body" sz="quarter" idx="10"/>
          </p:nvPr>
        </p:nvSpPr>
        <p:spPr>
          <a:xfrm>
            <a:off x="457200" y="2016125"/>
            <a:ext cx="5356746" cy="3563250"/>
          </a:xfrm>
        </p:spPr>
        <p:txBody>
          <a:bodyPr/>
          <a:lstStyle/>
          <a:p>
            <a:r>
              <a:rPr lang="en-US" sz="2400" dirty="0">
                <a:solidFill>
                  <a:schemeClr val="tx2"/>
                </a:solidFill>
              </a:rPr>
              <a:t>If you choose to travel:</a:t>
            </a:r>
          </a:p>
          <a:p>
            <a:pPr lvl="1"/>
            <a:r>
              <a:rPr lang="en-US" dirty="0" smtClean="0">
                <a:solidFill>
                  <a:schemeClr val="tx2"/>
                </a:solidFill>
              </a:rPr>
              <a:t>Strictly </a:t>
            </a:r>
            <a:r>
              <a:rPr lang="en-US" dirty="0">
                <a:solidFill>
                  <a:schemeClr val="tx2"/>
                </a:solidFill>
              </a:rPr>
              <a:t>follow steps to prevent mosquito bites to protect yourself and your family</a:t>
            </a:r>
            <a:r>
              <a:rPr lang="en-US" dirty="0" smtClean="0">
                <a:solidFill>
                  <a:schemeClr val="tx2"/>
                </a:solidFill>
              </a:rPr>
              <a:t>.</a:t>
            </a:r>
          </a:p>
          <a:p>
            <a:pPr lvl="1"/>
            <a:r>
              <a:rPr lang="en-US" dirty="0" smtClean="0">
                <a:solidFill>
                  <a:schemeClr val="tx2"/>
                </a:solidFill>
              </a:rPr>
              <a:t>Even if you do not feel sick, travelers from an area with Zika should take steps to prevent mosquito bites for 3 weeks so they do not spread Zika to uninfected mosquitoes. </a:t>
            </a:r>
          </a:p>
          <a:p>
            <a:pPr lvl="1"/>
            <a:r>
              <a:rPr lang="en-US" dirty="0" smtClean="0">
                <a:solidFill>
                  <a:schemeClr val="tx2"/>
                </a:solidFill>
              </a:rPr>
              <a:t>Use condoms or do not have sex while traveling to areas </a:t>
            </a:r>
            <a:r>
              <a:rPr lang="en-US" smtClean="0">
                <a:solidFill>
                  <a:schemeClr val="tx2"/>
                </a:solidFill>
              </a:rPr>
              <a:t>with Zika.</a:t>
            </a:r>
            <a:endParaRPr lang="en-US" dirty="0">
              <a:solidFill>
                <a:schemeClr val="tx2"/>
              </a:solidFill>
            </a:endParaRPr>
          </a:p>
        </p:txBody>
      </p:sp>
      <p:sp>
        <p:nvSpPr>
          <p:cNvPr id="5" name="AutoShape 3"/>
          <p:cNvSpPr>
            <a:spLocks noChangeAspect="1" noChangeArrowheads="1" noTextEdit="1"/>
          </p:cNvSpPr>
          <p:nvPr/>
        </p:nvSpPr>
        <p:spPr bwMode="auto">
          <a:xfrm>
            <a:off x="5608638" y="3114675"/>
            <a:ext cx="42164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312"/>
          <p:cNvSpPr>
            <a:spLocks/>
          </p:cNvSpPr>
          <p:nvPr/>
        </p:nvSpPr>
        <p:spPr bwMode="auto">
          <a:xfrm>
            <a:off x="7814482" y="5847970"/>
            <a:ext cx="1986743"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8 w 583"/>
              <a:gd name="T19" fmla="*/ 0 h 17"/>
              <a:gd name="T20" fmla="*/ 394 w 583"/>
              <a:gd name="T21" fmla="*/ 10 h 17"/>
              <a:gd name="T22" fmla="*/ 379 w 583"/>
              <a:gd name="T23" fmla="*/ 0 h 17"/>
              <a:gd name="T24" fmla="*/ 350 w 583"/>
              <a:gd name="T25" fmla="*/ 0 h 17"/>
              <a:gd name="T26" fmla="*/ 335 w 583"/>
              <a:gd name="T27" fmla="*/ 10 h 17"/>
              <a:gd name="T28" fmla="*/ 320 w 583"/>
              <a:gd name="T29" fmla="*/ 0 h 17"/>
              <a:gd name="T30" fmla="*/ 292 w 583"/>
              <a:gd name="T31" fmla="*/ 0 h 17"/>
              <a:gd name="T32" fmla="*/ 291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5 w 583"/>
              <a:gd name="T45" fmla="*/ 0 h 17"/>
              <a:gd name="T46" fmla="*/ 161 w 583"/>
              <a:gd name="T47" fmla="*/ 10 h 17"/>
              <a:gd name="T48" fmla="*/ 146 w 583"/>
              <a:gd name="T49" fmla="*/ 0 h 17"/>
              <a:gd name="T50" fmla="*/ 117 w 583"/>
              <a:gd name="T51" fmla="*/ 0 h 17"/>
              <a:gd name="T52" fmla="*/ 102 w 583"/>
              <a:gd name="T53" fmla="*/ 10 h 17"/>
              <a:gd name="T54" fmla="*/ 87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1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4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1"/>
                </a:moveTo>
                <a:cubicBezTo>
                  <a:pt x="583" y="0"/>
                  <a:pt x="583" y="0"/>
                  <a:pt x="583" y="0"/>
                </a:cubicBezTo>
                <a:cubicBezTo>
                  <a:pt x="582" y="0"/>
                  <a:pt x="582" y="0"/>
                  <a:pt x="582" y="0"/>
                </a:cubicBezTo>
                <a:cubicBezTo>
                  <a:pt x="582"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7" y="6"/>
                  <a:pt x="437" y="0"/>
                </a:cubicBezTo>
                <a:cubicBezTo>
                  <a:pt x="437" y="0"/>
                  <a:pt x="437" y="0"/>
                  <a:pt x="437" y="0"/>
                </a:cubicBezTo>
                <a:cubicBezTo>
                  <a:pt x="437" y="6"/>
                  <a:pt x="430" y="10"/>
                  <a:pt x="423" y="10"/>
                </a:cubicBezTo>
                <a:cubicBezTo>
                  <a:pt x="415" y="10"/>
                  <a:pt x="408" y="6"/>
                  <a:pt x="408" y="0"/>
                </a:cubicBezTo>
                <a:cubicBezTo>
                  <a:pt x="408" y="0"/>
                  <a:pt x="408" y="0"/>
                  <a:pt x="408" y="0"/>
                </a:cubicBezTo>
                <a:cubicBezTo>
                  <a:pt x="408" y="6"/>
                  <a:pt x="401" y="10"/>
                  <a:pt x="394" y="10"/>
                </a:cubicBezTo>
                <a:cubicBezTo>
                  <a:pt x="386" y="10"/>
                  <a:pt x="379" y="6"/>
                  <a:pt x="379" y="0"/>
                </a:cubicBezTo>
                <a:cubicBezTo>
                  <a:pt x="379" y="0"/>
                  <a:pt x="379" y="0"/>
                  <a:pt x="379" y="0"/>
                </a:cubicBezTo>
                <a:cubicBezTo>
                  <a:pt x="379" y="6"/>
                  <a:pt x="372" y="10"/>
                  <a:pt x="364" y="10"/>
                </a:cubicBezTo>
                <a:cubicBezTo>
                  <a:pt x="357" y="10"/>
                  <a:pt x="350" y="6"/>
                  <a:pt x="350" y="0"/>
                </a:cubicBezTo>
                <a:cubicBezTo>
                  <a:pt x="350" y="0"/>
                  <a:pt x="350" y="0"/>
                  <a:pt x="350" y="0"/>
                </a:cubicBezTo>
                <a:cubicBezTo>
                  <a:pt x="350" y="6"/>
                  <a:pt x="343" y="10"/>
                  <a:pt x="335" y="10"/>
                </a:cubicBezTo>
                <a:cubicBezTo>
                  <a:pt x="327" y="10"/>
                  <a:pt x="321" y="6"/>
                  <a:pt x="321" y="0"/>
                </a:cubicBezTo>
                <a:cubicBezTo>
                  <a:pt x="320" y="0"/>
                  <a:pt x="320" y="0"/>
                  <a:pt x="320" y="0"/>
                </a:cubicBezTo>
                <a:cubicBezTo>
                  <a:pt x="320"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4" y="6"/>
                  <a:pt x="204" y="0"/>
                </a:cubicBezTo>
                <a:cubicBezTo>
                  <a:pt x="204" y="0"/>
                  <a:pt x="204" y="0"/>
                  <a:pt x="204" y="0"/>
                </a:cubicBezTo>
                <a:cubicBezTo>
                  <a:pt x="204" y="6"/>
                  <a:pt x="197" y="10"/>
                  <a:pt x="190" y="10"/>
                </a:cubicBezTo>
                <a:cubicBezTo>
                  <a:pt x="182" y="10"/>
                  <a:pt x="175" y="6"/>
                  <a:pt x="175" y="0"/>
                </a:cubicBezTo>
                <a:cubicBezTo>
                  <a:pt x="175" y="0"/>
                  <a:pt x="175" y="0"/>
                  <a:pt x="175" y="0"/>
                </a:cubicBezTo>
                <a:cubicBezTo>
                  <a:pt x="175" y="6"/>
                  <a:pt x="168" y="10"/>
                  <a:pt x="161" y="10"/>
                </a:cubicBezTo>
                <a:cubicBezTo>
                  <a:pt x="153" y="10"/>
                  <a:pt x="146" y="6"/>
                  <a:pt x="146" y="0"/>
                </a:cubicBezTo>
                <a:cubicBezTo>
                  <a:pt x="146" y="0"/>
                  <a:pt x="146" y="0"/>
                  <a:pt x="146" y="0"/>
                </a:cubicBezTo>
                <a:cubicBezTo>
                  <a:pt x="146" y="6"/>
                  <a:pt x="139" y="10"/>
                  <a:pt x="131" y="10"/>
                </a:cubicBezTo>
                <a:cubicBezTo>
                  <a:pt x="124" y="10"/>
                  <a:pt x="117" y="6"/>
                  <a:pt x="117" y="0"/>
                </a:cubicBezTo>
                <a:cubicBezTo>
                  <a:pt x="117" y="0"/>
                  <a:pt x="117" y="0"/>
                  <a:pt x="117" y="0"/>
                </a:cubicBezTo>
                <a:cubicBezTo>
                  <a:pt x="117" y="6"/>
                  <a:pt x="110" y="10"/>
                  <a:pt x="102" y="10"/>
                </a:cubicBezTo>
                <a:cubicBezTo>
                  <a:pt x="94" y="10"/>
                  <a:pt x="88" y="6"/>
                  <a:pt x="88" y="0"/>
                </a:cubicBezTo>
                <a:cubicBezTo>
                  <a:pt x="87" y="0"/>
                  <a:pt x="87" y="0"/>
                  <a:pt x="87" y="0"/>
                </a:cubicBezTo>
                <a:cubicBezTo>
                  <a:pt x="87"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9"/>
                  <a:pt x="0" y="9"/>
                </a:cubicBezTo>
                <a:cubicBezTo>
                  <a:pt x="1" y="13"/>
                  <a:pt x="8" y="17"/>
                  <a:pt x="15" y="17"/>
                </a:cubicBezTo>
                <a:cubicBezTo>
                  <a:pt x="22" y="17"/>
                  <a:pt x="28" y="13"/>
                  <a:pt x="30" y="9"/>
                </a:cubicBezTo>
                <a:cubicBezTo>
                  <a:pt x="31" y="13"/>
                  <a:pt x="37" y="17"/>
                  <a:pt x="44" y="17"/>
                </a:cubicBezTo>
                <a:cubicBezTo>
                  <a:pt x="51" y="17"/>
                  <a:pt x="57" y="13"/>
                  <a:pt x="59" y="9"/>
                </a:cubicBezTo>
                <a:cubicBezTo>
                  <a:pt x="60" y="13"/>
                  <a:pt x="66" y="17"/>
                  <a:pt x="73" y="17"/>
                </a:cubicBezTo>
                <a:cubicBezTo>
                  <a:pt x="80" y="17"/>
                  <a:pt x="86" y="13"/>
                  <a:pt x="88" y="9"/>
                </a:cubicBezTo>
                <a:cubicBezTo>
                  <a:pt x="89" y="13"/>
                  <a:pt x="95" y="17"/>
                  <a:pt x="102" y="17"/>
                </a:cubicBezTo>
                <a:cubicBezTo>
                  <a:pt x="109" y="17"/>
                  <a:pt x="115" y="13"/>
                  <a:pt x="117" y="9"/>
                </a:cubicBezTo>
                <a:cubicBezTo>
                  <a:pt x="118" y="13"/>
                  <a:pt x="124" y="17"/>
                  <a:pt x="131" y="17"/>
                </a:cubicBezTo>
                <a:cubicBezTo>
                  <a:pt x="139" y="17"/>
                  <a:pt x="145" y="13"/>
                  <a:pt x="146" y="9"/>
                </a:cubicBezTo>
                <a:cubicBezTo>
                  <a:pt x="147" y="13"/>
                  <a:pt x="153" y="17"/>
                  <a:pt x="161" y="17"/>
                </a:cubicBezTo>
                <a:cubicBezTo>
                  <a:pt x="168" y="17"/>
                  <a:pt x="174" y="13"/>
                  <a:pt x="175" y="9"/>
                </a:cubicBezTo>
                <a:cubicBezTo>
                  <a:pt x="176" y="13"/>
                  <a:pt x="182" y="17"/>
                  <a:pt x="190" y="17"/>
                </a:cubicBezTo>
                <a:cubicBezTo>
                  <a:pt x="197" y="17"/>
                  <a:pt x="203" y="13"/>
                  <a:pt x="204" y="9"/>
                </a:cubicBezTo>
                <a:cubicBezTo>
                  <a:pt x="206" y="13"/>
                  <a:pt x="212" y="17"/>
                  <a:pt x="219" y="17"/>
                </a:cubicBezTo>
                <a:cubicBezTo>
                  <a:pt x="226" y="17"/>
                  <a:pt x="232" y="13"/>
                  <a:pt x="233" y="9"/>
                </a:cubicBezTo>
                <a:cubicBezTo>
                  <a:pt x="235" y="13"/>
                  <a:pt x="241" y="17"/>
                  <a:pt x="248" y="17"/>
                </a:cubicBezTo>
                <a:cubicBezTo>
                  <a:pt x="255" y="17"/>
                  <a:pt x="261" y="13"/>
                  <a:pt x="262" y="9"/>
                </a:cubicBezTo>
                <a:cubicBezTo>
                  <a:pt x="264" y="13"/>
                  <a:pt x="270" y="17"/>
                  <a:pt x="277" y="17"/>
                </a:cubicBezTo>
                <a:cubicBezTo>
                  <a:pt x="284" y="17"/>
                  <a:pt x="290" y="14"/>
                  <a:pt x="291" y="9"/>
                </a:cubicBezTo>
                <a:cubicBezTo>
                  <a:pt x="293" y="14"/>
                  <a:pt x="299" y="17"/>
                  <a:pt x="306" y="17"/>
                </a:cubicBezTo>
                <a:cubicBezTo>
                  <a:pt x="313" y="17"/>
                  <a:pt x="319" y="13"/>
                  <a:pt x="321" y="9"/>
                </a:cubicBezTo>
                <a:cubicBezTo>
                  <a:pt x="322" y="13"/>
                  <a:pt x="328" y="17"/>
                  <a:pt x="335" y="17"/>
                </a:cubicBezTo>
                <a:cubicBezTo>
                  <a:pt x="342" y="17"/>
                  <a:pt x="348" y="13"/>
                  <a:pt x="350" y="9"/>
                </a:cubicBezTo>
                <a:cubicBezTo>
                  <a:pt x="351" y="13"/>
                  <a:pt x="357" y="17"/>
                  <a:pt x="364" y="17"/>
                </a:cubicBezTo>
                <a:cubicBezTo>
                  <a:pt x="372" y="17"/>
                  <a:pt x="378" y="13"/>
                  <a:pt x="379" y="9"/>
                </a:cubicBezTo>
                <a:cubicBezTo>
                  <a:pt x="380" y="13"/>
                  <a:pt x="386" y="17"/>
                  <a:pt x="394" y="17"/>
                </a:cubicBezTo>
                <a:cubicBezTo>
                  <a:pt x="401" y="17"/>
                  <a:pt x="407" y="13"/>
                  <a:pt x="408" y="9"/>
                </a:cubicBezTo>
                <a:cubicBezTo>
                  <a:pt x="409" y="13"/>
                  <a:pt x="415" y="17"/>
                  <a:pt x="423" y="17"/>
                </a:cubicBezTo>
                <a:cubicBezTo>
                  <a:pt x="430" y="17"/>
                  <a:pt x="436" y="13"/>
                  <a:pt x="437" y="9"/>
                </a:cubicBezTo>
                <a:cubicBezTo>
                  <a:pt x="439" y="13"/>
                  <a:pt x="445" y="17"/>
                  <a:pt x="452" y="17"/>
                </a:cubicBezTo>
                <a:cubicBezTo>
                  <a:pt x="459" y="17"/>
                  <a:pt x="465" y="13"/>
                  <a:pt x="466" y="9"/>
                </a:cubicBezTo>
                <a:cubicBezTo>
                  <a:pt x="468" y="13"/>
                  <a:pt x="474" y="17"/>
                  <a:pt x="481" y="17"/>
                </a:cubicBezTo>
                <a:cubicBezTo>
                  <a:pt x="488" y="17"/>
                  <a:pt x="494" y="13"/>
                  <a:pt x="495" y="9"/>
                </a:cubicBezTo>
                <a:cubicBezTo>
                  <a:pt x="497" y="13"/>
                  <a:pt x="503" y="17"/>
                  <a:pt x="510" y="17"/>
                </a:cubicBezTo>
                <a:cubicBezTo>
                  <a:pt x="517" y="17"/>
                  <a:pt x="523" y="13"/>
                  <a:pt x="525" y="9"/>
                </a:cubicBezTo>
                <a:cubicBezTo>
                  <a:pt x="526" y="13"/>
                  <a:pt x="532" y="17"/>
                  <a:pt x="539" y="17"/>
                </a:cubicBezTo>
                <a:cubicBezTo>
                  <a:pt x="546" y="17"/>
                  <a:pt x="552" y="13"/>
                  <a:pt x="554" y="9"/>
                </a:cubicBezTo>
                <a:cubicBezTo>
                  <a:pt x="555" y="13"/>
                  <a:pt x="561" y="17"/>
                  <a:pt x="568" y="17"/>
                </a:cubicBezTo>
                <a:cubicBezTo>
                  <a:pt x="576" y="17"/>
                  <a:pt x="583" y="12"/>
                  <a:pt x="583" y="6"/>
                </a:cubicBezTo>
                <a:cubicBezTo>
                  <a:pt x="583" y="0"/>
                  <a:pt x="583" y="0"/>
                  <a:pt x="583" y="0"/>
                </a:cubicBezTo>
                <a:cubicBezTo>
                  <a:pt x="583" y="1"/>
                  <a:pt x="583" y="1"/>
                  <a:pt x="583" y="1"/>
                </a:cubicBezTo>
              </a:path>
            </a:pathLst>
          </a:custGeom>
          <a:solidFill>
            <a:srgbClr val="B1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313"/>
          <p:cNvSpPr>
            <a:spLocks/>
          </p:cNvSpPr>
          <p:nvPr/>
        </p:nvSpPr>
        <p:spPr bwMode="auto">
          <a:xfrm>
            <a:off x="7917385" y="5865291"/>
            <a:ext cx="1785012"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4 w 524"/>
              <a:gd name="T13" fmla="*/ 17 h 17"/>
              <a:gd name="T14" fmla="*/ 305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1 w 524"/>
              <a:gd name="T29" fmla="*/ 17 h 17"/>
              <a:gd name="T30" fmla="*/ 72 w 524"/>
              <a:gd name="T31" fmla="*/ 17 h 17"/>
              <a:gd name="T32" fmla="*/ 43 w 524"/>
              <a:gd name="T33" fmla="*/ 17 h 17"/>
              <a:gd name="T34" fmla="*/ 14 w 524"/>
              <a:gd name="T35" fmla="*/ 17 h 17"/>
              <a:gd name="T36" fmla="*/ 0 w 524"/>
              <a:gd name="T37" fmla="*/ 0 h 17"/>
              <a:gd name="T38" fmla="*/ 14 w 524"/>
              <a:gd name="T39" fmla="*/ 10 h 17"/>
              <a:gd name="T40" fmla="*/ 29 w 524"/>
              <a:gd name="T41" fmla="*/ 0 h 17"/>
              <a:gd name="T42" fmla="*/ 57 w 524"/>
              <a:gd name="T43" fmla="*/ 0 h 17"/>
              <a:gd name="T44" fmla="*/ 72 w 524"/>
              <a:gd name="T45" fmla="*/ 10 h 17"/>
              <a:gd name="T46" fmla="*/ 87 w 524"/>
              <a:gd name="T47" fmla="*/ 0 h 17"/>
              <a:gd name="T48" fmla="*/ 116 w 524"/>
              <a:gd name="T49" fmla="*/ 0 h 17"/>
              <a:gd name="T50" fmla="*/ 131 w 524"/>
              <a:gd name="T51" fmla="*/ 10 h 17"/>
              <a:gd name="T52" fmla="*/ 145 w 524"/>
              <a:gd name="T53" fmla="*/ 0 h 17"/>
              <a:gd name="T54" fmla="*/ 174 w 524"/>
              <a:gd name="T55" fmla="*/ 0 h 17"/>
              <a:gd name="T56" fmla="*/ 189 w 524"/>
              <a:gd name="T57" fmla="*/ 10 h 17"/>
              <a:gd name="T58" fmla="*/ 204 w 524"/>
              <a:gd name="T59" fmla="*/ 0 h 17"/>
              <a:gd name="T60" fmla="*/ 232 w 524"/>
              <a:gd name="T61" fmla="*/ 0 h 17"/>
              <a:gd name="T62" fmla="*/ 247 w 524"/>
              <a:gd name="T63" fmla="*/ 10 h 17"/>
              <a:gd name="T64" fmla="*/ 261 w 524"/>
              <a:gd name="T65" fmla="*/ 0 h 17"/>
              <a:gd name="T66" fmla="*/ 262 w 524"/>
              <a:gd name="T67" fmla="*/ 0 h 17"/>
              <a:gd name="T68" fmla="*/ 290 w 524"/>
              <a:gd name="T69" fmla="*/ 0 h 17"/>
              <a:gd name="T70" fmla="*/ 305 w 524"/>
              <a:gd name="T71" fmla="*/ 10 h 17"/>
              <a:gd name="T72" fmla="*/ 320 w 524"/>
              <a:gd name="T73" fmla="*/ 0 h 17"/>
              <a:gd name="T74" fmla="*/ 349 w 524"/>
              <a:gd name="T75" fmla="*/ 0 h 17"/>
              <a:gd name="T76" fmla="*/ 364 w 524"/>
              <a:gd name="T77" fmla="*/ 10 h 17"/>
              <a:gd name="T78" fmla="*/ 378 w 524"/>
              <a:gd name="T79" fmla="*/ 0 h 17"/>
              <a:gd name="T80" fmla="*/ 407 w 524"/>
              <a:gd name="T81" fmla="*/ 0 h 17"/>
              <a:gd name="T82" fmla="*/ 422 w 524"/>
              <a:gd name="T83" fmla="*/ 10 h 17"/>
              <a:gd name="T84" fmla="*/ 437 w 524"/>
              <a:gd name="T85" fmla="*/ 0 h 17"/>
              <a:gd name="T86" fmla="*/ 465 w 524"/>
              <a:gd name="T87" fmla="*/ 0 h 17"/>
              <a:gd name="T88" fmla="*/ 480 w 524"/>
              <a:gd name="T89" fmla="*/ 10 h 17"/>
              <a:gd name="T90" fmla="*/ 495 w 524"/>
              <a:gd name="T91" fmla="*/ 0 h 17"/>
              <a:gd name="T92" fmla="*/ 523 w 524"/>
              <a:gd name="T93" fmla="*/ 0 h 17"/>
              <a:gd name="T94" fmla="*/ 524 w 524"/>
              <a:gd name="T9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8"/>
                </a:moveTo>
                <a:cubicBezTo>
                  <a:pt x="523" y="13"/>
                  <a:pt x="516" y="17"/>
                  <a:pt x="509" y="17"/>
                </a:cubicBezTo>
                <a:cubicBezTo>
                  <a:pt x="502" y="17"/>
                  <a:pt x="496" y="13"/>
                  <a:pt x="495" y="8"/>
                </a:cubicBezTo>
                <a:cubicBezTo>
                  <a:pt x="493" y="13"/>
                  <a:pt x="487" y="17"/>
                  <a:pt x="480" y="17"/>
                </a:cubicBezTo>
                <a:cubicBezTo>
                  <a:pt x="473" y="17"/>
                  <a:pt x="467" y="13"/>
                  <a:pt x="465" y="8"/>
                </a:cubicBezTo>
                <a:cubicBezTo>
                  <a:pt x="464" y="13"/>
                  <a:pt x="458" y="17"/>
                  <a:pt x="451" y="17"/>
                </a:cubicBezTo>
                <a:cubicBezTo>
                  <a:pt x="444" y="17"/>
                  <a:pt x="438" y="13"/>
                  <a:pt x="436" y="8"/>
                </a:cubicBezTo>
                <a:cubicBezTo>
                  <a:pt x="435" y="13"/>
                  <a:pt x="429" y="17"/>
                  <a:pt x="422" y="17"/>
                </a:cubicBezTo>
                <a:cubicBezTo>
                  <a:pt x="415" y="17"/>
                  <a:pt x="409" y="13"/>
                  <a:pt x="407" y="8"/>
                </a:cubicBezTo>
                <a:cubicBezTo>
                  <a:pt x="406" y="13"/>
                  <a:pt x="400" y="17"/>
                  <a:pt x="393" y="17"/>
                </a:cubicBezTo>
                <a:cubicBezTo>
                  <a:pt x="385" y="17"/>
                  <a:pt x="379" y="13"/>
                  <a:pt x="378" y="8"/>
                </a:cubicBezTo>
                <a:cubicBezTo>
                  <a:pt x="377" y="13"/>
                  <a:pt x="371" y="17"/>
                  <a:pt x="364" y="17"/>
                </a:cubicBezTo>
                <a:cubicBezTo>
                  <a:pt x="356" y="17"/>
                  <a:pt x="350" y="13"/>
                  <a:pt x="349" y="8"/>
                </a:cubicBezTo>
                <a:cubicBezTo>
                  <a:pt x="348" y="13"/>
                  <a:pt x="342" y="17"/>
                  <a:pt x="334" y="17"/>
                </a:cubicBezTo>
                <a:cubicBezTo>
                  <a:pt x="327" y="17"/>
                  <a:pt x="321" y="13"/>
                  <a:pt x="320" y="8"/>
                </a:cubicBezTo>
                <a:cubicBezTo>
                  <a:pt x="318" y="13"/>
                  <a:pt x="312" y="17"/>
                  <a:pt x="305" y="17"/>
                </a:cubicBezTo>
                <a:cubicBezTo>
                  <a:pt x="298" y="17"/>
                  <a:pt x="292" y="13"/>
                  <a:pt x="291" y="8"/>
                </a:cubicBezTo>
                <a:cubicBezTo>
                  <a:pt x="289" y="13"/>
                  <a:pt x="283" y="17"/>
                  <a:pt x="276" y="17"/>
                </a:cubicBezTo>
                <a:cubicBezTo>
                  <a:pt x="269" y="17"/>
                  <a:pt x="263" y="13"/>
                  <a:pt x="261" y="8"/>
                </a:cubicBezTo>
                <a:cubicBezTo>
                  <a:pt x="260" y="13"/>
                  <a:pt x="254" y="17"/>
                  <a:pt x="247" y="17"/>
                </a:cubicBezTo>
                <a:cubicBezTo>
                  <a:pt x="240" y="17"/>
                  <a:pt x="234" y="13"/>
                  <a:pt x="232" y="8"/>
                </a:cubicBezTo>
                <a:cubicBezTo>
                  <a:pt x="231" y="13"/>
                  <a:pt x="225" y="17"/>
                  <a:pt x="218" y="17"/>
                </a:cubicBezTo>
                <a:cubicBezTo>
                  <a:pt x="211" y="17"/>
                  <a:pt x="205" y="13"/>
                  <a:pt x="203" y="8"/>
                </a:cubicBezTo>
                <a:cubicBezTo>
                  <a:pt x="202" y="13"/>
                  <a:pt x="196" y="17"/>
                  <a:pt x="189" y="17"/>
                </a:cubicBezTo>
                <a:cubicBezTo>
                  <a:pt x="182" y="17"/>
                  <a:pt x="176" y="13"/>
                  <a:pt x="174" y="8"/>
                </a:cubicBezTo>
                <a:cubicBezTo>
                  <a:pt x="173" y="13"/>
                  <a:pt x="167" y="17"/>
                  <a:pt x="160" y="17"/>
                </a:cubicBezTo>
                <a:cubicBezTo>
                  <a:pt x="152" y="17"/>
                  <a:pt x="146" y="13"/>
                  <a:pt x="145" y="8"/>
                </a:cubicBezTo>
                <a:cubicBezTo>
                  <a:pt x="144" y="13"/>
                  <a:pt x="138" y="17"/>
                  <a:pt x="131" y="17"/>
                </a:cubicBezTo>
                <a:cubicBezTo>
                  <a:pt x="123" y="17"/>
                  <a:pt x="117" y="13"/>
                  <a:pt x="116" y="8"/>
                </a:cubicBezTo>
                <a:cubicBezTo>
                  <a:pt x="115" y="13"/>
                  <a:pt x="109" y="17"/>
                  <a:pt x="101" y="17"/>
                </a:cubicBezTo>
                <a:cubicBezTo>
                  <a:pt x="94" y="17"/>
                  <a:pt x="88" y="13"/>
                  <a:pt x="87" y="8"/>
                </a:cubicBezTo>
                <a:cubicBezTo>
                  <a:pt x="85" y="13"/>
                  <a:pt x="79" y="17"/>
                  <a:pt x="72" y="17"/>
                </a:cubicBezTo>
                <a:cubicBezTo>
                  <a:pt x="65" y="17"/>
                  <a:pt x="59" y="13"/>
                  <a:pt x="58" y="8"/>
                </a:cubicBezTo>
                <a:cubicBezTo>
                  <a:pt x="56" y="13"/>
                  <a:pt x="50" y="17"/>
                  <a:pt x="43" y="17"/>
                </a:cubicBezTo>
                <a:cubicBezTo>
                  <a:pt x="36" y="17"/>
                  <a:pt x="30" y="13"/>
                  <a:pt x="29" y="8"/>
                </a:cubicBezTo>
                <a:cubicBezTo>
                  <a:pt x="27" y="13"/>
                  <a:pt x="21" y="17"/>
                  <a:pt x="14" y="17"/>
                </a:cubicBezTo>
                <a:cubicBezTo>
                  <a:pt x="7" y="17"/>
                  <a:pt x="1" y="13"/>
                  <a:pt x="0" y="8"/>
                </a:cubicBezTo>
                <a:cubicBezTo>
                  <a:pt x="0" y="0"/>
                  <a:pt x="0" y="0"/>
                  <a:pt x="0" y="0"/>
                </a:cubicBezTo>
                <a:cubicBezTo>
                  <a:pt x="0" y="0"/>
                  <a:pt x="0" y="0"/>
                  <a:pt x="0" y="0"/>
                </a:cubicBezTo>
                <a:cubicBezTo>
                  <a:pt x="0" y="5"/>
                  <a:pt x="6" y="10"/>
                  <a:pt x="14" y="10"/>
                </a:cubicBezTo>
                <a:cubicBezTo>
                  <a:pt x="22" y="10"/>
                  <a:pt x="28" y="5"/>
                  <a:pt x="28" y="0"/>
                </a:cubicBezTo>
                <a:cubicBezTo>
                  <a:pt x="29" y="0"/>
                  <a:pt x="29" y="0"/>
                  <a:pt x="29" y="0"/>
                </a:cubicBezTo>
                <a:cubicBezTo>
                  <a:pt x="29" y="5"/>
                  <a:pt x="35" y="10"/>
                  <a:pt x="43" y="10"/>
                </a:cubicBezTo>
                <a:cubicBezTo>
                  <a:pt x="51" y="10"/>
                  <a:pt x="57" y="5"/>
                  <a:pt x="57" y="0"/>
                </a:cubicBezTo>
                <a:cubicBezTo>
                  <a:pt x="58" y="0"/>
                  <a:pt x="58" y="0"/>
                  <a:pt x="58" y="0"/>
                </a:cubicBezTo>
                <a:cubicBezTo>
                  <a:pt x="58" y="5"/>
                  <a:pt x="64" y="10"/>
                  <a:pt x="72" y="10"/>
                </a:cubicBezTo>
                <a:cubicBezTo>
                  <a:pt x="80" y="10"/>
                  <a:pt x="87" y="5"/>
                  <a:pt x="87" y="0"/>
                </a:cubicBezTo>
                <a:cubicBezTo>
                  <a:pt x="87" y="0"/>
                  <a:pt x="87" y="0"/>
                  <a:pt x="87" y="0"/>
                </a:cubicBezTo>
                <a:cubicBezTo>
                  <a:pt x="87" y="5"/>
                  <a:pt x="94" y="10"/>
                  <a:pt x="101" y="10"/>
                </a:cubicBezTo>
                <a:cubicBezTo>
                  <a:pt x="109" y="10"/>
                  <a:pt x="116" y="5"/>
                  <a:pt x="116" y="0"/>
                </a:cubicBezTo>
                <a:cubicBezTo>
                  <a:pt x="116" y="0"/>
                  <a:pt x="116" y="0"/>
                  <a:pt x="116" y="0"/>
                </a:cubicBezTo>
                <a:cubicBezTo>
                  <a:pt x="116" y="5"/>
                  <a:pt x="123" y="10"/>
                  <a:pt x="131" y="10"/>
                </a:cubicBezTo>
                <a:cubicBezTo>
                  <a:pt x="138" y="10"/>
                  <a:pt x="145" y="5"/>
                  <a:pt x="145" y="0"/>
                </a:cubicBezTo>
                <a:cubicBezTo>
                  <a:pt x="145" y="0"/>
                  <a:pt x="145" y="0"/>
                  <a:pt x="145" y="0"/>
                </a:cubicBezTo>
                <a:cubicBezTo>
                  <a:pt x="145" y="5"/>
                  <a:pt x="152" y="10"/>
                  <a:pt x="160" y="10"/>
                </a:cubicBezTo>
                <a:cubicBezTo>
                  <a:pt x="167" y="10"/>
                  <a:pt x="174" y="5"/>
                  <a:pt x="174" y="0"/>
                </a:cubicBezTo>
                <a:cubicBezTo>
                  <a:pt x="174" y="0"/>
                  <a:pt x="174" y="0"/>
                  <a:pt x="174" y="0"/>
                </a:cubicBezTo>
                <a:cubicBezTo>
                  <a:pt x="174" y="5"/>
                  <a:pt x="181" y="10"/>
                  <a:pt x="189" y="10"/>
                </a:cubicBezTo>
                <a:cubicBezTo>
                  <a:pt x="197" y="10"/>
                  <a:pt x="203" y="5"/>
                  <a:pt x="203" y="0"/>
                </a:cubicBezTo>
                <a:cubicBezTo>
                  <a:pt x="204" y="0"/>
                  <a:pt x="204" y="0"/>
                  <a:pt x="204" y="0"/>
                </a:cubicBezTo>
                <a:cubicBezTo>
                  <a:pt x="204" y="5"/>
                  <a:pt x="210" y="10"/>
                  <a:pt x="218" y="10"/>
                </a:cubicBezTo>
                <a:cubicBezTo>
                  <a:pt x="226" y="10"/>
                  <a:pt x="232" y="5"/>
                  <a:pt x="232" y="0"/>
                </a:cubicBezTo>
                <a:cubicBezTo>
                  <a:pt x="233" y="0"/>
                  <a:pt x="233" y="0"/>
                  <a:pt x="233" y="0"/>
                </a:cubicBezTo>
                <a:cubicBezTo>
                  <a:pt x="233" y="5"/>
                  <a:pt x="239" y="10"/>
                  <a:pt x="247" y="10"/>
                </a:cubicBezTo>
                <a:cubicBezTo>
                  <a:pt x="255" y="10"/>
                  <a:pt x="261" y="5"/>
                  <a:pt x="261" y="0"/>
                </a:cubicBezTo>
                <a:cubicBezTo>
                  <a:pt x="261" y="0"/>
                  <a:pt x="261" y="0"/>
                  <a:pt x="261" y="0"/>
                </a:cubicBezTo>
                <a:cubicBezTo>
                  <a:pt x="262" y="0"/>
                  <a:pt x="262" y="0"/>
                  <a:pt x="262" y="0"/>
                </a:cubicBezTo>
                <a:cubicBezTo>
                  <a:pt x="262" y="0"/>
                  <a:pt x="262" y="0"/>
                  <a:pt x="262" y="0"/>
                </a:cubicBezTo>
                <a:cubicBezTo>
                  <a:pt x="262" y="5"/>
                  <a:pt x="268" y="10"/>
                  <a:pt x="276" y="10"/>
                </a:cubicBezTo>
                <a:cubicBezTo>
                  <a:pt x="284" y="10"/>
                  <a:pt x="290" y="5"/>
                  <a:pt x="290" y="0"/>
                </a:cubicBezTo>
                <a:cubicBezTo>
                  <a:pt x="291" y="0"/>
                  <a:pt x="291" y="0"/>
                  <a:pt x="291" y="0"/>
                </a:cubicBezTo>
                <a:cubicBezTo>
                  <a:pt x="291" y="5"/>
                  <a:pt x="297" y="10"/>
                  <a:pt x="305" y="10"/>
                </a:cubicBezTo>
                <a:cubicBezTo>
                  <a:pt x="313" y="10"/>
                  <a:pt x="320" y="5"/>
                  <a:pt x="320" y="0"/>
                </a:cubicBezTo>
                <a:cubicBezTo>
                  <a:pt x="320" y="0"/>
                  <a:pt x="320" y="0"/>
                  <a:pt x="320" y="0"/>
                </a:cubicBezTo>
                <a:cubicBezTo>
                  <a:pt x="320" y="5"/>
                  <a:pt x="327" y="10"/>
                  <a:pt x="334" y="10"/>
                </a:cubicBezTo>
                <a:cubicBezTo>
                  <a:pt x="342" y="10"/>
                  <a:pt x="349" y="5"/>
                  <a:pt x="349" y="0"/>
                </a:cubicBezTo>
                <a:cubicBezTo>
                  <a:pt x="349" y="0"/>
                  <a:pt x="349" y="0"/>
                  <a:pt x="349" y="0"/>
                </a:cubicBezTo>
                <a:cubicBezTo>
                  <a:pt x="349" y="5"/>
                  <a:pt x="356" y="10"/>
                  <a:pt x="364" y="10"/>
                </a:cubicBezTo>
                <a:cubicBezTo>
                  <a:pt x="371" y="10"/>
                  <a:pt x="378" y="5"/>
                  <a:pt x="378" y="0"/>
                </a:cubicBezTo>
                <a:cubicBezTo>
                  <a:pt x="378" y="0"/>
                  <a:pt x="378" y="0"/>
                  <a:pt x="378" y="0"/>
                </a:cubicBezTo>
                <a:cubicBezTo>
                  <a:pt x="378" y="5"/>
                  <a:pt x="385" y="10"/>
                  <a:pt x="393" y="10"/>
                </a:cubicBezTo>
                <a:cubicBezTo>
                  <a:pt x="400" y="10"/>
                  <a:pt x="407" y="5"/>
                  <a:pt x="407" y="0"/>
                </a:cubicBezTo>
                <a:cubicBezTo>
                  <a:pt x="407" y="0"/>
                  <a:pt x="407" y="0"/>
                  <a:pt x="407" y="0"/>
                </a:cubicBezTo>
                <a:cubicBezTo>
                  <a:pt x="407" y="5"/>
                  <a:pt x="414" y="10"/>
                  <a:pt x="422" y="10"/>
                </a:cubicBezTo>
                <a:cubicBezTo>
                  <a:pt x="430" y="10"/>
                  <a:pt x="436" y="5"/>
                  <a:pt x="436" y="0"/>
                </a:cubicBezTo>
                <a:cubicBezTo>
                  <a:pt x="437" y="0"/>
                  <a:pt x="437" y="0"/>
                  <a:pt x="437" y="0"/>
                </a:cubicBezTo>
                <a:cubicBezTo>
                  <a:pt x="437" y="5"/>
                  <a:pt x="443" y="10"/>
                  <a:pt x="451" y="10"/>
                </a:cubicBezTo>
                <a:cubicBezTo>
                  <a:pt x="459" y="10"/>
                  <a:pt x="465" y="5"/>
                  <a:pt x="465" y="0"/>
                </a:cubicBezTo>
                <a:cubicBezTo>
                  <a:pt x="466" y="0"/>
                  <a:pt x="466" y="0"/>
                  <a:pt x="466" y="0"/>
                </a:cubicBezTo>
                <a:cubicBezTo>
                  <a:pt x="466" y="5"/>
                  <a:pt x="472" y="10"/>
                  <a:pt x="480" y="10"/>
                </a:cubicBezTo>
                <a:cubicBezTo>
                  <a:pt x="488" y="10"/>
                  <a:pt x="494" y="5"/>
                  <a:pt x="494" y="0"/>
                </a:cubicBezTo>
                <a:cubicBezTo>
                  <a:pt x="495" y="0"/>
                  <a:pt x="495" y="0"/>
                  <a:pt x="495" y="0"/>
                </a:cubicBezTo>
                <a:cubicBezTo>
                  <a:pt x="495" y="5"/>
                  <a:pt x="501" y="10"/>
                  <a:pt x="509" y="10"/>
                </a:cubicBezTo>
                <a:cubicBezTo>
                  <a:pt x="517" y="10"/>
                  <a:pt x="523" y="5"/>
                  <a:pt x="523" y="0"/>
                </a:cubicBezTo>
                <a:cubicBezTo>
                  <a:pt x="524" y="0"/>
                  <a:pt x="524" y="0"/>
                  <a:pt x="524" y="0"/>
                </a:cubicBezTo>
                <a:cubicBezTo>
                  <a:pt x="524" y="8"/>
                  <a:pt x="524" y="8"/>
                  <a:pt x="524" y="8"/>
                </a:cubicBezTo>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3" name="Group 2" descr="Picture of cruise ship on water" title="Ship"/>
          <p:cNvGrpSpPr/>
          <p:nvPr/>
        </p:nvGrpSpPr>
        <p:grpSpPr>
          <a:xfrm>
            <a:off x="5579141" y="5210175"/>
            <a:ext cx="4024428" cy="819150"/>
            <a:chOff x="5579141" y="4352925"/>
            <a:chExt cx="4024428" cy="819150"/>
          </a:xfrm>
        </p:grpSpPr>
        <p:sp>
          <p:nvSpPr>
            <p:cNvPr id="7" name="Freeform 306"/>
            <p:cNvSpPr>
              <a:spLocks/>
            </p:cNvSpPr>
            <p:nvPr/>
          </p:nvSpPr>
          <p:spPr bwMode="auto">
            <a:xfrm>
              <a:off x="5974452" y="4953024"/>
              <a:ext cx="1591432" cy="58074"/>
            </a:xfrm>
            <a:custGeom>
              <a:avLst/>
              <a:gdLst>
                <a:gd name="T0" fmla="*/ 466 w 467"/>
                <a:gd name="T1" fmla="*/ 0 h 17"/>
                <a:gd name="T2" fmla="*/ 438 w 467"/>
                <a:gd name="T3" fmla="*/ 0 h 17"/>
                <a:gd name="T4" fmla="*/ 423 w 467"/>
                <a:gd name="T5" fmla="*/ 10 h 17"/>
                <a:gd name="T6" fmla="*/ 408 w 467"/>
                <a:gd name="T7" fmla="*/ 0 h 17"/>
                <a:gd name="T8" fmla="*/ 380 w 467"/>
                <a:gd name="T9" fmla="*/ 0 h 17"/>
                <a:gd name="T10" fmla="*/ 365 w 467"/>
                <a:gd name="T11" fmla="*/ 10 h 17"/>
                <a:gd name="T12" fmla="*/ 350 w 467"/>
                <a:gd name="T13" fmla="*/ 0 h 17"/>
                <a:gd name="T14" fmla="*/ 321 w 467"/>
                <a:gd name="T15" fmla="*/ 0 h 17"/>
                <a:gd name="T16" fmla="*/ 307 w 467"/>
                <a:gd name="T17" fmla="*/ 10 h 17"/>
                <a:gd name="T18" fmla="*/ 292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7 w 467"/>
                <a:gd name="T35" fmla="*/ 0 h 17"/>
                <a:gd name="T36" fmla="*/ 132 w 467"/>
                <a:gd name="T37" fmla="*/ 10 h 17"/>
                <a:gd name="T38" fmla="*/ 117 w 467"/>
                <a:gd name="T39" fmla="*/ 0 h 17"/>
                <a:gd name="T40" fmla="*/ 88 w 467"/>
                <a:gd name="T41" fmla="*/ 0 h 17"/>
                <a:gd name="T42" fmla="*/ 74 w 467"/>
                <a:gd name="T43" fmla="*/ 10 h 17"/>
                <a:gd name="T44" fmla="*/ 59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4 w 467"/>
                <a:gd name="T57" fmla="*/ 17 h 17"/>
                <a:gd name="T58" fmla="*/ 103 w 467"/>
                <a:gd name="T59" fmla="*/ 17 h 17"/>
                <a:gd name="T60" fmla="*/ 132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7 w 467"/>
                <a:gd name="T73" fmla="*/ 17 h 17"/>
                <a:gd name="T74" fmla="*/ 336 w 467"/>
                <a:gd name="T75" fmla="*/ 17 h 17"/>
                <a:gd name="T76" fmla="*/ 365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9" y="5"/>
                    <a:pt x="409" y="0"/>
                  </a:cubicBezTo>
                  <a:cubicBezTo>
                    <a:pt x="408" y="0"/>
                    <a:pt x="408" y="0"/>
                    <a:pt x="408" y="0"/>
                  </a:cubicBezTo>
                  <a:cubicBezTo>
                    <a:pt x="408" y="5"/>
                    <a:pt x="402" y="10"/>
                    <a:pt x="394" y="10"/>
                  </a:cubicBezTo>
                  <a:cubicBezTo>
                    <a:pt x="386" y="10"/>
                    <a:pt x="380" y="5"/>
                    <a:pt x="380" y="0"/>
                  </a:cubicBezTo>
                  <a:cubicBezTo>
                    <a:pt x="379" y="0"/>
                    <a:pt x="379" y="0"/>
                    <a:pt x="379" y="0"/>
                  </a:cubicBezTo>
                  <a:cubicBezTo>
                    <a:pt x="379" y="5"/>
                    <a:pt x="373" y="10"/>
                    <a:pt x="365" y="10"/>
                  </a:cubicBezTo>
                  <a:cubicBezTo>
                    <a:pt x="357" y="10"/>
                    <a:pt x="350" y="5"/>
                    <a:pt x="350" y="0"/>
                  </a:cubicBezTo>
                  <a:cubicBezTo>
                    <a:pt x="350" y="0"/>
                    <a:pt x="350" y="0"/>
                    <a:pt x="350" y="0"/>
                  </a:cubicBezTo>
                  <a:cubicBezTo>
                    <a:pt x="350" y="5"/>
                    <a:pt x="343" y="10"/>
                    <a:pt x="336" y="10"/>
                  </a:cubicBezTo>
                  <a:cubicBezTo>
                    <a:pt x="328" y="10"/>
                    <a:pt x="321" y="5"/>
                    <a:pt x="321" y="0"/>
                  </a:cubicBezTo>
                  <a:cubicBezTo>
                    <a:pt x="321" y="0"/>
                    <a:pt x="321" y="0"/>
                    <a:pt x="321" y="0"/>
                  </a:cubicBezTo>
                  <a:cubicBezTo>
                    <a:pt x="321" y="5"/>
                    <a:pt x="314" y="10"/>
                    <a:pt x="307" y="10"/>
                  </a:cubicBezTo>
                  <a:cubicBezTo>
                    <a:pt x="299" y="10"/>
                    <a:pt x="292" y="5"/>
                    <a:pt x="292" y="0"/>
                  </a:cubicBezTo>
                  <a:cubicBezTo>
                    <a:pt x="292" y="0"/>
                    <a:pt x="292" y="0"/>
                    <a:pt x="292" y="0"/>
                  </a:cubicBezTo>
                  <a:cubicBezTo>
                    <a:pt x="292" y="5"/>
                    <a:pt x="285" y="10"/>
                    <a:pt x="277" y="10"/>
                  </a:cubicBezTo>
                  <a:cubicBezTo>
                    <a:pt x="270" y="10"/>
                    <a:pt x="263" y="5"/>
                    <a:pt x="263" y="0"/>
                  </a:cubicBezTo>
                  <a:cubicBezTo>
                    <a:pt x="263" y="0"/>
                    <a:pt x="263" y="0"/>
                    <a:pt x="263" y="0"/>
                  </a:cubicBezTo>
                  <a:cubicBezTo>
                    <a:pt x="263"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6" y="5"/>
                    <a:pt x="176" y="0"/>
                  </a:cubicBezTo>
                  <a:cubicBezTo>
                    <a:pt x="175" y="0"/>
                    <a:pt x="175" y="0"/>
                    <a:pt x="175" y="0"/>
                  </a:cubicBezTo>
                  <a:cubicBezTo>
                    <a:pt x="175" y="5"/>
                    <a:pt x="169" y="10"/>
                    <a:pt x="161" y="10"/>
                  </a:cubicBezTo>
                  <a:cubicBezTo>
                    <a:pt x="153" y="10"/>
                    <a:pt x="147" y="5"/>
                    <a:pt x="147" y="0"/>
                  </a:cubicBezTo>
                  <a:cubicBezTo>
                    <a:pt x="146" y="0"/>
                    <a:pt x="146" y="0"/>
                    <a:pt x="146" y="0"/>
                  </a:cubicBezTo>
                  <a:cubicBezTo>
                    <a:pt x="146" y="5"/>
                    <a:pt x="140" y="10"/>
                    <a:pt x="132" y="10"/>
                  </a:cubicBezTo>
                  <a:cubicBezTo>
                    <a:pt x="124" y="10"/>
                    <a:pt x="118" y="5"/>
                    <a:pt x="118" y="0"/>
                  </a:cubicBezTo>
                  <a:cubicBezTo>
                    <a:pt x="117" y="0"/>
                    <a:pt x="117" y="0"/>
                    <a:pt x="117" y="0"/>
                  </a:cubicBezTo>
                  <a:cubicBezTo>
                    <a:pt x="117" y="5"/>
                    <a:pt x="110" y="10"/>
                    <a:pt x="103" y="10"/>
                  </a:cubicBezTo>
                  <a:cubicBezTo>
                    <a:pt x="95" y="10"/>
                    <a:pt x="88" y="5"/>
                    <a:pt x="88" y="0"/>
                  </a:cubicBezTo>
                  <a:cubicBezTo>
                    <a:pt x="88" y="0"/>
                    <a:pt x="88" y="0"/>
                    <a:pt x="88" y="0"/>
                  </a:cubicBezTo>
                  <a:cubicBezTo>
                    <a:pt x="88" y="5"/>
                    <a:pt x="81" y="10"/>
                    <a:pt x="74" y="10"/>
                  </a:cubicBezTo>
                  <a:cubicBezTo>
                    <a:pt x="66" y="10"/>
                    <a:pt x="59" y="5"/>
                    <a:pt x="59" y="0"/>
                  </a:cubicBezTo>
                  <a:cubicBezTo>
                    <a:pt x="59" y="0"/>
                    <a:pt x="59" y="0"/>
                    <a:pt x="59" y="0"/>
                  </a:cubicBezTo>
                  <a:cubicBezTo>
                    <a:pt x="59" y="5"/>
                    <a:pt x="52" y="10"/>
                    <a:pt x="44" y="10"/>
                  </a:cubicBezTo>
                  <a:cubicBezTo>
                    <a:pt x="37" y="10"/>
                    <a:pt x="30" y="5"/>
                    <a:pt x="30" y="0"/>
                  </a:cubicBezTo>
                  <a:cubicBezTo>
                    <a:pt x="30" y="0"/>
                    <a:pt x="30" y="0"/>
                    <a:pt x="30" y="0"/>
                  </a:cubicBezTo>
                  <a:cubicBezTo>
                    <a:pt x="30"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2" y="17"/>
                    <a:pt x="58" y="13"/>
                    <a:pt x="59" y="8"/>
                  </a:cubicBezTo>
                  <a:cubicBezTo>
                    <a:pt x="60" y="13"/>
                    <a:pt x="66" y="17"/>
                    <a:pt x="74" y="17"/>
                  </a:cubicBezTo>
                  <a:cubicBezTo>
                    <a:pt x="81" y="17"/>
                    <a:pt x="87" y="13"/>
                    <a:pt x="88" y="8"/>
                  </a:cubicBezTo>
                  <a:cubicBezTo>
                    <a:pt x="89" y="13"/>
                    <a:pt x="95" y="17"/>
                    <a:pt x="103" y="17"/>
                  </a:cubicBezTo>
                  <a:cubicBezTo>
                    <a:pt x="110" y="17"/>
                    <a:pt x="116" y="13"/>
                    <a:pt x="117" y="8"/>
                  </a:cubicBezTo>
                  <a:cubicBezTo>
                    <a:pt x="119" y="13"/>
                    <a:pt x="125"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5" y="8"/>
                  </a:cubicBezTo>
                  <a:cubicBezTo>
                    <a:pt x="206" y="13"/>
                    <a:pt x="212" y="17"/>
                    <a:pt x="219" y="17"/>
                  </a:cubicBezTo>
                  <a:cubicBezTo>
                    <a:pt x="226" y="17"/>
                    <a:pt x="232" y="13"/>
                    <a:pt x="234" y="8"/>
                  </a:cubicBezTo>
                  <a:cubicBezTo>
                    <a:pt x="235" y="13"/>
                    <a:pt x="241" y="17"/>
                    <a:pt x="248" y="17"/>
                  </a:cubicBezTo>
                  <a:cubicBezTo>
                    <a:pt x="255" y="17"/>
                    <a:pt x="261" y="13"/>
                    <a:pt x="263" y="8"/>
                  </a:cubicBezTo>
                  <a:cubicBezTo>
                    <a:pt x="264" y="13"/>
                    <a:pt x="270" y="17"/>
                    <a:pt x="277" y="17"/>
                  </a:cubicBezTo>
                  <a:cubicBezTo>
                    <a:pt x="285" y="17"/>
                    <a:pt x="291" y="13"/>
                    <a:pt x="292" y="8"/>
                  </a:cubicBezTo>
                  <a:cubicBezTo>
                    <a:pt x="293" y="13"/>
                    <a:pt x="299" y="17"/>
                    <a:pt x="307" y="17"/>
                  </a:cubicBezTo>
                  <a:cubicBezTo>
                    <a:pt x="314" y="17"/>
                    <a:pt x="320" y="13"/>
                    <a:pt x="321" y="8"/>
                  </a:cubicBezTo>
                  <a:cubicBezTo>
                    <a:pt x="322" y="13"/>
                    <a:pt x="328" y="17"/>
                    <a:pt x="336" y="17"/>
                  </a:cubicBezTo>
                  <a:cubicBezTo>
                    <a:pt x="343" y="17"/>
                    <a:pt x="349" y="13"/>
                    <a:pt x="350" y="8"/>
                  </a:cubicBezTo>
                  <a:cubicBezTo>
                    <a:pt x="352" y="13"/>
                    <a:pt x="358"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8" y="8"/>
                  </a:cubicBezTo>
                  <a:cubicBezTo>
                    <a:pt x="439" y="13"/>
                    <a:pt x="445" y="17"/>
                    <a:pt x="452" y="17"/>
                  </a:cubicBezTo>
                  <a:cubicBezTo>
                    <a:pt x="459" y="17"/>
                    <a:pt x="466" y="13"/>
                    <a:pt x="467" y="8"/>
                  </a:cubicBezTo>
                  <a:lnTo>
                    <a:pt x="467" y="0"/>
                  </a:ln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307"/>
            <p:cNvSpPr>
              <a:spLocks/>
            </p:cNvSpPr>
            <p:nvPr/>
          </p:nvSpPr>
          <p:spPr bwMode="auto">
            <a:xfrm>
              <a:off x="6077355" y="4970344"/>
              <a:ext cx="1389701" cy="58074"/>
            </a:xfrm>
            <a:custGeom>
              <a:avLst/>
              <a:gdLst>
                <a:gd name="T0" fmla="*/ 407 w 408"/>
                <a:gd name="T1" fmla="*/ 0 h 17"/>
                <a:gd name="T2" fmla="*/ 379 w 408"/>
                <a:gd name="T3" fmla="*/ 0 h 17"/>
                <a:gd name="T4" fmla="*/ 364 w 408"/>
                <a:gd name="T5" fmla="*/ 10 h 17"/>
                <a:gd name="T6" fmla="*/ 349 w 408"/>
                <a:gd name="T7" fmla="*/ 0 h 17"/>
                <a:gd name="T8" fmla="*/ 320 w 408"/>
                <a:gd name="T9" fmla="*/ 0 h 17"/>
                <a:gd name="T10" fmla="*/ 306 w 408"/>
                <a:gd name="T11" fmla="*/ 10 h 17"/>
                <a:gd name="T12" fmla="*/ 291 w 408"/>
                <a:gd name="T13" fmla="*/ 0 h 17"/>
                <a:gd name="T14" fmla="*/ 262 w 408"/>
                <a:gd name="T15" fmla="*/ 0 h 17"/>
                <a:gd name="T16" fmla="*/ 247 w 408"/>
                <a:gd name="T17" fmla="*/ 10 h 17"/>
                <a:gd name="T18" fmla="*/ 233 w 408"/>
                <a:gd name="T19" fmla="*/ 0 h 17"/>
                <a:gd name="T20" fmla="*/ 204 w 408"/>
                <a:gd name="T21" fmla="*/ 0 h 17"/>
                <a:gd name="T22" fmla="*/ 203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4 w 408"/>
                <a:gd name="T43" fmla="*/ 10 h 17"/>
                <a:gd name="T44" fmla="*/ 0 w 408"/>
                <a:gd name="T45" fmla="*/ 0 h 17"/>
                <a:gd name="T46" fmla="*/ 14 w 408"/>
                <a:gd name="T47" fmla="*/ 17 h 17"/>
                <a:gd name="T48" fmla="*/ 44 w 408"/>
                <a:gd name="T49" fmla="*/ 17 h 17"/>
                <a:gd name="T50" fmla="*/ 73 w 408"/>
                <a:gd name="T51" fmla="*/ 17 h 17"/>
                <a:gd name="T52" fmla="*/ 102 w 408"/>
                <a:gd name="T53" fmla="*/ 17 h 17"/>
                <a:gd name="T54" fmla="*/ 131 w 408"/>
                <a:gd name="T55" fmla="*/ 17 h 17"/>
                <a:gd name="T56" fmla="*/ 160 w 408"/>
                <a:gd name="T57" fmla="*/ 17 h 17"/>
                <a:gd name="T58" fmla="*/ 189 w 408"/>
                <a:gd name="T59" fmla="*/ 17 h 17"/>
                <a:gd name="T60" fmla="*/ 218 w 408"/>
                <a:gd name="T61" fmla="*/ 17 h 17"/>
                <a:gd name="T62" fmla="*/ 247 w 408"/>
                <a:gd name="T63" fmla="*/ 17 h 17"/>
                <a:gd name="T64" fmla="*/ 277 w 408"/>
                <a:gd name="T65" fmla="*/ 17 h 17"/>
                <a:gd name="T66" fmla="*/ 306 w 408"/>
                <a:gd name="T67" fmla="*/ 17 h 17"/>
                <a:gd name="T68" fmla="*/ 335 w 408"/>
                <a:gd name="T69" fmla="*/ 17 h 17"/>
                <a:gd name="T70" fmla="*/ 364 w 408"/>
                <a:gd name="T71" fmla="*/ 17 h 17"/>
                <a:gd name="T72" fmla="*/ 393 w 408"/>
                <a:gd name="T73" fmla="*/ 17 h 17"/>
                <a:gd name="T74" fmla="*/ 408 w 408"/>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0" y="6"/>
                    <a:pt x="320" y="0"/>
                  </a:cubicBezTo>
                  <a:cubicBezTo>
                    <a:pt x="320" y="0"/>
                    <a:pt x="320" y="0"/>
                    <a:pt x="320" y="0"/>
                  </a:cubicBezTo>
                  <a:cubicBezTo>
                    <a:pt x="320" y="6"/>
                    <a:pt x="313" y="10"/>
                    <a:pt x="306" y="10"/>
                  </a:cubicBezTo>
                  <a:cubicBezTo>
                    <a:pt x="298" y="10"/>
                    <a:pt x="291" y="6"/>
                    <a:pt x="291" y="0"/>
                  </a:cubicBezTo>
                  <a:cubicBezTo>
                    <a:pt x="291" y="0"/>
                    <a:pt x="291" y="0"/>
                    <a:pt x="291" y="0"/>
                  </a:cubicBezTo>
                  <a:cubicBezTo>
                    <a:pt x="291" y="6"/>
                    <a:pt x="284" y="10"/>
                    <a:pt x="277" y="10"/>
                  </a:cubicBezTo>
                  <a:cubicBezTo>
                    <a:pt x="269" y="10"/>
                    <a:pt x="262" y="6"/>
                    <a:pt x="262" y="0"/>
                  </a:cubicBezTo>
                  <a:cubicBezTo>
                    <a:pt x="262" y="0"/>
                    <a:pt x="262" y="0"/>
                    <a:pt x="262" y="0"/>
                  </a:cubicBezTo>
                  <a:cubicBezTo>
                    <a:pt x="262" y="6"/>
                    <a:pt x="255" y="10"/>
                    <a:pt x="247" y="10"/>
                  </a:cubicBezTo>
                  <a:cubicBezTo>
                    <a:pt x="240" y="10"/>
                    <a:pt x="233" y="6"/>
                    <a:pt x="233" y="0"/>
                  </a:cubicBezTo>
                  <a:cubicBezTo>
                    <a:pt x="233" y="0"/>
                    <a:pt x="233" y="0"/>
                    <a:pt x="233" y="0"/>
                  </a:cubicBezTo>
                  <a:cubicBezTo>
                    <a:pt x="233" y="6"/>
                    <a:pt x="226" y="10"/>
                    <a:pt x="218" y="10"/>
                  </a:cubicBezTo>
                  <a:cubicBezTo>
                    <a:pt x="210" y="10"/>
                    <a:pt x="204" y="6"/>
                    <a:pt x="204" y="0"/>
                  </a:cubicBezTo>
                  <a:cubicBezTo>
                    <a:pt x="204" y="0"/>
                    <a:pt x="204" y="0"/>
                    <a:pt x="204" y="0"/>
                  </a:cubicBezTo>
                  <a:cubicBezTo>
                    <a:pt x="203" y="0"/>
                    <a:pt x="203" y="0"/>
                    <a:pt x="203"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0" y="10"/>
                    <a:pt x="73" y="10"/>
                  </a:cubicBezTo>
                  <a:cubicBezTo>
                    <a:pt x="65" y="10"/>
                    <a:pt x="58" y="6"/>
                    <a:pt x="58" y="0"/>
                  </a:cubicBezTo>
                  <a:cubicBezTo>
                    <a:pt x="58" y="0"/>
                    <a:pt x="58" y="0"/>
                    <a:pt x="58" y="0"/>
                  </a:cubicBezTo>
                  <a:cubicBezTo>
                    <a:pt x="58" y="6"/>
                    <a:pt x="51" y="10"/>
                    <a:pt x="44" y="10"/>
                  </a:cubicBezTo>
                  <a:cubicBezTo>
                    <a:pt x="36" y="10"/>
                    <a:pt x="29" y="6"/>
                    <a:pt x="29" y="0"/>
                  </a:cubicBezTo>
                  <a:cubicBezTo>
                    <a:pt x="29" y="0"/>
                    <a:pt x="29" y="0"/>
                    <a:pt x="29" y="0"/>
                  </a:cubicBezTo>
                  <a:cubicBezTo>
                    <a:pt x="29" y="6"/>
                    <a:pt x="22" y="10"/>
                    <a:pt x="14" y="10"/>
                  </a:cubicBezTo>
                  <a:cubicBezTo>
                    <a:pt x="7" y="10"/>
                    <a:pt x="0" y="6"/>
                    <a:pt x="0" y="0"/>
                  </a:cubicBezTo>
                  <a:cubicBezTo>
                    <a:pt x="0" y="0"/>
                    <a:pt x="0" y="0"/>
                    <a:pt x="0" y="0"/>
                  </a:cubicBezTo>
                  <a:cubicBezTo>
                    <a:pt x="0" y="9"/>
                    <a:pt x="0" y="9"/>
                    <a:pt x="0" y="9"/>
                  </a:cubicBezTo>
                  <a:cubicBezTo>
                    <a:pt x="1" y="13"/>
                    <a:pt x="7" y="17"/>
                    <a:pt x="14" y="17"/>
                  </a:cubicBezTo>
                  <a:cubicBezTo>
                    <a:pt x="22" y="17"/>
                    <a:pt x="28" y="13"/>
                    <a:pt x="29" y="9"/>
                  </a:cubicBezTo>
                  <a:cubicBezTo>
                    <a:pt x="30" y="13"/>
                    <a:pt x="36" y="17"/>
                    <a:pt x="44" y="17"/>
                  </a:cubicBezTo>
                  <a:cubicBezTo>
                    <a:pt x="51" y="17"/>
                    <a:pt x="57" y="13"/>
                    <a:pt x="58" y="9"/>
                  </a:cubicBezTo>
                  <a:cubicBezTo>
                    <a:pt x="59" y="13"/>
                    <a:pt x="65" y="17"/>
                    <a:pt x="73" y="17"/>
                  </a:cubicBezTo>
                  <a:cubicBezTo>
                    <a:pt x="80" y="17"/>
                    <a:pt x="86" y="13"/>
                    <a:pt x="87" y="9"/>
                  </a:cubicBezTo>
                  <a:cubicBezTo>
                    <a:pt x="89" y="13"/>
                    <a:pt x="95" y="17"/>
                    <a:pt x="102" y="17"/>
                  </a:cubicBezTo>
                  <a:cubicBezTo>
                    <a:pt x="109" y="17"/>
                    <a:pt x="115" y="13"/>
                    <a:pt x="116" y="9"/>
                  </a:cubicBezTo>
                  <a:cubicBezTo>
                    <a:pt x="118" y="13"/>
                    <a:pt x="124" y="17"/>
                    <a:pt x="131" y="17"/>
                  </a:cubicBezTo>
                  <a:cubicBezTo>
                    <a:pt x="138" y="17"/>
                    <a:pt x="144" y="13"/>
                    <a:pt x="145" y="9"/>
                  </a:cubicBezTo>
                  <a:cubicBezTo>
                    <a:pt x="147" y="13"/>
                    <a:pt x="153" y="17"/>
                    <a:pt x="160" y="17"/>
                  </a:cubicBezTo>
                  <a:cubicBezTo>
                    <a:pt x="167" y="17"/>
                    <a:pt x="173" y="13"/>
                    <a:pt x="175" y="9"/>
                  </a:cubicBezTo>
                  <a:cubicBezTo>
                    <a:pt x="176" y="13"/>
                    <a:pt x="182" y="17"/>
                    <a:pt x="189" y="17"/>
                  </a:cubicBezTo>
                  <a:cubicBezTo>
                    <a:pt x="196" y="17"/>
                    <a:pt x="202" y="14"/>
                    <a:pt x="204" y="9"/>
                  </a:cubicBezTo>
                  <a:cubicBezTo>
                    <a:pt x="205" y="14"/>
                    <a:pt x="211" y="17"/>
                    <a:pt x="218" y="17"/>
                  </a:cubicBezTo>
                  <a:cubicBezTo>
                    <a:pt x="225" y="17"/>
                    <a:pt x="231" y="13"/>
                    <a:pt x="233" y="9"/>
                  </a:cubicBezTo>
                  <a:cubicBezTo>
                    <a:pt x="234" y="13"/>
                    <a:pt x="240" y="17"/>
                    <a:pt x="247" y="17"/>
                  </a:cubicBezTo>
                  <a:cubicBezTo>
                    <a:pt x="255" y="17"/>
                    <a:pt x="261" y="13"/>
                    <a:pt x="262" y="9"/>
                  </a:cubicBezTo>
                  <a:cubicBezTo>
                    <a:pt x="263" y="13"/>
                    <a:pt x="269" y="17"/>
                    <a:pt x="277" y="17"/>
                  </a:cubicBezTo>
                  <a:cubicBezTo>
                    <a:pt x="284" y="17"/>
                    <a:pt x="290" y="13"/>
                    <a:pt x="291" y="9"/>
                  </a:cubicBezTo>
                  <a:cubicBezTo>
                    <a:pt x="292" y="13"/>
                    <a:pt x="298" y="17"/>
                    <a:pt x="306" y="17"/>
                  </a:cubicBezTo>
                  <a:cubicBezTo>
                    <a:pt x="313" y="17"/>
                    <a:pt x="319" y="13"/>
                    <a:pt x="320" y="9"/>
                  </a:cubicBezTo>
                  <a:cubicBezTo>
                    <a:pt x="322" y="13"/>
                    <a:pt x="328" y="17"/>
                    <a:pt x="335" y="17"/>
                  </a:cubicBezTo>
                  <a:cubicBezTo>
                    <a:pt x="342" y="17"/>
                    <a:pt x="348" y="13"/>
                    <a:pt x="349" y="9"/>
                  </a:cubicBezTo>
                  <a:cubicBezTo>
                    <a:pt x="351" y="13"/>
                    <a:pt x="357" y="17"/>
                    <a:pt x="364" y="17"/>
                  </a:cubicBezTo>
                  <a:cubicBezTo>
                    <a:pt x="371" y="17"/>
                    <a:pt x="377" y="13"/>
                    <a:pt x="378" y="9"/>
                  </a:cubicBezTo>
                  <a:cubicBezTo>
                    <a:pt x="380" y="13"/>
                    <a:pt x="386" y="17"/>
                    <a:pt x="393" y="17"/>
                  </a:cubicBezTo>
                  <a:cubicBezTo>
                    <a:pt x="400" y="17"/>
                    <a:pt x="406" y="13"/>
                    <a:pt x="408" y="9"/>
                  </a:cubicBezTo>
                  <a:cubicBezTo>
                    <a:pt x="408" y="0"/>
                    <a:pt x="408" y="0"/>
                    <a:pt x="408" y="0"/>
                  </a:cubicBezTo>
                </a:path>
              </a:pathLst>
            </a:custGeom>
            <a:solidFill>
              <a:srgbClr val="489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308"/>
            <p:cNvSpPr>
              <a:spLocks/>
            </p:cNvSpPr>
            <p:nvPr/>
          </p:nvSpPr>
          <p:spPr bwMode="auto">
            <a:xfrm>
              <a:off x="7613770" y="4919401"/>
              <a:ext cx="1986743" cy="58074"/>
            </a:xfrm>
            <a:custGeom>
              <a:avLst/>
              <a:gdLst>
                <a:gd name="T0" fmla="*/ 583 w 583"/>
                <a:gd name="T1" fmla="*/ 0 h 17"/>
                <a:gd name="T2" fmla="*/ 568 w 583"/>
                <a:gd name="T3" fmla="*/ 10 h 17"/>
                <a:gd name="T4" fmla="*/ 554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9 w 583"/>
                <a:gd name="T19" fmla="*/ 0 h 17"/>
                <a:gd name="T20" fmla="*/ 394 w 583"/>
                <a:gd name="T21" fmla="*/ 10 h 17"/>
                <a:gd name="T22" fmla="*/ 379 w 583"/>
                <a:gd name="T23" fmla="*/ 0 h 17"/>
                <a:gd name="T24" fmla="*/ 350 w 583"/>
                <a:gd name="T25" fmla="*/ 0 h 17"/>
                <a:gd name="T26" fmla="*/ 336 w 583"/>
                <a:gd name="T27" fmla="*/ 10 h 17"/>
                <a:gd name="T28" fmla="*/ 321 w 583"/>
                <a:gd name="T29" fmla="*/ 0 h 17"/>
                <a:gd name="T30" fmla="*/ 292 w 583"/>
                <a:gd name="T31" fmla="*/ 0 h 17"/>
                <a:gd name="T32" fmla="*/ 292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6 w 583"/>
                <a:gd name="T45" fmla="*/ 0 h 17"/>
                <a:gd name="T46" fmla="*/ 161 w 583"/>
                <a:gd name="T47" fmla="*/ 10 h 17"/>
                <a:gd name="T48" fmla="*/ 146 w 583"/>
                <a:gd name="T49" fmla="*/ 0 h 17"/>
                <a:gd name="T50" fmla="*/ 117 w 583"/>
                <a:gd name="T51" fmla="*/ 0 h 17"/>
                <a:gd name="T52" fmla="*/ 103 w 583"/>
                <a:gd name="T53" fmla="*/ 10 h 17"/>
                <a:gd name="T54" fmla="*/ 88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3 w 583"/>
                <a:gd name="T75" fmla="*/ 17 h 17"/>
                <a:gd name="T76" fmla="*/ 132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6 w 583"/>
                <a:gd name="T91" fmla="*/ 17 h 17"/>
                <a:gd name="T92" fmla="*/ 365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0"/>
                  </a:moveTo>
                  <a:cubicBezTo>
                    <a:pt x="583" y="0"/>
                    <a:pt x="583" y="0"/>
                    <a:pt x="583" y="0"/>
                  </a:cubicBezTo>
                  <a:cubicBezTo>
                    <a:pt x="583" y="0"/>
                    <a:pt x="583" y="0"/>
                    <a:pt x="583" y="0"/>
                  </a:cubicBezTo>
                  <a:cubicBezTo>
                    <a:pt x="583" y="6"/>
                    <a:pt x="576" y="10"/>
                    <a:pt x="568" y="10"/>
                  </a:cubicBezTo>
                  <a:cubicBezTo>
                    <a:pt x="561" y="10"/>
                    <a:pt x="554" y="6"/>
                    <a:pt x="554" y="0"/>
                  </a:cubicBezTo>
                  <a:cubicBezTo>
                    <a:pt x="554" y="0"/>
                    <a:pt x="554" y="0"/>
                    <a:pt x="554" y="0"/>
                  </a:cubicBezTo>
                  <a:cubicBezTo>
                    <a:pt x="554"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8" y="6"/>
                    <a:pt x="438" y="0"/>
                  </a:cubicBezTo>
                  <a:cubicBezTo>
                    <a:pt x="437" y="0"/>
                    <a:pt x="437" y="0"/>
                    <a:pt x="437" y="0"/>
                  </a:cubicBezTo>
                  <a:cubicBezTo>
                    <a:pt x="437" y="6"/>
                    <a:pt x="431" y="10"/>
                    <a:pt x="423" y="10"/>
                  </a:cubicBezTo>
                  <a:cubicBezTo>
                    <a:pt x="415" y="10"/>
                    <a:pt x="409" y="6"/>
                    <a:pt x="409" y="0"/>
                  </a:cubicBezTo>
                  <a:cubicBezTo>
                    <a:pt x="408" y="0"/>
                    <a:pt x="408" y="0"/>
                    <a:pt x="408" y="0"/>
                  </a:cubicBezTo>
                  <a:cubicBezTo>
                    <a:pt x="408" y="6"/>
                    <a:pt x="402" y="10"/>
                    <a:pt x="394" y="10"/>
                  </a:cubicBezTo>
                  <a:cubicBezTo>
                    <a:pt x="386" y="10"/>
                    <a:pt x="380" y="6"/>
                    <a:pt x="380" y="0"/>
                  </a:cubicBezTo>
                  <a:cubicBezTo>
                    <a:pt x="379" y="0"/>
                    <a:pt x="379" y="0"/>
                    <a:pt x="379" y="0"/>
                  </a:cubicBezTo>
                  <a:cubicBezTo>
                    <a:pt x="379" y="6"/>
                    <a:pt x="373" y="10"/>
                    <a:pt x="365" y="10"/>
                  </a:cubicBezTo>
                  <a:cubicBezTo>
                    <a:pt x="357" y="10"/>
                    <a:pt x="350" y="6"/>
                    <a:pt x="350" y="0"/>
                  </a:cubicBezTo>
                  <a:cubicBezTo>
                    <a:pt x="350" y="0"/>
                    <a:pt x="350" y="0"/>
                    <a:pt x="350" y="0"/>
                  </a:cubicBezTo>
                  <a:cubicBezTo>
                    <a:pt x="350" y="6"/>
                    <a:pt x="343" y="10"/>
                    <a:pt x="336" y="10"/>
                  </a:cubicBezTo>
                  <a:cubicBezTo>
                    <a:pt x="328" y="10"/>
                    <a:pt x="321" y="6"/>
                    <a:pt x="321" y="0"/>
                  </a:cubicBezTo>
                  <a:cubicBezTo>
                    <a:pt x="321" y="0"/>
                    <a:pt x="321" y="0"/>
                    <a:pt x="321" y="0"/>
                  </a:cubicBezTo>
                  <a:cubicBezTo>
                    <a:pt x="321" y="6"/>
                    <a:pt x="314" y="10"/>
                    <a:pt x="306" y="10"/>
                  </a:cubicBezTo>
                  <a:cubicBezTo>
                    <a:pt x="299" y="10"/>
                    <a:pt x="292" y="6"/>
                    <a:pt x="292" y="0"/>
                  </a:cubicBezTo>
                  <a:cubicBezTo>
                    <a:pt x="292" y="0"/>
                    <a:pt x="292" y="0"/>
                    <a:pt x="292" y="0"/>
                  </a:cubicBezTo>
                  <a:cubicBezTo>
                    <a:pt x="292" y="0"/>
                    <a:pt x="292" y="0"/>
                    <a:pt x="292"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7" y="6"/>
                    <a:pt x="147" y="0"/>
                  </a:cubicBezTo>
                  <a:cubicBezTo>
                    <a:pt x="146" y="0"/>
                    <a:pt x="146" y="0"/>
                    <a:pt x="146" y="0"/>
                  </a:cubicBezTo>
                  <a:cubicBezTo>
                    <a:pt x="146" y="6"/>
                    <a:pt x="140" y="10"/>
                    <a:pt x="132" y="10"/>
                  </a:cubicBezTo>
                  <a:cubicBezTo>
                    <a:pt x="124" y="10"/>
                    <a:pt x="117" y="6"/>
                    <a:pt x="117" y="0"/>
                  </a:cubicBezTo>
                  <a:cubicBezTo>
                    <a:pt x="117" y="0"/>
                    <a:pt x="117" y="0"/>
                    <a:pt x="117" y="0"/>
                  </a:cubicBezTo>
                  <a:cubicBezTo>
                    <a:pt x="117" y="6"/>
                    <a:pt x="110" y="10"/>
                    <a:pt x="103" y="10"/>
                  </a:cubicBezTo>
                  <a:cubicBezTo>
                    <a:pt x="95" y="10"/>
                    <a:pt x="88" y="6"/>
                    <a:pt x="88" y="0"/>
                  </a:cubicBezTo>
                  <a:cubicBezTo>
                    <a:pt x="88" y="0"/>
                    <a:pt x="88" y="0"/>
                    <a:pt x="88" y="0"/>
                  </a:cubicBezTo>
                  <a:cubicBezTo>
                    <a:pt x="88" y="6"/>
                    <a:pt x="81" y="10"/>
                    <a:pt x="73" y="10"/>
                  </a:cubicBezTo>
                  <a:cubicBezTo>
                    <a:pt x="66" y="10"/>
                    <a:pt x="59" y="6"/>
                    <a:pt x="59" y="0"/>
                  </a:cubicBezTo>
                  <a:cubicBezTo>
                    <a:pt x="59" y="0"/>
                    <a:pt x="59" y="0"/>
                    <a:pt x="59" y="0"/>
                  </a:cubicBezTo>
                  <a:cubicBezTo>
                    <a:pt x="59" y="6"/>
                    <a:pt x="52" y="10"/>
                    <a:pt x="44" y="10"/>
                  </a:cubicBezTo>
                  <a:cubicBezTo>
                    <a:pt x="37"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8"/>
                    <a:pt x="0" y="8"/>
                  </a:cubicBezTo>
                  <a:cubicBezTo>
                    <a:pt x="2" y="13"/>
                    <a:pt x="8" y="17"/>
                    <a:pt x="15" y="17"/>
                  </a:cubicBezTo>
                  <a:cubicBezTo>
                    <a:pt x="22" y="17"/>
                    <a:pt x="28" y="13"/>
                    <a:pt x="30" y="8"/>
                  </a:cubicBezTo>
                  <a:cubicBezTo>
                    <a:pt x="31" y="13"/>
                    <a:pt x="37" y="17"/>
                    <a:pt x="44" y="17"/>
                  </a:cubicBezTo>
                  <a:cubicBezTo>
                    <a:pt x="52" y="17"/>
                    <a:pt x="58" y="13"/>
                    <a:pt x="59" y="8"/>
                  </a:cubicBezTo>
                  <a:cubicBezTo>
                    <a:pt x="60" y="13"/>
                    <a:pt x="66" y="17"/>
                    <a:pt x="73" y="17"/>
                  </a:cubicBezTo>
                  <a:cubicBezTo>
                    <a:pt x="81" y="17"/>
                    <a:pt x="87" y="13"/>
                    <a:pt x="88" y="8"/>
                  </a:cubicBezTo>
                  <a:cubicBezTo>
                    <a:pt x="89" y="13"/>
                    <a:pt x="95" y="17"/>
                    <a:pt x="103" y="17"/>
                  </a:cubicBezTo>
                  <a:cubicBezTo>
                    <a:pt x="110" y="17"/>
                    <a:pt x="116" y="13"/>
                    <a:pt x="117" y="8"/>
                  </a:cubicBezTo>
                  <a:cubicBezTo>
                    <a:pt x="119" y="13"/>
                    <a:pt x="125"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4" y="8"/>
                  </a:cubicBezTo>
                  <a:cubicBezTo>
                    <a:pt x="206" y="13"/>
                    <a:pt x="212" y="17"/>
                    <a:pt x="219" y="17"/>
                  </a:cubicBezTo>
                  <a:cubicBezTo>
                    <a:pt x="226" y="17"/>
                    <a:pt x="232" y="13"/>
                    <a:pt x="234" y="8"/>
                  </a:cubicBezTo>
                  <a:cubicBezTo>
                    <a:pt x="235" y="13"/>
                    <a:pt x="241" y="17"/>
                    <a:pt x="248" y="17"/>
                  </a:cubicBezTo>
                  <a:cubicBezTo>
                    <a:pt x="255" y="17"/>
                    <a:pt x="261" y="13"/>
                    <a:pt x="263" y="8"/>
                  </a:cubicBezTo>
                  <a:cubicBezTo>
                    <a:pt x="264" y="13"/>
                    <a:pt x="270" y="17"/>
                    <a:pt x="277" y="17"/>
                  </a:cubicBezTo>
                  <a:cubicBezTo>
                    <a:pt x="284" y="17"/>
                    <a:pt x="290" y="13"/>
                    <a:pt x="292" y="9"/>
                  </a:cubicBezTo>
                  <a:cubicBezTo>
                    <a:pt x="293" y="13"/>
                    <a:pt x="299" y="17"/>
                    <a:pt x="306" y="17"/>
                  </a:cubicBezTo>
                  <a:cubicBezTo>
                    <a:pt x="314" y="17"/>
                    <a:pt x="320" y="13"/>
                    <a:pt x="321" y="8"/>
                  </a:cubicBezTo>
                  <a:cubicBezTo>
                    <a:pt x="322" y="13"/>
                    <a:pt x="328" y="17"/>
                    <a:pt x="336" y="17"/>
                  </a:cubicBezTo>
                  <a:cubicBezTo>
                    <a:pt x="343" y="17"/>
                    <a:pt x="349" y="13"/>
                    <a:pt x="350" y="8"/>
                  </a:cubicBezTo>
                  <a:cubicBezTo>
                    <a:pt x="352" y="13"/>
                    <a:pt x="358"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7" y="8"/>
                  </a:cubicBezTo>
                  <a:cubicBezTo>
                    <a:pt x="439" y="13"/>
                    <a:pt x="445" y="17"/>
                    <a:pt x="452" y="17"/>
                  </a:cubicBezTo>
                  <a:cubicBezTo>
                    <a:pt x="459" y="17"/>
                    <a:pt x="465" y="13"/>
                    <a:pt x="467" y="8"/>
                  </a:cubicBezTo>
                  <a:cubicBezTo>
                    <a:pt x="468" y="13"/>
                    <a:pt x="474" y="17"/>
                    <a:pt x="481" y="17"/>
                  </a:cubicBezTo>
                  <a:cubicBezTo>
                    <a:pt x="488" y="17"/>
                    <a:pt x="494" y="13"/>
                    <a:pt x="496" y="8"/>
                  </a:cubicBezTo>
                  <a:cubicBezTo>
                    <a:pt x="497" y="13"/>
                    <a:pt x="503" y="17"/>
                    <a:pt x="510" y="17"/>
                  </a:cubicBezTo>
                  <a:cubicBezTo>
                    <a:pt x="517" y="17"/>
                    <a:pt x="523" y="13"/>
                    <a:pt x="525" y="8"/>
                  </a:cubicBezTo>
                  <a:cubicBezTo>
                    <a:pt x="526" y="13"/>
                    <a:pt x="532" y="17"/>
                    <a:pt x="539" y="17"/>
                  </a:cubicBezTo>
                  <a:cubicBezTo>
                    <a:pt x="547" y="17"/>
                    <a:pt x="553" y="13"/>
                    <a:pt x="554" y="8"/>
                  </a:cubicBezTo>
                  <a:cubicBezTo>
                    <a:pt x="555" y="13"/>
                    <a:pt x="561" y="17"/>
                    <a:pt x="568" y="17"/>
                  </a:cubicBezTo>
                  <a:cubicBezTo>
                    <a:pt x="577" y="17"/>
                    <a:pt x="583" y="12"/>
                    <a:pt x="583" y="6"/>
                  </a:cubicBezTo>
                  <a:cubicBezTo>
                    <a:pt x="583" y="0"/>
                    <a:pt x="583" y="0"/>
                    <a:pt x="583" y="0"/>
                  </a:cubicBezTo>
                  <a:close/>
                </a:path>
              </a:pathLst>
            </a:custGeom>
            <a:solidFill>
              <a:srgbClr val="B1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309"/>
            <p:cNvSpPr>
              <a:spLocks/>
            </p:cNvSpPr>
            <p:nvPr/>
          </p:nvSpPr>
          <p:spPr bwMode="auto">
            <a:xfrm>
              <a:off x="7715654" y="4936722"/>
              <a:ext cx="1786031"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5 w 524"/>
                <a:gd name="T13" fmla="*/ 17 h 17"/>
                <a:gd name="T14" fmla="*/ 306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2 w 524"/>
                <a:gd name="T29" fmla="*/ 17 h 17"/>
                <a:gd name="T30" fmla="*/ 73 w 524"/>
                <a:gd name="T31" fmla="*/ 17 h 17"/>
                <a:gd name="T32" fmla="*/ 43 w 524"/>
                <a:gd name="T33" fmla="*/ 17 h 17"/>
                <a:gd name="T34" fmla="*/ 14 w 524"/>
                <a:gd name="T35" fmla="*/ 17 h 17"/>
                <a:gd name="T36" fmla="*/ 0 w 524"/>
                <a:gd name="T37" fmla="*/ 0 h 17"/>
                <a:gd name="T38" fmla="*/ 14 w 524"/>
                <a:gd name="T39" fmla="*/ 10 h 17"/>
                <a:gd name="T40" fmla="*/ 29 w 524"/>
                <a:gd name="T41" fmla="*/ 0 h 17"/>
                <a:gd name="T42" fmla="*/ 58 w 524"/>
                <a:gd name="T43" fmla="*/ 0 h 17"/>
                <a:gd name="T44" fmla="*/ 73 w 524"/>
                <a:gd name="T45" fmla="*/ 10 h 17"/>
                <a:gd name="T46" fmla="*/ 87 w 524"/>
                <a:gd name="T47" fmla="*/ 0 h 17"/>
                <a:gd name="T48" fmla="*/ 116 w 524"/>
                <a:gd name="T49" fmla="*/ 0 h 17"/>
                <a:gd name="T50" fmla="*/ 131 w 524"/>
                <a:gd name="T51" fmla="*/ 10 h 17"/>
                <a:gd name="T52" fmla="*/ 146 w 524"/>
                <a:gd name="T53" fmla="*/ 0 h 17"/>
                <a:gd name="T54" fmla="*/ 174 w 524"/>
                <a:gd name="T55" fmla="*/ 0 h 17"/>
                <a:gd name="T56" fmla="*/ 189 w 524"/>
                <a:gd name="T57" fmla="*/ 10 h 17"/>
                <a:gd name="T58" fmla="*/ 204 w 524"/>
                <a:gd name="T59" fmla="*/ 0 h 17"/>
                <a:gd name="T60" fmla="*/ 232 w 524"/>
                <a:gd name="T61" fmla="*/ 0 h 17"/>
                <a:gd name="T62" fmla="*/ 247 w 524"/>
                <a:gd name="T63" fmla="*/ 10 h 17"/>
                <a:gd name="T64" fmla="*/ 262 w 524"/>
                <a:gd name="T65" fmla="*/ 0 h 17"/>
                <a:gd name="T66" fmla="*/ 262 w 524"/>
                <a:gd name="T67" fmla="*/ 0 h 17"/>
                <a:gd name="T68" fmla="*/ 291 w 524"/>
                <a:gd name="T69" fmla="*/ 0 h 17"/>
                <a:gd name="T70" fmla="*/ 306 w 524"/>
                <a:gd name="T71" fmla="*/ 10 h 17"/>
                <a:gd name="T72" fmla="*/ 320 w 524"/>
                <a:gd name="T73" fmla="*/ 0 h 17"/>
                <a:gd name="T74" fmla="*/ 349 w 524"/>
                <a:gd name="T75" fmla="*/ 0 h 17"/>
                <a:gd name="T76" fmla="*/ 364 w 524"/>
                <a:gd name="T77" fmla="*/ 10 h 17"/>
                <a:gd name="T78" fmla="*/ 379 w 524"/>
                <a:gd name="T79" fmla="*/ 0 h 17"/>
                <a:gd name="T80" fmla="*/ 407 w 524"/>
                <a:gd name="T81" fmla="*/ 0 h 17"/>
                <a:gd name="T82" fmla="*/ 422 w 524"/>
                <a:gd name="T83" fmla="*/ 10 h 17"/>
                <a:gd name="T84" fmla="*/ 437 w 524"/>
                <a:gd name="T85" fmla="*/ 0 h 17"/>
                <a:gd name="T86" fmla="*/ 465 w 524"/>
                <a:gd name="T87" fmla="*/ 0 h 17"/>
                <a:gd name="T88" fmla="*/ 480 w 524"/>
                <a:gd name="T89" fmla="*/ 10 h 17"/>
                <a:gd name="T90" fmla="*/ 495 w 524"/>
                <a:gd name="T91" fmla="*/ 0 h 17"/>
                <a:gd name="T92" fmla="*/ 524 w 524"/>
                <a:gd name="T93" fmla="*/ 0 h 17"/>
                <a:gd name="T94" fmla="*/ 524 w 524"/>
                <a:gd name="T9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8"/>
                  </a:moveTo>
                  <a:cubicBezTo>
                    <a:pt x="523" y="13"/>
                    <a:pt x="517" y="17"/>
                    <a:pt x="509" y="17"/>
                  </a:cubicBezTo>
                  <a:cubicBezTo>
                    <a:pt x="502" y="17"/>
                    <a:pt x="496" y="13"/>
                    <a:pt x="495" y="8"/>
                  </a:cubicBezTo>
                  <a:cubicBezTo>
                    <a:pt x="493" y="13"/>
                    <a:pt x="487" y="17"/>
                    <a:pt x="480" y="17"/>
                  </a:cubicBezTo>
                  <a:cubicBezTo>
                    <a:pt x="473" y="17"/>
                    <a:pt x="467" y="13"/>
                    <a:pt x="466" y="8"/>
                  </a:cubicBezTo>
                  <a:cubicBezTo>
                    <a:pt x="464" y="13"/>
                    <a:pt x="458" y="17"/>
                    <a:pt x="451" y="17"/>
                  </a:cubicBezTo>
                  <a:cubicBezTo>
                    <a:pt x="444" y="17"/>
                    <a:pt x="438" y="13"/>
                    <a:pt x="437" y="8"/>
                  </a:cubicBezTo>
                  <a:cubicBezTo>
                    <a:pt x="435" y="13"/>
                    <a:pt x="429" y="17"/>
                    <a:pt x="422" y="17"/>
                  </a:cubicBezTo>
                  <a:cubicBezTo>
                    <a:pt x="415" y="17"/>
                    <a:pt x="409" y="13"/>
                    <a:pt x="407" y="8"/>
                  </a:cubicBezTo>
                  <a:cubicBezTo>
                    <a:pt x="406" y="13"/>
                    <a:pt x="400" y="17"/>
                    <a:pt x="393" y="17"/>
                  </a:cubicBezTo>
                  <a:cubicBezTo>
                    <a:pt x="386" y="17"/>
                    <a:pt x="380" y="13"/>
                    <a:pt x="378" y="8"/>
                  </a:cubicBezTo>
                  <a:cubicBezTo>
                    <a:pt x="377" y="13"/>
                    <a:pt x="371" y="17"/>
                    <a:pt x="364" y="17"/>
                  </a:cubicBezTo>
                  <a:cubicBezTo>
                    <a:pt x="357" y="17"/>
                    <a:pt x="351" y="13"/>
                    <a:pt x="349" y="8"/>
                  </a:cubicBezTo>
                  <a:cubicBezTo>
                    <a:pt x="348" y="13"/>
                    <a:pt x="342" y="17"/>
                    <a:pt x="335" y="17"/>
                  </a:cubicBezTo>
                  <a:cubicBezTo>
                    <a:pt x="328" y="17"/>
                    <a:pt x="322" y="13"/>
                    <a:pt x="320" y="8"/>
                  </a:cubicBezTo>
                  <a:cubicBezTo>
                    <a:pt x="319" y="13"/>
                    <a:pt x="313" y="17"/>
                    <a:pt x="306" y="17"/>
                  </a:cubicBezTo>
                  <a:cubicBezTo>
                    <a:pt x="298" y="17"/>
                    <a:pt x="292" y="13"/>
                    <a:pt x="291" y="8"/>
                  </a:cubicBezTo>
                  <a:cubicBezTo>
                    <a:pt x="290" y="13"/>
                    <a:pt x="284" y="17"/>
                    <a:pt x="276" y="17"/>
                  </a:cubicBezTo>
                  <a:cubicBezTo>
                    <a:pt x="269" y="17"/>
                    <a:pt x="263" y="13"/>
                    <a:pt x="262" y="8"/>
                  </a:cubicBezTo>
                  <a:cubicBezTo>
                    <a:pt x="260" y="13"/>
                    <a:pt x="254" y="17"/>
                    <a:pt x="247" y="17"/>
                  </a:cubicBezTo>
                  <a:cubicBezTo>
                    <a:pt x="240" y="17"/>
                    <a:pt x="234" y="13"/>
                    <a:pt x="233" y="8"/>
                  </a:cubicBezTo>
                  <a:cubicBezTo>
                    <a:pt x="231" y="13"/>
                    <a:pt x="225" y="17"/>
                    <a:pt x="218" y="17"/>
                  </a:cubicBezTo>
                  <a:cubicBezTo>
                    <a:pt x="211" y="17"/>
                    <a:pt x="205" y="13"/>
                    <a:pt x="204" y="8"/>
                  </a:cubicBezTo>
                  <a:cubicBezTo>
                    <a:pt x="202" y="13"/>
                    <a:pt x="196" y="17"/>
                    <a:pt x="189" y="17"/>
                  </a:cubicBezTo>
                  <a:cubicBezTo>
                    <a:pt x="182" y="17"/>
                    <a:pt x="176" y="13"/>
                    <a:pt x="174" y="8"/>
                  </a:cubicBezTo>
                  <a:cubicBezTo>
                    <a:pt x="173" y="13"/>
                    <a:pt x="167" y="17"/>
                    <a:pt x="160" y="17"/>
                  </a:cubicBezTo>
                  <a:cubicBezTo>
                    <a:pt x="153" y="17"/>
                    <a:pt x="147" y="13"/>
                    <a:pt x="145" y="8"/>
                  </a:cubicBezTo>
                  <a:cubicBezTo>
                    <a:pt x="144" y="13"/>
                    <a:pt x="138" y="17"/>
                    <a:pt x="131" y="17"/>
                  </a:cubicBezTo>
                  <a:cubicBezTo>
                    <a:pt x="124" y="17"/>
                    <a:pt x="118" y="13"/>
                    <a:pt x="116" y="8"/>
                  </a:cubicBezTo>
                  <a:cubicBezTo>
                    <a:pt x="115" y="13"/>
                    <a:pt x="109" y="17"/>
                    <a:pt x="102" y="17"/>
                  </a:cubicBezTo>
                  <a:cubicBezTo>
                    <a:pt x="95" y="17"/>
                    <a:pt x="89" y="13"/>
                    <a:pt x="87" y="8"/>
                  </a:cubicBezTo>
                  <a:cubicBezTo>
                    <a:pt x="86" y="13"/>
                    <a:pt x="80" y="17"/>
                    <a:pt x="73" y="17"/>
                  </a:cubicBezTo>
                  <a:cubicBezTo>
                    <a:pt x="65" y="17"/>
                    <a:pt x="59" y="13"/>
                    <a:pt x="58" y="8"/>
                  </a:cubicBezTo>
                  <a:cubicBezTo>
                    <a:pt x="57" y="13"/>
                    <a:pt x="51" y="17"/>
                    <a:pt x="43" y="17"/>
                  </a:cubicBezTo>
                  <a:cubicBezTo>
                    <a:pt x="36" y="17"/>
                    <a:pt x="30" y="13"/>
                    <a:pt x="29" y="8"/>
                  </a:cubicBezTo>
                  <a:cubicBezTo>
                    <a:pt x="28" y="13"/>
                    <a:pt x="22" y="17"/>
                    <a:pt x="14" y="17"/>
                  </a:cubicBezTo>
                  <a:cubicBezTo>
                    <a:pt x="7" y="17"/>
                    <a:pt x="1" y="13"/>
                    <a:pt x="0" y="8"/>
                  </a:cubicBezTo>
                  <a:cubicBezTo>
                    <a:pt x="0" y="0"/>
                    <a:pt x="0" y="0"/>
                    <a:pt x="0" y="0"/>
                  </a:cubicBezTo>
                  <a:cubicBezTo>
                    <a:pt x="0" y="0"/>
                    <a:pt x="0" y="0"/>
                    <a:pt x="0" y="0"/>
                  </a:cubicBezTo>
                  <a:cubicBezTo>
                    <a:pt x="0" y="5"/>
                    <a:pt x="7" y="10"/>
                    <a:pt x="14" y="10"/>
                  </a:cubicBezTo>
                  <a:cubicBezTo>
                    <a:pt x="22" y="10"/>
                    <a:pt x="29" y="5"/>
                    <a:pt x="29" y="0"/>
                  </a:cubicBezTo>
                  <a:cubicBezTo>
                    <a:pt x="29" y="0"/>
                    <a:pt x="29" y="0"/>
                    <a:pt x="29" y="0"/>
                  </a:cubicBezTo>
                  <a:cubicBezTo>
                    <a:pt x="29" y="5"/>
                    <a:pt x="36" y="10"/>
                    <a:pt x="43" y="10"/>
                  </a:cubicBezTo>
                  <a:cubicBezTo>
                    <a:pt x="51" y="10"/>
                    <a:pt x="58" y="5"/>
                    <a:pt x="58" y="0"/>
                  </a:cubicBezTo>
                  <a:cubicBezTo>
                    <a:pt x="58" y="0"/>
                    <a:pt x="58" y="0"/>
                    <a:pt x="58" y="0"/>
                  </a:cubicBezTo>
                  <a:cubicBezTo>
                    <a:pt x="58" y="5"/>
                    <a:pt x="65" y="10"/>
                    <a:pt x="73" y="10"/>
                  </a:cubicBezTo>
                  <a:cubicBezTo>
                    <a:pt x="80" y="10"/>
                    <a:pt x="87" y="5"/>
                    <a:pt x="87" y="0"/>
                  </a:cubicBezTo>
                  <a:cubicBezTo>
                    <a:pt x="87" y="0"/>
                    <a:pt x="87" y="0"/>
                    <a:pt x="87" y="0"/>
                  </a:cubicBezTo>
                  <a:cubicBezTo>
                    <a:pt x="87" y="5"/>
                    <a:pt x="94" y="10"/>
                    <a:pt x="102" y="10"/>
                  </a:cubicBezTo>
                  <a:cubicBezTo>
                    <a:pt x="110" y="10"/>
                    <a:pt x="116" y="5"/>
                    <a:pt x="116" y="0"/>
                  </a:cubicBezTo>
                  <a:cubicBezTo>
                    <a:pt x="117" y="0"/>
                    <a:pt x="117" y="0"/>
                    <a:pt x="117" y="0"/>
                  </a:cubicBezTo>
                  <a:cubicBezTo>
                    <a:pt x="117" y="5"/>
                    <a:pt x="123" y="10"/>
                    <a:pt x="131" y="10"/>
                  </a:cubicBezTo>
                  <a:cubicBezTo>
                    <a:pt x="139" y="10"/>
                    <a:pt x="145" y="5"/>
                    <a:pt x="145" y="0"/>
                  </a:cubicBezTo>
                  <a:cubicBezTo>
                    <a:pt x="146" y="0"/>
                    <a:pt x="146" y="0"/>
                    <a:pt x="146" y="0"/>
                  </a:cubicBezTo>
                  <a:cubicBezTo>
                    <a:pt x="146" y="5"/>
                    <a:pt x="152" y="10"/>
                    <a:pt x="160" y="10"/>
                  </a:cubicBezTo>
                  <a:cubicBezTo>
                    <a:pt x="168" y="10"/>
                    <a:pt x="174" y="5"/>
                    <a:pt x="174" y="0"/>
                  </a:cubicBezTo>
                  <a:cubicBezTo>
                    <a:pt x="175" y="0"/>
                    <a:pt x="175" y="0"/>
                    <a:pt x="175" y="0"/>
                  </a:cubicBezTo>
                  <a:cubicBezTo>
                    <a:pt x="175" y="5"/>
                    <a:pt x="181" y="10"/>
                    <a:pt x="189" y="10"/>
                  </a:cubicBezTo>
                  <a:cubicBezTo>
                    <a:pt x="197" y="10"/>
                    <a:pt x="203" y="5"/>
                    <a:pt x="203" y="0"/>
                  </a:cubicBezTo>
                  <a:cubicBezTo>
                    <a:pt x="204" y="0"/>
                    <a:pt x="204" y="0"/>
                    <a:pt x="204" y="0"/>
                  </a:cubicBezTo>
                  <a:cubicBezTo>
                    <a:pt x="204" y="5"/>
                    <a:pt x="210" y="10"/>
                    <a:pt x="218" y="10"/>
                  </a:cubicBezTo>
                  <a:cubicBezTo>
                    <a:pt x="226" y="10"/>
                    <a:pt x="232" y="5"/>
                    <a:pt x="232" y="0"/>
                  </a:cubicBezTo>
                  <a:cubicBezTo>
                    <a:pt x="233" y="0"/>
                    <a:pt x="233" y="0"/>
                    <a:pt x="233" y="0"/>
                  </a:cubicBezTo>
                  <a:cubicBezTo>
                    <a:pt x="233" y="5"/>
                    <a:pt x="239" y="10"/>
                    <a:pt x="247" y="10"/>
                  </a:cubicBezTo>
                  <a:cubicBezTo>
                    <a:pt x="255" y="10"/>
                    <a:pt x="261" y="5"/>
                    <a:pt x="261" y="0"/>
                  </a:cubicBezTo>
                  <a:cubicBezTo>
                    <a:pt x="262" y="0"/>
                    <a:pt x="262" y="0"/>
                    <a:pt x="262" y="0"/>
                  </a:cubicBezTo>
                  <a:cubicBezTo>
                    <a:pt x="262" y="0"/>
                    <a:pt x="262" y="0"/>
                    <a:pt x="262" y="0"/>
                  </a:cubicBezTo>
                  <a:cubicBezTo>
                    <a:pt x="262" y="0"/>
                    <a:pt x="262" y="0"/>
                    <a:pt x="262" y="0"/>
                  </a:cubicBezTo>
                  <a:cubicBezTo>
                    <a:pt x="262" y="5"/>
                    <a:pt x="269" y="10"/>
                    <a:pt x="276" y="10"/>
                  </a:cubicBezTo>
                  <a:cubicBezTo>
                    <a:pt x="284" y="10"/>
                    <a:pt x="291" y="5"/>
                    <a:pt x="291" y="0"/>
                  </a:cubicBezTo>
                  <a:cubicBezTo>
                    <a:pt x="291" y="0"/>
                    <a:pt x="291" y="0"/>
                    <a:pt x="291" y="0"/>
                  </a:cubicBezTo>
                  <a:cubicBezTo>
                    <a:pt x="291" y="5"/>
                    <a:pt x="298" y="10"/>
                    <a:pt x="306" y="10"/>
                  </a:cubicBezTo>
                  <a:cubicBezTo>
                    <a:pt x="313" y="10"/>
                    <a:pt x="320" y="5"/>
                    <a:pt x="320" y="0"/>
                  </a:cubicBezTo>
                  <a:cubicBezTo>
                    <a:pt x="320" y="0"/>
                    <a:pt x="320" y="0"/>
                    <a:pt x="320" y="0"/>
                  </a:cubicBezTo>
                  <a:cubicBezTo>
                    <a:pt x="320" y="5"/>
                    <a:pt x="327" y="10"/>
                    <a:pt x="335" y="10"/>
                  </a:cubicBezTo>
                  <a:cubicBezTo>
                    <a:pt x="343" y="10"/>
                    <a:pt x="349" y="5"/>
                    <a:pt x="349" y="0"/>
                  </a:cubicBezTo>
                  <a:cubicBezTo>
                    <a:pt x="350" y="0"/>
                    <a:pt x="350" y="0"/>
                    <a:pt x="350" y="0"/>
                  </a:cubicBezTo>
                  <a:cubicBezTo>
                    <a:pt x="350" y="5"/>
                    <a:pt x="356" y="10"/>
                    <a:pt x="364" y="10"/>
                  </a:cubicBezTo>
                  <a:cubicBezTo>
                    <a:pt x="372" y="10"/>
                    <a:pt x="378" y="5"/>
                    <a:pt x="378" y="0"/>
                  </a:cubicBezTo>
                  <a:cubicBezTo>
                    <a:pt x="379" y="0"/>
                    <a:pt x="379" y="0"/>
                    <a:pt x="379" y="0"/>
                  </a:cubicBezTo>
                  <a:cubicBezTo>
                    <a:pt x="379" y="5"/>
                    <a:pt x="385" y="10"/>
                    <a:pt x="393" y="10"/>
                  </a:cubicBezTo>
                  <a:cubicBezTo>
                    <a:pt x="401" y="10"/>
                    <a:pt x="407" y="5"/>
                    <a:pt x="407" y="0"/>
                  </a:cubicBezTo>
                  <a:cubicBezTo>
                    <a:pt x="408" y="0"/>
                    <a:pt x="408" y="0"/>
                    <a:pt x="408" y="0"/>
                  </a:cubicBezTo>
                  <a:cubicBezTo>
                    <a:pt x="408" y="5"/>
                    <a:pt x="414" y="10"/>
                    <a:pt x="422" y="10"/>
                  </a:cubicBezTo>
                  <a:cubicBezTo>
                    <a:pt x="430" y="10"/>
                    <a:pt x="436" y="5"/>
                    <a:pt x="436" y="0"/>
                  </a:cubicBezTo>
                  <a:cubicBezTo>
                    <a:pt x="437" y="0"/>
                    <a:pt x="437" y="0"/>
                    <a:pt x="437" y="0"/>
                  </a:cubicBezTo>
                  <a:cubicBezTo>
                    <a:pt x="437" y="5"/>
                    <a:pt x="443" y="10"/>
                    <a:pt x="451" y="10"/>
                  </a:cubicBezTo>
                  <a:cubicBezTo>
                    <a:pt x="459" y="10"/>
                    <a:pt x="465" y="5"/>
                    <a:pt x="465" y="0"/>
                  </a:cubicBezTo>
                  <a:cubicBezTo>
                    <a:pt x="466" y="0"/>
                    <a:pt x="466" y="0"/>
                    <a:pt x="466" y="0"/>
                  </a:cubicBezTo>
                  <a:cubicBezTo>
                    <a:pt x="466" y="5"/>
                    <a:pt x="472" y="10"/>
                    <a:pt x="480" y="10"/>
                  </a:cubicBezTo>
                  <a:cubicBezTo>
                    <a:pt x="488" y="10"/>
                    <a:pt x="494" y="5"/>
                    <a:pt x="494" y="0"/>
                  </a:cubicBezTo>
                  <a:cubicBezTo>
                    <a:pt x="495" y="0"/>
                    <a:pt x="495" y="0"/>
                    <a:pt x="495" y="0"/>
                  </a:cubicBezTo>
                  <a:cubicBezTo>
                    <a:pt x="495" y="5"/>
                    <a:pt x="501" y="10"/>
                    <a:pt x="509" y="10"/>
                  </a:cubicBezTo>
                  <a:cubicBezTo>
                    <a:pt x="517" y="10"/>
                    <a:pt x="524" y="5"/>
                    <a:pt x="524" y="0"/>
                  </a:cubicBezTo>
                  <a:cubicBezTo>
                    <a:pt x="524" y="0"/>
                    <a:pt x="524" y="0"/>
                    <a:pt x="524" y="0"/>
                  </a:cubicBezTo>
                  <a:lnTo>
                    <a:pt x="524" y="8"/>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310"/>
            <p:cNvSpPr>
              <a:spLocks/>
            </p:cNvSpPr>
            <p:nvPr/>
          </p:nvSpPr>
          <p:spPr bwMode="auto">
            <a:xfrm>
              <a:off x="7814481" y="4953024"/>
              <a:ext cx="1588376" cy="58074"/>
            </a:xfrm>
            <a:custGeom>
              <a:avLst/>
              <a:gdLst>
                <a:gd name="T0" fmla="*/ 465 w 466"/>
                <a:gd name="T1" fmla="*/ 0 h 17"/>
                <a:gd name="T2" fmla="*/ 437 w 466"/>
                <a:gd name="T3" fmla="*/ 0 h 17"/>
                <a:gd name="T4" fmla="*/ 422 w 466"/>
                <a:gd name="T5" fmla="*/ 10 h 17"/>
                <a:gd name="T6" fmla="*/ 407 w 466"/>
                <a:gd name="T7" fmla="*/ 0 h 17"/>
                <a:gd name="T8" fmla="*/ 379 w 466"/>
                <a:gd name="T9" fmla="*/ 0 h 17"/>
                <a:gd name="T10" fmla="*/ 364 w 466"/>
                <a:gd name="T11" fmla="*/ 10 h 17"/>
                <a:gd name="T12" fmla="*/ 349 w 466"/>
                <a:gd name="T13" fmla="*/ 0 h 17"/>
                <a:gd name="T14" fmla="*/ 321 w 466"/>
                <a:gd name="T15" fmla="*/ 0 h 17"/>
                <a:gd name="T16" fmla="*/ 306 w 466"/>
                <a:gd name="T17" fmla="*/ 10 h 17"/>
                <a:gd name="T18" fmla="*/ 291 w 466"/>
                <a:gd name="T19" fmla="*/ 0 h 17"/>
                <a:gd name="T20" fmla="*/ 262 w 466"/>
                <a:gd name="T21" fmla="*/ 0 h 17"/>
                <a:gd name="T22" fmla="*/ 247 w 466"/>
                <a:gd name="T23" fmla="*/ 10 h 17"/>
                <a:gd name="T24" fmla="*/ 233 w 466"/>
                <a:gd name="T25" fmla="*/ 0 h 17"/>
                <a:gd name="T26" fmla="*/ 232 w 466"/>
                <a:gd name="T27" fmla="*/ 0 h 17"/>
                <a:gd name="T28" fmla="*/ 204 w 466"/>
                <a:gd name="T29" fmla="*/ 0 h 17"/>
                <a:gd name="T30" fmla="*/ 189 w 466"/>
                <a:gd name="T31" fmla="*/ 10 h 17"/>
                <a:gd name="T32" fmla="*/ 174 w 466"/>
                <a:gd name="T33" fmla="*/ 0 h 17"/>
                <a:gd name="T34" fmla="*/ 146 w 466"/>
                <a:gd name="T35" fmla="*/ 0 h 17"/>
                <a:gd name="T36" fmla="*/ 131 w 466"/>
                <a:gd name="T37" fmla="*/ 10 h 17"/>
                <a:gd name="T38" fmla="*/ 116 w 466"/>
                <a:gd name="T39" fmla="*/ 0 h 17"/>
                <a:gd name="T40" fmla="*/ 88 w 466"/>
                <a:gd name="T41" fmla="*/ 0 h 17"/>
                <a:gd name="T42" fmla="*/ 73 w 466"/>
                <a:gd name="T43" fmla="*/ 10 h 17"/>
                <a:gd name="T44" fmla="*/ 58 w 466"/>
                <a:gd name="T45" fmla="*/ 0 h 17"/>
                <a:gd name="T46" fmla="*/ 29 w 466"/>
                <a:gd name="T47" fmla="*/ 0 h 17"/>
                <a:gd name="T48" fmla="*/ 14 w 466"/>
                <a:gd name="T49" fmla="*/ 10 h 17"/>
                <a:gd name="T50" fmla="*/ 0 w 466"/>
                <a:gd name="T51" fmla="*/ 0 h 17"/>
                <a:gd name="T52" fmla="*/ 14 w 466"/>
                <a:gd name="T53" fmla="*/ 17 h 17"/>
                <a:gd name="T54" fmla="*/ 44 w 466"/>
                <a:gd name="T55" fmla="*/ 17 h 17"/>
                <a:gd name="T56" fmla="*/ 73 w 466"/>
                <a:gd name="T57" fmla="*/ 17 h 17"/>
                <a:gd name="T58" fmla="*/ 102 w 466"/>
                <a:gd name="T59" fmla="*/ 17 h 17"/>
                <a:gd name="T60" fmla="*/ 131 w 466"/>
                <a:gd name="T61" fmla="*/ 17 h 17"/>
                <a:gd name="T62" fmla="*/ 160 w 466"/>
                <a:gd name="T63" fmla="*/ 17 h 17"/>
                <a:gd name="T64" fmla="*/ 189 w 466"/>
                <a:gd name="T65" fmla="*/ 17 h 17"/>
                <a:gd name="T66" fmla="*/ 218 w 466"/>
                <a:gd name="T67" fmla="*/ 17 h 17"/>
                <a:gd name="T68" fmla="*/ 247 w 466"/>
                <a:gd name="T69" fmla="*/ 17 h 17"/>
                <a:gd name="T70" fmla="*/ 277 w 466"/>
                <a:gd name="T71" fmla="*/ 17 h 17"/>
                <a:gd name="T72" fmla="*/ 306 w 466"/>
                <a:gd name="T73" fmla="*/ 17 h 17"/>
                <a:gd name="T74" fmla="*/ 335 w 466"/>
                <a:gd name="T75" fmla="*/ 17 h 17"/>
                <a:gd name="T76" fmla="*/ 364 w 466"/>
                <a:gd name="T77" fmla="*/ 17 h 17"/>
                <a:gd name="T78" fmla="*/ 393 w 466"/>
                <a:gd name="T79" fmla="*/ 17 h 17"/>
                <a:gd name="T80" fmla="*/ 422 w 466"/>
                <a:gd name="T81" fmla="*/ 17 h 17"/>
                <a:gd name="T82" fmla="*/ 451 w 466"/>
                <a:gd name="T83" fmla="*/ 17 h 17"/>
                <a:gd name="T84" fmla="*/ 466 w 466"/>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6" h="17">
                  <a:moveTo>
                    <a:pt x="466" y="0"/>
                  </a:moveTo>
                  <a:cubicBezTo>
                    <a:pt x="465" y="0"/>
                    <a:pt x="465" y="0"/>
                    <a:pt x="465" y="0"/>
                  </a:cubicBezTo>
                  <a:cubicBezTo>
                    <a:pt x="465" y="5"/>
                    <a:pt x="459" y="10"/>
                    <a:pt x="451" y="10"/>
                  </a:cubicBezTo>
                  <a:cubicBezTo>
                    <a:pt x="443" y="10"/>
                    <a:pt x="437" y="5"/>
                    <a:pt x="437" y="0"/>
                  </a:cubicBezTo>
                  <a:cubicBezTo>
                    <a:pt x="436" y="0"/>
                    <a:pt x="436" y="0"/>
                    <a:pt x="436" y="0"/>
                  </a:cubicBezTo>
                  <a:cubicBezTo>
                    <a:pt x="436" y="5"/>
                    <a:pt x="430" y="10"/>
                    <a:pt x="422" y="10"/>
                  </a:cubicBezTo>
                  <a:cubicBezTo>
                    <a:pt x="414" y="10"/>
                    <a:pt x="408" y="5"/>
                    <a:pt x="408" y="0"/>
                  </a:cubicBezTo>
                  <a:cubicBezTo>
                    <a:pt x="407" y="0"/>
                    <a:pt x="407" y="0"/>
                    <a:pt x="407" y="0"/>
                  </a:cubicBezTo>
                  <a:cubicBezTo>
                    <a:pt x="407" y="5"/>
                    <a:pt x="401" y="10"/>
                    <a:pt x="393" y="10"/>
                  </a:cubicBezTo>
                  <a:cubicBezTo>
                    <a:pt x="385" y="10"/>
                    <a:pt x="379" y="5"/>
                    <a:pt x="379" y="0"/>
                  </a:cubicBezTo>
                  <a:cubicBezTo>
                    <a:pt x="378" y="0"/>
                    <a:pt x="378" y="0"/>
                    <a:pt x="378" y="0"/>
                  </a:cubicBezTo>
                  <a:cubicBezTo>
                    <a:pt x="378" y="5"/>
                    <a:pt x="372" y="10"/>
                    <a:pt x="364" y="10"/>
                  </a:cubicBezTo>
                  <a:cubicBezTo>
                    <a:pt x="356" y="10"/>
                    <a:pt x="350" y="5"/>
                    <a:pt x="350" y="0"/>
                  </a:cubicBezTo>
                  <a:cubicBezTo>
                    <a:pt x="349" y="0"/>
                    <a:pt x="349" y="0"/>
                    <a:pt x="349" y="0"/>
                  </a:cubicBezTo>
                  <a:cubicBezTo>
                    <a:pt x="349" y="5"/>
                    <a:pt x="343" y="10"/>
                    <a:pt x="335" y="10"/>
                  </a:cubicBezTo>
                  <a:cubicBezTo>
                    <a:pt x="327" y="10"/>
                    <a:pt x="321" y="5"/>
                    <a:pt x="321" y="0"/>
                  </a:cubicBezTo>
                  <a:cubicBezTo>
                    <a:pt x="320" y="0"/>
                    <a:pt x="320" y="0"/>
                    <a:pt x="320" y="0"/>
                  </a:cubicBezTo>
                  <a:cubicBezTo>
                    <a:pt x="320" y="5"/>
                    <a:pt x="314" y="10"/>
                    <a:pt x="306" y="10"/>
                  </a:cubicBezTo>
                  <a:cubicBezTo>
                    <a:pt x="298" y="10"/>
                    <a:pt x="291" y="5"/>
                    <a:pt x="291" y="0"/>
                  </a:cubicBezTo>
                  <a:cubicBezTo>
                    <a:pt x="291" y="0"/>
                    <a:pt x="291" y="0"/>
                    <a:pt x="291" y="0"/>
                  </a:cubicBezTo>
                  <a:cubicBezTo>
                    <a:pt x="291" y="5"/>
                    <a:pt x="284" y="10"/>
                    <a:pt x="277" y="10"/>
                  </a:cubicBezTo>
                  <a:cubicBezTo>
                    <a:pt x="269" y="10"/>
                    <a:pt x="262" y="5"/>
                    <a:pt x="262" y="0"/>
                  </a:cubicBezTo>
                  <a:cubicBezTo>
                    <a:pt x="262" y="0"/>
                    <a:pt x="262" y="0"/>
                    <a:pt x="262" y="0"/>
                  </a:cubicBezTo>
                  <a:cubicBezTo>
                    <a:pt x="262" y="5"/>
                    <a:pt x="255" y="10"/>
                    <a:pt x="247" y="10"/>
                  </a:cubicBezTo>
                  <a:cubicBezTo>
                    <a:pt x="240" y="10"/>
                    <a:pt x="233" y="5"/>
                    <a:pt x="233" y="0"/>
                  </a:cubicBezTo>
                  <a:cubicBezTo>
                    <a:pt x="233" y="0"/>
                    <a:pt x="233" y="0"/>
                    <a:pt x="233" y="0"/>
                  </a:cubicBezTo>
                  <a:cubicBezTo>
                    <a:pt x="233" y="0"/>
                    <a:pt x="233" y="0"/>
                    <a:pt x="233" y="0"/>
                  </a:cubicBezTo>
                  <a:cubicBezTo>
                    <a:pt x="232" y="0"/>
                    <a:pt x="232" y="0"/>
                    <a:pt x="232" y="0"/>
                  </a:cubicBezTo>
                  <a:cubicBezTo>
                    <a:pt x="232" y="5"/>
                    <a:pt x="226" y="10"/>
                    <a:pt x="218" y="10"/>
                  </a:cubicBezTo>
                  <a:cubicBezTo>
                    <a:pt x="210" y="10"/>
                    <a:pt x="204" y="5"/>
                    <a:pt x="204" y="0"/>
                  </a:cubicBezTo>
                  <a:cubicBezTo>
                    <a:pt x="203" y="0"/>
                    <a:pt x="203" y="0"/>
                    <a:pt x="203" y="0"/>
                  </a:cubicBezTo>
                  <a:cubicBezTo>
                    <a:pt x="203" y="5"/>
                    <a:pt x="197" y="10"/>
                    <a:pt x="189" y="10"/>
                  </a:cubicBezTo>
                  <a:cubicBezTo>
                    <a:pt x="181" y="10"/>
                    <a:pt x="175" y="5"/>
                    <a:pt x="175" y="0"/>
                  </a:cubicBezTo>
                  <a:cubicBezTo>
                    <a:pt x="174" y="0"/>
                    <a:pt x="174" y="0"/>
                    <a:pt x="174" y="0"/>
                  </a:cubicBezTo>
                  <a:cubicBezTo>
                    <a:pt x="174" y="5"/>
                    <a:pt x="168" y="10"/>
                    <a:pt x="160" y="10"/>
                  </a:cubicBezTo>
                  <a:cubicBezTo>
                    <a:pt x="152" y="10"/>
                    <a:pt x="146" y="5"/>
                    <a:pt x="146" y="0"/>
                  </a:cubicBezTo>
                  <a:cubicBezTo>
                    <a:pt x="145" y="0"/>
                    <a:pt x="145" y="0"/>
                    <a:pt x="145" y="0"/>
                  </a:cubicBezTo>
                  <a:cubicBezTo>
                    <a:pt x="145" y="5"/>
                    <a:pt x="139" y="10"/>
                    <a:pt x="131" y="10"/>
                  </a:cubicBezTo>
                  <a:cubicBezTo>
                    <a:pt x="123" y="10"/>
                    <a:pt x="117" y="5"/>
                    <a:pt x="117" y="0"/>
                  </a:cubicBezTo>
                  <a:cubicBezTo>
                    <a:pt x="116" y="0"/>
                    <a:pt x="116" y="0"/>
                    <a:pt x="116" y="0"/>
                  </a:cubicBezTo>
                  <a:cubicBezTo>
                    <a:pt x="116" y="5"/>
                    <a:pt x="110" y="10"/>
                    <a:pt x="102" y="10"/>
                  </a:cubicBezTo>
                  <a:cubicBezTo>
                    <a:pt x="94" y="10"/>
                    <a:pt x="88" y="5"/>
                    <a:pt x="88" y="0"/>
                  </a:cubicBezTo>
                  <a:cubicBezTo>
                    <a:pt x="87" y="0"/>
                    <a:pt x="87" y="0"/>
                    <a:pt x="87" y="0"/>
                  </a:cubicBezTo>
                  <a:cubicBezTo>
                    <a:pt x="87" y="5"/>
                    <a:pt x="81" y="10"/>
                    <a:pt x="73" y="10"/>
                  </a:cubicBezTo>
                  <a:cubicBezTo>
                    <a:pt x="65" y="10"/>
                    <a:pt x="58" y="5"/>
                    <a:pt x="58" y="0"/>
                  </a:cubicBezTo>
                  <a:cubicBezTo>
                    <a:pt x="58" y="0"/>
                    <a:pt x="58" y="0"/>
                    <a:pt x="58" y="0"/>
                  </a:cubicBezTo>
                  <a:cubicBezTo>
                    <a:pt x="58" y="5"/>
                    <a:pt x="51" y="10"/>
                    <a:pt x="44" y="10"/>
                  </a:cubicBezTo>
                  <a:cubicBezTo>
                    <a:pt x="36" y="10"/>
                    <a:pt x="29" y="5"/>
                    <a:pt x="29" y="0"/>
                  </a:cubicBezTo>
                  <a:cubicBezTo>
                    <a:pt x="29" y="0"/>
                    <a:pt x="29" y="0"/>
                    <a:pt x="29" y="0"/>
                  </a:cubicBezTo>
                  <a:cubicBezTo>
                    <a:pt x="29" y="5"/>
                    <a:pt x="22" y="10"/>
                    <a:pt x="14" y="10"/>
                  </a:cubicBezTo>
                  <a:cubicBezTo>
                    <a:pt x="7" y="10"/>
                    <a:pt x="0" y="5"/>
                    <a:pt x="0" y="0"/>
                  </a:cubicBezTo>
                  <a:cubicBezTo>
                    <a:pt x="0" y="0"/>
                    <a:pt x="0" y="0"/>
                    <a:pt x="0" y="0"/>
                  </a:cubicBezTo>
                  <a:cubicBezTo>
                    <a:pt x="0" y="8"/>
                    <a:pt x="0" y="8"/>
                    <a:pt x="0" y="8"/>
                  </a:cubicBezTo>
                  <a:cubicBezTo>
                    <a:pt x="1" y="13"/>
                    <a:pt x="7" y="17"/>
                    <a:pt x="14" y="17"/>
                  </a:cubicBezTo>
                  <a:cubicBezTo>
                    <a:pt x="22" y="17"/>
                    <a:pt x="28" y="13"/>
                    <a:pt x="29" y="8"/>
                  </a:cubicBezTo>
                  <a:cubicBezTo>
                    <a:pt x="30" y="13"/>
                    <a:pt x="36" y="17"/>
                    <a:pt x="44" y="17"/>
                  </a:cubicBezTo>
                  <a:cubicBezTo>
                    <a:pt x="51" y="17"/>
                    <a:pt x="57" y="13"/>
                    <a:pt x="58" y="8"/>
                  </a:cubicBezTo>
                  <a:cubicBezTo>
                    <a:pt x="60" y="13"/>
                    <a:pt x="66" y="17"/>
                    <a:pt x="73" y="17"/>
                  </a:cubicBezTo>
                  <a:cubicBezTo>
                    <a:pt x="80" y="17"/>
                    <a:pt x="86" y="13"/>
                    <a:pt x="87" y="8"/>
                  </a:cubicBezTo>
                  <a:cubicBezTo>
                    <a:pt x="89" y="13"/>
                    <a:pt x="95" y="17"/>
                    <a:pt x="102" y="17"/>
                  </a:cubicBezTo>
                  <a:cubicBezTo>
                    <a:pt x="109" y="17"/>
                    <a:pt x="115" y="13"/>
                    <a:pt x="116" y="8"/>
                  </a:cubicBezTo>
                  <a:cubicBezTo>
                    <a:pt x="118" y="13"/>
                    <a:pt x="124" y="17"/>
                    <a:pt x="131" y="17"/>
                  </a:cubicBezTo>
                  <a:cubicBezTo>
                    <a:pt x="138" y="17"/>
                    <a:pt x="144" y="13"/>
                    <a:pt x="145" y="8"/>
                  </a:cubicBezTo>
                  <a:cubicBezTo>
                    <a:pt x="147" y="13"/>
                    <a:pt x="153" y="17"/>
                    <a:pt x="160" y="17"/>
                  </a:cubicBezTo>
                  <a:cubicBezTo>
                    <a:pt x="167" y="17"/>
                    <a:pt x="173" y="13"/>
                    <a:pt x="175" y="8"/>
                  </a:cubicBezTo>
                  <a:cubicBezTo>
                    <a:pt x="176" y="13"/>
                    <a:pt x="182" y="17"/>
                    <a:pt x="189" y="17"/>
                  </a:cubicBezTo>
                  <a:cubicBezTo>
                    <a:pt x="196" y="17"/>
                    <a:pt x="202" y="13"/>
                    <a:pt x="204" y="8"/>
                  </a:cubicBezTo>
                  <a:cubicBezTo>
                    <a:pt x="205" y="13"/>
                    <a:pt x="211" y="17"/>
                    <a:pt x="218" y="17"/>
                  </a:cubicBezTo>
                  <a:cubicBezTo>
                    <a:pt x="225" y="17"/>
                    <a:pt x="231" y="13"/>
                    <a:pt x="233" y="8"/>
                  </a:cubicBezTo>
                  <a:cubicBezTo>
                    <a:pt x="234" y="13"/>
                    <a:pt x="240" y="17"/>
                    <a:pt x="247" y="17"/>
                  </a:cubicBezTo>
                  <a:cubicBezTo>
                    <a:pt x="255" y="17"/>
                    <a:pt x="261" y="13"/>
                    <a:pt x="262" y="8"/>
                  </a:cubicBezTo>
                  <a:cubicBezTo>
                    <a:pt x="263" y="13"/>
                    <a:pt x="269" y="17"/>
                    <a:pt x="277" y="17"/>
                  </a:cubicBezTo>
                  <a:cubicBezTo>
                    <a:pt x="284" y="17"/>
                    <a:pt x="290" y="13"/>
                    <a:pt x="291" y="8"/>
                  </a:cubicBezTo>
                  <a:cubicBezTo>
                    <a:pt x="293" y="13"/>
                    <a:pt x="299" y="17"/>
                    <a:pt x="306" y="17"/>
                  </a:cubicBezTo>
                  <a:cubicBezTo>
                    <a:pt x="313" y="17"/>
                    <a:pt x="319" y="13"/>
                    <a:pt x="320" y="8"/>
                  </a:cubicBezTo>
                  <a:cubicBezTo>
                    <a:pt x="322" y="13"/>
                    <a:pt x="328" y="17"/>
                    <a:pt x="335" y="17"/>
                  </a:cubicBezTo>
                  <a:cubicBezTo>
                    <a:pt x="342" y="17"/>
                    <a:pt x="348" y="13"/>
                    <a:pt x="349" y="8"/>
                  </a:cubicBezTo>
                  <a:cubicBezTo>
                    <a:pt x="351" y="13"/>
                    <a:pt x="357" y="17"/>
                    <a:pt x="364" y="17"/>
                  </a:cubicBezTo>
                  <a:cubicBezTo>
                    <a:pt x="371" y="17"/>
                    <a:pt x="377" y="13"/>
                    <a:pt x="378" y="8"/>
                  </a:cubicBezTo>
                  <a:cubicBezTo>
                    <a:pt x="380" y="13"/>
                    <a:pt x="386" y="17"/>
                    <a:pt x="393" y="17"/>
                  </a:cubicBezTo>
                  <a:cubicBezTo>
                    <a:pt x="400" y="17"/>
                    <a:pt x="406" y="13"/>
                    <a:pt x="408" y="8"/>
                  </a:cubicBezTo>
                  <a:cubicBezTo>
                    <a:pt x="409" y="13"/>
                    <a:pt x="415" y="17"/>
                    <a:pt x="422" y="17"/>
                  </a:cubicBezTo>
                  <a:cubicBezTo>
                    <a:pt x="429" y="17"/>
                    <a:pt x="435" y="13"/>
                    <a:pt x="437" y="8"/>
                  </a:cubicBezTo>
                  <a:cubicBezTo>
                    <a:pt x="438" y="13"/>
                    <a:pt x="444" y="17"/>
                    <a:pt x="451" y="17"/>
                  </a:cubicBezTo>
                  <a:cubicBezTo>
                    <a:pt x="458" y="17"/>
                    <a:pt x="465" y="13"/>
                    <a:pt x="466" y="8"/>
                  </a:cubicBezTo>
                  <a:lnTo>
                    <a:pt x="466" y="0"/>
                  </a:lnTo>
                  <a:close/>
                </a:path>
              </a:pathLst>
            </a:custGeom>
            <a:solidFill>
              <a:srgbClr val="B1E1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311"/>
            <p:cNvSpPr>
              <a:spLocks/>
            </p:cNvSpPr>
            <p:nvPr/>
          </p:nvSpPr>
          <p:spPr bwMode="auto">
            <a:xfrm>
              <a:off x="7913309" y="4970344"/>
              <a:ext cx="1390720" cy="58074"/>
            </a:xfrm>
            <a:custGeom>
              <a:avLst/>
              <a:gdLst>
                <a:gd name="T0" fmla="*/ 407 w 408"/>
                <a:gd name="T1" fmla="*/ 0 h 17"/>
                <a:gd name="T2" fmla="*/ 379 w 408"/>
                <a:gd name="T3" fmla="*/ 0 h 17"/>
                <a:gd name="T4" fmla="*/ 364 w 408"/>
                <a:gd name="T5" fmla="*/ 10 h 17"/>
                <a:gd name="T6" fmla="*/ 349 w 408"/>
                <a:gd name="T7" fmla="*/ 0 h 17"/>
                <a:gd name="T8" fmla="*/ 321 w 408"/>
                <a:gd name="T9" fmla="*/ 0 h 17"/>
                <a:gd name="T10" fmla="*/ 306 w 408"/>
                <a:gd name="T11" fmla="*/ 10 h 17"/>
                <a:gd name="T12" fmla="*/ 291 w 408"/>
                <a:gd name="T13" fmla="*/ 0 h 17"/>
                <a:gd name="T14" fmla="*/ 262 w 408"/>
                <a:gd name="T15" fmla="*/ 0 h 17"/>
                <a:gd name="T16" fmla="*/ 248 w 408"/>
                <a:gd name="T17" fmla="*/ 10 h 17"/>
                <a:gd name="T18" fmla="*/ 233 w 408"/>
                <a:gd name="T19" fmla="*/ 0 h 17"/>
                <a:gd name="T20" fmla="*/ 204 w 408"/>
                <a:gd name="T21" fmla="*/ 0 h 17"/>
                <a:gd name="T22" fmla="*/ 204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5 w 408"/>
                <a:gd name="T43" fmla="*/ 10 h 17"/>
                <a:gd name="T44" fmla="*/ 0 w 408"/>
                <a:gd name="T45" fmla="*/ 0 h 17"/>
                <a:gd name="T46" fmla="*/ 15 w 408"/>
                <a:gd name="T47" fmla="*/ 17 h 17"/>
                <a:gd name="T48" fmla="*/ 44 w 408"/>
                <a:gd name="T49" fmla="*/ 17 h 17"/>
                <a:gd name="T50" fmla="*/ 73 w 408"/>
                <a:gd name="T51" fmla="*/ 17 h 17"/>
                <a:gd name="T52" fmla="*/ 102 w 408"/>
                <a:gd name="T53" fmla="*/ 17 h 17"/>
                <a:gd name="T54" fmla="*/ 131 w 408"/>
                <a:gd name="T55" fmla="*/ 17 h 17"/>
                <a:gd name="T56" fmla="*/ 160 w 408"/>
                <a:gd name="T57" fmla="*/ 17 h 17"/>
                <a:gd name="T58" fmla="*/ 189 w 408"/>
                <a:gd name="T59" fmla="*/ 17 h 17"/>
                <a:gd name="T60" fmla="*/ 218 w 408"/>
                <a:gd name="T61" fmla="*/ 17 h 17"/>
                <a:gd name="T62" fmla="*/ 248 w 408"/>
                <a:gd name="T63" fmla="*/ 17 h 17"/>
                <a:gd name="T64" fmla="*/ 277 w 408"/>
                <a:gd name="T65" fmla="*/ 17 h 17"/>
                <a:gd name="T66" fmla="*/ 306 w 408"/>
                <a:gd name="T67" fmla="*/ 17 h 17"/>
                <a:gd name="T68" fmla="*/ 335 w 408"/>
                <a:gd name="T69" fmla="*/ 17 h 17"/>
                <a:gd name="T70" fmla="*/ 364 w 408"/>
                <a:gd name="T71" fmla="*/ 17 h 17"/>
                <a:gd name="T72" fmla="*/ 393 w 408"/>
                <a:gd name="T73" fmla="*/ 17 h 17"/>
                <a:gd name="T74" fmla="*/ 408 w 408"/>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4" y="10"/>
                    <a:pt x="306" y="10"/>
                  </a:cubicBezTo>
                  <a:cubicBezTo>
                    <a:pt x="298" y="10"/>
                    <a:pt x="292" y="6"/>
                    <a:pt x="292" y="0"/>
                  </a:cubicBezTo>
                  <a:cubicBezTo>
                    <a:pt x="291" y="0"/>
                    <a:pt x="291" y="0"/>
                    <a:pt x="291" y="0"/>
                  </a:cubicBezTo>
                  <a:cubicBezTo>
                    <a:pt x="291" y="6"/>
                    <a:pt x="285" y="10"/>
                    <a:pt x="277" y="10"/>
                  </a:cubicBezTo>
                  <a:cubicBezTo>
                    <a:pt x="269" y="10"/>
                    <a:pt x="262" y="6"/>
                    <a:pt x="262" y="0"/>
                  </a:cubicBezTo>
                  <a:cubicBezTo>
                    <a:pt x="262" y="0"/>
                    <a:pt x="262" y="0"/>
                    <a:pt x="262" y="0"/>
                  </a:cubicBezTo>
                  <a:cubicBezTo>
                    <a:pt x="262" y="6"/>
                    <a:pt x="255" y="10"/>
                    <a:pt x="248" y="10"/>
                  </a:cubicBezTo>
                  <a:cubicBezTo>
                    <a:pt x="240" y="10"/>
                    <a:pt x="233" y="6"/>
                    <a:pt x="233" y="0"/>
                  </a:cubicBezTo>
                  <a:cubicBezTo>
                    <a:pt x="233" y="0"/>
                    <a:pt x="233" y="0"/>
                    <a:pt x="233" y="0"/>
                  </a:cubicBezTo>
                  <a:cubicBezTo>
                    <a:pt x="233" y="6"/>
                    <a:pt x="226" y="10"/>
                    <a:pt x="218" y="10"/>
                  </a:cubicBezTo>
                  <a:cubicBezTo>
                    <a:pt x="211" y="10"/>
                    <a:pt x="204" y="6"/>
                    <a:pt x="204" y="0"/>
                  </a:cubicBezTo>
                  <a:cubicBezTo>
                    <a:pt x="204" y="0"/>
                    <a:pt x="204" y="0"/>
                    <a:pt x="204" y="0"/>
                  </a:cubicBezTo>
                  <a:cubicBezTo>
                    <a:pt x="204" y="0"/>
                    <a:pt x="204" y="0"/>
                    <a:pt x="204"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1" y="10"/>
                    <a:pt x="73" y="10"/>
                  </a:cubicBezTo>
                  <a:cubicBezTo>
                    <a:pt x="65" y="10"/>
                    <a:pt x="59" y="6"/>
                    <a:pt x="59" y="0"/>
                  </a:cubicBezTo>
                  <a:cubicBezTo>
                    <a:pt x="58" y="0"/>
                    <a:pt x="58" y="0"/>
                    <a:pt x="58" y="0"/>
                  </a:cubicBezTo>
                  <a:cubicBezTo>
                    <a:pt x="58" y="6"/>
                    <a:pt x="52" y="10"/>
                    <a:pt x="44" y="10"/>
                  </a:cubicBezTo>
                  <a:cubicBezTo>
                    <a:pt x="36" y="10"/>
                    <a:pt x="29" y="6"/>
                    <a:pt x="29" y="0"/>
                  </a:cubicBezTo>
                  <a:cubicBezTo>
                    <a:pt x="29" y="0"/>
                    <a:pt x="29" y="0"/>
                    <a:pt x="29" y="0"/>
                  </a:cubicBezTo>
                  <a:cubicBezTo>
                    <a:pt x="29" y="6"/>
                    <a:pt x="22" y="10"/>
                    <a:pt x="15" y="10"/>
                  </a:cubicBezTo>
                  <a:cubicBezTo>
                    <a:pt x="7" y="10"/>
                    <a:pt x="0" y="6"/>
                    <a:pt x="0" y="0"/>
                  </a:cubicBezTo>
                  <a:cubicBezTo>
                    <a:pt x="0" y="0"/>
                    <a:pt x="0" y="0"/>
                    <a:pt x="0" y="0"/>
                  </a:cubicBezTo>
                  <a:cubicBezTo>
                    <a:pt x="0" y="9"/>
                    <a:pt x="0" y="9"/>
                    <a:pt x="0" y="9"/>
                  </a:cubicBezTo>
                  <a:cubicBezTo>
                    <a:pt x="1" y="13"/>
                    <a:pt x="7" y="17"/>
                    <a:pt x="15" y="17"/>
                  </a:cubicBezTo>
                  <a:cubicBezTo>
                    <a:pt x="22" y="17"/>
                    <a:pt x="28" y="13"/>
                    <a:pt x="29" y="9"/>
                  </a:cubicBezTo>
                  <a:cubicBezTo>
                    <a:pt x="31" y="13"/>
                    <a:pt x="37" y="17"/>
                    <a:pt x="44" y="17"/>
                  </a:cubicBezTo>
                  <a:cubicBezTo>
                    <a:pt x="51" y="17"/>
                    <a:pt x="57" y="13"/>
                    <a:pt x="58" y="9"/>
                  </a:cubicBezTo>
                  <a:cubicBezTo>
                    <a:pt x="60" y="13"/>
                    <a:pt x="66" y="17"/>
                    <a:pt x="73" y="17"/>
                  </a:cubicBezTo>
                  <a:cubicBezTo>
                    <a:pt x="80" y="17"/>
                    <a:pt x="86" y="13"/>
                    <a:pt x="87" y="9"/>
                  </a:cubicBezTo>
                  <a:cubicBezTo>
                    <a:pt x="89" y="13"/>
                    <a:pt x="95" y="17"/>
                    <a:pt x="102" y="17"/>
                  </a:cubicBezTo>
                  <a:cubicBezTo>
                    <a:pt x="109" y="17"/>
                    <a:pt x="115" y="13"/>
                    <a:pt x="116" y="9"/>
                  </a:cubicBezTo>
                  <a:cubicBezTo>
                    <a:pt x="118" y="13"/>
                    <a:pt x="124" y="17"/>
                    <a:pt x="131" y="17"/>
                  </a:cubicBezTo>
                  <a:cubicBezTo>
                    <a:pt x="138" y="17"/>
                    <a:pt x="144" y="13"/>
                    <a:pt x="146" y="9"/>
                  </a:cubicBezTo>
                  <a:cubicBezTo>
                    <a:pt x="147" y="13"/>
                    <a:pt x="153" y="17"/>
                    <a:pt x="160" y="17"/>
                  </a:cubicBezTo>
                  <a:cubicBezTo>
                    <a:pt x="167" y="17"/>
                    <a:pt x="173" y="13"/>
                    <a:pt x="175" y="9"/>
                  </a:cubicBezTo>
                  <a:cubicBezTo>
                    <a:pt x="176" y="13"/>
                    <a:pt x="182" y="17"/>
                    <a:pt x="189" y="17"/>
                  </a:cubicBezTo>
                  <a:cubicBezTo>
                    <a:pt x="196" y="17"/>
                    <a:pt x="202" y="14"/>
                    <a:pt x="204" y="9"/>
                  </a:cubicBezTo>
                  <a:cubicBezTo>
                    <a:pt x="205" y="14"/>
                    <a:pt x="211" y="17"/>
                    <a:pt x="218" y="17"/>
                  </a:cubicBezTo>
                  <a:cubicBezTo>
                    <a:pt x="226" y="17"/>
                    <a:pt x="232" y="13"/>
                    <a:pt x="233" y="9"/>
                  </a:cubicBezTo>
                  <a:cubicBezTo>
                    <a:pt x="234" y="13"/>
                    <a:pt x="240" y="17"/>
                    <a:pt x="248" y="17"/>
                  </a:cubicBezTo>
                  <a:cubicBezTo>
                    <a:pt x="255" y="17"/>
                    <a:pt x="261" y="13"/>
                    <a:pt x="262" y="9"/>
                  </a:cubicBezTo>
                  <a:cubicBezTo>
                    <a:pt x="264" y="13"/>
                    <a:pt x="270" y="17"/>
                    <a:pt x="277" y="17"/>
                  </a:cubicBezTo>
                  <a:cubicBezTo>
                    <a:pt x="284" y="17"/>
                    <a:pt x="290" y="13"/>
                    <a:pt x="291" y="9"/>
                  </a:cubicBezTo>
                  <a:cubicBezTo>
                    <a:pt x="293" y="13"/>
                    <a:pt x="299" y="17"/>
                    <a:pt x="306" y="17"/>
                  </a:cubicBezTo>
                  <a:cubicBezTo>
                    <a:pt x="313" y="17"/>
                    <a:pt x="319" y="13"/>
                    <a:pt x="320" y="9"/>
                  </a:cubicBezTo>
                  <a:cubicBezTo>
                    <a:pt x="322" y="13"/>
                    <a:pt x="328" y="17"/>
                    <a:pt x="335" y="17"/>
                  </a:cubicBezTo>
                  <a:cubicBezTo>
                    <a:pt x="342" y="17"/>
                    <a:pt x="348" y="13"/>
                    <a:pt x="349" y="9"/>
                  </a:cubicBezTo>
                  <a:cubicBezTo>
                    <a:pt x="351" y="13"/>
                    <a:pt x="357" y="17"/>
                    <a:pt x="364" y="17"/>
                  </a:cubicBezTo>
                  <a:cubicBezTo>
                    <a:pt x="371" y="17"/>
                    <a:pt x="377" y="13"/>
                    <a:pt x="379" y="9"/>
                  </a:cubicBezTo>
                  <a:cubicBezTo>
                    <a:pt x="380" y="13"/>
                    <a:pt x="386" y="17"/>
                    <a:pt x="393" y="17"/>
                  </a:cubicBezTo>
                  <a:cubicBezTo>
                    <a:pt x="400" y="17"/>
                    <a:pt x="407" y="13"/>
                    <a:pt x="408" y="9"/>
                  </a:cubicBezTo>
                  <a:cubicBezTo>
                    <a:pt x="408" y="0"/>
                    <a:pt x="408" y="0"/>
                    <a:pt x="408" y="0"/>
                  </a:cubicBezTo>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314"/>
            <p:cNvSpPr>
              <a:spLocks/>
            </p:cNvSpPr>
            <p:nvPr/>
          </p:nvSpPr>
          <p:spPr bwMode="auto">
            <a:xfrm>
              <a:off x="8012137" y="5025361"/>
              <a:ext cx="1591432" cy="58074"/>
            </a:xfrm>
            <a:custGeom>
              <a:avLst/>
              <a:gdLst>
                <a:gd name="T0" fmla="*/ 466 w 467"/>
                <a:gd name="T1" fmla="*/ 0 h 17"/>
                <a:gd name="T2" fmla="*/ 438 w 467"/>
                <a:gd name="T3" fmla="*/ 0 h 17"/>
                <a:gd name="T4" fmla="*/ 423 w 467"/>
                <a:gd name="T5" fmla="*/ 10 h 17"/>
                <a:gd name="T6" fmla="*/ 408 w 467"/>
                <a:gd name="T7" fmla="*/ 0 h 17"/>
                <a:gd name="T8" fmla="*/ 379 w 467"/>
                <a:gd name="T9" fmla="*/ 0 h 17"/>
                <a:gd name="T10" fmla="*/ 365 w 467"/>
                <a:gd name="T11" fmla="*/ 10 h 17"/>
                <a:gd name="T12" fmla="*/ 350 w 467"/>
                <a:gd name="T13" fmla="*/ 0 h 17"/>
                <a:gd name="T14" fmla="*/ 321 w 467"/>
                <a:gd name="T15" fmla="*/ 0 h 17"/>
                <a:gd name="T16" fmla="*/ 306 w 467"/>
                <a:gd name="T17" fmla="*/ 10 h 17"/>
                <a:gd name="T18" fmla="*/ 292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6 w 467"/>
                <a:gd name="T35" fmla="*/ 0 h 17"/>
                <a:gd name="T36" fmla="*/ 132 w 467"/>
                <a:gd name="T37" fmla="*/ 10 h 17"/>
                <a:gd name="T38" fmla="*/ 117 w 467"/>
                <a:gd name="T39" fmla="*/ 0 h 17"/>
                <a:gd name="T40" fmla="*/ 88 w 467"/>
                <a:gd name="T41" fmla="*/ 0 h 17"/>
                <a:gd name="T42" fmla="*/ 73 w 467"/>
                <a:gd name="T43" fmla="*/ 10 h 17"/>
                <a:gd name="T44" fmla="*/ 59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3 w 467"/>
                <a:gd name="T57" fmla="*/ 17 h 17"/>
                <a:gd name="T58" fmla="*/ 103 w 467"/>
                <a:gd name="T59" fmla="*/ 17 h 17"/>
                <a:gd name="T60" fmla="*/ 132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6 w 467"/>
                <a:gd name="T73" fmla="*/ 17 h 17"/>
                <a:gd name="T74" fmla="*/ 336 w 467"/>
                <a:gd name="T75" fmla="*/ 17 h 17"/>
                <a:gd name="T76" fmla="*/ 365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9" y="5"/>
                    <a:pt x="409" y="0"/>
                  </a:cubicBezTo>
                  <a:cubicBezTo>
                    <a:pt x="408" y="0"/>
                    <a:pt x="408" y="0"/>
                    <a:pt x="408" y="0"/>
                  </a:cubicBezTo>
                  <a:cubicBezTo>
                    <a:pt x="408" y="5"/>
                    <a:pt x="402" y="10"/>
                    <a:pt x="394" y="10"/>
                  </a:cubicBezTo>
                  <a:cubicBezTo>
                    <a:pt x="386" y="10"/>
                    <a:pt x="379" y="5"/>
                    <a:pt x="379" y="0"/>
                  </a:cubicBezTo>
                  <a:cubicBezTo>
                    <a:pt x="379" y="0"/>
                    <a:pt x="379" y="0"/>
                    <a:pt x="379" y="0"/>
                  </a:cubicBezTo>
                  <a:cubicBezTo>
                    <a:pt x="379" y="5"/>
                    <a:pt x="372" y="10"/>
                    <a:pt x="365" y="10"/>
                  </a:cubicBezTo>
                  <a:cubicBezTo>
                    <a:pt x="357" y="10"/>
                    <a:pt x="350" y="5"/>
                    <a:pt x="350" y="0"/>
                  </a:cubicBezTo>
                  <a:cubicBezTo>
                    <a:pt x="350" y="0"/>
                    <a:pt x="350" y="0"/>
                    <a:pt x="350" y="0"/>
                  </a:cubicBezTo>
                  <a:cubicBezTo>
                    <a:pt x="350" y="5"/>
                    <a:pt x="343" y="10"/>
                    <a:pt x="336" y="10"/>
                  </a:cubicBezTo>
                  <a:cubicBezTo>
                    <a:pt x="328" y="10"/>
                    <a:pt x="321" y="5"/>
                    <a:pt x="321" y="0"/>
                  </a:cubicBezTo>
                  <a:cubicBezTo>
                    <a:pt x="321" y="0"/>
                    <a:pt x="321" y="0"/>
                    <a:pt x="321" y="0"/>
                  </a:cubicBezTo>
                  <a:cubicBezTo>
                    <a:pt x="321" y="5"/>
                    <a:pt x="314" y="10"/>
                    <a:pt x="306" y="10"/>
                  </a:cubicBezTo>
                  <a:cubicBezTo>
                    <a:pt x="299" y="10"/>
                    <a:pt x="292" y="5"/>
                    <a:pt x="292" y="0"/>
                  </a:cubicBezTo>
                  <a:cubicBezTo>
                    <a:pt x="292" y="0"/>
                    <a:pt x="292" y="0"/>
                    <a:pt x="292" y="0"/>
                  </a:cubicBezTo>
                  <a:cubicBezTo>
                    <a:pt x="292" y="5"/>
                    <a:pt x="285" y="10"/>
                    <a:pt x="277" y="10"/>
                  </a:cubicBezTo>
                  <a:cubicBezTo>
                    <a:pt x="269" y="10"/>
                    <a:pt x="263" y="5"/>
                    <a:pt x="263" y="0"/>
                  </a:cubicBezTo>
                  <a:cubicBezTo>
                    <a:pt x="262" y="0"/>
                    <a:pt x="262" y="0"/>
                    <a:pt x="262" y="0"/>
                  </a:cubicBezTo>
                  <a:cubicBezTo>
                    <a:pt x="262"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6" y="5"/>
                    <a:pt x="176" y="0"/>
                  </a:cubicBezTo>
                  <a:cubicBezTo>
                    <a:pt x="175" y="0"/>
                    <a:pt x="175" y="0"/>
                    <a:pt x="175" y="0"/>
                  </a:cubicBezTo>
                  <a:cubicBezTo>
                    <a:pt x="175" y="5"/>
                    <a:pt x="169" y="10"/>
                    <a:pt x="161" y="10"/>
                  </a:cubicBezTo>
                  <a:cubicBezTo>
                    <a:pt x="153" y="10"/>
                    <a:pt x="146" y="5"/>
                    <a:pt x="146" y="0"/>
                  </a:cubicBezTo>
                  <a:cubicBezTo>
                    <a:pt x="146" y="0"/>
                    <a:pt x="146" y="0"/>
                    <a:pt x="146" y="0"/>
                  </a:cubicBezTo>
                  <a:cubicBezTo>
                    <a:pt x="146" y="5"/>
                    <a:pt x="139" y="10"/>
                    <a:pt x="132" y="10"/>
                  </a:cubicBezTo>
                  <a:cubicBezTo>
                    <a:pt x="124" y="10"/>
                    <a:pt x="117" y="5"/>
                    <a:pt x="117" y="0"/>
                  </a:cubicBezTo>
                  <a:cubicBezTo>
                    <a:pt x="117" y="0"/>
                    <a:pt x="117" y="0"/>
                    <a:pt x="117" y="0"/>
                  </a:cubicBezTo>
                  <a:cubicBezTo>
                    <a:pt x="117" y="5"/>
                    <a:pt x="110" y="10"/>
                    <a:pt x="103" y="10"/>
                  </a:cubicBezTo>
                  <a:cubicBezTo>
                    <a:pt x="95" y="10"/>
                    <a:pt x="88" y="5"/>
                    <a:pt x="88" y="0"/>
                  </a:cubicBezTo>
                  <a:cubicBezTo>
                    <a:pt x="88" y="0"/>
                    <a:pt x="88" y="0"/>
                    <a:pt x="88" y="0"/>
                  </a:cubicBezTo>
                  <a:cubicBezTo>
                    <a:pt x="88" y="5"/>
                    <a:pt x="81" y="10"/>
                    <a:pt x="73" y="10"/>
                  </a:cubicBezTo>
                  <a:cubicBezTo>
                    <a:pt x="66" y="10"/>
                    <a:pt x="59" y="5"/>
                    <a:pt x="59" y="0"/>
                  </a:cubicBezTo>
                  <a:cubicBezTo>
                    <a:pt x="59" y="0"/>
                    <a:pt x="59" y="0"/>
                    <a:pt x="59" y="0"/>
                  </a:cubicBezTo>
                  <a:cubicBezTo>
                    <a:pt x="59" y="5"/>
                    <a:pt x="52" y="10"/>
                    <a:pt x="44" y="10"/>
                  </a:cubicBezTo>
                  <a:cubicBezTo>
                    <a:pt x="36" y="10"/>
                    <a:pt x="30" y="5"/>
                    <a:pt x="30" y="0"/>
                  </a:cubicBezTo>
                  <a:cubicBezTo>
                    <a:pt x="29" y="0"/>
                    <a:pt x="29" y="0"/>
                    <a:pt x="29" y="0"/>
                  </a:cubicBezTo>
                  <a:cubicBezTo>
                    <a:pt x="29"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1" y="17"/>
                    <a:pt x="57" y="13"/>
                    <a:pt x="59" y="8"/>
                  </a:cubicBezTo>
                  <a:cubicBezTo>
                    <a:pt x="60" y="13"/>
                    <a:pt x="66" y="17"/>
                    <a:pt x="73" y="17"/>
                  </a:cubicBezTo>
                  <a:cubicBezTo>
                    <a:pt x="81" y="17"/>
                    <a:pt x="87" y="13"/>
                    <a:pt x="88" y="8"/>
                  </a:cubicBezTo>
                  <a:cubicBezTo>
                    <a:pt x="89" y="13"/>
                    <a:pt x="95" y="17"/>
                    <a:pt x="103" y="17"/>
                  </a:cubicBezTo>
                  <a:cubicBezTo>
                    <a:pt x="110" y="17"/>
                    <a:pt x="116" y="13"/>
                    <a:pt x="117" y="8"/>
                  </a:cubicBezTo>
                  <a:cubicBezTo>
                    <a:pt x="118" y="13"/>
                    <a:pt x="124"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4" y="8"/>
                  </a:cubicBezTo>
                  <a:cubicBezTo>
                    <a:pt x="206" y="13"/>
                    <a:pt x="212" y="17"/>
                    <a:pt x="219" y="17"/>
                  </a:cubicBezTo>
                  <a:cubicBezTo>
                    <a:pt x="226" y="17"/>
                    <a:pt x="232" y="13"/>
                    <a:pt x="233" y="8"/>
                  </a:cubicBezTo>
                  <a:cubicBezTo>
                    <a:pt x="235" y="13"/>
                    <a:pt x="241" y="17"/>
                    <a:pt x="248" y="17"/>
                  </a:cubicBezTo>
                  <a:cubicBezTo>
                    <a:pt x="255" y="17"/>
                    <a:pt x="261" y="13"/>
                    <a:pt x="263" y="8"/>
                  </a:cubicBezTo>
                  <a:cubicBezTo>
                    <a:pt x="264" y="13"/>
                    <a:pt x="270" y="17"/>
                    <a:pt x="277" y="17"/>
                  </a:cubicBezTo>
                  <a:cubicBezTo>
                    <a:pt x="284" y="17"/>
                    <a:pt x="290" y="13"/>
                    <a:pt x="292" y="8"/>
                  </a:cubicBezTo>
                  <a:cubicBezTo>
                    <a:pt x="293" y="13"/>
                    <a:pt x="299" y="17"/>
                    <a:pt x="306" y="17"/>
                  </a:cubicBezTo>
                  <a:cubicBezTo>
                    <a:pt x="314" y="17"/>
                    <a:pt x="320" y="13"/>
                    <a:pt x="321" y="8"/>
                  </a:cubicBezTo>
                  <a:cubicBezTo>
                    <a:pt x="322" y="13"/>
                    <a:pt x="328" y="17"/>
                    <a:pt x="336" y="17"/>
                  </a:cubicBezTo>
                  <a:cubicBezTo>
                    <a:pt x="343" y="17"/>
                    <a:pt x="349" y="13"/>
                    <a:pt x="350" y="8"/>
                  </a:cubicBezTo>
                  <a:cubicBezTo>
                    <a:pt x="351" y="13"/>
                    <a:pt x="357"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7" y="8"/>
                  </a:cubicBezTo>
                  <a:cubicBezTo>
                    <a:pt x="439" y="13"/>
                    <a:pt x="445" y="17"/>
                    <a:pt x="452" y="17"/>
                  </a:cubicBezTo>
                  <a:cubicBezTo>
                    <a:pt x="459" y="17"/>
                    <a:pt x="465" y="13"/>
                    <a:pt x="467" y="8"/>
                  </a:cubicBezTo>
                  <a:cubicBezTo>
                    <a:pt x="467" y="0"/>
                    <a:pt x="467" y="0"/>
                    <a:pt x="467" y="0"/>
                  </a:cubicBezTo>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315"/>
            <p:cNvSpPr>
              <a:spLocks/>
            </p:cNvSpPr>
            <p:nvPr/>
          </p:nvSpPr>
          <p:spPr bwMode="auto">
            <a:xfrm>
              <a:off x="8110965" y="5042682"/>
              <a:ext cx="1393776" cy="58074"/>
            </a:xfrm>
            <a:custGeom>
              <a:avLst/>
              <a:gdLst>
                <a:gd name="T0" fmla="*/ 408 w 409"/>
                <a:gd name="T1" fmla="*/ 0 h 17"/>
                <a:gd name="T2" fmla="*/ 380 w 409"/>
                <a:gd name="T3" fmla="*/ 0 h 17"/>
                <a:gd name="T4" fmla="*/ 365 w 409"/>
                <a:gd name="T5" fmla="*/ 10 h 17"/>
                <a:gd name="T6" fmla="*/ 350 w 409"/>
                <a:gd name="T7" fmla="*/ 0 h 17"/>
                <a:gd name="T8" fmla="*/ 321 w 409"/>
                <a:gd name="T9" fmla="*/ 0 h 17"/>
                <a:gd name="T10" fmla="*/ 307 w 409"/>
                <a:gd name="T11" fmla="*/ 10 h 17"/>
                <a:gd name="T12" fmla="*/ 292 w 409"/>
                <a:gd name="T13" fmla="*/ 0 h 17"/>
                <a:gd name="T14" fmla="*/ 263 w 409"/>
                <a:gd name="T15" fmla="*/ 0 h 17"/>
                <a:gd name="T16" fmla="*/ 248 w 409"/>
                <a:gd name="T17" fmla="*/ 10 h 17"/>
                <a:gd name="T18" fmla="*/ 233 w 409"/>
                <a:gd name="T19" fmla="*/ 0 h 17"/>
                <a:gd name="T20" fmla="*/ 205 w 409"/>
                <a:gd name="T21" fmla="*/ 0 h 17"/>
                <a:gd name="T22" fmla="*/ 204 w 409"/>
                <a:gd name="T23" fmla="*/ 0 h 17"/>
                <a:gd name="T24" fmla="*/ 190 w 409"/>
                <a:gd name="T25" fmla="*/ 10 h 17"/>
                <a:gd name="T26" fmla="*/ 175 w 409"/>
                <a:gd name="T27" fmla="*/ 0 h 17"/>
                <a:gd name="T28" fmla="*/ 147 w 409"/>
                <a:gd name="T29" fmla="*/ 0 h 17"/>
                <a:gd name="T30" fmla="*/ 132 w 409"/>
                <a:gd name="T31" fmla="*/ 10 h 17"/>
                <a:gd name="T32" fmla="*/ 117 w 409"/>
                <a:gd name="T33" fmla="*/ 0 h 17"/>
                <a:gd name="T34" fmla="*/ 88 w 409"/>
                <a:gd name="T35" fmla="*/ 0 h 17"/>
                <a:gd name="T36" fmla="*/ 74 w 409"/>
                <a:gd name="T37" fmla="*/ 10 h 17"/>
                <a:gd name="T38" fmla="*/ 59 w 409"/>
                <a:gd name="T39" fmla="*/ 0 h 17"/>
                <a:gd name="T40" fmla="*/ 30 w 409"/>
                <a:gd name="T41" fmla="*/ 0 h 17"/>
                <a:gd name="T42" fmla="*/ 15 w 409"/>
                <a:gd name="T43" fmla="*/ 10 h 17"/>
                <a:gd name="T44" fmla="*/ 0 w 409"/>
                <a:gd name="T45" fmla="*/ 0 h 17"/>
                <a:gd name="T46" fmla="*/ 15 w 409"/>
                <a:gd name="T47" fmla="*/ 17 h 17"/>
                <a:gd name="T48" fmla="*/ 44 w 409"/>
                <a:gd name="T49" fmla="*/ 17 h 17"/>
                <a:gd name="T50" fmla="*/ 74 w 409"/>
                <a:gd name="T51" fmla="*/ 17 h 17"/>
                <a:gd name="T52" fmla="*/ 103 w 409"/>
                <a:gd name="T53" fmla="*/ 17 h 17"/>
                <a:gd name="T54" fmla="*/ 132 w 409"/>
                <a:gd name="T55" fmla="*/ 17 h 17"/>
                <a:gd name="T56" fmla="*/ 161 w 409"/>
                <a:gd name="T57" fmla="*/ 17 h 17"/>
                <a:gd name="T58" fmla="*/ 190 w 409"/>
                <a:gd name="T59" fmla="*/ 17 h 17"/>
                <a:gd name="T60" fmla="*/ 219 w 409"/>
                <a:gd name="T61" fmla="*/ 17 h 17"/>
                <a:gd name="T62" fmla="*/ 248 w 409"/>
                <a:gd name="T63" fmla="*/ 17 h 17"/>
                <a:gd name="T64" fmla="*/ 277 w 409"/>
                <a:gd name="T65" fmla="*/ 17 h 17"/>
                <a:gd name="T66" fmla="*/ 307 w 409"/>
                <a:gd name="T67" fmla="*/ 17 h 17"/>
                <a:gd name="T68" fmla="*/ 336 w 409"/>
                <a:gd name="T69" fmla="*/ 17 h 17"/>
                <a:gd name="T70" fmla="*/ 365 w 409"/>
                <a:gd name="T71" fmla="*/ 17 h 17"/>
                <a:gd name="T72" fmla="*/ 394 w 409"/>
                <a:gd name="T73" fmla="*/ 17 h 17"/>
                <a:gd name="T74" fmla="*/ 409 w 409"/>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9" h="17">
                  <a:moveTo>
                    <a:pt x="409" y="0"/>
                  </a:moveTo>
                  <a:cubicBezTo>
                    <a:pt x="408" y="0"/>
                    <a:pt x="408" y="0"/>
                    <a:pt x="408" y="0"/>
                  </a:cubicBezTo>
                  <a:cubicBezTo>
                    <a:pt x="408" y="6"/>
                    <a:pt x="402" y="10"/>
                    <a:pt x="394" y="10"/>
                  </a:cubicBezTo>
                  <a:cubicBezTo>
                    <a:pt x="386" y="10"/>
                    <a:pt x="380" y="6"/>
                    <a:pt x="380" y="0"/>
                  </a:cubicBezTo>
                  <a:cubicBezTo>
                    <a:pt x="379" y="0"/>
                    <a:pt x="379" y="0"/>
                    <a:pt x="379" y="0"/>
                  </a:cubicBezTo>
                  <a:cubicBezTo>
                    <a:pt x="379" y="6"/>
                    <a:pt x="373" y="10"/>
                    <a:pt x="365" y="10"/>
                  </a:cubicBezTo>
                  <a:cubicBezTo>
                    <a:pt x="357" y="10"/>
                    <a:pt x="350" y="6"/>
                    <a:pt x="350" y="0"/>
                  </a:cubicBezTo>
                  <a:cubicBezTo>
                    <a:pt x="350" y="0"/>
                    <a:pt x="350" y="0"/>
                    <a:pt x="350" y="0"/>
                  </a:cubicBezTo>
                  <a:cubicBezTo>
                    <a:pt x="350" y="6"/>
                    <a:pt x="343" y="10"/>
                    <a:pt x="336" y="10"/>
                  </a:cubicBezTo>
                  <a:cubicBezTo>
                    <a:pt x="328" y="10"/>
                    <a:pt x="321" y="6"/>
                    <a:pt x="321" y="0"/>
                  </a:cubicBezTo>
                  <a:cubicBezTo>
                    <a:pt x="321" y="0"/>
                    <a:pt x="321" y="0"/>
                    <a:pt x="321" y="0"/>
                  </a:cubicBezTo>
                  <a:cubicBezTo>
                    <a:pt x="321" y="6"/>
                    <a:pt x="314" y="10"/>
                    <a:pt x="307" y="10"/>
                  </a:cubicBezTo>
                  <a:cubicBezTo>
                    <a:pt x="299" y="10"/>
                    <a:pt x="292" y="6"/>
                    <a:pt x="292" y="0"/>
                  </a:cubicBezTo>
                  <a:cubicBezTo>
                    <a:pt x="292" y="0"/>
                    <a:pt x="292" y="0"/>
                    <a:pt x="292" y="0"/>
                  </a:cubicBezTo>
                  <a:cubicBezTo>
                    <a:pt x="292" y="6"/>
                    <a:pt x="285" y="10"/>
                    <a:pt x="277" y="10"/>
                  </a:cubicBezTo>
                  <a:cubicBezTo>
                    <a:pt x="270" y="10"/>
                    <a:pt x="263" y="6"/>
                    <a:pt x="263" y="0"/>
                  </a:cubicBezTo>
                  <a:cubicBezTo>
                    <a:pt x="263" y="0"/>
                    <a:pt x="263" y="0"/>
                    <a:pt x="263" y="0"/>
                  </a:cubicBezTo>
                  <a:cubicBezTo>
                    <a:pt x="263"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5" y="0"/>
                    <a:pt x="205" y="0"/>
                    <a:pt x="205" y="0"/>
                  </a:cubicBezTo>
                  <a:cubicBezTo>
                    <a:pt x="204" y="0"/>
                    <a:pt x="204" y="0"/>
                    <a:pt x="204"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7" y="6"/>
                    <a:pt x="147" y="0"/>
                  </a:cubicBezTo>
                  <a:cubicBezTo>
                    <a:pt x="146" y="0"/>
                    <a:pt x="146" y="0"/>
                    <a:pt x="146" y="0"/>
                  </a:cubicBezTo>
                  <a:cubicBezTo>
                    <a:pt x="146" y="6"/>
                    <a:pt x="140" y="10"/>
                    <a:pt x="132" y="10"/>
                  </a:cubicBezTo>
                  <a:cubicBezTo>
                    <a:pt x="124" y="10"/>
                    <a:pt x="117" y="6"/>
                    <a:pt x="117" y="0"/>
                  </a:cubicBezTo>
                  <a:cubicBezTo>
                    <a:pt x="117" y="0"/>
                    <a:pt x="117" y="0"/>
                    <a:pt x="117" y="0"/>
                  </a:cubicBezTo>
                  <a:cubicBezTo>
                    <a:pt x="117" y="6"/>
                    <a:pt x="110" y="10"/>
                    <a:pt x="103" y="10"/>
                  </a:cubicBezTo>
                  <a:cubicBezTo>
                    <a:pt x="95" y="10"/>
                    <a:pt x="88" y="6"/>
                    <a:pt x="88" y="0"/>
                  </a:cubicBezTo>
                  <a:cubicBezTo>
                    <a:pt x="88" y="0"/>
                    <a:pt x="88" y="0"/>
                    <a:pt x="88" y="0"/>
                  </a:cubicBezTo>
                  <a:cubicBezTo>
                    <a:pt x="88" y="6"/>
                    <a:pt x="81" y="10"/>
                    <a:pt x="74" y="10"/>
                  </a:cubicBezTo>
                  <a:cubicBezTo>
                    <a:pt x="66" y="10"/>
                    <a:pt x="59" y="6"/>
                    <a:pt x="59" y="0"/>
                  </a:cubicBezTo>
                  <a:cubicBezTo>
                    <a:pt x="59" y="0"/>
                    <a:pt x="59" y="0"/>
                    <a:pt x="59" y="0"/>
                  </a:cubicBezTo>
                  <a:cubicBezTo>
                    <a:pt x="59" y="6"/>
                    <a:pt x="52" y="10"/>
                    <a:pt x="44" y="10"/>
                  </a:cubicBezTo>
                  <a:cubicBezTo>
                    <a:pt x="37" y="10"/>
                    <a:pt x="30" y="6"/>
                    <a:pt x="30" y="0"/>
                  </a:cubicBezTo>
                  <a:cubicBezTo>
                    <a:pt x="30" y="0"/>
                    <a:pt x="30" y="0"/>
                    <a:pt x="30" y="0"/>
                  </a:cubicBezTo>
                  <a:cubicBezTo>
                    <a:pt x="30" y="6"/>
                    <a:pt x="23" y="10"/>
                    <a:pt x="15" y="10"/>
                  </a:cubicBezTo>
                  <a:cubicBezTo>
                    <a:pt x="7" y="10"/>
                    <a:pt x="1" y="6"/>
                    <a:pt x="1" y="0"/>
                  </a:cubicBezTo>
                  <a:cubicBezTo>
                    <a:pt x="0" y="0"/>
                    <a:pt x="0" y="0"/>
                    <a:pt x="0" y="0"/>
                  </a:cubicBezTo>
                  <a:cubicBezTo>
                    <a:pt x="0" y="9"/>
                    <a:pt x="0" y="9"/>
                    <a:pt x="0" y="9"/>
                  </a:cubicBezTo>
                  <a:cubicBezTo>
                    <a:pt x="2" y="13"/>
                    <a:pt x="8" y="17"/>
                    <a:pt x="15" y="17"/>
                  </a:cubicBezTo>
                  <a:cubicBezTo>
                    <a:pt x="22" y="17"/>
                    <a:pt x="28" y="13"/>
                    <a:pt x="30" y="9"/>
                  </a:cubicBezTo>
                  <a:cubicBezTo>
                    <a:pt x="31" y="13"/>
                    <a:pt x="37" y="17"/>
                    <a:pt x="44" y="17"/>
                  </a:cubicBezTo>
                  <a:cubicBezTo>
                    <a:pt x="52" y="17"/>
                    <a:pt x="58" y="13"/>
                    <a:pt x="59" y="9"/>
                  </a:cubicBezTo>
                  <a:cubicBezTo>
                    <a:pt x="60" y="13"/>
                    <a:pt x="66" y="17"/>
                    <a:pt x="74" y="17"/>
                  </a:cubicBezTo>
                  <a:cubicBezTo>
                    <a:pt x="81" y="17"/>
                    <a:pt x="87" y="13"/>
                    <a:pt x="88" y="9"/>
                  </a:cubicBezTo>
                  <a:cubicBezTo>
                    <a:pt x="89" y="13"/>
                    <a:pt x="95" y="17"/>
                    <a:pt x="103" y="17"/>
                  </a:cubicBezTo>
                  <a:cubicBezTo>
                    <a:pt x="110" y="17"/>
                    <a:pt x="116" y="13"/>
                    <a:pt x="117" y="9"/>
                  </a:cubicBezTo>
                  <a:cubicBezTo>
                    <a:pt x="119" y="13"/>
                    <a:pt x="125" y="17"/>
                    <a:pt x="132" y="17"/>
                  </a:cubicBezTo>
                  <a:cubicBezTo>
                    <a:pt x="139" y="17"/>
                    <a:pt x="145" y="13"/>
                    <a:pt x="146" y="9"/>
                  </a:cubicBezTo>
                  <a:cubicBezTo>
                    <a:pt x="148" y="13"/>
                    <a:pt x="154" y="17"/>
                    <a:pt x="161" y="17"/>
                  </a:cubicBezTo>
                  <a:cubicBezTo>
                    <a:pt x="168" y="17"/>
                    <a:pt x="174" y="13"/>
                    <a:pt x="175" y="9"/>
                  </a:cubicBezTo>
                  <a:cubicBezTo>
                    <a:pt x="177" y="13"/>
                    <a:pt x="183" y="17"/>
                    <a:pt x="190" y="17"/>
                  </a:cubicBezTo>
                  <a:cubicBezTo>
                    <a:pt x="197" y="17"/>
                    <a:pt x="203" y="14"/>
                    <a:pt x="204" y="9"/>
                  </a:cubicBezTo>
                  <a:cubicBezTo>
                    <a:pt x="206" y="14"/>
                    <a:pt x="212" y="17"/>
                    <a:pt x="219" y="17"/>
                  </a:cubicBezTo>
                  <a:cubicBezTo>
                    <a:pt x="226" y="17"/>
                    <a:pt x="232" y="13"/>
                    <a:pt x="234" y="9"/>
                  </a:cubicBezTo>
                  <a:cubicBezTo>
                    <a:pt x="235" y="13"/>
                    <a:pt x="241" y="17"/>
                    <a:pt x="248" y="17"/>
                  </a:cubicBezTo>
                  <a:cubicBezTo>
                    <a:pt x="255" y="17"/>
                    <a:pt x="261" y="13"/>
                    <a:pt x="263" y="9"/>
                  </a:cubicBezTo>
                  <a:cubicBezTo>
                    <a:pt x="264" y="13"/>
                    <a:pt x="270" y="17"/>
                    <a:pt x="277" y="17"/>
                  </a:cubicBezTo>
                  <a:cubicBezTo>
                    <a:pt x="285" y="17"/>
                    <a:pt x="291" y="13"/>
                    <a:pt x="292" y="9"/>
                  </a:cubicBezTo>
                  <a:cubicBezTo>
                    <a:pt x="293" y="13"/>
                    <a:pt x="299" y="17"/>
                    <a:pt x="307" y="17"/>
                  </a:cubicBezTo>
                  <a:cubicBezTo>
                    <a:pt x="314" y="17"/>
                    <a:pt x="320" y="13"/>
                    <a:pt x="321" y="9"/>
                  </a:cubicBezTo>
                  <a:cubicBezTo>
                    <a:pt x="322" y="13"/>
                    <a:pt x="328" y="17"/>
                    <a:pt x="336" y="17"/>
                  </a:cubicBezTo>
                  <a:cubicBezTo>
                    <a:pt x="343" y="17"/>
                    <a:pt x="349" y="13"/>
                    <a:pt x="350" y="9"/>
                  </a:cubicBezTo>
                  <a:cubicBezTo>
                    <a:pt x="352" y="13"/>
                    <a:pt x="358" y="17"/>
                    <a:pt x="365" y="17"/>
                  </a:cubicBezTo>
                  <a:cubicBezTo>
                    <a:pt x="372" y="17"/>
                    <a:pt x="378" y="13"/>
                    <a:pt x="379" y="9"/>
                  </a:cubicBezTo>
                  <a:cubicBezTo>
                    <a:pt x="381" y="13"/>
                    <a:pt x="387" y="17"/>
                    <a:pt x="394" y="17"/>
                  </a:cubicBezTo>
                  <a:cubicBezTo>
                    <a:pt x="401" y="17"/>
                    <a:pt x="407" y="13"/>
                    <a:pt x="409" y="9"/>
                  </a:cubicBezTo>
                  <a:cubicBezTo>
                    <a:pt x="409" y="0"/>
                    <a:pt x="409" y="0"/>
                    <a:pt x="409" y="0"/>
                  </a:cubicBezTo>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316"/>
            <p:cNvSpPr>
              <a:spLocks/>
            </p:cNvSpPr>
            <p:nvPr/>
          </p:nvSpPr>
          <p:spPr bwMode="auto">
            <a:xfrm>
              <a:off x="5579141" y="4990720"/>
              <a:ext cx="1986743"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9 w 583"/>
                <a:gd name="T19" fmla="*/ 0 h 17"/>
                <a:gd name="T20" fmla="*/ 394 w 583"/>
                <a:gd name="T21" fmla="*/ 10 h 17"/>
                <a:gd name="T22" fmla="*/ 379 w 583"/>
                <a:gd name="T23" fmla="*/ 0 h 17"/>
                <a:gd name="T24" fmla="*/ 350 w 583"/>
                <a:gd name="T25" fmla="*/ 0 h 17"/>
                <a:gd name="T26" fmla="*/ 335 w 583"/>
                <a:gd name="T27" fmla="*/ 10 h 17"/>
                <a:gd name="T28" fmla="*/ 321 w 583"/>
                <a:gd name="T29" fmla="*/ 0 h 17"/>
                <a:gd name="T30" fmla="*/ 292 w 583"/>
                <a:gd name="T31" fmla="*/ 0 h 17"/>
                <a:gd name="T32" fmla="*/ 291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6 w 583"/>
                <a:gd name="T45" fmla="*/ 0 h 17"/>
                <a:gd name="T46" fmla="*/ 161 w 583"/>
                <a:gd name="T47" fmla="*/ 10 h 17"/>
                <a:gd name="T48" fmla="*/ 146 w 583"/>
                <a:gd name="T49" fmla="*/ 0 h 17"/>
                <a:gd name="T50" fmla="*/ 117 w 583"/>
                <a:gd name="T51" fmla="*/ 0 h 17"/>
                <a:gd name="T52" fmla="*/ 102 w 583"/>
                <a:gd name="T53" fmla="*/ 10 h 17"/>
                <a:gd name="T54" fmla="*/ 88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2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5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1"/>
                  </a:moveTo>
                  <a:cubicBezTo>
                    <a:pt x="583" y="0"/>
                    <a:pt x="583" y="0"/>
                    <a:pt x="583" y="0"/>
                  </a:cubicBezTo>
                  <a:cubicBezTo>
                    <a:pt x="583" y="0"/>
                    <a:pt x="583" y="0"/>
                    <a:pt x="583" y="0"/>
                  </a:cubicBezTo>
                  <a:cubicBezTo>
                    <a:pt x="583"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8" y="6"/>
                    <a:pt x="438" y="0"/>
                  </a:cubicBezTo>
                  <a:cubicBezTo>
                    <a:pt x="437" y="0"/>
                    <a:pt x="437" y="0"/>
                    <a:pt x="437" y="0"/>
                  </a:cubicBezTo>
                  <a:cubicBezTo>
                    <a:pt x="437" y="6"/>
                    <a:pt x="431" y="10"/>
                    <a:pt x="423" y="10"/>
                  </a:cubicBezTo>
                  <a:cubicBezTo>
                    <a:pt x="415" y="10"/>
                    <a:pt x="409" y="6"/>
                    <a:pt x="409" y="0"/>
                  </a:cubicBezTo>
                  <a:cubicBezTo>
                    <a:pt x="408" y="0"/>
                    <a:pt x="408" y="0"/>
                    <a:pt x="408" y="0"/>
                  </a:cubicBezTo>
                  <a:cubicBezTo>
                    <a:pt x="408" y="6"/>
                    <a:pt x="402" y="10"/>
                    <a:pt x="394" y="10"/>
                  </a:cubicBezTo>
                  <a:cubicBezTo>
                    <a:pt x="386" y="10"/>
                    <a:pt x="379" y="6"/>
                    <a:pt x="379" y="0"/>
                  </a:cubicBezTo>
                  <a:cubicBezTo>
                    <a:pt x="379" y="0"/>
                    <a:pt x="379" y="0"/>
                    <a:pt x="379" y="0"/>
                  </a:cubicBezTo>
                  <a:cubicBezTo>
                    <a:pt x="379" y="6"/>
                    <a:pt x="372" y="10"/>
                    <a:pt x="365" y="10"/>
                  </a:cubicBezTo>
                  <a:cubicBezTo>
                    <a:pt x="357" y="10"/>
                    <a:pt x="350" y="6"/>
                    <a:pt x="350" y="0"/>
                  </a:cubicBezTo>
                  <a:cubicBezTo>
                    <a:pt x="350" y="0"/>
                    <a:pt x="350" y="0"/>
                    <a:pt x="350" y="0"/>
                  </a:cubicBezTo>
                  <a:cubicBezTo>
                    <a:pt x="350" y="6"/>
                    <a:pt x="343" y="10"/>
                    <a:pt x="335" y="10"/>
                  </a:cubicBezTo>
                  <a:cubicBezTo>
                    <a:pt x="328" y="10"/>
                    <a:pt x="321" y="6"/>
                    <a:pt x="321" y="0"/>
                  </a:cubicBezTo>
                  <a:cubicBezTo>
                    <a:pt x="321" y="0"/>
                    <a:pt x="321" y="0"/>
                    <a:pt x="321" y="0"/>
                  </a:cubicBezTo>
                  <a:cubicBezTo>
                    <a:pt x="321"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6" y="6"/>
                    <a:pt x="146" y="0"/>
                  </a:cubicBezTo>
                  <a:cubicBezTo>
                    <a:pt x="146" y="0"/>
                    <a:pt x="146" y="0"/>
                    <a:pt x="146" y="0"/>
                  </a:cubicBezTo>
                  <a:cubicBezTo>
                    <a:pt x="146" y="6"/>
                    <a:pt x="139" y="10"/>
                    <a:pt x="132" y="10"/>
                  </a:cubicBezTo>
                  <a:cubicBezTo>
                    <a:pt x="124" y="10"/>
                    <a:pt x="117" y="6"/>
                    <a:pt x="117" y="0"/>
                  </a:cubicBezTo>
                  <a:cubicBezTo>
                    <a:pt x="117" y="0"/>
                    <a:pt x="117" y="0"/>
                    <a:pt x="117" y="0"/>
                  </a:cubicBezTo>
                  <a:cubicBezTo>
                    <a:pt x="117" y="6"/>
                    <a:pt x="110" y="10"/>
                    <a:pt x="102" y="10"/>
                  </a:cubicBezTo>
                  <a:cubicBezTo>
                    <a:pt x="95" y="10"/>
                    <a:pt x="88" y="6"/>
                    <a:pt x="88" y="0"/>
                  </a:cubicBezTo>
                  <a:cubicBezTo>
                    <a:pt x="88" y="0"/>
                    <a:pt x="88" y="0"/>
                    <a:pt x="88" y="0"/>
                  </a:cubicBezTo>
                  <a:cubicBezTo>
                    <a:pt x="88"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9"/>
                    <a:pt x="0" y="9"/>
                  </a:cubicBezTo>
                  <a:cubicBezTo>
                    <a:pt x="2" y="13"/>
                    <a:pt x="8" y="17"/>
                    <a:pt x="15" y="17"/>
                  </a:cubicBezTo>
                  <a:cubicBezTo>
                    <a:pt x="22" y="17"/>
                    <a:pt x="28" y="13"/>
                    <a:pt x="30" y="9"/>
                  </a:cubicBezTo>
                  <a:cubicBezTo>
                    <a:pt x="31" y="13"/>
                    <a:pt x="37" y="17"/>
                    <a:pt x="44" y="17"/>
                  </a:cubicBezTo>
                  <a:cubicBezTo>
                    <a:pt x="51" y="17"/>
                    <a:pt x="57" y="13"/>
                    <a:pt x="59" y="9"/>
                  </a:cubicBezTo>
                  <a:cubicBezTo>
                    <a:pt x="60" y="13"/>
                    <a:pt x="66" y="17"/>
                    <a:pt x="73" y="17"/>
                  </a:cubicBezTo>
                  <a:cubicBezTo>
                    <a:pt x="80" y="17"/>
                    <a:pt x="86" y="13"/>
                    <a:pt x="88" y="9"/>
                  </a:cubicBezTo>
                  <a:cubicBezTo>
                    <a:pt x="89" y="13"/>
                    <a:pt x="95" y="17"/>
                    <a:pt x="102" y="17"/>
                  </a:cubicBezTo>
                  <a:cubicBezTo>
                    <a:pt x="110" y="17"/>
                    <a:pt x="116" y="13"/>
                    <a:pt x="117" y="9"/>
                  </a:cubicBezTo>
                  <a:cubicBezTo>
                    <a:pt x="118" y="13"/>
                    <a:pt x="124" y="17"/>
                    <a:pt x="132" y="17"/>
                  </a:cubicBezTo>
                  <a:cubicBezTo>
                    <a:pt x="139" y="17"/>
                    <a:pt x="145" y="13"/>
                    <a:pt x="146" y="9"/>
                  </a:cubicBezTo>
                  <a:cubicBezTo>
                    <a:pt x="148" y="13"/>
                    <a:pt x="154" y="17"/>
                    <a:pt x="161" y="17"/>
                  </a:cubicBezTo>
                  <a:cubicBezTo>
                    <a:pt x="168" y="17"/>
                    <a:pt x="174" y="13"/>
                    <a:pt x="175" y="9"/>
                  </a:cubicBezTo>
                  <a:cubicBezTo>
                    <a:pt x="177" y="13"/>
                    <a:pt x="183" y="17"/>
                    <a:pt x="190" y="17"/>
                  </a:cubicBezTo>
                  <a:cubicBezTo>
                    <a:pt x="197" y="17"/>
                    <a:pt x="203" y="13"/>
                    <a:pt x="204" y="9"/>
                  </a:cubicBezTo>
                  <a:cubicBezTo>
                    <a:pt x="206" y="13"/>
                    <a:pt x="212" y="17"/>
                    <a:pt x="219" y="17"/>
                  </a:cubicBezTo>
                  <a:cubicBezTo>
                    <a:pt x="226" y="17"/>
                    <a:pt x="232" y="13"/>
                    <a:pt x="233" y="9"/>
                  </a:cubicBezTo>
                  <a:cubicBezTo>
                    <a:pt x="235" y="13"/>
                    <a:pt x="241" y="17"/>
                    <a:pt x="248" y="17"/>
                  </a:cubicBezTo>
                  <a:cubicBezTo>
                    <a:pt x="255" y="17"/>
                    <a:pt x="261" y="13"/>
                    <a:pt x="263" y="9"/>
                  </a:cubicBezTo>
                  <a:cubicBezTo>
                    <a:pt x="264" y="13"/>
                    <a:pt x="270" y="17"/>
                    <a:pt x="277" y="17"/>
                  </a:cubicBezTo>
                  <a:cubicBezTo>
                    <a:pt x="284" y="17"/>
                    <a:pt x="290" y="14"/>
                    <a:pt x="292" y="9"/>
                  </a:cubicBezTo>
                  <a:cubicBezTo>
                    <a:pt x="293" y="14"/>
                    <a:pt x="299" y="17"/>
                    <a:pt x="306" y="17"/>
                  </a:cubicBezTo>
                  <a:cubicBezTo>
                    <a:pt x="313" y="17"/>
                    <a:pt x="319" y="13"/>
                    <a:pt x="321" y="9"/>
                  </a:cubicBezTo>
                  <a:cubicBezTo>
                    <a:pt x="322" y="13"/>
                    <a:pt x="328" y="17"/>
                    <a:pt x="335" y="17"/>
                  </a:cubicBezTo>
                  <a:cubicBezTo>
                    <a:pt x="343" y="17"/>
                    <a:pt x="349" y="13"/>
                    <a:pt x="350" y="9"/>
                  </a:cubicBezTo>
                  <a:cubicBezTo>
                    <a:pt x="351" y="13"/>
                    <a:pt x="357" y="17"/>
                    <a:pt x="365" y="17"/>
                  </a:cubicBezTo>
                  <a:cubicBezTo>
                    <a:pt x="372" y="17"/>
                    <a:pt x="378" y="13"/>
                    <a:pt x="379" y="9"/>
                  </a:cubicBezTo>
                  <a:cubicBezTo>
                    <a:pt x="381" y="13"/>
                    <a:pt x="386" y="17"/>
                    <a:pt x="394" y="17"/>
                  </a:cubicBezTo>
                  <a:cubicBezTo>
                    <a:pt x="401" y="17"/>
                    <a:pt x="407" y="13"/>
                    <a:pt x="408" y="9"/>
                  </a:cubicBezTo>
                  <a:cubicBezTo>
                    <a:pt x="410" y="13"/>
                    <a:pt x="416" y="17"/>
                    <a:pt x="423" y="17"/>
                  </a:cubicBezTo>
                  <a:cubicBezTo>
                    <a:pt x="430" y="17"/>
                    <a:pt x="436" y="13"/>
                    <a:pt x="437" y="9"/>
                  </a:cubicBezTo>
                  <a:cubicBezTo>
                    <a:pt x="439" y="13"/>
                    <a:pt x="445" y="17"/>
                    <a:pt x="452" y="17"/>
                  </a:cubicBezTo>
                  <a:cubicBezTo>
                    <a:pt x="459" y="17"/>
                    <a:pt x="465" y="13"/>
                    <a:pt x="466" y="9"/>
                  </a:cubicBezTo>
                  <a:cubicBezTo>
                    <a:pt x="468" y="13"/>
                    <a:pt x="474" y="17"/>
                    <a:pt x="481" y="17"/>
                  </a:cubicBezTo>
                  <a:cubicBezTo>
                    <a:pt x="488" y="17"/>
                    <a:pt x="494" y="13"/>
                    <a:pt x="496" y="9"/>
                  </a:cubicBezTo>
                  <a:cubicBezTo>
                    <a:pt x="497" y="13"/>
                    <a:pt x="503" y="17"/>
                    <a:pt x="510" y="17"/>
                  </a:cubicBezTo>
                  <a:cubicBezTo>
                    <a:pt x="517" y="17"/>
                    <a:pt x="523" y="13"/>
                    <a:pt x="525" y="9"/>
                  </a:cubicBezTo>
                  <a:cubicBezTo>
                    <a:pt x="526" y="13"/>
                    <a:pt x="532" y="17"/>
                    <a:pt x="539" y="17"/>
                  </a:cubicBezTo>
                  <a:cubicBezTo>
                    <a:pt x="546" y="17"/>
                    <a:pt x="552" y="13"/>
                    <a:pt x="554" y="9"/>
                  </a:cubicBezTo>
                  <a:cubicBezTo>
                    <a:pt x="555" y="13"/>
                    <a:pt x="561" y="17"/>
                    <a:pt x="568" y="17"/>
                  </a:cubicBezTo>
                  <a:cubicBezTo>
                    <a:pt x="577" y="17"/>
                    <a:pt x="583" y="12"/>
                    <a:pt x="583" y="6"/>
                  </a:cubicBezTo>
                  <a:cubicBezTo>
                    <a:pt x="583" y="0"/>
                    <a:pt x="583" y="0"/>
                    <a:pt x="583" y="0"/>
                  </a:cubicBezTo>
                  <a:cubicBezTo>
                    <a:pt x="583" y="1"/>
                    <a:pt x="583" y="1"/>
                    <a:pt x="583" y="1"/>
                  </a:cubicBezTo>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317"/>
            <p:cNvSpPr>
              <a:spLocks/>
            </p:cNvSpPr>
            <p:nvPr/>
          </p:nvSpPr>
          <p:spPr bwMode="auto">
            <a:xfrm>
              <a:off x="5682044" y="5008041"/>
              <a:ext cx="1785012"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5 w 524"/>
                <a:gd name="T13" fmla="*/ 17 h 17"/>
                <a:gd name="T14" fmla="*/ 305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2 w 524"/>
                <a:gd name="T29" fmla="*/ 17 h 17"/>
                <a:gd name="T30" fmla="*/ 72 w 524"/>
                <a:gd name="T31" fmla="*/ 17 h 17"/>
                <a:gd name="T32" fmla="*/ 43 w 524"/>
                <a:gd name="T33" fmla="*/ 17 h 17"/>
                <a:gd name="T34" fmla="*/ 14 w 524"/>
                <a:gd name="T35" fmla="*/ 17 h 17"/>
                <a:gd name="T36" fmla="*/ 0 w 524"/>
                <a:gd name="T37" fmla="*/ 0 h 17"/>
                <a:gd name="T38" fmla="*/ 14 w 524"/>
                <a:gd name="T39" fmla="*/ 10 h 17"/>
                <a:gd name="T40" fmla="*/ 29 w 524"/>
                <a:gd name="T41" fmla="*/ 0 h 17"/>
                <a:gd name="T42" fmla="*/ 58 w 524"/>
                <a:gd name="T43" fmla="*/ 0 h 17"/>
                <a:gd name="T44" fmla="*/ 72 w 524"/>
                <a:gd name="T45" fmla="*/ 10 h 17"/>
                <a:gd name="T46" fmla="*/ 87 w 524"/>
                <a:gd name="T47" fmla="*/ 0 h 17"/>
                <a:gd name="T48" fmla="*/ 116 w 524"/>
                <a:gd name="T49" fmla="*/ 0 h 17"/>
                <a:gd name="T50" fmla="*/ 131 w 524"/>
                <a:gd name="T51" fmla="*/ 10 h 17"/>
                <a:gd name="T52" fmla="*/ 146 w 524"/>
                <a:gd name="T53" fmla="*/ 0 h 17"/>
                <a:gd name="T54" fmla="*/ 174 w 524"/>
                <a:gd name="T55" fmla="*/ 0 h 17"/>
                <a:gd name="T56" fmla="*/ 189 w 524"/>
                <a:gd name="T57" fmla="*/ 10 h 17"/>
                <a:gd name="T58" fmla="*/ 204 w 524"/>
                <a:gd name="T59" fmla="*/ 0 h 17"/>
                <a:gd name="T60" fmla="*/ 232 w 524"/>
                <a:gd name="T61" fmla="*/ 0 h 17"/>
                <a:gd name="T62" fmla="*/ 247 w 524"/>
                <a:gd name="T63" fmla="*/ 10 h 17"/>
                <a:gd name="T64" fmla="*/ 261 w 524"/>
                <a:gd name="T65" fmla="*/ 0 h 17"/>
                <a:gd name="T66" fmla="*/ 262 w 524"/>
                <a:gd name="T67" fmla="*/ 0 h 17"/>
                <a:gd name="T68" fmla="*/ 291 w 524"/>
                <a:gd name="T69" fmla="*/ 0 h 17"/>
                <a:gd name="T70" fmla="*/ 305 w 524"/>
                <a:gd name="T71" fmla="*/ 10 h 17"/>
                <a:gd name="T72" fmla="*/ 320 w 524"/>
                <a:gd name="T73" fmla="*/ 0 h 17"/>
                <a:gd name="T74" fmla="*/ 349 w 524"/>
                <a:gd name="T75" fmla="*/ 0 h 17"/>
                <a:gd name="T76" fmla="*/ 364 w 524"/>
                <a:gd name="T77" fmla="*/ 10 h 17"/>
                <a:gd name="T78" fmla="*/ 379 w 524"/>
                <a:gd name="T79" fmla="*/ 0 h 17"/>
                <a:gd name="T80" fmla="*/ 407 w 524"/>
                <a:gd name="T81" fmla="*/ 0 h 17"/>
                <a:gd name="T82" fmla="*/ 422 w 524"/>
                <a:gd name="T83" fmla="*/ 10 h 17"/>
                <a:gd name="T84" fmla="*/ 437 w 524"/>
                <a:gd name="T85" fmla="*/ 0 h 17"/>
                <a:gd name="T86" fmla="*/ 465 w 524"/>
                <a:gd name="T87" fmla="*/ 0 h 17"/>
                <a:gd name="T88" fmla="*/ 480 w 524"/>
                <a:gd name="T89" fmla="*/ 10 h 17"/>
                <a:gd name="T90" fmla="*/ 495 w 524"/>
                <a:gd name="T91" fmla="*/ 0 h 17"/>
                <a:gd name="T92" fmla="*/ 523 w 524"/>
                <a:gd name="T93" fmla="*/ 0 h 17"/>
                <a:gd name="T94" fmla="*/ 524 w 524"/>
                <a:gd name="T95"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8"/>
                  </a:moveTo>
                  <a:cubicBezTo>
                    <a:pt x="523" y="13"/>
                    <a:pt x="516" y="17"/>
                    <a:pt x="509" y="17"/>
                  </a:cubicBezTo>
                  <a:cubicBezTo>
                    <a:pt x="502" y="17"/>
                    <a:pt x="496" y="13"/>
                    <a:pt x="495" y="8"/>
                  </a:cubicBezTo>
                  <a:cubicBezTo>
                    <a:pt x="493" y="13"/>
                    <a:pt x="487" y="17"/>
                    <a:pt x="480" y="17"/>
                  </a:cubicBezTo>
                  <a:cubicBezTo>
                    <a:pt x="473" y="17"/>
                    <a:pt x="467" y="13"/>
                    <a:pt x="466" y="8"/>
                  </a:cubicBezTo>
                  <a:cubicBezTo>
                    <a:pt x="464" y="13"/>
                    <a:pt x="458" y="17"/>
                    <a:pt x="451" y="17"/>
                  </a:cubicBezTo>
                  <a:cubicBezTo>
                    <a:pt x="444" y="17"/>
                    <a:pt x="438" y="13"/>
                    <a:pt x="436" y="8"/>
                  </a:cubicBezTo>
                  <a:cubicBezTo>
                    <a:pt x="435" y="13"/>
                    <a:pt x="429" y="17"/>
                    <a:pt x="422" y="17"/>
                  </a:cubicBezTo>
                  <a:cubicBezTo>
                    <a:pt x="415" y="17"/>
                    <a:pt x="409" y="13"/>
                    <a:pt x="407" y="8"/>
                  </a:cubicBezTo>
                  <a:cubicBezTo>
                    <a:pt x="406" y="13"/>
                    <a:pt x="400" y="17"/>
                    <a:pt x="393" y="17"/>
                  </a:cubicBezTo>
                  <a:cubicBezTo>
                    <a:pt x="386" y="17"/>
                    <a:pt x="380" y="13"/>
                    <a:pt x="378" y="8"/>
                  </a:cubicBezTo>
                  <a:cubicBezTo>
                    <a:pt x="377" y="13"/>
                    <a:pt x="371" y="17"/>
                    <a:pt x="364" y="17"/>
                  </a:cubicBezTo>
                  <a:cubicBezTo>
                    <a:pt x="356" y="17"/>
                    <a:pt x="351" y="13"/>
                    <a:pt x="349" y="8"/>
                  </a:cubicBezTo>
                  <a:cubicBezTo>
                    <a:pt x="348" y="13"/>
                    <a:pt x="342" y="17"/>
                    <a:pt x="335" y="17"/>
                  </a:cubicBezTo>
                  <a:cubicBezTo>
                    <a:pt x="327" y="17"/>
                    <a:pt x="321" y="13"/>
                    <a:pt x="320" y="8"/>
                  </a:cubicBezTo>
                  <a:cubicBezTo>
                    <a:pt x="319" y="13"/>
                    <a:pt x="313" y="17"/>
                    <a:pt x="305" y="17"/>
                  </a:cubicBezTo>
                  <a:cubicBezTo>
                    <a:pt x="298" y="17"/>
                    <a:pt x="292" y="13"/>
                    <a:pt x="291" y="8"/>
                  </a:cubicBezTo>
                  <a:cubicBezTo>
                    <a:pt x="289" y="13"/>
                    <a:pt x="283" y="17"/>
                    <a:pt x="276" y="17"/>
                  </a:cubicBezTo>
                  <a:cubicBezTo>
                    <a:pt x="269" y="17"/>
                    <a:pt x="263" y="13"/>
                    <a:pt x="262" y="8"/>
                  </a:cubicBezTo>
                  <a:cubicBezTo>
                    <a:pt x="260" y="13"/>
                    <a:pt x="254" y="17"/>
                    <a:pt x="247" y="17"/>
                  </a:cubicBezTo>
                  <a:cubicBezTo>
                    <a:pt x="240" y="17"/>
                    <a:pt x="234" y="13"/>
                    <a:pt x="233" y="8"/>
                  </a:cubicBezTo>
                  <a:cubicBezTo>
                    <a:pt x="231" y="13"/>
                    <a:pt x="225" y="17"/>
                    <a:pt x="218" y="17"/>
                  </a:cubicBezTo>
                  <a:cubicBezTo>
                    <a:pt x="211" y="17"/>
                    <a:pt x="205" y="13"/>
                    <a:pt x="203" y="8"/>
                  </a:cubicBezTo>
                  <a:cubicBezTo>
                    <a:pt x="202" y="13"/>
                    <a:pt x="196" y="17"/>
                    <a:pt x="189" y="17"/>
                  </a:cubicBezTo>
                  <a:cubicBezTo>
                    <a:pt x="182" y="17"/>
                    <a:pt x="176" y="13"/>
                    <a:pt x="174" y="8"/>
                  </a:cubicBezTo>
                  <a:cubicBezTo>
                    <a:pt x="173" y="13"/>
                    <a:pt x="167" y="17"/>
                    <a:pt x="160" y="17"/>
                  </a:cubicBezTo>
                  <a:cubicBezTo>
                    <a:pt x="153" y="17"/>
                    <a:pt x="147" y="13"/>
                    <a:pt x="145" y="8"/>
                  </a:cubicBezTo>
                  <a:cubicBezTo>
                    <a:pt x="144" y="13"/>
                    <a:pt x="138" y="17"/>
                    <a:pt x="131" y="17"/>
                  </a:cubicBezTo>
                  <a:cubicBezTo>
                    <a:pt x="124" y="17"/>
                    <a:pt x="118" y="13"/>
                    <a:pt x="116" y="8"/>
                  </a:cubicBezTo>
                  <a:cubicBezTo>
                    <a:pt x="115" y="13"/>
                    <a:pt x="109" y="17"/>
                    <a:pt x="102" y="17"/>
                  </a:cubicBezTo>
                  <a:cubicBezTo>
                    <a:pt x="94" y="17"/>
                    <a:pt x="88" y="13"/>
                    <a:pt x="87" y="8"/>
                  </a:cubicBezTo>
                  <a:cubicBezTo>
                    <a:pt x="86" y="13"/>
                    <a:pt x="80" y="17"/>
                    <a:pt x="72" y="17"/>
                  </a:cubicBezTo>
                  <a:cubicBezTo>
                    <a:pt x="65" y="17"/>
                    <a:pt x="59" y="13"/>
                    <a:pt x="58" y="8"/>
                  </a:cubicBezTo>
                  <a:cubicBezTo>
                    <a:pt x="56" y="13"/>
                    <a:pt x="50" y="17"/>
                    <a:pt x="43" y="17"/>
                  </a:cubicBezTo>
                  <a:cubicBezTo>
                    <a:pt x="36" y="17"/>
                    <a:pt x="30" y="13"/>
                    <a:pt x="29" y="8"/>
                  </a:cubicBezTo>
                  <a:cubicBezTo>
                    <a:pt x="27" y="13"/>
                    <a:pt x="21" y="17"/>
                    <a:pt x="14" y="17"/>
                  </a:cubicBezTo>
                  <a:cubicBezTo>
                    <a:pt x="7" y="17"/>
                    <a:pt x="1" y="13"/>
                    <a:pt x="0" y="8"/>
                  </a:cubicBezTo>
                  <a:cubicBezTo>
                    <a:pt x="0" y="0"/>
                    <a:pt x="0" y="0"/>
                    <a:pt x="0" y="0"/>
                  </a:cubicBezTo>
                  <a:cubicBezTo>
                    <a:pt x="0" y="0"/>
                    <a:pt x="0" y="0"/>
                    <a:pt x="0" y="0"/>
                  </a:cubicBezTo>
                  <a:cubicBezTo>
                    <a:pt x="0" y="5"/>
                    <a:pt x="6" y="10"/>
                    <a:pt x="14" y="10"/>
                  </a:cubicBezTo>
                  <a:cubicBezTo>
                    <a:pt x="22" y="10"/>
                    <a:pt x="28" y="5"/>
                    <a:pt x="28" y="0"/>
                  </a:cubicBezTo>
                  <a:cubicBezTo>
                    <a:pt x="29" y="0"/>
                    <a:pt x="29" y="0"/>
                    <a:pt x="29" y="0"/>
                  </a:cubicBezTo>
                  <a:cubicBezTo>
                    <a:pt x="29" y="5"/>
                    <a:pt x="35" y="10"/>
                    <a:pt x="43" y="10"/>
                  </a:cubicBezTo>
                  <a:cubicBezTo>
                    <a:pt x="51" y="10"/>
                    <a:pt x="58" y="5"/>
                    <a:pt x="58" y="0"/>
                  </a:cubicBezTo>
                  <a:cubicBezTo>
                    <a:pt x="58" y="0"/>
                    <a:pt x="58" y="0"/>
                    <a:pt x="58" y="0"/>
                  </a:cubicBezTo>
                  <a:cubicBezTo>
                    <a:pt x="58" y="5"/>
                    <a:pt x="65" y="10"/>
                    <a:pt x="72" y="10"/>
                  </a:cubicBezTo>
                  <a:cubicBezTo>
                    <a:pt x="80" y="10"/>
                    <a:pt x="87" y="5"/>
                    <a:pt x="87" y="0"/>
                  </a:cubicBezTo>
                  <a:cubicBezTo>
                    <a:pt x="87" y="0"/>
                    <a:pt x="87" y="0"/>
                    <a:pt x="87" y="0"/>
                  </a:cubicBezTo>
                  <a:cubicBezTo>
                    <a:pt x="87" y="5"/>
                    <a:pt x="94" y="10"/>
                    <a:pt x="102" y="10"/>
                  </a:cubicBezTo>
                  <a:cubicBezTo>
                    <a:pt x="109" y="10"/>
                    <a:pt x="116" y="5"/>
                    <a:pt x="116" y="0"/>
                  </a:cubicBezTo>
                  <a:cubicBezTo>
                    <a:pt x="116" y="0"/>
                    <a:pt x="116" y="0"/>
                    <a:pt x="116" y="0"/>
                  </a:cubicBezTo>
                  <a:cubicBezTo>
                    <a:pt x="116" y="5"/>
                    <a:pt x="123" y="10"/>
                    <a:pt x="131" y="10"/>
                  </a:cubicBezTo>
                  <a:cubicBezTo>
                    <a:pt x="139" y="10"/>
                    <a:pt x="145" y="5"/>
                    <a:pt x="145" y="0"/>
                  </a:cubicBezTo>
                  <a:cubicBezTo>
                    <a:pt x="146" y="0"/>
                    <a:pt x="146" y="0"/>
                    <a:pt x="146" y="0"/>
                  </a:cubicBezTo>
                  <a:cubicBezTo>
                    <a:pt x="146" y="5"/>
                    <a:pt x="152" y="10"/>
                    <a:pt x="160" y="10"/>
                  </a:cubicBezTo>
                  <a:cubicBezTo>
                    <a:pt x="168" y="10"/>
                    <a:pt x="174" y="5"/>
                    <a:pt x="174" y="0"/>
                  </a:cubicBezTo>
                  <a:cubicBezTo>
                    <a:pt x="175" y="0"/>
                    <a:pt x="175" y="0"/>
                    <a:pt x="175" y="0"/>
                  </a:cubicBezTo>
                  <a:cubicBezTo>
                    <a:pt x="175" y="5"/>
                    <a:pt x="181" y="10"/>
                    <a:pt x="189" y="10"/>
                  </a:cubicBezTo>
                  <a:cubicBezTo>
                    <a:pt x="197" y="10"/>
                    <a:pt x="203" y="5"/>
                    <a:pt x="203" y="0"/>
                  </a:cubicBezTo>
                  <a:cubicBezTo>
                    <a:pt x="204" y="0"/>
                    <a:pt x="204" y="0"/>
                    <a:pt x="204" y="0"/>
                  </a:cubicBezTo>
                  <a:cubicBezTo>
                    <a:pt x="204" y="5"/>
                    <a:pt x="210" y="10"/>
                    <a:pt x="218" y="10"/>
                  </a:cubicBezTo>
                  <a:cubicBezTo>
                    <a:pt x="226" y="10"/>
                    <a:pt x="232" y="5"/>
                    <a:pt x="232" y="0"/>
                  </a:cubicBezTo>
                  <a:cubicBezTo>
                    <a:pt x="233" y="0"/>
                    <a:pt x="233" y="0"/>
                    <a:pt x="233" y="0"/>
                  </a:cubicBezTo>
                  <a:cubicBezTo>
                    <a:pt x="233" y="5"/>
                    <a:pt x="239" y="10"/>
                    <a:pt x="247" y="10"/>
                  </a:cubicBezTo>
                  <a:cubicBezTo>
                    <a:pt x="255" y="10"/>
                    <a:pt x="261" y="5"/>
                    <a:pt x="261" y="0"/>
                  </a:cubicBezTo>
                  <a:cubicBezTo>
                    <a:pt x="261" y="0"/>
                    <a:pt x="261" y="0"/>
                    <a:pt x="261" y="0"/>
                  </a:cubicBezTo>
                  <a:cubicBezTo>
                    <a:pt x="262" y="0"/>
                    <a:pt x="262" y="0"/>
                    <a:pt x="262" y="0"/>
                  </a:cubicBezTo>
                  <a:cubicBezTo>
                    <a:pt x="262" y="0"/>
                    <a:pt x="262" y="0"/>
                    <a:pt x="262" y="0"/>
                  </a:cubicBezTo>
                  <a:cubicBezTo>
                    <a:pt x="262" y="5"/>
                    <a:pt x="268" y="10"/>
                    <a:pt x="276" y="10"/>
                  </a:cubicBezTo>
                  <a:cubicBezTo>
                    <a:pt x="284" y="10"/>
                    <a:pt x="291" y="5"/>
                    <a:pt x="291" y="0"/>
                  </a:cubicBezTo>
                  <a:cubicBezTo>
                    <a:pt x="291" y="0"/>
                    <a:pt x="291" y="0"/>
                    <a:pt x="291" y="0"/>
                  </a:cubicBezTo>
                  <a:cubicBezTo>
                    <a:pt x="291" y="5"/>
                    <a:pt x="298" y="10"/>
                    <a:pt x="305" y="10"/>
                  </a:cubicBezTo>
                  <a:cubicBezTo>
                    <a:pt x="313" y="10"/>
                    <a:pt x="320" y="5"/>
                    <a:pt x="320" y="0"/>
                  </a:cubicBezTo>
                  <a:cubicBezTo>
                    <a:pt x="320" y="0"/>
                    <a:pt x="320" y="0"/>
                    <a:pt x="320" y="0"/>
                  </a:cubicBezTo>
                  <a:cubicBezTo>
                    <a:pt x="320" y="5"/>
                    <a:pt x="327" y="10"/>
                    <a:pt x="335" y="10"/>
                  </a:cubicBezTo>
                  <a:cubicBezTo>
                    <a:pt x="342" y="10"/>
                    <a:pt x="349" y="5"/>
                    <a:pt x="349" y="0"/>
                  </a:cubicBezTo>
                  <a:cubicBezTo>
                    <a:pt x="349" y="0"/>
                    <a:pt x="349" y="0"/>
                    <a:pt x="349" y="0"/>
                  </a:cubicBezTo>
                  <a:cubicBezTo>
                    <a:pt x="349" y="5"/>
                    <a:pt x="356" y="10"/>
                    <a:pt x="364" y="10"/>
                  </a:cubicBezTo>
                  <a:cubicBezTo>
                    <a:pt x="372" y="10"/>
                    <a:pt x="378" y="5"/>
                    <a:pt x="378" y="0"/>
                  </a:cubicBezTo>
                  <a:cubicBezTo>
                    <a:pt x="379" y="0"/>
                    <a:pt x="379" y="0"/>
                    <a:pt x="379" y="0"/>
                  </a:cubicBezTo>
                  <a:cubicBezTo>
                    <a:pt x="379" y="5"/>
                    <a:pt x="385" y="10"/>
                    <a:pt x="393" y="10"/>
                  </a:cubicBezTo>
                  <a:cubicBezTo>
                    <a:pt x="401" y="10"/>
                    <a:pt x="407" y="5"/>
                    <a:pt x="407" y="0"/>
                  </a:cubicBezTo>
                  <a:cubicBezTo>
                    <a:pt x="408" y="0"/>
                    <a:pt x="408" y="0"/>
                    <a:pt x="408" y="0"/>
                  </a:cubicBezTo>
                  <a:cubicBezTo>
                    <a:pt x="408" y="5"/>
                    <a:pt x="414" y="10"/>
                    <a:pt x="422" y="10"/>
                  </a:cubicBezTo>
                  <a:cubicBezTo>
                    <a:pt x="430" y="10"/>
                    <a:pt x="436" y="5"/>
                    <a:pt x="436" y="0"/>
                  </a:cubicBezTo>
                  <a:cubicBezTo>
                    <a:pt x="437" y="0"/>
                    <a:pt x="437" y="0"/>
                    <a:pt x="437" y="0"/>
                  </a:cubicBezTo>
                  <a:cubicBezTo>
                    <a:pt x="437" y="5"/>
                    <a:pt x="443" y="10"/>
                    <a:pt x="451" y="10"/>
                  </a:cubicBezTo>
                  <a:cubicBezTo>
                    <a:pt x="459" y="10"/>
                    <a:pt x="465" y="5"/>
                    <a:pt x="465" y="0"/>
                  </a:cubicBezTo>
                  <a:cubicBezTo>
                    <a:pt x="466" y="0"/>
                    <a:pt x="466" y="0"/>
                    <a:pt x="466" y="0"/>
                  </a:cubicBezTo>
                  <a:cubicBezTo>
                    <a:pt x="466" y="5"/>
                    <a:pt x="472" y="10"/>
                    <a:pt x="480" y="10"/>
                  </a:cubicBezTo>
                  <a:cubicBezTo>
                    <a:pt x="488" y="10"/>
                    <a:pt x="494" y="5"/>
                    <a:pt x="494" y="0"/>
                  </a:cubicBezTo>
                  <a:cubicBezTo>
                    <a:pt x="495" y="0"/>
                    <a:pt x="495" y="0"/>
                    <a:pt x="495" y="0"/>
                  </a:cubicBezTo>
                  <a:cubicBezTo>
                    <a:pt x="495" y="5"/>
                    <a:pt x="501" y="10"/>
                    <a:pt x="509" y="10"/>
                  </a:cubicBezTo>
                  <a:cubicBezTo>
                    <a:pt x="517" y="10"/>
                    <a:pt x="523" y="5"/>
                    <a:pt x="523" y="0"/>
                  </a:cubicBezTo>
                  <a:cubicBezTo>
                    <a:pt x="524" y="0"/>
                    <a:pt x="524" y="0"/>
                    <a:pt x="524" y="0"/>
                  </a:cubicBezTo>
                  <a:cubicBezTo>
                    <a:pt x="524" y="8"/>
                    <a:pt x="524" y="8"/>
                    <a:pt x="524" y="8"/>
                  </a:cubicBezTo>
                </a:path>
              </a:pathLst>
            </a:custGeom>
            <a:solidFill>
              <a:srgbClr val="489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319"/>
            <p:cNvSpPr>
              <a:spLocks/>
            </p:cNvSpPr>
            <p:nvPr/>
          </p:nvSpPr>
          <p:spPr bwMode="auto">
            <a:xfrm>
              <a:off x="5879700" y="5042682"/>
              <a:ext cx="1389701" cy="58074"/>
            </a:xfrm>
            <a:custGeom>
              <a:avLst/>
              <a:gdLst>
                <a:gd name="T0" fmla="*/ 407 w 408"/>
                <a:gd name="T1" fmla="*/ 0 h 17"/>
                <a:gd name="T2" fmla="*/ 379 w 408"/>
                <a:gd name="T3" fmla="*/ 0 h 17"/>
                <a:gd name="T4" fmla="*/ 364 w 408"/>
                <a:gd name="T5" fmla="*/ 10 h 17"/>
                <a:gd name="T6" fmla="*/ 349 w 408"/>
                <a:gd name="T7" fmla="*/ 0 h 17"/>
                <a:gd name="T8" fmla="*/ 321 w 408"/>
                <a:gd name="T9" fmla="*/ 0 h 17"/>
                <a:gd name="T10" fmla="*/ 306 w 408"/>
                <a:gd name="T11" fmla="*/ 10 h 17"/>
                <a:gd name="T12" fmla="*/ 291 w 408"/>
                <a:gd name="T13" fmla="*/ 0 h 17"/>
                <a:gd name="T14" fmla="*/ 262 w 408"/>
                <a:gd name="T15" fmla="*/ 0 h 17"/>
                <a:gd name="T16" fmla="*/ 247 w 408"/>
                <a:gd name="T17" fmla="*/ 10 h 17"/>
                <a:gd name="T18" fmla="*/ 233 w 408"/>
                <a:gd name="T19" fmla="*/ 0 h 17"/>
                <a:gd name="T20" fmla="*/ 204 w 408"/>
                <a:gd name="T21" fmla="*/ 0 h 17"/>
                <a:gd name="T22" fmla="*/ 203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4 w 408"/>
                <a:gd name="T43" fmla="*/ 10 h 17"/>
                <a:gd name="T44" fmla="*/ 0 w 408"/>
                <a:gd name="T45" fmla="*/ 0 h 17"/>
                <a:gd name="T46" fmla="*/ 14 w 408"/>
                <a:gd name="T47" fmla="*/ 17 h 17"/>
                <a:gd name="T48" fmla="*/ 44 w 408"/>
                <a:gd name="T49" fmla="*/ 17 h 17"/>
                <a:gd name="T50" fmla="*/ 73 w 408"/>
                <a:gd name="T51" fmla="*/ 17 h 17"/>
                <a:gd name="T52" fmla="*/ 102 w 408"/>
                <a:gd name="T53" fmla="*/ 17 h 17"/>
                <a:gd name="T54" fmla="*/ 131 w 408"/>
                <a:gd name="T55" fmla="*/ 17 h 17"/>
                <a:gd name="T56" fmla="*/ 160 w 408"/>
                <a:gd name="T57" fmla="*/ 17 h 17"/>
                <a:gd name="T58" fmla="*/ 189 w 408"/>
                <a:gd name="T59" fmla="*/ 17 h 17"/>
                <a:gd name="T60" fmla="*/ 218 w 408"/>
                <a:gd name="T61" fmla="*/ 17 h 17"/>
                <a:gd name="T62" fmla="*/ 247 w 408"/>
                <a:gd name="T63" fmla="*/ 17 h 17"/>
                <a:gd name="T64" fmla="*/ 277 w 408"/>
                <a:gd name="T65" fmla="*/ 17 h 17"/>
                <a:gd name="T66" fmla="*/ 306 w 408"/>
                <a:gd name="T67" fmla="*/ 17 h 17"/>
                <a:gd name="T68" fmla="*/ 335 w 408"/>
                <a:gd name="T69" fmla="*/ 17 h 17"/>
                <a:gd name="T70" fmla="*/ 364 w 408"/>
                <a:gd name="T71" fmla="*/ 17 h 17"/>
                <a:gd name="T72" fmla="*/ 393 w 408"/>
                <a:gd name="T73" fmla="*/ 17 h 17"/>
                <a:gd name="T74" fmla="*/ 408 w 408"/>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4" y="10"/>
                    <a:pt x="306" y="10"/>
                  </a:cubicBezTo>
                  <a:cubicBezTo>
                    <a:pt x="298" y="10"/>
                    <a:pt x="291" y="6"/>
                    <a:pt x="291" y="0"/>
                  </a:cubicBezTo>
                  <a:cubicBezTo>
                    <a:pt x="291" y="0"/>
                    <a:pt x="291" y="0"/>
                    <a:pt x="291" y="0"/>
                  </a:cubicBezTo>
                  <a:cubicBezTo>
                    <a:pt x="291" y="6"/>
                    <a:pt x="284" y="10"/>
                    <a:pt x="277" y="10"/>
                  </a:cubicBezTo>
                  <a:cubicBezTo>
                    <a:pt x="269" y="10"/>
                    <a:pt x="262" y="6"/>
                    <a:pt x="262" y="0"/>
                  </a:cubicBezTo>
                  <a:cubicBezTo>
                    <a:pt x="262" y="0"/>
                    <a:pt x="262" y="0"/>
                    <a:pt x="262" y="0"/>
                  </a:cubicBezTo>
                  <a:cubicBezTo>
                    <a:pt x="262" y="6"/>
                    <a:pt x="255" y="10"/>
                    <a:pt x="247" y="10"/>
                  </a:cubicBezTo>
                  <a:cubicBezTo>
                    <a:pt x="240" y="10"/>
                    <a:pt x="233" y="6"/>
                    <a:pt x="233" y="0"/>
                  </a:cubicBezTo>
                  <a:cubicBezTo>
                    <a:pt x="233" y="0"/>
                    <a:pt x="233" y="0"/>
                    <a:pt x="233" y="0"/>
                  </a:cubicBezTo>
                  <a:cubicBezTo>
                    <a:pt x="233" y="6"/>
                    <a:pt x="226" y="10"/>
                    <a:pt x="218" y="10"/>
                  </a:cubicBezTo>
                  <a:cubicBezTo>
                    <a:pt x="210" y="10"/>
                    <a:pt x="204" y="6"/>
                    <a:pt x="204" y="0"/>
                  </a:cubicBezTo>
                  <a:cubicBezTo>
                    <a:pt x="204" y="0"/>
                    <a:pt x="204" y="0"/>
                    <a:pt x="204" y="0"/>
                  </a:cubicBezTo>
                  <a:cubicBezTo>
                    <a:pt x="203" y="0"/>
                    <a:pt x="203" y="0"/>
                    <a:pt x="203"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1" y="10"/>
                    <a:pt x="73" y="10"/>
                  </a:cubicBezTo>
                  <a:cubicBezTo>
                    <a:pt x="65" y="10"/>
                    <a:pt x="58" y="6"/>
                    <a:pt x="58" y="0"/>
                  </a:cubicBezTo>
                  <a:cubicBezTo>
                    <a:pt x="58" y="0"/>
                    <a:pt x="58" y="0"/>
                    <a:pt x="58" y="0"/>
                  </a:cubicBezTo>
                  <a:cubicBezTo>
                    <a:pt x="58" y="6"/>
                    <a:pt x="51" y="10"/>
                    <a:pt x="44" y="10"/>
                  </a:cubicBezTo>
                  <a:cubicBezTo>
                    <a:pt x="36" y="10"/>
                    <a:pt x="29" y="6"/>
                    <a:pt x="29" y="0"/>
                  </a:cubicBezTo>
                  <a:cubicBezTo>
                    <a:pt x="29" y="0"/>
                    <a:pt x="29" y="0"/>
                    <a:pt x="29" y="0"/>
                  </a:cubicBezTo>
                  <a:cubicBezTo>
                    <a:pt x="29" y="6"/>
                    <a:pt x="22" y="10"/>
                    <a:pt x="14" y="10"/>
                  </a:cubicBezTo>
                  <a:cubicBezTo>
                    <a:pt x="7" y="10"/>
                    <a:pt x="0" y="6"/>
                    <a:pt x="0" y="0"/>
                  </a:cubicBezTo>
                  <a:cubicBezTo>
                    <a:pt x="0" y="0"/>
                    <a:pt x="0" y="0"/>
                    <a:pt x="0" y="0"/>
                  </a:cubicBezTo>
                  <a:cubicBezTo>
                    <a:pt x="0" y="9"/>
                    <a:pt x="0" y="9"/>
                    <a:pt x="0" y="9"/>
                  </a:cubicBezTo>
                  <a:cubicBezTo>
                    <a:pt x="1" y="13"/>
                    <a:pt x="7" y="17"/>
                    <a:pt x="14" y="17"/>
                  </a:cubicBezTo>
                  <a:cubicBezTo>
                    <a:pt x="22" y="17"/>
                    <a:pt x="28" y="13"/>
                    <a:pt x="29" y="9"/>
                  </a:cubicBezTo>
                  <a:cubicBezTo>
                    <a:pt x="30" y="13"/>
                    <a:pt x="36" y="17"/>
                    <a:pt x="44" y="17"/>
                  </a:cubicBezTo>
                  <a:cubicBezTo>
                    <a:pt x="51" y="17"/>
                    <a:pt x="57" y="13"/>
                    <a:pt x="58" y="9"/>
                  </a:cubicBezTo>
                  <a:cubicBezTo>
                    <a:pt x="60" y="13"/>
                    <a:pt x="66" y="17"/>
                    <a:pt x="73" y="17"/>
                  </a:cubicBezTo>
                  <a:cubicBezTo>
                    <a:pt x="80" y="17"/>
                    <a:pt x="86" y="13"/>
                    <a:pt x="87" y="9"/>
                  </a:cubicBezTo>
                  <a:cubicBezTo>
                    <a:pt x="89" y="13"/>
                    <a:pt x="95" y="17"/>
                    <a:pt x="102" y="17"/>
                  </a:cubicBezTo>
                  <a:cubicBezTo>
                    <a:pt x="109" y="17"/>
                    <a:pt x="115" y="13"/>
                    <a:pt x="116" y="9"/>
                  </a:cubicBezTo>
                  <a:cubicBezTo>
                    <a:pt x="118" y="13"/>
                    <a:pt x="124" y="17"/>
                    <a:pt x="131" y="17"/>
                  </a:cubicBezTo>
                  <a:cubicBezTo>
                    <a:pt x="138" y="17"/>
                    <a:pt x="144" y="13"/>
                    <a:pt x="145" y="9"/>
                  </a:cubicBezTo>
                  <a:cubicBezTo>
                    <a:pt x="147" y="13"/>
                    <a:pt x="153" y="17"/>
                    <a:pt x="160" y="17"/>
                  </a:cubicBezTo>
                  <a:cubicBezTo>
                    <a:pt x="167" y="17"/>
                    <a:pt x="173" y="13"/>
                    <a:pt x="175" y="9"/>
                  </a:cubicBezTo>
                  <a:cubicBezTo>
                    <a:pt x="176" y="13"/>
                    <a:pt x="182" y="17"/>
                    <a:pt x="189" y="17"/>
                  </a:cubicBezTo>
                  <a:cubicBezTo>
                    <a:pt x="196" y="17"/>
                    <a:pt x="202" y="14"/>
                    <a:pt x="204" y="9"/>
                  </a:cubicBezTo>
                  <a:cubicBezTo>
                    <a:pt x="205" y="14"/>
                    <a:pt x="211" y="17"/>
                    <a:pt x="218" y="17"/>
                  </a:cubicBezTo>
                  <a:cubicBezTo>
                    <a:pt x="225" y="17"/>
                    <a:pt x="231" y="13"/>
                    <a:pt x="233" y="9"/>
                  </a:cubicBezTo>
                  <a:cubicBezTo>
                    <a:pt x="234" y="13"/>
                    <a:pt x="240" y="17"/>
                    <a:pt x="247" y="17"/>
                  </a:cubicBezTo>
                  <a:cubicBezTo>
                    <a:pt x="255" y="17"/>
                    <a:pt x="261" y="13"/>
                    <a:pt x="262" y="9"/>
                  </a:cubicBezTo>
                  <a:cubicBezTo>
                    <a:pt x="263" y="13"/>
                    <a:pt x="269" y="17"/>
                    <a:pt x="277" y="17"/>
                  </a:cubicBezTo>
                  <a:cubicBezTo>
                    <a:pt x="284" y="17"/>
                    <a:pt x="290" y="13"/>
                    <a:pt x="291" y="9"/>
                  </a:cubicBezTo>
                  <a:cubicBezTo>
                    <a:pt x="293" y="13"/>
                    <a:pt x="298" y="17"/>
                    <a:pt x="306" y="17"/>
                  </a:cubicBezTo>
                  <a:cubicBezTo>
                    <a:pt x="313" y="17"/>
                    <a:pt x="319" y="13"/>
                    <a:pt x="320" y="9"/>
                  </a:cubicBezTo>
                  <a:cubicBezTo>
                    <a:pt x="322" y="13"/>
                    <a:pt x="328" y="17"/>
                    <a:pt x="335" y="17"/>
                  </a:cubicBezTo>
                  <a:cubicBezTo>
                    <a:pt x="342" y="17"/>
                    <a:pt x="348" y="13"/>
                    <a:pt x="349" y="9"/>
                  </a:cubicBezTo>
                  <a:cubicBezTo>
                    <a:pt x="351" y="13"/>
                    <a:pt x="357" y="17"/>
                    <a:pt x="364" y="17"/>
                  </a:cubicBezTo>
                  <a:cubicBezTo>
                    <a:pt x="371" y="17"/>
                    <a:pt x="377" y="13"/>
                    <a:pt x="378" y="9"/>
                  </a:cubicBezTo>
                  <a:cubicBezTo>
                    <a:pt x="380" y="13"/>
                    <a:pt x="386" y="17"/>
                    <a:pt x="393" y="17"/>
                  </a:cubicBezTo>
                  <a:cubicBezTo>
                    <a:pt x="400" y="17"/>
                    <a:pt x="406" y="13"/>
                    <a:pt x="408" y="9"/>
                  </a:cubicBezTo>
                  <a:cubicBezTo>
                    <a:pt x="408" y="0"/>
                    <a:pt x="408" y="0"/>
                    <a:pt x="408" y="0"/>
                  </a:cubicBezTo>
                </a:path>
              </a:pathLst>
            </a:custGeom>
            <a:solidFill>
              <a:srgbClr val="489C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320"/>
            <p:cNvSpPr>
              <a:spLocks/>
            </p:cNvSpPr>
            <p:nvPr/>
          </p:nvSpPr>
          <p:spPr bwMode="auto">
            <a:xfrm>
              <a:off x="8016212" y="4386547"/>
              <a:ext cx="105960" cy="126336"/>
            </a:xfrm>
            <a:custGeom>
              <a:avLst/>
              <a:gdLst>
                <a:gd name="T0" fmla="*/ 33 w 104"/>
                <a:gd name="T1" fmla="*/ 0 h 124"/>
                <a:gd name="T2" fmla="*/ 104 w 104"/>
                <a:gd name="T3" fmla="*/ 124 h 124"/>
                <a:gd name="T4" fmla="*/ 17 w 104"/>
                <a:gd name="T5" fmla="*/ 124 h 124"/>
                <a:gd name="T6" fmla="*/ 0 w 104"/>
                <a:gd name="T7" fmla="*/ 0 h 124"/>
                <a:gd name="T8" fmla="*/ 33 w 104"/>
                <a:gd name="T9" fmla="*/ 0 h 124"/>
              </a:gdLst>
              <a:ahLst/>
              <a:cxnLst>
                <a:cxn ang="0">
                  <a:pos x="T0" y="T1"/>
                </a:cxn>
                <a:cxn ang="0">
                  <a:pos x="T2" y="T3"/>
                </a:cxn>
                <a:cxn ang="0">
                  <a:pos x="T4" y="T5"/>
                </a:cxn>
                <a:cxn ang="0">
                  <a:pos x="T6" y="T7"/>
                </a:cxn>
                <a:cxn ang="0">
                  <a:pos x="T8" y="T9"/>
                </a:cxn>
              </a:cxnLst>
              <a:rect l="0" t="0" r="r" b="b"/>
              <a:pathLst>
                <a:path w="104" h="124">
                  <a:moveTo>
                    <a:pt x="33" y="0"/>
                  </a:moveTo>
                  <a:lnTo>
                    <a:pt x="104" y="124"/>
                  </a:lnTo>
                  <a:lnTo>
                    <a:pt x="17" y="124"/>
                  </a:lnTo>
                  <a:lnTo>
                    <a:pt x="0" y="0"/>
                  </a:lnTo>
                  <a:lnTo>
                    <a:pt x="33" y="0"/>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321"/>
            <p:cNvSpPr>
              <a:spLocks/>
            </p:cNvSpPr>
            <p:nvPr/>
          </p:nvSpPr>
          <p:spPr bwMode="auto">
            <a:xfrm>
              <a:off x="8023344" y="4424244"/>
              <a:ext cx="98828" cy="27509"/>
            </a:xfrm>
            <a:custGeom>
              <a:avLst/>
              <a:gdLst>
                <a:gd name="T0" fmla="*/ 97 w 97"/>
                <a:gd name="T1" fmla="*/ 0 h 27"/>
                <a:gd name="T2" fmla="*/ 90 w 97"/>
                <a:gd name="T3" fmla="*/ 7 h 27"/>
                <a:gd name="T4" fmla="*/ 3 w 97"/>
                <a:gd name="T5" fmla="*/ 27 h 27"/>
                <a:gd name="T6" fmla="*/ 0 w 97"/>
                <a:gd name="T7" fmla="*/ 0 h 27"/>
                <a:gd name="T8" fmla="*/ 97 w 97"/>
                <a:gd name="T9" fmla="*/ 0 h 27"/>
              </a:gdLst>
              <a:ahLst/>
              <a:cxnLst>
                <a:cxn ang="0">
                  <a:pos x="T0" y="T1"/>
                </a:cxn>
                <a:cxn ang="0">
                  <a:pos x="T2" y="T3"/>
                </a:cxn>
                <a:cxn ang="0">
                  <a:pos x="T4" y="T5"/>
                </a:cxn>
                <a:cxn ang="0">
                  <a:pos x="T6" y="T7"/>
                </a:cxn>
                <a:cxn ang="0">
                  <a:pos x="T8" y="T9"/>
                </a:cxn>
              </a:cxnLst>
              <a:rect l="0" t="0" r="r" b="b"/>
              <a:pathLst>
                <a:path w="97" h="27">
                  <a:moveTo>
                    <a:pt x="97" y="0"/>
                  </a:moveTo>
                  <a:lnTo>
                    <a:pt x="90" y="7"/>
                  </a:lnTo>
                  <a:lnTo>
                    <a:pt x="3" y="27"/>
                  </a:lnTo>
                  <a:lnTo>
                    <a:pt x="0" y="0"/>
                  </a:lnTo>
                  <a:lnTo>
                    <a:pt x="97" y="0"/>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322"/>
            <p:cNvSpPr>
              <a:spLocks/>
            </p:cNvSpPr>
            <p:nvPr/>
          </p:nvSpPr>
          <p:spPr bwMode="auto">
            <a:xfrm>
              <a:off x="8016212" y="4386547"/>
              <a:ext cx="74376" cy="27509"/>
            </a:xfrm>
            <a:custGeom>
              <a:avLst/>
              <a:gdLst>
                <a:gd name="T0" fmla="*/ 73 w 73"/>
                <a:gd name="T1" fmla="*/ 0 h 27"/>
                <a:gd name="T2" fmla="*/ 73 w 73"/>
                <a:gd name="T3" fmla="*/ 4 h 27"/>
                <a:gd name="T4" fmla="*/ 3 w 73"/>
                <a:gd name="T5" fmla="*/ 27 h 27"/>
                <a:gd name="T6" fmla="*/ 0 w 73"/>
                <a:gd name="T7" fmla="*/ 0 h 27"/>
                <a:gd name="T8" fmla="*/ 73 w 73"/>
                <a:gd name="T9" fmla="*/ 0 h 27"/>
              </a:gdLst>
              <a:ahLst/>
              <a:cxnLst>
                <a:cxn ang="0">
                  <a:pos x="T0" y="T1"/>
                </a:cxn>
                <a:cxn ang="0">
                  <a:pos x="T2" y="T3"/>
                </a:cxn>
                <a:cxn ang="0">
                  <a:pos x="T4" y="T5"/>
                </a:cxn>
                <a:cxn ang="0">
                  <a:pos x="T6" y="T7"/>
                </a:cxn>
                <a:cxn ang="0">
                  <a:pos x="T8" y="T9"/>
                </a:cxn>
              </a:cxnLst>
              <a:rect l="0" t="0" r="r" b="b"/>
              <a:pathLst>
                <a:path w="73" h="27">
                  <a:moveTo>
                    <a:pt x="73" y="0"/>
                  </a:moveTo>
                  <a:lnTo>
                    <a:pt x="73" y="4"/>
                  </a:lnTo>
                  <a:lnTo>
                    <a:pt x="3" y="27"/>
                  </a:lnTo>
                  <a:lnTo>
                    <a:pt x="0" y="0"/>
                  </a:lnTo>
                  <a:lnTo>
                    <a:pt x="73" y="0"/>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323"/>
            <p:cNvSpPr>
              <a:spLocks noChangeArrowheads="1"/>
            </p:cNvSpPr>
            <p:nvPr/>
          </p:nvSpPr>
          <p:spPr bwMode="auto">
            <a:xfrm>
              <a:off x="7995835" y="4386547"/>
              <a:ext cx="37697" cy="4075"/>
            </a:xfrm>
            <a:prstGeom prst="rect">
              <a:avLst/>
            </a:prstGeom>
            <a:solidFill>
              <a:srgbClr val="B1AF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Rectangle 324"/>
            <p:cNvSpPr>
              <a:spLocks noChangeArrowheads="1"/>
            </p:cNvSpPr>
            <p:nvPr/>
          </p:nvSpPr>
          <p:spPr bwMode="auto">
            <a:xfrm>
              <a:off x="7995835" y="4428319"/>
              <a:ext cx="37697" cy="3057"/>
            </a:xfrm>
            <a:prstGeom prst="rect">
              <a:avLst/>
            </a:prstGeom>
            <a:solidFill>
              <a:srgbClr val="B1AF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Rectangle 325"/>
            <p:cNvSpPr>
              <a:spLocks noChangeArrowheads="1"/>
            </p:cNvSpPr>
            <p:nvPr/>
          </p:nvSpPr>
          <p:spPr bwMode="auto">
            <a:xfrm>
              <a:off x="7995835" y="4469073"/>
              <a:ext cx="37697" cy="3057"/>
            </a:xfrm>
            <a:prstGeom prst="rect">
              <a:avLst/>
            </a:prstGeom>
            <a:solidFill>
              <a:srgbClr val="B1AF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Rectangle 326"/>
            <p:cNvSpPr>
              <a:spLocks noChangeArrowheads="1"/>
            </p:cNvSpPr>
            <p:nvPr/>
          </p:nvSpPr>
          <p:spPr bwMode="auto">
            <a:xfrm>
              <a:off x="8053910" y="4380434"/>
              <a:ext cx="10188" cy="10188"/>
            </a:xfrm>
            <a:prstGeom prst="rect">
              <a:avLst/>
            </a:prstGeom>
            <a:solidFill>
              <a:srgbClr val="CECC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327"/>
            <p:cNvSpPr>
              <a:spLocks/>
            </p:cNvSpPr>
            <p:nvPr/>
          </p:nvSpPr>
          <p:spPr bwMode="auto">
            <a:xfrm>
              <a:off x="8009080" y="4352925"/>
              <a:ext cx="24452" cy="37697"/>
            </a:xfrm>
            <a:custGeom>
              <a:avLst/>
              <a:gdLst>
                <a:gd name="T0" fmla="*/ 10 w 24"/>
                <a:gd name="T1" fmla="*/ 37 h 37"/>
                <a:gd name="T2" fmla="*/ 24 w 24"/>
                <a:gd name="T3" fmla="*/ 37 h 37"/>
                <a:gd name="T4" fmla="*/ 7 w 24"/>
                <a:gd name="T5" fmla="*/ 0 h 37"/>
                <a:gd name="T6" fmla="*/ 0 w 24"/>
                <a:gd name="T7" fmla="*/ 0 h 37"/>
                <a:gd name="T8" fmla="*/ 10 w 24"/>
                <a:gd name="T9" fmla="*/ 37 h 37"/>
              </a:gdLst>
              <a:ahLst/>
              <a:cxnLst>
                <a:cxn ang="0">
                  <a:pos x="T0" y="T1"/>
                </a:cxn>
                <a:cxn ang="0">
                  <a:pos x="T2" y="T3"/>
                </a:cxn>
                <a:cxn ang="0">
                  <a:pos x="T4" y="T5"/>
                </a:cxn>
                <a:cxn ang="0">
                  <a:pos x="T6" y="T7"/>
                </a:cxn>
                <a:cxn ang="0">
                  <a:pos x="T8" y="T9"/>
                </a:cxn>
              </a:cxnLst>
              <a:rect l="0" t="0" r="r" b="b"/>
              <a:pathLst>
                <a:path w="24" h="37">
                  <a:moveTo>
                    <a:pt x="10" y="37"/>
                  </a:moveTo>
                  <a:lnTo>
                    <a:pt x="24" y="37"/>
                  </a:lnTo>
                  <a:lnTo>
                    <a:pt x="7" y="0"/>
                  </a:lnTo>
                  <a:lnTo>
                    <a:pt x="0" y="0"/>
                  </a:lnTo>
                  <a:lnTo>
                    <a:pt x="10" y="37"/>
                  </a:lnTo>
                  <a:close/>
                </a:path>
              </a:pathLst>
            </a:cu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328"/>
            <p:cNvSpPr>
              <a:spLocks/>
            </p:cNvSpPr>
            <p:nvPr/>
          </p:nvSpPr>
          <p:spPr bwMode="auto">
            <a:xfrm>
              <a:off x="8016212" y="4386547"/>
              <a:ext cx="50942" cy="126336"/>
            </a:xfrm>
            <a:custGeom>
              <a:avLst/>
              <a:gdLst>
                <a:gd name="T0" fmla="*/ 17 w 50"/>
                <a:gd name="T1" fmla="*/ 0 h 124"/>
                <a:gd name="T2" fmla="*/ 50 w 50"/>
                <a:gd name="T3" fmla="*/ 124 h 124"/>
                <a:gd name="T4" fmla="*/ 17 w 50"/>
                <a:gd name="T5" fmla="*/ 124 h 124"/>
                <a:gd name="T6" fmla="*/ 0 w 50"/>
                <a:gd name="T7" fmla="*/ 0 h 124"/>
                <a:gd name="T8" fmla="*/ 17 w 50"/>
                <a:gd name="T9" fmla="*/ 0 h 124"/>
              </a:gdLst>
              <a:ahLst/>
              <a:cxnLst>
                <a:cxn ang="0">
                  <a:pos x="T0" y="T1"/>
                </a:cxn>
                <a:cxn ang="0">
                  <a:pos x="T2" y="T3"/>
                </a:cxn>
                <a:cxn ang="0">
                  <a:pos x="T4" y="T5"/>
                </a:cxn>
                <a:cxn ang="0">
                  <a:pos x="T6" y="T7"/>
                </a:cxn>
                <a:cxn ang="0">
                  <a:pos x="T8" y="T9"/>
                </a:cxn>
              </a:cxnLst>
              <a:rect l="0" t="0" r="r" b="b"/>
              <a:pathLst>
                <a:path w="50" h="124">
                  <a:moveTo>
                    <a:pt x="17" y="0"/>
                  </a:moveTo>
                  <a:lnTo>
                    <a:pt x="50" y="124"/>
                  </a:lnTo>
                  <a:lnTo>
                    <a:pt x="17" y="124"/>
                  </a:lnTo>
                  <a:lnTo>
                    <a:pt x="0" y="0"/>
                  </a:lnTo>
                  <a:lnTo>
                    <a:pt x="17" y="0"/>
                  </a:lnTo>
                  <a:close/>
                </a:path>
              </a:pathLst>
            </a:custGeom>
            <a:solidFill>
              <a:srgbClr val="B1A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Rectangle 329"/>
            <p:cNvSpPr>
              <a:spLocks noChangeArrowheads="1"/>
            </p:cNvSpPr>
            <p:nvPr/>
          </p:nvSpPr>
          <p:spPr bwMode="auto">
            <a:xfrm>
              <a:off x="8165982" y="4485375"/>
              <a:ext cx="7132" cy="37697"/>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Oval 330"/>
            <p:cNvSpPr>
              <a:spLocks noChangeArrowheads="1"/>
            </p:cNvSpPr>
            <p:nvPr/>
          </p:nvSpPr>
          <p:spPr bwMode="auto">
            <a:xfrm>
              <a:off x="8158850" y="4469073"/>
              <a:ext cx="20377" cy="20377"/>
            </a:xfrm>
            <a:prstGeom prst="ellipse">
              <a:avLst/>
            </a:pr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Rectangle 331"/>
            <p:cNvSpPr>
              <a:spLocks noChangeArrowheads="1"/>
            </p:cNvSpPr>
            <p:nvPr/>
          </p:nvSpPr>
          <p:spPr bwMode="auto">
            <a:xfrm>
              <a:off x="7856254" y="4509827"/>
              <a:ext cx="6113" cy="43811"/>
            </a:xfrm>
            <a:prstGeom prst="rect">
              <a:avLst/>
            </a:prstGeom>
            <a:solidFill>
              <a:srgbClr val="8181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332"/>
            <p:cNvSpPr>
              <a:spLocks noChangeArrowheads="1"/>
            </p:cNvSpPr>
            <p:nvPr/>
          </p:nvSpPr>
          <p:spPr bwMode="auto">
            <a:xfrm>
              <a:off x="7846066" y="4489450"/>
              <a:ext cx="23434" cy="23434"/>
            </a:xfrm>
            <a:prstGeom prst="ellipse">
              <a:avLst/>
            </a:prstGeom>
            <a:solidFill>
              <a:srgbClr val="CECC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33"/>
            <p:cNvSpPr>
              <a:spLocks/>
            </p:cNvSpPr>
            <p:nvPr/>
          </p:nvSpPr>
          <p:spPr bwMode="auto">
            <a:xfrm>
              <a:off x="6871033" y="4406924"/>
              <a:ext cx="200712" cy="143657"/>
            </a:xfrm>
            <a:custGeom>
              <a:avLst/>
              <a:gdLst>
                <a:gd name="T0" fmla="*/ 100 w 197"/>
                <a:gd name="T1" fmla="*/ 0 h 141"/>
                <a:gd name="T2" fmla="*/ 197 w 197"/>
                <a:gd name="T3" fmla="*/ 141 h 141"/>
                <a:gd name="T4" fmla="*/ 20 w 197"/>
                <a:gd name="T5" fmla="*/ 141 h 141"/>
                <a:gd name="T6" fmla="*/ 0 w 197"/>
                <a:gd name="T7" fmla="*/ 4 h 141"/>
                <a:gd name="T8" fmla="*/ 100 w 197"/>
                <a:gd name="T9" fmla="*/ 0 h 141"/>
              </a:gdLst>
              <a:ahLst/>
              <a:cxnLst>
                <a:cxn ang="0">
                  <a:pos x="T0" y="T1"/>
                </a:cxn>
                <a:cxn ang="0">
                  <a:pos x="T2" y="T3"/>
                </a:cxn>
                <a:cxn ang="0">
                  <a:pos x="T4" y="T5"/>
                </a:cxn>
                <a:cxn ang="0">
                  <a:pos x="T6" y="T7"/>
                </a:cxn>
                <a:cxn ang="0">
                  <a:pos x="T8" y="T9"/>
                </a:cxn>
              </a:cxnLst>
              <a:rect l="0" t="0" r="r" b="b"/>
              <a:pathLst>
                <a:path w="197" h="141">
                  <a:moveTo>
                    <a:pt x="100" y="0"/>
                  </a:moveTo>
                  <a:lnTo>
                    <a:pt x="197" y="141"/>
                  </a:lnTo>
                  <a:lnTo>
                    <a:pt x="20" y="141"/>
                  </a:lnTo>
                  <a:lnTo>
                    <a:pt x="0" y="4"/>
                  </a:lnTo>
                  <a:lnTo>
                    <a:pt x="100" y="0"/>
                  </a:lnTo>
                  <a:close/>
                </a:path>
              </a:pathLst>
            </a:custGeom>
            <a:solidFill>
              <a:srgbClr val="A68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34"/>
            <p:cNvSpPr>
              <a:spLocks/>
            </p:cNvSpPr>
            <p:nvPr/>
          </p:nvSpPr>
          <p:spPr bwMode="auto">
            <a:xfrm>
              <a:off x="6676435" y="4578090"/>
              <a:ext cx="552213" cy="37697"/>
            </a:xfrm>
            <a:custGeom>
              <a:avLst/>
              <a:gdLst>
                <a:gd name="T0" fmla="*/ 542 w 542"/>
                <a:gd name="T1" fmla="*/ 37 h 37"/>
                <a:gd name="T2" fmla="*/ 0 w 542"/>
                <a:gd name="T3" fmla="*/ 37 h 37"/>
                <a:gd name="T4" fmla="*/ 77 w 542"/>
                <a:gd name="T5" fmla="*/ 0 h 37"/>
                <a:gd name="T6" fmla="*/ 495 w 542"/>
                <a:gd name="T7" fmla="*/ 0 h 37"/>
                <a:gd name="T8" fmla="*/ 542 w 542"/>
                <a:gd name="T9" fmla="*/ 37 h 37"/>
              </a:gdLst>
              <a:ahLst/>
              <a:cxnLst>
                <a:cxn ang="0">
                  <a:pos x="T0" y="T1"/>
                </a:cxn>
                <a:cxn ang="0">
                  <a:pos x="T2" y="T3"/>
                </a:cxn>
                <a:cxn ang="0">
                  <a:pos x="T4" y="T5"/>
                </a:cxn>
                <a:cxn ang="0">
                  <a:pos x="T6" y="T7"/>
                </a:cxn>
                <a:cxn ang="0">
                  <a:pos x="T8" y="T9"/>
                </a:cxn>
              </a:cxnLst>
              <a:rect l="0" t="0" r="r" b="b"/>
              <a:pathLst>
                <a:path w="542" h="37">
                  <a:moveTo>
                    <a:pt x="542" y="37"/>
                  </a:moveTo>
                  <a:lnTo>
                    <a:pt x="0" y="37"/>
                  </a:lnTo>
                  <a:lnTo>
                    <a:pt x="77" y="0"/>
                  </a:lnTo>
                  <a:lnTo>
                    <a:pt x="495" y="0"/>
                  </a:lnTo>
                  <a:lnTo>
                    <a:pt x="542" y="37"/>
                  </a:lnTo>
                  <a:close/>
                </a:path>
              </a:pathLst>
            </a:custGeom>
            <a:solidFill>
              <a:srgbClr val="BC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35"/>
            <p:cNvSpPr>
              <a:spLocks/>
            </p:cNvSpPr>
            <p:nvPr/>
          </p:nvSpPr>
          <p:spPr bwMode="auto">
            <a:xfrm>
              <a:off x="6772206" y="4550580"/>
              <a:ext cx="382066" cy="34641"/>
            </a:xfrm>
            <a:custGeom>
              <a:avLst/>
              <a:gdLst>
                <a:gd name="T0" fmla="*/ 375 w 375"/>
                <a:gd name="T1" fmla="*/ 34 h 34"/>
                <a:gd name="T2" fmla="*/ 0 w 375"/>
                <a:gd name="T3" fmla="*/ 34 h 34"/>
                <a:gd name="T4" fmla="*/ 77 w 375"/>
                <a:gd name="T5" fmla="*/ 0 h 34"/>
                <a:gd name="T6" fmla="*/ 334 w 375"/>
                <a:gd name="T7" fmla="*/ 0 h 34"/>
                <a:gd name="T8" fmla="*/ 375 w 375"/>
                <a:gd name="T9" fmla="*/ 34 h 34"/>
              </a:gdLst>
              <a:ahLst/>
              <a:cxnLst>
                <a:cxn ang="0">
                  <a:pos x="T0" y="T1"/>
                </a:cxn>
                <a:cxn ang="0">
                  <a:pos x="T2" y="T3"/>
                </a:cxn>
                <a:cxn ang="0">
                  <a:pos x="T4" y="T5"/>
                </a:cxn>
                <a:cxn ang="0">
                  <a:pos x="T6" y="T7"/>
                </a:cxn>
                <a:cxn ang="0">
                  <a:pos x="T8" y="T9"/>
                </a:cxn>
              </a:cxnLst>
              <a:rect l="0" t="0" r="r" b="b"/>
              <a:pathLst>
                <a:path w="375" h="34">
                  <a:moveTo>
                    <a:pt x="375" y="34"/>
                  </a:moveTo>
                  <a:lnTo>
                    <a:pt x="0" y="34"/>
                  </a:lnTo>
                  <a:lnTo>
                    <a:pt x="77" y="0"/>
                  </a:lnTo>
                  <a:lnTo>
                    <a:pt x="334" y="0"/>
                  </a:lnTo>
                  <a:lnTo>
                    <a:pt x="375" y="34"/>
                  </a:lnTo>
                  <a:close/>
                </a:path>
              </a:pathLst>
            </a:custGeom>
            <a:solidFill>
              <a:srgbClr val="BCD5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36"/>
            <p:cNvSpPr>
              <a:spLocks/>
            </p:cNvSpPr>
            <p:nvPr/>
          </p:nvSpPr>
          <p:spPr bwMode="auto">
            <a:xfrm>
              <a:off x="6676435" y="4550580"/>
              <a:ext cx="552213" cy="65206"/>
            </a:xfrm>
            <a:custGeom>
              <a:avLst/>
              <a:gdLst>
                <a:gd name="T0" fmla="*/ 77 w 542"/>
                <a:gd name="T1" fmla="*/ 27 h 64"/>
                <a:gd name="T2" fmla="*/ 107 w 542"/>
                <a:gd name="T3" fmla="*/ 27 h 64"/>
                <a:gd name="T4" fmla="*/ 171 w 542"/>
                <a:gd name="T5" fmla="*/ 0 h 64"/>
                <a:gd name="T6" fmla="*/ 542 w 542"/>
                <a:gd name="T7" fmla="*/ 64 h 64"/>
                <a:gd name="T8" fmla="*/ 0 w 542"/>
                <a:gd name="T9" fmla="*/ 64 h 64"/>
                <a:gd name="T10" fmla="*/ 77 w 542"/>
                <a:gd name="T11" fmla="*/ 27 h 64"/>
              </a:gdLst>
              <a:ahLst/>
              <a:cxnLst>
                <a:cxn ang="0">
                  <a:pos x="T0" y="T1"/>
                </a:cxn>
                <a:cxn ang="0">
                  <a:pos x="T2" y="T3"/>
                </a:cxn>
                <a:cxn ang="0">
                  <a:pos x="T4" y="T5"/>
                </a:cxn>
                <a:cxn ang="0">
                  <a:pos x="T6" y="T7"/>
                </a:cxn>
                <a:cxn ang="0">
                  <a:pos x="T8" y="T9"/>
                </a:cxn>
                <a:cxn ang="0">
                  <a:pos x="T10" y="T11"/>
                </a:cxn>
              </a:cxnLst>
              <a:rect l="0" t="0" r="r" b="b"/>
              <a:pathLst>
                <a:path w="542" h="64">
                  <a:moveTo>
                    <a:pt x="77" y="27"/>
                  </a:moveTo>
                  <a:lnTo>
                    <a:pt x="107" y="27"/>
                  </a:lnTo>
                  <a:lnTo>
                    <a:pt x="171" y="0"/>
                  </a:lnTo>
                  <a:lnTo>
                    <a:pt x="542" y="64"/>
                  </a:lnTo>
                  <a:lnTo>
                    <a:pt x="0" y="64"/>
                  </a:lnTo>
                  <a:lnTo>
                    <a:pt x="77" y="27"/>
                  </a:lnTo>
                  <a:close/>
                </a:path>
              </a:pathLst>
            </a:custGeom>
            <a:solidFill>
              <a:srgbClr val="9AAC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37"/>
            <p:cNvSpPr>
              <a:spLocks/>
            </p:cNvSpPr>
            <p:nvPr/>
          </p:nvSpPr>
          <p:spPr bwMode="auto">
            <a:xfrm>
              <a:off x="7872556" y="4509827"/>
              <a:ext cx="371878" cy="37697"/>
            </a:xfrm>
            <a:custGeom>
              <a:avLst/>
              <a:gdLst>
                <a:gd name="T0" fmla="*/ 335 w 365"/>
                <a:gd name="T1" fmla="*/ 37 h 37"/>
                <a:gd name="T2" fmla="*/ 0 w 365"/>
                <a:gd name="T3" fmla="*/ 37 h 37"/>
                <a:gd name="T4" fmla="*/ 74 w 365"/>
                <a:gd name="T5" fmla="*/ 0 h 37"/>
                <a:gd name="T6" fmla="*/ 365 w 365"/>
                <a:gd name="T7" fmla="*/ 0 h 37"/>
                <a:gd name="T8" fmla="*/ 335 w 365"/>
                <a:gd name="T9" fmla="*/ 37 h 37"/>
              </a:gdLst>
              <a:ahLst/>
              <a:cxnLst>
                <a:cxn ang="0">
                  <a:pos x="T0" y="T1"/>
                </a:cxn>
                <a:cxn ang="0">
                  <a:pos x="T2" y="T3"/>
                </a:cxn>
                <a:cxn ang="0">
                  <a:pos x="T4" y="T5"/>
                </a:cxn>
                <a:cxn ang="0">
                  <a:pos x="T6" y="T7"/>
                </a:cxn>
                <a:cxn ang="0">
                  <a:pos x="T8" y="T9"/>
                </a:cxn>
              </a:cxnLst>
              <a:rect l="0" t="0" r="r" b="b"/>
              <a:pathLst>
                <a:path w="365" h="37">
                  <a:moveTo>
                    <a:pt x="335" y="37"/>
                  </a:moveTo>
                  <a:lnTo>
                    <a:pt x="0" y="37"/>
                  </a:lnTo>
                  <a:lnTo>
                    <a:pt x="74" y="0"/>
                  </a:lnTo>
                  <a:lnTo>
                    <a:pt x="365" y="0"/>
                  </a:lnTo>
                  <a:lnTo>
                    <a:pt x="335" y="37"/>
                  </a:lnTo>
                  <a:close/>
                </a:path>
              </a:pathLst>
            </a:custGeom>
            <a:solidFill>
              <a:srgbClr val="ADB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38"/>
            <p:cNvSpPr>
              <a:spLocks/>
            </p:cNvSpPr>
            <p:nvPr/>
          </p:nvSpPr>
          <p:spPr bwMode="auto">
            <a:xfrm>
              <a:off x="7872556" y="4509827"/>
              <a:ext cx="371878" cy="37697"/>
            </a:xfrm>
            <a:custGeom>
              <a:avLst/>
              <a:gdLst>
                <a:gd name="T0" fmla="*/ 0 w 109"/>
                <a:gd name="T1" fmla="*/ 11 h 11"/>
                <a:gd name="T2" fmla="*/ 22 w 109"/>
                <a:gd name="T3" fmla="*/ 0 h 11"/>
                <a:gd name="T4" fmla="*/ 109 w 109"/>
                <a:gd name="T5" fmla="*/ 0 h 11"/>
                <a:gd name="T6" fmla="*/ 0 w 109"/>
                <a:gd name="T7" fmla="*/ 11 h 11"/>
              </a:gdLst>
              <a:ahLst/>
              <a:cxnLst>
                <a:cxn ang="0">
                  <a:pos x="T0" y="T1"/>
                </a:cxn>
                <a:cxn ang="0">
                  <a:pos x="T2" y="T3"/>
                </a:cxn>
                <a:cxn ang="0">
                  <a:pos x="T4" y="T5"/>
                </a:cxn>
                <a:cxn ang="0">
                  <a:pos x="T6" y="T7"/>
                </a:cxn>
              </a:cxnLst>
              <a:rect l="0" t="0" r="r" b="b"/>
              <a:pathLst>
                <a:path w="109" h="11">
                  <a:moveTo>
                    <a:pt x="0" y="11"/>
                  </a:moveTo>
                  <a:cubicBezTo>
                    <a:pt x="22" y="0"/>
                    <a:pt x="22" y="0"/>
                    <a:pt x="22" y="0"/>
                  </a:cubicBezTo>
                  <a:cubicBezTo>
                    <a:pt x="109" y="0"/>
                    <a:pt x="109" y="0"/>
                    <a:pt x="109" y="0"/>
                  </a:cubicBezTo>
                  <a:cubicBezTo>
                    <a:pt x="54" y="2"/>
                    <a:pt x="0" y="11"/>
                    <a:pt x="0" y="11"/>
                  </a:cubicBezTo>
                  <a:close/>
                </a:path>
              </a:pathLst>
            </a:custGeom>
            <a:solidFill>
              <a:srgbClr val="8BA1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39"/>
            <p:cNvSpPr>
              <a:spLocks/>
            </p:cNvSpPr>
            <p:nvPr/>
          </p:nvSpPr>
          <p:spPr bwMode="auto">
            <a:xfrm>
              <a:off x="7109442" y="4796122"/>
              <a:ext cx="1584300" cy="88640"/>
            </a:xfrm>
            <a:custGeom>
              <a:avLst/>
              <a:gdLst>
                <a:gd name="T0" fmla="*/ 0 w 1555"/>
                <a:gd name="T1" fmla="*/ 87 h 87"/>
                <a:gd name="T2" fmla="*/ 1555 w 1555"/>
                <a:gd name="T3" fmla="*/ 87 h 87"/>
                <a:gd name="T4" fmla="*/ 1448 w 1555"/>
                <a:gd name="T5" fmla="*/ 0 h 87"/>
                <a:gd name="T6" fmla="*/ 0 w 1555"/>
                <a:gd name="T7" fmla="*/ 0 h 87"/>
                <a:gd name="T8" fmla="*/ 0 w 1555"/>
                <a:gd name="T9" fmla="*/ 87 h 87"/>
              </a:gdLst>
              <a:ahLst/>
              <a:cxnLst>
                <a:cxn ang="0">
                  <a:pos x="T0" y="T1"/>
                </a:cxn>
                <a:cxn ang="0">
                  <a:pos x="T2" y="T3"/>
                </a:cxn>
                <a:cxn ang="0">
                  <a:pos x="T4" y="T5"/>
                </a:cxn>
                <a:cxn ang="0">
                  <a:pos x="T6" y="T7"/>
                </a:cxn>
                <a:cxn ang="0">
                  <a:pos x="T8" y="T9"/>
                </a:cxn>
              </a:cxnLst>
              <a:rect l="0" t="0" r="r" b="b"/>
              <a:pathLst>
                <a:path w="1555" h="87">
                  <a:moveTo>
                    <a:pt x="0" y="87"/>
                  </a:moveTo>
                  <a:lnTo>
                    <a:pt x="1555" y="87"/>
                  </a:lnTo>
                  <a:lnTo>
                    <a:pt x="1448" y="0"/>
                  </a:lnTo>
                  <a:lnTo>
                    <a:pt x="0" y="0"/>
                  </a:lnTo>
                  <a:lnTo>
                    <a:pt x="0" y="87"/>
                  </a:lnTo>
                  <a:close/>
                </a:path>
              </a:pathLst>
            </a:custGeom>
            <a:solidFill>
              <a:srgbClr val="82A1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40"/>
            <p:cNvSpPr>
              <a:spLocks/>
            </p:cNvSpPr>
            <p:nvPr/>
          </p:nvSpPr>
          <p:spPr bwMode="auto">
            <a:xfrm>
              <a:off x="7109442" y="4796122"/>
              <a:ext cx="1584300" cy="88640"/>
            </a:xfrm>
            <a:custGeom>
              <a:avLst/>
              <a:gdLst>
                <a:gd name="T0" fmla="*/ 0 w 1555"/>
                <a:gd name="T1" fmla="*/ 87 h 87"/>
                <a:gd name="T2" fmla="*/ 1555 w 1555"/>
                <a:gd name="T3" fmla="*/ 87 h 87"/>
                <a:gd name="T4" fmla="*/ 0 w 1555"/>
                <a:gd name="T5" fmla="*/ 0 h 87"/>
                <a:gd name="T6" fmla="*/ 0 w 1555"/>
                <a:gd name="T7" fmla="*/ 87 h 87"/>
              </a:gdLst>
              <a:ahLst/>
              <a:cxnLst>
                <a:cxn ang="0">
                  <a:pos x="T0" y="T1"/>
                </a:cxn>
                <a:cxn ang="0">
                  <a:pos x="T2" y="T3"/>
                </a:cxn>
                <a:cxn ang="0">
                  <a:pos x="T4" y="T5"/>
                </a:cxn>
                <a:cxn ang="0">
                  <a:pos x="T6" y="T7"/>
                </a:cxn>
              </a:cxnLst>
              <a:rect l="0" t="0" r="r" b="b"/>
              <a:pathLst>
                <a:path w="1555" h="87">
                  <a:moveTo>
                    <a:pt x="0" y="87"/>
                  </a:moveTo>
                  <a:lnTo>
                    <a:pt x="1555" y="87"/>
                  </a:lnTo>
                  <a:lnTo>
                    <a:pt x="0" y="0"/>
                  </a:lnTo>
                  <a:lnTo>
                    <a:pt x="0" y="87"/>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41"/>
            <p:cNvSpPr>
              <a:spLocks/>
            </p:cNvSpPr>
            <p:nvPr/>
          </p:nvSpPr>
          <p:spPr bwMode="auto">
            <a:xfrm>
              <a:off x="6962729" y="4618843"/>
              <a:ext cx="1499736" cy="164034"/>
            </a:xfrm>
            <a:custGeom>
              <a:avLst/>
              <a:gdLst>
                <a:gd name="T0" fmla="*/ 77 w 1472"/>
                <a:gd name="T1" fmla="*/ 161 h 161"/>
                <a:gd name="T2" fmla="*/ 1472 w 1472"/>
                <a:gd name="T3" fmla="*/ 161 h 161"/>
                <a:gd name="T4" fmla="*/ 1288 w 1472"/>
                <a:gd name="T5" fmla="*/ 0 h 161"/>
                <a:gd name="T6" fmla="*/ 0 w 1472"/>
                <a:gd name="T7" fmla="*/ 0 h 161"/>
                <a:gd name="T8" fmla="*/ 77 w 1472"/>
                <a:gd name="T9" fmla="*/ 161 h 161"/>
              </a:gdLst>
              <a:ahLst/>
              <a:cxnLst>
                <a:cxn ang="0">
                  <a:pos x="T0" y="T1"/>
                </a:cxn>
                <a:cxn ang="0">
                  <a:pos x="T2" y="T3"/>
                </a:cxn>
                <a:cxn ang="0">
                  <a:pos x="T4" y="T5"/>
                </a:cxn>
                <a:cxn ang="0">
                  <a:pos x="T6" y="T7"/>
                </a:cxn>
                <a:cxn ang="0">
                  <a:pos x="T8" y="T9"/>
                </a:cxn>
              </a:cxnLst>
              <a:rect l="0" t="0" r="r" b="b"/>
              <a:pathLst>
                <a:path w="1472" h="161">
                  <a:moveTo>
                    <a:pt x="77" y="161"/>
                  </a:moveTo>
                  <a:lnTo>
                    <a:pt x="1472" y="161"/>
                  </a:lnTo>
                  <a:lnTo>
                    <a:pt x="1288" y="0"/>
                  </a:lnTo>
                  <a:lnTo>
                    <a:pt x="0" y="0"/>
                  </a:lnTo>
                  <a:lnTo>
                    <a:pt x="77" y="161"/>
                  </a:lnTo>
                  <a:close/>
                </a:path>
              </a:pathLst>
            </a:custGeom>
            <a:solidFill>
              <a:srgbClr val="6178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Rectangle 342"/>
            <p:cNvSpPr>
              <a:spLocks noChangeArrowheads="1"/>
            </p:cNvSpPr>
            <p:nvPr/>
          </p:nvSpPr>
          <p:spPr bwMode="auto">
            <a:xfrm>
              <a:off x="7798180" y="4567901"/>
              <a:ext cx="360670" cy="37697"/>
            </a:xfrm>
            <a:prstGeom prst="rect">
              <a:avLst/>
            </a:prstGeom>
            <a:solidFill>
              <a:srgbClr val="A68D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Rectangle 343"/>
            <p:cNvSpPr>
              <a:spLocks noChangeArrowheads="1"/>
            </p:cNvSpPr>
            <p:nvPr/>
          </p:nvSpPr>
          <p:spPr bwMode="auto">
            <a:xfrm>
              <a:off x="816598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Rectangle 344"/>
            <p:cNvSpPr>
              <a:spLocks noChangeArrowheads="1"/>
            </p:cNvSpPr>
            <p:nvPr/>
          </p:nvSpPr>
          <p:spPr bwMode="auto">
            <a:xfrm>
              <a:off x="8132360"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Rectangle 345"/>
            <p:cNvSpPr>
              <a:spLocks noChangeArrowheads="1"/>
            </p:cNvSpPr>
            <p:nvPr/>
          </p:nvSpPr>
          <p:spPr bwMode="auto">
            <a:xfrm>
              <a:off x="8100776"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Rectangle 346"/>
            <p:cNvSpPr>
              <a:spLocks noChangeArrowheads="1"/>
            </p:cNvSpPr>
            <p:nvPr/>
          </p:nvSpPr>
          <p:spPr bwMode="auto">
            <a:xfrm>
              <a:off x="8067154"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Rectangle 347"/>
            <p:cNvSpPr>
              <a:spLocks noChangeArrowheads="1"/>
            </p:cNvSpPr>
            <p:nvPr/>
          </p:nvSpPr>
          <p:spPr bwMode="auto">
            <a:xfrm>
              <a:off x="8033533"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Rectangle 348"/>
            <p:cNvSpPr>
              <a:spLocks noChangeArrowheads="1"/>
            </p:cNvSpPr>
            <p:nvPr/>
          </p:nvSpPr>
          <p:spPr bwMode="auto">
            <a:xfrm>
              <a:off x="8001948"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Rectangle 349"/>
            <p:cNvSpPr>
              <a:spLocks noChangeArrowheads="1"/>
            </p:cNvSpPr>
            <p:nvPr/>
          </p:nvSpPr>
          <p:spPr bwMode="auto">
            <a:xfrm>
              <a:off x="7968327"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Rectangle 350"/>
            <p:cNvSpPr>
              <a:spLocks noChangeArrowheads="1"/>
            </p:cNvSpPr>
            <p:nvPr/>
          </p:nvSpPr>
          <p:spPr bwMode="auto">
            <a:xfrm>
              <a:off x="793776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Rectangle 351"/>
            <p:cNvSpPr>
              <a:spLocks noChangeArrowheads="1"/>
            </p:cNvSpPr>
            <p:nvPr/>
          </p:nvSpPr>
          <p:spPr bwMode="auto">
            <a:xfrm>
              <a:off x="7903121"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Rectangle 352"/>
            <p:cNvSpPr>
              <a:spLocks noChangeArrowheads="1"/>
            </p:cNvSpPr>
            <p:nvPr/>
          </p:nvSpPr>
          <p:spPr bwMode="auto">
            <a:xfrm>
              <a:off x="7869499"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Rectangle 353"/>
            <p:cNvSpPr>
              <a:spLocks noChangeArrowheads="1"/>
            </p:cNvSpPr>
            <p:nvPr/>
          </p:nvSpPr>
          <p:spPr bwMode="auto">
            <a:xfrm>
              <a:off x="7838933"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Rectangle 354"/>
            <p:cNvSpPr>
              <a:spLocks noChangeArrowheads="1"/>
            </p:cNvSpPr>
            <p:nvPr/>
          </p:nvSpPr>
          <p:spPr bwMode="auto">
            <a:xfrm>
              <a:off x="7804293"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Rectangle 355"/>
            <p:cNvSpPr>
              <a:spLocks noChangeArrowheads="1"/>
            </p:cNvSpPr>
            <p:nvPr/>
          </p:nvSpPr>
          <p:spPr bwMode="auto">
            <a:xfrm>
              <a:off x="7770671"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Rectangle 356"/>
            <p:cNvSpPr>
              <a:spLocks noChangeArrowheads="1"/>
            </p:cNvSpPr>
            <p:nvPr/>
          </p:nvSpPr>
          <p:spPr bwMode="auto">
            <a:xfrm>
              <a:off x="7740106"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Rectangle 357"/>
            <p:cNvSpPr>
              <a:spLocks noChangeArrowheads="1"/>
            </p:cNvSpPr>
            <p:nvPr/>
          </p:nvSpPr>
          <p:spPr bwMode="auto">
            <a:xfrm>
              <a:off x="7705465"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Rectangle 358"/>
            <p:cNvSpPr>
              <a:spLocks noChangeArrowheads="1"/>
            </p:cNvSpPr>
            <p:nvPr/>
          </p:nvSpPr>
          <p:spPr bwMode="auto">
            <a:xfrm>
              <a:off x="7674900"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Rectangle 359"/>
            <p:cNvSpPr>
              <a:spLocks noChangeArrowheads="1"/>
            </p:cNvSpPr>
            <p:nvPr/>
          </p:nvSpPr>
          <p:spPr bwMode="auto">
            <a:xfrm>
              <a:off x="7641278"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Rectangle 360"/>
            <p:cNvSpPr>
              <a:spLocks noChangeArrowheads="1"/>
            </p:cNvSpPr>
            <p:nvPr/>
          </p:nvSpPr>
          <p:spPr bwMode="auto">
            <a:xfrm>
              <a:off x="7606637"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Rectangle 361"/>
            <p:cNvSpPr>
              <a:spLocks noChangeArrowheads="1"/>
            </p:cNvSpPr>
            <p:nvPr/>
          </p:nvSpPr>
          <p:spPr bwMode="auto">
            <a:xfrm>
              <a:off x="757607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Rectangle 362"/>
            <p:cNvSpPr>
              <a:spLocks noChangeArrowheads="1"/>
            </p:cNvSpPr>
            <p:nvPr/>
          </p:nvSpPr>
          <p:spPr bwMode="auto">
            <a:xfrm>
              <a:off x="7542451"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Rectangle 363"/>
            <p:cNvSpPr>
              <a:spLocks noChangeArrowheads="1"/>
            </p:cNvSpPr>
            <p:nvPr/>
          </p:nvSpPr>
          <p:spPr bwMode="auto">
            <a:xfrm>
              <a:off x="7507810" y="4639220"/>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Rectangle 364"/>
            <p:cNvSpPr>
              <a:spLocks noChangeArrowheads="1"/>
            </p:cNvSpPr>
            <p:nvPr/>
          </p:nvSpPr>
          <p:spPr bwMode="auto">
            <a:xfrm>
              <a:off x="7477245"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Rectangle 365"/>
            <p:cNvSpPr>
              <a:spLocks noChangeArrowheads="1"/>
            </p:cNvSpPr>
            <p:nvPr/>
          </p:nvSpPr>
          <p:spPr bwMode="auto">
            <a:xfrm>
              <a:off x="7443623"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Rectangle 366"/>
            <p:cNvSpPr>
              <a:spLocks noChangeArrowheads="1"/>
            </p:cNvSpPr>
            <p:nvPr/>
          </p:nvSpPr>
          <p:spPr bwMode="auto">
            <a:xfrm>
              <a:off x="7413057"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Rectangle 367"/>
            <p:cNvSpPr>
              <a:spLocks noChangeArrowheads="1"/>
            </p:cNvSpPr>
            <p:nvPr/>
          </p:nvSpPr>
          <p:spPr bwMode="auto">
            <a:xfrm>
              <a:off x="7378417"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Rectangle 368"/>
            <p:cNvSpPr>
              <a:spLocks noChangeArrowheads="1"/>
            </p:cNvSpPr>
            <p:nvPr/>
          </p:nvSpPr>
          <p:spPr bwMode="auto">
            <a:xfrm>
              <a:off x="7344795"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Rectangle 369"/>
            <p:cNvSpPr>
              <a:spLocks noChangeArrowheads="1"/>
            </p:cNvSpPr>
            <p:nvPr/>
          </p:nvSpPr>
          <p:spPr bwMode="auto">
            <a:xfrm>
              <a:off x="7314230"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Rectangle 370"/>
            <p:cNvSpPr>
              <a:spLocks noChangeArrowheads="1"/>
            </p:cNvSpPr>
            <p:nvPr/>
          </p:nvSpPr>
          <p:spPr bwMode="auto">
            <a:xfrm>
              <a:off x="7279589"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371"/>
            <p:cNvSpPr>
              <a:spLocks noChangeArrowheads="1"/>
            </p:cNvSpPr>
            <p:nvPr/>
          </p:nvSpPr>
          <p:spPr bwMode="auto">
            <a:xfrm>
              <a:off x="7245967"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372"/>
            <p:cNvSpPr>
              <a:spLocks noChangeArrowheads="1"/>
            </p:cNvSpPr>
            <p:nvPr/>
          </p:nvSpPr>
          <p:spPr bwMode="auto">
            <a:xfrm>
              <a:off x="7215402"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373"/>
            <p:cNvSpPr>
              <a:spLocks noChangeArrowheads="1"/>
            </p:cNvSpPr>
            <p:nvPr/>
          </p:nvSpPr>
          <p:spPr bwMode="auto">
            <a:xfrm>
              <a:off x="7180761" y="4639220"/>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Rectangle 374"/>
            <p:cNvSpPr>
              <a:spLocks noChangeArrowheads="1"/>
            </p:cNvSpPr>
            <p:nvPr/>
          </p:nvSpPr>
          <p:spPr bwMode="auto">
            <a:xfrm>
              <a:off x="7150196" y="4639220"/>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Rectangle 375"/>
            <p:cNvSpPr>
              <a:spLocks noChangeArrowheads="1"/>
            </p:cNvSpPr>
            <p:nvPr/>
          </p:nvSpPr>
          <p:spPr bwMode="auto">
            <a:xfrm>
              <a:off x="8216924"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Rectangle 376"/>
            <p:cNvSpPr>
              <a:spLocks noChangeArrowheads="1"/>
            </p:cNvSpPr>
            <p:nvPr/>
          </p:nvSpPr>
          <p:spPr bwMode="auto">
            <a:xfrm>
              <a:off x="8186359"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Rectangle 377"/>
            <p:cNvSpPr>
              <a:spLocks noChangeArrowheads="1"/>
            </p:cNvSpPr>
            <p:nvPr/>
          </p:nvSpPr>
          <p:spPr bwMode="auto">
            <a:xfrm>
              <a:off x="8152737"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Rectangle 378"/>
            <p:cNvSpPr>
              <a:spLocks noChangeArrowheads="1"/>
            </p:cNvSpPr>
            <p:nvPr/>
          </p:nvSpPr>
          <p:spPr bwMode="auto">
            <a:xfrm>
              <a:off x="8122172"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Rectangle 379"/>
            <p:cNvSpPr>
              <a:spLocks noChangeArrowheads="1"/>
            </p:cNvSpPr>
            <p:nvPr/>
          </p:nvSpPr>
          <p:spPr bwMode="auto">
            <a:xfrm>
              <a:off x="8087531"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Rectangle 380"/>
            <p:cNvSpPr>
              <a:spLocks noChangeArrowheads="1"/>
            </p:cNvSpPr>
            <p:nvPr/>
          </p:nvSpPr>
          <p:spPr bwMode="auto">
            <a:xfrm>
              <a:off x="8053910"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Rectangle 381"/>
            <p:cNvSpPr>
              <a:spLocks noChangeArrowheads="1"/>
            </p:cNvSpPr>
            <p:nvPr/>
          </p:nvSpPr>
          <p:spPr bwMode="auto">
            <a:xfrm>
              <a:off x="8023344"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Rectangle 382"/>
            <p:cNvSpPr>
              <a:spLocks noChangeArrowheads="1"/>
            </p:cNvSpPr>
            <p:nvPr/>
          </p:nvSpPr>
          <p:spPr bwMode="auto">
            <a:xfrm>
              <a:off x="7988704"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Rectangle 383"/>
            <p:cNvSpPr>
              <a:spLocks noChangeArrowheads="1"/>
            </p:cNvSpPr>
            <p:nvPr/>
          </p:nvSpPr>
          <p:spPr bwMode="auto">
            <a:xfrm>
              <a:off x="7955082"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Rectangle 384"/>
            <p:cNvSpPr>
              <a:spLocks noChangeArrowheads="1"/>
            </p:cNvSpPr>
            <p:nvPr/>
          </p:nvSpPr>
          <p:spPr bwMode="auto">
            <a:xfrm>
              <a:off x="7924516"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Rectangle 385"/>
            <p:cNvSpPr>
              <a:spLocks noChangeArrowheads="1"/>
            </p:cNvSpPr>
            <p:nvPr/>
          </p:nvSpPr>
          <p:spPr bwMode="auto">
            <a:xfrm>
              <a:off x="7889876"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Rectangle 386"/>
            <p:cNvSpPr>
              <a:spLocks noChangeArrowheads="1"/>
            </p:cNvSpPr>
            <p:nvPr/>
          </p:nvSpPr>
          <p:spPr bwMode="auto">
            <a:xfrm>
              <a:off x="7859310"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Rectangle 387"/>
            <p:cNvSpPr>
              <a:spLocks noChangeArrowheads="1"/>
            </p:cNvSpPr>
            <p:nvPr/>
          </p:nvSpPr>
          <p:spPr bwMode="auto">
            <a:xfrm>
              <a:off x="7825689"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Rectangle 388"/>
            <p:cNvSpPr>
              <a:spLocks noChangeArrowheads="1"/>
            </p:cNvSpPr>
            <p:nvPr/>
          </p:nvSpPr>
          <p:spPr bwMode="auto">
            <a:xfrm>
              <a:off x="7791048"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389"/>
            <p:cNvSpPr>
              <a:spLocks noChangeArrowheads="1"/>
            </p:cNvSpPr>
            <p:nvPr/>
          </p:nvSpPr>
          <p:spPr bwMode="auto">
            <a:xfrm>
              <a:off x="7760483"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Rectangle 390"/>
            <p:cNvSpPr>
              <a:spLocks noChangeArrowheads="1"/>
            </p:cNvSpPr>
            <p:nvPr/>
          </p:nvSpPr>
          <p:spPr bwMode="auto">
            <a:xfrm>
              <a:off x="7726861" y="4697294"/>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Rectangle 391"/>
            <p:cNvSpPr>
              <a:spLocks noChangeArrowheads="1"/>
            </p:cNvSpPr>
            <p:nvPr/>
          </p:nvSpPr>
          <p:spPr bwMode="auto">
            <a:xfrm>
              <a:off x="7692220"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Rectangle 392"/>
            <p:cNvSpPr>
              <a:spLocks noChangeArrowheads="1"/>
            </p:cNvSpPr>
            <p:nvPr/>
          </p:nvSpPr>
          <p:spPr bwMode="auto">
            <a:xfrm>
              <a:off x="7661655"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393"/>
            <p:cNvSpPr>
              <a:spLocks noChangeArrowheads="1"/>
            </p:cNvSpPr>
            <p:nvPr/>
          </p:nvSpPr>
          <p:spPr bwMode="auto">
            <a:xfrm>
              <a:off x="7628033"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Rectangle 394"/>
            <p:cNvSpPr>
              <a:spLocks noChangeArrowheads="1"/>
            </p:cNvSpPr>
            <p:nvPr/>
          </p:nvSpPr>
          <p:spPr bwMode="auto">
            <a:xfrm>
              <a:off x="7593393"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Rectangle 395"/>
            <p:cNvSpPr>
              <a:spLocks noChangeArrowheads="1"/>
            </p:cNvSpPr>
            <p:nvPr/>
          </p:nvSpPr>
          <p:spPr bwMode="auto">
            <a:xfrm>
              <a:off x="7562828"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Rectangle 396"/>
            <p:cNvSpPr>
              <a:spLocks noChangeArrowheads="1"/>
            </p:cNvSpPr>
            <p:nvPr/>
          </p:nvSpPr>
          <p:spPr bwMode="auto">
            <a:xfrm>
              <a:off x="7529205"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Rectangle 397"/>
            <p:cNvSpPr>
              <a:spLocks noChangeArrowheads="1"/>
            </p:cNvSpPr>
            <p:nvPr/>
          </p:nvSpPr>
          <p:spPr bwMode="auto">
            <a:xfrm>
              <a:off x="7497622"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Rectangle 398"/>
            <p:cNvSpPr>
              <a:spLocks noChangeArrowheads="1"/>
            </p:cNvSpPr>
            <p:nvPr/>
          </p:nvSpPr>
          <p:spPr bwMode="auto">
            <a:xfrm>
              <a:off x="7463999"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Rectangle 399"/>
            <p:cNvSpPr>
              <a:spLocks noChangeArrowheads="1"/>
            </p:cNvSpPr>
            <p:nvPr/>
          </p:nvSpPr>
          <p:spPr bwMode="auto">
            <a:xfrm>
              <a:off x="7430378"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Rectangle 400"/>
            <p:cNvSpPr>
              <a:spLocks noChangeArrowheads="1"/>
            </p:cNvSpPr>
            <p:nvPr/>
          </p:nvSpPr>
          <p:spPr bwMode="auto">
            <a:xfrm>
              <a:off x="7398794"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Rectangle 401"/>
            <p:cNvSpPr>
              <a:spLocks noChangeArrowheads="1"/>
            </p:cNvSpPr>
            <p:nvPr/>
          </p:nvSpPr>
          <p:spPr bwMode="auto">
            <a:xfrm>
              <a:off x="7365172"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Rectangle 402"/>
            <p:cNvSpPr>
              <a:spLocks noChangeArrowheads="1"/>
            </p:cNvSpPr>
            <p:nvPr/>
          </p:nvSpPr>
          <p:spPr bwMode="auto">
            <a:xfrm>
              <a:off x="7331550"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Rectangle 403"/>
            <p:cNvSpPr>
              <a:spLocks noChangeArrowheads="1"/>
            </p:cNvSpPr>
            <p:nvPr/>
          </p:nvSpPr>
          <p:spPr bwMode="auto">
            <a:xfrm>
              <a:off x="7299966"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Rectangle 404"/>
            <p:cNvSpPr>
              <a:spLocks noChangeArrowheads="1"/>
            </p:cNvSpPr>
            <p:nvPr/>
          </p:nvSpPr>
          <p:spPr bwMode="auto">
            <a:xfrm>
              <a:off x="7266344" y="4697294"/>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Rectangle 405"/>
            <p:cNvSpPr>
              <a:spLocks noChangeArrowheads="1"/>
            </p:cNvSpPr>
            <p:nvPr/>
          </p:nvSpPr>
          <p:spPr bwMode="auto">
            <a:xfrm>
              <a:off x="7235779"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Rectangle 406"/>
            <p:cNvSpPr>
              <a:spLocks noChangeArrowheads="1"/>
            </p:cNvSpPr>
            <p:nvPr/>
          </p:nvSpPr>
          <p:spPr bwMode="auto">
            <a:xfrm>
              <a:off x="7201138" y="4697294"/>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Rectangle 407"/>
            <p:cNvSpPr>
              <a:spLocks noChangeArrowheads="1"/>
            </p:cNvSpPr>
            <p:nvPr/>
          </p:nvSpPr>
          <p:spPr bwMode="auto">
            <a:xfrm>
              <a:off x="8285186"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Rectangle 408"/>
            <p:cNvSpPr>
              <a:spLocks noChangeArrowheads="1"/>
            </p:cNvSpPr>
            <p:nvPr/>
          </p:nvSpPr>
          <p:spPr bwMode="auto">
            <a:xfrm>
              <a:off x="8254621"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Rectangle 409"/>
            <p:cNvSpPr>
              <a:spLocks noChangeArrowheads="1"/>
            </p:cNvSpPr>
            <p:nvPr/>
          </p:nvSpPr>
          <p:spPr bwMode="auto">
            <a:xfrm>
              <a:off x="8221000" y="4755368"/>
              <a:ext cx="1630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Rectangle 410"/>
            <p:cNvSpPr>
              <a:spLocks noChangeArrowheads="1"/>
            </p:cNvSpPr>
            <p:nvPr/>
          </p:nvSpPr>
          <p:spPr bwMode="auto">
            <a:xfrm>
              <a:off x="8186359"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Rectangle 411"/>
            <p:cNvSpPr>
              <a:spLocks noChangeArrowheads="1"/>
            </p:cNvSpPr>
            <p:nvPr/>
          </p:nvSpPr>
          <p:spPr bwMode="auto">
            <a:xfrm>
              <a:off x="815579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Rectangle 412"/>
            <p:cNvSpPr>
              <a:spLocks noChangeArrowheads="1"/>
            </p:cNvSpPr>
            <p:nvPr/>
          </p:nvSpPr>
          <p:spPr bwMode="auto">
            <a:xfrm>
              <a:off x="8122172"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Rectangle 413"/>
            <p:cNvSpPr>
              <a:spLocks noChangeArrowheads="1"/>
            </p:cNvSpPr>
            <p:nvPr/>
          </p:nvSpPr>
          <p:spPr bwMode="auto">
            <a:xfrm>
              <a:off x="809058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Rectangle 414"/>
            <p:cNvSpPr>
              <a:spLocks noChangeArrowheads="1"/>
            </p:cNvSpPr>
            <p:nvPr/>
          </p:nvSpPr>
          <p:spPr bwMode="auto">
            <a:xfrm>
              <a:off x="8056966"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Rectangle 415"/>
            <p:cNvSpPr>
              <a:spLocks noChangeArrowheads="1"/>
            </p:cNvSpPr>
            <p:nvPr/>
          </p:nvSpPr>
          <p:spPr bwMode="auto">
            <a:xfrm>
              <a:off x="8023344"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Rectangle 416"/>
            <p:cNvSpPr>
              <a:spLocks noChangeArrowheads="1"/>
            </p:cNvSpPr>
            <p:nvPr/>
          </p:nvSpPr>
          <p:spPr bwMode="auto">
            <a:xfrm>
              <a:off x="7991760"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Rectangle 417"/>
            <p:cNvSpPr>
              <a:spLocks noChangeArrowheads="1"/>
            </p:cNvSpPr>
            <p:nvPr/>
          </p:nvSpPr>
          <p:spPr bwMode="auto">
            <a:xfrm>
              <a:off x="795813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Rectangle 418"/>
            <p:cNvSpPr>
              <a:spLocks noChangeArrowheads="1"/>
            </p:cNvSpPr>
            <p:nvPr/>
          </p:nvSpPr>
          <p:spPr bwMode="auto">
            <a:xfrm>
              <a:off x="7924516"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Rectangle 419"/>
            <p:cNvSpPr>
              <a:spLocks noChangeArrowheads="1"/>
            </p:cNvSpPr>
            <p:nvPr/>
          </p:nvSpPr>
          <p:spPr bwMode="auto">
            <a:xfrm>
              <a:off x="7892932"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Rectangle 420"/>
            <p:cNvSpPr>
              <a:spLocks noChangeArrowheads="1"/>
            </p:cNvSpPr>
            <p:nvPr/>
          </p:nvSpPr>
          <p:spPr bwMode="auto">
            <a:xfrm>
              <a:off x="7859310"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Rectangle 421"/>
            <p:cNvSpPr>
              <a:spLocks noChangeArrowheads="1"/>
            </p:cNvSpPr>
            <p:nvPr/>
          </p:nvSpPr>
          <p:spPr bwMode="auto">
            <a:xfrm>
              <a:off x="7828745"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Rectangle 422"/>
            <p:cNvSpPr>
              <a:spLocks noChangeArrowheads="1"/>
            </p:cNvSpPr>
            <p:nvPr/>
          </p:nvSpPr>
          <p:spPr bwMode="auto">
            <a:xfrm>
              <a:off x="779410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Rectangle 423"/>
            <p:cNvSpPr>
              <a:spLocks noChangeArrowheads="1"/>
            </p:cNvSpPr>
            <p:nvPr/>
          </p:nvSpPr>
          <p:spPr bwMode="auto">
            <a:xfrm>
              <a:off x="7760483"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Rectangle 424"/>
            <p:cNvSpPr>
              <a:spLocks noChangeArrowheads="1"/>
            </p:cNvSpPr>
            <p:nvPr/>
          </p:nvSpPr>
          <p:spPr bwMode="auto">
            <a:xfrm>
              <a:off x="772991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Rectangle 425"/>
            <p:cNvSpPr>
              <a:spLocks noChangeArrowheads="1"/>
            </p:cNvSpPr>
            <p:nvPr/>
          </p:nvSpPr>
          <p:spPr bwMode="auto">
            <a:xfrm>
              <a:off x="7695277"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Rectangle 426"/>
            <p:cNvSpPr>
              <a:spLocks noChangeArrowheads="1"/>
            </p:cNvSpPr>
            <p:nvPr/>
          </p:nvSpPr>
          <p:spPr bwMode="auto">
            <a:xfrm>
              <a:off x="7661655"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Rectangle 427"/>
            <p:cNvSpPr>
              <a:spLocks noChangeArrowheads="1"/>
            </p:cNvSpPr>
            <p:nvPr/>
          </p:nvSpPr>
          <p:spPr bwMode="auto">
            <a:xfrm>
              <a:off x="7631090"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Rectangle 428"/>
            <p:cNvSpPr>
              <a:spLocks noChangeArrowheads="1"/>
            </p:cNvSpPr>
            <p:nvPr/>
          </p:nvSpPr>
          <p:spPr bwMode="auto">
            <a:xfrm>
              <a:off x="7596449"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Rectangle 429"/>
            <p:cNvSpPr>
              <a:spLocks noChangeArrowheads="1"/>
            </p:cNvSpPr>
            <p:nvPr/>
          </p:nvSpPr>
          <p:spPr bwMode="auto">
            <a:xfrm>
              <a:off x="756588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Rectangle 430"/>
            <p:cNvSpPr>
              <a:spLocks noChangeArrowheads="1"/>
            </p:cNvSpPr>
            <p:nvPr/>
          </p:nvSpPr>
          <p:spPr bwMode="auto">
            <a:xfrm>
              <a:off x="7532262"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Rectangle 431"/>
            <p:cNvSpPr>
              <a:spLocks noChangeArrowheads="1"/>
            </p:cNvSpPr>
            <p:nvPr/>
          </p:nvSpPr>
          <p:spPr bwMode="auto">
            <a:xfrm>
              <a:off x="7497622"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Rectangle 432"/>
            <p:cNvSpPr>
              <a:spLocks noChangeArrowheads="1"/>
            </p:cNvSpPr>
            <p:nvPr/>
          </p:nvSpPr>
          <p:spPr bwMode="auto">
            <a:xfrm>
              <a:off x="7467056"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Rectangle 433"/>
            <p:cNvSpPr>
              <a:spLocks noChangeArrowheads="1"/>
            </p:cNvSpPr>
            <p:nvPr/>
          </p:nvSpPr>
          <p:spPr bwMode="auto">
            <a:xfrm>
              <a:off x="7433434"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Rectangle 434"/>
            <p:cNvSpPr>
              <a:spLocks noChangeArrowheads="1"/>
            </p:cNvSpPr>
            <p:nvPr/>
          </p:nvSpPr>
          <p:spPr bwMode="auto">
            <a:xfrm>
              <a:off x="7398794"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Rectangle 435"/>
            <p:cNvSpPr>
              <a:spLocks noChangeArrowheads="1"/>
            </p:cNvSpPr>
            <p:nvPr/>
          </p:nvSpPr>
          <p:spPr bwMode="auto">
            <a:xfrm>
              <a:off x="7368228"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Rectangle 436"/>
            <p:cNvSpPr>
              <a:spLocks noChangeArrowheads="1"/>
            </p:cNvSpPr>
            <p:nvPr/>
          </p:nvSpPr>
          <p:spPr bwMode="auto">
            <a:xfrm>
              <a:off x="7334607" y="4755368"/>
              <a:ext cx="20377"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Rectangle 437"/>
            <p:cNvSpPr>
              <a:spLocks noChangeArrowheads="1"/>
            </p:cNvSpPr>
            <p:nvPr/>
          </p:nvSpPr>
          <p:spPr bwMode="auto">
            <a:xfrm>
              <a:off x="7299966" y="4755368"/>
              <a:ext cx="21396"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Rectangle 438"/>
            <p:cNvSpPr>
              <a:spLocks noChangeArrowheads="1"/>
            </p:cNvSpPr>
            <p:nvPr/>
          </p:nvSpPr>
          <p:spPr bwMode="auto">
            <a:xfrm>
              <a:off x="7269401" y="4755368"/>
              <a:ext cx="17321" cy="17321"/>
            </a:xfrm>
            <a:prstGeom prst="rect">
              <a:avLst/>
            </a:prstGeom>
            <a:solidFill>
              <a:srgbClr val="82A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439"/>
            <p:cNvSpPr>
              <a:spLocks/>
            </p:cNvSpPr>
            <p:nvPr/>
          </p:nvSpPr>
          <p:spPr bwMode="auto">
            <a:xfrm>
              <a:off x="7096198" y="4633107"/>
              <a:ext cx="1373400" cy="58074"/>
            </a:xfrm>
            <a:custGeom>
              <a:avLst/>
              <a:gdLst>
                <a:gd name="T0" fmla="*/ 403 w 403"/>
                <a:gd name="T1" fmla="*/ 17 h 17"/>
                <a:gd name="T2" fmla="*/ 0 w 403"/>
                <a:gd name="T3" fmla="*/ 17 h 17"/>
                <a:gd name="T4" fmla="*/ 0 w 403"/>
                <a:gd name="T5" fmla="*/ 7 h 17"/>
                <a:gd name="T6" fmla="*/ 317 w 403"/>
                <a:gd name="T7" fmla="*/ 7 h 17"/>
                <a:gd name="T8" fmla="*/ 332 w 403"/>
                <a:gd name="T9" fmla="*/ 0 h 17"/>
                <a:gd name="T10" fmla="*/ 367 w 403"/>
                <a:gd name="T11" fmla="*/ 0 h 17"/>
                <a:gd name="T12" fmla="*/ 376 w 403"/>
                <a:gd name="T13" fmla="*/ 7 h 17"/>
                <a:gd name="T14" fmla="*/ 388 w 403"/>
                <a:gd name="T15" fmla="*/ 7 h 17"/>
                <a:gd name="T16" fmla="*/ 403 w 40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7">
                  <a:moveTo>
                    <a:pt x="403" y="17"/>
                  </a:moveTo>
                  <a:cubicBezTo>
                    <a:pt x="0" y="17"/>
                    <a:pt x="0" y="17"/>
                    <a:pt x="0" y="17"/>
                  </a:cubicBezTo>
                  <a:cubicBezTo>
                    <a:pt x="0" y="7"/>
                    <a:pt x="0" y="7"/>
                    <a:pt x="0" y="7"/>
                  </a:cubicBezTo>
                  <a:cubicBezTo>
                    <a:pt x="0" y="7"/>
                    <a:pt x="307" y="7"/>
                    <a:pt x="317" y="7"/>
                  </a:cubicBezTo>
                  <a:cubicBezTo>
                    <a:pt x="327" y="7"/>
                    <a:pt x="332" y="0"/>
                    <a:pt x="332" y="0"/>
                  </a:cubicBezTo>
                  <a:cubicBezTo>
                    <a:pt x="367" y="0"/>
                    <a:pt x="367" y="0"/>
                    <a:pt x="367" y="0"/>
                  </a:cubicBezTo>
                  <a:cubicBezTo>
                    <a:pt x="376" y="7"/>
                    <a:pt x="376" y="7"/>
                    <a:pt x="376" y="7"/>
                  </a:cubicBezTo>
                  <a:cubicBezTo>
                    <a:pt x="388" y="7"/>
                    <a:pt x="388" y="7"/>
                    <a:pt x="388" y="7"/>
                  </a:cubicBezTo>
                  <a:lnTo>
                    <a:pt x="403" y="1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440"/>
            <p:cNvSpPr>
              <a:spLocks/>
            </p:cNvSpPr>
            <p:nvPr/>
          </p:nvSpPr>
          <p:spPr bwMode="auto">
            <a:xfrm>
              <a:off x="7089065" y="4578090"/>
              <a:ext cx="1302081" cy="55017"/>
            </a:xfrm>
            <a:custGeom>
              <a:avLst/>
              <a:gdLst>
                <a:gd name="T0" fmla="*/ 382 w 382"/>
                <a:gd name="T1" fmla="*/ 16 h 16"/>
                <a:gd name="T2" fmla="*/ 0 w 382"/>
                <a:gd name="T3" fmla="*/ 16 h 16"/>
                <a:gd name="T4" fmla="*/ 0 w 382"/>
                <a:gd name="T5" fmla="*/ 6 h 16"/>
                <a:gd name="T6" fmla="*/ 296 w 382"/>
                <a:gd name="T7" fmla="*/ 6 h 16"/>
                <a:gd name="T8" fmla="*/ 310 w 382"/>
                <a:gd name="T9" fmla="*/ 0 h 16"/>
                <a:gd name="T10" fmla="*/ 346 w 382"/>
                <a:gd name="T11" fmla="*/ 0 h 16"/>
                <a:gd name="T12" fmla="*/ 355 w 382"/>
                <a:gd name="T13" fmla="*/ 6 h 16"/>
                <a:gd name="T14" fmla="*/ 367 w 382"/>
                <a:gd name="T15" fmla="*/ 6 h 16"/>
                <a:gd name="T16" fmla="*/ 382 w 382"/>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16">
                  <a:moveTo>
                    <a:pt x="382" y="16"/>
                  </a:moveTo>
                  <a:cubicBezTo>
                    <a:pt x="0" y="16"/>
                    <a:pt x="0" y="16"/>
                    <a:pt x="0" y="16"/>
                  </a:cubicBezTo>
                  <a:cubicBezTo>
                    <a:pt x="0" y="6"/>
                    <a:pt x="0" y="6"/>
                    <a:pt x="0" y="6"/>
                  </a:cubicBezTo>
                  <a:cubicBezTo>
                    <a:pt x="0" y="6"/>
                    <a:pt x="286" y="6"/>
                    <a:pt x="296" y="6"/>
                  </a:cubicBezTo>
                  <a:cubicBezTo>
                    <a:pt x="306" y="6"/>
                    <a:pt x="310" y="0"/>
                    <a:pt x="310" y="0"/>
                  </a:cubicBezTo>
                  <a:cubicBezTo>
                    <a:pt x="346" y="0"/>
                    <a:pt x="346" y="0"/>
                    <a:pt x="346" y="0"/>
                  </a:cubicBezTo>
                  <a:cubicBezTo>
                    <a:pt x="355" y="6"/>
                    <a:pt x="355" y="6"/>
                    <a:pt x="355" y="6"/>
                  </a:cubicBezTo>
                  <a:cubicBezTo>
                    <a:pt x="367" y="6"/>
                    <a:pt x="367" y="6"/>
                    <a:pt x="367" y="6"/>
                  </a:cubicBezTo>
                  <a:lnTo>
                    <a:pt x="382" y="16"/>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441"/>
            <p:cNvSpPr>
              <a:spLocks/>
            </p:cNvSpPr>
            <p:nvPr/>
          </p:nvSpPr>
          <p:spPr bwMode="auto">
            <a:xfrm>
              <a:off x="7096198" y="4687105"/>
              <a:ext cx="1451851" cy="58074"/>
            </a:xfrm>
            <a:custGeom>
              <a:avLst/>
              <a:gdLst>
                <a:gd name="T0" fmla="*/ 426 w 426"/>
                <a:gd name="T1" fmla="*/ 17 h 17"/>
                <a:gd name="T2" fmla="*/ 0 w 426"/>
                <a:gd name="T3" fmla="*/ 17 h 17"/>
                <a:gd name="T4" fmla="*/ 0 w 426"/>
                <a:gd name="T5" fmla="*/ 7 h 17"/>
                <a:gd name="T6" fmla="*/ 340 w 426"/>
                <a:gd name="T7" fmla="*/ 7 h 17"/>
                <a:gd name="T8" fmla="*/ 354 w 426"/>
                <a:gd name="T9" fmla="*/ 1 h 17"/>
                <a:gd name="T10" fmla="*/ 390 w 426"/>
                <a:gd name="T11" fmla="*/ 0 h 17"/>
                <a:gd name="T12" fmla="*/ 399 w 426"/>
                <a:gd name="T13" fmla="*/ 7 h 17"/>
                <a:gd name="T14" fmla="*/ 411 w 426"/>
                <a:gd name="T15" fmla="*/ 7 h 17"/>
                <a:gd name="T16" fmla="*/ 426 w 42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7">
                  <a:moveTo>
                    <a:pt x="426" y="17"/>
                  </a:moveTo>
                  <a:cubicBezTo>
                    <a:pt x="0" y="17"/>
                    <a:pt x="0" y="17"/>
                    <a:pt x="0" y="17"/>
                  </a:cubicBezTo>
                  <a:cubicBezTo>
                    <a:pt x="0" y="7"/>
                    <a:pt x="0" y="7"/>
                    <a:pt x="0" y="7"/>
                  </a:cubicBezTo>
                  <a:cubicBezTo>
                    <a:pt x="0" y="7"/>
                    <a:pt x="330" y="7"/>
                    <a:pt x="340" y="7"/>
                  </a:cubicBezTo>
                  <a:cubicBezTo>
                    <a:pt x="350" y="7"/>
                    <a:pt x="354" y="1"/>
                    <a:pt x="354" y="1"/>
                  </a:cubicBezTo>
                  <a:cubicBezTo>
                    <a:pt x="390" y="0"/>
                    <a:pt x="390" y="0"/>
                    <a:pt x="390" y="0"/>
                  </a:cubicBezTo>
                  <a:cubicBezTo>
                    <a:pt x="399" y="7"/>
                    <a:pt x="399" y="7"/>
                    <a:pt x="399" y="7"/>
                  </a:cubicBezTo>
                  <a:cubicBezTo>
                    <a:pt x="411" y="7"/>
                    <a:pt x="411" y="7"/>
                    <a:pt x="411" y="7"/>
                  </a:cubicBezTo>
                  <a:lnTo>
                    <a:pt x="426" y="1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442"/>
            <p:cNvSpPr>
              <a:spLocks/>
            </p:cNvSpPr>
            <p:nvPr/>
          </p:nvSpPr>
          <p:spPr bwMode="auto">
            <a:xfrm>
              <a:off x="7116575" y="4745180"/>
              <a:ext cx="1509924" cy="58074"/>
            </a:xfrm>
            <a:custGeom>
              <a:avLst/>
              <a:gdLst>
                <a:gd name="T0" fmla="*/ 443 w 443"/>
                <a:gd name="T1" fmla="*/ 17 h 17"/>
                <a:gd name="T2" fmla="*/ 0 w 443"/>
                <a:gd name="T3" fmla="*/ 17 h 17"/>
                <a:gd name="T4" fmla="*/ 0 w 443"/>
                <a:gd name="T5" fmla="*/ 6 h 17"/>
                <a:gd name="T6" fmla="*/ 357 w 443"/>
                <a:gd name="T7" fmla="*/ 6 h 17"/>
                <a:gd name="T8" fmla="*/ 372 w 443"/>
                <a:gd name="T9" fmla="*/ 0 h 17"/>
                <a:gd name="T10" fmla="*/ 407 w 443"/>
                <a:gd name="T11" fmla="*/ 0 h 17"/>
                <a:gd name="T12" fmla="*/ 416 w 443"/>
                <a:gd name="T13" fmla="*/ 6 h 17"/>
                <a:gd name="T14" fmla="*/ 428 w 443"/>
                <a:gd name="T15" fmla="*/ 6 h 17"/>
                <a:gd name="T16" fmla="*/ 443 w 443"/>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3" h="17">
                  <a:moveTo>
                    <a:pt x="443" y="17"/>
                  </a:moveTo>
                  <a:cubicBezTo>
                    <a:pt x="0" y="17"/>
                    <a:pt x="0" y="17"/>
                    <a:pt x="0" y="17"/>
                  </a:cubicBezTo>
                  <a:cubicBezTo>
                    <a:pt x="0" y="6"/>
                    <a:pt x="0" y="6"/>
                    <a:pt x="0" y="6"/>
                  </a:cubicBezTo>
                  <a:cubicBezTo>
                    <a:pt x="0" y="6"/>
                    <a:pt x="347" y="6"/>
                    <a:pt x="357" y="6"/>
                  </a:cubicBezTo>
                  <a:cubicBezTo>
                    <a:pt x="367" y="6"/>
                    <a:pt x="372" y="0"/>
                    <a:pt x="372" y="0"/>
                  </a:cubicBezTo>
                  <a:cubicBezTo>
                    <a:pt x="407" y="0"/>
                    <a:pt x="407" y="0"/>
                    <a:pt x="407" y="0"/>
                  </a:cubicBezTo>
                  <a:cubicBezTo>
                    <a:pt x="416" y="6"/>
                    <a:pt x="416" y="6"/>
                    <a:pt x="416" y="6"/>
                  </a:cubicBezTo>
                  <a:cubicBezTo>
                    <a:pt x="428" y="6"/>
                    <a:pt x="428" y="6"/>
                    <a:pt x="428" y="6"/>
                  </a:cubicBezTo>
                  <a:lnTo>
                    <a:pt x="443" y="1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443"/>
            <p:cNvSpPr>
              <a:spLocks/>
            </p:cNvSpPr>
            <p:nvPr/>
          </p:nvSpPr>
          <p:spPr bwMode="auto">
            <a:xfrm>
              <a:off x="6407460" y="4598466"/>
              <a:ext cx="1509924" cy="307690"/>
            </a:xfrm>
            <a:custGeom>
              <a:avLst/>
              <a:gdLst>
                <a:gd name="T0" fmla="*/ 0 w 443"/>
                <a:gd name="T1" fmla="*/ 90 h 90"/>
                <a:gd name="T2" fmla="*/ 31 w 443"/>
                <a:gd name="T3" fmla="*/ 47 h 90"/>
                <a:gd name="T4" fmla="*/ 49 w 443"/>
                <a:gd name="T5" fmla="*/ 47 h 90"/>
                <a:gd name="T6" fmla="*/ 42 w 443"/>
                <a:gd name="T7" fmla="*/ 33 h 90"/>
                <a:gd name="T8" fmla="*/ 107 w 443"/>
                <a:gd name="T9" fmla="*/ 33 h 90"/>
                <a:gd name="T10" fmla="*/ 122 w 443"/>
                <a:gd name="T11" fmla="*/ 21 h 90"/>
                <a:gd name="T12" fmla="*/ 108 w 443"/>
                <a:gd name="T13" fmla="*/ 10 h 90"/>
                <a:gd name="T14" fmla="*/ 70 w 443"/>
                <a:gd name="T15" fmla="*/ 10 h 90"/>
                <a:gd name="T16" fmla="*/ 60 w 443"/>
                <a:gd name="T17" fmla="*/ 0 h 90"/>
                <a:gd name="T18" fmla="*/ 200 w 443"/>
                <a:gd name="T19" fmla="*/ 0 h 90"/>
                <a:gd name="T20" fmla="*/ 263 w 443"/>
                <a:gd name="T21" fmla="*/ 0 h 90"/>
                <a:gd name="T22" fmla="*/ 294 w 443"/>
                <a:gd name="T23" fmla="*/ 10 h 90"/>
                <a:gd name="T24" fmla="*/ 202 w 443"/>
                <a:gd name="T25" fmla="*/ 10 h 90"/>
                <a:gd name="T26" fmla="*/ 203 w 443"/>
                <a:gd name="T27" fmla="*/ 17 h 90"/>
                <a:gd name="T28" fmla="*/ 313 w 443"/>
                <a:gd name="T29" fmla="*/ 17 h 90"/>
                <a:gd name="T30" fmla="*/ 344 w 443"/>
                <a:gd name="T31" fmla="*/ 27 h 90"/>
                <a:gd name="T32" fmla="*/ 205 w 443"/>
                <a:gd name="T33" fmla="*/ 27 h 90"/>
                <a:gd name="T34" fmla="*/ 206 w 443"/>
                <a:gd name="T35" fmla="*/ 33 h 90"/>
                <a:gd name="T36" fmla="*/ 362 w 443"/>
                <a:gd name="T37" fmla="*/ 33 h 90"/>
                <a:gd name="T38" fmla="*/ 393 w 443"/>
                <a:gd name="T39" fmla="*/ 43 h 90"/>
                <a:gd name="T40" fmla="*/ 207 w 443"/>
                <a:gd name="T41" fmla="*/ 43 h 90"/>
                <a:gd name="T42" fmla="*/ 209 w 443"/>
                <a:gd name="T43" fmla="*/ 49 h 90"/>
                <a:gd name="T44" fmla="*/ 412 w 443"/>
                <a:gd name="T45" fmla="*/ 49 h 90"/>
                <a:gd name="T46" fmla="*/ 443 w 443"/>
                <a:gd name="T47" fmla="*/ 60 h 90"/>
                <a:gd name="T48" fmla="*/ 210 w 443"/>
                <a:gd name="T49" fmla="*/ 60 h 90"/>
                <a:gd name="T50" fmla="*/ 216 w 443"/>
                <a:gd name="T51" fmla="*/ 90 h 90"/>
                <a:gd name="T52" fmla="*/ 0 w 443"/>
                <a:gd name="T5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3" h="90">
                  <a:moveTo>
                    <a:pt x="0" y="90"/>
                  </a:moveTo>
                  <a:cubicBezTo>
                    <a:pt x="31" y="47"/>
                    <a:pt x="31" y="47"/>
                    <a:pt x="31" y="47"/>
                  </a:cubicBezTo>
                  <a:cubicBezTo>
                    <a:pt x="49" y="47"/>
                    <a:pt x="49" y="47"/>
                    <a:pt x="49" y="47"/>
                  </a:cubicBezTo>
                  <a:cubicBezTo>
                    <a:pt x="42" y="33"/>
                    <a:pt x="42" y="33"/>
                    <a:pt x="42" y="33"/>
                  </a:cubicBezTo>
                  <a:cubicBezTo>
                    <a:pt x="107" y="33"/>
                    <a:pt x="107" y="33"/>
                    <a:pt x="107" y="33"/>
                  </a:cubicBezTo>
                  <a:cubicBezTo>
                    <a:pt x="107" y="33"/>
                    <a:pt x="122" y="33"/>
                    <a:pt x="122" y="21"/>
                  </a:cubicBezTo>
                  <a:cubicBezTo>
                    <a:pt x="122" y="10"/>
                    <a:pt x="108" y="10"/>
                    <a:pt x="108" y="10"/>
                  </a:cubicBezTo>
                  <a:cubicBezTo>
                    <a:pt x="70" y="10"/>
                    <a:pt x="70" y="10"/>
                    <a:pt x="70" y="10"/>
                  </a:cubicBezTo>
                  <a:cubicBezTo>
                    <a:pt x="60" y="0"/>
                    <a:pt x="60" y="0"/>
                    <a:pt x="60" y="0"/>
                  </a:cubicBezTo>
                  <a:cubicBezTo>
                    <a:pt x="200" y="0"/>
                    <a:pt x="200" y="0"/>
                    <a:pt x="200" y="0"/>
                  </a:cubicBezTo>
                  <a:cubicBezTo>
                    <a:pt x="200" y="0"/>
                    <a:pt x="226" y="0"/>
                    <a:pt x="263" y="0"/>
                  </a:cubicBezTo>
                  <a:cubicBezTo>
                    <a:pt x="294" y="10"/>
                    <a:pt x="294" y="10"/>
                    <a:pt x="294" y="10"/>
                  </a:cubicBezTo>
                  <a:cubicBezTo>
                    <a:pt x="202" y="10"/>
                    <a:pt x="202" y="10"/>
                    <a:pt x="202" y="10"/>
                  </a:cubicBezTo>
                  <a:cubicBezTo>
                    <a:pt x="203" y="17"/>
                    <a:pt x="203" y="17"/>
                    <a:pt x="203" y="17"/>
                  </a:cubicBezTo>
                  <a:cubicBezTo>
                    <a:pt x="209" y="17"/>
                    <a:pt x="257" y="17"/>
                    <a:pt x="313" y="17"/>
                  </a:cubicBezTo>
                  <a:cubicBezTo>
                    <a:pt x="344" y="27"/>
                    <a:pt x="344" y="27"/>
                    <a:pt x="344" y="27"/>
                  </a:cubicBezTo>
                  <a:cubicBezTo>
                    <a:pt x="205" y="27"/>
                    <a:pt x="205" y="27"/>
                    <a:pt x="205" y="27"/>
                  </a:cubicBezTo>
                  <a:cubicBezTo>
                    <a:pt x="206" y="33"/>
                    <a:pt x="206" y="33"/>
                    <a:pt x="206" y="33"/>
                  </a:cubicBezTo>
                  <a:cubicBezTo>
                    <a:pt x="222" y="33"/>
                    <a:pt x="291" y="33"/>
                    <a:pt x="362" y="33"/>
                  </a:cubicBezTo>
                  <a:cubicBezTo>
                    <a:pt x="393" y="43"/>
                    <a:pt x="393" y="43"/>
                    <a:pt x="393" y="43"/>
                  </a:cubicBezTo>
                  <a:cubicBezTo>
                    <a:pt x="207" y="43"/>
                    <a:pt x="207" y="43"/>
                    <a:pt x="207" y="43"/>
                  </a:cubicBezTo>
                  <a:cubicBezTo>
                    <a:pt x="209" y="49"/>
                    <a:pt x="209" y="49"/>
                    <a:pt x="209" y="49"/>
                  </a:cubicBezTo>
                  <a:cubicBezTo>
                    <a:pt x="212" y="49"/>
                    <a:pt x="317" y="49"/>
                    <a:pt x="412" y="49"/>
                  </a:cubicBezTo>
                  <a:cubicBezTo>
                    <a:pt x="443" y="60"/>
                    <a:pt x="443" y="60"/>
                    <a:pt x="443" y="60"/>
                  </a:cubicBezTo>
                  <a:cubicBezTo>
                    <a:pt x="210" y="60"/>
                    <a:pt x="210" y="60"/>
                    <a:pt x="210" y="60"/>
                  </a:cubicBezTo>
                  <a:cubicBezTo>
                    <a:pt x="216" y="90"/>
                    <a:pt x="216" y="90"/>
                    <a:pt x="216" y="90"/>
                  </a:cubicBezTo>
                  <a:lnTo>
                    <a:pt x="0" y="90"/>
                  </a:lnTo>
                  <a:close/>
                </a:path>
              </a:pathLst>
            </a:custGeom>
            <a:solidFill>
              <a:srgbClr val="C3DF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444"/>
            <p:cNvSpPr>
              <a:spLocks/>
            </p:cNvSpPr>
            <p:nvPr/>
          </p:nvSpPr>
          <p:spPr bwMode="auto">
            <a:xfrm>
              <a:off x="7763539" y="4540392"/>
              <a:ext cx="552213" cy="37697"/>
            </a:xfrm>
            <a:custGeom>
              <a:avLst/>
              <a:gdLst>
                <a:gd name="T0" fmla="*/ 542 w 542"/>
                <a:gd name="T1" fmla="*/ 37 h 37"/>
                <a:gd name="T2" fmla="*/ 0 w 542"/>
                <a:gd name="T3" fmla="*/ 37 h 37"/>
                <a:gd name="T4" fmla="*/ 77 w 542"/>
                <a:gd name="T5" fmla="*/ 0 h 37"/>
                <a:gd name="T6" fmla="*/ 495 w 542"/>
                <a:gd name="T7" fmla="*/ 0 h 37"/>
                <a:gd name="T8" fmla="*/ 542 w 542"/>
                <a:gd name="T9" fmla="*/ 37 h 37"/>
              </a:gdLst>
              <a:ahLst/>
              <a:cxnLst>
                <a:cxn ang="0">
                  <a:pos x="T0" y="T1"/>
                </a:cxn>
                <a:cxn ang="0">
                  <a:pos x="T2" y="T3"/>
                </a:cxn>
                <a:cxn ang="0">
                  <a:pos x="T4" y="T5"/>
                </a:cxn>
                <a:cxn ang="0">
                  <a:pos x="T6" y="T7"/>
                </a:cxn>
                <a:cxn ang="0">
                  <a:pos x="T8" y="T9"/>
                </a:cxn>
              </a:cxnLst>
              <a:rect l="0" t="0" r="r" b="b"/>
              <a:pathLst>
                <a:path w="542" h="37">
                  <a:moveTo>
                    <a:pt x="542" y="37"/>
                  </a:moveTo>
                  <a:lnTo>
                    <a:pt x="0" y="37"/>
                  </a:lnTo>
                  <a:lnTo>
                    <a:pt x="77" y="0"/>
                  </a:lnTo>
                  <a:lnTo>
                    <a:pt x="495" y="0"/>
                  </a:lnTo>
                  <a:lnTo>
                    <a:pt x="542" y="37"/>
                  </a:lnTo>
                  <a:close/>
                </a:path>
              </a:pathLst>
            </a:custGeom>
            <a:solidFill>
              <a:srgbClr val="F6F7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445"/>
            <p:cNvSpPr>
              <a:spLocks/>
            </p:cNvSpPr>
            <p:nvPr/>
          </p:nvSpPr>
          <p:spPr bwMode="auto">
            <a:xfrm>
              <a:off x="8639744" y="4782877"/>
              <a:ext cx="392255" cy="47886"/>
            </a:xfrm>
            <a:custGeom>
              <a:avLst/>
              <a:gdLst>
                <a:gd name="T0" fmla="*/ 0 w 385"/>
                <a:gd name="T1" fmla="*/ 47 h 47"/>
                <a:gd name="T2" fmla="*/ 314 w 385"/>
                <a:gd name="T3" fmla="*/ 47 h 47"/>
                <a:gd name="T4" fmla="*/ 385 w 385"/>
                <a:gd name="T5" fmla="*/ 0 h 47"/>
                <a:gd name="T6" fmla="*/ 120 w 385"/>
                <a:gd name="T7" fmla="*/ 0 h 47"/>
                <a:gd name="T8" fmla="*/ 0 w 385"/>
                <a:gd name="T9" fmla="*/ 47 h 47"/>
              </a:gdLst>
              <a:ahLst/>
              <a:cxnLst>
                <a:cxn ang="0">
                  <a:pos x="T0" y="T1"/>
                </a:cxn>
                <a:cxn ang="0">
                  <a:pos x="T2" y="T3"/>
                </a:cxn>
                <a:cxn ang="0">
                  <a:pos x="T4" y="T5"/>
                </a:cxn>
                <a:cxn ang="0">
                  <a:pos x="T6" y="T7"/>
                </a:cxn>
                <a:cxn ang="0">
                  <a:pos x="T8" y="T9"/>
                </a:cxn>
              </a:cxnLst>
              <a:rect l="0" t="0" r="r" b="b"/>
              <a:pathLst>
                <a:path w="385" h="47">
                  <a:moveTo>
                    <a:pt x="0" y="47"/>
                  </a:moveTo>
                  <a:lnTo>
                    <a:pt x="314" y="47"/>
                  </a:lnTo>
                  <a:lnTo>
                    <a:pt x="385" y="0"/>
                  </a:lnTo>
                  <a:lnTo>
                    <a:pt x="120" y="0"/>
                  </a:lnTo>
                  <a:lnTo>
                    <a:pt x="0" y="47"/>
                  </a:lnTo>
                  <a:close/>
                </a:path>
              </a:pathLst>
            </a:custGeom>
            <a:solidFill>
              <a:srgbClr val="E5E5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446"/>
            <p:cNvSpPr>
              <a:spLocks/>
            </p:cNvSpPr>
            <p:nvPr/>
          </p:nvSpPr>
          <p:spPr bwMode="auto">
            <a:xfrm>
              <a:off x="8543972" y="4813442"/>
              <a:ext cx="395311" cy="47886"/>
            </a:xfrm>
            <a:custGeom>
              <a:avLst/>
              <a:gdLst>
                <a:gd name="T0" fmla="*/ 0 w 388"/>
                <a:gd name="T1" fmla="*/ 47 h 47"/>
                <a:gd name="T2" fmla="*/ 318 w 388"/>
                <a:gd name="T3" fmla="*/ 47 h 47"/>
                <a:gd name="T4" fmla="*/ 388 w 388"/>
                <a:gd name="T5" fmla="*/ 0 h 47"/>
                <a:gd name="T6" fmla="*/ 124 w 388"/>
                <a:gd name="T7" fmla="*/ 0 h 47"/>
                <a:gd name="T8" fmla="*/ 0 w 388"/>
                <a:gd name="T9" fmla="*/ 47 h 47"/>
              </a:gdLst>
              <a:ahLst/>
              <a:cxnLst>
                <a:cxn ang="0">
                  <a:pos x="T0" y="T1"/>
                </a:cxn>
                <a:cxn ang="0">
                  <a:pos x="T2" y="T3"/>
                </a:cxn>
                <a:cxn ang="0">
                  <a:pos x="T4" y="T5"/>
                </a:cxn>
                <a:cxn ang="0">
                  <a:pos x="T6" y="T7"/>
                </a:cxn>
                <a:cxn ang="0">
                  <a:pos x="T8" y="T9"/>
                </a:cxn>
              </a:cxnLst>
              <a:rect l="0" t="0" r="r" b="b"/>
              <a:pathLst>
                <a:path w="388" h="47">
                  <a:moveTo>
                    <a:pt x="0" y="47"/>
                  </a:moveTo>
                  <a:lnTo>
                    <a:pt x="318" y="47"/>
                  </a:lnTo>
                  <a:lnTo>
                    <a:pt x="388" y="0"/>
                  </a:lnTo>
                  <a:lnTo>
                    <a:pt x="124" y="0"/>
                  </a:lnTo>
                  <a:lnTo>
                    <a:pt x="0" y="47"/>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447"/>
            <p:cNvSpPr>
              <a:spLocks/>
            </p:cNvSpPr>
            <p:nvPr/>
          </p:nvSpPr>
          <p:spPr bwMode="auto">
            <a:xfrm>
              <a:off x="7763539" y="4540392"/>
              <a:ext cx="552213" cy="37697"/>
            </a:xfrm>
            <a:custGeom>
              <a:avLst/>
              <a:gdLst>
                <a:gd name="T0" fmla="*/ 162 w 162"/>
                <a:gd name="T1" fmla="*/ 11 h 11"/>
                <a:gd name="T2" fmla="*/ 0 w 162"/>
                <a:gd name="T3" fmla="*/ 11 h 11"/>
                <a:gd name="T4" fmla="*/ 23 w 162"/>
                <a:gd name="T5" fmla="*/ 0 h 11"/>
                <a:gd name="T6" fmla="*/ 162 w 162"/>
                <a:gd name="T7" fmla="*/ 11 h 11"/>
              </a:gdLst>
              <a:ahLst/>
              <a:cxnLst>
                <a:cxn ang="0">
                  <a:pos x="T0" y="T1"/>
                </a:cxn>
                <a:cxn ang="0">
                  <a:pos x="T2" y="T3"/>
                </a:cxn>
                <a:cxn ang="0">
                  <a:pos x="T4" y="T5"/>
                </a:cxn>
                <a:cxn ang="0">
                  <a:pos x="T6" y="T7"/>
                </a:cxn>
              </a:cxnLst>
              <a:rect l="0" t="0" r="r" b="b"/>
              <a:pathLst>
                <a:path w="162" h="11">
                  <a:moveTo>
                    <a:pt x="162" y="11"/>
                  </a:moveTo>
                  <a:cubicBezTo>
                    <a:pt x="0" y="11"/>
                    <a:pt x="0" y="11"/>
                    <a:pt x="0" y="11"/>
                  </a:cubicBezTo>
                  <a:cubicBezTo>
                    <a:pt x="23" y="0"/>
                    <a:pt x="23" y="0"/>
                    <a:pt x="23" y="0"/>
                  </a:cubicBezTo>
                  <a:cubicBezTo>
                    <a:pt x="23" y="0"/>
                    <a:pt x="40" y="7"/>
                    <a:pt x="162" y="11"/>
                  </a:cubicBezTo>
                  <a:close/>
                </a:path>
              </a:pathLst>
            </a:custGeom>
            <a:solidFill>
              <a:srgbClr val="9AA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448"/>
            <p:cNvSpPr>
              <a:spLocks/>
            </p:cNvSpPr>
            <p:nvPr/>
          </p:nvSpPr>
          <p:spPr bwMode="auto">
            <a:xfrm>
              <a:off x="6209805" y="4790009"/>
              <a:ext cx="2873136" cy="344369"/>
            </a:xfrm>
            <a:custGeom>
              <a:avLst/>
              <a:gdLst>
                <a:gd name="T0" fmla="*/ 2 w 843"/>
                <a:gd name="T1" fmla="*/ 26 h 101"/>
                <a:gd name="T2" fmla="*/ 56 w 843"/>
                <a:gd name="T3" fmla="*/ 27 h 101"/>
                <a:gd name="T4" fmla="*/ 62 w 843"/>
                <a:gd name="T5" fmla="*/ 19 h 101"/>
                <a:gd name="T6" fmla="*/ 193 w 843"/>
                <a:gd name="T7" fmla="*/ 19 h 101"/>
                <a:gd name="T8" fmla="*/ 226 w 843"/>
                <a:gd name="T9" fmla="*/ 25 h 101"/>
                <a:gd name="T10" fmla="*/ 647 w 843"/>
                <a:gd name="T11" fmla="*/ 25 h 101"/>
                <a:gd name="T12" fmla="*/ 685 w 843"/>
                <a:gd name="T13" fmla="*/ 10 h 101"/>
                <a:gd name="T14" fmla="*/ 751 w 843"/>
                <a:gd name="T15" fmla="*/ 10 h 101"/>
                <a:gd name="T16" fmla="*/ 767 w 843"/>
                <a:gd name="T17" fmla="*/ 0 h 101"/>
                <a:gd name="T18" fmla="*/ 843 w 843"/>
                <a:gd name="T19" fmla="*/ 0 h 101"/>
                <a:gd name="T20" fmla="*/ 747 w 843"/>
                <a:gd name="T21" fmla="*/ 84 h 101"/>
                <a:gd name="T22" fmla="*/ 703 w 843"/>
                <a:gd name="T23" fmla="*/ 101 h 101"/>
                <a:gd name="T24" fmla="*/ 92 w 843"/>
                <a:gd name="T25" fmla="*/ 101 h 101"/>
                <a:gd name="T26" fmla="*/ 96 w 843"/>
                <a:gd name="T27" fmla="*/ 95 h 101"/>
                <a:gd name="T28" fmla="*/ 92 w 843"/>
                <a:gd name="T29" fmla="*/ 89 h 101"/>
                <a:gd name="T30" fmla="*/ 67 w 843"/>
                <a:gd name="T31" fmla="*/ 89 h 101"/>
                <a:gd name="T32" fmla="*/ 67 w 843"/>
                <a:gd name="T33" fmla="*/ 87 h 101"/>
                <a:gd name="T34" fmla="*/ 45 w 843"/>
                <a:gd name="T35" fmla="*/ 65 h 101"/>
                <a:gd name="T36" fmla="*/ 7 w 843"/>
                <a:gd name="T37" fmla="*/ 47 h 101"/>
                <a:gd name="T38" fmla="*/ 2 w 843"/>
                <a:gd name="T39" fmla="*/ 2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3" h="101">
                  <a:moveTo>
                    <a:pt x="2" y="26"/>
                  </a:moveTo>
                  <a:cubicBezTo>
                    <a:pt x="56" y="27"/>
                    <a:pt x="56" y="27"/>
                    <a:pt x="56" y="27"/>
                  </a:cubicBezTo>
                  <a:cubicBezTo>
                    <a:pt x="62" y="19"/>
                    <a:pt x="62" y="19"/>
                    <a:pt x="62" y="19"/>
                  </a:cubicBezTo>
                  <a:cubicBezTo>
                    <a:pt x="193" y="19"/>
                    <a:pt x="193" y="19"/>
                    <a:pt x="193" y="19"/>
                  </a:cubicBezTo>
                  <a:cubicBezTo>
                    <a:pt x="193" y="19"/>
                    <a:pt x="202" y="25"/>
                    <a:pt x="226" y="25"/>
                  </a:cubicBezTo>
                  <a:cubicBezTo>
                    <a:pt x="250" y="25"/>
                    <a:pt x="619" y="26"/>
                    <a:pt x="647" y="25"/>
                  </a:cubicBezTo>
                  <a:cubicBezTo>
                    <a:pt x="677" y="24"/>
                    <a:pt x="685" y="10"/>
                    <a:pt x="685" y="10"/>
                  </a:cubicBezTo>
                  <a:cubicBezTo>
                    <a:pt x="751" y="10"/>
                    <a:pt x="751" y="10"/>
                    <a:pt x="751" y="10"/>
                  </a:cubicBezTo>
                  <a:cubicBezTo>
                    <a:pt x="767" y="0"/>
                    <a:pt x="767" y="0"/>
                    <a:pt x="767" y="0"/>
                  </a:cubicBezTo>
                  <a:cubicBezTo>
                    <a:pt x="843" y="0"/>
                    <a:pt x="843" y="0"/>
                    <a:pt x="843" y="0"/>
                  </a:cubicBezTo>
                  <a:cubicBezTo>
                    <a:pt x="747" y="84"/>
                    <a:pt x="747" y="84"/>
                    <a:pt x="747" y="84"/>
                  </a:cubicBezTo>
                  <a:cubicBezTo>
                    <a:pt x="747" y="84"/>
                    <a:pt x="730" y="101"/>
                    <a:pt x="703" y="101"/>
                  </a:cubicBezTo>
                  <a:cubicBezTo>
                    <a:pt x="679" y="101"/>
                    <a:pt x="209" y="101"/>
                    <a:pt x="92" y="101"/>
                  </a:cubicBezTo>
                  <a:cubicBezTo>
                    <a:pt x="92" y="101"/>
                    <a:pt x="96" y="99"/>
                    <a:pt x="96" y="95"/>
                  </a:cubicBezTo>
                  <a:cubicBezTo>
                    <a:pt x="96" y="90"/>
                    <a:pt x="92" y="89"/>
                    <a:pt x="92" y="89"/>
                  </a:cubicBezTo>
                  <a:cubicBezTo>
                    <a:pt x="67" y="89"/>
                    <a:pt x="67" y="89"/>
                    <a:pt x="67" y="89"/>
                  </a:cubicBezTo>
                  <a:cubicBezTo>
                    <a:pt x="67" y="88"/>
                    <a:pt x="67" y="88"/>
                    <a:pt x="67" y="87"/>
                  </a:cubicBezTo>
                  <a:cubicBezTo>
                    <a:pt x="65" y="78"/>
                    <a:pt x="54" y="68"/>
                    <a:pt x="45" y="65"/>
                  </a:cubicBezTo>
                  <a:cubicBezTo>
                    <a:pt x="26" y="58"/>
                    <a:pt x="13" y="55"/>
                    <a:pt x="7" y="47"/>
                  </a:cubicBezTo>
                  <a:cubicBezTo>
                    <a:pt x="0" y="35"/>
                    <a:pt x="2" y="26"/>
                    <a:pt x="2" y="26"/>
                  </a:cubicBezTo>
                </a:path>
              </a:pathLst>
            </a:custGeom>
            <a:solidFill>
              <a:srgbClr val="F27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449"/>
            <p:cNvSpPr>
              <a:spLocks/>
            </p:cNvSpPr>
            <p:nvPr/>
          </p:nvSpPr>
          <p:spPr bwMode="auto">
            <a:xfrm>
              <a:off x="6209805" y="4854196"/>
              <a:ext cx="2395299" cy="280182"/>
            </a:xfrm>
            <a:custGeom>
              <a:avLst/>
              <a:gdLst>
                <a:gd name="T0" fmla="*/ 2 w 703"/>
                <a:gd name="T1" fmla="*/ 7 h 82"/>
                <a:gd name="T2" fmla="*/ 56 w 703"/>
                <a:gd name="T3" fmla="*/ 8 h 82"/>
                <a:gd name="T4" fmla="*/ 62 w 703"/>
                <a:gd name="T5" fmla="*/ 0 h 82"/>
                <a:gd name="T6" fmla="*/ 703 w 703"/>
                <a:gd name="T7" fmla="*/ 82 h 82"/>
                <a:gd name="T8" fmla="*/ 92 w 703"/>
                <a:gd name="T9" fmla="*/ 82 h 82"/>
                <a:gd name="T10" fmla="*/ 96 w 703"/>
                <a:gd name="T11" fmla="*/ 76 h 82"/>
                <a:gd name="T12" fmla="*/ 92 w 703"/>
                <a:gd name="T13" fmla="*/ 70 h 82"/>
                <a:gd name="T14" fmla="*/ 67 w 703"/>
                <a:gd name="T15" fmla="*/ 70 h 82"/>
                <a:gd name="T16" fmla="*/ 67 w 703"/>
                <a:gd name="T17" fmla="*/ 68 h 82"/>
                <a:gd name="T18" fmla="*/ 45 w 703"/>
                <a:gd name="T19" fmla="*/ 46 h 82"/>
                <a:gd name="T20" fmla="*/ 7 w 703"/>
                <a:gd name="T21" fmla="*/ 28 h 82"/>
                <a:gd name="T22" fmla="*/ 2 w 703"/>
                <a:gd name="T23"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3" h="82">
                  <a:moveTo>
                    <a:pt x="2" y="7"/>
                  </a:moveTo>
                  <a:cubicBezTo>
                    <a:pt x="56" y="8"/>
                    <a:pt x="56" y="8"/>
                    <a:pt x="56" y="8"/>
                  </a:cubicBezTo>
                  <a:cubicBezTo>
                    <a:pt x="62" y="0"/>
                    <a:pt x="62" y="0"/>
                    <a:pt x="62" y="0"/>
                  </a:cubicBezTo>
                  <a:cubicBezTo>
                    <a:pt x="703" y="82"/>
                    <a:pt x="703" y="82"/>
                    <a:pt x="703" y="82"/>
                  </a:cubicBezTo>
                  <a:cubicBezTo>
                    <a:pt x="679" y="82"/>
                    <a:pt x="209" y="82"/>
                    <a:pt x="92" y="82"/>
                  </a:cubicBezTo>
                  <a:cubicBezTo>
                    <a:pt x="92" y="82"/>
                    <a:pt x="96" y="80"/>
                    <a:pt x="96" y="76"/>
                  </a:cubicBezTo>
                  <a:cubicBezTo>
                    <a:pt x="96" y="71"/>
                    <a:pt x="92" y="70"/>
                    <a:pt x="92" y="70"/>
                  </a:cubicBezTo>
                  <a:cubicBezTo>
                    <a:pt x="67" y="70"/>
                    <a:pt x="67" y="70"/>
                    <a:pt x="67" y="70"/>
                  </a:cubicBezTo>
                  <a:cubicBezTo>
                    <a:pt x="67" y="69"/>
                    <a:pt x="67" y="69"/>
                    <a:pt x="67" y="68"/>
                  </a:cubicBezTo>
                  <a:cubicBezTo>
                    <a:pt x="65" y="59"/>
                    <a:pt x="54" y="49"/>
                    <a:pt x="45" y="46"/>
                  </a:cubicBezTo>
                  <a:cubicBezTo>
                    <a:pt x="26" y="39"/>
                    <a:pt x="13" y="36"/>
                    <a:pt x="7" y="28"/>
                  </a:cubicBezTo>
                  <a:cubicBezTo>
                    <a:pt x="0" y="16"/>
                    <a:pt x="2" y="7"/>
                    <a:pt x="2" y="7"/>
                  </a:cubicBezTo>
                </a:path>
              </a:pathLst>
            </a:custGeom>
            <a:solidFill>
              <a:srgbClr val="F27D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450"/>
            <p:cNvSpPr>
              <a:spLocks/>
            </p:cNvSpPr>
            <p:nvPr/>
          </p:nvSpPr>
          <p:spPr bwMode="auto">
            <a:xfrm>
              <a:off x="6878165" y="4451753"/>
              <a:ext cx="193580" cy="98828"/>
            </a:xfrm>
            <a:custGeom>
              <a:avLst/>
              <a:gdLst>
                <a:gd name="T0" fmla="*/ 190 w 190"/>
                <a:gd name="T1" fmla="*/ 97 h 97"/>
                <a:gd name="T2" fmla="*/ 13 w 190"/>
                <a:gd name="T3" fmla="*/ 97 h 97"/>
                <a:gd name="T4" fmla="*/ 0 w 190"/>
                <a:gd name="T5" fmla="*/ 0 h 97"/>
                <a:gd name="T6" fmla="*/ 123 w 190"/>
                <a:gd name="T7" fmla="*/ 0 h 97"/>
                <a:gd name="T8" fmla="*/ 190 w 190"/>
                <a:gd name="T9" fmla="*/ 97 h 97"/>
              </a:gdLst>
              <a:ahLst/>
              <a:cxnLst>
                <a:cxn ang="0">
                  <a:pos x="T0" y="T1"/>
                </a:cxn>
                <a:cxn ang="0">
                  <a:pos x="T2" y="T3"/>
                </a:cxn>
                <a:cxn ang="0">
                  <a:pos x="T4" y="T5"/>
                </a:cxn>
                <a:cxn ang="0">
                  <a:pos x="T6" y="T7"/>
                </a:cxn>
                <a:cxn ang="0">
                  <a:pos x="T8" y="T9"/>
                </a:cxn>
              </a:cxnLst>
              <a:rect l="0" t="0" r="r" b="b"/>
              <a:pathLst>
                <a:path w="190" h="97">
                  <a:moveTo>
                    <a:pt x="190" y="97"/>
                  </a:moveTo>
                  <a:lnTo>
                    <a:pt x="13" y="97"/>
                  </a:lnTo>
                  <a:lnTo>
                    <a:pt x="0" y="0"/>
                  </a:lnTo>
                  <a:lnTo>
                    <a:pt x="123" y="0"/>
                  </a:lnTo>
                  <a:lnTo>
                    <a:pt x="190" y="97"/>
                  </a:lnTo>
                  <a:close/>
                </a:path>
              </a:pathLst>
            </a:custGeom>
            <a:solidFill>
              <a:srgbClr val="BF99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451"/>
            <p:cNvSpPr>
              <a:spLocks/>
            </p:cNvSpPr>
            <p:nvPr/>
          </p:nvSpPr>
          <p:spPr bwMode="auto">
            <a:xfrm>
              <a:off x="6878165" y="4451753"/>
              <a:ext cx="193580" cy="98828"/>
            </a:xfrm>
            <a:custGeom>
              <a:avLst/>
              <a:gdLst>
                <a:gd name="T0" fmla="*/ 190 w 190"/>
                <a:gd name="T1" fmla="*/ 97 h 97"/>
                <a:gd name="T2" fmla="*/ 13 w 190"/>
                <a:gd name="T3" fmla="*/ 97 h 97"/>
                <a:gd name="T4" fmla="*/ 0 w 190"/>
                <a:gd name="T5" fmla="*/ 0 h 97"/>
                <a:gd name="T6" fmla="*/ 190 w 190"/>
                <a:gd name="T7" fmla="*/ 97 h 97"/>
              </a:gdLst>
              <a:ahLst/>
              <a:cxnLst>
                <a:cxn ang="0">
                  <a:pos x="T0" y="T1"/>
                </a:cxn>
                <a:cxn ang="0">
                  <a:pos x="T2" y="T3"/>
                </a:cxn>
                <a:cxn ang="0">
                  <a:pos x="T4" y="T5"/>
                </a:cxn>
                <a:cxn ang="0">
                  <a:pos x="T6" y="T7"/>
                </a:cxn>
              </a:cxnLst>
              <a:rect l="0" t="0" r="r" b="b"/>
              <a:pathLst>
                <a:path w="190" h="97">
                  <a:moveTo>
                    <a:pt x="190" y="97"/>
                  </a:moveTo>
                  <a:lnTo>
                    <a:pt x="13" y="97"/>
                  </a:lnTo>
                  <a:lnTo>
                    <a:pt x="0" y="0"/>
                  </a:lnTo>
                  <a:lnTo>
                    <a:pt x="190" y="97"/>
                  </a:lnTo>
                  <a:close/>
                </a:path>
              </a:pathLst>
            </a:custGeom>
            <a:solidFill>
              <a:srgbClr val="A68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452"/>
            <p:cNvSpPr>
              <a:spLocks/>
            </p:cNvSpPr>
            <p:nvPr/>
          </p:nvSpPr>
          <p:spPr bwMode="auto">
            <a:xfrm>
              <a:off x="8227113" y="4633107"/>
              <a:ext cx="149770" cy="23434"/>
            </a:xfrm>
            <a:custGeom>
              <a:avLst/>
              <a:gdLst>
                <a:gd name="T0" fmla="*/ 0 w 44"/>
                <a:gd name="T1" fmla="*/ 0 h 7"/>
                <a:gd name="T2" fmla="*/ 44 w 44"/>
                <a:gd name="T3" fmla="*/ 7 h 7"/>
                <a:gd name="T4" fmla="*/ 35 w 44"/>
                <a:gd name="T5" fmla="*/ 0 h 7"/>
                <a:gd name="T6" fmla="*/ 0 w 44"/>
                <a:gd name="T7" fmla="*/ 0 h 7"/>
              </a:gdLst>
              <a:ahLst/>
              <a:cxnLst>
                <a:cxn ang="0">
                  <a:pos x="T0" y="T1"/>
                </a:cxn>
                <a:cxn ang="0">
                  <a:pos x="T2" y="T3"/>
                </a:cxn>
                <a:cxn ang="0">
                  <a:pos x="T4" y="T5"/>
                </a:cxn>
                <a:cxn ang="0">
                  <a:pos x="T6" y="T7"/>
                </a:cxn>
              </a:cxnLst>
              <a:rect l="0" t="0" r="r" b="b"/>
              <a:pathLst>
                <a:path w="44" h="7">
                  <a:moveTo>
                    <a:pt x="0" y="0"/>
                  </a:moveTo>
                  <a:cubicBezTo>
                    <a:pt x="0" y="0"/>
                    <a:pt x="36" y="2"/>
                    <a:pt x="44" y="7"/>
                  </a:cubicBezTo>
                  <a:cubicBezTo>
                    <a:pt x="35" y="0"/>
                    <a:pt x="35" y="0"/>
                    <a:pt x="35"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453"/>
            <p:cNvSpPr>
              <a:spLocks/>
            </p:cNvSpPr>
            <p:nvPr/>
          </p:nvSpPr>
          <p:spPr bwMode="auto">
            <a:xfrm>
              <a:off x="8305563" y="4691181"/>
              <a:ext cx="149770" cy="20377"/>
            </a:xfrm>
            <a:custGeom>
              <a:avLst/>
              <a:gdLst>
                <a:gd name="T0" fmla="*/ 0 w 44"/>
                <a:gd name="T1" fmla="*/ 0 h 6"/>
                <a:gd name="T2" fmla="*/ 44 w 44"/>
                <a:gd name="T3" fmla="*/ 6 h 6"/>
                <a:gd name="T4" fmla="*/ 35 w 44"/>
                <a:gd name="T5" fmla="*/ 0 h 6"/>
                <a:gd name="T6" fmla="*/ 0 w 44"/>
                <a:gd name="T7" fmla="*/ 0 h 6"/>
              </a:gdLst>
              <a:ahLst/>
              <a:cxnLst>
                <a:cxn ang="0">
                  <a:pos x="T0" y="T1"/>
                </a:cxn>
                <a:cxn ang="0">
                  <a:pos x="T2" y="T3"/>
                </a:cxn>
                <a:cxn ang="0">
                  <a:pos x="T4" y="T5"/>
                </a:cxn>
                <a:cxn ang="0">
                  <a:pos x="T6" y="T7"/>
                </a:cxn>
              </a:cxnLst>
              <a:rect l="0" t="0" r="r" b="b"/>
              <a:pathLst>
                <a:path w="44" h="6">
                  <a:moveTo>
                    <a:pt x="0" y="0"/>
                  </a:moveTo>
                  <a:cubicBezTo>
                    <a:pt x="0" y="0"/>
                    <a:pt x="36" y="2"/>
                    <a:pt x="44" y="6"/>
                  </a:cubicBezTo>
                  <a:cubicBezTo>
                    <a:pt x="35" y="0"/>
                    <a:pt x="35" y="0"/>
                    <a:pt x="35"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454"/>
            <p:cNvSpPr>
              <a:spLocks/>
            </p:cNvSpPr>
            <p:nvPr/>
          </p:nvSpPr>
          <p:spPr bwMode="auto">
            <a:xfrm>
              <a:off x="8384015" y="4745180"/>
              <a:ext cx="149770" cy="24452"/>
            </a:xfrm>
            <a:custGeom>
              <a:avLst/>
              <a:gdLst>
                <a:gd name="T0" fmla="*/ 0 w 44"/>
                <a:gd name="T1" fmla="*/ 0 h 7"/>
                <a:gd name="T2" fmla="*/ 44 w 44"/>
                <a:gd name="T3" fmla="*/ 7 h 7"/>
                <a:gd name="T4" fmla="*/ 35 w 44"/>
                <a:gd name="T5" fmla="*/ 0 h 7"/>
                <a:gd name="T6" fmla="*/ 0 w 44"/>
                <a:gd name="T7" fmla="*/ 0 h 7"/>
              </a:gdLst>
              <a:ahLst/>
              <a:cxnLst>
                <a:cxn ang="0">
                  <a:pos x="T0" y="T1"/>
                </a:cxn>
                <a:cxn ang="0">
                  <a:pos x="T2" y="T3"/>
                </a:cxn>
                <a:cxn ang="0">
                  <a:pos x="T4" y="T5"/>
                </a:cxn>
                <a:cxn ang="0">
                  <a:pos x="T6" y="T7"/>
                </a:cxn>
              </a:cxnLst>
              <a:rect l="0" t="0" r="r" b="b"/>
              <a:pathLst>
                <a:path w="44" h="7">
                  <a:moveTo>
                    <a:pt x="0" y="0"/>
                  </a:moveTo>
                  <a:cubicBezTo>
                    <a:pt x="0" y="0"/>
                    <a:pt x="36" y="2"/>
                    <a:pt x="44" y="7"/>
                  </a:cubicBezTo>
                  <a:cubicBezTo>
                    <a:pt x="35" y="0"/>
                    <a:pt x="35" y="0"/>
                    <a:pt x="35"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455"/>
            <p:cNvSpPr>
              <a:spLocks/>
            </p:cNvSpPr>
            <p:nvPr/>
          </p:nvSpPr>
          <p:spPr bwMode="auto">
            <a:xfrm>
              <a:off x="8145605" y="4578090"/>
              <a:ext cx="152826" cy="20377"/>
            </a:xfrm>
            <a:custGeom>
              <a:avLst/>
              <a:gdLst>
                <a:gd name="T0" fmla="*/ 0 w 45"/>
                <a:gd name="T1" fmla="*/ 0 h 6"/>
                <a:gd name="T2" fmla="*/ 45 w 45"/>
                <a:gd name="T3" fmla="*/ 6 h 6"/>
                <a:gd name="T4" fmla="*/ 36 w 45"/>
                <a:gd name="T5" fmla="*/ 0 h 6"/>
                <a:gd name="T6" fmla="*/ 0 w 45"/>
                <a:gd name="T7" fmla="*/ 0 h 6"/>
              </a:gdLst>
              <a:ahLst/>
              <a:cxnLst>
                <a:cxn ang="0">
                  <a:pos x="T0" y="T1"/>
                </a:cxn>
                <a:cxn ang="0">
                  <a:pos x="T2" y="T3"/>
                </a:cxn>
                <a:cxn ang="0">
                  <a:pos x="T4" y="T5"/>
                </a:cxn>
                <a:cxn ang="0">
                  <a:pos x="T6" y="T7"/>
                </a:cxn>
              </a:cxnLst>
              <a:rect l="0" t="0" r="r" b="b"/>
              <a:pathLst>
                <a:path w="45" h="6">
                  <a:moveTo>
                    <a:pt x="0" y="0"/>
                  </a:moveTo>
                  <a:cubicBezTo>
                    <a:pt x="0" y="0"/>
                    <a:pt x="37" y="2"/>
                    <a:pt x="45" y="6"/>
                  </a:cubicBezTo>
                  <a:cubicBezTo>
                    <a:pt x="36" y="0"/>
                    <a:pt x="36" y="0"/>
                    <a:pt x="36" y="0"/>
                  </a:cubicBezTo>
                  <a:lnTo>
                    <a:pt x="0" y="0"/>
                  </a:lnTo>
                  <a:close/>
                </a:path>
              </a:pathLst>
            </a:custGeom>
            <a:solidFill>
              <a:srgbClr val="A59C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456"/>
            <p:cNvSpPr>
              <a:spLocks/>
            </p:cNvSpPr>
            <p:nvPr/>
          </p:nvSpPr>
          <p:spPr bwMode="auto">
            <a:xfrm>
              <a:off x="6972917" y="4633107"/>
              <a:ext cx="126336" cy="23434"/>
            </a:xfrm>
            <a:custGeom>
              <a:avLst/>
              <a:gdLst>
                <a:gd name="T0" fmla="*/ 0 w 37"/>
                <a:gd name="T1" fmla="*/ 0 h 7"/>
                <a:gd name="T2" fmla="*/ 37 w 37"/>
                <a:gd name="T3" fmla="*/ 7 h 7"/>
                <a:gd name="T4" fmla="*/ 36 w 37"/>
                <a:gd name="T5" fmla="*/ 0 h 7"/>
                <a:gd name="T6" fmla="*/ 0 w 37"/>
                <a:gd name="T7" fmla="*/ 0 h 7"/>
              </a:gdLst>
              <a:ahLst/>
              <a:cxnLst>
                <a:cxn ang="0">
                  <a:pos x="T0" y="T1"/>
                </a:cxn>
                <a:cxn ang="0">
                  <a:pos x="T2" y="T3"/>
                </a:cxn>
                <a:cxn ang="0">
                  <a:pos x="T4" y="T5"/>
                </a:cxn>
                <a:cxn ang="0">
                  <a:pos x="T6" y="T7"/>
                </a:cxn>
              </a:cxnLst>
              <a:rect l="0" t="0" r="r" b="b"/>
              <a:pathLst>
                <a:path w="37" h="7">
                  <a:moveTo>
                    <a:pt x="0" y="0"/>
                  </a:moveTo>
                  <a:cubicBezTo>
                    <a:pt x="0" y="0"/>
                    <a:pt x="30" y="1"/>
                    <a:pt x="37" y="7"/>
                  </a:cubicBezTo>
                  <a:cubicBezTo>
                    <a:pt x="36" y="0"/>
                    <a:pt x="36" y="0"/>
                    <a:pt x="36"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457"/>
            <p:cNvSpPr>
              <a:spLocks/>
            </p:cNvSpPr>
            <p:nvPr/>
          </p:nvSpPr>
          <p:spPr bwMode="auto">
            <a:xfrm>
              <a:off x="6983106" y="4691181"/>
              <a:ext cx="126336" cy="20377"/>
            </a:xfrm>
            <a:custGeom>
              <a:avLst/>
              <a:gdLst>
                <a:gd name="T0" fmla="*/ 0 w 37"/>
                <a:gd name="T1" fmla="*/ 0 h 6"/>
                <a:gd name="T2" fmla="*/ 37 w 37"/>
                <a:gd name="T3" fmla="*/ 6 h 6"/>
                <a:gd name="T4" fmla="*/ 36 w 37"/>
                <a:gd name="T5" fmla="*/ 0 h 6"/>
                <a:gd name="T6" fmla="*/ 0 w 37"/>
                <a:gd name="T7" fmla="*/ 0 h 6"/>
              </a:gdLst>
              <a:ahLst/>
              <a:cxnLst>
                <a:cxn ang="0">
                  <a:pos x="T0" y="T1"/>
                </a:cxn>
                <a:cxn ang="0">
                  <a:pos x="T2" y="T3"/>
                </a:cxn>
                <a:cxn ang="0">
                  <a:pos x="T4" y="T5"/>
                </a:cxn>
                <a:cxn ang="0">
                  <a:pos x="T6" y="T7"/>
                </a:cxn>
              </a:cxnLst>
              <a:rect l="0" t="0" r="r" b="b"/>
              <a:pathLst>
                <a:path w="37" h="6">
                  <a:moveTo>
                    <a:pt x="0" y="0"/>
                  </a:moveTo>
                  <a:cubicBezTo>
                    <a:pt x="0" y="0"/>
                    <a:pt x="30" y="0"/>
                    <a:pt x="37" y="6"/>
                  </a:cubicBezTo>
                  <a:cubicBezTo>
                    <a:pt x="36" y="0"/>
                    <a:pt x="36" y="0"/>
                    <a:pt x="36"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458"/>
            <p:cNvSpPr>
              <a:spLocks/>
            </p:cNvSpPr>
            <p:nvPr/>
          </p:nvSpPr>
          <p:spPr bwMode="auto">
            <a:xfrm>
              <a:off x="6993294" y="4745180"/>
              <a:ext cx="126336" cy="24452"/>
            </a:xfrm>
            <a:custGeom>
              <a:avLst/>
              <a:gdLst>
                <a:gd name="T0" fmla="*/ 0 w 37"/>
                <a:gd name="T1" fmla="*/ 0 h 7"/>
                <a:gd name="T2" fmla="*/ 37 w 37"/>
                <a:gd name="T3" fmla="*/ 7 h 7"/>
                <a:gd name="T4" fmla="*/ 36 w 37"/>
                <a:gd name="T5" fmla="*/ 0 h 7"/>
                <a:gd name="T6" fmla="*/ 0 w 37"/>
                <a:gd name="T7" fmla="*/ 0 h 7"/>
              </a:gdLst>
              <a:ahLst/>
              <a:cxnLst>
                <a:cxn ang="0">
                  <a:pos x="T0" y="T1"/>
                </a:cxn>
                <a:cxn ang="0">
                  <a:pos x="T2" y="T3"/>
                </a:cxn>
                <a:cxn ang="0">
                  <a:pos x="T4" y="T5"/>
                </a:cxn>
                <a:cxn ang="0">
                  <a:pos x="T6" y="T7"/>
                </a:cxn>
              </a:cxnLst>
              <a:rect l="0" t="0" r="r" b="b"/>
              <a:pathLst>
                <a:path w="37" h="7">
                  <a:moveTo>
                    <a:pt x="0" y="0"/>
                  </a:moveTo>
                  <a:cubicBezTo>
                    <a:pt x="0" y="0"/>
                    <a:pt x="30" y="1"/>
                    <a:pt x="37" y="7"/>
                  </a:cubicBezTo>
                  <a:cubicBezTo>
                    <a:pt x="36" y="0"/>
                    <a:pt x="36" y="0"/>
                    <a:pt x="36"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459"/>
            <p:cNvSpPr>
              <a:spLocks/>
            </p:cNvSpPr>
            <p:nvPr/>
          </p:nvSpPr>
          <p:spPr bwMode="auto">
            <a:xfrm>
              <a:off x="6904655" y="4803253"/>
              <a:ext cx="225164" cy="37697"/>
            </a:xfrm>
            <a:custGeom>
              <a:avLst/>
              <a:gdLst>
                <a:gd name="T0" fmla="*/ 0 w 66"/>
                <a:gd name="T1" fmla="*/ 0 h 11"/>
                <a:gd name="T2" fmla="*/ 66 w 66"/>
                <a:gd name="T3" fmla="*/ 11 h 11"/>
                <a:gd name="T4" fmla="*/ 65 w 66"/>
                <a:gd name="T5" fmla="*/ 0 h 11"/>
                <a:gd name="T6" fmla="*/ 0 w 66"/>
                <a:gd name="T7" fmla="*/ 0 h 11"/>
              </a:gdLst>
              <a:ahLst/>
              <a:cxnLst>
                <a:cxn ang="0">
                  <a:pos x="T0" y="T1"/>
                </a:cxn>
                <a:cxn ang="0">
                  <a:pos x="T2" y="T3"/>
                </a:cxn>
                <a:cxn ang="0">
                  <a:pos x="T4" y="T5"/>
                </a:cxn>
                <a:cxn ang="0">
                  <a:pos x="T6" y="T7"/>
                </a:cxn>
              </a:cxnLst>
              <a:rect l="0" t="0" r="r" b="b"/>
              <a:pathLst>
                <a:path w="66" h="11">
                  <a:moveTo>
                    <a:pt x="0" y="0"/>
                  </a:moveTo>
                  <a:cubicBezTo>
                    <a:pt x="0" y="0"/>
                    <a:pt x="54" y="0"/>
                    <a:pt x="66" y="11"/>
                  </a:cubicBezTo>
                  <a:cubicBezTo>
                    <a:pt x="65" y="0"/>
                    <a:pt x="65" y="0"/>
                    <a:pt x="65" y="0"/>
                  </a:cubicBezTo>
                  <a:lnTo>
                    <a:pt x="0" y="0"/>
                  </a:lnTo>
                  <a:close/>
                </a:path>
              </a:pathLst>
            </a:custGeom>
            <a:solidFill>
              <a:srgbClr val="859C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460"/>
            <p:cNvSpPr>
              <a:spLocks/>
            </p:cNvSpPr>
            <p:nvPr/>
          </p:nvSpPr>
          <p:spPr bwMode="auto">
            <a:xfrm>
              <a:off x="8605103" y="5096680"/>
              <a:ext cx="126336" cy="37697"/>
            </a:xfrm>
            <a:custGeom>
              <a:avLst/>
              <a:gdLst>
                <a:gd name="T0" fmla="*/ 37 w 37"/>
                <a:gd name="T1" fmla="*/ 0 h 11"/>
                <a:gd name="T2" fmla="*/ 0 w 37"/>
                <a:gd name="T3" fmla="*/ 11 h 11"/>
                <a:gd name="T4" fmla="*/ 37 w 37"/>
                <a:gd name="T5" fmla="*/ 0 h 11"/>
                <a:gd name="T6" fmla="*/ 37 w 37"/>
                <a:gd name="T7" fmla="*/ 0 h 11"/>
              </a:gdLst>
              <a:ahLst/>
              <a:cxnLst>
                <a:cxn ang="0">
                  <a:pos x="T0" y="T1"/>
                </a:cxn>
                <a:cxn ang="0">
                  <a:pos x="T2" y="T3"/>
                </a:cxn>
                <a:cxn ang="0">
                  <a:pos x="T4" y="T5"/>
                </a:cxn>
                <a:cxn ang="0">
                  <a:pos x="T6" y="T7"/>
                </a:cxn>
              </a:cxnLst>
              <a:rect l="0" t="0" r="r" b="b"/>
              <a:pathLst>
                <a:path w="37" h="11">
                  <a:moveTo>
                    <a:pt x="37" y="0"/>
                  </a:moveTo>
                  <a:cubicBezTo>
                    <a:pt x="30" y="4"/>
                    <a:pt x="17" y="10"/>
                    <a:pt x="0" y="11"/>
                  </a:cubicBezTo>
                  <a:cubicBezTo>
                    <a:pt x="17" y="10"/>
                    <a:pt x="30" y="4"/>
                    <a:pt x="37" y="0"/>
                  </a:cubicBezTo>
                  <a:cubicBezTo>
                    <a:pt x="37" y="0"/>
                    <a:pt x="37" y="0"/>
                    <a:pt x="37" y="0"/>
                  </a:cubicBezTo>
                </a:path>
              </a:pathLst>
            </a:custGeom>
            <a:solidFill>
              <a:srgbClr val="9EA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461"/>
            <p:cNvSpPr>
              <a:spLocks/>
            </p:cNvSpPr>
            <p:nvPr/>
          </p:nvSpPr>
          <p:spPr bwMode="auto">
            <a:xfrm>
              <a:off x="8817022" y="5021286"/>
              <a:ext cx="0" cy="4075"/>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solidFill>
              <a:srgbClr val="7798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462"/>
            <p:cNvSpPr>
              <a:spLocks noEditPoints="1"/>
            </p:cNvSpPr>
            <p:nvPr/>
          </p:nvSpPr>
          <p:spPr bwMode="auto">
            <a:xfrm>
              <a:off x="8782382" y="5025361"/>
              <a:ext cx="34641" cy="30565"/>
            </a:xfrm>
            <a:custGeom>
              <a:avLst/>
              <a:gdLst>
                <a:gd name="T0" fmla="*/ 7 w 10"/>
                <a:gd name="T1" fmla="*/ 2 h 9"/>
                <a:gd name="T2" fmla="*/ 0 w 10"/>
                <a:gd name="T3" fmla="*/ 9 h 9"/>
                <a:gd name="T4" fmla="*/ 0 w 10"/>
                <a:gd name="T5" fmla="*/ 9 h 9"/>
                <a:gd name="T6" fmla="*/ 7 w 10"/>
                <a:gd name="T7" fmla="*/ 2 h 9"/>
                <a:gd name="T8" fmla="*/ 7 w 10"/>
                <a:gd name="T9" fmla="*/ 2 h 9"/>
                <a:gd name="T10" fmla="*/ 10 w 10"/>
                <a:gd name="T11" fmla="*/ 0 h 9"/>
                <a:gd name="T12" fmla="*/ 8 w 10"/>
                <a:gd name="T13" fmla="*/ 1 h 9"/>
                <a:gd name="T14" fmla="*/ 8 w 10"/>
                <a:gd name="T15" fmla="*/ 1 h 9"/>
                <a:gd name="T16" fmla="*/ 10 w 10"/>
                <a:gd name="T17" fmla="*/ 0 h 9"/>
                <a:gd name="T18" fmla="*/ 10 w 1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7" y="2"/>
                  </a:moveTo>
                  <a:cubicBezTo>
                    <a:pt x="0" y="9"/>
                    <a:pt x="0" y="9"/>
                    <a:pt x="0" y="9"/>
                  </a:cubicBezTo>
                  <a:cubicBezTo>
                    <a:pt x="0" y="9"/>
                    <a:pt x="0" y="9"/>
                    <a:pt x="0" y="9"/>
                  </a:cubicBezTo>
                  <a:cubicBezTo>
                    <a:pt x="7" y="2"/>
                    <a:pt x="7" y="2"/>
                    <a:pt x="7" y="2"/>
                  </a:cubicBezTo>
                  <a:cubicBezTo>
                    <a:pt x="7" y="2"/>
                    <a:pt x="7" y="2"/>
                    <a:pt x="7" y="2"/>
                  </a:cubicBezTo>
                  <a:moveTo>
                    <a:pt x="10" y="0"/>
                  </a:moveTo>
                  <a:cubicBezTo>
                    <a:pt x="8" y="1"/>
                    <a:pt x="8" y="1"/>
                    <a:pt x="8" y="1"/>
                  </a:cubicBezTo>
                  <a:cubicBezTo>
                    <a:pt x="8" y="1"/>
                    <a:pt x="8" y="1"/>
                    <a:pt x="8" y="1"/>
                  </a:cubicBezTo>
                  <a:cubicBezTo>
                    <a:pt x="10" y="0"/>
                    <a:pt x="10" y="0"/>
                    <a:pt x="10" y="0"/>
                  </a:cubicBezTo>
                  <a:cubicBezTo>
                    <a:pt x="10" y="0"/>
                    <a:pt x="10" y="0"/>
                    <a:pt x="10" y="0"/>
                  </a:cubicBezTo>
                </a:path>
              </a:pathLst>
            </a:custGeom>
            <a:solidFill>
              <a:srgbClr val="5B9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3" name="Freeform 463"/>
            <p:cNvSpPr>
              <a:spLocks noEditPoints="1"/>
            </p:cNvSpPr>
            <p:nvPr/>
          </p:nvSpPr>
          <p:spPr bwMode="auto">
            <a:xfrm>
              <a:off x="8755892" y="5028418"/>
              <a:ext cx="53999" cy="47886"/>
            </a:xfrm>
            <a:custGeom>
              <a:avLst/>
              <a:gdLst>
                <a:gd name="T0" fmla="*/ 8 w 16"/>
                <a:gd name="T1" fmla="*/ 8 h 14"/>
                <a:gd name="T2" fmla="*/ 8 w 16"/>
                <a:gd name="T3" fmla="*/ 8 h 14"/>
                <a:gd name="T4" fmla="*/ 0 w 16"/>
                <a:gd name="T5" fmla="*/ 14 h 14"/>
                <a:gd name="T6" fmla="*/ 0 w 16"/>
                <a:gd name="T7" fmla="*/ 14 h 14"/>
                <a:gd name="T8" fmla="*/ 8 w 16"/>
                <a:gd name="T9" fmla="*/ 8 h 14"/>
                <a:gd name="T10" fmla="*/ 16 w 16"/>
                <a:gd name="T11" fmla="*/ 0 h 14"/>
                <a:gd name="T12" fmla="*/ 15 w 16"/>
                <a:gd name="T13" fmla="*/ 1 h 14"/>
                <a:gd name="T14" fmla="*/ 15 w 16"/>
                <a:gd name="T15" fmla="*/ 1 h 14"/>
                <a:gd name="T16" fmla="*/ 16 w 16"/>
                <a:gd name="T17" fmla="*/ 0 h 14"/>
                <a:gd name="T18" fmla="*/ 16 w 16"/>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4">
                  <a:moveTo>
                    <a:pt x="8" y="8"/>
                  </a:moveTo>
                  <a:cubicBezTo>
                    <a:pt x="8" y="8"/>
                    <a:pt x="8" y="8"/>
                    <a:pt x="8" y="8"/>
                  </a:cubicBezTo>
                  <a:cubicBezTo>
                    <a:pt x="0" y="14"/>
                    <a:pt x="0" y="14"/>
                    <a:pt x="0" y="14"/>
                  </a:cubicBezTo>
                  <a:cubicBezTo>
                    <a:pt x="0" y="14"/>
                    <a:pt x="0" y="14"/>
                    <a:pt x="0" y="14"/>
                  </a:cubicBezTo>
                  <a:cubicBezTo>
                    <a:pt x="8" y="8"/>
                    <a:pt x="8" y="8"/>
                    <a:pt x="8" y="8"/>
                  </a:cubicBezTo>
                  <a:moveTo>
                    <a:pt x="16" y="0"/>
                  </a:moveTo>
                  <a:cubicBezTo>
                    <a:pt x="15" y="1"/>
                    <a:pt x="15" y="1"/>
                    <a:pt x="15" y="1"/>
                  </a:cubicBezTo>
                  <a:cubicBezTo>
                    <a:pt x="15" y="1"/>
                    <a:pt x="15" y="1"/>
                    <a:pt x="15" y="1"/>
                  </a:cubicBezTo>
                  <a:cubicBezTo>
                    <a:pt x="16" y="0"/>
                    <a:pt x="16" y="0"/>
                    <a:pt x="16" y="0"/>
                  </a:cubicBezTo>
                  <a:cubicBezTo>
                    <a:pt x="16" y="0"/>
                    <a:pt x="16" y="0"/>
                    <a:pt x="16" y="0"/>
                  </a:cubicBezTo>
                </a:path>
              </a:pathLst>
            </a:custGeom>
            <a:solidFill>
              <a:srgbClr val="4C87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464"/>
            <p:cNvSpPr>
              <a:spLocks/>
            </p:cNvSpPr>
            <p:nvPr/>
          </p:nvSpPr>
          <p:spPr bwMode="auto">
            <a:xfrm>
              <a:off x="8731439" y="5076303"/>
              <a:ext cx="24452" cy="20377"/>
            </a:xfrm>
            <a:custGeom>
              <a:avLst/>
              <a:gdLst>
                <a:gd name="T0" fmla="*/ 7 w 7"/>
                <a:gd name="T1" fmla="*/ 0 h 6"/>
                <a:gd name="T2" fmla="*/ 7 w 7"/>
                <a:gd name="T3" fmla="*/ 0 h 6"/>
                <a:gd name="T4" fmla="*/ 0 w 7"/>
                <a:gd name="T5" fmla="*/ 6 h 6"/>
                <a:gd name="T6" fmla="*/ 0 w 7"/>
                <a:gd name="T7" fmla="*/ 6 h 6"/>
                <a:gd name="T8" fmla="*/ 7 w 7"/>
                <a:gd name="T9" fmla="*/ 0 h 6"/>
                <a:gd name="T10" fmla="*/ 7 w 7"/>
                <a:gd name="T11" fmla="*/ 0 h 6"/>
                <a:gd name="T12" fmla="*/ 7 w 7"/>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 h="6">
                  <a:moveTo>
                    <a:pt x="7" y="0"/>
                  </a:moveTo>
                  <a:cubicBezTo>
                    <a:pt x="7" y="0"/>
                    <a:pt x="7" y="0"/>
                    <a:pt x="7" y="0"/>
                  </a:cubicBezTo>
                  <a:cubicBezTo>
                    <a:pt x="7" y="0"/>
                    <a:pt x="5" y="3"/>
                    <a:pt x="0" y="6"/>
                  </a:cubicBezTo>
                  <a:cubicBezTo>
                    <a:pt x="0" y="6"/>
                    <a:pt x="0" y="6"/>
                    <a:pt x="0" y="6"/>
                  </a:cubicBezTo>
                  <a:cubicBezTo>
                    <a:pt x="5" y="3"/>
                    <a:pt x="7" y="0"/>
                    <a:pt x="7" y="0"/>
                  </a:cubicBezTo>
                  <a:cubicBezTo>
                    <a:pt x="7" y="0"/>
                    <a:pt x="7" y="0"/>
                    <a:pt x="7" y="0"/>
                  </a:cubicBezTo>
                  <a:cubicBezTo>
                    <a:pt x="7" y="0"/>
                    <a:pt x="7" y="0"/>
                    <a:pt x="7" y="0"/>
                  </a:cubicBezTo>
                </a:path>
              </a:pathLst>
            </a:custGeom>
            <a:solidFill>
              <a:srgbClr val="5B93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465"/>
            <p:cNvSpPr>
              <a:spLocks/>
            </p:cNvSpPr>
            <p:nvPr/>
          </p:nvSpPr>
          <p:spPr bwMode="auto">
            <a:xfrm>
              <a:off x="7740106" y="5021286"/>
              <a:ext cx="1076917" cy="113092"/>
            </a:xfrm>
            <a:custGeom>
              <a:avLst/>
              <a:gdLst>
                <a:gd name="T0" fmla="*/ 316 w 316"/>
                <a:gd name="T1" fmla="*/ 0 h 33"/>
                <a:gd name="T2" fmla="*/ 0 w 316"/>
                <a:gd name="T3" fmla="*/ 0 h 33"/>
                <a:gd name="T4" fmla="*/ 254 w 316"/>
                <a:gd name="T5" fmla="*/ 33 h 33"/>
                <a:gd name="T6" fmla="*/ 254 w 316"/>
                <a:gd name="T7" fmla="*/ 33 h 33"/>
                <a:gd name="T8" fmla="*/ 254 w 316"/>
                <a:gd name="T9" fmla="*/ 33 h 33"/>
                <a:gd name="T10" fmla="*/ 291 w 316"/>
                <a:gd name="T11" fmla="*/ 22 h 33"/>
                <a:gd name="T12" fmla="*/ 298 w 316"/>
                <a:gd name="T13" fmla="*/ 16 h 33"/>
                <a:gd name="T14" fmla="*/ 298 w 316"/>
                <a:gd name="T15" fmla="*/ 16 h 33"/>
                <a:gd name="T16" fmla="*/ 306 w 316"/>
                <a:gd name="T17" fmla="*/ 10 h 33"/>
                <a:gd name="T18" fmla="*/ 313 w 316"/>
                <a:gd name="T19" fmla="*/ 3 h 33"/>
                <a:gd name="T20" fmla="*/ 314 w 316"/>
                <a:gd name="T21" fmla="*/ 2 h 33"/>
                <a:gd name="T22" fmla="*/ 316 w 316"/>
                <a:gd name="T23" fmla="*/ 1 h 33"/>
                <a:gd name="T24" fmla="*/ 316 w 316"/>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6" h="33">
                  <a:moveTo>
                    <a:pt x="316" y="0"/>
                  </a:moveTo>
                  <a:cubicBezTo>
                    <a:pt x="0" y="0"/>
                    <a:pt x="0" y="0"/>
                    <a:pt x="0" y="0"/>
                  </a:cubicBezTo>
                  <a:cubicBezTo>
                    <a:pt x="254" y="33"/>
                    <a:pt x="254" y="33"/>
                    <a:pt x="254" y="33"/>
                  </a:cubicBezTo>
                  <a:cubicBezTo>
                    <a:pt x="254" y="33"/>
                    <a:pt x="254" y="33"/>
                    <a:pt x="254" y="33"/>
                  </a:cubicBezTo>
                  <a:cubicBezTo>
                    <a:pt x="254" y="33"/>
                    <a:pt x="254" y="33"/>
                    <a:pt x="254" y="33"/>
                  </a:cubicBezTo>
                  <a:cubicBezTo>
                    <a:pt x="271" y="32"/>
                    <a:pt x="284" y="26"/>
                    <a:pt x="291" y="22"/>
                  </a:cubicBezTo>
                  <a:cubicBezTo>
                    <a:pt x="296" y="19"/>
                    <a:pt x="298" y="16"/>
                    <a:pt x="298" y="16"/>
                  </a:cubicBezTo>
                  <a:cubicBezTo>
                    <a:pt x="298" y="16"/>
                    <a:pt x="298" y="16"/>
                    <a:pt x="298" y="16"/>
                  </a:cubicBezTo>
                  <a:cubicBezTo>
                    <a:pt x="306" y="10"/>
                    <a:pt x="306" y="10"/>
                    <a:pt x="306" y="10"/>
                  </a:cubicBezTo>
                  <a:cubicBezTo>
                    <a:pt x="313" y="3"/>
                    <a:pt x="313" y="3"/>
                    <a:pt x="313" y="3"/>
                  </a:cubicBezTo>
                  <a:cubicBezTo>
                    <a:pt x="314" y="2"/>
                    <a:pt x="314" y="2"/>
                    <a:pt x="314" y="2"/>
                  </a:cubicBezTo>
                  <a:cubicBezTo>
                    <a:pt x="316" y="1"/>
                    <a:pt x="316" y="1"/>
                    <a:pt x="316" y="1"/>
                  </a:cubicBezTo>
                  <a:cubicBezTo>
                    <a:pt x="316" y="0"/>
                    <a:pt x="316" y="0"/>
                    <a:pt x="316" y="0"/>
                  </a:cubicBezTo>
                </a:path>
              </a:pathLst>
            </a:custGeom>
            <a:solidFill>
              <a:srgbClr val="A35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6" name="Freeform 466"/>
            <p:cNvSpPr>
              <a:spLocks/>
            </p:cNvSpPr>
            <p:nvPr/>
          </p:nvSpPr>
          <p:spPr bwMode="auto">
            <a:xfrm>
              <a:off x="6387083" y="5021286"/>
              <a:ext cx="20377" cy="17321"/>
            </a:xfrm>
            <a:custGeom>
              <a:avLst/>
              <a:gdLst>
                <a:gd name="T0" fmla="*/ 0 w 6"/>
                <a:gd name="T1" fmla="*/ 0 h 5"/>
                <a:gd name="T2" fmla="*/ 0 w 6"/>
                <a:gd name="T3" fmla="*/ 0 h 5"/>
                <a:gd name="T4" fmla="*/ 6 w 6"/>
                <a:gd name="T5" fmla="*/ 5 h 5"/>
                <a:gd name="T6" fmla="*/ 6 w 6"/>
                <a:gd name="T7" fmla="*/ 5 h 5"/>
                <a:gd name="T8" fmla="*/ 0 w 6"/>
                <a:gd name="T9" fmla="*/ 0 h 5"/>
              </a:gdLst>
              <a:ahLst/>
              <a:cxnLst>
                <a:cxn ang="0">
                  <a:pos x="T0" y="T1"/>
                </a:cxn>
                <a:cxn ang="0">
                  <a:pos x="T2" y="T3"/>
                </a:cxn>
                <a:cxn ang="0">
                  <a:pos x="T4" y="T5"/>
                </a:cxn>
                <a:cxn ang="0">
                  <a:pos x="T6" y="T7"/>
                </a:cxn>
                <a:cxn ang="0">
                  <a:pos x="T8" y="T9"/>
                </a:cxn>
              </a:cxnLst>
              <a:rect l="0" t="0" r="r" b="b"/>
              <a:pathLst>
                <a:path w="6" h="5">
                  <a:moveTo>
                    <a:pt x="0" y="0"/>
                  </a:moveTo>
                  <a:cubicBezTo>
                    <a:pt x="0" y="0"/>
                    <a:pt x="0" y="0"/>
                    <a:pt x="0" y="0"/>
                  </a:cubicBezTo>
                  <a:cubicBezTo>
                    <a:pt x="2" y="2"/>
                    <a:pt x="4" y="3"/>
                    <a:pt x="6" y="5"/>
                  </a:cubicBezTo>
                  <a:cubicBezTo>
                    <a:pt x="6" y="5"/>
                    <a:pt x="6" y="5"/>
                    <a:pt x="6" y="5"/>
                  </a:cubicBezTo>
                  <a:cubicBezTo>
                    <a:pt x="4" y="3"/>
                    <a:pt x="2" y="2"/>
                    <a:pt x="0" y="0"/>
                  </a:cubicBezTo>
                </a:path>
              </a:pathLst>
            </a:custGeom>
            <a:solidFill>
              <a:srgbClr val="4C87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7" name="Freeform 467"/>
            <p:cNvSpPr>
              <a:spLocks/>
            </p:cNvSpPr>
            <p:nvPr/>
          </p:nvSpPr>
          <p:spPr bwMode="auto">
            <a:xfrm>
              <a:off x="6407460" y="5038606"/>
              <a:ext cx="7132" cy="10188"/>
            </a:xfrm>
            <a:custGeom>
              <a:avLst/>
              <a:gdLst>
                <a:gd name="T0" fmla="*/ 0 w 2"/>
                <a:gd name="T1" fmla="*/ 0 h 3"/>
                <a:gd name="T2" fmla="*/ 2 w 2"/>
                <a:gd name="T3" fmla="*/ 3 h 3"/>
                <a:gd name="T4" fmla="*/ 0 w 2"/>
                <a:gd name="T5" fmla="*/ 0 h 3"/>
                <a:gd name="T6" fmla="*/ 0 w 2"/>
                <a:gd name="T7" fmla="*/ 0 h 3"/>
              </a:gdLst>
              <a:ahLst/>
              <a:cxnLst>
                <a:cxn ang="0">
                  <a:pos x="T0" y="T1"/>
                </a:cxn>
                <a:cxn ang="0">
                  <a:pos x="T2" y="T3"/>
                </a:cxn>
                <a:cxn ang="0">
                  <a:pos x="T4" y="T5"/>
                </a:cxn>
                <a:cxn ang="0">
                  <a:pos x="T6" y="T7"/>
                </a:cxn>
              </a:cxnLst>
              <a:rect l="0" t="0" r="r" b="b"/>
              <a:pathLst>
                <a:path w="2" h="3">
                  <a:moveTo>
                    <a:pt x="0" y="0"/>
                  </a:moveTo>
                  <a:cubicBezTo>
                    <a:pt x="1" y="1"/>
                    <a:pt x="2" y="2"/>
                    <a:pt x="2" y="3"/>
                  </a:cubicBezTo>
                  <a:cubicBezTo>
                    <a:pt x="2" y="2"/>
                    <a:pt x="1" y="1"/>
                    <a:pt x="0" y="0"/>
                  </a:cubicBezTo>
                  <a:cubicBezTo>
                    <a:pt x="0" y="0"/>
                    <a:pt x="0" y="0"/>
                    <a:pt x="0" y="0"/>
                  </a:cubicBezTo>
                </a:path>
              </a:pathLst>
            </a:custGeom>
            <a:solidFill>
              <a:srgbClr val="3E7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8" name="Freeform 468"/>
            <p:cNvSpPr>
              <a:spLocks/>
            </p:cNvSpPr>
            <p:nvPr/>
          </p:nvSpPr>
          <p:spPr bwMode="auto">
            <a:xfrm>
              <a:off x="6438025" y="5086492"/>
              <a:ext cx="0" cy="30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1"/>
                    <a:pt x="0" y="1"/>
                    <a:pt x="0" y="1"/>
                  </a:cubicBezTo>
                  <a:cubicBezTo>
                    <a:pt x="0" y="0"/>
                    <a:pt x="0" y="0"/>
                    <a:pt x="0" y="0"/>
                  </a:cubicBezTo>
                </a:path>
              </a:pathLst>
            </a:custGeom>
            <a:solidFill>
              <a:srgbClr val="3E7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9" name="Freeform 469"/>
            <p:cNvSpPr>
              <a:spLocks/>
            </p:cNvSpPr>
            <p:nvPr/>
          </p:nvSpPr>
          <p:spPr bwMode="auto">
            <a:xfrm>
              <a:off x="6434969" y="5093624"/>
              <a:ext cx="101884" cy="40754"/>
            </a:xfrm>
            <a:custGeom>
              <a:avLst/>
              <a:gdLst>
                <a:gd name="T0" fmla="*/ 16 w 30"/>
                <a:gd name="T1" fmla="*/ 0 h 12"/>
                <a:gd name="T2" fmla="*/ 7 w 30"/>
                <a:gd name="T3" fmla="*/ 0 h 12"/>
                <a:gd name="T4" fmla="*/ 1 w 30"/>
                <a:gd name="T5" fmla="*/ 2 h 12"/>
                <a:gd name="T6" fmla="*/ 0 w 30"/>
                <a:gd name="T7" fmla="*/ 12 h 12"/>
                <a:gd name="T8" fmla="*/ 26 w 30"/>
                <a:gd name="T9" fmla="*/ 12 h 12"/>
                <a:gd name="T10" fmla="*/ 30 w 30"/>
                <a:gd name="T11" fmla="*/ 6 h 12"/>
                <a:gd name="T12" fmla="*/ 29 w 30"/>
                <a:gd name="T13" fmla="*/ 2 h 12"/>
                <a:gd name="T14" fmla="*/ 26 w 30"/>
                <a:gd name="T15" fmla="*/ 2 h 12"/>
                <a:gd name="T16" fmla="*/ 16 w 3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2">
                  <a:moveTo>
                    <a:pt x="16" y="0"/>
                  </a:moveTo>
                  <a:cubicBezTo>
                    <a:pt x="7" y="0"/>
                    <a:pt x="7" y="0"/>
                    <a:pt x="7" y="0"/>
                  </a:cubicBezTo>
                  <a:cubicBezTo>
                    <a:pt x="5" y="1"/>
                    <a:pt x="3" y="1"/>
                    <a:pt x="1" y="2"/>
                  </a:cubicBezTo>
                  <a:cubicBezTo>
                    <a:pt x="0" y="12"/>
                    <a:pt x="0" y="12"/>
                    <a:pt x="0" y="12"/>
                  </a:cubicBezTo>
                  <a:cubicBezTo>
                    <a:pt x="8" y="12"/>
                    <a:pt x="16" y="12"/>
                    <a:pt x="26" y="12"/>
                  </a:cubicBezTo>
                  <a:cubicBezTo>
                    <a:pt x="26" y="12"/>
                    <a:pt x="30" y="10"/>
                    <a:pt x="30" y="6"/>
                  </a:cubicBezTo>
                  <a:cubicBezTo>
                    <a:pt x="30" y="4"/>
                    <a:pt x="29" y="3"/>
                    <a:pt x="29" y="2"/>
                  </a:cubicBezTo>
                  <a:cubicBezTo>
                    <a:pt x="28" y="2"/>
                    <a:pt x="27" y="2"/>
                    <a:pt x="26" y="2"/>
                  </a:cubicBezTo>
                  <a:cubicBezTo>
                    <a:pt x="22" y="2"/>
                    <a:pt x="19" y="1"/>
                    <a:pt x="16" y="0"/>
                  </a:cubicBezTo>
                </a:path>
              </a:pathLst>
            </a:custGeom>
            <a:solidFill>
              <a:srgbClr val="9EA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0" name="Freeform 470"/>
            <p:cNvSpPr>
              <a:spLocks noEditPoints="1"/>
            </p:cNvSpPr>
            <p:nvPr/>
          </p:nvSpPr>
          <p:spPr bwMode="auto">
            <a:xfrm>
              <a:off x="6438025" y="5093624"/>
              <a:ext cx="95771" cy="7132"/>
            </a:xfrm>
            <a:custGeom>
              <a:avLst/>
              <a:gdLst>
                <a:gd name="T0" fmla="*/ 6 w 28"/>
                <a:gd name="T1" fmla="*/ 0 h 2"/>
                <a:gd name="T2" fmla="*/ 0 w 28"/>
                <a:gd name="T3" fmla="*/ 0 h 2"/>
                <a:gd name="T4" fmla="*/ 0 w 28"/>
                <a:gd name="T5" fmla="*/ 0 h 2"/>
                <a:gd name="T6" fmla="*/ 0 w 28"/>
                <a:gd name="T7" fmla="*/ 2 h 2"/>
                <a:gd name="T8" fmla="*/ 6 w 28"/>
                <a:gd name="T9" fmla="*/ 0 h 2"/>
                <a:gd name="T10" fmla="*/ 25 w 28"/>
                <a:gd name="T11" fmla="*/ 0 h 2"/>
                <a:gd name="T12" fmla="*/ 15 w 28"/>
                <a:gd name="T13" fmla="*/ 0 h 2"/>
                <a:gd name="T14" fmla="*/ 25 w 28"/>
                <a:gd name="T15" fmla="*/ 2 h 2"/>
                <a:gd name="T16" fmla="*/ 28 w 28"/>
                <a:gd name="T17" fmla="*/ 2 h 2"/>
                <a:gd name="T18" fmla="*/ 25 w 28"/>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
                  <a:moveTo>
                    <a:pt x="6" y="0"/>
                  </a:moveTo>
                  <a:cubicBezTo>
                    <a:pt x="0" y="0"/>
                    <a:pt x="0" y="0"/>
                    <a:pt x="0" y="0"/>
                  </a:cubicBezTo>
                  <a:cubicBezTo>
                    <a:pt x="0" y="0"/>
                    <a:pt x="0" y="0"/>
                    <a:pt x="0" y="0"/>
                  </a:cubicBezTo>
                  <a:cubicBezTo>
                    <a:pt x="0" y="2"/>
                    <a:pt x="0" y="2"/>
                    <a:pt x="0" y="2"/>
                  </a:cubicBezTo>
                  <a:cubicBezTo>
                    <a:pt x="2" y="1"/>
                    <a:pt x="4" y="1"/>
                    <a:pt x="6" y="0"/>
                  </a:cubicBezTo>
                  <a:moveTo>
                    <a:pt x="25" y="0"/>
                  </a:moveTo>
                  <a:cubicBezTo>
                    <a:pt x="15" y="0"/>
                    <a:pt x="15" y="0"/>
                    <a:pt x="15" y="0"/>
                  </a:cubicBezTo>
                  <a:cubicBezTo>
                    <a:pt x="18" y="1"/>
                    <a:pt x="21" y="2"/>
                    <a:pt x="25" y="2"/>
                  </a:cubicBezTo>
                  <a:cubicBezTo>
                    <a:pt x="26" y="2"/>
                    <a:pt x="27" y="2"/>
                    <a:pt x="28" y="2"/>
                  </a:cubicBezTo>
                  <a:cubicBezTo>
                    <a:pt x="27" y="0"/>
                    <a:pt x="25" y="0"/>
                    <a:pt x="25" y="0"/>
                  </a:cubicBezTo>
                </a:path>
              </a:pathLst>
            </a:custGeom>
            <a:solidFill>
              <a:srgbClr val="3E77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1" name="Freeform 471"/>
            <p:cNvSpPr>
              <a:spLocks/>
            </p:cNvSpPr>
            <p:nvPr/>
          </p:nvSpPr>
          <p:spPr bwMode="auto">
            <a:xfrm>
              <a:off x="6387083" y="5021286"/>
              <a:ext cx="2218020" cy="113092"/>
            </a:xfrm>
            <a:custGeom>
              <a:avLst/>
              <a:gdLst>
                <a:gd name="T0" fmla="*/ 397 w 651"/>
                <a:gd name="T1" fmla="*/ 0 h 33"/>
                <a:gd name="T2" fmla="*/ 0 w 651"/>
                <a:gd name="T3" fmla="*/ 0 h 33"/>
                <a:gd name="T4" fmla="*/ 8 w 651"/>
                <a:gd name="T5" fmla="*/ 8 h 33"/>
                <a:gd name="T6" fmla="*/ 15 w 651"/>
                <a:gd name="T7" fmla="*/ 19 h 33"/>
                <a:gd name="T8" fmla="*/ 15 w 651"/>
                <a:gd name="T9" fmla="*/ 19 h 33"/>
                <a:gd name="T10" fmla="*/ 15 w 651"/>
                <a:gd name="T11" fmla="*/ 20 h 33"/>
                <a:gd name="T12" fmla="*/ 15 w 651"/>
                <a:gd name="T13" fmla="*/ 20 h 33"/>
                <a:gd name="T14" fmla="*/ 15 w 651"/>
                <a:gd name="T15" fmla="*/ 21 h 33"/>
                <a:gd name="T16" fmla="*/ 40 w 651"/>
                <a:gd name="T17" fmla="*/ 21 h 33"/>
                <a:gd name="T18" fmla="*/ 44 w 651"/>
                <a:gd name="T19" fmla="*/ 27 h 33"/>
                <a:gd name="T20" fmla="*/ 44 w 651"/>
                <a:gd name="T21" fmla="*/ 27 h 33"/>
                <a:gd name="T22" fmla="*/ 40 w 651"/>
                <a:gd name="T23" fmla="*/ 33 h 33"/>
                <a:gd name="T24" fmla="*/ 651 w 651"/>
                <a:gd name="T25" fmla="*/ 33 h 33"/>
                <a:gd name="T26" fmla="*/ 397 w 651"/>
                <a:gd name="T2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1" h="33">
                  <a:moveTo>
                    <a:pt x="397" y="0"/>
                  </a:moveTo>
                  <a:cubicBezTo>
                    <a:pt x="0" y="0"/>
                    <a:pt x="0" y="0"/>
                    <a:pt x="0" y="0"/>
                  </a:cubicBezTo>
                  <a:cubicBezTo>
                    <a:pt x="3" y="2"/>
                    <a:pt x="6" y="5"/>
                    <a:pt x="8" y="8"/>
                  </a:cubicBezTo>
                  <a:cubicBezTo>
                    <a:pt x="11" y="11"/>
                    <a:pt x="14" y="15"/>
                    <a:pt x="15" y="19"/>
                  </a:cubicBezTo>
                  <a:cubicBezTo>
                    <a:pt x="15" y="19"/>
                    <a:pt x="15" y="19"/>
                    <a:pt x="15" y="19"/>
                  </a:cubicBezTo>
                  <a:cubicBezTo>
                    <a:pt x="15" y="19"/>
                    <a:pt x="15" y="19"/>
                    <a:pt x="15" y="20"/>
                  </a:cubicBezTo>
                  <a:cubicBezTo>
                    <a:pt x="15" y="20"/>
                    <a:pt x="15" y="20"/>
                    <a:pt x="15" y="20"/>
                  </a:cubicBezTo>
                  <a:cubicBezTo>
                    <a:pt x="15" y="20"/>
                    <a:pt x="15" y="20"/>
                    <a:pt x="15" y="21"/>
                  </a:cubicBezTo>
                  <a:cubicBezTo>
                    <a:pt x="40" y="21"/>
                    <a:pt x="40" y="21"/>
                    <a:pt x="40" y="21"/>
                  </a:cubicBezTo>
                  <a:cubicBezTo>
                    <a:pt x="40" y="21"/>
                    <a:pt x="44" y="22"/>
                    <a:pt x="44" y="27"/>
                  </a:cubicBezTo>
                  <a:cubicBezTo>
                    <a:pt x="44" y="27"/>
                    <a:pt x="44" y="27"/>
                    <a:pt x="44" y="27"/>
                  </a:cubicBezTo>
                  <a:cubicBezTo>
                    <a:pt x="44" y="31"/>
                    <a:pt x="40" y="33"/>
                    <a:pt x="40" y="33"/>
                  </a:cubicBezTo>
                  <a:cubicBezTo>
                    <a:pt x="190" y="33"/>
                    <a:pt x="628" y="33"/>
                    <a:pt x="651" y="33"/>
                  </a:cubicBezTo>
                  <a:cubicBezTo>
                    <a:pt x="397" y="0"/>
                    <a:pt x="397" y="0"/>
                    <a:pt x="397" y="0"/>
                  </a:cubicBezTo>
                </a:path>
              </a:pathLst>
            </a:custGeom>
            <a:solidFill>
              <a:srgbClr val="A35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2" name="Freeform 472"/>
            <p:cNvSpPr>
              <a:spLocks/>
            </p:cNvSpPr>
            <p:nvPr/>
          </p:nvSpPr>
          <p:spPr bwMode="auto">
            <a:xfrm>
              <a:off x="8969849" y="4704426"/>
              <a:ext cx="4075" cy="85583"/>
            </a:xfrm>
            <a:custGeom>
              <a:avLst/>
              <a:gdLst>
                <a:gd name="T0" fmla="*/ 0 w 4"/>
                <a:gd name="T1" fmla="*/ 0 h 84"/>
                <a:gd name="T2" fmla="*/ 0 w 4"/>
                <a:gd name="T3" fmla="*/ 84 h 84"/>
                <a:gd name="T4" fmla="*/ 4 w 4"/>
                <a:gd name="T5" fmla="*/ 84 h 84"/>
                <a:gd name="T6" fmla="*/ 0 w 4"/>
                <a:gd name="T7" fmla="*/ 0 h 84"/>
              </a:gdLst>
              <a:ahLst/>
              <a:cxnLst>
                <a:cxn ang="0">
                  <a:pos x="T0" y="T1"/>
                </a:cxn>
                <a:cxn ang="0">
                  <a:pos x="T2" y="T3"/>
                </a:cxn>
                <a:cxn ang="0">
                  <a:pos x="T4" y="T5"/>
                </a:cxn>
                <a:cxn ang="0">
                  <a:pos x="T6" y="T7"/>
                </a:cxn>
              </a:cxnLst>
              <a:rect l="0" t="0" r="r" b="b"/>
              <a:pathLst>
                <a:path w="4" h="84">
                  <a:moveTo>
                    <a:pt x="0" y="0"/>
                  </a:moveTo>
                  <a:lnTo>
                    <a:pt x="0" y="84"/>
                  </a:lnTo>
                  <a:lnTo>
                    <a:pt x="4" y="84"/>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3" name="Freeform 473"/>
            <p:cNvSpPr>
              <a:spLocks/>
            </p:cNvSpPr>
            <p:nvPr/>
          </p:nvSpPr>
          <p:spPr bwMode="auto">
            <a:xfrm>
              <a:off x="6216936" y="4800197"/>
              <a:ext cx="33622" cy="84564"/>
            </a:xfrm>
            <a:custGeom>
              <a:avLst/>
              <a:gdLst>
                <a:gd name="T0" fmla="*/ 0 w 33"/>
                <a:gd name="T1" fmla="*/ 0 h 83"/>
                <a:gd name="T2" fmla="*/ 27 w 33"/>
                <a:gd name="T3" fmla="*/ 83 h 83"/>
                <a:gd name="T4" fmla="*/ 33 w 33"/>
                <a:gd name="T5" fmla="*/ 83 h 83"/>
                <a:gd name="T6" fmla="*/ 0 w 33"/>
                <a:gd name="T7" fmla="*/ 0 h 83"/>
              </a:gdLst>
              <a:ahLst/>
              <a:cxnLst>
                <a:cxn ang="0">
                  <a:pos x="T0" y="T1"/>
                </a:cxn>
                <a:cxn ang="0">
                  <a:pos x="T2" y="T3"/>
                </a:cxn>
                <a:cxn ang="0">
                  <a:pos x="T4" y="T5"/>
                </a:cxn>
                <a:cxn ang="0">
                  <a:pos x="T6" y="T7"/>
                </a:cxn>
              </a:cxnLst>
              <a:rect l="0" t="0" r="r" b="b"/>
              <a:pathLst>
                <a:path w="33" h="83">
                  <a:moveTo>
                    <a:pt x="0" y="0"/>
                  </a:moveTo>
                  <a:lnTo>
                    <a:pt x="27" y="83"/>
                  </a:lnTo>
                  <a:lnTo>
                    <a:pt x="33" y="83"/>
                  </a:lnTo>
                  <a:lnTo>
                    <a:pt x="0"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4" name="Freeform 474"/>
            <p:cNvSpPr>
              <a:spLocks/>
            </p:cNvSpPr>
            <p:nvPr/>
          </p:nvSpPr>
          <p:spPr bwMode="auto">
            <a:xfrm>
              <a:off x="7519017" y="5063059"/>
              <a:ext cx="1985724"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6 w 583"/>
                <a:gd name="T13" fmla="*/ 0 h 17"/>
                <a:gd name="T14" fmla="*/ 452 w 583"/>
                <a:gd name="T15" fmla="*/ 10 h 17"/>
                <a:gd name="T16" fmla="*/ 437 w 583"/>
                <a:gd name="T17" fmla="*/ 0 h 17"/>
                <a:gd name="T18" fmla="*/ 408 w 583"/>
                <a:gd name="T19" fmla="*/ 0 h 17"/>
                <a:gd name="T20" fmla="*/ 393 w 583"/>
                <a:gd name="T21" fmla="*/ 10 h 17"/>
                <a:gd name="T22" fmla="*/ 378 w 583"/>
                <a:gd name="T23" fmla="*/ 0 h 17"/>
                <a:gd name="T24" fmla="*/ 350 w 583"/>
                <a:gd name="T25" fmla="*/ 0 h 17"/>
                <a:gd name="T26" fmla="*/ 335 w 583"/>
                <a:gd name="T27" fmla="*/ 10 h 17"/>
                <a:gd name="T28" fmla="*/ 320 w 583"/>
                <a:gd name="T29" fmla="*/ 0 h 17"/>
                <a:gd name="T30" fmla="*/ 292 w 583"/>
                <a:gd name="T31" fmla="*/ 0 h 17"/>
                <a:gd name="T32" fmla="*/ 291 w 583"/>
                <a:gd name="T33" fmla="*/ 0 h 17"/>
                <a:gd name="T34" fmla="*/ 277 w 583"/>
                <a:gd name="T35" fmla="*/ 10 h 17"/>
                <a:gd name="T36" fmla="*/ 262 w 583"/>
                <a:gd name="T37" fmla="*/ 0 h 17"/>
                <a:gd name="T38" fmla="*/ 233 w 583"/>
                <a:gd name="T39" fmla="*/ 0 h 17"/>
                <a:gd name="T40" fmla="*/ 219 w 583"/>
                <a:gd name="T41" fmla="*/ 10 h 17"/>
                <a:gd name="T42" fmla="*/ 204 w 583"/>
                <a:gd name="T43" fmla="*/ 0 h 17"/>
                <a:gd name="T44" fmla="*/ 175 w 583"/>
                <a:gd name="T45" fmla="*/ 0 h 17"/>
                <a:gd name="T46" fmla="*/ 160 w 583"/>
                <a:gd name="T47" fmla="*/ 10 h 17"/>
                <a:gd name="T48" fmla="*/ 145 w 583"/>
                <a:gd name="T49" fmla="*/ 0 h 17"/>
                <a:gd name="T50" fmla="*/ 117 w 583"/>
                <a:gd name="T51" fmla="*/ 0 h 17"/>
                <a:gd name="T52" fmla="*/ 102 w 583"/>
                <a:gd name="T53" fmla="*/ 10 h 17"/>
                <a:gd name="T54" fmla="*/ 87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1 w 583"/>
                <a:gd name="T77" fmla="*/ 17 h 17"/>
                <a:gd name="T78" fmla="*/ 160 w 583"/>
                <a:gd name="T79" fmla="*/ 17 h 17"/>
                <a:gd name="T80" fmla="*/ 189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4 w 583"/>
                <a:gd name="T93" fmla="*/ 17 h 17"/>
                <a:gd name="T94" fmla="*/ 393 w 583"/>
                <a:gd name="T95" fmla="*/ 17 h 17"/>
                <a:gd name="T96" fmla="*/ 422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0"/>
                  </a:moveTo>
                  <a:cubicBezTo>
                    <a:pt x="583" y="0"/>
                    <a:pt x="583" y="0"/>
                    <a:pt x="583" y="0"/>
                  </a:cubicBezTo>
                  <a:cubicBezTo>
                    <a:pt x="582" y="0"/>
                    <a:pt x="582" y="0"/>
                    <a:pt x="582" y="0"/>
                  </a:cubicBezTo>
                  <a:cubicBezTo>
                    <a:pt x="582"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6" y="6"/>
                    <a:pt x="466" y="0"/>
                  </a:cubicBezTo>
                  <a:cubicBezTo>
                    <a:pt x="466" y="0"/>
                    <a:pt x="466" y="0"/>
                    <a:pt x="466" y="0"/>
                  </a:cubicBezTo>
                  <a:cubicBezTo>
                    <a:pt x="466" y="6"/>
                    <a:pt x="459" y="10"/>
                    <a:pt x="452" y="10"/>
                  </a:cubicBezTo>
                  <a:cubicBezTo>
                    <a:pt x="444" y="10"/>
                    <a:pt x="437" y="6"/>
                    <a:pt x="437" y="0"/>
                  </a:cubicBezTo>
                  <a:cubicBezTo>
                    <a:pt x="437" y="0"/>
                    <a:pt x="437" y="0"/>
                    <a:pt x="437" y="0"/>
                  </a:cubicBezTo>
                  <a:cubicBezTo>
                    <a:pt x="437" y="6"/>
                    <a:pt x="430" y="10"/>
                    <a:pt x="422" y="10"/>
                  </a:cubicBezTo>
                  <a:cubicBezTo>
                    <a:pt x="415" y="10"/>
                    <a:pt x="408" y="6"/>
                    <a:pt x="408" y="0"/>
                  </a:cubicBezTo>
                  <a:cubicBezTo>
                    <a:pt x="408" y="0"/>
                    <a:pt x="408" y="0"/>
                    <a:pt x="408" y="0"/>
                  </a:cubicBezTo>
                  <a:cubicBezTo>
                    <a:pt x="408"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3" y="6"/>
                    <a:pt x="233" y="0"/>
                  </a:cubicBezTo>
                  <a:cubicBezTo>
                    <a:pt x="233" y="0"/>
                    <a:pt x="233" y="0"/>
                    <a:pt x="233" y="0"/>
                  </a:cubicBezTo>
                  <a:cubicBezTo>
                    <a:pt x="233" y="6"/>
                    <a:pt x="226" y="10"/>
                    <a:pt x="219" y="10"/>
                  </a:cubicBezTo>
                  <a:cubicBezTo>
                    <a:pt x="211" y="10"/>
                    <a:pt x="204" y="6"/>
                    <a:pt x="204" y="0"/>
                  </a:cubicBezTo>
                  <a:cubicBezTo>
                    <a:pt x="204" y="0"/>
                    <a:pt x="204" y="0"/>
                    <a:pt x="204" y="0"/>
                  </a:cubicBezTo>
                  <a:cubicBezTo>
                    <a:pt x="204" y="6"/>
                    <a:pt x="197" y="10"/>
                    <a:pt x="189" y="10"/>
                  </a:cubicBezTo>
                  <a:cubicBezTo>
                    <a:pt x="182" y="10"/>
                    <a:pt x="175" y="6"/>
                    <a:pt x="175" y="0"/>
                  </a:cubicBezTo>
                  <a:cubicBezTo>
                    <a:pt x="175" y="0"/>
                    <a:pt x="175" y="0"/>
                    <a:pt x="175" y="0"/>
                  </a:cubicBezTo>
                  <a:cubicBezTo>
                    <a:pt x="175"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8"/>
                    <a:pt x="0" y="8"/>
                  </a:cubicBezTo>
                  <a:cubicBezTo>
                    <a:pt x="1" y="13"/>
                    <a:pt x="8" y="17"/>
                    <a:pt x="15" y="17"/>
                  </a:cubicBezTo>
                  <a:cubicBezTo>
                    <a:pt x="22" y="17"/>
                    <a:pt x="28" y="13"/>
                    <a:pt x="29" y="8"/>
                  </a:cubicBezTo>
                  <a:cubicBezTo>
                    <a:pt x="31" y="13"/>
                    <a:pt x="37" y="17"/>
                    <a:pt x="44" y="17"/>
                  </a:cubicBezTo>
                  <a:cubicBezTo>
                    <a:pt x="51" y="17"/>
                    <a:pt x="57" y="13"/>
                    <a:pt x="58" y="8"/>
                  </a:cubicBezTo>
                  <a:cubicBezTo>
                    <a:pt x="60" y="13"/>
                    <a:pt x="66" y="17"/>
                    <a:pt x="73" y="17"/>
                  </a:cubicBezTo>
                  <a:cubicBezTo>
                    <a:pt x="80" y="17"/>
                    <a:pt x="86" y="13"/>
                    <a:pt x="88" y="8"/>
                  </a:cubicBezTo>
                  <a:cubicBezTo>
                    <a:pt x="89" y="13"/>
                    <a:pt x="95" y="17"/>
                    <a:pt x="102" y="17"/>
                  </a:cubicBezTo>
                  <a:cubicBezTo>
                    <a:pt x="109" y="17"/>
                    <a:pt x="115" y="13"/>
                    <a:pt x="117" y="8"/>
                  </a:cubicBezTo>
                  <a:cubicBezTo>
                    <a:pt x="118" y="13"/>
                    <a:pt x="124" y="17"/>
                    <a:pt x="131" y="17"/>
                  </a:cubicBezTo>
                  <a:cubicBezTo>
                    <a:pt x="138" y="17"/>
                    <a:pt x="144" y="13"/>
                    <a:pt x="146" y="8"/>
                  </a:cubicBezTo>
                  <a:cubicBezTo>
                    <a:pt x="147" y="13"/>
                    <a:pt x="153" y="17"/>
                    <a:pt x="160" y="17"/>
                  </a:cubicBezTo>
                  <a:cubicBezTo>
                    <a:pt x="167" y="17"/>
                    <a:pt x="173" y="13"/>
                    <a:pt x="175" y="8"/>
                  </a:cubicBezTo>
                  <a:cubicBezTo>
                    <a:pt x="176" y="13"/>
                    <a:pt x="182" y="17"/>
                    <a:pt x="189" y="17"/>
                  </a:cubicBezTo>
                  <a:cubicBezTo>
                    <a:pt x="197" y="17"/>
                    <a:pt x="203" y="13"/>
                    <a:pt x="204" y="8"/>
                  </a:cubicBezTo>
                  <a:cubicBezTo>
                    <a:pt x="205" y="13"/>
                    <a:pt x="211" y="17"/>
                    <a:pt x="219" y="17"/>
                  </a:cubicBezTo>
                  <a:cubicBezTo>
                    <a:pt x="226" y="17"/>
                    <a:pt x="232" y="13"/>
                    <a:pt x="233" y="8"/>
                  </a:cubicBezTo>
                  <a:cubicBezTo>
                    <a:pt x="234" y="13"/>
                    <a:pt x="240" y="17"/>
                    <a:pt x="248" y="17"/>
                  </a:cubicBezTo>
                  <a:cubicBezTo>
                    <a:pt x="255" y="17"/>
                    <a:pt x="261" y="13"/>
                    <a:pt x="262" y="8"/>
                  </a:cubicBezTo>
                  <a:cubicBezTo>
                    <a:pt x="264" y="13"/>
                    <a:pt x="270" y="17"/>
                    <a:pt x="277" y="17"/>
                  </a:cubicBezTo>
                  <a:cubicBezTo>
                    <a:pt x="284" y="17"/>
                    <a:pt x="290" y="13"/>
                    <a:pt x="291" y="9"/>
                  </a:cubicBezTo>
                  <a:cubicBezTo>
                    <a:pt x="293" y="13"/>
                    <a:pt x="299" y="17"/>
                    <a:pt x="306" y="17"/>
                  </a:cubicBezTo>
                  <a:cubicBezTo>
                    <a:pt x="313" y="17"/>
                    <a:pt x="319" y="13"/>
                    <a:pt x="321" y="8"/>
                  </a:cubicBezTo>
                  <a:cubicBezTo>
                    <a:pt x="322" y="13"/>
                    <a:pt x="328" y="17"/>
                    <a:pt x="335" y="17"/>
                  </a:cubicBezTo>
                  <a:cubicBezTo>
                    <a:pt x="342" y="17"/>
                    <a:pt x="348" y="13"/>
                    <a:pt x="350" y="8"/>
                  </a:cubicBezTo>
                  <a:cubicBezTo>
                    <a:pt x="351" y="13"/>
                    <a:pt x="357" y="17"/>
                    <a:pt x="364" y="17"/>
                  </a:cubicBezTo>
                  <a:cubicBezTo>
                    <a:pt x="371" y="17"/>
                    <a:pt x="377" y="13"/>
                    <a:pt x="379" y="8"/>
                  </a:cubicBezTo>
                  <a:cubicBezTo>
                    <a:pt x="380" y="13"/>
                    <a:pt x="386" y="17"/>
                    <a:pt x="393" y="17"/>
                  </a:cubicBezTo>
                  <a:cubicBezTo>
                    <a:pt x="400" y="17"/>
                    <a:pt x="406" y="13"/>
                    <a:pt x="408" y="8"/>
                  </a:cubicBezTo>
                  <a:cubicBezTo>
                    <a:pt x="409" y="13"/>
                    <a:pt x="415" y="17"/>
                    <a:pt x="422" y="17"/>
                  </a:cubicBezTo>
                  <a:cubicBezTo>
                    <a:pt x="430" y="17"/>
                    <a:pt x="436" y="13"/>
                    <a:pt x="437" y="8"/>
                  </a:cubicBezTo>
                  <a:cubicBezTo>
                    <a:pt x="438" y="13"/>
                    <a:pt x="444" y="17"/>
                    <a:pt x="452" y="17"/>
                  </a:cubicBezTo>
                  <a:cubicBezTo>
                    <a:pt x="459" y="17"/>
                    <a:pt x="465" y="13"/>
                    <a:pt x="466" y="8"/>
                  </a:cubicBezTo>
                  <a:cubicBezTo>
                    <a:pt x="467" y="13"/>
                    <a:pt x="473" y="17"/>
                    <a:pt x="481" y="17"/>
                  </a:cubicBezTo>
                  <a:cubicBezTo>
                    <a:pt x="488" y="17"/>
                    <a:pt x="494" y="13"/>
                    <a:pt x="495" y="8"/>
                  </a:cubicBezTo>
                  <a:cubicBezTo>
                    <a:pt x="497" y="13"/>
                    <a:pt x="503" y="17"/>
                    <a:pt x="510" y="17"/>
                  </a:cubicBezTo>
                  <a:cubicBezTo>
                    <a:pt x="517" y="17"/>
                    <a:pt x="523" y="13"/>
                    <a:pt x="524" y="8"/>
                  </a:cubicBezTo>
                  <a:cubicBezTo>
                    <a:pt x="526" y="13"/>
                    <a:pt x="532" y="17"/>
                    <a:pt x="539" y="17"/>
                  </a:cubicBezTo>
                  <a:cubicBezTo>
                    <a:pt x="546" y="17"/>
                    <a:pt x="552" y="13"/>
                    <a:pt x="553" y="8"/>
                  </a:cubicBezTo>
                  <a:cubicBezTo>
                    <a:pt x="555" y="13"/>
                    <a:pt x="561" y="17"/>
                    <a:pt x="568" y="17"/>
                  </a:cubicBezTo>
                  <a:cubicBezTo>
                    <a:pt x="576" y="17"/>
                    <a:pt x="583" y="12"/>
                    <a:pt x="583" y="6"/>
                  </a:cubicBezTo>
                  <a:cubicBezTo>
                    <a:pt x="583" y="0"/>
                    <a:pt x="583" y="0"/>
                    <a:pt x="583" y="0"/>
                  </a:cubicBez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5" name="Freeform 475"/>
            <p:cNvSpPr>
              <a:spLocks/>
            </p:cNvSpPr>
            <p:nvPr/>
          </p:nvSpPr>
          <p:spPr bwMode="auto">
            <a:xfrm>
              <a:off x="7617845" y="5076303"/>
              <a:ext cx="1788069" cy="58074"/>
            </a:xfrm>
            <a:custGeom>
              <a:avLst/>
              <a:gdLst>
                <a:gd name="T0" fmla="*/ 510 w 525"/>
                <a:gd name="T1" fmla="*/ 17 h 17"/>
                <a:gd name="T2" fmla="*/ 481 w 525"/>
                <a:gd name="T3" fmla="*/ 17 h 17"/>
                <a:gd name="T4" fmla="*/ 452 w 525"/>
                <a:gd name="T5" fmla="*/ 17 h 17"/>
                <a:gd name="T6" fmla="*/ 423 w 525"/>
                <a:gd name="T7" fmla="*/ 17 h 17"/>
                <a:gd name="T8" fmla="*/ 393 w 525"/>
                <a:gd name="T9" fmla="*/ 17 h 17"/>
                <a:gd name="T10" fmla="*/ 364 w 525"/>
                <a:gd name="T11" fmla="*/ 17 h 17"/>
                <a:gd name="T12" fmla="*/ 335 w 525"/>
                <a:gd name="T13" fmla="*/ 17 h 17"/>
                <a:gd name="T14" fmla="*/ 306 w 525"/>
                <a:gd name="T15" fmla="*/ 17 h 17"/>
                <a:gd name="T16" fmla="*/ 277 w 525"/>
                <a:gd name="T17" fmla="*/ 17 h 17"/>
                <a:gd name="T18" fmla="*/ 248 w 525"/>
                <a:gd name="T19" fmla="*/ 17 h 17"/>
                <a:gd name="T20" fmla="*/ 219 w 525"/>
                <a:gd name="T21" fmla="*/ 17 h 17"/>
                <a:gd name="T22" fmla="*/ 190 w 525"/>
                <a:gd name="T23" fmla="*/ 17 h 17"/>
                <a:gd name="T24" fmla="*/ 160 w 525"/>
                <a:gd name="T25" fmla="*/ 17 h 17"/>
                <a:gd name="T26" fmla="*/ 131 w 525"/>
                <a:gd name="T27" fmla="*/ 17 h 17"/>
                <a:gd name="T28" fmla="*/ 102 w 525"/>
                <a:gd name="T29" fmla="*/ 17 h 17"/>
                <a:gd name="T30" fmla="*/ 73 w 525"/>
                <a:gd name="T31" fmla="*/ 17 h 17"/>
                <a:gd name="T32" fmla="*/ 44 w 525"/>
                <a:gd name="T33" fmla="*/ 17 h 17"/>
                <a:gd name="T34" fmla="*/ 15 w 525"/>
                <a:gd name="T35" fmla="*/ 17 h 17"/>
                <a:gd name="T36" fmla="*/ 0 w 525"/>
                <a:gd name="T37" fmla="*/ 0 h 17"/>
                <a:gd name="T38" fmla="*/ 15 w 525"/>
                <a:gd name="T39" fmla="*/ 11 h 17"/>
                <a:gd name="T40" fmla="*/ 30 w 525"/>
                <a:gd name="T41" fmla="*/ 0 h 17"/>
                <a:gd name="T42" fmla="*/ 58 w 525"/>
                <a:gd name="T43" fmla="*/ 0 h 17"/>
                <a:gd name="T44" fmla="*/ 73 w 525"/>
                <a:gd name="T45" fmla="*/ 11 h 17"/>
                <a:gd name="T46" fmla="*/ 88 w 525"/>
                <a:gd name="T47" fmla="*/ 0 h 17"/>
                <a:gd name="T48" fmla="*/ 116 w 525"/>
                <a:gd name="T49" fmla="*/ 0 h 17"/>
                <a:gd name="T50" fmla="*/ 131 w 525"/>
                <a:gd name="T51" fmla="*/ 11 h 17"/>
                <a:gd name="T52" fmla="*/ 146 w 525"/>
                <a:gd name="T53" fmla="*/ 0 h 17"/>
                <a:gd name="T54" fmla="*/ 175 w 525"/>
                <a:gd name="T55" fmla="*/ 0 h 17"/>
                <a:gd name="T56" fmla="*/ 190 w 525"/>
                <a:gd name="T57" fmla="*/ 11 h 17"/>
                <a:gd name="T58" fmla="*/ 204 w 525"/>
                <a:gd name="T59" fmla="*/ 0 h 17"/>
                <a:gd name="T60" fmla="*/ 233 w 525"/>
                <a:gd name="T61" fmla="*/ 0 h 17"/>
                <a:gd name="T62" fmla="*/ 248 w 525"/>
                <a:gd name="T63" fmla="*/ 11 h 17"/>
                <a:gd name="T64" fmla="*/ 262 w 525"/>
                <a:gd name="T65" fmla="*/ 0 h 17"/>
                <a:gd name="T66" fmla="*/ 263 w 525"/>
                <a:gd name="T67" fmla="*/ 0 h 17"/>
                <a:gd name="T68" fmla="*/ 291 w 525"/>
                <a:gd name="T69" fmla="*/ 0 h 17"/>
                <a:gd name="T70" fmla="*/ 306 w 525"/>
                <a:gd name="T71" fmla="*/ 11 h 17"/>
                <a:gd name="T72" fmla="*/ 321 w 525"/>
                <a:gd name="T73" fmla="*/ 0 h 17"/>
                <a:gd name="T74" fmla="*/ 349 w 525"/>
                <a:gd name="T75" fmla="*/ 0 h 17"/>
                <a:gd name="T76" fmla="*/ 364 w 525"/>
                <a:gd name="T77" fmla="*/ 11 h 17"/>
                <a:gd name="T78" fmla="*/ 379 w 525"/>
                <a:gd name="T79" fmla="*/ 0 h 17"/>
                <a:gd name="T80" fmla="*/ 408 w 525"/>
                <a:gd name="T81" fmla="*/ 0 h 17"/>
                <a:gd name="T82" fmla="*/ 423 w 525"/>
                <a:gd name="T83" fmla="*/ 11 h 17"/>
                <a:gd name="T84" fmla="*/ 437 w 525"/>
                <a:gd name="T85" fmla="*/ 0 h 17"/>
                <a:gd name="T86" fmla="*/ 466 w 525"/>
                <a:gd name="T87" fmla="*/ 0 h 17"/>
                <a:gd name="T88" fmla="*/ 481 w 525"/>
                <a:gd name="T89" fmla="*/ 11 h 17"/>
                <a:gd name="T90" fmla="*/ 496 w 525"/>
                <a:gd name="T91" fmla="*/ 0 h 17"/>
                <a:gd name="T92" fmla="*/ 524 w 525"/>
                <a:gd name="T93" fmla="*/ 0 h 17"/>
                <a:gd name="T94" fmla="*/ 525 w 525"/>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5" h="17">
                  <a:moveTo>
                    <a:pt x="525" y="9"/>
                  </a:moveTo>
                  <a:cubicBezTo>
                    <a:pt x="523" y="14"/>
                    <a:pt x="517" y="17"/>
                    <a:pt x="510" y="17"/>
                  </a:cubicBezTo>
                  <a:cubicBezTo>
                    <a:pt x="503" y="17"/>
                    <a:pt x="497" y="14"/>
                    <a:pt x="495" y="9"/>
                  </a:cubicBezTo>
                  <a:cubicBezTo>
                    <a:pt x="494" y="14"/>
                    <a:pt x="488" y="17"/>
                    <a:pt x="481" y="17"/>
                  </a:cubicBezTo>
                  <a:cubicBezTo>
                    <a:pt x="474" y="17"/>
                    <a:pt x="468" y="14"/>
                    <a:pt x="466" y="9"/>
                  </a:cubicBezTo>
                  <a:cubicBezTo>
                    <a:pt x="465" y="14"/>
                    <a:pt x="459" y="17"/>
                    <a:pt x="452" y="17"/>
                  </a:cubicBezTo>
                  <a:cubicBezTo>
                    <a:pt x="444" y="17"/>
                    <a:pt x="438" y="14"/>
                    <a:pt x="437" y="9"/>
                  </a:cubicBezTo>
                  <a:cubicBezTo>
                    <a:pt x="436" y="14"/>
                    <a:pt x="430" y="17"/>
                    <a:pt x="423" y="17"/>
                  </a:cubicBezTo>
                  <a:cubicBezTo>
                    <a:pt x="415" y="17"/>
                    <a:pt x="409" y="14"/>
                    <a:pt x="408" y="9"/>
                  </a:cubicBezTo>
                  <a:cubicBezTo>
                    <a:pt x="407" y="14"/>
                    <a:pt x="401" y="17"/>
                    <a:pt x="393" y="17"/>
                  </a:cubicBezTo>
                  <a:cubicBezTo>
                    <a:pt x="386" y="17"/>
                    <a:pt x="380" y="14"/>
                    <a:pt x="379" y="9"/>
                  </a:cubicBezTo>
                  <a:cubicBezTo>
                    <a:pt x="377" y="14"/>
                    <a:pt x="371" y="17"/>
                    <a:pt x="364" y="17"/>
                  </a:cubicBezTo>
                  <a:cubicBezTo>
                    <a:pt x="357" y="17"/>
                    <a:pt x="351" y="14"/>
                    <a:pt x="350" y="9"/>
                  </a:cubicBezTo>
                  <a:cubicBezTo>
                    <a:pt x="348" y="14"/>
                    <a:pt x="342" y="17"/>
                    <a:pt x="335" y="17"/>
                  </a:cubicBezTo>
                  <a:cubicBezTo>
                    <a:pt x="328" y="17"/>
                    <a:pt x="322" y="14"/>
                    <a:pt x="321" y="9"/>
                  </a:cubicBezTo>
                  <a:cubicBezTo>
                    <a:pt x="319" y="14"/>
                    <a:pt x="313" y="17"/>
                    <a:pt x="306" y="17"/>
                  </a:cubicBezTo>
                  <a:cubicBezTo>
                    <a:pt x="299" y="17"/>
                    <a:pt x="293" y="14"/>
                    <a:pt x="292" y="9"/>
                  </a:cubicBezTo>
                  <a:cubicBezTo>
                    <a:pt x="290" y="14"/>
                    <a:pt x="284" y="17"/>
                    <a:pt x="277" y="17"/>
                  </a:cubicBezTo>
                  <a:cubicBezTo>
                    <a:pt x="270" y="17"/>
                    <a:pt x="264" y="14"/>
                    <a:pt x="262" y="9"/>
                  </a:cubicBezTo>
                  <a:cubicBezTo>
                    <a:pt x="261" y="14"/>
                    <a:pt x="255" y="17"/>
                    <a:pt x="248" y="17"/>
                  </a:cubicBezTo>
                  <a:cubicBezTo>
                    <a:pt x="241" y="17"/>
                    <a:pt x="235" y="14"/>
                    <a:pt x="233" y="9"/>
                  </a:cubicBezTo>
                  <a:cubicBezTo>
                    <a:pt x="232" y="14"/>
                    <a:pt x="226" y="17"/>
                    <a:pt x="219" y="17"/>
                  </a:cubicBezTo>
                  <a:cubicBezTo>
                    <a:pt x="211" y="17"/>
                    <a:pt x="205" y="14"/>
                    <a:pt x="204" y="9"/>
                  </a:cubicBezTo>
                  <a:cubicBezTo>
                    <a:pt x="203" y="14"/>
                    <a:pt x="197" y="17"/>
                    <a:pt x="190" y="17"/>
                  </a:cubicBezTo>
                  <a:cubicBezTo>
                    <a:pt x="182" y="17"/>
                    <a:pt x="176" y="14"/>
                    <a:pt x="175" y="9"/>
                  </a:cubicBezTo>
                  <a:cubicBezTo>
                    <a:pt x="174" y="14"/>
                    <a:pt x="168" y="17"/>
                    <a:pt x="160" y="17"/>
                  </a:cubicBezTo>
                  <a:cubicBezTo>
                    <a:pt x="153" y="17"/>
                    <a:pt x="147" y="14"/>
                    <a:pt x="146" y="9"/>
                  </a:cubicBezTo>
                  <a:cubicBezTo>
                    <a:pt x="144" y="14"/>
                    <a:pt x="138" y="17"/>
                    <a:pt x="131" y="17"/>
                  </a:cubicBezTo>
                  <a:cubicBezTo>
                    <a:pt x="124" y="17"/>
                    <a:pt x="118" y="14"/>
                    <a:pt x="117" y="9"/>
                  </a:cubicBezTo>
                  <a:cubicBezTo>
                    <a:pt x="115" y="14"/>
                    <a:pt x="109" y="17"/>
                    <a:pt x="102" y="17"/>
                  </a:cubicBezTo>
                  <a:cubicBezTo>
                    <a:pt x="95" y="17"/>
                    <a:pt x="89" y="14"/>
                    <a:pt x="88" y="9"/>
                  </a:cubicBezTo>
                  <a:cubicBezTo>
                    <a:pt x="86" y="14"/>
                    <a:pt x="80" y="17"/>
                    <a:pt x="73" y="17"/>
                  </a:cubicBezTo>
                  <a:cubicBezTo>
                    <a:pt x="66" y="17"/>
                    <a:pt x="60" y="14"/>
                    <a:pt x="59" y="9"/>
                  </a:cubicBezTo>
                  <a:cubicBezTo>
                    <a:pt x="57" y="14"/>
                    <a:pt x="51" y="17"/>
                    <a:pt x="44" y="17"/>
                  </a:cubicBezTo>
                  <a:cubicBezTo>
                    <a:pt x="37" y="17"/>
                    <a:pt x="31" y="14"/>
                    <a:pt x="29" y="9"/>
                  </a:cubicBezTo>
                  <a:cubicBezTo>
                    <a:pt x="28" y="14"/>
                    <a:pt x="22" y="17"/>
                    <a:pt x="15" y="17"/>
                  </a:cubicBezTo>
                  <a:cubicBezTo>
                    <a:pt x="8" y="17"/>
                    <a:pt x="2" y="14"/>
                    <a:pt x="0" y="9"/>
                  </a:cubicBezTo>
                  <a:cubicBezTo>
                    <a:pt x="0" y="0"/>
                    <a:pt x="0" y="0"/>
                    <a:pt x="0" y="0"/>
                  </a:cubicBezTo>
                  <a:cubicBezTo>
                    <a:pt x="1" y="0"/>
                    <a:pt x="1" y="0"/>
                    <a:pt x="1" y="0"/>
                  </a:cubicBezTo>
                  <a:cubicBezTo>
                    <a:pt x="1" y="6"/>
                    <a:pt x="7" y="11"/>
                    <a:pt x="15" y="11"/>
                  </a:cubicBezTo>
                  <a:cubicBezTo>
                    <a:pt x="23" y="11"/>
                    <a:pt x="29" y="6"/>
                    <a:pt x="29" y="0"/>
                  </a:cubicBezTo>
                  <a:cubicBezTo>
                    <a:pt x="30" y="0"/>
                    <a:pt x="30" y="0"/>
                    <a:pt x="30" y="0"/>
                  </a:cubicBezTo>
                  <a:cubicBezTo>
                    <a:pt x="30" y="6"/>
                    <a:pt x="36" y="11"/>
                    <a:pt x="44" y="11"/>
                  </a:cubicBezTo>
                  <a:cubicBezTo>
                    <a:pt x="52" y="11"/>
                    <a:pt x="58" y="6"/>
                    <a:pt x="58" y="0"/>
                  </a:cubicBezTo>
                  <a:cubicBezTo>
                    <a:pt x="59" y="0"/>
                    <a:pt x="59" y="0"/>
                    <a:pt x="59" y="0"/>
                  </a:cubicBezTo>
                  <a:cubicBezTo>
                    <a:pt x="59" y="6"/>
                    <a:pt x="65" y="11"/>
                    <a:pt x="73" y="11"/>
                  </a:cubicBezTo>
                  <a:cubicBezTo>
                    <a:pt x="81" y="11"/>
                    <a:pt x="87" y="6"/>
                    <a:pt x="87" y="0"/>
                  </a:cubicBezTo>
                  <a:cubicBezTo>
                    <a:pt x="88" y="0"/>
                    <a:pt x="88" y="0"/>
                    <a:pt x="88" y="0"/>
                  </a:cubicBezTo>
                  <a:cubicBezTo>
                    <a:pt x="88" y="6"/>
                    <a:pt x="94" y="11"/>
                    <a:pt x="102" y="11"/>
                  </a:cubicBezTo>
                  <a:cubicBezTo>
                    <a:pt x="110" y="11"/>
                    <a:pt x="116" y="6"/>
                    <a:pt x="116" y="0"/>
                  </a:cubicBezTo>
                  <a:cubicBezTo>
                    <a:pt x="117" y="0"/>
                    <a:pt x="117" y="0"/>
                    <a:pt x="117" y="0"/>
                  </a:cubicBezTo>
                  <a:cubicBezTo>
                    <a:pt x="117" y="6"/>
                    <a:pt x="123" y="11"/>
                    <a:pt x="131" y="11"/>
                  </a:cubicBezTo>
                  <a:cubicBezTo>
                    <a:pt x="139" y="11"/>
                    <a:pt x="146" y="6"/>
                    <a:pt x="146" y="0"/>
                  </a:cubicBezTo>
                  <a:cubicBezTo>
                    <a:pt x="146" y="0"/>
                    <a:pt x="146" y="0"/>
                    <a:pt x="146" y="0"/>
                  </a:cubicBezTo>
                  <a:cubicBezTo>
                    <a:pt x="146" y="6"/>
                    <a:pt x="153" y="11"/>
                    <a:pt x="160" y="11"/>
                  </a:cubicBezTo>
                  <a:cubicBezTo>
                    <a:pt x="168" y="11"/>
                    <a:pt x="175" y="6"/>
                    <a:pt x="175" y="0"/>
                  </a:cubicBezTo>
                  <a:cubicBezTo>
                    <a:pt x="175" y="0"/>
                    <a:pt x="175" y="0"/>
                    <a:pt x="175" y="0"/>
                  </a:cubicBezTo>
                  <a:cubicBezTo>
                    <a:pt x="175" y="6"/>
                    <a:pt x="182" y="11"/>
                    <a:pt x="190" y="11"/>
                  </a:cubicBezTo>
                  <a:cubicBezTo>
                    <a:pt x="197" y="11"/>
                    <a:pt x="204" y="6"/>
                    <a:pt x="204" y="0"/>
                  </a:cubicBezTo>
                  <a:cubicBezTo>
                    <a:pt x="204" y="0"/>
                    <a:pt x="204" y="0"/>
                    <a:pt x="204" y="0"/>
                  </a:cubicBezTo>
                  <a:cubicBezTo>
                    <a:pt x="204" y="6"/>
                    <a:pt x="211" y="11"/>
                    <a:pt x="219" y="11"/>
                  </a:cubicBezTo>
                  <a:cubicBezTo>
                    <a:pt x="227" y="11"/>
                    <a:pt x="233" y="6"/>
                    <a:pt x="233" y="0"/>
                  </a:cubicBezTo>
                  <a:cubicBezTo>
                    <a:pt x="234" y="0"/>
                    <a:pt x="234" y="0"/>
                    <a:pt x="234" y="0"/>
                  </a:cubicBezTo>
                  <a:cubicBezTo>
                    <a:pt x="234" y="6"/>
                    <a:pt x="240" y="11"/>
                    <a:pt x="248" y="11"/>
                  </a:cubicBezTo>
                  <a:cubicBezTo>
                    <a:pt x="256" y="11"/>
                    <a:pt x="262" y="6"/>
                    <a:pt x="262" y="0"/>
                  </a:cubicBezTo>
                  <a:cubicBezTo>
                    <a:pt x="262" y="0"/>
                    <a:pt x="262" y="0"/>
                    <a:pt x="262" y="0"/>
                  </a:cubicBezTo>
                  <a:cubicBezTo>
                    <a:pt x="263" y="0"/>
                    <a:pt x="263" y="0"/>
                    <a:pt x="263" y="0"/>
                  </a:cubicBezTo>
                  <a:cubicBezTo>
                    <a:pt x="263" y="0"/>
                    <a:pt x="263" y="0"/>
                    <a:pt x="263" y="0"/>
                  </a:cubicBezTo>
                  <a:cubicBezTo>
                    <a:pt x="263" y="6"/>
                    <a:pt x="269" y="11"/>
                    <a:pt x="277" y="11"/>
                  </a:cubicBezTo>
                  <a:cubicBezTo>
                    <a:pt x="285" y="11"/>
                    <a:pt x="291" y="6"/>
                    <a:pt x="291" y="0"/>
                  </a:cubicBezTo>
                  <a:cubicBezTo>
                    <a:pt x="292" y="0"/>
                    <a:pt x="292" y="0"/>
                    <a:pt x="292" y="0"/>
                  </a:cubicBezTo>
                  <a:cubicBezTo>
                    <a:pt x="292" y="6"/>
                    <a:pt x="298" y="11"/>
                    <a:pt x="306" y="11"/>
                  </a:cubicBezTo>
                  <a:cubicBezTo>
                    <a:pt x="314" y="11"/>
                    <a:pt x="320" y="6"/>
                    <a:pt x="320" y="0"/>
                  </a:cubicBezTo>
                  <a:cubicBezTo>
                    <a:pt x="321" y="0"/>
                    <a:pt x="321" y="0"/>
                    <a:pt x="321" y="0"/>
                  </a:cubicBezTo>
                  <a:cubicBezTo>
                    <a:pt x="321" y="6"/>
                    <a:pt x="327" y="11"/>
                    <a:pt x="335" y="11"/>
                  </a:cubicBezTo>
                  <a:cubicBezTo>
                    <a:pt x="343" y="11"/>
                    <a:pt x="349" y="6"/>
                    <a:pt x="349" y="0"/>
                  </a:cubicBezTo>
                  <a:cubicBezTo>
                    <a:pt x="350" y="0"/>
                    <a:pt x="350" y="0"/>
                    <a:pt x="350" y="0"/>
                  </a:cubicBezTo>
                  <a:cubicBezTo>
                    <a:pt x="350" y="6"/>
                    <a:pt x="356" y="11"/>
                    <a:pt x="364" y="11"/>
                  </a:cubicBezTo>
                  <a:cubicBezTo>
                    <a:pt x="372" y="11"/>
                    <a:pt x="379" y="6"/>
                    <a:pt x="379" y="0"/>
                  </a:cubicBezTo>
                  <a:cubicBezTo>
                    <a:pt x="379" y="0"/>
                    <a:pt x="379" y="0"/>
                    <a:pt x="379" y="0"/>
                  </a:cubicBezTo>
                  <a:cubicBezTo>
                    <a:pt x="379" y="6"/>
                    <a:pt x="386" y="11"/>
                    <a:pt x="393" y="11"/>
                  </a:cubicBezTo>
                  <a:cubicBezTo>
                    <a:pt x="401" y="11"/>
                    <a:pt x="408" y="6"/>
                    <a:pt x="408" y="0"/>
                  </a:cubicBezTo>
                  <a:cubicBezTo>
                    <a:pt x="408" y="0"/>
                    <a:pt x="408" y="0"/>
                    <a:pt x="408" y="0"/>
                  </a:cubicBezTo>
                  <a:cubicBezTo>
                    <a:pt x="408" y="6"/>
                    <a:pt x="415" y="11"/>
                    <a:pt x="423" y="11"/>
                  </a:cubicBezTo>
                  <a:cubicBezTo>
                    <a:pt x="430" y="11"/>
                    <a:pt x="437" y="6"/>
                    <a:pt x="437" y="0"/>
                  </a:cubicBezTo>
                  <a:cubicBezTo>
                    <a:pt x="437" y="0"/>
                    <a:pt x="437" y="0"/>
                    <a:pt x="437" y="0"/>
                  </a:cubicBezTo>
                  <a:cubicBezTo>
                    <a:pt x="437" y="6"/>
                    <a:pt x="444" y="11"/>
                    <a:pt x="452" y="11"/>
                  </a:cubicBezTo>
                  <a:cubicBezTo>
                    <a:pt x="460" y="11"/>
                    <a:pt x="466" y="6"/>
                    <a:pt x="466" y="0"/>
                  </a:cubicBezTo>
                  <a:cubicBezTo>
                    <a:pt x="467" y="0"/>
                    <a:pt x="467" y="0"/>
                    <a:pt x="467" y="0"/>
                  </a:cubicBezTo>
                  <a:cubicBezTo>
                    <a:pt x="467" y="6"/>
                    <a:pt x="473" y="11"/>
                    <a:pt x="481" y="11"/>
                  </a:cubicBezTo>
                  <a:cubicBezTo>
                    <a:pt x="489" y="11"/>
                    <a:pt x="495" y="6"/>
                    <a:pt x="495" y="0"/>
                  </a:cubicBezTo>
                  <a:cubicBezTo>
                    <a:pt x="496" y="0"/>
                    <a:pt x="496" y="0"/>
                    <a:pt x="496" y="0"/>
                  </a:cubicBezTo>
                  <a:cubicBezTo>
                    <a:pt x="496" y="6"/>
                    <a:pt x="502" y="11"/>
                    <a:pt x="510" y="11"/>
                  </a:cubicBezTo>
                  <a:cubicBezTo>
                    <a:pt x="518" y="11"/>
                    <a:pt x="524" y="6"/>
                    <a:pt x="524" y="0"/>
                  </a:cubicBezTo>
                  <a:cubicBezTo>
                    <a:pt x="525" y="0"/>
                    <a:pt x="525" y="0"/>
                    <a:pt x="525" y="0"/>
                  </a:cubicBezTo>
                  <a:lnTo>
                    <a:pt x="525" y="9"/>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Freeform 476"/>
            <p:cNvSpPr>
              <a:spLocks/>
            </p:cNvSpPr>
            <p:nvPr/>
          </p:nvSpPr>
          <p:spPr bwMode="auto">
            <a:xfrm>
              <a:off x="7715654" y="5096680"/>
              <a:ext cx="1591432" cy="58074"/>
            </a:xfrm>
            <a:custGeom>
              <a:avLst/>
              <a:gdLst>
                <a:gd name="T0" fmla="*/ 466 w 467"/>
                <a:gd name="T1" fmla="*/ 0 h 17"/>
                <a:gd name="T2" fmla="*/ 438 w 467"/>
                <a:gd name="T3" fmla="*/ 0 h 17"/>
                <a:gd name="T4" fmla="*/ 423 w 467"/>
                <a:gd name="T5" fmla="*/ 10 h 17"/>
                <a:gd name="T6" fmla="*/ 408 w 467"/>
                <a:gd name="T7" fmla="*/ 0 h 17"/>
                <a:gd name="T8" fmla="*/ 379 w 467"/>
                <a:gd name="T9" fmla="*/ 0 h 17"/>
                <a:gd name="T10" fmla="*/ 364 w 467"/>
                <a:gd name="T11" fmla="*/ 10 h 17"/>
                <a:gd name="T12" fmla="*/ 350 w 467"/>
                <a:gd name="T13" fmla="*/ 0 h 17"/>
                <a:gd name="T14" fmla="*/ 321 w 467"/>
                <a:gd name="T15" fmla="*/ 0 h 17"/>
                <a:gd name="T16" fmla="*/ 306 w 467"/>
                <a:gd name="T17" fmla="*/ 10 h 17"/>
                <a:gd name="T18" fmla="*/ 291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6 w 467"/>
                <a:gd name="T35" fmla="*/ 0 h 17"/>
                <a:gd name="T36" fmla="*/ 131 w 467"/>
                <a:gd name="T37" fmla="*/ 10 h 17"/>
                <a:gd name="T38" fmla="*/ 117 w 467"/>
                <a:gd name="T39" fmla="*/ 0 h 17"/>
                <a:gd name="T40" fmla="*/ 88 w 467"/>
                <a:gd name="T41" fmla="*/ 0 h 17"/>
                <a:gd name="T42" fmla="*/ 73 w 467"/>
                <a:gd name="T43" fmla="*/ 10 h 17"/>
                <a:gd name="T44" fmla="*/ 58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3 w 467"/>
                <a:gd name="T57" fmla="*/ 17 h 17"/>
                <a:gd name="T58" fmla="*/ 102 w 467"/>
                <a:gd name="T59" fmla="*/ 17 h 17"/>
                <a:gd name="T60" fmla="*/ 131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6 w 467"/>
                <a:gd name="T73" fmla="*/ 17 h 17"/>
                <a:gd name="T74" fmla="*/ 335 w 467"/>
                <a:gd name="T75" fmla="*/ 17 h 17"/>
                <a:gd name="T76" fmla="*/ 364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8" y="5"/>
                    <a:pt x="408" y="0"/>
                  </a:cubicBezTo>
                  <a:cubicBezTo>
                    <a:pt x="408" y="0"/>
                    <a:pt x="408" y="0"/>
                    <a:pt x="408" y="0"/>
                  </a:cubicBezTo>
                  <a:cubicBezTo>
                    <a:pt x="408" y="5"/>
                    <a:pt x="401" y="10"/>
                    <a:pt x="394" y="10"/>
                  </a:cubicBezTo>
                  <a:cubicBezTo>
                    <a:pt x="386" y="10"/>
                    <a:pt x="379" y="5"/>
                    <a:pt x="379" y="0"/>
                  </a:cubicBezTo>
                  <a:cubicBezTo>
                    <a:pt x="379" y="0"/>
                    <a:pt x="379" y="0"/>
                    <a:pt x="379" y="0"/>
                  </a:cubicBezTo>
                  <a:cubicBezTo>
                    <a:pt x="379" y="5"/>
                    <a:pt x="372" y="10"/>
                    <a:pt x="364" y="10"/>
                  </a:cubicBezTo>
                  <a:cubicBezTo>
                    <a:pt x="357" y="10"/>
                    <a:pt x="350" y="5"/>
                    <a:pt x="350" y="0"/>
                  </a:cubicBezTo>
                  <a:cubicBezTo>
                    <a:pt x="350" y="0"/>
                    <a:pt x="350" y="0"/>
                    <a:pt x="350" y="0"/>
                  </a:cubicBezTo>
                  <a:cubicBezTo>
                    <a:pt x="350" y="5"/>
                    <a:pt x="343" y="10"/>
                    <a:pt x="335" y="10"/>
                  </a:cubicBezTo>
                  <a:cubicBezTo>
                    <a:pt x="327" y="10"/>
                    <a:pt x="321" y="5"/>
                    <a:pt x="321" y="0"/>
                  </a:cubicBezTo>
                  <a:cubicBezTo>
                    <a:pt x="320" y="0"/>
                    <a:pt x="320" y="0"/>
                    <a:pt x="320" y="0"/>
                  </a:cubicBezTo>
                  <a:cubicBezTo>
                    <a:pt x="320" y="5"/>
                    <a:pt x="314" y="10"/>
                    <a:pt x="306" y="10"/>
                  </a:cubicBezTo>
                  <a:cubicBezTo>
                    <a:pt x="298" y="10"/>
                    <a:pt x="292" y="5"/>
                    <a:pt x="292" y="0"/>
                  </a:cubicBezTo>
                  <a:cubicBezTo>
                    <a:pt x="291" y="0"/>
                    <a:pt x="291" y="0"/>
                    <a:pt x="291" y="0"/>
                  </a:cubicBezTo>
                  <a:cubicBezTo>
                    <a:pt x="291" y="5"/>
                    <a:pt x="285" y="10"/>
                    <a:pt x="277" y="10"/>
                  </a:cubicBezTo>
                  <a:cubicBezTo>
                    <a:pt x="269" y="10"/>
                    <a:pt x="263" y="5"/>
                    <a:pt x="263" y="0"/>
                  </a:cubicBezTo>
                  <a:cubicBezTo>
                    <a:pt x="262" y="0"/>
                    <a:pt x="262" y="0"/>
                    <a:pt x="262" y="0"/>
                  </a:cubicBezTo>
                  <a:cubicBezTo>
                    <a:pt x="262"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5" y="5"/>
                    <a:pt x="175" y="0"/>
                  </a:cubicBezTo>
                  <a:cubicBezTo>
                    <a:pt x="175" y="0"/>
                    <a:pt x="175" y="0"/>
                    <a:pt x="175" y="0"/>
                  </a:cubicBezTo>
                  <a:cubicBezTo>
                    <a:pt x="175" y="5"/>
                    <a:pt x="168" y="10"/>
                    <a:pt x="161" y="10"/>
                  </a:cubicBezTo>
                  <a:cubicBezTo>
                    <a:pt x="153" y="10"/>
                    <a:pt x="146" y="5"/>
                    <a:pt x="146" y="0"/>
                  </a:cubicBezTo>
                  <a:cubicBezTo>
                    <a:pt x="146" y="0"/>
                    <a:pt x="146" y="0"/>
                    <a:pt x="146" y="0"/>
                  </a:cubicBezTo>
                  <a:cubicBezTo>
                    <a:pt x="146" y="5"/>
                    <a:pt x="139" y="10"/>
                    <a:pt x="131" y="10"/>
                  </a:cubicBezTo>
                  <a:cubicBezTo>
                    <a:pt x="124" y="10"/>
                    <a:pt x="117" y="5"/>
                    <a:pt x="117" y="0"/>
                  </a:cubicBezTo>
                  <a:cubicBezTo>
                    <a:pt x="117" y="0"/>
                    <a:pt x="117" y="0"/>
                    <a:pt x="117" y="0"/>
                  </a:cubicBezTo>
                  <a:cubicBezTo>
                    <a:pt x="117" y="5"/>
                    <a:pt x="110" y="10"/>
                    <a:pt x="102" y="10"/>
                  </a:cubicBezTo>
                  <a:cubicBezTo>
                    <a:pt x="94" y="10"/>
                    <a:pt x="88" y="5"/>
                    <a:pt x="88" y="0"/>
                  </a:cubicBezTo>
                  <a:cubicBezTo>
                    <a:pt x="87" y="0"/>
                    <a:pt x="87" y="0"/>
                    <a:pt x="87" y="0"/>
                  </a:cubicBezTo>
                  <a:cubicBezTo>
                    <a:pt x="87" y="5"/>
                    <a:pt x="81" y="10"/>
                    <a:pt x="73" y="10"/>
                  </a:cubicBezTo>
                  <a:cubicBezTo>
                    <a:pt x="65" y="10"/>
                    <a:pt x="59" y="5"/>
                    <a:pt x="59" y="0"/>
                  </a:cubicBezTo>
                  <a:cubicBezTo>
                    <a:pt x="58" y="0"/>
                    <a:pt x="58" y="0"/>
                    <a:pt x="58" y="0"/>
                  </a:cubicBezTo>
                  <a:cubicBezTo>
                    <a:pt x="58" y="5"/>
                    <a:pt x="52" y="10"/>
                    <a:pt x="44" y="10"/>
                  </a:cubicBezTo>
                  <a:cubicBezTo>
                    <a:pt x="36" y="10"/>
                    <a:pt x="30" y="5"/>
                    <a:pt x="30" y="0"/>
                  </a:cubicBezTo>
                  <a:cubicBezTo>
                    <a:pt x="29" y="0"/>
                    <a:pt x="29" y="0"/>
                    <a:pt x="29" y="0"/>
                  </a:cubicBezTo>
                  <a:cubicBezTo>
                    <a:pt x="29"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1" y="17"/>
                    <a:pt x="57" y="13"/>
                    <a:pt x="59" y="8"/>
                  </a:cubicBezTo>
                  <a:cubicBezTo>
                    <a:pt x="60" y="13"/>
                    <a:pt x="66" y="17"/>
                    <a:pt x="73" y="17"/>
                  </a:cubicBezTo>
                  <a:cubicBezTo>
                    <a:pt x="80" y="17"/>
                    <a:pt x="86" y="13"/>
                    <a:pt x="88" y="8"/>
                  </a:cubicBezTo>
                  <a:cubicBezTo>
                    <a:pt x="89" y="13"/>
                    <a:pt x="95" y="17"/>
                    <a:pt x="102" y="17"/>
                  </a:cubicBezTo>
                  <a:cubicBezTo>
                    <a:pt x="109" y="17"/>
                    <a:pt x="115" y="13"/>
                    <a:pt x="117" y="8"/>
                  </a:cubicBezTo>
                  <a:cubicBezTo>
                    <a:pt x="118" y="13"/>
                    <a:pt x="124" y="17"/>
                    <a:pt x="131" y="17"/>
                  </a:cubicBezTo>
                  <a:cubicBezTo>
                    <a:pt x="139" y="17"/>
                    <a:pt x="145" y="13"/>
                    <a:pt x="146" y="8"/>
                  </a:cubicBezTo>
                  <a:cubicBezTo>
                    <a:pt x="147" y="13"/>
                    <a:pt x="153" y="17"/>
                    <a:pt x="161" y="17"/>
                  </a:cubicBezTo>
                  <a:cubicBezTo>
                    <a:pt x="168" y="17"/>
                    <a:pt x="174" y="13"/>
                    <a:pt x="175" y="8"/>
                  </a:cubicBezTo>
                  <a:cubicBezTo>
                    <a:pt x="176" y="13"/>
                    <a:pt x="182" y="17"/>
                    <a:pt x="190" y="17"/>
                  </a:cubicBezTo>
                  <a:cubicBezTo>
                    <a:pt x="197" y="17"/>
                    <a:pt x="203" y="13"/>
                    <a:pt x="204" y="8"/>
                  </a:cubicBezTo>
                  <a:cubicBezTo>
                    <a:pt x="206" y="13"/>
                    <a:pt x="212" y="17"/>
                    <a:pt x="219" y="17"/>
                  </a:cubicBezTo>
                  <a:cubicBezTo>
                    <a:pt x="226" y="17"/>
                    <a:pt x="232" y="13"/>
                    <a:pt x="233" y="8"/>
                  </a:cubicBezTo>
                  <a:cubicBezTo>
                    <a:pt x="235" y="13"/>
                    <a:pt x="241" y="17"/>
                    <a:pt x="248" y="17"/>
                  </a:cubicBezTo>
                  <a:cubicBezTo>
                    <a:pt x="255" y="17"/>
                    <a:pt x="261" y="13"/>
                    <a:pt x="263" y="8"/>
                  </a:cubicBezTo>
                  <a:cubicBezTo>
                    <a:pt x="264" y="13"/>
                    <a:pt x="270" y="17"/>
                    <a:pt x="277" y="17"/>
                  </a:cubicBezTo>
                  <a:cubicBezTo>
                    <a:pt x="284" y="17"/>
                    <a:pt x="290" y="13"/>
                    <a:pt x="292" y="8"/>
                  </a:cubicBezTo>
                  <a:cubicBezTo>
                    <a:pt x="293" y="13"/>
                    <a:pt x="299" y="17"/>
                    <a:pt x="306" y="17"/>
                  </a:cubicBezTo>
                  <a:cubicBezTo>
                    <a:pt x="313" y="17"/>
                    <a:pt x="319" y="13"/>
                    <a:pt x="321" y="8"/>
                  </a:cubicBezTo>
                  <a:cubicBezTo>
                    <a:pt x="322" y="13"/>
                    <a:pt x="328" y="17"/>
                    <a:pt x="335" y="17"/>
                  </a:cubicBezTo>
                  <a:cubicBezTo>
                    <a:pt x="342" y="17"/>
                    <a:pt x="348" y="13"/>
                    <a:pt x="350" y="8"/>
                  </a:cubicBezTo>
                  <a:cubicBezTo>
                    <a:pt x="351" y="13"/>
                    <a:pt x="357" y="17"/>
                    <a:pt x="364" y="17"/>
                  </a:cubicBezTo>
                  <a:cubicBezTo>
                    <a:pt x="372" y="17"/>
                    <a:pt x="378" y="13"/>
                    <a:pt x="379" y="8"/>
                  </a:cubicBezTo>
                  <a:cubicBezTo>
                    <a:pt x="380" y="13"/>
                    <a:pt x="386" y="17"/>
                    <a:pt x="394" y="17"/>
                  </a:cubicBezTo>
                  <a:cubicBezTo>
                    <a:pt x="401" y="17"/>
                    <a:pt x="407" y="13"/>
                    <a:pt x="408" y="8"/>
                  </a:cubicBezTo>
                  <a:cubicBezTo>
                    <a:pt x="409" y="13"/>
                    <a:pt x="415" y="17"/>
                    <a:pt x="423" y="17"/>
                  </a:cubicBezTo>
                  <a:cubicBezTo>
                    <a:pt x="430" y="17"/>
                    <a:pt x="436" y="13"/>
                    <a:pt x="437" y="8"/>
                  </a:cubicBezTo>
                  <a:cubicBezTo>
                    <a:pt x="439" y="13"/>
                    <a:pt x="445" y="17"/>
                    <a:pt x="452" y="17"/>
                  </a:cubicBezTo>
                  <a:cubicBezTo>
                    <a:pt x="459" y="17"/>
                    <a:pt x="465" y="13"/>
                    <a:pt x="467" y="8"/>
                  </a:cubicBezTo>
                  <a:lnTo>
                    <a:pt x="467" y="0"/>
                  </a:ln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477"/>
            <p:cNvSpPr>
              <a:spLocks/>
            </p:cNvSpPr>
            <p:nvPr/>
          </p:nvSpPr>
          <p:spPr bwMode="auto">
            <a:xfrm>
              <a:off x="7814481" y="5114001"/>
              <a:ext cx="1393776" cy="58074"/>
            </a:xfrm>
            <a:custGeom>
              <a:avLst/>
              <a:gdLst>
                <a:gd name="T0" fmla="*/ 409 w 409"/>
                <a:gd name="T1" fmla="*/ 0 h 17"/>
                <a:gd name="T2" fmla="*/ 408 w 409"/>
                <a:gd name="T3" fmla="*/ 0 h 17"/>
                <a:gd name="T4" fmla="*/ 394 w 409"/>
                <a:gd name="T5" fmla="*/ 10 h 17"/>
                <a:gd name="T6" fmla="*/ 379 w 409"/>
                <a:gd name="T7" fmla="*/ 0 h 17"/>
                <a:gd name="T8" fmla="*/ 379 w 409"/>
                <a:gd name="T9" fmla="*/ 0 h 17"/>
                <a:gd name="T10" fmla="*/ 365 w 409"/>
                <a:gd name="T11" fmla="*/ 10 h 17"/>
                <a:gd name="T12" fmla="*/ 350 w 409"/>
                <a:gd name="T13" fmla="*/ 0 h 17"/>
                <a:gd name="T14" fmla="*/ 350 w 409"/>
                <a:gd name="T15" fmla="*/ 0 h 17"/>
                <a:gd name="T16" fmla="*/ 335 w 409"/>
                <a:gd name="T17" fmla="*/ 10 h 17"/>
                <a:gd name="T18" fmla="*/ 321 w 409"/>
                <a:gd name="T19" fmla="*/ 0 h 17"/>
                <a:gd name="T20" fmla="*/ 321 w 409"/>
                <a:gd name="T21" fmla="*/ 0 h 17"/>
                <a:gd name="T22" fmla="*/ 306 w 409"/>
                <a:gd name="T23" fmla="*/ 10 h 17"/>
                <a:gd name="T24" fmla="*/ 292 w 409"/>
                <a:gd name="T25" fmla="*/ 0 h 17"/>
                <a:gd name="T26" fmla="*/ 291 w 409"/>
                <a:gd name="T27" fmla="*/ 0 h 17"/>
                <a:gd name="T28" fmla="*/ 277 w 409"/>
                <a:gd name="T29" fmla="*/ 10 h 17"/>
                <a:gd name="T30" fmla="*/ 263 w 409"/>
                <a:gd name="T31" fmla="*/ 0 h 17"/>
                <a:gd name="T32" fmla="*/ 262 w 409"/>
                <a:gd name="T33" fmla="*/ 0 h 17"/>
                <a:gd name="T34" fmla="*/ 248 w 409"/>
                <a:gd name="T35" fmla="*/ 10 h 17"/>
                <a:gd name="T36" fmla="*/ 234 w 409"/>
                <a:gd name="T37" fmla="*/ 0 h 17"/>
                <a:gd name="T38" fmla="*/ 233 w 409"/>
                <a:gd name="T39" fmla="*/ 0 h 17"/>
                <a:gd name="T40" fmla="*/ 219 w 409"/>
                <a:gd name="T41" fmla="*/ 10 h 17"/>
                <a:gd name="T42" fmla="*/ 205 w 409"/>
                <a:gd name="T43" fmla="*/ 0 h 17"/>
                <a:gd name="T44" fmla="*/ 205 w 409"/>
                <a:gd name="T45" fmla="*/ 0 h 17"/>
                <a:gd name="T46" fmla="*/ 204 w 409"/>
                <a:gd name="T47" fmla="*/ 0 h 17"/>
                <a:gd name="T48" fmla="*/ 204 w 409"/>
                <a:gd name="T49" fmla="*/ 0 h 17"/>
                <a:gd name="T50" fmla="*/ 190 w 409"/>
                <a:gd name="T51" fmla="*/ 10 h 17"/>
                <a:gd name="T52" fmla="*/ 176 w 409"/>
                <a:gd name="T53" fmla="*/ 0 h 17"/>
                <a:gd name="T54" fmla="*/ 175 w 409"/>
                <a:gd name="T55" fmla="*/ 0 h 17"/>
                <a:gd name="T56" fmla="*/ 161 w 409"/>
                <a:gd name="T57" fmla="*/ 10 h 17"/>
                <a:gd name="T58" fmla="*/ 146 w 409"/>
                <a:gd name="T59" fmla="*/ 0 h 17"/>
                <a:gd name="T60" fmla="*/ 146 w 409"/>
                <a:gd name="T61" fmla="*/ 0 h 17"/>
                <a:gd name="T62" fmla="*/ 132 w 409"/>
                <a:gd name="T63" fmla="*/ 10 h 17"/>
                <a:gd name="T64" fmla="*/ 117 w 409"/>
                <a:gd name="T65" fmla="*/ 0 h 17"/>
                <a:gd name="T66" fmla="*/ 117 w 409"/>
                <a:gd name="T67" fmla="*/ 0 h 17"/>
                <a:gd name="T68" fmla="*/ 102 w 409"/>
                <a:gd name="T69" fmla="*/ 10 h 17"/>
                <a:gd name="T70" fmla="*/ 88 w 409"/>
                <a:gd name="T71" fmla="*/ 0 h 17"/>
                <a:gd name="T72" fmla="*/ 88 w 409"/>
                <a:gd name="T73" fmla="*/ 0 h 17"/>
                <a:gd name="T74" fmla="*/ 73 w 409"/>
                <a:gd name="T75" fmla="*/ 10 h 17"/>
                <a:gd name="T76" fmla="*/ 59 w 409"/>
                <a:gd name="T77" fmla="*/ 0 h 17"/>
                <a:gd name="T78" fmla="*/ 58 w 409"/>
                <a:gd name="T79" fmla="*/ 0 h 17"/>
                <a:gd name="T80" fmla="*/ 44 w 409"/>
                <a:gd name="T81" fmla="*/ 10 h 17"/>
                <a:gd name="T82" fmla="*/ 30 w 409"/>
                <a:gd name="T83" fmla="*/ 0 h 17"/>
                <a:gd name="T84" fmla="*/ 29 w 409"/>
                <a:gd name="T85" fmla="*/ 0 h 17"/>
                <a:gd name="T86" fmla="*/ 15 w 409"/>
                <a:gd name="T87" fmla="*/ 10 h 17"/>
                <a:gd name="T88" fmla="*/ 1 w 409"/>
                <a:gd name="T89" fmla="*/ 0 h 17"/>
                <a:gd name="T90" fmla="*/ 0 w 409"/>
                <a:gd name="T91" fmla="*/ 0 h 17"/>
                <a:gd name="T92" fmla="*/ 0 w 409"/>
                <a:gd name="T93" fmla="*/ 8 h 17"/>
                <a:gd name="T94" fmla="*/ 15 w 409"/>
                <a:gd name="T95" fmla="*/ 17 h 17"/>
                <a:gd name="T96" fmla="*/ 44 w 409"/>
                <a:gd name="T97" fmla="*/ 17 h 17"/>
                <a:gd name="T98" fmla="*/ 73 w 409"/>
                <a:gd name="T99" fmla="*/ 17 h 17"/>
                <a:gd name="T100" fmla="*/ 102 w 409"/>
                <a:gd name="T101" fmla="*/ 17 h 17"/>
                <a:gd name="T102" fmla="*/ 132 w 409"/>
                <a:gd name="T103" fmla="*/ 17 h 17"/>
                <a:gd name="T104" fmla="*/ 161 w 409"/>
                <a:gd name="T105" fmla="*/ 17 h 17"/>
                <a:gd name="T106" fmla="*/ 190 w 409"/>
                <a:gd name="T107" fmla="*/ 17 h 17"/>
                <a:gd name="T108" fmla="*/ 219 w 409"/>
                <a:gd name="T109" fmla="*/ 17 h 17"/>
                <a:gd name="T110" fmla="*/ 248 w 409"/>
                <a:gd name="T111" fmla="*/ 17 h 17"/>
                <a:gd name="T112" fmla="*/ 277 w 409"/>
                <a:gd name="T113" fmla="*/ 17 h 17"/>
                <a:gd name="T114" fmla="*/ 306 w 409"/>
                <a:gd name="T115" fmla="*/ 17 h 17"/>
                <a:gd name="T116" fmla="*/ 335 w 409"/>
                <a:gd name="T117" fmla="*/ 17 h 17"/>
                <a:gd name="T118" fmla="*/ 365 w 409"/>
                <a:gd name="T119" fmla="*/ 17 h 17"/>
                <a:gd name="T120" fmla="*/ 394 w 409"/>
                <a:gd name="T121" fmla="*/ 17 h 17"/>
                <a:gd name="T122" fmla="*/ 409 w 409"/>
                <a:gd name="T123" fmla="*/ 8 h 17"/>
                <a:gd name="T124" fmla="*/ 409 w 409"/>
                <a:gd name="T1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9" h="17">
                  <a:moveTo>
                    <a:pt x="409" y="0"/>
                  </a:moveTo>
                  <a:cubicBezTo>
                    <a:pt x="408" y="0"/>
                    <a:pt x="408" y="0"/>
                    <a:pt x="408" y="0"/>
                  </a:cubicBezTo>
                  <a:cubicBezTo>
                    <a:pt x="408" y="6"/>
                    <a:pt x="402" y="10"/>
                    <a:pt x="394" y="10"/>
                  </a:cubicBezTo>
                  <a:cubicBezTo>
                    <a:pt x="386" y="10"/>
                    <a:pt x="379" y="6"/>
                    <a:pt x="379" y="0"/>
                  </a:cubicBezTo>
                  <a:cubicBezTo>
                    <a:pt x="379" y="0"/>
                    <a:pt x="379" y="0"/>
                    <a:pt x="379" y="0"/>
                  </a:cubicBezTo>
                  <a:cubicBezTo>
                    <a:pt x="379" y="6"/>
                    <a:pt x="372" y="10"/>
                    <a:pt x="365" y="10"/>
                  </a:cubicBezTo>
                  <a:cubicBezTo>
                    <a:pt x="357" y="10"/>
                    <a:pt x="350" y="6"/>
                    <a:pt x="350" y="0"/>
                  </a:cubicBezTo>
                  <a:cubicBezTo>
                    <a:pt x="350" y="0"/>
                    <a:pt x="350" y="0"/>
                    <a:pt x="350" y="0"/>
                  </a:cubicBezTo>
                  <a:cubicBezTo>
                    <a:pt x="350" y="6"/>
                    <a:pt x="343" y="10"/>
                    <a:pt x="335" y="10"/>
                  </a:cubicBezTo>
                  <a:cubicBezTo>
                    <a:pt x="328" y="10"/>
                    <a:pt x="321" y="6"/>
                    <a:pt x="321" y="0"/>
                  </a:cubicBezTo>
                  <a:cubicBezTo>
                    <a:pt x="321" y="0"/>
                    <a:pt x="321" y="0"/>
                    <a:pt x="321" y="0"/>
                  </a:cubicBezTo>
                  <a:cubicBezTo>
                    <a:pt x="321" y="6"/>
                    <a:pt x="314" y="10"/>
                    <a:pt x="306" y="10"/>
                  </a:cubicBezTo>
                  <a:cubicBezTo>
                    <a:pt x="298" y="10"/>
                    <a:pt x="292" y="6"/>
                    <a:pt x="292"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5" y="0"/>
                    <a:pt x="205" y="0"/>
                    <a:pt x="205" y="0"/>
                  </a:cubicBezTo>
                  <a:cubicBezTo>
                    <a:pt x="204" y="0"/>
                    <a:pt x="204" y="0"/>
                    <a:pt x="204"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9" y="10"/>
                    <a:pt x="161" y="10"/>
                  </a:cubicBezTo>
                  <a:cubicBezTo>
                    <a:pt x="153" y="10"/>
                    <a:pt x="146" y="6"/>
                    <a:pt x="146" y="0"/>
                  </a:cubicBezTo>
                  <a:cubicBezTo>
                    <a:pt x="146" y="0"/>
                    <a:pt x="146" y="0"/>
                    <a:pt x="146" y="0"/>
                  </a:cubicBezTo>
                  <a:cubicBezTo>
                    <a:pt x="146" y="6"/>
                    <a:pt x="139" y="10"/>
                    <a:pt x="132" y="10"/>
                  </a:cubicBezTo>
                  <a:cubicBezTo>
                    <a:pt x="124" y="10"/>
                    <a:pt x="117" y="6"/>
                    <a:pt x="117" y="0"/>
                  </a:cubicBezTo>
                  <a:cubicBezTo>
                    <a:pt x="117" y="0"/>
                    <a:pt x="117" y="0"/>
                    <a:pt x="117" y="0"/>
                  </a:cubicBezTo>
                  <a:cubicBezTo>
                    <a:pt x="117" y="6"/>
                    <a:pt x="110" y="10"/>
                    <a:pt x="102" y="10"/>
                  </a:cubicBezTo>
                  <a:cubicBezTo>
                    <a:pt x="95" y="10"/>
                    <a:pt x="88" y="6"/>
                    <a:pt x="88" y="0"/>
                  </a:cubicBezTo>
                  <a:cubicBezTo>
                    <a:pt x="88" y="0"/>
                    <a:pt x="88" y="0"/>
                    <a:pt x="88" y="0"/>
                  </a:cubicBezTo>
                  <a:cubicBezTo>
                    <a:pt x="88"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8"/>
                    <a:pt x="0" y="8"/>
                    <a:pt x="0" y="8"/>
                  </a:cubicBezTo>
                  <a:cubicBezTo>
                    <a:pt x="2" y="13"/>
                    <a:pt x="8" y="17"/>
                    <a:pt x="15" y="17"/>
                  </a:cubicBezTo>
                  <a:cubicBezTo>
                    <a:pt x="22" y="17"/>
                    <a:pt x="37" y="17"/>
                    <a:pt x="44" y="17"/>
                  </a:cubicBezTo>
                  <a:cubicBezTo>
                    <a:pt x="51" y="17"/>
                    <a:pt x="66" y="17"/>
                    <a:pt x="73" y="17"/>
                  </a:cubicBezTo>
                  <a:cubicBezTo>
                    <a:pt x="80" y="17"/>
                    <a:pt x="95" y="17"/>
                    <a:pt x="102" y="17"/>
                  </a:cubicBezTo>
                  <a:cubicBezTo>
                    <a:pt x="110" y="17"/>
                    <a:pt x="124" y="17"/>
                    <a:pt x="132" y="17"/>
                  </a:cubicBezTo>
                  <a:cubicBezTo>
                    <a:pt x="139" y="17"/>
                    <a:pt x="153" y="17"/>
                    <a:pt x="161" y="17"/>
                  </a:cubicBezTo>
                  <a:cubicBezTo>
                    <a:pt x="168" y="17"/>
                    <a:pt x="183" y="17"/>
                    <a:pt x="190" y="17"/>
                  </a:cubicBezTo>
                  <a:cubicBezTo>
                    <a:pt x="197" y="17"/>
                    <a:pt x="212" y="17"/>
                    <a:pt x="219" y="17"/>
                  </a:cubicBezTo>
                  <a:cubicBezTo>
                    <a:pt x="226" y="17"/>
                    <a:pt x="241" y="17"/>
                    <a:pt x="248" y="17"/>
                  </a:cubicBezTo>
                  <a:cubicBezTo>
                    <a:pt x="255" y="17"/>
                    <a:pt x="270" y="17"/>
                    <a:pt x="277" y="17"/>
                  </a:cubicBezTo>
                  <a:cubicBezTo>
                    <a:pt x="284" y="17"/>
                    <a:pt x="299" y="17"/>
                    <a:pt x="306" y="17"/>
                  </a:cubicBezTo>
                  <a:cubicBezTo>
                    <a:pt x="313" y="17"/>
                    <a:pt x="328" y="17"/>
                    <a:pt x="335" y="17"/>
                  </a:cubicBezTo>
                  <a:cubicBezTo>
                    <a:pt x="343" y="17"/>
                    <a:pt x="357" y="17"/>
                    <a:pt x="365" y="17"/>
                  </a:cubicBezTo>
                  <a:cubicBezTo>
                    <a:pt x="372" y="17"/>
                    <a:pt x="386" y="17"/>
                    <a:pt x="394" y="17"/>
                  </a:cubicBezTo>
                  <a:cubicBezTo>
                    <a:pt x="401" y="17"/>
                    <a:pt x="407" y="13"/>
                    <a:pt x="409" y="8"/>
                  </a:cubicBezTo>
                  <a:lnTo>
                    <a:pt x="409" y="0"/>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478"/>
            <p:cNvSpPr>
              <a:spLocks/>
            </p:cNvSpPr>
            <p:nvPr/>
          </p:nvSpPr>
          <p:spPr bwMode="auto">
            <a:xfrm>
              <a:off x="6227125" y="5063059"/>
              <a:ext cx="1986743" cy="58074"/>
            </a:xfrm>
            <a:custGeom>
              <a:avLst/>
              <a:gdLst>
                <a:gd name="T0" fmla="*/ 583 w 583"/>
                <a:gd name="T1" fmla="*/ 0 h 17"/>
                <a:gd name="T2" fmla="*/ 568 w 583"/>
                <a:gd name="T3" fmla="*/ 10 h 17"/>
                <a:gd name="T4" fmla="*/ 553 w 583"/>
                <a:gd name="T5" fmla="*/ 0 h 17"/>
                <a:gd name="T6" fmla="*/ 525 w 583"/>
                <a:gd name="T7" fmla="*/ 0 h 17"/>
                <a:gd name="T8" fmla="*/ 510 w 583"/>
                <a:gd name="T9" fmla="*/ 10 h 17"/>
                <a:gd name="T10" fmla="*/ 495 w 583"/>
                <a:gd name="T11" fmla="*/ 0 h 17"/>
                <a:gd name="T12" fmla="*/ 467 w 583"/>
                <a:gd name="T13" fmla="*/ 0 h 17"/>
                <a:gd name="T14" fmla="*/ 452 w 583"/>
                <a:gd name="T15" fmla="*/ 10 h 17"/>
                <a:gd name="T16" fmla="*/ 437 w 583"/>
                <a:gd name="T17" fmla="*/ 0 h 17"/>
                <a:gd name="T18" fmla="*/ 409 w 583"/>
                <a:gd name="T19" fmla="*/ 0 h 17"/>
                <a:gd name="T20" fmla="*/ 394 w 583"/>
                <a:gd name="T21" fmla="*/ 10 h 17"/>
                <a:gd name="T22" fmla="*/ 379 w 583"/>
                <a:gd name="T23" fmla="*/ 0 h 17"/>
                <a:gd name="T24" fmla="*/ 350 w 583"/>
                <a:gd name="T25" fmla="*/ 0 h 17"/>
                <a:gd name="T26" fmla="*/ 335 w 583"/>
                <a:gd name="T27" fmla="*/ 10 h 17"/>
                <a:gd name="T28" fmla="*/ 321 w 583"/>
                <a:gd name="T29" fmla="*/ 0 h 17"/>
                <a:gd name="T30" fmla="*/ 292 w 583"/>
                <a:gd name="T31" fmla="*/ 0 h 17"/>
                <a:gd name="T32" fmla="*/ 291 w 583"/>
                <a:gd name="T33" fmla="*/ 0 h 17"/>
                <a:gd name="T34" fmla="*/ 277 w 583"/>
                <a:gd name="T35" fmla="*/ 10 h 17"/>
                <a:gd name="T36" fmla="*/ 262 w 583"/>
                <a:gd name="T37" fmla="*/ 0 h 17"/>
                <a:gd name="T38" fmla="*/ 234 w 583"/>
                <a:gd name="T39" fmla="*/ 0 h 17"/>
                <a:gd name="T40" fmla="*/ 219 w 583"/>
                <a:gd name="T41" fmla="*/ 10 h 17"/>
                <a:gd name="T42" fmla="*/ 204 w 583"/>
                <a:gd name="T43" fmla="*/ 0 h 17"/>
                <a:gd name="T44" fmla="*/ 176 w 583"/>
                <a:gd name="T45" fmla="*/ 0 h 17"/>
                <a:gd name="T46" fmla="*/ 161 w 583"/>
                <a:gd name="T47" fmla="*/ 10 h 17"/>
                <a:gd name="T48" fmla="*/ 146 w 583"/>
                <a:gd name="T49" fmla="*/ 0 h 17"/>
                <a:gd name="T50" fmla="*/ 117 w 583"/>
                <a:gd name="T51" fmla="*/ 0 h 17"/>
                <a:gd name="T52" fmla="*/ 102 w 583"/>
                <a:gd name="T53" fmla="*/ 10 h 17"/>
                <a:gd name="T54" fmla="*/ 88 w 583"/>
                <a:gd name="T55" fmla="*/ 0 h 17"/>
                <a:gd name="T56" fmla="*/ 59 w 583"/>
                <a:gd name="T57" fmla="*/ 0 h 17"/>
                <a:gd name="T58" fmla="*/ 44 w 583"/>
                <a:gd name="T59" fmla="*/ 10 h 17"/>
                <a:gd name="T60" fmla="*/ 29 w 583"/>
                <a:gd name="T61" fmla="*/ 0 h 17"/>
                <a:gd name="T62" fmla="*/ 1 w 583"/>
                <a:gd name="T63" fmla="*/ 0 h 17"/>
                <a:gd name="T64" fmla="*/ 0 w 583"/>
                <a:gd name="T65" fmla="*/ 1 h 17"/>
                <a:gd name="T66" fmla="*/ 0 w 583"/>
                <a:gd name="T67" fmla="*/ 3 h 17"/>
                <a:gd name="T68" fmla="*/ 15 w 583"/>
                <a:gd name="T69" fmla="*/ 17 h 17"/>
                <a:gd name="T70" fmla="*/ 44 w 583"/>
                <a:gd name="T71" fmla="*/ 17 h 17"/>
                <a:gd name="T72" fmla="*/ 73 w 583"/>
                <a:gd name="T73" fmla="*/ 17 h 17"/>
                <a:gd name="T74" fmla="*/ 102 w 583"/>
                <a:gd name="T75" fmla="*/ 17 h 17"/>
                <a:gd name="T76" fmla="*/ 132 w 583"/>
                <a:gd name="T77" fmla="*/ 17 h 17"/>
                <a:gd name="T78" fmla="*/ 161 w 583"/>
                <a:gd name="T79" fmla="*/ 17 h 17"/>
                <a:gd name="T80" fmla="*/ 190 w 583"/>
                <a:gd name="T81" fmla="*/ 17 h 17"/>
                <a:gd name="T82" fmla="*/ 219 w 583"/>
                <a:gd name="T83" fmla="*/ 17 h 17"/>
                <a:gd name="T84" fmla="*/ 248 w 583"/>
                <a:gd name="T85" fmla="*/ 17 h 17"/>
                <a:gd name="T86" fmla="*/ 277 w 583"/>
                <a:gd name="T87" fmla="*/ 17 h 17"/>
                <a:gd name="T88" fmla="*/ 306 w 583"/>
                <a:gd name="T89" fmla="*/ 17 h 17"/>
                <a:gd name="T90" fmla="*/ 335 w 583"/>
                <a:gd name="T91" fmla="*/ 17 h 17"/>
                <a:gd name="T92" fmla="*/ 365 w 583"/>
                <a:gd name="T93" fmla="*/ 17 h 17"/>
                <a:gd name="T94" fmla="*/ 394 w 583"/>
                <a:gd name="T95" fmla="*/ 17 h 17"/>
                <a:gd name="T96" fmla="*/ 423 w 583"/>
                <a:gd name="T97" fmla="*/ 17 h 17"/>
                <a:gd name="T98" fmla="*/ 452 w 583"/>
                <a:gd name="T99" fmla="*/ 17 h 17"/>
                <a:gd name="T100" fmla="*/ 481 w 583"/>
                <a:gd name="T101" fmla="*/ 17 h 17"/>
                <a:gd name="T102" fmla="*/ 510 w 583"/>
                <a:gd name="T103" fmla="*/ 17 h 17"/>
                <a:gd name="T104" fmla="*/ 539 w 583"/>
                <a:gd name="T105" fmla="*/ 17 h 17"/>
                <a:gd name="T106" fmla="*/ 568 w 583"/>
                <a:gd name="T107" fmla="*/ 17 h 17"/>
                <a:gd name="T108" fmla="*/ 583 w 583"/>
                <a:gd name="T10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3" h="17">
                  <a:moveTo>
                    <a:pt x="583" y="0"/>
                  </a:moveTo>
                  <a:cubicBezTo>
                    <a:pt x="583" y="0"/>
                    <a:pt x="583" y="0"/>
                    <a:pt x="583" y="0"/>
                  </a:cubicBezTo>
                  <a:cubicBezTo>
                    <a:pt x="583" y="0"/>
                    <a:pt x="583" y="0"/>
                    <a:pt x="583" y="0"/>
                  </a:cubicBezTo>
                  <a:cubicBezTo>
                    <a:pt x="583" y="6"/>
                    <a:pt x="576" y="10"/>
                    <a:pt x="568" y="10"/>
                  </a:cubicBezTo>
                  <a:cubicBezTo>
                    <a:pt x="560" y="10"/>
                    <a:pt x="554" y="6"/>
                    <a:pt x="554" y="0"/>
                  </a:cubicBezTo>
                  <a:cubicBezTo>
                    <a:pt x="553" y="0"/>
                    <a:pt x="553" y="0"/>
                    <a:pt x="553" y="0"/>
                  </a:cubicBezTo>
                  <a:cubicBezTo>
                    <a:pt x="553" y="6"/>
                    <a:pt x="547" y="10"/>
                    <a:pt x="539" y="10"/>
                  </a:cubicBezTo>
                  <a:cubicBezTo>
                    <a:pt x="531" y="10"/>
                    <a:pt x="525" y="6"/>
                    <a:pt x="525" y="0"/>
                  </a:cubicBezTo>
                  <a:cubicBezTo>
                    <a:pt x="524" y="0"/>
                    <a:pt x="524" y="0"/>
                    <a:pt x="524" y="0"/>
                  </a:cubicBezTo>
                  <a:cubicBezTo>
                    <a:pt x="524" y="6"/>
                    <a:pt x="518" y="10"/>
                    <a:pt x="510" y="10"/>
                  </a:cubicBezTo>
                  <a:cubicBezTo>
                    <a:pt x="502" y="10"/>
                    <a:pt x="496" y="6"/>
                    <a:pt x="496" y="0"/>
                  </a:cubicBezTo>
                  <a:cubicBezTo>
                    <a:pt x="495" y="0"/>
                    <a:pt x="495" y="0"/>
                    <a:pt x="495" y="0"/>
                  </a:cubicBezTo>
                  <a:cubicBezTo>
                    <a:pt x="495" y="6"/>
                    <a:pt x="489" y="10"/>
                    <a:pt x="481" y="10"/>
                  </a:cubicBezTo>
                  <a:cubicBezTo>
                    <a:pt x="473" y="10"/>
                    <a:pt x="467" y="6"/>
                    <a:pt x="467" y="0"/>
                  </a:cubicBezTo>
                  <a:cubicBezTo>
                    <a:pt x="466" y="0"/>
                    <a:pt x="466" y="0"/>
                    <a:pt x="466" y="0"/>
                  </a:cubicBezTo>
                  <a:cubicBezTo>
                    <a:pt x="466" y="6"/>
                    <a:pt x="460" y="10"/>
                    <a:pt x="452" y="10"/>
                  </a:cubicBezTo>
                  <a:cubicBezTo>
                    <a:pt x="444" y="10"/>
                    <a:pt x="438" y="6"/>
                    <a:pt x="438" y="0"/>
                  </a:cubicBezTo>
                  <a:cubicBezTo>
                    <a:pt x="437" y="0"/>
                    <a:pt x="437" y="0"/>
                    <a:pt x="437" y="0"/>
                  </a:cubicBezTo>
                  <a:cubicBezTo>
                    <a:pt x="437" y="6"/>
                    <a:pt x="431" y="10"/>
                    <a:pt x="423" y="10"/>
                  </a:cubicBezTo>
                  <a:cubicBezTo>
                    <a:pt x="415" y="10"/>
                    <a:pt x="409" y="6"/>
                    <a:pt x="409" y="0"/>
                  </a:cubicBezTo>
                  <a:cubicBezTo>
                    <a:pt x="408" y="0"/>
                    <a:pt x="408" y="0"/>
                    <a:pt x="408" y="0"/>
                  </a:cubicBezTo>
                  <a:cubicBezTo>
                    <a:pt x="408" y="6"/>
                    <a:pt x="401" y="10"/>
                    <a:pt x="394" y="10"/>
                  </a:cubicBezTo>
                  <a:cubicBezTo>
                    <a:pt x="386" y="10"/>
                    <a:pt x="379" y="6"/>
                    <a:pt x="379" y="0"/>
                  </a:cubicBezTo>
                  <a:cubicBezTo>
                    <a:pt x="379" y="0"/>
                    <a:pt x="379" y="0"/>
                    <a:pt x="379" y="0"/>
                  </a:cubicBezTo>
                  <a:cubicBezTo>
                    <a:pt x="379" y="6"/>
                    <a:pt x="372" y="10"/>
                    <a:pt x="365" y="10"/>
                  </a:cubicBezTo>
                  <a:cubicBezTo>
                    <a:pt x="357" y="10"/>
                    <a:pt x="350" y="6"/>
                    <a:pt x="350" y="0"/>
                  </a:cubicBezTo>
                  <a:cubicBezTo>
                    <a:pt x="350" y="0"/>
                    <a:pt x="350" y="0"/>
                    <a:pt x="350" y="0"/>
                  </a:cubicBezTo>
                  <a:cubicBezTo>
                    <a:pt x="350" y="6"/>
                    <a:pt x="343" y="10"/>
                    <a:pt x="335" y="10"/>
                  </a:cubicBezTo>
                  <a:cubicBezTo>
                    <a:pt x="328" y="10"/>
                    <a:pt x="321" y="6"/>
                    <a:pt x="321" y="0"/>
                  </a:cubicBezTo>
                  <a:cubicBezTo>
                    <a:pt x="321" y="0"/>
                    <a:pt x="321" y="0"/>
                    <a:pt x="321" y="0"/>
                  </a:cubicBezTo>
                  <a:cubicBezTo>
                    <a:pt x="321" y="6"/>
                    <a:pt x="314" y="10"/>
                    <a:pt x="306" y="10"/>
                  </a:cubicBezTo>
                  <a:cubicBezTo>
                    <a:pt x="298" y="10"/>
                    <a:pt x="292" y="6"/>
                    <a:pt x="292" y="0"/>
                  </a:cubicBezTo>
                  <a:cubicBezTo>
                    <a:pt x="292" y="0"/>
                    <a:pt x="292" y="0"/>
                    <a:pt x="292" y="0"/>
                  </a:cubicBezTo>
                  <a:cubicBezTo>
                    <a:pt x="291" y="0"/>
                    <a:pt x="291" y="0"/>
                    <a:pt x="291" y="0"/>
                  </a:cubicBezTo>
                  <a:cubicBezTo>
                    <a:pt x="291" y="0"/>
                    <a:pt x="291" y="0"/>
                    <a:pt x="291" y="0"/>
                  </a:cubicBezTo>
                  <a:cubicBezTo>
                    <a:pt x="291" y="6"/>
                    <a:pt x="285" y="10"/>
                    <a:pt x="277" y="10"/>
                  </a:cubicBezTo>
                  <a:cubicBezTo>
                    <a:pt x="269" y="10"/>
                    <a:pt x="263" y="6"/>
                    <a:pt x="263" y="0"/>
                  </a:cubicBezTo>
                  <a:cubicBezTo>
                    <a:pt x="262" y="0"/>
                    <a:pt x="262" y="0"/>
                    <a:pt x="262" y="0"/>
                  </a:cubicBezTo>
                  <a:cubicBezTo>
                    <a:pt x="262" y="6"/>
                    <a:pt x="256" y="10"/>
                    <a:pt x="248" y="10"/>
                  </a:cubicBezTo>
                  <a:cubicBezTo>
                    <a:pt x="240" y="10"/>
                    <a:pt x="234" y="6"/>
                    <a:pt x="234" y="0"/>
                  </a:cubicBezTo>
                  <a:cubicBezTo>
                    <a:pt x="233" y="0"/>
                    <a:pt x="233" y="0"/>
                    <a:pt x="233" y="0"/>
                  </a:cubicBezTo>
                  <a:cubicBezTo>
                    <a:pt x="233" y="6"/>
                    <a:pt x="227" y="10"/>
                    <a:pt x="219" y="10"/>
                  </a:cubicBezTo>
                  <a:cubicBezTo>
                    <a:pt x="211" y="10"/>
                    <a:pt x="205" y="6"/>
                    <a:pt x="205" y="0"/>
                  </a:cubicBezTo>
                  <a:cubicBezTo>
                    <a:pt x="204" y="0"/>
                    <a:pt x="204" y="0"/>
                    <a:pt x="204" y="0"/>
                  </a:cubicBezTo>
                  <a:cubicBezTo>
                    <a:pt x="204" y="6"/>
                    <a:pt x="198" y="10"/>
                    <a:pt x="190" y="10"/>
                  </a:cubicBezTo>
                  <a:cubicBezTo>
                    <a:pt x="182" y="10"/>
                    <a:pt x="176" y="6"/>
                    <a:pt x="176" y="0"/>
                  </a:cubicBezTo>
                  <a:cubicBezTo>
                    <a:pt x="175" y="0"/>
                    <a:pt x="175" y="0"/>
                    <a:pt x="175" y="0"/>
                  </a:cubicBezTo>
                  <a:cubicBezTo>
                    <a:pt x="175" y="6"/>
                    <a:pt x="168" y="10"/>
                    <a:pt x="161" y="10"/>
                  </a:cubicBezTo>
                  <a:cubicBezTo>
                    <a:pt x="153" y="10"/>
                    <a:pt x="146" y="6"/>
                    <a:pt x="146" y="0"/>
                  </a:cubicBezTo>
                  <a:cubicBezTo>
                    <a:pt x="146" y="0"/>
                    <a:pt x="146" y="0"/>
                    <a:pt x="146" y="0"/>
                  </a:cubicBezTo>
                  <a:cubicBezTo>
                    <a:pt x="146" y="6"/>
                    <a:pt x="139" y="10"/>
                    <a:pt x="132" y="10"/>
                  </a:cubicBezTo>
                  <a:cubicBezTo>
                    <a:pt x="124" y="10"/>
                    <a:pt x="117" y="6"/>
                    <a:pt x="117" y="0"/>
                  </a:cubicBezTo>
                  <a:cubicBezTo>
                    <a:pt x="117" y="0"/>
                    <a:pt x="117" y="0"/>
                    <a:pt x="117" y="0"/>
                  </a:cubicBezTo>
                  <a:cubicBezTo>
                    <a:pt x="117" y="6"/>
                    <a:pt x="110" y="10"/>
                    <a:pt x="102" y="10"/>
                  </a:cubicBezTo>
                  <a:cubicBezTo>
                    <a:pt x="95" y="10"/>
                    <a:pt x="88" y="6"/>
                    <a:pt x="88" y="0"/>
                  </a:cubicBezTo>
                  <a:cubicBezTo>
                    <a:pt x="88" y="0"/>
                    <a:pt x="88" y="0"/>
                    <a:pt x="88" y="0"/>
                  </a:cubicBezTo>
                  <a:cubicBezTo>
                    <a:pt x="88" y="6"/>
                    <a:pt x="81" y="10"/>
                    <a:pt x="73" y="10"/>
                  </a:cubicBezTo>
                  <a:cubicBezTo>
                    <a:pt x="65" y="10"/>
                    <a:pt x="59" y="6"/>
                    <a:pt x="59" y="0"/>
                  </a:cubicBezTo>
                  <a:cubicBezTo>
                    <a:pt x="58" y="0"/>
                    <a:pt x="58" y="0"/>
                    <a:pt x="58" y="0"/>
                  </a:cubicBezTo>
                  <a:cubicBezTo>
                    <a:pt x="58" y="6"/>
                    <a:pt x="52" y="10"/>
                    <a:pt x="44" y="10"/>
                  </a:cubicBezTo>
                  <a:cubicBezTo>
                    <a:pt x="36" y="10"/>
                    <a:pt x="30" y="6"/>
                    <a:pt x="30" y="0"/>
                  </a:cubicBezTo>
                  <a:cubicBezTo>
                    <a:pt x="29" y="0"/>
                    <a:pt x="29" y="0"/>
                    <a:pt x="29" y="0"/>
                  </a:cubicBezTo>
                  <a:cubicBezTo>
                    <a:pt x="29" y="6"/>
                    <a:pt x="23" y="10"/>
                    <a:pt x="15" y="10"/>
                  </a:cubicBezTo>
                  <a:cubicBezTo>
                    <a:pt x="7" y="10"/>
                    <a:pt x="1" y="6"/>
                    <a:pt x="1" y="0"/>
                  </a:cubicBezTo>
                  <a:cubicBezTo>
                    <a:pt x="0" y="0"/>
                    <a:pt x="0" y="0"/>
                    <a:pt x="0" y="0"/>
                  </a:cubicBezTo>
                  <a:cubicBezTo>
                    <a:pt x="0" y="1"/>
                    <a:pt x="0" y="1"/>
                    <a:pt x="0" y="1"/>
                  </a:cubicBezTo>
                  <a:cubicBezTo>
                    <a:pt x="0" y="2"/>
                    <a:pt x="0" y="3"/>
                    <a:pt x="0" y="3"/>
                  </a:cubicBezTo>
                  <a:cubicBezTo>
                    <a:pt x="0" y="3"/>
                    <a:pt x="0" y="3"/>
                    <a:pt x="0" y="3"/>
                  </a:cubicBezTo>
                  <a:cubicBezTo>
                    <a:pt x="0" y="5"/>
                    <a:pt x="0" y="8"/>
                    <a:pt x="0" y="8"/>
                  </a:cubicBezTo>
                  <a:cubicBezTo>
                    <a:pt x="2" y="13"/>
                    <a:pt x="8" y="17"/>
                    <a:pt x="15" y="17"/>
                  </a:cubicBezTo>
                  <a:cubicBezTo>
                    <a:pt x="22" y="17"/>
                    <a:pt x="28" y="13"/>
                    <a:pt x="30" y="8"/>
                  </a:cubicBezTo>
                  <a:cubicBezTo>
                    <a:pt x="31" y="13"/>
                    <a:pt x="37" y="17"/>
                    <a:pt x="44" y="17"/>
                  </a:cubicBezTo>
                  <a:cubicBezTo>
                    <a:pt x="51" y="17"/>
                    <a:pt x="57" y="13"/>
                    <a:pt x="59" y="8"/>
                  </a:cubicBezTo>
                  <a:cubicBezTo>
                    <a:pt x="60" y="13"/>
                    <a:pt x="66" y="17"/>
                    <a:pt x="73" y="17"/>
                  </a:cubicBezTo>
                  <a:cubicBezTo>
                    <a:pt x="80" y="17"/>
                    <a:pt x="86" y="13"/>
                    <a:pt x="88" y="8"/>
                  </a:cubicBezTo>
                  <a:cubicBezTo>
                    <a:pt x="89" y="13"/>
                    <a:pt x="95" y="17"/>
                    <a:pt x="102" y="17"/>
                  </a:cubicBezTo>
                  <a:cubicBezTo>
                    <a:pt x="110" y="17"/>
                    <a:pt x="116" y="13"/>
                    <a:pt x="117" y="8"/>
                  </a:cubicBezTo>
                  <a:cubicBezTo>
                    <a:pt x="118" y="13"/>
                    <a:pt x="124" y="17"/>
                    <a:pt x="132" y="17"/>
                  </a:cubicBezTo>
                  <a:cubicBezTo>
                    <a:pt x="139" y="17"/>
                    <a:pt x="145" y="13"/>
                    <a:pt x="146" y="8"/>
                  </a:cubicBezTo>
                  <a:cubicBezTo>
                    <a:pt x="147" y="13"/>
                    <a:pt x="153" y="17"/>
                    <a:pt x="161" y="17"/>
                  </a:cubicBezTo>
                  <a:cubicBezTo>
                    <a:pt x="168" y="17"/>
                    <a:pt x="174" y="13"/>
                    <a:pt x="175" y="8"/>
                  </a:cubicBezTo>
                  <a:cubicBezTo>
                    <a:pt x="177" y="13"/>
                    <a:pt x="183" y="17"/>
                    <a:pt x="190" y="17"/>
                  </a:cubicBezTo>
                  <a:cubicBezTo>
                    <a:pt x="197" y="17"/>
                    <a:pt x="203" y="13"/>
                    <a:pt x="204" y="8"/>
                  </a:cubicBezTo>
                  <a:cubicBezTo>
                    <a:pt x="206" y="13"/>
                    <a:pt x="212" y="17"/>
                    <a:pt x="219" y="17"/>
                  </a:cubicBezTo>
                  <a:cubicBezTo>
                    <a:pt x="226" y="17"/>
                    <a:pt x="232" y="13"/>
                    <a:pt x="233" y="8"/>
                  </a:cubicBezTo>
                  <a:cubicBezTo>
                    <a:pt x="235" y="13"/>
                    <a:pt x="241" y="17"/>
                    <a:pt x="248" y="17"/>
                  </a:cubicBezTo>
                  <a:cubicBezTo>
                    <a:pt x="255" y="17"/>
                    <a:pt x="261" y="13"/>
                    <a:pt x="263" y="8"/>
                  </a:cubicBezTo>
                  <a:cubicBezTo>
                    <a:pt x="264" y="13"/>
                    <a:pt x="270" y="17"/>
                    <a:pt x="277" y="17"/>
                  </a:cubicBezTo>
                  <a:cubicBezTo>
                    <a:pt x="284" y="17"/>
                    <a:pt x="290" y="13"/>
                    <a:pt x="292" y="9"/>
                  </a:cubicBezTo>
                  <a:cubicBezTo>
                    <a:pt x="293" y="13"/>
                    <a:pt x="299" y="17"/>
                    <a:pt x="306" y="17"/>
                  </a:cubicBezTo>
                  <a:cubicBezTo>
                    <a:pt x="313" y="17"/>
                    <a:pt x="319" y="13"/>
                    <a:pt x="321" y="8"/>
                  </a:cubicBezTo>
                  <a:cubicBezTo>
                    <a:pt x="322" y="13"/>
                    <a:pt x="328" y="17"/>
                    <a:pt x="335" y="17"/>
                  </a:cubicBezTo>
                  <a:cubicBezTo>
                    <a:pt x="343" y="17"/>
                    <a:pt x="349" y="13"/>
                    <a:pt x="350" y="8"/>
                  </a:cubicBezTo>
                  <a:cubicBezTo>
                    <a:pt x="351" y="13"/>
                    <a:pt x="357" y="17"/>
                    <a:pt x="365" y="17"/>
                  </a:cubicBezTo>
                  <a:cubicBezTo>
                    <a:pt x="372" y="17"/>
                    <a:pt x="378" y="13"/>
                    <a:pt x="379" y="8"/>
                  </a:cubicBezTo>
                  <a:cubicBezTo>
                    <a:pt x="380" y="13"/>
                    <a:pt x="386" y="17"/>
                    <a:pt x="394" y="17"/>
                  </a:cubicBezTo>
                  <a:cubicBezTo>
                    <a:pt x="401" y="17"/>
                    <a:pt x="407" y="13"/>
                    <a:pt x="408" y="8"/>
                  </a:cubicBezTo>
                  <a:cubicBezTo>
                    <a:pt x="410" y="13"/>
                    <a:pt x="416" y="17"/>
                    <a:pt x="423" y="17"/>
                  </a:cubicBezTo>
                  <a:cubicBezTo>
                    <a:pt x="430" y="17"/>
                    <a:pt x="436" y="13"/>
                    <a:pt x="437" y="8"/>
                  </a:cubicBezTo>
                  <a:cubicBezTo>
                    <a:pt x="439" y="13"/>
                    <a:pt x="445" y="17"/>
                    <a:pt x="452" y="17"/>
                  </a:cubicBezTo>
                  <a:cubicBezTo>
                    <a:pt x="459" y="17"/>
                    <a:pt x="465" y="13"/>
                    <a:pt x="466" y="8"/>
                  </a:cubicBezTo>
                  <a:cubicBezTo>
                    <a:pt x="468" y="13"/>
                    <a:pt x="474" y="17"/>
                    <a:pt x="481" y="17"/>
                  </a:cubicBezTo>
                  <a:cubicBezTo>
                    <a:pt x="488" y="17"/>
                    <a:pt x="494" y="13"/>
                    <a:pt x="496" y="8"/>
                  </a:cubicBezTo>
                  <a:cubicBezTo>
                    <a:pt x="497" y="13"/>
                    <a:pt x="503" y="17"/>
                    <a:pt x="510" y="17"/>
                  </a:cubicBezTo>
                  <a:cubicBezTo>
                    <a:pt x="517" y="17"/>
                    <a:pt x="523" y="13"/>
                    <a:pt x="525" y="8"/>
                  </a:cubicBezTo>
                  <a:cubicBezTo>
                    <a:pt x="526" y="13"/>
                    <a:pt x="532" y="17"/>
                    <a:pt x="539" y="17"/>
                  </a:cubicBezTo>
                  <a:cubicBezTo>
                    <a:pt x="546" y="17"/>
                    <a:pt x="552" y="13"/>
                    <a:pt x="554" y="8"/>
                  </a:cubicBezTo>
                  <a:cubicBezTo>
                    <a:pt x="555" y="13"/>
                    <a:pt x="561" y="17"/>
                    <a:pt x="568" y="17"/>
                  </a:cubicBezTo>
                  <a:cubicBezTo>
                    <a:pt x="577" y="17"/>
                    <a:pt x="583" y="12"/>
                    <a:pt x="583" y="6"/>
                  </a:cubicBezTo>
                  <a:cubicBezTo>
                    <a:pt x="583" y="0"/>
                    <a:pt x="583" y="0"/>
                    <a:pt x="583" y="0"/>
                  </a:cubicBez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479"/>
            <p:cNvSpPr>
              <a:spLocks/>
            </p:cNvSpPr>
            <p:nvPr/>
          </p:nvSpPr>
          <p:spPr bwMode="auto">
            <a:xfrm>
              <a:off x="6329009" y="5076303"/>
              <a:ext cx="1786031" cy="58074"/>
            </a:xfrm>
            <a:custGeom>
              <a:avLst/>
              <a:gdLst>
                <a:gd name="T0" fmla="*/ 509 w 524"/>
                <a:gd name="T1" fmla="*/ 17 h 17"/>
                <a:gd name="T2" fmla="*/ 480 w 524"/>
                <a:gd name="T3" fmla="*/ 17 h 17"/>
                <a:gd name="T4" fmla="*/ 451 w 524"/>
                <a:gd name="T5" fmla="*/ 17 h 17"/>
                <a:gd name="T6" fmla="*/ 422 w 524"/>
                <a:gd name="T7" fmla="*/ 17 h 17"/>
                <a:gd name="T8" fmla="*/ 393 w 524"/>
                <a:gd name="T9" fmla="*/ 17 h 17"/>
                <a:gd name="T10" fmla="*/ 364 w 524"/>
                <a:gd name="T11" fmla="*/ 17 h 17"/>
                <a:gd name="T12" fmla="*/ 335 w 524"/>
                <a:gd name="T13" fmla="*/ 17 h 17"/>
                <a:gd name="T14" fmla="*/ 305 w 524"/>
                <a:gd name="T15" fmla="*/ 17 h 17"/>
                <a:gd name="T16" fmla="*/ 276 w 524"/>
                <a:gd name="T17" fmla="*/ 17 h 17"/>
                <a:gd name="T18" fmla="*/ 247 w 524"/>
                <a:gd name="T19" fmla="*/ 17 h 17"/>
                <a:gd name="T20" fmla="*/ 218 w 524"/>
                <a:gd name="T21" fmla="*/ 17 h 17"/>
                <a:gd name="T22" fmla="*/ 189 w 524"/>
                <a:gd name="T23" fmla="*/ 17 h 17"/>
                <a:gd name="T24" fmla="*/ 160 w 524"/>
                <a:gd name="T25" fmla="*/ 17 h 17"/>
                <a:gd name="T26" fmla="*/ 131 w 524"/>
                <a:gd name="T27" fmla="*/ 17 h 17"/>
                <a:gd name="T28" fmla="*/ 102 w 524"/>
                <a:gd name="T29" fmla="*/ 17 h 17"/>
                <a:gd name="T30" fmla="*/ 72 w 524"/>
                <a:gd name="T31" fmla="*/ 17 h 17"/>
                <a:gd name="T32" fmla="*/ 43 w 524"/>
                <a:gd name="T33" fmla="*/ 17 h 17"/>
                <a:gd name="T34" fmla="*/ 14 w 524"/>
                <a:gd name="T35" fmla="*/ 17 h 17"/>
                <a:gd name="T36" fmla="*/ 0 w 524"/>
                <a:gd name="T37" fmla="*/ 0 h 17"/>
                <a:gd name="T38" fmla="*/ 14 w 524"/>
                <a:gd name="T39" fmla="*/ 11 h 17"/>
                <a:gd name="T40" fmla="*/ 29 w 524"/>
                <a:gd name="T41" fmla="*/ 0 h 17"/>
                <a:gd name="T42" fmla="*/ 58 w 524"/>
                <a:gd name="T43" fmla="*/ 0 h 17"/>
                <a:gd name="T44" fmla="*/ 72 w 524"/>
                <a:gd name="T45" fmla="*/ 11 h 17"/>
                <a:gd name="T46" fmla="*/ 87 w 524"/>
                <a:gd name="T47" fmla="*/ 0 h 17"/>
                <a:gd name="T48" fmla="*/ 116 w 524"/>
                <a:gd name="T49" fmla="*/ 0 h 17"/>
                <a:gd name="T50" fmla="*/ 131 w 524"/>
                <a:gd name="T51" fmla="*/ 11 h 17"/>
                <a:gd name="T52" fmla="*/ 146 w 524"/>
                <a:gd name="T53" fmla="*/ 0 h 17"/>
                <a:gd name="T54" fmla="*/ 174 w 524"/>
                <a:gd name="T55" fmla="*/ 0 h 17"/>
                <a:gd name="T56" fmla="*/ 189 w 524"/>
                <a:gd name="T57" fmla="*/ 11 h 17"/>
                <a:gd name="T58" fmla="*/ 204 w 524"/>
                <a:gd name="T59" fmla="*/ 0 h 17"/>
                <a:gd name="T60" fmla="*/ 232 w 524"/>
                <a:gd name="T61" fmla="*/ 0 h 17"/>
                <a:gd name="T62" fmla="*/ 247 w 524"/>
                <a:gd name="T63" fmla="*/ 11 h 17"/>
                <a:gd name="T64" fmla="*/ 261 w 524"/>
                <a:gd name="T65" fmla="*/ 0 h 17"/>
                <a:gd name="T66" fmla="*/ 262 w 524"/>
                <a:gd name="T67" fmla="*/ 0 h 17"/>
                <a:gd name="T68" fmla="*/ 291 w 524"/>
                <a:gd name="T69" fmla="*/ 0 h 17"/>
                <a:gd name="T70" fmla="*/ 305 w 524"/>
                <a:gd name="T71" fmla="*/ 11 h 17"/>
                <a:gd name="T72" fmla="*/ 320 w 524"/>
                <a:gd name="T73" fmla="*/ 0 h 17"/>
                <a:gd name="T74" fmla="*/ 349 w 524"/>
                <a:gd name="T75" fmla="*/ 0 h 17"/>
                <a:gd name="T76" fmla="*/ 364 w 524"/>
                <a:gd name="T77" fmla="*/ 11 h 17"/>
                <a:gd name="T78" fmla="*/ 379 w 524"/>
                <a:gd name="T79" fmla="*/ 0 h 17"/>
                <a:gd name="T80" fmla="*/ 407 w 524"/>
                <a:gd name="T81" fmla="*/ 0 h 17"/>
                <a:gd name="T82" fmla="*/ 422 w 524"/>
                <a:gd name="T83" fmla="*/ 11 h 17"/>
                <a:gd name="T84" fmla="*/ 437 w 524"/>
                <a:gd name="T85" fmla="*/ 0 h 17"/>
                <a:gd name="T86" fmla="*/ 465 w 524"/>
                <a:gd name="T87" fmla="*/ 0 h 17"/>
                <a:gd name="T88" fmla="*/ 480 w 524"/>
                <a:gd name="T89" fmla="*/ 11 h 17"/>
                <a:gd name="T90" fmla="*/ 495 w 524"/>
                <a:gd name="T91" fmla="*/ 0 h 17"/>
                <a:gd name="T92" fmla="*/ 523 w 524"/>
                <a:gd name="T93" fmla="*/ 0 h 17"/>
                <a:gd name="T94" fmla="*/ 524 w 524"/>
                <a:gd name="T9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17">
                  <a:moveTo>
                    <a:pt x="524" y="9"/>
                  </a:moveTo>
                  <a:cubicBezTo>
                    <a:pt x="523" y="14"/>
                    <a:pt x="516" y="17"/>
                    <a:pt x="509" y="17"/>
                  </a:cubicBezTo>
                  <a:cubicBezTo>
                    <a:pt x="502" y="17"/>
                    <a:pt x="496" y="14"/>
                    <a:pt x="495" y="9"/>
                  </a:cubicBezTo>
                  <a:cubicBezTo>
                    <a:pt x="493" y="14"/>
                    <a:pt x="487" y="17"/>
                    <a:pt x="480" y="17"/>
                  </a:cubicBezTo>
                  <a:cubicBezTo>
                    <a:pt x="473" y="17"/>
                    <a:pt x="467" y="14"/>
                    <a:pt x="466" y="9"/>
                  </a:cubicBezTo>
                  <a:cubicBezTo>
                    <a:pt x="464" y="14"/>
                    <a:pt x="458" y="17"/>
                    <a:pt x="451" y="17"/>
                  </a:cubicBezTo>
                  <a:cubicBezTo>
                    <a:pt x="444" y="17"/>
                    <a:pt x="438" y="14"/>
                    <a:pt x="436" y="9"/>
                  </a:cubicBezTo>
                  <a:cubicBezTo>
                    <a:pt x="435" y="14"/>
                    <a:pt x="429" y="17"/>
                    <a:pt x="422" y="17"/>
                  </a:cubicBezTo>
                  <a:cubicBezTo>
                    <a:pt x="415" y="17"/>
                    <a:pt x="409" y="14"/>
                    <a:pt x="407" y="9"/>
                  </a:cubicBezTo>
                  <a:cubicBezTo>
                    <a:pt x="406" y="14"/>
                    <a:pt x="400" y="17"/>
                    <a:pt x="393" y="17"/>
                  </a:cubicBezTo>
                  <a:cubicBezTo>
                    <a:pt x="386" y="17"/>
                    <a:pt x="380" y="14"/>
                    <a:pt x="378" y="9"/>
                  </a:cubicBezTo>
                  <a:cubicBezTo>
                    <a:pt x="377" y="14"/>
                    <a:pt x="371" y="17"/>
                    <a:pt x="364" y="17"/>
                  </a:cubicBezTo>
                  <a:cubicBezTo>
                    <a:pt x="356" y="17"/>
                    <a:pt x="350" y="14"/>
                    <a:pt x="349" y="9"/>
                  </a:cubicBezTo>
                  <a:cubicBezTo>
                    <a:pt x="348" y="14"/>
                    <a:pt x="342" y="17"/>
                    <a:pt x="335" y="17"/>
                  </a:cubicBezTo>
                  <a:cubicBezTo>
                    <a:pt x="327" y="17"/>
                    <a:pt x="321" y="14"/>
                    <a:pt x="320" y="9"/>
                  </a:cubicBezTo>
                  <a:cubicBezTo>
                    <a:pt x="319" y="14"/>
                    <a:pt x="313" y="17"/>
                    <a:pt x="305" y="17"/>
                  </a:cubicBezTo>
                  <a:cubicBezTo>
                    <a:pt x="298" y="17"/>
                    <a:pt x="292" y="14"/>
                    <a:pt x="291" y="9"/>
                  </a:cubicBezTo>
                  <a:cubicBezTo>
                    <a:pt x="289" y="14"/>
                    <a:pt x="283" y="17"/>
                    <a:pt x="276" y="17"/>
                  </a:cubicBezTo>
                  <a:cubicBezTo>
                    <a:pt x="269" y="17"/>
                    <a:pt x="263" y="14"/>
                    <a:pt x="262" y="9"/>
                  </a:cubicBezTo>
                  <a:cubicBezTo>
                    <a:pt x="260" y="14"/>
                    <a:pt x="254" y="17"/>
                    <a:pt x="247" y="17"/>
                  </a:cubicBezTo>
                  <a:cubicBezTo>
                    <a:pt x="240" y="17"/>
                    <a:pt x="234" y="14"/>
                    <a:pt x="233" y="9"/>
                  </a:cubicBezTo>
                  <a:cubicBezTo>
                    <a:pt x="231" y="14"/>
                    <a:pt x="225" y="17"/>
                    <a:pt x="218" y="17"/>
                  </a:cubicBezTo>
                  <a:cubicBezTo>
                    <a:pt x="211" y="17"/>
                    <a:pt x="205" y="14"/>
                    <a:pt x="203" y="9"/>
                  </a:cubicBezTo>
                  <a:cubicBezTo>
                    <a:pt x="202" y="14"/>
                    <a:pt x="196" y="17"/>
                    <a:pt x="189" y="17"/>
                  </a:cubicBezTo>
                  <a:cubicBezTo>
                    <a:pt x="182" y="17"/>
                    <a:pt x="176" y="14"/>
                    <a:pt x="174" y="9"/>
                  </a:cubicBezTo>
                  <a:cubicBezTo>
                    <a:pt x="173" y="14"/>
                    <a:pt x="167" y="17"/>
                    <a:pt x="160" y="17"/>
                  </a:cubicBezTo>
                  <a:cubicBezTo>
                    <a:pt x="153" y="17"/>
                    <a:pt x="147" y="14"/>
                    <a:pt x="145" y="9"/>
                  </a:cubicBezTo>
                  <a:cubicBezTo>
                    <a:pt x="144" y="14"/>
                    <a:pt x="138" y="17"/>
                    <a:pt x="131" y="17"/>
                  </a:cubicBezTo>
                  <a:cubicBezTo>
                    <a:pt x="123" y="17"/>
                    <a:pt x="117" y="14"/>
                    <a:pt x="116" y="9"/>
                  </a:cubicBezTo>
                  <a:cubicBezTo>
                    <a:pt x="115" y="14"/>
                    <a:pt x="109" y="17"/>
                    <a:pt x="102" y="17"/>
                  </a:cubicBezTo>
                  <a:cubicBezTo>
                    <a:pt x="94" y="17"/>
                    <a:pt x="88" y="14"/>
                    <a:pt x="87" y="9"/>
                  </a:cubicBezTo>
                  <a:cubicBezTo>
                    <a:pt x="86" y="14"/>
                    <a:pt x="80" y="17"/>
                    <a:pt x="72" y="17"/>
                  </a:cubicBezTo>
                  <a:cubicBezTo>
                    <a:pt x="65" y="17"/>
                    <a:pt x="59" y="14"/>
                    <a:pt x="58" y="9"/>
                  </a:cubicBezTo>
                  <a:cubicBezTo>
                    <a:pt x="56" y="14"/>
                    <a:pt x="50" y="17"/>
                    <a:pt x="43" y="17"/>
                  </a:cubicBezTo>
                  <a:cubicBezTo>
                    <a:pt x="36" y="17"/>
                    <a:pt x="30" y="14"/>
                    <a:pt x="29" y="9"/>
                  </a:cubicBezTo>
                  <a:cubicBezTo>
                    <a:pt x="27" y="14"/>
                    <a:pt x="21" y="17"/>
                    <a:pt x="14" y="17"/>
                  </a:cubicBezTo>
                  <a:cubicBezTo>
                    <a:pt x="7" y="17"/>
                    <a:pt x="1" y="14"/>
                    <a:pt x="0" y="9"/>
                  </a:cubicBezTo>
                  <a:cubicBezTo>
                    <a:pt x="0" y="0"/>
                    <a:pt x="0" y="0"/>
                    <a:pt x="0" y="0"/>
                  </a:cubicBezTo>
                  <a:cubicBezTo>
                    <a:pt x="0" y="0"/>
                    <a:pt x="0" y="0"/>
                    <a:pt x="0" y="0"/>
                  </a:cubicBezTo>
                  <a:cubicBezTo>
                    <a:pt x="0" y="6"/>
                    <a:pt x="6" y="11"/>
                    <a:pt x="14" y="11"/>
                  </a:cubicBezTo>
                  <a:cubicBezTo>
                    <a:pt x="22" y="11"/>
                    <a:pt x="28" y="6"/>
                    <a:pt x="28" y="0"/>
                  </a:cubicBezTo>
                  <a:cubicBezTo>
                    <a:pt x="29" y="0"/>
                    <a:pt x="29" y="0"/>
                    <a:pt x="29" y="0"/>
                  </a:cubicBezTo>
                  <a:cubicBezTo>
                    <a:pt x="29" y="6"/>
                    <a:pt x="35" y="11"/>
                    <a:pt x="43" y="11"/>
                  </a:cubicBezTo>
                  <a:cubicBezTo>
                    <a:pt x="51" y="11"/>
                    <a:pt x="58" y="6"/>
                    <a:pt x="58" y="0"/>
                  </a:cubicBezTo>
                  <a:cubicBezTo>
                    <a:pt x="58" y="0"/>
                    <a:pt x="58" y="0"/>
                    <a:pt x="58" y="0"/>
                  </a:cubicBezTo>
                  <a:cubicBezTo>
                    <a:pt x="58" y="6"/>
                    <a:pt x="65" y="11"/>
                    <a:pt x="72" y="11"/>
                  </a:cubicBezTo>
                  <a:cubicBezTo>
                    <a:pt x="80" y="11"/>
                    <a:pt x="87" y="6"/>
                    <a:pt x="87" y="0"/>
                  </a:cubicBezTo>
                  <a:cubicBezTo>
                    <a:pt x="87" y="0"/>
                    <a:pt x="87" y="0"/>
                    <a:pt x="87" y="0"/>
                  </a:cubicBezTo>
                  <a:cubicBezTo>
                    <a:pt x="87" y="6"/>
                    <a:pt x="94" y="11"/>
                    <a:pt x="102" y="11"/>
                  </a:cubicBezTo>
                  <a:cubicBezTo>
                    <a:pt x="109" y="11"/>
                    <a:pt x="116" y="6"/>
                    <a:pt x="116" y="0"/>
                  </a:cubicBezTo>
                  <a:cubicBezTo>
                    <a:pt x="116" y="0"/>
                    <a:pt x="116" y="0"/>
                    <a:pt x="116" y="0"/>
                  </a:cubicBezTo>
                  <a:cubicBezTo>
                    <a:pt x="116" y="6"/>
                    <a:pt x="123" y="11"/>
                    <a:pt x="131" y="11"/>
                  </a:cubicBezTo>
                  <a:cubicBezTo>
                    <a:pt x="138" y="11"/>
                    <a:pt x="145" y="6"/>
                    <a:pt x="145" y="0"/>
                  </a:cubicBezTo>
                  <a:cubicBezTo>
                    <a:pt x="146" y="0"/>
                    <a:pt x="146" y="0"/>
                    <a:pt x="146" y="0"/>
                  </a:cubicBezTo>
                  <a:cubicBezTo>
                    <a:pt x="146" y="6"/>
                    <a:pt x="152" y="11"/>
                    <a:pt x="160" y="11"/>
                  </a:cubicBezTo>
                  <a:cubicBezTo>
                    <a:pt x="168" y="11"/>
                    <a:pt x="174" y="6"/>
                    <a:pt x="174" y="0"/>
                  </a:cubicBezTo>
                  <a:cubicBezTo>
                    <a:pt x="175" y="0"/>
                    <a:pt x="175" y="0"/>
                    <a:pt x="175" y="0"/>
                  </a:cubicBezTo>
                  <a:cubicBezTo>
                    <a:pt x="175" y="6"/>
                    <a:pt x="181" y="11"/>
                    <a:pt x="189" y="11"/>
                  </a:cubicBezTo>
                  <a:cubicBezTo>
                    <a:pt x="197" y="11"/>
                    <a:pt x="203" y="6"/>
                    <a:pt x="203" y="0"/>
                  </a:cubicBezTo>
                  <a:cubicBezTo>
                    <a:pt x="204" y="0"/>
                    <a:pt x="204" y="0"/>
                    <a:pt x="204" y="0"/>
                  </a:cubicBezTo>
                  <a:cubicBezTo>
                    <a:pt x="204" y="6"/>
                    <a:pt x="210" y="11"/>
                    <a:pt x="218" y="11"/>
                  </a:cubicBezTo>
                  <a:cubicBezTo>
                    <a:pt x="226" y="11"/>
                    <a:pt x="232" y="6"/>
                    <a:pt x="232" y="0"/>
                  </a:cubicBezTo>
                  <a:cubicBezTo>
                    <a:pt x="233" y="0"/>
                    <a:pt x="233" y="0"/>
                    <a:pt x="233" y="0"/>
                  </a:cubicBezTo>
                  <a:cubicBezTo>
                    <a:pt x="233" y="6"/>
                    <a:pt x="239" y="11"/>
                    <a:pt x="247" y="11"/>
                  </a:cubicBezTo>
                  <a:cubicBezTo>
                    <a:pt x="255" y="11"/>
                    <a:pt x="261" y="6"/>
                    <a:pt x="261" y="0"/>
                  </a:cubicBezTo>
                  <a:cubicBezTo>
                    <a:pt x="261" y="0"/>
                    <a:pt x="261" y="0"/>
                    <a:pt x="261" y="0"/>
                  </a:cubicBezTo>
                  <a:cubicBezTo>
                    <a:pt x="262" y="0"/>
                    <a:pt x="262" y="0"/>
                    <a:pt x="262" y="0"/>
                  </a:cubicBezTo>
                  <a:cubicBezTo>
                    <a:pt x="262" y="0"/>
                    <a:pt x="262" y="0"/>
                    <a:pt x="262" y="0"/>
                  </a:cubicBezTo>
                  <a:cubicBezTo>
                    <a:pt x="262" y="6"/>
                    <a:pt x="268" y="11"/>
                    <a:pt x="276" y="11"/>
                  </a:cubicBezTo>
                  <a:cubicBezTo>
                    <a:pt x="284" y="11"/>
                    <a:pt x="291" y="6"/>
                    <a:pt x="291" y="0"/>
                  </a:cubicBezTo>
                  <a:cubicBezTo>
                    <a:pt x="291" y="0"/>
                    <a:pt x="291" y="0"/>
                    <a:pt x="291" y="0"/>
                  </a:cubicBezTo>
                  <a:cubicBezTo>
                    <a:pt x="291" y="6"/>
                    <a:pt x="298" y="11"/>
                    <a:pt x="305" y="11"/>
                  </a:cubicBezTo>
                  <a:cubicBezTo>
                    <a:pt x="313" y="11"/>
                    <a:pt x="320" y="6"/>
                    <a:pt x="320" y="0"/>
                  </a:cubicBezTo>
                  <a:cubicBezTo>
                    <a:pt x="320" y="0"/>
                    <a:pt x="320" y="0"/>
                    <a:pt x="320" y="0"/>
                  </a:cubicBezTo>
                  <a:cubicBezTo>
                    <a:pt x="320" y="6"/>
                    <a:pt x="327" y="11"/>
                    <a:pt x="335" y="11"/>
                  </a:cubicBezTo>
                  <a:cubicBezTo>
                    <a:pt x="342" y="11"/>
                    <a:pt x="349" y="6"/>
                    <a:pt x="349" y="0"/>
                  </a:cubicBezTo>
                  <a:cubicBezTo>
                    <a:pt x="349" y="0"/>
                    <a:pt x="349" y="0"/>
                    <a:pt x="349" y="0"/>
                  </a:cubicBezTo>
                  <a:cubicBezTo>
                    <a:pt x="349" y="6"/>
                    <a:pt x="356" y="11"/>
                    <a:pt x="364" y="11"/>
                  </a:cubicBezTo>
                  <a:cubicBezTo>
                    <a:pt x="371" y="11"/>
                    <a:pt x="378" y="6"/>
                    <a:pt x="378" y="0"/>
                  </a:cubicBezTo>
                  <a:cubicBezTo>
                    <a:pt x="379" y="0"/>
                    <a:pt x="379" y="0"/>
                    <a:pt x="379" y="0"/>
                  </a:cubicBezTo>
                  <a:cubicBezTo>
                    <a:pt x="379" y="6"/>
                    <a:pt x="385" y="11"/>
                    <a:pt x="393" y="11"/>
                  </a:cubicBezTo>
                  <a:cubicBezTo>
                    <a:pt x="401" y="11"/>
                    <a:pt x="407" y="6"/>
                    <a:pt x="407" y="0"/>
                  </a:cubicBezTo>
                  <a:cubicBezTo>
                    <a:pt x="408" y="0"/>
                    <a:pt x="408" y="0"/>
                    <a:pt x="408" y="0"/>
                  </a:cubicBezTo>
                  <a:cubicBezTo>
                    <a:pt x="408" y="6"/>
                    <a:pt x="414" y="11"/>
                    <a:pt x="422" y="11"/>
                  </a:cubicBezTo>
                  <a:cubicBezTo>
                    <a:pt x="430" y="11"/>
                    <a:pt x="436" y="6"/>
                    <a:pt x="436" y="0"/>
                  </a:cubicBezTo>
                  <a:cubicBezTo>
                    <a:pt x="437" y="0"/>
                    <a:pt x="437" y="0"/>
                    <a:pt x="437" y="0"/>
                  </a:cubicBezTo>
                  <a:cubicBezTo>
                    <a:pt x="437" y="6"/>
                    <a:pt x="443" y="11"/>
                    <a:pt x="451" y="11"/>
                  </a:cubicBezTo>
                  <a:cubicBezTo>
                    <a:pt x="459" y="11"/>
                    <a:pt x="465" y="6"/>
                    <a:pt x="465" y="0"/>
                  </a:cubicBezTo>
                  <a:cubicBezTo>
                    <a:pt x="466" y="0"/>
                    <a:pt x="466" y="0"/>
                    <a:pt x="466" y="0"/>
                  </a:cubicBezTo>
                  <a:cubicBezTo>
                    <a:pt x="466" y="6"/>
                    <a:pt x="472" y="11"/>
                    <a:pt x="480" y="11"/>
                  </a:cubicBezTo>
                  <a:cubicBezTo>
                    <a:pt x="488" y="11"/>
                    <a:pt x="494" y="6"/>
                    <a:pt x="494" y="0"/>
                  </a:cubicBezTo>
                  <a:cubicBezTo>
                    <a:pt x="495" y="0"/>
                    <a:pt x="495" y="0"/>
                    <a:pt x="495" y="0"/>
                  </a:cubicBezTo>
                  <a:cubicBezTo>
                    <a:pt x="495" y="6"/>
                    <a:pt x="501" y="11"/>
                    <a:pt x="509" y="11"/>
                  </a:cubicBezTo>
                  <a:cubicBezTo>
                    <a:pt x="517" y="11"/>
                    <a:pt x="523" y="6"/>
                    <a:pt x="523" y="0"/>
                  </a:cubicBezTo>
                  <a:cubicBezTo>
                    <a:pt x="524" y="0"/>
                    <a:pt x="524" y="0"/>
                    <a:pt x="524" y="0"/>
                  </a:cubicBezTo>
                  <a:lnTo>
                    <a:pt x="524" y="9"/>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480"/>
            <p:cNvSpPr>
              <a:spLocks/>
            </p:cNvSpPr>
            <p:nvPr/>
          </p:nvSpPr>
          <p:spPr bwMode="auto">
            <a:xfrm>
              <a:off x="6424780" y="5096680"/>
              <a:ext cx="1591432" cy="58074"/>
            </a:xfrm>
            <a:custGeom>
              <a:avLst/>
              <a:gdLst>
                <a:gd name="T0" fmla="*/ 466 w 467"/>
                <a:gd name="T1" fmla="*/ 0 h 17"/>
                <a:gd name="T2" fmla="*/ 438 w 467"/>
                <a:gd name="T3" fmla="*/ 0 h 17"/>
                <a:gd name="T4" fmla="*/ 423 w 467"/>
                <a:gd name="T5" fmla="*/ 10 h 17"/>
                <a:gd name="T6" fmla="*/ 408 w 467"/>
                <a:gd name="T7" fmla="*/ 0 h 17"/>
                <a:gd name="T8" fmla="*/ 380 w 467"/>
                <a:gd name="T9" fmla="*/ 0 h 17"/>
                <a:gd name="T10" fmla="*/ 365 w 467"/>
                <a:gd name="T11" fmla="*/ 10 h 17"/>
                <a:gd name="T12" fmla="*/ 350 w 467"/>
                <a:gd name="T13" fmla="*/ 0 h 17"/>
                <a:gd name="T14" fmla="*/ 321 w 467"/>
                <a:gd name="T15" fmla="*/ 0 h 17"/>
                <a:gd name="T16" fmla="*/ 307 w 467"/>
                <a:gd name="T17" fmla="*/ 10 h 17"/>
                <a:gd name="T18" fmla="*/ 292 w 467"/>
                <a:gd name="T19" fmla="*/ 0 h 17"/>
                <a:gd name="T20" fmla="*/ 263 w 467"/>
                <a:gd name="T21" fmla="*/ 0 h 17"/>
                <a:gd name="T22" fmla="*/ 248 w 467"/>
                <a:gd name="T23" fmla="*/ 10 h 17"/>
                <a:gd name="T24" fmla="*/ 234 w 467"/>
                <a:gd name="T25" fmla="*/ 0 h 17"/>
                <a:gd name="T26" fmla="*/ 233 w 467"/>
                <a:gd name="T27" fmla="*/ 0 h 17"/>
                <a:gd name="T28" fmla="*/ 205 w 467"/>
                <a:gd name="T29" fmla="*/ 0 h 17"/>
                <a:gd name="T30" fmla="*/ 190 w 467"/>
                <a:gd name="T31" fmla="*/ 10 h 17"/>
                <a:gd name="T32" fmla="*/ 175 w 467"/>
                <a:gd name="T33" fmla="*/ 0 h 17"/>
                <a:gd name="T34" fmla="*/ 147 w 467"/>
                <a:gd name="T35" fmla="*/ 0 h 17"/>
                <a:gd name="T36" fmla="*/ 132 w 467"/>
                <a:gd name="T37" fmla="*/ 10 h 17"/>
                <a:gd name="T38" fmla="*/ 117 w 467"/>
                <a:gd name="T39" fmla="*/ 0 h 17"/>
                <a:gd name="T40" fmla="*/ 88 w 467"/>
                <a:gd name="T41" fmla="*/ 0 h 17"/>
                <a:gd name="T42" fmla="*/ 74 w 467"/>
                <a:gd name="T43" fmla="*/ 10 h 17"/>
                <a:gd name="T44" fmla="*/ 59 w 467"/>
                <a:gd name="T45" fmla="*/ 0 h 17"/>
                <a:gd name="T46" fmla="*/ 30 w 467"/>
                <a:gd name="T47" fmla="*/ 0 h 17"/>
                <a:gd name="T48" fmla="*/ 15 w 467"/>
                <a:gd name="T49" fmla="*/ 10 h 17"/>
                <a:gd name="T50" fmla="*/ 0 w 467"/>
                <a:gd name="T51" fmla="*/ 0 h 17"/>
                <a:gd name="T52" fmla="*/ 15 w 467"/>
                <a:gd name="T53" fmla="*/ 17 h 17"/>
                <a:gd name="T54" fmla="*/ 44 w 467"/>
                <a:gd name="T55" fmla="*/ 17 h 17"/>
                <a:gd name="T56" fmla="*/ 74 w 467"/>
                <a:gd name="T57" fmla="*/ 17 h 17"/>
                <a:gd name="T58" fmla="*/ 103 w 467"/>
                <a:gd name="T59" fmla="*/ 17 h 17"/>
                <a:gd name="T60" fmla="*/ 132 w 467"/>
                <a:gd name="T61" fmla="*/ 17 h 17"/>
                <a:gd name="T62" fmla="*/ 161 w 467"/>
                <a:gd name="T63" fmla="*/ 17 h 17"/>
                <a:gd name="T64" fmla="*/ 190 w 467"/>
                <a:gd name="T65" fmla="*/ 17 h 17"/>
                <a:gd name="T66" fmla="*/ 219 w 467"/>
                <a:gd name="T67" fmla="*/ 17 h 17"/>
                <a:gd name="T68" fmla="*/ 248 w 467"/>
                <a:gd name="T69" fmla="*/ 17 h 17"/>
                <a:gd name="T70" fmla="*/ 277 w 467"/>
                <a:gd name="T71" fmla="*/ 17 h 17"/>
                <a:gd name="T72" fmla="*/ 307 w 467"/>
                <a:gd name="T73" fmla="*/ 17 h 17"/>
                <a:gd name="T74" fmla="*/ 336 w 467"/>
                <a:gd name="T75" fmla="*/ 17 h 17"/>
                <a:gd name="T76" fmla="*/ 365 w 467"/>
                <a:gd name="T77" fmla="*/ 17 h 17"/>
                <a:gd name="T78" fmla="*/ 394 w 467"/>
                <a:gd name="T79" fmla="*/ 17 h 17"/>
                <a:gd name="T80" fmla="*/ 423 w 467"/>
                <a:gd name="T81" fmla="*/ 17 h 17"/>
                <a:gd name="T82" fmla="*/ 452 w 467"/>
                <a:gd name="T83" fmla="*/ 17 h 17"/>
                <a:gd name="T84" fmla="*/ 467 w 467"/>
                <a:gd name="T8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7" h="17">
                  <a:moveTo>
                    <a:pt x="467" y="0"/>
                  </a:moveTo>
                  <a:cubicBezTo>
                    <a:pt x="466" y="0"/>
                    <a:pt x="466" y="0"/>
                    <a:pt x="466" y="0"/>
                  </a:cubicBezTo>
                  <a:cubicBezTo>
                    <a:pt x="466" y="5"/>
                    <a:pt x="460" y="10"/>
                    <a:pt x="452" y="10"/>
                  </a:cubicBezTo>
                  <a:cubicBezTo>
                    <a:pt x="444" y="10"/>
                    <a:pt x="438" y="5"/>
                    <a:pt x="438" y="0"/>
                  </a:cubicBezTo>
                  <a:cubicBezTo>
                    <a:pt x="437" y="0"/>
                    <a:pt x="437" y="0"/>
                    <a:pt x="437" y="0"/>
                  </a:cubicBezTo>
                  <a:cubicBezTo>
                    <a:pt x="437" y="5"/>
                    <a:pt x="431" y="10"/>
                    <a:pt x="423" y="10"/>
                  </a:cubicBezTo>
                  <a:cubicBezTo>
                    <a:pt x="415" y="10"/>
                    <a:pt x="409" y="5"/>
                    <a:pt x="409" y="0"/>
                  </a:cubicBezTo>
                  <a:cubicBezTo>
                    <a:pt x="408" y="0"/>
                    <a:pt x="408" y="0"/>
                    <a:pt x="408" y="0"/>
                  </a:cubicBezTo>
                  <a:cubicBezTo>
                    <a:pt x="408" y="5"/>
                    <a:pt x="402" y="10"/>
                    <a:pt x="394" y="10"/>
                  </a:cubicBezTo>
                  <a:cubicBezTo>
                    <a:pt x="386" y="10"/>
                    <a:pt x="380" y="5"/>
                    <a:pt x="380" y="0"/>
                  </a:cubicBezTo>
                  <a:cubicBezTo>
                    <a:pt x="379" y="0"/>
                    <a:pt x="379" y="0"/>
                    <a:pt x="379" y="0"/>
                  </a:cubicBezTo>
                  <a:cubicBezTo>
                    <a:pt x="379" y="5"/>
                    <a:pt x="373" y="10"/>
                    <a:pt x="365" y="10"/>
                  </a:cubicBezTo>
                  <a:cubicBezTo>
                    <a:pt x="357" y="10"/>
                    <a:pt x="351" y="5"/>
                    <a:pt x="351" y="0"/>
                  </a:cubicBezTo>
                  <a:cubicBezTo>
                    <a:pt x="350" y="0"/>
                    <a:pt x="350" y="0"/>
                    <a:pt x="350" y="0"/>
                  </a:cubicBezTo>
                  <a:cubicBezTo>
                    <a:pt x="350" y="5"/>
                    <a:pt x="343" y="10"/>
                    <a:pt x="336" y="10"/>
                  </a:cubicBezTo>
                  <a:cubicBezTo>
                    <a:pt x="328" y="10"/>
                    <a:pt x="321" y="5"/>
                    <a:pt x="321" y="0"/>
                  </a:cubicBezTo>
                  <a:cubicBezTo>
                    <a:pt x="321" y="0"/>
                    <a:pt x="321" y="0"/>
                    <a:pt x="321" y="0"/>
                  </a:cubicBezTo>
                  <a:cubicBezTo>
                    <a:pt x="321" y="5"/>
                    <a:pt x="314" y="10"/>
                    <a:pt x="307" y="10"/>
                  </a:cubicBezTo>
                  <a:cubicBezTo>
                    <a:pt x="299" y="10"/>
                    <a:pt x="292" y="5"/>
                    <a:pt x="292" y="0"/>
                  </a:cubicBezTo>
                  <a:cubicBezTo>
                    <a:pt x="292" y="0"/>
                    <a:pt x="292" y="0"/>
                    <a:pt x="292" y="0"/>
                  </a:cubicBezTo>
                  <a:cubicBezTo>
                    <a:pt x="292" y="5"/>
                    <a:pt x="285" y="10"/>
                    <a:pt x="277" y="10"/>
                  </a:cubicBezTo>
                  <a:cubicBezTo>
                    <a:pt x="270" y="10"/>
                    <a:pt x="263" y="5"/>
                    <a:pt x="263" y="0"/>
                  </a:cubicBezTo>
                  <a:cubicBezTo>
                    <a:pt x="263" y="0"/>
                    <a:pt x="263" y="0"/>
                    <a:pt x="263" y="0"/>
                  </a:cubicBezTo>
                  <a:cubicBezTo>
                    <a:pt x="263" y="5"/>
                    <a:pt x="256" y="10"/>
                    <a:pt x="248" y="10"/>
                  </a:cubicBezTo>
                  <a:cubicBezTo>
                    <a:pt x="240" y="10"/>
                    <a:pt x="234" y="5"/>
                    <a:pt x="234" y="0"/>
                  </a:cubicBezTo>
                  <a:cubicBezTo>
                    <a:pt x="234" y="0"/>
                    <a:pt x="234" y="0"/>
                    <a:pt x="234" y="0"/>
                  </a:cubicBezTo>
                  <a:cubicBezTo>
                    <a:pt x="233" y="0"/>
                    <a:pt x="233" y="0"/>
                    <a:pt x="233" y="0"/>
                  </a:cubicBezTo>
                  <a:cubicBezTo>
                    <a:pt x="233" y="0"/>
                    <a:pt x="233" y="0"/>
                    <a:pt x="233" y="0"/>
                  </a:cubicBezTo>
                  <a:cubicBezTo>
                    <a:pt x="233" y="5"/>
                    <a:pt x="227" y="10"/>
                    <a:pt x="219" y="10"/>
                  </a:cubicBezTo>
                  <a:cubicBezTo>
                    <a:pt x="211" y="10"/>
                    <a:pt x="205" y="5"/>
                    <a:pt x="205" y="0"/>
                  </a:cubicBezTo>
                  <a:cubicBezTo>
                    <a:pt x="204" y="0"/>
                    <a:pt x="204" y="0"/>
                    <a:pt x="204" y="0"/>
                  </a:cubicBezTo>
                  <a:cubicBezTo>
                    <a:pt x="204" y="5"/>
                    <a:pt x="198" y="10"/>
                    <a:pt x="190" y="10"/>
                  </a:cubicBezTo>
                  <a:cubicBezTo>
                    <a:pt x="182" y="10"/>
                    <a:pt x="176" y="5"/>
                    <a:pt x="176" y="0"/>
                  </a:cubicBezTo>
                  <a:cubicBezTo>
                    <a:pt x="175" y="0"/>
                    <a:pt x="175" y="0"/>
                    <a:pt x="175" y="0"/>
                  </a:cubicBezTo>
                  <a:cubicBezTo>
                    <a:pt x="175" y="5"/>
                    <a:pt x="169" y="10"/>
                    <a:pt x="161" y="10"/>
                  </a:cubicBezTo>
                  <a:cubicBezTo>
                    <a:pt x="153" y="10"/>
                    <a:pt x="147" y="5"/>
                    <a:pt x="147" y="0"/>
                  </a:cubicBezTo>
                  <a:cubicBezTo>
                    <a:pt x="146" y="0"/>
                    <a:pt x="146" y="0"/>
                    <a:pt x="146" y="0"/>
                  </a:cubicBezTo>
                  <a:cubicBezTo>
                    <a:pt x="146" y="5"/>
                    <a:pt x="140" y="10"/>
                    <a:pt x="132" y="10"/>
                  </a:cubicBezTo>
                  <a:cubicBezTo>
                    <a:pt x="124" y="10"/>
                    <a:pt x="118" y="5"/>
                    <a:pt x="118" y="0"/>
                  </a:cubicBezTo>
                  <a:cubicBezTo>
                    <a:pt x="117" y="0"/>
                    <a:pt x="117" y="0"/>
                    <a:pt x="117" y="0"/>
                  </a:cubicBezTo>
                  <a:cubicBezTo>
                    <a:pt x="117" y="5"/>
                    <a:pt x="110" y="10"/>
                    <a:pt x="103" y="10"/>
                  </a:cubicBezTo>
                  <a:cubicBezTo>
                    <a:pt x="95" y="10"/>
                    <a:pt x="88" y="5"/>
                    <a:pt x="88" y="0"/>
                  </a:cubicBezTo>
                  <a:cubicBezTo>
                    <a:pt x="88" y="0"/>
                    <a:pt x="88" y="0"/>
                    <a:pt x="88" y="0"/>
                  </a:cubicBezTo>
                  <a:cubicBezTo>
                    <a:pt x="88" y="5"/>
                    <a:pt x="81" y="10"/>
                    <a:pt x="74" y="10"/>
                  </a:cubicBezTo>
                  <a:cubicBezTo>
                    <a:pt x="66" y="10"/>
                    <a:pt x="59" y="5"/>
                    <a:pt x="59" y="0"/>
                  </a:cubicBezTo>
                  <a:cubicBezTo>
                    <a:pt x="59" y="0"/>
                    <a:pt x="59" y="0"/>
                    <a:pt x="59" y="0"/>
                  </a:cubicBezTo>
                  <a:cubicBezTo>
                    <a:pt x="59" y="5"/>
                    <a:pt x="52" y="10"/>
                    <a:pt x="44" y="10"/>
                  </a:cubicBezTo>
                  <a:cubicBezTo>
                    <a:pt x="37" y="10"/>
                    <a:pt x="30" y="5"/>
                    <a:pt x="30" y="0"/>
                  </a:cubicBezTo>
                  <a:cubicBezTo>
                    <a:pt x="30" y="0"/>
                    <a:pt x="30" y="0"/>
                    <a:pt x="30" y="0"/>
                  </a:cubicBezTo>
                  <a:cubicBezTo>
                    <a:pt x="30" y="5"/>
                    <a:pt x="23" y="10"/>
                    <a:pt x="15" y="10"/>
                  </a:cubicBezTo>
                  <a:cubicBezTo>
                    <a:pt x="7" y="10"/>
                    <a:pt x="1" y="5"/>
                    <a:pt x="1" y="0"/>
                  </a:cubicBezTo>
                  <a:cubicBezTo>
                    <a:pt x="0" y="0"/>
                    <a:pt x="0" y="0"/>
                    <a:pt x="0" y="0"/>
                  </a:cubicBezTo>
                  <a:cubicBezTo>
                    <a:pt x="0" y="8"/>
                    <a:pt x="0" y="8"/>
                    <a:pt x="0" y="8"/>
                  </a:cubicBezTo>
                  <a:cubicBezTo>
                    <a:pt x="2" y="13"/>
                    <a:pt x="8" y="17"/>
                    <a:pt x="15" y="17"/>
                  </a:cubicBezTo>
                  <a:cubicBezTo>
                    <a:pt x="22" y="17"/>
                    <a:pt x="28" y="13"/>
                    <a:pt x="30" y="8"/>
                  </a:cubicBezTo>
                  <a:cubicBezTo>
                    <a:pt x="31" y="13"/>
                    <a:pt x="37" y="17"/>
                    <a:pt x="44" y="17"/>
                  </a:cubicBezTo>
                  <a:cubicBezTo>
                    <a:pt x="52" y="17"/>
                    <a:pt x="58" y="13"/>
                    <a:pt x="59" y="8"/>
                  </a:cubicBezTo>
                  <a:cubicBezTo>
                    <a:pt x="60" y="13"/>
                    <a:pt x="66" y="17"/>
                    <a:pt x="74" y="17"/>
                  </a:cubicBezTo>
                  <a:cubicBezTo>
                    <a:pt x="81" y="17"/>
                    <a:pt x="87" y="13"/>
                    <a:pt x="88" y="8"/>
                  </a:cubicBezTo>
                  <a:cubicBezTo>
                    <a:pt x="89" y="13"/>
                    <a:pt x="95" y="17"/>
                    <a:pt x="103" y="17"/>
                  </a:cubicBezTo>
                  <a:cubicBezTo>
                    <a:pt x="110" y="17"/>
                    <a:pt x="116" y="13"/>
                    <a:pt x="117" y="8"/>
                  </a:cubicBezTo>
                  <a:cubicBezTo>
                    <a:pt x="119" y="13"/>
                    <a:pt x="125" y="17"/>
                    <a:pt x="132" y="17"/>
                  </a:cubicBezTo>
                  <a:cubicBezTo>
                    <a:pt x="139" y="17"/>
                    <a:pt x="145" y="13"/>
                    <a:pt x="146" y="8"/>
                  </a:cubicBezTo>
                  <a:cubicBezTo>
                    <a:pt x="148" y="13"/>
                    <a:pt x="154" y="17"/>
                    <a:pt x="161" y="17"/>
                  </a:cubicBezTo>
                  <a:cubicBezTo>
                    <a:pt x="168" y="17"/>
                    <a:pt x="174" y="13"/>
                    <a:pt x="175" y="8"/>
                  </a:cubicBezTo>
                  <a:cubicBezTo>
                    <a:pt x="177" y="13"/>
                    <a:pt x="183" y="17"/>
                    <a:pt x="190" y="17"/>
                  </a:cubicBezTo>
                  <a:cubicBezTo>
                    <a:pt x="197" y="17"/>
                    <a:pt x="203" y="13"/>
                    <a:pt x="205" y="8"/>
                  </a:cubicBezTo>
                  <a:cubicBezTo>
                    <a:pt x="206" y="13"/>
                    <a:pt x="212" y="17"/>
                    <a:pt x="219" y="17"/>
                  </a:cubicBezTo>
                  <a:cubicBezTo>
                    <a:pt x="226" y="17"/>
                    <a:pt x="232" y="13"/>
                    <a:pt x="234" y="8"/>
                  </a:cubicBezTo>
                  <a:cubicBezTo>
                    <a:pt x="235" y="13"/>
                    <a:pt x="241" y="17"/>
                    <a:pt x="248" y="17"/>
                  </a:cubicBezTo>
                  <a:cubicBezTo>
                    <a:pt x="255" y="17"/>
                    <a:pt x="261" y="13"/>
                    <a:pt x="263" y="8"/>
                  </a:cubicBezTo>
                  <a:cubicBezTo>
                    <a:pt x="264" y="13"/>
                    <a:pt x="270" y="17"/>
                    <a:pt x="277" y="17"/>
                  </a:cubicBezTo>
                  <a:cubicBezTo>
                    <a:pt x="285" y="17"/>
                    <a:pt x="291" y="13"/>
                    <a:pt x="292" y="8"/>
                  </a:cubicBezTo>
                  <a:cubicBezTo>
                    <a:pt x="293" y="13"/>
                    <a:pt x="299" y="17"/>
                    <a:pt x="307" y="17"/>
                  </a:cubicBezTo>
                  <a:cubicBezTo>
                    <a:pt x="314" y="17"/>
                    <a:pt x="320" y="13"/>
                    <a:pt x="321" y="8"/>
                  </a:cubicBezTo>
                  <a:cubicBezTo>
                    <a:pt x="322" y="13"/>
                    <a:pt x="328" y="17"/>
                    <a:pt x="336" y="17"/>
                  </a:cubicBezTo>
                  <a:cubicBezTo>
                    <a:pt x="343" y="17"/>
                    <a:pt x="349" y="13"/>
                    <a:pt x="350" y="8"/>
                  </a:cubicBezTo>
                  <a:cubicBezTo>
                    <a:pt x="352" y="13"/>
                    <a:pt x="358" y="17"/>
                    <a:pt x="365" y="17"/>
                  </a:cubicBezTo>
                  <a:cubicBezTo>
                    <a:pt x="372" y="17"/>
                    <a:pt x="378" y="13"/>
                    <a:pt x="379" y="8"/>
                  </a:cubicBezTo>
                  <a:cubicBezTo>
                    <a:pt x="381" y="13"/>
                    <a:pt x="387" y="17"/>
                    <a:pt x="394" y="17"/>
                  </a:cubicBezTo>
                  <a:cubicBezTo>
                    <a:pt x="401" y="17"/>
                    <a:pt x="407" y="13"/>
                    <a:pt x="408" y="8"/>
                  </a:cubicBezTo>
                  <a:cubicBezTo>
                    <a:pt x="410" y="13"/>
                    <a:pt x="416" y="17"/>
                    <a:pt x="423" y="17"/>
                  </a:cubicBezTo>
                  <a:cubicBezTo>
                    <a:pt x="430" y="17"/>
                    <a:pt x="436" y="13"/>
                    <a:pt x="438" y="8"/>
                  </a:cubicBezTo>
                  <a:cubicBezTo>
                    <a:pt x="439" y="13"/>
                    <a:pt x="445" y="17"/>
                    <a:pt x="452" y="17"/>
                  </a:cubicBezTo>
                  <a:cubicBezTo>
                    <a:pt x="459" y="17"/>
                    <a:pt x="466" y="13"/>
                    <a:pt x="467" y="8"/>
                  </a:cubicBezTo>
                  <a:lnTo>
                    <a:pt x="467" y="0"/>
                  </a:lnTo>
                  <a:close/>
                </a:path>
              </a:pathLst>
            </a:custGeom>
            <a:solidFill>
              <a:srgbClr val="62B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481"/>
            <p:cNvSpPr>
              <a:spLocks/>
            </p:cNvSpPr>
            <p:nvPr/>
          </p:nvSpPr>
          <p:spPr bwMode="auto">
            <a:xfrm>
              <a:off x="6526664" y="5114001"/>
              <a:ext cx="1390720" cy="58074"/>
            </a:xfrm>
            <a:custGeom>
              <a:avLst/>
              <a:gdLst>
                <a:gd name="T0" fmla="*/ 407 w 408"/>
                <a:gd name="T1" fmla="*/ 0 h 17"/>
                <a:gd name="T2" fmla="*/ 379 w 408"/>
                <a:gd name="T3" fmla="*/ 0 h 17"/>
                <a:gd name="T4" fmla="*/ 364 w 408"/>
                <a:gd name="T5" fmla="*/ 10 h 17"/>
                <a:gd name="T6" fmla="*/ 349 w 408"/>
                <a:gd name="T7" fmla="*/ 0 h 17"/>
                <a:gd name="T8" fmla="*/ 321 w 408"/>
                <a:gd name="T9" fmla="*/ 0 h 17"/>
                <a:gd name="T10" fmla="*/ 306 w 408"/>
                <a:gd name="T11" fmla="*/ 10 h 17"/>
                <a:gd name="T12" fmla="*/ 291 w 408"/>
                <a:gd name="T13" fmla="*/ 0 h 17"/>
                <a:gd name="T14" fmla="*/ 262 w 408"/>
                <a:gd name="T15" fmla="*/ 0 h 17"/>
                <a:gd name="T16" fmla="*/ 247 w 408"/>
                <a:gd name="T17" fmla="*/ 10 h 17"/>
                <a:gd name="T18" fmla="*/ 233 w 408"/>
                <a:gd name="T19" fmla="*/ 0 h 17"/>
                <a:gd name="T20" fmla="*/ 204 w 408"/>
                <a:gd name="T21" fmla="*/ 0 h 17"/>
                <a:gd name="T22" fmla="*/ 203 w 408"/>
                <a:gd name="T23" fmla="*/ 0 h 17"/>
                <a:gd name="T24" fmla="*/ 189 w 408"/>
                <a:gd name="T25" fmla="*/ 10 h 17"/>
                <a:gd name="T26" fmla="*/ 174 w 408"/>
                <a:gd name="T27" fmla="*/ 0 h 17"/>
                <a:gd name="T28" fmla="*/ 146 w 408"/>
                <a:gd name="T29" fmla="*/ 0 h 17"/>
                <a:gd name="T30" fmla="*/ 131 w 408"/>
                <a:gd name="T31" fmla="*/ 10 h 17"/>
                <a:gd name="T32" fmla="*/ 116 w 408"/>
                <a:gd name="T33" fmla="*/ 0 h 17"/>
                <a:gd name="T34" fmla="*/ 88 w 408"/>
                <a:gd name="T35" fmla="*/ 0 h 17"/>
                <a:gd name="T36" fmla="*/ 73 w 408"/>
                <a:gd name="T37" fmla="*/ 10 h 17"/>
                <a:gd name="T38" fmla="*/ 58 w 408"/>
                <a:gd name="T39" fmla="*/ 0 h 17"/>
                <a:gd name="T40" fmla="*/ 29 w 408"/>
                <a:gd name="T41" fmla="*/ 0 h 17"/>
                <a:gd name="T42" fmla="*/ 14 w 408"/>
                <a:gd name="T43" fmla="*/ 10 h 17"/>
                <a:gd name="T44" fmla="*/ 0 w 408"/>
                <a:gd name="T45" fmla="*/ 0 h 17"/>
                <a:gd name="T46" fmla="*/ 14 w 408"/>
                <a:gd name="T47" fmla="*/ 17 h 17"/>
                <a:gd name="T48" fmla="*/ 44 w 408"/>
                <a:gd name="T49" fmla="*/ 17 h 17"/>
                <a:gd name="T50" fmla="*/ 73 w 408"/>
                <a:gd name="T51" fmla="*/ 17 h 17"/>
                <a:gd name="T52" fmla="*/ 102 w 408"/>
                <a:gd name="T53" fmla="*/ 17 h 17"/>
                <a:gd name="T54" fmla="*/ 160 w 408"/>
                <a:gd name="T55" fmla="*/ 17 h 17"/>
                <a:gd name="T56" fmla="*/ 218 w 408"/>
                <a:gd name="T57" fmla="*/ 17 h 17"/>
                <a:gd name="T58" fmla="*/ 277 w 408"/>
                <a:gd name="T59" fmla="*/ 17 h 17"/>
                <a:gd name="T60" fmla="*/ 335 w 408"/>
                <a:gd name="T61" fmla="*/ 17 h 17"/>
                <a:gd name="T62" fmla="*/ 393 w 408"/>
                <a:gd name="T63" fmla="*/ 17 h 17"/>
                <a:gd name="T64" fmla="*/ 408 w 408"/>
                <a:gd name="T6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8" h="17">
                  <a:moveTo>
                    <a:pt x="408" y="0"/>
                  </a:moveTo>
                  <a:cubicBezTo>
                    <a:pt x="407" y="0"/>
                    <a:pt x="407" y="0"/>
                    <a:pt x="407" y="0"/>
                  </a:cubicBezTo>
                  <a:cubicBezTo>
                    <a:pt x="407" y="6"/>
                    <a:pt x="401" y="10"/>
                    <a:pt x="393" y="10"/>
                  </a:cubicBezTo>
                  <a:cubicBezTo>
                    <a:pt x="385" y="10"/>
                    <a:pt x="379" y="6"/>
                    <a:pt x="379" y="0"/>
                  </a:cubicBezTo>
                  <a:cubicBezTo>
                    <a:pt x="378" y="0"/>
                    <a:pt x="378" y="0"/>
                    <a:pt x="378" y="0"/>
                  </a:cubicBezTo>
                  <a:cubicBezTo>
                    <a:pt x="378" y="6"/>
                    <a:pt x="372" y="10"/>
                    <a:pt x="364" y="10"/>
                  </a:cubicBezTo>
                  <a:cubicBezTo>
                    <a:pt x="356" y="10"/>
                    <a:pt x="350" y="6"/>
                    <a:pt x="350" y="0"/>
                  </a:cubicBezTo>
                  <a:cubicBezTo>
                    <a:pt x="349" y="0"/>
                    <a:pt x="349" y="0"/>
                    <a:pt x="349" y="0"/>
                  </a:cubicBezTo>
                  <a:cubicBezTo>
                    <a:pt x="349" y="6"/>
                    <a:pt x="343" y="10"/>
                    <a:pt x="335" y="10"/>
                  </a:cubicBezTo>
                  <a:cubicBezTo>
                    <a:pt x="327" y="10"/>
                    <a:pt x="321" y="6"/>
                    <a:pt x="321" y="0"/>
                  </a:cubicBezTo>
                  <a:cubicBezTo>
                    <a:pt x="320" y="0"/>
                    <a:pt x="320" y="0"/>
                    <a:pt x="320" y="0"/>
                  </a:cubicBezTo>
                  <a:cubicBezTo>
                    <a:pt x="320" y="6"/>
                    <a:pt x="313" y="10"/>
                    <a:pt x="306" y="10"/>
                  </a:cubicBezTo>
                  <a:cubicBezTo>
                    <a:pt x="298" y="10"/>
                    <a:pt x="291" y="6"/>
                    <a:pt x="291" y="0"/>
                  </a:cubicBezTo>
                  <a:cubicBezTo>
                    <a:pt x="291" y="0"/>
                    <a:pt x="291" y="0"/>
                    <a:pt x="291" y="0"/>
                  </a:cubicBezTo>
                  <a:cubicBezTo>
                    <a:pt x="291" y="6"/>
                    <a:pt x="284" y="10"/>
                    <a:pt x="277" y="10"/>
                  </a:cubicBezTo>
                  <a:cubicBezTo>
                    <a:pt x="269" y="10"/>
                    <a:pt x="262" y="6"/>
                    <a:pt x="262" y="0"/>
                  </a:cubicBezTo>
                  <a:cubicBezTo>
                    <a:pt x="262" y="0"/>
                    <a:pt x="262" y="0"/>
                    <a:pt x="262" y="0"/>
                  </a:cubicBezTo>
                  <a:cubicBezTo>
                    <a:pt x="262" y="6"/>
                    <a:pt x="255" y="10"/>
                    <a:pt x="247" y="10"/>
                  </a:cubicBezTo>
                  <a:cubicBezTo>
                    <a:pt x="240" y="10"/>
                    <a:pt x="233" y="6"/>
                    <a:pt x="233" y="0"/>
                  </a:cubicBezTo>
                  <a:cubicBezTo>
                    <a:pt x="233" y="0"/>
                    <a:pt x="233" y="0"/>
                    <a:pt x="233" y="0"/>
                  </a:cubicBezTo>
                  <a:cubicBezTo>
                    <a:pt x="233" y="6"/>
                    <a:pt x="226" y="10"/>
                    <a:pt x="218" y="10"/>
                  </a:cubicBezTo>
                  <a:cubicBezTo>
                    <a:pt x="210" y="10"/>
                    <a:pt x="204" y="6"/>
                    <a:pt x="204" y="0"/>
                  </a:cubicBezTo>
                  <a:cubicBezTo>
                    <a:pt x="204" y="0"/>
                    <a:pt x="204" y="0"/>
                    <a:pt x="204" y="0"/>
                  </a:cubicBezTo>
                  <a:cubicBezTo>
                    <a:pt x="203" y="0"/>
                    <a:pt x="203" y="0"/>
                    <a:pt x="203" y="0"/>
                  </a:cubicBezTo>
                  <a:cubicBezTo>
                    <a:pt x="203" y="0"/>
                    <a:pt x="203" y="0"/>
                    <a:pt x="203" y="0"/>
                  </a:cubicBezTo>
                  <a:cubicBezTo>
                    <a:pt x="203" y="6"/>
                    <a:pt x="197" y="10"/>
                    <a:pt x="189" y="10"/>
                  </a:cubicBezTo>
                  <a:cubicBezTo>
                    <a:pt x="181" y="10"/>
                    <a:pt x="175" y="6"/>
                    <a:pt x="175" y="0"/>
                  </a:cubicBezTo>
                  <a:cubicBezTo>
                    <a:pt x="174" y="0"/>
                    <a:pt x="174" y="0"/>
                    <a:pt x="174" y="0"/>
                  </a:cubicBezTo>
                  <a:cubicBezTo>
                    <a:pt x="174" y="6"/>
                    <a:pt x="168" y="10"/>
                    <a:pt x="160" y="10"/>
                  </a:cubicBezTo>
                  <a:cubicBezTo>
                    <a:pt x="152" y="10"/>
                    <a:pt x="146" y="6"/>
                    <a:pt x="146" y="0"/>
                  </a:cubicBezTo>
                  <a:cubicBezTo>
                    <a:pt x="145" y="0"/>
                    <a:pt x="145" y="0"/>
                    <a:pt x="145" y="0"/>
                  </a:cubicBezTo>
                  <a:cubicBezTo>
                    <a:pt x="145" y="6"/>
                    <a:pt x="139" y="10"/>
                    <a:pt x="131" y="10"/>
                  </a:cubicBezTo>
                  <a:cubicBezTo>
                    <a:pt x="123" y="10"/>
                    <a:pt x="117" y="6"/>
                    <a:pt x="117" y="0"/>
                  </a:cubicBezTo>
                  <a:cubicBezTo>
                    <a:pt x="116" y="0"/>
                    <a:pt x="116" y="0"/>
                    <a:pt x="116" y="0"/>
                  </a:cubicBezTo>
                  <a:cubicBezTo>
                    <a:pt x="116" y="6"/>
                    <a:pt x="110" y="10"/>
                    <a:pt x="102" y="10"/>
                  </a:cubicBezTo>
                  <a:cubicBezTo>
                    <a:pt x="94" y="10"/>
                    <a:pt x="88" y="6"/>
                    <a:pt x="88" y="0"/>
                  </a:cubicBezTo>
                  <a:cubicBezTo>
                    <a:pt x="87" y="0"/>
                    <a:pt x="87" y="0"/>
                    <a:pt x="87" y="0"/>
                  </a:cubicBezTo>
                  <a:cubicBezTo>
                    <a:pt x="87" y="6"/>
                    <a:pt x="80" y="10"/>
                    <a:pt x="73" y="10"/>
                  </a:cubicBezTo>
                  <a:cubicBezTo>
                    <a:pt x="65" y="10"/>
                    <a:pt x="58" y="6"/>
                    <a:pt x="58" y="0"/>
                  </a:cubicBezTo>
                  <a:cubicBezTo>
                    <a:pt x="58" y="0"/>
                    <a:pt x="58" y="0"/>
                    <a:pt x="58" y="0"/>
                  </a:cubicBezTo>
                  <a:cubicBezTo>
                    <a:pt x="58" y="6"/>
                    <a:pt x="51" y="10"/>
                    <a:pt x="44" y="10"/>
                  </a:cubicBezTo>
                  <a:cubicBezTo>
                    <a:pt x="36" y="10"/>
                    <a:pt x="29" y="6"/>
                    <a:pt x="29" y="0"/>
                  </a:cubicBezTo>
                  <a:cubicBezTo>
                    <a:pt x="29" y="0"/>
                    <a:pt x="29" y="0"/>
                    <a:pt x="29" y="0"/>
                  </a:cubicBezTo>
                  <a:cubicBezTo>
                    <a:pt x="29" y="6"/>
                    <a:pt x="22" y="10"/>
                    <a:pt x="14" y="10"/>
                  </a:cubicBezTo>
                  <a:cubicBezTo>
                    <a:pt x="7" y="10"/>
                    <a:pt x="0" y="6"/>
                    <a:pt x="0" y="0"/>
                  </a:cubicBezTo>
                  <a:cubicBezTo>
                    <a:pt x="0" y="0"/>
                    <a:pt x="0" y="0"/>
                    <a:pt x="0" y="0"/>
                  </a:cubicBezTo>
                  <a:cubicBezTo>
                    <a:pt x="0" y="8"/>
                    <a:pt x="0" y="8"/>
                    <a:pt x="0" y="8"/>
                  </a:cubicBezTo>
                  <a:cubicBezTo>
                    <a:pt x="1" y="13"/>
                    <a:pt x="7" y="17"/>
                    <a:pt x="14" y="17"/>
                  </a:cubicBezTo>
                  <a:cubicBezTo>
                    <a:pt x="22" y="17"/>
                    <a:pt x="28" y="13"/>
                    <a:pt x="29" y="8"/>
                  </a:cubicBezTo>
                  <a:cubicBezTo>
                    <a:pt x="30" y="13"/>
                    <a:pt x="36" y="17"/>
                    <a:pt x="44" y="17"/>
                  </a:cubicBezTo>
                  <a:cubicBezTo>
                    <a:pt x="51" y="17"/>
                    <a:pt x="57" y="13"/>
                    <a:pt x="58" y="8"/>
                  </a:cubicBezTo>
                  <a:cubicBezTo>
                    <a:pt x="59" y="13"/>
                    <a:pt x="65" y="17"/>
                    <a:pt x="73" y="17"/>
                  </a:cubicBezTo>
                  <a:cubicBezTo>
                    <a:pt x="80" y="17"/>
                    <a:pt x="86" y="13"/>
                    <a:pt x="87" y="8"/>
                  </a:cubicBezTo>
                  <a:cubicBezTo>
                    <a:pt x="89" y="13"/>
                    <a:pt x="95" y="17"/>
                    <a:pt x="102" y="17"/>
                  </a:cubicBezTo>
                  <a:cubicBezTo>
                    <a:pt x="109" y="17"/>
                    <a:pt x="124" y="17"/>
                    <a:pt x="131" y="17"/>
                  </a:cubicBezTo>
                  <a:cubicBezTo>
                    <a:pt x="138" y="17"/>
                    <a:pt x="153" y="17"/>
                    <a:pt x="160" y="17"/>
                  </a:cubicBezTo>
                  <a:cubicBezTo>
                    <a:pt x="167" y="17"/>
                    <a:pt x="182" y="17"/>
                    <a:pt x="189" y="17"/>
                  </a:cubicBezTo>
                  <a:cubicBezTo>
                    <a:pt x="196" y="17"/>
                    <a:pt x="211" y="17"/>
                    <a:pt x="218" y="17"/>
                  </a:cubicBezTo>
                  <a:cubicBezTo>
                    <a:pt x="225" y="17"/>
                    <a:pt x="240" y="17"/>
                    <a:pt x="247" y="17"/>
                  </a:cubicBezTo>
                  <a:cubicBezTo>
                    <a:pt x="255" y="17"/>
                    <a:pt x="269" y="17"/>
                    <a:pt x="277" y="17"/>
                  </a:cubicBezTo>
                  <a:cubicBezTo>
                    <a:pt x="284" y="17"/>
                    <a:pt x="298" y="17"/>
                    <a:pt x="306" y="17"/>
                  </a:cubicBezTo>
                  <a:cubicBezTo>
                    <a:pt x="313" y="17"/>
                    <a:pt x="328" y="17"/>
                    <a:pt x="335" y="17"/>
                  </a:cubicBezTo>
                  <a:cubicBezTo>
                    <a:pt x="342" y="17"/>
                    <a:pt x="357" y="17"/>
                    <a:pt x="364" y="17"/>
                  </a:cubicBezTo>
                  <a:cubicBezTo>
                    <a:pt x="371" y="17"/>
                    <a:pt x="386" y="17"/>
                    <a:pt x="393" y="17"/>
                  </a:cubicBezTo>
                  <a:cubicBezTo>
                    <a:pt x="400" y="17"/>
                    <a:pt x="406" y="13"/>
                    <a:pt x="408" y="8"/>
                  </a:cubicBezTo>
                  <a:lnTo>
                    <a:pt x="408" y="0"/>
                  </a:lnTo>
                  <a:close/>
                </a:path>
              </a:pathLst>
            </a:custGeom>
            <a:solidFill>
              <a:srgbClr val="7FD0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82" name="Group 181" descr="Picture of airplane above clouds" title="Airplane"/>
          <p:cNvGrpSpPr/>
          <p:nvPr/>
        </p:nvGrpSpPr>
        <p:grpSpPr>
          <a:xfrm>
            <a:off x="6209067" y="1190625"/>
            <a:ext cx="2831746" cy="809625"/>
            <a:chOff x="4895851" y="1524000"/>
            <a:chExt cx="4630737" cy="1323975"/>
          </a:xfrm>
        </p:grpSpPr>
        <p:sp>
          <p:nvSpPr>
            <p:cNvPr id="183" name="Freeform 482"/>
            <p:cNvSpPr>
              <a:spLocks/>
            </p:cNvSpPr>
            <p:nvPr/>
          </p:nvSpPr>
          <p:spPr bwMode="auto">
            <a:xfrm>
              <a:off x="5124451" y="1970088"/>
              <a:ext cx="3860800" cy="484188"/>
            </a:xfrm>
            <a:custGeom>
              <a:avLst/>
              <a:gdLst>
                <a:gd name="T0" fmla="*/ 675 w 727"/>
                <a:gd name="T1" fmla="*/ 11 h 91"/>
                <a:gd name="T2" fmla="*/ 470 w 727"/>
                <a:gd name="T3" fmla="*/ 2 h 91"/>
                <a:gd name="T4" fmla="*/ 111 w 727"/>
                <a:gd name="T5" fmla="*/ 5 h 91"/>
                <a:gd name="T6" fmla="*/ 24 w 727"/>
                <a:gd name="T7" fmla="*/ 5 h 91"/>
                <a:gd name="T8" fmla="*/ 20 w 727"/>
                <a:gd name="T9" fmla="*/ 5 h 91"/>
                <a:gd name="T10" fmla="*/ 0 w 727"/>
                <a:gd name="T11" fmla="*/ 11 h 91"/>
                <a:gd name="T12" fmla="*/ 152 w 727"/>
                <a:gd name="T13" fmla="*/ 67 h 91"/>
                <a:gd name="T14" fmla="*/ 249 w 727"/>
                <a:gd name="T15" fmla="*/ 87 h 91"/>
                <a:gd name="T16" fmla="*/ 292 w 727"/>
                <a:gd name="T17" fmla="*/ 91 h 91"/>
                <a:gd name="T18" fmla="*/ 312 w 727"/>
                <a:gd name="T19" fmla="*/ 91 h 91"/>
                <a:gd name="T20" fmla="*/ 422 w 727"/>
                <a:gd name="T21" fmla="*/ 90 h 91"/>
                <a:gd name="T22" fmla="*/ 613 w 727"/>
                <a:gd name="T23" fmla="*/ 88 h 91"/>
                <a:gd name="T24" fmla="*/ 727 w 727"/>
                <a:gd name="T25" fmla="*/ 56 h 91"/>
                <a:gd name="T26" fmla="*/ 688 w 727"/>
                <a:gd name="T27" fmla="*/ 21 h 91"/>
                <a:gd name="T28" fmla="*/ 675 w 727"/>
                <a:gd name="T29" fmla="*/ 1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7" h="91">
                  <a:moveTo>
                    <a:pt x="675" y="11"/>
                  </a:moveTo>
                  <a:cubicBezTo>
                    <a:pt x="651" y="0"/>
                    <a:pt x="514" y="2"/>
                    <a:pt x="470" y="2"/>
                  </a:cubicBezTo>
                  <a:cubicBezTo>
                    <a:pt x="470" y="2"/>
                    <a:pt x="124" y="5"/>
                    <a:pt x="111" y="5"/>
                  </a:cubicBezTo>
                  <a:cubicBezTo>
                    <a:pt x="98" y="5"/>
                    <a:pt x="24" y="5"/>
                    <a:pt x="24" y="5"/>
                  </a:cubicBezTo>
                  <a:cubicBezTo>
                    <a:pt x="23" y="5"/>
                    <a:pt x="21" y="5"/>
                    <a:pt x="20" y="5"/>
                  </a:cubicBezTo>
                  <a:cubicBezTo>
                    <a:pt x="12" y="5"/>
                    <a:pt x="0" y="4"/>
                    <a:pt x="0" y="11"/>
                  </a:cubicBezTo>
                  <a:cubicBezTo>
                    <a:pt x="0" y="18"/>
                    <a:pt x="74" y="46"/>
                    <a:pt x="152" y="67"/>
                  </a:cubicBezTo>
                  <a:cubicBezTo>
                    <a:pt x="155" y="68"/>
                    <a:pt x="247" y="87"/>
                    <a:pt x="249" y="87"/>
                  </a:cubicBezTo>
                  <a:cubicBezTo>
                    <a:pt x="265" y="90"/>
                    <a:pt x="280" y="91"/>
                    <a:pt x="292" y="91"/>
                  </a:cubicBezTo>
                  <a:cubicBezTo>
                    <a:pt x="312" y="91"/>
                    <a:pt x="312" y="91"/>
                    <a:pt x="312" y="91"/>
                  </a:cubicBezTo>
                  <a:cubicBezTo>
                    <a:pt x="422" y="90"/>
                    <a:pt x="422" y="90"/>
                    <a:pt x="422" y="90"/>
                  </a:cubicBezTo>
                  <a:cubicBezTo>
                    <a:pt x="613" y="88"/>
                    <a:pt x="613" y="88"/>
                    <a:pt x="613" y="88"/>
                  </a:cubicBezTo>
                  <a:cubicBezTo>
                    <a:pt x="676" y="88"/>
                    <a:pt x="727" y="73"/>
                    <a:pt x="727" y="56"/>
                  </a:cubicBezTo>
                  <a:cubicBezTo>
                    <a:pt x="727" y="44"/>
                    <a:pt x="699" y="27"/>
                    <a:pt x="688" y="21"/>
                  </a:cubicBezTo>
                  <a:cubicBezTo>
                    <a:pt x="684" y="19"/>
                    <a:pt x="676" y="12"/>
                    <a:pt x="675"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483"/>
            <p:cNvSpPr>
              <a:spLocks/>
            </p:cNvSpPr>
            <p:nvPr/>
          </p:nvSpPr>
          <p:spPr bwMode="auto">
            <a:xfrm>
              <a:off x="4976814" y="1524000"/>
              <a:ext cx="700088" cy="473075"/>
            </a:xfrm>
            <a:custGeom>
              <a:avLst/>
              <a:gdLst>
                <a:gd name="T0" fmla="*/ 0 w 441"/>
                <a:gd name="T1" fmla="*/ 0 h 298"/>
                <a:gd name="T2" fmla="*/ 130 w 441"/>
                <a:gd name="T3" fmla="*/ 298 h 298"/>
                <a:gd name="T4" fmla="*/ 441 w 441"/>
                <a:gd name="T5" fmla="*/ 298 h 298"/>
                <a:gd name="T6" fmla="*/ 150 w 441"/>
                <a:gd name="T7" fmla="*/ 0 h 298"/>
                <a:gd name="T8" fmla="*/ 0 w 441"/>
                <a:gd name="T9" fmla="*/ 0 h 298"/>
              </a:gdLst>
              <a:ahLst/>
              <a:cxnLst>
                <a:cxn ang="0">
                  <a:pos x="T0" y="T1"/>
                </a:cxn>
                <a:cxn ang="0">
                  <a:pos x="T2" y="T3"/>
                </a:cxn>
                <a:cxn ang="0">
                  <a:pos x="T4" y="T5"/>
                </a:cxn>
                <a:cxn ang="0">
                  <a:pos x="T6" y="T7"/>
                </a:cxn>
                <a:cxn ang="0">
                  <a:pos x="T8" y="T9"/>
                </a:cxn>
              </a:cxnLst>
              <a:rect l="0" t="0" r="r" b="b"/>
              <a:pathLst>
                <a:path w="441" h="298">
                  <a:moveTo>
                    <a:pt x="0" y="0"/>
                  </a:moveTo>
                  <a:lnTo>
                    <a:pt x="130" y="298"/>
                  </a:lnTo>
                  <a:lnTo>
                    <a:pt x="441" y="298"/>
                  </a:lnTo>
                  <a:lnTo>
                    <a:pt x="15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5" name="Freeform 484"/>
            <p:cNvSpPr>
              <a:spLocks/>
            </p:cNvSpPr>
            <p:nvPr/>
          </p:nvSpPr>
          <p:spPr bwMode="auto">
            <a:xfrm>
              <a:off x="5411789" y="2135188"/>
              <a:ext cx="3573463" cy="207963"/>
            </a:xfrm>
            <a:custGeom>
              <a:avLst/>
              <a:gdLst>
                <a:gd name="T0" fmla="*/ 97 w 673"/>
                <a:gd name="T1" fmla="*/ 36 h 39"/>
                <a:gd name="T2" fmla="*/ 123 w 673"/>
                <a:gd name="T3" fmla="*/ 39 h 39"/>
                <a:gd name="T4" fmla="*/ 668 w 673"/>
                <a:gd name="T5" fmla="*/ 34 h 39"/>
                <a:gd name="T6" fmla="*/ 673 w 673"/>
                <a:gd name="T7" fmla="*/ 25 h 39"/>
                <a:gd name="T8" fmla="*/ 650 w 673"/>
                <a:gd name="T9" fmla="*/ 0 h 39"/>
                <a:gd name="T10" fmla="*/ 0 w 673"/>
                <a:gd name="T11" fmla="*/ 5 h 39"/>
                <a:gd name="T12" fmla="*/ 97 w 673"/>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673" h="39">
                  <a:moveTo>
                    <a:pt x="97" y="36"/>
                  </a:moveTo>
                  <a:cubicBezTo>
                    <a:pt x="99" y="36"/>
                    <a:pt x="115" y="39"/>
                    <a:pt x="123" y="39"/>
                  </a:cubicBezTo>
                  <a:cubicBezTo>
                    <a:pt x="668" y="34"/>
                    <a:pt x="668" y="34"/>
                    <a:pt x="668" y="34"/>
                  </a:cubicBezTo>
                  <a:cubicBezTo>
                    <a:pt x="672" y="31"/>
                    <a:pt x="673" y="28"/>
                    <a:pt x="673" y="25"/>
                  </a:cubicBezTo>
                  <a:cubicBezTo>
                    <a:pt x="673" y="17"/>
                    <a:pt x="662" y="8"/>
                    <a:pt x="650" y="0"/>
                  </a:cubicBezTo>
                  <a:cubicBezTo>
                    <a:pt x="0" y="5"/>
                    <a:pt x="0" y="5"/>
                    <a:pt x="0" y="5"/>
                  </a:cubicBezTo>
                  <a:cubicBezTo>
                    <a:pt x="25" y="15"/>
                    <a:pt x="61" y="26"/>
                    <a:pt x="97" y="36"/>
                  </a:cubicBezTo>
                </a:path>
              </a:pathLst>
            </a:custGeom>
            <a:solidFill>
              <a:srgbClr val="F9B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6" name="Freeform 485"/>
            <p:cNvSpPr>
              <a:spLocks/>
            </p:cNvSpPr>
            <p:nvPr/>
          </p:nvSpPr>
          <p:spPr bwMode="auto">
            <a:xfrm>
              <a:off x="4976814" y="1524000"/>
              <a:ext cx="700088" cy="473075"/>
            </a:xfrm>
            <a:custGeom>
              <a:avLst/>
              <a:gdLst>
                <a:gd name="T0" fmla="*/ 0 w 132"/>
                <a:gd name="T1" fmla="*/ 0 h 89"/>
                <a:gd name="T2" fmla="*/ 39 w 132"/>
                <a:gd name="T3" fmla="*/ 89 h 89"/>
                <a:gd name="T4" fmla="*/ 132 w 132"/>
                <a:gd name="T5" fmla="*/ 89 h 89"/>
                <a:gd name="T6" fmla="*/ 0 w 132"/>
                <a:gd name="T7" fmla="*/ 0 h 89"/>
              </a:gdLst>
              <a:ahLst/>
              <a:cxnLst>
                <a:cxn ang="0">
                  <a:pos x="T0" y="T1"/>
                </a:cxn>
                <a:cxn ang="0">
                  <a:pos x="T2" y="T3"/>
                </a:cxn>
                <a:cxn ang="0">
                  <a:pos x="T4" y="T5"/>
                </a:cxn>
                <a:cxn ang="0">
                  <a:pos x="T6" y="T7"/>
                </a:cxn>
              </a:cxnLst>
              <a:rect l="0" t="0" r="r" b="b"/>
              <a:pathLst>
                <a:path w="132" h="89">
                  <a:moveTo>
                    <a:pt x="0" y="0"/>
                  </a:moveTo>
                  <a:cubicBezTo>
                    <a:pt x="39" y="89"/>
                    <a:pt x="39" y="89"/>
                    <a:pt x="39" y="89"/>
                  </a:cubicBezTo>
                  <a:cubicBezTo>
                    <a:pt x="132" y="89"/>
                    <a:pt x="132" y="89"/>
                    <a:pt x="132" y="89"/>
                  </a:cubicBezTo>
                  <a:cubicBezTo>
                    <a:pt x="132" y="89"/>
                    <a:pt x="42" y="68"/>
                    <a:pt x="0" y="0"/>
                  </a:cubicBezTo>
                  <a:close/>
                </a:path>
              </a:pathLst>
            </a:custGeom>
            <a:solidFill>
              <a:srgbClr val="F9B1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7" name="Freeform 486"/>
            <p:cNvSpPr>
              <a:spLocks/>
            </p:cNvSpPr>
            <p:nvPr/>
          </p:nvSpPr>
          <p:spPr bwMode="auto">
            <a:xfrm>
              <a:off x="5289551" y="2119313"/>
              <a:ext cx="31750" cy="11113"/>
            </a:xfrm>
            <a:custGeom>
              <a:avLst/>
              <a:gdLst>
                <a:gd name="T0" fmla="*/ 0 w 6"/>
                <a:gd name="T1" fmla="*/ 0 h 2"/>
                <a:gd name="T2" fmla="*/ 6 w 6"/>
                <a:gd name="T3" fmla="*/ 2 h 2"/>
                <a:gd name="T4" fmla="*/ 5 w 6"/>
                <a:gd name="T5" fmla="*/ 2 h 2"/>
                <a:gd name="T6" fmla="*/ 0 w 6"/>
                <a:gd name="T7" fmla="*/ 0 h 2"/>
              </a:gdLst>
              <a:ahLst/>
              <a:cxnLst>
                <a:cxn ang="0">
                  <a:pos x="T0" y="T1"/>
                </a:cxn>
                <a:cxn ang="0">
                  <a:pos x="T2" y="T3"/>
                </a:cxn>
                <a:cxn ang="0">
                  <a:pos x="T4" y="T5"/>
                </a:cxn>
                <a:cxn ang="0">
                  <a:pos x="T6" y="T7"/>
                </a:cxn>
              </a:cxnLst>
              <a:rect l="0" t="0" r="r" b="b"/>
              <a:pathLst>
                <a:path w="6" h="2">
                  <a:moveTo>
                    <a:pt x="0" y="0"/>
                  </a:moveTo>
                  <a:cubicBezTo>
                    <a:pt x="2" y="1"/>
                    <a:pt x="4" y="1"/>
                    <a:pt x="6" y="2"/>
                  </a:cubicBezTo>
                  <a:cubicBezTo>
                    <a:pt x="6" y="2"/>
                    <a:pt x="6" y="2"/>
                    <a:pt x="5" y="2"/>
                  </a:cubicBezTo>
                  <a:cubicBezTo>
                    <a:pt x="0" y="0"/>
                    <a:pt x="0" y="0"/>
                    <a:pt x="0"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8" name="Freeform 487"/>
            <p:cNvSpPr>
              <a:spLocks noEditPoints="1"/>
            </p:cNvSpPr>
            <p:nvPr/>
          </p:nvSpPr>
          <p:spPr bwMode="auto">
            <a:xfrm>
              <a:off x="5316539" y="2130425"/>
              <a:ext cx="227013" cy="31750"/>
            </a:xfrm>
            <a:custGeom>
              <a:avLst/>
              <a:gdLst>
                <a:gd name="T0" fmla="*/ 29 w 43"/>
                <a:gd name="T1" fmla="*/ 4 h 6"/>
                <a:gd name="T2" fmla="*/ 28 w 43"/>
                <a:gd name="T3" fmla="*/ 6 h 6"/>
                <a:gd name="T4" fmla="*/ 43 w 43"/>
                <a:gd name="T5" fmla="*/ 6 h 6"/>
                <a:gd name="T6" fmla="*/ 29 w 43"/>
                <a:gd name="T7" fmla="*/ 4 h 6"/>
                <a:gd name="T8" fmla="*/ 0 w 43"/>
                <a:gd name="T9" fmla="*/ 0 h 6"/>
                <a:gd name="T10" fmla="*/ 1 w 43"/>
                <a:gd name="T11" fmla="*/ 0 h 6"/>
                <a:gd name="T12" fmla="*/ 7 w 43"/>
                <a:gd name="T13" fmla="*/ 2 h 6"/>
                <a:gd name="T14" fmla="*/ 0 w 43"/>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
                  <a:moveTo>
                    <a:pt x="29" y="4"/>
                  </a:moveTo>
                  <a:cubicBezTo>
                    <a:pt x="29" y="5"/>
                    <a:pt x="29" y="5"/>
                    <a:pt x="28" y="6"/>
                  </a:cubicBezTo>
                  <a:cubicBezTo>
                    <a:pt x="43" y="6"/>
                    <a:pt x="43" y="6"/>
                    <a:pt x="43" y="6"/>
                  </a:cubicBezTo>
                  <a:cubicBezTo>
                    <a:pt x="38" y="5"/>
                    <a:pt x="34" y="5"/>
                    <a:pt x="29" y="4"/>
                  </a:cubicBezTo>
                  <a:moveTo>
                    <a:pt x="0" y="0"/>
                  </a:moveTo>
                  <a:cubicBezTo>
                    <a:pt x="1" y="0"/>
                    <a:pt x="1" y="0"/>
                    <a:pt x="1" y="0"/>
                  </a:cubicBezTo>
                  <a:cubicBezTo>
                    <a:pt x="3" y="1"/>
                    <a:pt x="5" y="2"/>
                    <a:pt x="7" y="2"/>
                  </a:cubicBezTo>
                  <a:cubicBezTo>
                    <a:pt x="0" y="0"/>
                    <a:pt x="0" y="0"/>
                    <a:pt x="0"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488"/>
            <p:cNvSpPr>
              <a:spLocks noEditPoints="1"/>
            </p:cNvSpPr>
            <p:nvPr/>
          </p:nvSpPr>
          <p:spPr bwMode="auto">
            <a:xfrm>
              <a:off x="5910264" y="2268538"/>
              <a:ext cx="3079750" cy="185738"/>
            </a:xfrm>
            <a:custGeom>
              <a:avLst/>
              <a:gdLst>
                <a:gd name="T0" fmla="*/ 210 w 580"/>
                <a:gd name="T1" fmla="*/ 34 h 35"/>
                <a:gd name="T2" fmla="*/ 168 w 580"/>
                <a:gd name="T3" fmla="*/ 35 h 35"/>
                <a:gd name="T4" fmla="*/ 210 w 580"/>
                <a:gd name="T5" fmla="*/ 34 h 35"/>
                <a:gd name="T6" fmla="*/ 210 w 580"/>
                <a:gd name="T7" fmla="*/ 34 h 35"/>
                <a:gd name="T8" fmla="*/ 260 w 580"/>
                <a:gd name="T9" fmla="*/ 34 h 35"/>
                <a:gd name="T10" fmla="*/ 259 w 580"/>
                <a:gd name="T11" fmla="*/ 34 h 35"/>
                <a:gd name="T12" fmla="*/ 259 w 580"/>
                <a:gd name="T13" fmla="*/ 34 h 35"/>
                <a:gd name="T14" fmla="*/ 260 w 580"/>
                <a:gd name="T15" fmla="*/ 34 h 35"/>
                <a:gd name="T16" fmla="*/ 413 w 580"/>
                <a:gd name="T17" fmla="*/ 33 h 35"/>
                <a:gd name="T18" fmla="*/ 274 w 580"/>
                <a:gd name="T19" fmla="*/ 34 h 35"/>
                <a:gd name="T20" fmla="*/ 263 w 580"/>
                <a:gd name="T21" fmla="*/ 34 h 35"/>
                <a:gd name="T22" fmla="*/ 263 w 580"/>
                <a:gd name="T23" fmla="*/ 34 h 35"/>
                <a:gd name="T24" fmla="*/ 275 w 580"/>
                <a:gd name="T25" fmla="*/ 34 h 35"/>
                <a:gd name="T26" fmla="*/ 413 w 580"/>
                <a:gd name="T27" fmla="*/ 33 h 35"/>
                <a:gd name="T28" fmla="*/ 0 w 580"/>
                <a:gd name="T29" fmla="*/ 10 h 35"/>
                <a:gd name="T30" fmla="*/ 4 w 580"/>
                <a:gd name="T31" fmla="*/ 11 h 35"/>
                <a:gd name="T32" fmla="*/ 82 w 580"/>
                <a:gd name="T33" fmla="*/ 27 h 35"/>
                <a:gd name="T34" fmla="*/ 4 w 580"/>
                <a:gd name="T35" fmla="*/ 11 h 35"/>
                <a:gd name="T36" fmla="*/ 4 w 580"/>
                <a:gd name="T37" fmla="*/ 11 h 35"/>
                <a:gd name="T38" fmla="*/ 3 w 580"/>
                <a:gd name="T39" fmla="*/ 11 h 35"/>
                <a:gd name="T40" fmla="*/ 0 w 580"/>
                <a:gd name="T41" fmla="*/ 10 h 35"/>
                <a:gd name="T42" fmla="*/ 580 w 580"/>
                <a:gd name="T43" fmla="*/ 0 h 35"/>
                <a:gd name="T44" fmla="*/ 579 w 580"/>
                <a:gd name="T45" fmla="*/ 0 h 35"/>
                <a:gd name="T46" fmla="*/ 579 w 580"/>
                <a:gd name="T47" fmla="*/ 0 h 35"/>
                <a:gd name="T48" fmla="*/ 579 w 580"/>
                <a:gd name="T49" fmla="*/ 0 h 35"/>
                <a:gd name="T50" fmla="*/ 579 w 580"/>
                <a:gd name="T51" fmla="*/ 0 h 35"/>
                <a:gd name="T52" fmla="*/ 579 w 580"/>
                <a:gd name="T53" fmla="*/ 0 h 35"/>
                <a:gd name="T54" fmla="*/ 579 w 580"/>
                <a:gd name="T55" fmla="*/ 0 h 35"/>
                <a:gd name="T56" fmla="*/ 579 w 580"/>
                <a:gd name="T57" fmla="*/ 0 h 35"/>
                <a:gd name="T58" fmla="*/ 579 w 580"/>
                <a:gd name="T59" fmla="*/ 0 h 35"/>
                <a:gd name="T60" fmla="*/ 579 w 580"/>
                <a:gd name="T61" fmla="*/ 0 h 35"/>
                <a:gd name="T62" fmla="*/ 579 w 580"/>
                <a:gd name="T63" fmla="*/ 0 h 35"/>
                <a:gd name="T64" fmla="*/ 579 w 580"/>
                <a:gd name="T65" fmla="*/ 0 h 35"/>
                <a:gd name="T66" fmla="*/ 579 w 580"/>
                <a:gd name="T67" fmla="*/ 0 h 35"/>
                <a:gd name="T68" fmla="*/ 471 w 580"/>
                <a:gd name="T69" fmla="*/ 32 h 35"/>
                <a:gd name="T70" fmla="*/ 580 w 580"/>
                <a:gd name="T7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35">
                  <a:moveTo>
                    <a:pt x="210" y="34"/>
                  </a:moveTo>
                  <a:cubicBezTo>
                    <a:pt x="168" y="35"/>
                    <a:pt x="168" y="35"/>
                    <a:pt x="168" y="35"/>
                  </a:cubicBezTo>
                  <a:cubicBezTo>
                    <a:pt x="210" y="34"/>
                    <a:pt x="210" y="34"/>
                    <a:pt x="210" y="34"/>
                  </a:cubicBezTo>
                  <a:cubicBezTo>
                    <a:pt x="210" y="34"/>
                    <a:pt x="210" y="34"/>
                    <a:pt x="210" y="34"/>
                  </a:cubicBezTo>
                  <a:moveTo>
                    <a:pt x="260" y="34"/>
                  </a:moveTo>
                  <a:cubicBezTo>
                    <a:pt x="259" y="34"/>
                    <a:pt x="259" y="34"/>
                    <a:pt x="259" y="34"/>
                  </a:cubicBezTo>
                  <a:cubicBezTo>
                    <a:pt x="259" y="34"/>
                    <a:pt x="259" y="34"/>
                    <a:pt x="259" y="34"/>
                  </a:cubicBezTo>
                  <a:cubicBezTo>
                    <a:pt x="260" y="34"/>
                    <a:pt x="260" y="34"/>
                    <a:pt x="260" y="34"/>
                  </a:cubicBezTo>
                  <a:moveTo>
                    <a:pt x="413" y="33"/>
                  </a:moveTo>
                  <a:cubicBezTo>
                    <a:pt x="274" y="34"/>
                    <a:pt x="274" y="34"/>
                    <a:pt x="274" y="34"/>
                  </a:cubicBezTo>
                  <a:cubicBezTo>
                    <a:pt x="263" y="34"/>
                    <a:pt x="263" y="34"/>
                    <a:pt x="263" y="34"/>
                  </a:cubicBezTo>
                  <a:cubicBezTo>
                    <a:pt x="263" y="34"/>
                    <a:pt x="263" y="34"/>
                    <a:pt x="263" y="34"/>
                  </a:cubicBezTo>
                  <a:cubicBezTo>
                    <a:pt x="275" y="34"/>
                    <a:pt x="275" y="34"/>
                    <a:pt x="275" y="34"/>
                  </a:cubicBezTo>
                  <a:cubicBezTo>
                    <a:pt x="413" y="33"/>
                    <a:pt x="413" y="33"/>
                    <a:pt x="413" y="33"/>
                  </a:cubicBezTo>
                  <a:moveTo>
                    <a:pt x="0" y="10"/>
                  </a:moveTo>
                  <a:cubicBezTo>
                    <a:pt x="1" y="10"/>
                    <a:pt x="3" y="11"/>
                    <a:pt x="4" y="11"/>
                  </a:cubicBezTo>
                  <a:cubicBezTo>
                    <a:pt x="5" y="11"/>
                    <a:pt x="53" y="22"/>
                    <a:pt x="82" y="27"/>
                  </a:cubicBezTo>
                  <a:cubicBezTo>
                    <a:pt x="54" y="22"/>
                    <a:pt x="6" y="12"/>
                    <a:pt x="4" y="11"/>
                  </a:cubicBezTo>
                  <a:cubicBezTo>
                    <a:pt x="4" y="11"/>
                    <a:pt x="4" y="11"/>
                    <a:pt x="4" y="11"/>
                  </a:cubicBezTo>
                  <a:cubicBezTo>
                    <a:pt x="3" y="11"/>
                    <a:pt x="3" y="11"/>
                    <a:pt x="3" y="11"/>
                  </a:cubicBezTo>
                  <a:cubicBezTo>
                    <a:pt x="2" y="10"/>
                    <a:pt x="1" y="10"/>
                    <a:pt x="0" y="10"/>
                  </a:cubicBezTo>
                  <a:moveTo>
                    <a:pt x="580" y="0"/>
                  </a:moveTo>
                  <a:cubicBezTo>
                    <a:pt x="580"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0"/>
                    <a:pt x="579" y="0"/>
                    <a:pt x="579" y="0"/>
                  </a:cubicBezTo>
                  <a:cubicBezTo>
                    <a:pt x="579" y="17"/>
                    <a:pt x="531" y="31"/>
                    <a:pt x="471" y="32"/>
                  </a:cubicBezTo>
                  <a:cubicBezTo>
                    <a:pt x="531" y="31"/>
                    <a:pt x="580" y="17"/>
                    <a:pt x="580"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489"/>
            <p:cNvSpPr>
              <a:spLocks noEditPoints="1"/>
            </p:cNvSpPr>
            <p:nvPr/>
          </p:nvSpPr>
          <p:spPr bwMode="auto">
            <a:xfrm>
              <a:off x="5932489" y="2268538"/>
              <a:ext cx="3052763" cy="185738"/>
            </a:xfrm>
            <a:custGeom>
              <a:avLst/>
              <a:gdLst>
                <a:gd name="T0" fmla="*/ 0 w 575"/>
                <a:gd name="T1" fmla="*/ 11 h 35"/>
                <a:gd name="T2" fmla="*/ 0 w 575"/>
                <a:gd name="T3" fmla="*/ 11 h 35"/>
                <a:gd name="T4" fmla="*/ 78 w 575"/>
                <a:gd name="T5" fmla="*/ 27 h 35"/>
                <a:gd name="T6" fmla="*/ 98 w 575"/>
                <a:gd name="T7" fmla="*/ 32 h 35"/>
                <a:gd name="T8" fmla="*/ 139 w 575"/>
                <a:gd name="T9" fmla="*/ 35 h 35"/>
                <a:gd name="T10" fmla="*/ 140 w 575"/>
                <a:gd name="T11" fmla="*/ 35 h 35"/>
                <a:gd name="T12" fmla="*/ 160 w 575"/>
                <a:gd name="T13" fmla="*/ 35 h 35"/>
                <a:gd name="T14" fmla="*/ 164 w 575"/>
                <a:gd name="T15" fmla="*/ 35 h 35"/>
                <a:gd name="T16" fmla="*/ 206 w 575"/>
                <a:gd name="T17" fmla="*/ 34 h 35"/>
                <a:gd name="T18" fmla="*/ 205 w 575"/>
                <a:gd name="T19" fmla="*/ 34 h 35"/>
                <a:gd name="T20" fmla="*/ 150 w 575"/>
                <a:gd name="T21" fmla="*/ 35 h 35"/>
                <a:gd name="T22" fmla="*/ 145 w 575"/>
                <a:gd name="T23" fmla="*/ 14 h 35"/>
                <a:gd name="T24" fmla="*/ 163 w 575"/>
                <a:gd name="T25" fmla="*/ 13 h 35"/>
                <a:gd name="T26" fmla="*/ 25 w 575"/>
                <a:gd name="T27" fmla="*/ 14 h 35"/>
                <a:gd name="T28" fmla="*/ 25 w 575"/>
                <a:gd name="T29" fmla="*/ 14 h 35"/>
                <a:gd name="T30" fmla="*/ 0 w 575"/>
                <a:gd name="T31" fmla="*/ 11 h 35"/>
                <a:gd name="T32" fmla="*/ 575 w 575"/>
                <a:gd name="T33" fmla="*/ 0 h 35"/>
                <a:gd name="T34" fmla="*/ 570 w 575"/>
                <a:gd name="T35" fmla="*/ 9 h 35"/>
                <a:gd name="T36" fmla="*/ 283 w 575"/>
                <a:gd name="T37" fmla="*/ 12 h 35"/>
                <a:gd name="T38" fmla="*/ 259 w 575"/>
                <a:gd name="T39" fmla="*/ 34 h 35"/>
                <a:gd name="T40" fmla="*/ 270 w 575"/>
                <a:gd name="T41" fmla="*/ 34 h 35"/>
                <a:gd name="T42" fmla="*/ 409 w 575"/>
                <a:gd name="T43" fmla="*/ 33 h 35"/>
                <a:gd name="T44" fmla="*/ 462 w 575"/>
                <a:gd name="T45" fmla="*/ 32 h 35"/>
                <a:gd name="T46" fmla="*/ 467 w 575"/>
                <a:gd name="T47" fmla="*/ 32 h 35"/>
                <a:gd name="T48" fmla="*/ 575 w 575"/>
                <a:gd name="T49" fmla="*/ 0 h 35"/>
                <a:gd name="T50" fmla="*/ 575 w 575"/>
                <a:gd name="T51" fmla="*/ 0 h 35"/>
                <a:gd name="T52" fmla="*/ 575 w 575"/>
                <a:gd name="T53" fmla="*/ 0 h 35"/>
                <a:gd name="T54" fmla="*/ 575 w 575"/>
                <a:gd name="T55" fmla="*/ 0 h 35"/>
                <a:gd name="T56" fmla="*/ 575 w 575"/>
                <a:gd name="T57" fmla="*/ 0 h 35"/>
                <a:gd name="T58" fmla="*/ 575 w 575"/>
                <a:gd name="T59" fmla="*/ 0 h 35"/>
                <a:gd name="T60" fmla="*/ 575 w 575"/>
                <a:gd name="T61" fmla="*/ 0 h 35"/>
                <a:gd name="T62" fmla="*/ 575 w 575"/>
                <a:gd name="T63" fmla="*/ 0 h 35"/>
                <a:gd name="T64" fmla="*/ 575 w 575"/>
                <a:gd name="T65" fmla="*/ 0 h 35"/>
                <a:gd name="T66" fmla="*/ 575 w 575"/>
                <a:gd name="T67" fmla="*/ 0 h 35"/>
                <a:gd name="T68" fmla="*/ 575 w 575"/>
                <a:gd name="T69" fmla="*/ 0 h 35"/>
                <a:gd name="T70" fmla="*/ 575 w 575"/>
                <a:gd name="T71" fmla="*/ 0 h 35"/>
                <a:gd name="T72" fmla="*/ 575 w 575"/>
                <a:gd name="T73" fmla="*/ 0 h 35"/>
                <a:gd name="T74" fmla="*/ 575 w 575"/>
                <a:gd name="T75" fmla="*/ 0 h 35"/>
                <a:gd name="T76" fmla="*/ 575 w 575"/>
                <a:gd name="T77" fmla="*/ 0 h 35"/>
                <a:gd name="T78" fmla="*/ 575 w 575"/>
                <a:gd name="T7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5" h="35">
                  <a:moveTo>
                    <a:pt x="0" y="11"/>
                  </a:moveTo>
                  <a:cubicBezTo>
                    <a:pt x="0" y="11"/>
                    <a:pt x="0" y="11"/>
                    <a:pt x="0" y="11"/>
                  </a:cubicBezTo>
                  <a:cubicBezTo>
                    <a:pt x="2" y="12"/>
                    <a:pt x="50" y="22"/>
                    <a:pt x="78" y="27"/>
                  </a:cubicBezTo>
                  <a:cubicBezTo>
                    <a:pt x="89" y="30"/>
                    <a:pt x="97" y="31"/>
                    <a:pt x="98" y="32"/>
                  </a:cubicBezTo>
                  <a:cubicBezTo>
                    <a:pt x="114" y="34"/>
                    <a:pt x="128" y="35"/>
                    <a:pt x="139" y="35"/>
                  </a:cubicBezTo>
                  <a:cubicBezTo>
                    <a:pt x="139" y="35"/>
                    <a:pt x="139" y="35"/>
                    <a:pt x="140" y="35"/>
                  </a:cubicBezTo>
                  <a:cubicBezTo>
                    <a:pt x="160" y="35"/>
                    <a:pt x="160" y="35"/>
                    <a:pt x="160" y="35"/>
                  </a:cubicBezTo>
                  <a:cubicBezTo>
                    <a:pt x="164" y="35"/>
                    <a:pt x="164" y="35"/>
                    <a:pt x="164" y="35"/>
                  </a:cubicBezTo>
                  <a:cubicBezTo>
                    <a:pt x="206" y="34"/>
                    <a:pt x="206" y="34"/>
                    <a:pt x="206" y="34"/>
                  </a:cubicBezTo>
                  <a:cubicBezTo>
                    <a:pt x="206" y="34"/>
                    <a:pt x="205" y="34"/>
                    <a:pt x="205" y="34"/>
                  </a:cubicBezTo>
                  <a:cubicBezTo>
                    <a:pt x="150" y="35"/>
                    <a:pt x="150" y="35"/>
                    <a:pt x="150" y="35"/>
                  </a:cubicBezTo>
                  <a:cubicBezTo>
                    <a:pt x="145" y="14"/>
                    <a:pt x="145" y="14"/>
                    <a:pt x="145" y="14"/>
                  </a:cubicBezTo>
                  <a:cubicBezTo>
                    <a:pt x="163" y="13"/>
                    <a:pt x="163" y="13"/>
                    <a:pt x="163" y="13"/>
                  </a:cubicBezTo>
                  <a:cubicBezTo>
                    <a:pt x="25" y="14"/>
                    <a:pt x="25" y="14"/>
                    <a:pt x="25" y="14"/>
                  </a:cubicBezTo>
                  <a:cubicBezTo>
                    <a:pt x="25" y="14"/>
                    <a:pt x="25" y="14"/>
                    <a:pt x="25" y="14"/>
                  </a:cubicBezTo>
                  <a:cubicBezTo>
                    <a:pt x="18" y="14"/>
                    <a:pt x="4" y="12"/>
                    <a:pt x="0" y="11"/>
                  </a:cubicBezTo>
                  <a:moveTo>
                    <a:pt x="575" y="0"/>
                  </a:moveTo>
                  <a:cubicBezTo>
                    <a:pt x="575" y="4"/>
                    <a:pt x="573" y="7"/>
                    <a:pt x="570" y="9"/>
                  </a:cubicBezTo>
                  <a:cubicBezTo>
                    <a:pt x="283" y="12"/>
                    <a:pt x="283" y="12"/>
                    <a:pt x="283" y="12"/>
                  </a:cubicBezTo>
                  <a:cubicBezTo>
                    <a:pt x="259" y="34"/>
                    <a:pt x="259" y="34"/>
                    <a:pt x="259" y="34"/>
                  </a:cubicBezTo>
                  <a:cubicBezTo>
                    <a:pt x="270" y="34"/>
                    <a:pt x="270" y="34"/>
                    <a:pt x="270" y="34"/>
                  </a:cubicBezTo>
                  <a:cubicBezTo>
                    <a:pt x="409" y="33"/>
                    <a:pt x="409" y="33"/>
                    <a:pt x="409" y="33"/>
                  </a:cubicBezTo>
                  <a:cubicBezTo>
                    <a:pt x="462" y="32"/>
                    <a:pt x="462" y="32"/>
                    <a:pt x="462" y="32"/>
                  </a:cubicBezTo>
                  <a:cubicBezTo>
                    <a:pt x="463" y="32"/>
                    <a:pt x="465" y="32"/>
                    <a:pt x="467" y="32"/>
                  </a:cubicBezTo>
                  <a:cubicBezTo>
                    <a:pt x="527" y="31"/>
                    <a:pt x="575" y="17"/>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moveTo>
                    <a:pt x="575" y="0"/>
                  </a:moveTo>
                  <a:cubicBezTo>
                    <a:pt x="575" y="0"/>
                    <a:pt x="575" y="0"/>
                    <a:pt x="575" y="0"/>
                  </a:cubicBezTo>
                  <a:cubicBezTo>
                    <a:pt x="575" y="0"/>
                    <a:pt x="575" y="0"/>
                    <a:pt x="575" y="0"/>
                  </a:cubicBezTo>
                </a:path>
              </a:pathLst>
            </a:custGeom>
            <a:solidFill>
              <a:srgbClr val="AEA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490"/>
            <p:cNvSpPr>
              <a:spLocks noEditPoints="1"/>
            </p:cNvSpPr>
            <p:nvPr/>
          </p:nvSpPr>
          <p:spPr bwMode="auto">
            <a:xfrm>
              <a:off x="5464176" y="2162175"/>
              <a:ext cx="3521075" cy="180975"/>
            </a:xfrm>
            <a:custGeom>
              <a:avLst/>
              <a:gdLst>
                <a:gd name="T0" fmla="*/ 378 w 663"/>
                <a:gd name="T1" fmla="*/ 25 h 34"/>
                <a:gd name="T2" fmla="*/ 658 w 663"/>
                <a:gd name="T3" fmla="*/ 29 h 34"/>
                <a:gd name="T4" fmla="*/ 663 w 663"/>
                <a:gd name="T5" fmla="*/ 20 h 34"/>
                <a:gd name="T6" fmla="*/ 663 w 663"/>
                <a:gd name="T7" fmla="*/ 20 h 34"/>
                <a:gd name="T8" fmla="*/ 663 w 663"/>
                <a:gd name="T9" fmla="*/ 20 h 34"/>
                <a:gd name="T10" fmla="*/ 663 w 663"/>
                <a:gd name="T11" fmla="*/ 20 h 34"/>
                <a:gd name="T12" fmla="*/ 663 w 663"/>
                <a:gd name="T13" fmla="*/ 20 h 34"/>
                <a:gd name="T14" fmla="*/ 663 w 663"/>
                <a:gd name="T15" fmla="*/ 20 h 34"/>
                <a:gd name="T16" fmla="*/ 92 w 663"/>
                <a:gd name="T17" fmla="*/ 16 h 34"/>
                <a:gd name="T18" fmla="*/ 94 w 663"/>
                <a:gd name="T19" fmla="*/ 13 h 34"/>
                <a:gd name="T20" fmla="*/ 94 w 663"/>
                <a:gd name="T21" fmla="*/ 18 h 34"/>
                <a:gd name="T22" fmla="*/ 109 w 663"/>
                <a:gd name="T23" fmla="*/ 18 h 34"/>
                <a:gd name="T24" fmla="*/ 109 w 663"/>
                <a:gd name="T25" fmla="*/ 13 h 34"/>
                <a:gd name="T26" fmla="*/ 112 w 663"/>
                <a:gd name="T27" fmla="*/ 16 h 34"/>
                <a:gd name="T28" fmla="*/ 109 w 663"/>
                <a:gd name="T29" fmla="*/ 18 h 34"/>
                <a:gd name="T30" fmla="*/ 0 w 663"/>
                <a:gd name="T31" fmla="*/ 0 h 34"/>
                <a:gd name="T32" fmla="*/ 84 w 663"/>
                <a:gd name="T33" fmla="*/ 30 h 34"/>
                <a:gd name="T34" fmla="*/ 88 w 663"/>
                <a:gd name="T35" fmla="*/ 31 h 34"/>
                <a:gd name="T36" fmla="*/ 113 w 663"/>
                <a:gd name="T37" fmla="*/ 34 h 34"/>
                <a:gd name="T38" fmla="*/ 365 w 663"/>
                <a:gd name="T39" fmla="*/ 25 h 34"/>
                <a:gd name="T40" fmla="*/ 210 w 663"/>
                <a:gd name="T41" fmla="*/ 22 h 34"/>
                <a:gd name="T42" fmla="*/ 175 w 663"/>
                <a:gd name="T43" fmla="*/ 23 h 34"/>
                <a:gd name="T44" fmla="*/ 166 w 663"/>
                <a:gd name="T45" fmla="*/ 25 h 34"/>
                <a:gd name="T46" fmla="*/ 164 w 663"/>
                <a:gd name="T47" fmla="*/ 23 h 34"/>
                <a:gd name="T48" fmla="*/ 156 w 663"/>
                <a:gd name="T49" fmla="*/ 18 h 34"/>
                <a:gd name="T50" fmla="*/ 155 w 663"/>
                <a:gd name="T51" fmla="*/ 18 h 34"/>
                <a:gd name="T52" fmla="*/ 142 w 663"/>
                <a:gd name="T53" fmla="*/ 16 h 34"/>
                <a:gd name="T54" fmla="*/ 139 w 663"/>
                <a:gd name="T55" fmla="*/ 18 h 34"/>
                <a:gd name="T56" fmla="*/ 127 w 663"/>
                <a:gd name="T57" fmla="*/ 15 h 34"/>
                <a:gd name="T58" fmla="*/ 125 w 663"/>
                <a:gd name="T59" fmla="*/ 18 h 34"/>
                <a:gd name="T60" fmla="*/ 122 w 663"/>
                <a:gd name="T61" fmla="*/ 16 h 34"/>
                <a:gd name="T62" fmla="*/ 15 w 663"/>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3" h="34">
                  <a:moveTo>
                    <a:pt x="663" y="20"/>
                  </a:moveTo>
                  <a:cubicBezTo>
                    <a:pt x="578" y="24"/>
                    <a:pt x="584" y="23"/>
                    <a:pt x="378" y="25"/>
                  </a:cubicBezTo>
                  <a:cubicBezTo>
                    <a:pt x="371" y="32"/>
                    <a:pt x="371" y="32"/>
                    <a:pt x="371" y="32"/>
                  </a:cubicBezTo>
                  <a:cubicBezTo>
                    <a:pt x="658" y="29"/>
                    <a:pt x="658" y="29"/>
                    <a:pt x="658" y="29"/>
                  </a:cubicBezTo>
                  <a:cubicBezTo>
                    <a:pt x="661" y="27"/>
                    <a:pt x="663" y="24"/>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cubicBezTo>
                    <a:pt x="663" y="20"/>
                    <a:pt x="663" y="20"/>
                    <a:pt x="663" y="20"/>
                  </a:cubicBezTo>
                  <a:moveTo>
                    <a:pt x="94" y="18"/>
                  </a:moveTo>
                  <a:cubicBezTo>
                    <a:pt x="93" y="18"/>
                    <a:pt x="92" y="17"/>
                    <a:pt x="92" y="16"/>
                  </a:cubicBezTo>
                  <a:cubicBezTo>
                    <a:pt x="92" y="14"/>
                    <a:pt x="93" y="13"/>
                    <a:pt x="94" y="13"/>
                  </a:cubicBezTo>
                  <a:cubicBezTo>
                    <a:pt x="94" y="13"/>
                    <a:pt x="94" y="13"/>
                    <a:pt x="94" y="13"/>
                  </a:cubicBezTo>
                  <a:cubicBezTo>
                    <a:pt x="96" y="13"/>
                    <a:pt x="97" y="14"/>
                    <a:pt x="97" y="16"/>
                  </a:cubicBezTo>
                  <a:cubicBezTo>
                    <a:pt x="97" y="17"/>
                    <a:pt x="96" y="18"/>
                    <a:pt x="94" y="18"/>
                  </a:cubicBezTo>
                  <a:cubicBezTo>
                    <a:pt x="94" y="18"/>
                    <a:pt x="94" y="18"/>
                    <a:pt x="94" y="18"/>
                  </a:cubicBezTo>
                  <a:moveTo>
                    <a:pt x="109" y="18"/>
                  </a:moveTo>
                  <a:cubicBezTo>
                    <a:pt x="108" y="18"/>
                    <a:pt x="106" y="17"/>
                    <a:pt x="106" y="16"/>
                  </a:cubicBezTo>
                  <a:cubicBezTo>
                    <a:pt x="106" y="14"/>
                    <a:pt x="107" y="13"/>
                    <a:pt x="109" y="13"/>
                  </a:cubicBezTo>
                  <a:cubicBezTo>
                    <a:pt x="109" y="13"/>
                    <a:pt x="109" y="13"/>
                    <a:pt x="109" y="13"/>
                  </a:cubicBezTo>
                  <a:cubicBezTo>
                    <a:pt x="110" y="13"/>
                    <a:pt x="112" y="14"/>
                    <a:pt x="112" y="16"/>
                  </a:cubicBezTo>
                  <a:cubicBezTo>
                    <a:pt x="112" y="17"/>
                    <a:pt x="110" y="18"/>
                    <a:pt x="109" y="18"/>
                  </a:cubicBezTo>
                  <a:cubicBezTo>
                    <a:pt x="109" y="18"/>
                    <a:pt x="109" y="18"/>
                    <a:pt x="109" y="18"/>
                  </a:cubicBezTo>
                  <a:moveTo>
                    <a:pt x="15" y="0"/>
                  </a:moveTo>
                  <a:cubicBezTo>
                    <a:pt x="0" y="0"/>
                    <a:pt x="0" y="0"/>
                    <a:pt x="0" y="0"/>
                  </a:cubicBezTo>
                  <a:cubicBezTo>
                    <a:pt x="0" y="1"/>
                    <a:pt x="0" y="3"/>
                    <a:pt x="0" y="4"/>
                  </a:cubicBezTo>
                  <a:cubicBezTo>
                    <a:pt x="29" y="14"/>
                    <a:pt x="57" y="23"/>
                    <a:pt x="84" y="30"/>
                  </a:cubicBezTo>
                  <a:cubicBezTo>
                    <a:pt x="85" y="30"/>
                    <a:pt x="86" y="30"/>
                    <a:pt x="87" y="31"/>
                  </a:cubicBezTo>
                  <a:cubicBezTo>
                    <a:pt x="87" y="31"/>
                    <a:pt x="87" y="31"/>
                    <a:pt x="88" y="31"/>
                  </a:cubicBezTo>
                  <a:cubicBezTo>
                    <a:pt x="92" y="32"/>
                    <a:pt x="106" y="34"/>
                    <a:pt x="113" y="34"/>
                  </a:cubicBezTo>
                  <a:cubicBezTo>
                    <a:pt x="113" y="34"/>
                    <a:pt x="113" y="34"/>
                    <a:pt x="113" y="34"/>
                  </a:cubicBezTo>
                  <a:cubicBezTo>
                    <a:pt x="251" y="33"/>
                    <a:pt x="251" y="33"/>
                    <a:pt x="251" y="33"/>
                  </a:cubicBezTo>
                  <a:cubicBezTo>
                    <a:pt x="365" y="25"/>
                    <a:pt x="365" y="25"/>
                    <a:pt x="365" y="25"/>
                  </a:cubicBezTo>
                  <a:cubicBezTo>
                    <a:pt x="359" y="25"/>
                    <a:pt x="354" y="26"/>
                    <a:pt x="348" y="26"/>
                  </a:cubicBezTo>
                  <a:cubicBezTo>
                    <a:pt x="348" y="26"/>
                    <a:pt x="256" y="25"/>
                    <a:pt x="210" y="22"/>
                  </a:cubicBezTo>
                  <a:cubicBezTo>
                    <a:pt x="198" y="21"/>
                    <a:pt x="187" y="20"/>
                    <a:pt x="175" y="19"/>
                  </a:cubicBezTo>
                  <a:cubicBezTo>
                    <a:pt x="175" y="23"/>
                    <a:pt x="175" y="23"/>
                    <a:pt x="175" y="23"/>
                  </a:cubicBezTo>
                  <a:cubicBezTo>
                    <a:pt x="175" y="24"/>
                    <a:pt x="174" y="25"/>
                    <a:pt x="173" y="25"/>
                  </a:cubicBezTo>
                  <a:cubicBezTo>
                    <a:pt x="166" y="25"/>
                    <a:pt x="166" y="25"/>
                    <a:pt x="166" y="25"/>
                  </a:cubicBezTo>
                  <a:cubicBezTo>
                    <a:pt x="166" y="25"/>
                    <a:pt x="166" y="25"/>
                    <a:pt x="166" y="25"/>
                  </a:cubicBezTo>
                  <a:cubicBezTo>
                    <a:pt x="165" y="25"/>
                    <a:pt x="164" y="24"/>
                    <a:pt x="164" y="23"/>
                  </a:cubicBezTo>
                  <a:cubicBezTo>
                    <a:pt x="164" y="18"/>
                    <a:pt x="164" y="18"/>
                    <a:pt x="164" y="18"/>
                  </a:cubicBezTo>
                  <a:cubicBezTo>
                    <a:pt x="161" y="18"/>
                    <a:pt x="159" y="18"/>
                    <a:pt x="156" y="18"/>
                  </a:cubicBezTo>
                  <a:cubicBezTo>
                    <a:pt x="156" y="18"/>
                    <a:pt x="155" y="18"/>
                    <a:pt x="155" y="18"/>
                  </a:cubicBezTo>
                  <a:cubicBezTo>
                    <a:pt x="155" y="18"/>
                    <a:pt x="155" y="18"/>
                    <a:pt x="155" y="18"/>
                  </a:cubicBezTo>
                  <a:cubicBezTo>
                    <a:pt x="155" y="18"/>
                    <a:pt x="154" y="18"/>
                    <a:pt x="154" y="17"/>
                  </a:cubicBezTo>
                  <a:cubicBezTo>
                    <a:pt x="150" y="17"/>
                    <a:pt x="146" y="17"/>
                    <a:pt x="142" y="16"/>
                  </a:cubicBezTo>
                  <a:cubicBezTo>
                    <a:pt x="141" y="17"/>
                    <a:pt x="140" y="18"/>
                    <a:pt x="139" y="18"/>
                  </a:cubicBezTo>
                  <a:cubicBezTo>
                    <a:pt x="139" y="18"/>
                    <a:pt x="139" y="18"/>
                    <a:pt x="139" y="18"/>
                  </a:cubicBezTo>
                  <a:cubicBezTo>
                    <a:pt x="138" y="18"/>
                    <a:pt x="137" y="17"/>
                    <a:pt x="137" y="16"/>
                  </a:cubicBezTo>
                  <a:cubicBezTo>
                    <a:pt x="134" y="16"/>
                    <a:pt x="130" y="15"/>
                    <a:pt x="127" y="15"/>
                  </a:cubicBezTo>
                  <a:cubicBezTo>
                    <a:pt x="127" y="15"/>
                    <a:pt x="127" y="15"/>
                    <a:pt x="127" y="15"/>
                  </a:cubicBezTo>
                  <a:cubicBezTo>
                    <a:pt x="127" y="17"/>
                    <a:pt x="126" y="18"/>
                    <a:pt x="125" y="18"/>
                  </a:cubicBezTo>
                  <a:cubicBezTo>
                    <a:pt x="125" y="18"/>
                    <a:pt x="125" y="18"/>
                    <a:pt x="125" y="18"/>
                  </a:cubicBezTo>
                  <a:cubicBezTo>
                    <a:pt x="123" y="18"/>
                    <a:pt x="122" y="17"/>
                    <a:pt x="122" y="16"/>
                  </a:cubicBezTo>
                  <a:cubicBezTo>
                    <a:pt x="122" y="15"/>
                    <a:pt x="122" y="15"/>
                    <a:pt x="122" y="14"/>
                  </a:cubicBezTo>
                  <a:cubicBezTo>
                    <a:pt x="78" y="10"/>
                    <a:pt x="42" y="5"/>
                    <a:pt x="15" y="0"/>
                  </a:cubicBezTo>
                </a:path>
              </a:pathLst>
            </a:custGeom>
            <a:solidFill>
              <a:srgbClr val="B382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491"/>
            <p:cNvSpPr>
              <a:spLocks/>
            </p:cNvSpPr>
            <p:nvPr/>
          </p:nvSpPr>
          <p:spPr bwMode="auto">
            <a:xfrm>
              <a:off x="5257801" y="2103438"/>
              <a:ext cx="31750" cy="15875"/>
            </a:xfrm>
            <a:custGeom>
              <a:avLst/>
              <a:gdLst>
                <a:gd name="T0" fmla="*/ 0 w 6"/>
                <a:gd name="T1" fmla="*/ 0 h 3"/>
                <a:gd name="T2" fmla="*/ 1 w 6"/>
                <a:gd name="T3" fmla="*/ 1 h 3"/>
                <a:gd name="T4" fmla="*/ 6 w 6"/>
                <a:gd name="T5" fmla="*/ 3 h 3"/>
                <a:gd name="T6" fmla="*/ 2 w 6"/>
                <a:gd name="T7" fmla="*/ 1 h 3"/>
                <a:gd name="T8" fmla="*/ 4 w 6"/>
                <a:gd name="T9" fmla="*/ 2 h 3"/>
                <a:gd name="T10" fmla="*/ 0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0" y="0"/>
                  </a:moveTo>
                  <a:cubicBezTo>
                    <a:pt x="0" y="1"/>
                    <a:pt x="0" y="1"/>
                    <a:pt x="1" y="1"/>
                  </a:cubicBezTo>
                  <a:cubicBezTo>
                    <a:pt x="6" y="3"/>
                    <a:pt x="6" y="3"/>
                    <a:pt x="6" y="3"/>
                  </a:cubicBezTo>
                  <a:cubicBezTo>
                    <a:pt x="4" y="2"/>
                    <a:pt x="3" y="2"/>
                    <a:pt x="2" y="1"/>
                  </a:cubicBezTo>
                  <a:cubicBezTo>
                    <a:pt x="2" y="1"/>
                    <a:pt x="3" y="2"/>
                    <a:pt x="4" y="2"/>
                  </a:cubicBezTo>
                  <a:cubicBezTo>
                    <a:pt x="2" y="1"/>
                    <a:pt x="1" y="1"/>
                    <a:pt x="0" y="0"/>
                  </a:cubicBezTo>
                </a:path>
              </a:pathLst>
            </a:custGeom>
            <a:solidFill>
              <a:srgbClr val="ADAF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492"/>
            <p:cNvSpPr>
              <a:spLocks noEditPoints="1"/>
            </p:cNvSpPr>
            <p:nvPr/>
          </p:nvSpPr>
          <p:spPr bwMode="auto">
            <a:xfrm>
              <a:off x="5246689" y="2055813"/>
              <a:ext cx="339725" cy="106363"/>
            </a:xfrm>
            <a:custGeom>
              <a:avLst/>
              <a:gdLst>
                <a:gd name="T0" fmla="*/ 20 w 64"/>
                <a:gd name="T1" fmla="*/ 16 h 20"/>
                <a:gd name="T2" fmla="*/ 31 w 64"/>
                <a:gd name="T3" fmla="*/ 20 h 20"/>
                <a:gd name="T4" fmla="*/ 31 w 64"/>
                <a:gd name="T5" fmla="*/ 20 h 20"/>
                <a:gd name="T6" fmla="*/ 28 w 64"/>
                <a:gd name="T7" fmla="*/ 19 h 20"/>
                <a:gd name="T8" fmla="*/ 20 w 64"/>
                <a:gd name="T9" fmla="*/ 16 h 20"/>
                <a:gd name="T10" fmla="*/ 64 w 64"/>
                <a:gd name="T11" fmla="*/ 0 h 20"/>
                <a:gd name="T12" fmla="*/ 2 w 64"/>
                <a:gd name="T13" fmla="*/ 9 h 20"/>
                <a:gd name="T14" fmla="*/ 6 w 64"/>
                <a:gd name="T15" fmla="*/ 11 h 20"/>
                <a:gd name="T16" fmla="*/ 42 w 64"/>
                <a:gd name="T17" fmla="*/ 18 h 20"/>
                <a:gd name="T18" fmla="*/ 64 w 64"/>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0">
                  <a:moveTo>
                    <a:pt x="20" y="16"/>
                  </a:moveTo>
                  <a:cubicBezTo>
                    <a:pt x="31" y="20"/>
                    <a:pt x="31" y="20"/>
                    <a:pt x="31" y="20"/>
                  </a:cubicBezTo>
                  <a:cubicBezTo>
                    <a:pt x="31" y="20"/>
                    <a:pt x="31" y="20"/>
                    <a:pt x="31" y="20"/>
                  </a:cubicBezTo>
                  <a:cubicBezTo>
                    <a:pt x="30" y="20"/>
                    <a:pt x="29" y="20"/>
                    <a:pt x="28" y="19"/>
                  </a:cubicBezTo>
                  <a:cubicBezTo>
                    <a:pt x="26" y="18"/>
                    <a:pt x="23" y="17"/>
                    <a:pt x="20" y="16"/>
                  </a:cubicBezTo>
                  <a:moveTo>
                    <a:pt x="64" y="0"/>
                  </a:moveTo>
                  <a:cubicBezTo>
                    <a:pt x="64" y="0"/>
                    <a:pt x="0" y="4"/>
                    <a:pt x="2" y="9"/>
                  </a:cubicBezTo>
                  <a:cubicBezTo>
                    <a:pt x="3" y="10"/>
                    <a:pt x="4" y="10"/>
                    <a:pt x="6" y="11"/>
                  </a:cubicBezTo>
                  <a:cubicBezTo>
                    <a:pt x="10" y="12"/>
                    <a:pt x="22" y="14"/>
                    <a:pt x="42" y="18"/>
                  </a:cubicBezTo>
                  <a:cubicBezTo>
                    <a:pt x="48" y="9"/>
                    <a:pt x="64" y="0"/>
                    <a:pt x="64" y="0"/>
                  </a:cubicBezTo>
                </a:path>
              </a:pathLst>
            </a:custGeom>
            <a:solidFill>
              <a:srgbClr val="ADAF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493"/>
            <p:cNvSpPr>
              <a:spLocks/>
            </p:cNvSpPr>
            <p:nvPr/>
          </p:nvSpPr>
          <p:spPr bwMode="auto">
            <a:xfrm>
              <a:off x="5411789" y="2162175"/>
              <a:ext cx="52388" cy="20638"/>
            </a:xfrm>
            <a:custGeom>
              <a:avLst/>
              <a:gdLst>
                <a:gd name="T0" fmla="*/ 0 w 10"/>
                <a:gd name="T1" fmla="*/ 0 h 4"/>
                <a:gd name="T2" fmla="*/ 0 w 10"/>
                <a:gd name="T3" fmla="*/ 0 h 4"/>
                <a:gd name="T4" fmla="*/ 10 w 10"/>
                <a:gd name="T5" fmla="*/ 4 h 4"/>
                <a:gd name="T6" fmla="*/ 10 w 10"/>
                <a:gd name="T7" fmla="*/ 4 h 4"/>
                <a:gd name="T8" fmla="*/ 0 w 10"/>
                <a:gd name="T9" fmla="*/ 0 h 4"/>
              </a:gdLst>
              <a:ahLst/>
              <a:cxnLst>
                <a:cxn ang="0">
                  <a:pos x="T0" y="T1"/>
                </a:cxn>
                <a:cxn ang="0">
                  <a:pos x="T2" y="T3"/>
                </a:cxn>
                <a:cxn ang="0">
                  <a:pos x="T4" y="T5"/>
                </a:cxn>
                <a:cxn ang="0">
                  <a:pos x="T6" y="T7"/>
                </a:cxn>
                <a:cxn ang="0">
                  <a:pos x="T8" y="T9"/>
                </a:cxn>
              </a:cxnLst>
              <a:rect l="0" t="0" r="r" b="b"/>
              <a:pathLst>
                <a:path w="10" h="4">
                  <a:moveTo>
                    <a:pt x="0" y="0"/>
                  </a:moveTo>
                  <a:cubicBezTo>
                    <a:pt x="0" y="0"/>
                    <a:pt x="0" y="0"/>
                    <a:pt x="0" y="0"/>
                  </a:cubicBezTo>
                  <a:cubicBezTo>
                    <a:pt x="10" y="4"/>
                    <a:pt x="10" y="4"/>
                    <a:pt x="10" y="4"/>
                  </a:cubicBezTo>
                  <a:cubicBezTo>
                    <a:pt x="10" y="4"/>
                    <a:pt x="10" y="4"/>
                    <a:pt x="10" y="4"/>
                  </a:cubicBezTo>
                  <a:cubicBezTo>
                    <a:pt x="7" y="3"/>
                    <a:pt x="3" y="2"/>
                    <a:pt x="0" y="0"/>
                  </a:cubicBezTo>
                </a:path>
              </a:pathLst>
            </a:custGeom>
            <a:solidFill>
              <a:srgbClr val="B283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494"/>
            <p:cNvSpPr>
              <a:spLocks/>
            </p:cNvSpPr>
            <p:nvPr/>
          </p:nvSpPr>
          <p:spPr bwMode="auto">
            <a:xfrm>
              <a:off x="5268914" y="2108200"/>
              <a:ext cx="47625" cy="22225"/>
            </a:xfrm>
            <a:custGeom>
              <a:avLst/>
              <a:gdLst>
                <a:gd name="T0" fmla="*/ 0 w 9"/>
                <a:gd name="T1" fmla="*/ 0 h 4"/>
                <a:gd name="T2" fmla="*/ 4 w 9"/>
                <a:gd name="T3" fmla="*/ 2 h 4"/>
                <a:gd name="T4" fmla="*/ 9 w 9"/>
                <a:gd name="T5" fmla="*/ 4 h 4"/>
                <a:gd name="T6" fmla="*/ 2 w 9"/>
                <a:gd name="T7" fmla="*/ 1 h 4"/>
                <a:gd name="T8" fmla="*/ 0 w 9"/>
                <a:gd name="T9" fmla="*/ 0 h 4"/>
              </a:gdLst>
              <a:ahLst/>
              <a:cxnLst>
                <a:cxn ang="0">
                  <a:pos x="T0" y="T1"/>
                </a:cxn>
                <a:cxn ang="0">
                  <a:pos x="T2" y="T3"/>
                </a:cxn>
                <a:cxn ang="0">
                  <a:pos x="T4" y="T5"/>
                </a:cxn>
                <a:cxn ang="0">
                  <a:pos x="T6" y="T7"/>
                </a:cxn>
                <a:cxn ang="0">
                  <a:pos x="T8" y="T9"/>
                </a:cxn>
              </a:cxnLst>
              <a:rect l="0" t="0" r="r" b="b"/>
              <a:pathLst>
                <a:path w="9" h="4">
                  <a:moveTo>
                    <a:pt x="0" y="0"/>
                  </a:moveTo>
                  <a:cubicBezTo>
                    <a:pt x="1" y="1"/>
                    <a:pt x="2" y="1"/>
                    <a:pt x="4" y="2"/>
                  </a:cubicBezTo>
                  <a:cubicBezTo>
                    <a:pt x="9" y="4"/>
                    <a:pt x="9" y="4"/>
                    <a:pt x="9" y="4"/>
                  </a:cubicBezTo>
                  <a:cubicBezTo>
                    <a:pt x="7" y="3"/>
                    <a:pt x="4" y="2"/>
                    <a:pt x="2" y="1"/>
                  </a:cubicBezTo>
                  <a:cubicBezTo>
                    <a:pt x="1" y="1"/>
                    <a:pt x="0" y="0"/>
                    <a:pt x="0" y="0"/>
                  </a:cubicBezTo>
                </a:path>
              </a:pathLst>
            </a:custGeom>
            <a:solidFill>
              <a:srgbClr val="8384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495"/>
            <p:cNvSpPr>
              <a:spLocks/>
            </p:cNvSpPr>
            <p:nvPr/>
          </p:nvSpPr>
          <p:spPr bwMode="auto">
            <a:xfrm>
              <a:off x="5278439" y="2114550"/>
              <a:ext cx="192088" cy="47625"/>
            </a:xfrm>
            <a:custGeom>
              <a:avLst/>
              <a:gdLst>
                <a:gd name="T0" fmla="*/ 0 w 36"/>
                <a:gd name="T1" fmla="*/ 0 h 9"/>
                <a:gd name="T2" fmla="*/ 7 w 36"/>
                <a:gd name="T3" fmla="*/ 3 h 9"/>
                <a:gd name="T4" fmla="*/ 14 w 36"/>
                <a:gd name="T5" fmla="*/ 5 h 9"/>
                <a:gd name="T6" fmla="*/ 22 w 36"/>
                <a:gd name="T7" fmla="*/ 8 h 9"/>
                <a:gd name="T8" fmla="*/ 25 w 36"/>
                <a:gd name="T9" fmla="*/ 9 h 9"/>
                <a:gd name="T10" fmla="*/ 35 w 36"/>
                <a:gd name="T11" fmla="*/ 9 h 9"/>
                <a:gd name="T12" fmla="*/ 36 w 36"/>
                <a:gd name="T13" fmla="*/ 7 h 9"/>
                <a:gd name="T14" fmla="*/ 0 w 3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9">
                  <a:moveTo>
                    <a:pt x="0" y="0"/>
                  </a:moveTo>
                  <a:cubicBezTo>
                    <a:pt x="2" y="1"/>
                    <a:pt x="5" y="2"/>
                    <a:pt x="7" y="3"/>
                  </a:cubicBezTo>
                  <a:cubicBezTo>
                    <a:pt x="14" y="5"/>
                    <a:pt x="14" y="5"/>
                    <a:pt x="14" y="5"/>
                  </a:cubicBezTo>
                  <a:cubicBezTo>
                    <a:pt x="17" y="6"/>
                    <a:pt x="20" y="7"/>
                    <a:pt x="22" y="8"/>
                  </a:cubicBezTo>
                  <a:cubicBezTo>
                    <a:pt x="23" y="9"/>
                    <a:pt x="24" y="9"/>
                    <a:pt x="25" y="9"/>
                  </a:cubicBezTo>
                  <a:cubicBezTo>
                    <a:pt x="35" y="9"/>
                    <a:pt x="35" y="9"/>
                    <a:pt x="35" y="9"/>
                  </a:cubicBezTo>
                  <a:cubicBezTo>
                    <a:pt x="36" y="8"/>
                    <a:pt x="36" y="8"/>
                    <a:pt x="36" y="7"/>
                  </a:cubicBezTo>
                  <a:cubicBezTo>
                    <a:pt x="16" y="3"/>
                    <a:pt x="4" y="1"/>
                    <a:pt x="0" y="0"/>
                  </a:cubicBezTo>
                </a:path>
              </a:pathLst>
            </a:custGeom>
            <a:solidFill>
              <a:srgbClr val="8384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496"/>
            <p:cNvSpPr>
              <a:spLocks/>
            </p:cNvSpPr>
            <p:nvPr/>
          </p:nvSpPr>
          <p:spPr bwMode="auto">
            <a:xfrm>
              <a:off x="5411789" y="2162175"/>
              <a:ext cx="52388" cy="20638"/>
            </a:xfrm>
            <a:custGeom>
              <a:avLst/>
              <a:gdLst>
                <a:gd name="T0" fmla="*/ 10 w 10"/>
                <a:gd name="T1" fmla="*/ 0 h 4"/>
                <a:gd name="T2" fmla="*/ 0 w 10"/>
                <a:gd name="T3" fmla="*/ 0 h 4"/>
                <a:gd name="T4" fmla="*/ 10 w 10"/>
                <a:gd name="T5" fmla="*/ 4 h 4"/>
                <a:gd name="T6" fmla="*/ 10 w 10"/>
                <a:gd name="T7" fmla="*/ 0 h 4"/>
              </a:gdLst>
              <a:ahLst/>
              <a:cxnLst>
                <a:cxn ang="0">
                  <a:pos x="T0" y="T1"/>
                </a:cxn>
                <a:cxn ang="0">
                  <a:pos x="T2" y="T3"/>
                </a:cxn>
                <a:cxn ang="0">
                  <a:pos x="T4" y="T5"/>
                </a:cxn>
                <a:cxn ang="0">
                  <a:pos x="T6" y="T7"/>
                </a:cxn>
              </a:cxnLst>
              <a:rect l="0" t="0" r="r" b="b"/>
              <a:pathLst>
                <a:path w="10" h="4">
                  <a:moveTo>
                    <a:pt x="10" y="0"/>
                  </a:moveTo>
                  <a:cubicBezTo>
                    <a:pt x="0" y="0"/>
                    <a:pt x="0" y="0"/>
                    <a:pt x="0" y="0"/>
                  </a:cubicBezTo>
                  <a:cubicBezTo>
                    <a:pt x="3" y="2"/>
                    <a:pt x="7" y="3"/>
                    <a:pt x="10" y="4"/>
                  </a:cubicBezTo>
                  <a:cubicBezTo>
                    <a:pt x="10" y="3"/>
                    <a:pt x="10" y="1"/>
                    <a:pt x="10" y="0"/>
                  </a:cubicBezTo>
                </a:path>
              </a:pathLst>
            </a:custGeom>
            <a:solidFill>
              <a:srgbClr val="8969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497"/>
            <p:cNvSpPr>
              <a:spLocks/>
            </p:cNvSpPr>
            <p:nvPr/>
          </p:nvSpPr>
          <p:spPr bwMode="auto">
            <a:xfrm>
              <a:off x="4970464" y="2035175"/>
              <a:ext cx="615950" cy="106363"/>
            </a:xfrm>
            <a:custGeom>
              <a:avLst/>
              <a:gdLst>
                <a:gd name="T0" fmla="*/ 0 w 116"/>
                <a:gd name="T1" fmla="*/ 20 h 20"/>
                <a:gd name="T2" fmla="*/ 58 w 116"/>
                <a:gd name="T3" fmla="*/ 4 h 20"/>
                <a:gd name="T4" fmla="*/ 104 w 116"/>
                <a:gd name="T5" fmla="*/ 0 h 20"/>
                <a:gd name="T6" fmla="*/ 116 w 116"/>
                <a:gd name="T7" fmla="*/ 4 h 20"/>
                <a:gd name="T8" fmla="*/ 105 w 116"/>
                <a:gd name="T9" fmla="*/ 8 h 20"/>
                <a:gd name="T10" fmla="*/ 22 w 116"/>
                <a:gd name="T11" fmla="*/ 19 h 20"/>
                <a:gd name="T12" fmla="*/ 0 w 116"/>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6" h="20">
                  <a:moveTo>
                    <a:pt x="0" y="20"/>
                  </a:moveTo>
                  <a:cubicBezTo>
                    <a:pt x="58" y="4"/>
                    <a:pt x="58" y="4"/>
                    <a:pt x="58" y="4"/>
                  </a:cubicBezTo>
                  <a:cubicBezTo>
                    <a:pt x="58" y="4"/>
                    <a:pt x="98" y="0"/>
                    <a:pt x="104" y="0"/>
                  </a:cubicBezTo>
                  <a:cubicBezTo>
                    <a:pt x="111" y="0"/>
                    <a:pt x="116" y="2"/>
                    <a:pt x="116" y="4"/>
                  </a:cubicBezTo>
                  <a:cubicBezTo>
                    <a:pt x="116" y="5"/>
                    <a:pt x="111" y="7"/>
                    <a:pt x="105" y="8"/>
                  </a:cubicBezTo>
                  <a:cubicBezTo>
                    <a:pt x="22" y="19"/>
                    <a:pt x="22" y="19"/>
                    <a:pt x="22" y="19"/>
                  </a:cubicBezTo>
                  <a:cubicBezTo>
                    <a:pt x="22" y="19"/>
                    <a:pt x="18" y="19"/>
                    <a:pt x="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498"/>
            <p:cNvSpPr>
              <a:spLocks/>
            </p:cNvSpPr>
            <p:nvPr/>
          </p:nvSpPr>
          <p:spPr bwMode="auto">
            <a:xfrm>
              <a:off x="4970464" y="2035175"/>
              <a:ext cx="631825" cy="106363"/>
            </a:xfrm>
            <a:custGeom>
              <a:avLst/>
              <a:gdLst>
                <a:gd name="T0" fmla="*/ 0 w 119"/>
                <a:gd name="T1" fmla="*/ 20 h 20"/>
                <a:gd name="T2" fmla="*/ 104 w 119"/>
                <a:gd name="T3" fmla="*/ 0 h 20"/>
                <a:gd name="T4" fmla="*/ 116 w 119"/>
                <a:gd name="T5" fmla="*/ 4 h 20"/>
                <a:gd name="T6" fmla="*/ 105 w 119"/>
                <a:gd name="T7" fmla="*/ 8 h 20"/>
                <a:gd name="T8" fmla="*/ 22 w 119"/>
                <a:gd name="T9" fmla="*/ 19 h 20"/>
                <a:gd name="T10" fmla="*/ 0 w 119"/>
                <a:gd name="T11" fmla="*/ 20 h 20"/>
              </a:gdLst>
              <a:ahLst/>
              <a:cxnLst>
                <a:cxn ang="0">
                  <a:pos x="T0" y="T1"/>
                </a:cxn>
                <a:cxn ang="0">
                  <a:pos x="T2" y="T3"/>
                </a:cxn>
                <a:cxn ang="0">
                  <a:pos x="T4" y="T5"/>
                </a:cxn>
                <a:cxn ang="0">
                  <a:pos x="T6" y="T7"/>
                </a:cxn>
                <a:cxn ang="0">
                  <a:pos x="T8" y="T9"/>
                </a:cxn>
                <a:cxn ang="0">
                  <a:pos x="T10" y="T11"/>
                </a:cxn>
              </a:cxnLst>
              <a:rect l="0" t="0" r="r" b="b"/>
              <a:pathLst>
                <a:path w="119" h="20">
                  <a:moveTo>
                    <a:pt x="0" y="20"/>
                  </a:moveTo>
                  <a:cubicBezTo>
                    <a:pt x="0" y="20"/>
                    <a:pt x="119" y="8"/>
                    <a:pt x="104" y="0"/>
                  </a:cubicBezTo>
                  <a:cubicBezTo>
                    <a:pt x="111" y="0"/>
                    <a:pt x="116" y="2"/>
                    <a:pt x="116" y="4"/>
                  </a:cubicBezTo>
                  <a:cubicBezTo>
                    <a:pt x="116" y="5"/>
                    <a:pt x="111" y="7"/>
                    <a:pt x="105" y="8"/>
                  </a:cubicBezTo>
                  <a:cubicBezTo>
                    <a:pt x="22" y="19"/>
                    <a:pt x="22" y="19"/>
                    <a:pt x="22" y="19"/>
                  </a:cubicBezTo>
                  <a:cubicBezTo>
                    <a:pt x="22" y="19"/>
                    <a:pt x="18" y="19"/>
                    <a:pt x="0" y="20"/>
                  </a:cubicBez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499"/>
            <p:cNvSpPr>
              <a:spLocks/>
            </p:cNvSpPr>
            <p:nvPr/>
          </p:nvSpPr>
          <p:spPr bwMode="auto">
            <a:xfrm>
              <a:off x="7859714" y="2178050"/>
              <a:ext cx="63500" cy="106363"/>
            </a:xfrm>
            <a:custGeom>
              <a:avLst/>
              <a:gdLst>
                <a:gd name="T0" fmla="*/ 9 w 12"/>
                <a:gd name="T1" fmla="*/ 0 h 20"/>
                <a:gd name="T2" fmla="*/ 9 w 12"/>
                <a:gd name="T3" fmla="*/ 0 h 20"/>
                <a:gd name="T4" fmla="*/ 2 w 12"/>
                <a:gd name="T5" fmla="*/ 0 h 20"/>
                <a:gd name="T6" fmla="*/ 0 w 12"/>
                <a:gd name="T7" fmla="*/ 2 h 20"/>
                <a:gd name="T8" fmla="*/ 0 w 12"/>
                <a:gd name="T9" fmla="*/ 18 h 20"/>
                <a:gd name="T10" fmla="*/ 2 w 12"/>
                <a:gd name="T11" fmla="*/ 20 h 20"/>
                <a:gd name="T12" fmla="*/ 2 w 12"/>
                <a:gd name="T13" fmla="*/ 20 h 20"/>
                <a:gd name="T14" fmla="*/ 9 w 12"/>
                <a:gd name="T15" fmla="*/ 20 h 20"/>
                <a:gd name="T16" fmla="*/ 12 w 12"/>
                <a:gd name="T17" fmla="*/ 18 h 20"/>
                <a:gd name="T18" fmla="*/ 12 w 12"/>
                <a:gd name="T19" fmla="*/ 2 h 20"/>
                <a:gd name="T20" fmla="*/ 9 w 12"/>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0">
                  <a:moveTo>
                    <a:pt x="9" y="0"/>
                  </a:moveTo>
                  <a:cubicBezTo>
                    <a:pt x="9" y="0"/>
                    <a:pt x="9" y="0"/>
                    <a:pt x="9" y="0"/>
                  </a:cubicBezTo>
                  <a:cubicBezTo>
                    <a:pt x="2" y="0"/>
                    <a:pt x="2" y="0"/>
                    <a:pt x="2" y="0"/>
                  </a:cubicBezTo>
                  <a:cubicBezTo>
                    <a:pt x="1" y="0"/>
                    <a:pt x="0" y="1"/>
                    <a:pt x="0" y="2"/>
                  </a:cubicBezTo>
                  <a:cubicBezTo>
                    <a:pt x="0" y="18"/>
                    <a:pt x="0" y="18"/>
                    <a:pt x="0" y="18"/>
                  </a:cubicBezTo>
                  <a:cubicBezTo>
                    <a:pt x="0" y="19"/>
                    <a:pt x="1" y="20"/>
                    <a:pt x="2" y="20"/>
                  </a:cubicBezTo>
                  <a:cubicBezTo>
                    <a:pt x="2" y="20"/>
                    <a:pt x="2" y="20"/>
                    <a:pt x="2" y="20"/>
                  </a:cubicBezTo>
                  <a:cubicBezTo>
                    <a:pt x="9" y="20"/>
                    <a:pt x="9" y="20"/>
                    <a:pt x="9" y="20"/>
                  </a:cubicBezTo>
                  <a:cubicBezTo>
                    <a:pt x="11" y="20"/>
                    <a:pt x="12" y="19"/>
                    <a:pt x="12" y="18"/>
                  </a:cubicBezTo>
                  <a:cubicBezTo>
                    <a:pt x="12" y="2"/>
                    <a:pt x="12" y="2"/>
                    <a:pt x="12" y="2"/>
                  </a:cubicBezTo>
                  <a:cubicBezTo>
                    <a:pt x="12" y="1"/>
                    <a:pt x="11" y="0"/>
                    <a:pt x="9" y="0"/>
                  </a:cubicBezTo>
                </a:path>
              </a:pathLst>
            </a:custGeom>
            <a:solidFill>
              <a:srgbClr val="CA91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500"/>
            <p:cNvSpPr>
              <a:spLocks/>
            </p:cNvSpPr>
            <p:nvPr/>
          </p:nvSpPr>
          <p:spPr bwMode="auto">
            <a:xfrm>
              <a:off x="6335714" y="2189163"/>
              <a:ext cx="58738" cy="74613"/>
            </a:xfrm>
            <a:custGeom>
              <a:avLst/>
              <a:gdLst>
                <a:gd name="T0" fmla="*/ 9 w 11"/>
                <a:gd name="T1" fmla="*/ 0 h 14"/>
                <a:gd name="T2" fmla="*/ 9 w 11"/>
                <a:gd name="T3" fmla="*/ 0 h 14"/>
                <a:gd name="T4" fmla="*/ 2 w 11"/>
                <a:gd name="T5" fmla="*/ 0 h 14"/>
                <a:gd name="T6" fmla="*/ 0 w 11"/>
                <a:gd name="T7" fmla="*/ 2 h 14"/>
                <a:gd name="T8" fmla="*/ 0 w 11"/>
                <a:gd name="T9" fmla="*/ 13 h 14"/>
                <a:gd name="T10" fmla="*/ 11 w 11"/>
                <a:gd name="T11" fmla="*/ 14 h 14"/>
                <a:gd name="T12" fmla="*/ 11 w 11"/>
                <a:gd name="T13" fmla="*/ 2 h 14"/>
                <a:gd name="T14" fmla="*/ 9 w 1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9" y="0"/>
                  </a:moveTo>
                  <a:cubicBezTo>
                    <a:pt x="9" y="0"/>
                    <a:pt x="9" y="0"/>
                    <a:pt x="9" y="0"/>
                  </a:cubicBezTo>
                  <a:cubicBezTo>
                    <a:pt x="2" y="0"/>
                    <a:pt x="2" y="0"/>
                    <a:pt x="2" y="0"/>
                  </a:cubicBezTo>
                  <a:cubicBezTo>
                    <a:pt x="1" y="0"/>
                    <a:pt x="0" y="1"/>
                    <a:pt x="0" y="2"/>
                  </a:cubicBezTo>
                  <a:cubicBezTo>
                    <a:pt x="0" y="13"/>
                    <a:pt x="0" y="13"/>
                    <a:pt x="0" y="13"/>
                  </a:cubicBezTo>
                  <a:cubicBezTo>
                    <a:pt x="4" y="14"/>
                    <a:pt x="7" y="14"/>
                    <a:pt x="11" y="14"/>
                  </a:cubicBezTo>
                  <a:cubicBezTo>
                    <a:pt x="11" y="2"/>
                    <a:pt x="11" y="2"/>
                    <a:pt x="11" y="2"/>
                  </a:cubicBezTo>
                  <a:cubicBezTo>
                    <a:pt x="11" y="1"/>
                    <a:pt x="10" y="0"/>
                    <a:pt x="9" y="0"/>
                  </a:cubicBezTo>
                </a:path>
              </a:pathLst>
            </a:custGeom>
            <a:solidFill>
              <a:srgbClr val="CA91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501"/>
            <p:cNvSpPr>
              <a:spLocks/>
            </p:cNvSpPr>
            <p:nvPr/>
          </p:nvSpPr>
          <p:spPr bwMode="auto">
            <a:xfrm>
              <a:off x="6335714" y="2257425"/>
              <a:ext cx="58738" cy="38100"/>
            </a:xfrm>
            <a:custGeom>
              <a:avLst/>
              <a:gdLst>
                <a:gd name="T0" fmla="*/ 0 w 11"/>
                <a:gd name="T1" fmla="*/ 0 h 7"/>
                <a:gd name="T2" fmla="*/ 0 w 11"/>
                <a:gd name="T3" fmla="*/ 5 h 7"/>
                <a:gd name="T4" fmla="*/ 2 w 11"/>
                <a:gd name="T5" fmla="*/ 7 h 7"/>
                <a:gd name="T6" fmla="*/ 2 w 11"/>
                <a:gd name="T7" fmla="*/ 7 h 7"/>
                <a:gd name="T8" fmla="*/ 9 w 11"/>
                <a:gd name="T9" fmla="*/ 7 h 7"/>
                <a:gd name="T10" fmla="*/ 11 w 11"/>
                <a:gd name="T11" fmla="*/ 5 h 7"/>
                <a:gd name="T12" fmla="*/ 11 w 11"/>
                <a:gd name="T13" fmla="*/ 1 h 7"/>
                <a:gd name="T14" fmla="*/ 0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0" y="0"/>
                  </a:moveTo>
                  <a:cubicBezTo>
                    <a:pt x="0" y="5"/>
                    <a:pt x="0" y="5"/>
                    <a:pt x="0" y="5"/>
                  </a:cubicBezTo>
                  <a:cubicBezTo>
                    <a:pt x="0" y="6"/>
                    <a:pt x="1" y="7"/>
                    <a:pt x="2" y="7"/>
                  </a:cubicBezTo>
                  <a:cubicBezTo>
                    <a:pt x="2" y="7"/>
                    <a:pt x="2" y="7"/>
                    <a:pt x="2" y="7"/>
                  </a:cubicBezTo>
                  <a:cubicBezTo>
                    <a:pt x="9" y="7"/>
                    <a:pt x="9" y="7"/>
                    <a:pt x="9" y="7"/>
                  </a:cubicBezTo>
                  <a:cubicBezTo>
                    <a:pt x="10" y="7"/>
                    <a:pt x="11" y="6"/>
                    <a:pt x="11" y="5"/>
                  </a:cubicBezTo>
                  <a:cubicBezTo>
                    <a:pt x="11" y="1"/>
                    <a:pt x="11" y="1"/>
                    <a:pt x="11" y="1"/>
                  </a:cubicBezTo>
                  <a:cubicBezTo>
                    <a:pt x="7" y="1"/>
                    <a:pt x="4" y="1"/>
                    <a:pt x="0" y="0"/>
                  </a:cubicBezTo>
                </a:path>
              </a:pathLst>
            </a:custGeom>
            <a:solidFill>
              <a:srgbClr val="9771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502"/>
            <p:cNvSpPr>
              <a:spLocks/>
            </p:cNvSpPr>
            <p:nvPr/>
          </p:nvSpPr>
          <p:spPr bwMode="auto">
            <a:xfrm>
              <a:off x="8369301" y="2182813"/>
              <a:ext cx="52388" cy="96838"/>
            </a:xfrm>
            <a:custGeom>
              <a:avLst/>
              <a:gdLst>
                <a:gd name="T0" fmla="*/ 8 w 10"/>
                <a:gd name="T1" fmla="*/ 0 h 18"/>
                <a:gd name="T2" fmla="*/ 8 w 10"/>
                <a:gd name="T3" fmla="*/ 0 h 18"/>
                <a:gd name="T4" fmla="*/ 2 w 10"/>
                <a:gd name="T5" fmla="*/ 0 h 18"/>
                <a:gd name="T6" fmla="*/ 0 w 10"/>
                <a:gd name="T7" fmla="*/ 2 h 18"/>
                <a:gd name="T8" fmla="*/ 0 w 10"/>
                <a:gd name="T9" fmla="*/ 16 h 18"/>
                <a:gd name="T10" fmla="*/ 2 w 10"/>
                <a:gd name="T11" fmla="*/ 18 h 18"/>
                <a:gd name="T12" fmla="*/ 2 w 10"/>
                <a:gd name="T13" fmla="*/ 18 h 18"/>
                <a:gd name="T14" fmla="*/ 8 w 10"/>
                <a:gd name="T15" fmla="*/ 17 h 18"/>
                <a:gd name="T16" fmla="*/ 10 w 10"/>
                <a:gd name="T17" fmla="*/ 16 h 18"/>
                <a:gd name="T18" fmla="*/ 10 w 10"/>
                <a:gd name="T19" fmla="*/ 2 h 18"/>
                <a:gd name="T20" fmla="*/ 8 w 10"/>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8">
                  <a:moveTo>
                    <a:pt x="8" y="0"/>
                  </a:moveTo>
                  <a:cubicBezTo>
                    <a:pt x="8" y="0"/>
                    <a:pt x="8" y="0"/>
                    <a:pt x="8" y="0"/>
                  </a:cubicBezTo>
                  <a:cubicBezTo>
                    <a:pt x="2" y="0"/>
                    <a:pt x="2" y="0"/>
                    <a:pt x="2" y="0"/>
                  </a:cubicBezTo>
                  <a:cubicBezTo>
                    <a:pt x="1" y="0"/>
                    <a:pt x="0" y="1"/>
                    <a:pt x="0" y="2"/>
                  </a:cubicBezTo>
                  <a:cubicBezTo>
                    <a:pt x="0" y="16"/>
                    <a:pt x="0" y="16"/>
                    <a:pt x="0" y="16"/>
                  </a:cubicBezTo>
                  <a:cubicBezTo>
                    <a:pt x="0" y="17"/>
                    <a:pt x="1" y="18"/>
                    <a:pt x="2" y="18"/>
                  </a:cubicBezTo>
                  <a:cubicBezTo>
                    <a:pt x="2" y="18"/>
                    <a:pt x="2" y="18"/>
                    <a:pt x="2" y="18"/>
                  </a:cubicBezTo>
                  <a:cubicBezTo>
                    <a:pt x="8" y="17"/>
                    <a:pt x="8" y="17"/>
                    <a:pt x="8" y="17"/>
                  </a:cubicBezTo>
                  <a:cubicBezTo>
                    <a:pt x="9" y="17"/>
                    <a:pt x="10" y="17"/>
                    <a:pt x="10" y="16"/>
                  </a:cubicBezTo>
                  <a:cubicBezTo>
                    <a:pt x="10" y="2"/>
                    <a:pt x="10" y="2"/>
                    <a:pt x="10" y="2"/>
                  </a:cubicBezTo>
                  <a:cubicBezTo>
                    <a:pt x="10" y="1"/>
                    <a:pt x="9" y="0"/>
                    <a:pt x="8" y="0"/>
                  </a:cubicBezTo>
                </a:path>
              </a:pathLst>
            </a:custGeom>
            <a:solidFill>
              <a:srgbClr val="E6A5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4" name="Freeform 503"/>
            <p:cNvSpPr>
              <a:spLocks/>
            </p:cNvSpPr>
            <p:nvPr/>
          </p:nvSpPr>
          <p:spPr bwMode="auto">
            <a:xfrm>
              <a:off x="8905876" y="2166938"/>
              <a:ext cx="84138" cy="187325"/>
            </a:xfrm>
            <a:custGeom>
              <a:avLst/>
              <a:gdLst>
                <a:gd name="T0" fmla="*/ 16 w 16"/>
                <a:gd name="T1" fmla="*/ 19 h 35"/>
                <a:gd name="T2" fmla="*/ 0 w 16"/>
                <a:gd name="T3" fmla="*/ 0 h 35"/>
                <a:gd name="T4" fmla="*/ 1 w 16"/>
                <a:gd name="T5" fmla="*/ 35 h 35"/>
                <a:gd name="T6" fmla="*/ 16 w 16"/>
                <a:gd name="T7" fmla="*/ 19 h 35"/>
              </a:gdLst>
              <a:ahLst/>
              <a:cxnLst>
                <a:cxn ang="0">
                  <a:pos x="T0" y="T1"/>
                </a:cxn>
                <a:cxn ang="0">
                  <a:pos x="T2" y="T3"/>
                </a:cxn>
                <a:cxn ang="0">
                  <a:pos x="T4" y="T5"/>
                </a:cxn>
                <a:cxn ang="0">
                  <a:pos x="T6" y="T7"/>
                </a:cxn>
              </a:cxnLst>
              <a:rect l="0" t="0" r="r" b="b"/>
              <a:pathLst>
                <a:path w="16" h="35">
                  <a:moveTo>
                    <a:pt x="16" y="19"/>
                  </a:moveTo>
                  <a:cubicBezTo>
                    <a:pt x="16" y="13"/>
                    <a:pt x="9" y="6"/>
                    <a:pt x="0" y="0"/>
                  </a:cubicBezTo>
                  <a:cubicBezTo>
                    <a:pt x="1" y="35"/>
                    <a:pt x="1" y="35"/>
                    <a:pt x="1" y="35"/>
                  </a:cubicBezTo>
                  <a:cubicBezTo>
                    <a:pt x="10" y="30"/>
                    <a:pt x="16" y="25"/>
                    <a:pt x="16" y="19"/>
                  </a:cubicBezTo>
                  <a:close/>
                </a:path>
              </a:pathLst>
            </a:custGeom>
            <a:solidFill>
              <a:srgbClr val="6D88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505"/>
            <p:cNvSpPr>
              <a:spLocks/>
            </p:cNvSpPr>
            <p:nvPr/>
          </p:nvSpPr>
          <p:spPr bwMode="auto">
            <a:xfrm>
              <a:off x="8193088" y="2028825"/>
              <a:ext cx="563563" cy="58738"/>
            </a:xfrm>
            <a:custGeom>
              <a:avLst/>
              <a:gdLst>
                <a:gd name="T0" fmla="*/ 70 w 106"/>
                <a:gd name="T1" fmla="*/ 0 h 11"/>
                <a:gd name="T2" fmla="*/ 0 w 106"/>
                <a:gd name="T3" fmla="*/ 11 h 11"/>
                <a:gd name="T4" fmla="*/ 106 w 106"/>
                <a:gd name="T5" fmla="*/ 10 h 11"/>
                <a:gd name="T6" fmla="*/ 103 w 106"/>
                <a:gd name="T7" fmla="*/ 8 h 11"/>
                <a:gd name="T8" fmla="*/ 70 w 106"/>
                <a:gd name="T9" fmla="*/ 0 h 11"/>
              </a:gdLst>
              <a:ahLst/>
              <a:cxnLst>
                <a:cxn ang="0">
                  <a:pos x="T0" y="T1"/>
                </a:cxn>
                <a:cxn ang="0">
                  <a:pos x="T2" y="T3"/>
                </a:cxn>
                <a:cxn ang="0">
                  <a:pos x="T4" y="T5"/>
                </a:cxn>
                <a:cxn ang="0">
                  <a:pos x="T6" y="T7"/>
                </a:cxn>
                <a:cxn ang="0">
                  <a:pos x="T8" y="T9"/>
                </a:cxn>
              </a:cxnLst>
              <a:rect l="0" t="0" r="r" b="b"/>
              <a:pathLst>
                <a:path w="106" h="11">
                  <a:moveTo>
                    <a:pt x="70" y="0"/>
                  </a:moveTo>
                  <a:cubicBezTo>
                    <a:pt x="23" y="1"/>
                    <a:pt x="0" y="11"/>
                    <a:pt x="0" y="11"/>
                  </a:cubicBezTo>
                  <a:cubicBezTo>
                    <a:pt x="106" y="10"/>
                    <a:pt x="106" y="10"/>
                    <a:pt x="106" y="10"/>
                  </a:cubicBezTo>
                  <a:cubicBezTo>
                    <a:pt x="103" y="8"/>
                    <a:pt x="103" y="8"/>
                    <a:pt x="103" y="8"/>
                  </a:cubicBezTo>
                  <a:cubicBezTo>
                    <a:pt x="70" y="0"/>
                    <a:pt x="70" y="0"/>
                    <a:pt x="70" y="0"/>
                  </a:cubicBezTo>
                </a:path>
              </a:pathLst>
            </a:custGeom>
            <a:solidFill>
              <a:srgbClr val="CC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506"/>
            <p:cNvSpPr>
              <a:spLocks/>
            </p:cNvSpPr>
            <p:nvPr/>
          </p:nvSpPr>
          <p:spPr bwMode="auto">
            <a:xfrm>
              <a:off x="8566151" y="2028825"/>
              <a:ext cx="174625" cy="42863"/>
            </a:xfrm>
            <a:custGeom>
              <a:avLst/>
              <a:gdLst>
                <a:gd name="T0" fmla="*/ 83 w 110"/>
                <a:gd name="T1" fmla="*/ 0 h 27"/>
                <a:gd name="T2" fmla="*/ 0 w 110"/>
                <a:gd name="T3" fmla="*/ 0 h 27"/>
                <a:gd name="T4" fmla="*/ 23 w 110"/>
                <a:gd name="T5" fmla="*/ 27 h 27"/>
                <a:gd name="T6" fmla="*/ 110 w 110"/>
                <a:gd name="T7" fmla="*/ 27 h 27"/>
                <a:gd name="T8" fmla="*/ 83 w 110"/>
                <a:gd name="T9" fmla="*/ 0 h 27"/>
              </a:gdLst>
              <a:ahLst/>
              <a:cxnLst>
                <a:cxn ang="0">
                  <a:pos x="T0" y="T1"/>
                </a:cxn>
                <a:cxn ang="0">
                  <a:pos x="T2" y="T3"/>
                </a:cxn>
                <a:cxn ang="0">
                  <a:pos x="T4" y="T5"/>
                </a:cxn>
                <a:cxn ang="0">
                  <a:pos x="T6" y="T7"/>
                </a:cxn>
                <a:cxn ang="0">
                  <a:pos x="T8" y="T9"/>
                </a:cxn>
              </a:cxnLst>
              <a:rect l="0" t="0" r="r" b="b"/>
              <a:pathLst>
                <a:path w="110" h="27">
                  <a:moveTo>
                    <a:pt x="83" y="0"/>
                  </a:moveTo>
                  <a:lnTo>
                    <a:pt x="0" y="0"/>
                  </a:lnTo>
                  <a:lnTo>
                    <a:pt x="23" y="27"/>
                  </a:lnTo>
                  <a:lnTo>
                    <a:pt x="110" y="27"/>
                  </a:lnTo>
                  <a:lnTo>
                    <a:pt x="83" y="0"/>
                  </a:lnTo>
                  <a:close/>
                </a:path>
              </a:pathLst>
            </a:custGeom>
            <a:solidFill>
              <a:srgbClr val="7195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507"/>
            <p:cNvSpPr>
              <a:spLocks/>
            </p:cNvSpPr>
            <p:nvPr/>
          </p:nvSpPr>
          <p:spPr bwMode="auto">
            <a:xfrm>
              <a:off x="8566151" y="2028825"/>
              <a:ext cx="174625" cy="42863"/>
            </a:xfrm>
            <a:custGeom>
              <a:avLst/>
              <a:gdLst>
                <a:gd name="T0" fmla="*/ 0 w 110"/>
                <a:gd name="T1" fmla="*/ 0 h 27"/>
                <a:gd name="T2" fmla="*/ 23 w 110"/>
                <a:gd name="T3" fmla="*/ 27 h 27"/>
                <a:gd name="T4" fmla="*/ 110 w 110"/>
                <a:gd name="T5" fmla="*/ 27 h 27"/>
                <a:gd name="T6" fmla="*/ 0 w 110"/>
                <a:gd name="T7" fmla="*/ 0 h 27"/>
              </a:gdLst>
              <a:ahLst/>
              <a:cxnLst>
                <a:cxn ang="0">
                  <a:pos x="T0" y="T1"/>
                </a:cxn>
                <a:cxn ang="0">
                  <a:pos x="T2" y="T3"/>
                </a:cxn>
                <a:cxn ang="0">
                  <a:pos x="T4" y="T5"/>
                </a:cxn>
                <a:cxn ang="0">
                  <a:pos x="T6" y="T7"/>
                </a:cxn>
              </a:cxnLst>
              <a:rect l="0" t="0" r="r" b="b"/>
              <a:pathLst>
                <a:path w="110" h="27">
                  <a:moveTo>
                    <a:pt x="0" y="0"/>
                  </a:moveTo>
                  <a:lnTo>
                    <a:pt x="23" y="27"/>
                  </a:lnTo>
                  <a:lnTo>
                    <a:pt x="110" y="27"/>
                  </a:lnTo>
                  <a:lnTo>
                    <a:pt x="0" y="0"/>
                  </a:lnTo>
                  <a:close/>
                </a:path>
              </a:pathLst>
            </a:custGeom>
            <a:solidFill>
              <a:srgbClr val="4F7D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Freeform 508"/>
            <p:cNvSpPr>
              <a:spLocks/>
            </p:cNvSpPr>
            <p:nvPr/>
          </p:nvSpPr>
          <p:spPr bwMode="auto">
            <a:xfrm>
              <a:off x="6000751" y="1965325"/>
              <a:ext cx="207963" cy="26988"/>
            </a:xfrm>
            <a:custGeom>
              <a:avLst/>
              <a:gdLst>
                <a:gd name="T0" fmla="*/ 0 w 39"/>
                <a:gd name="T1" fmla="*/ 5 h 5"/>
                <a:gd name="T2" fmla="*/ 26 w 39"/>
                <a:gd name="T3" fmla="*/ 0 h 5"/>
                <a:gd name="T4" fmla="*/ 39 w 39"/>
                <a:gd name="T5" fmla="*/ 5 h 5"/>
                <a:gd name="T6" fmla="*/ 0 w 39"/>
                <a:gd name="T7" fmla="*/ 5 h 5"/>
              </a:gdLst>
              <a:ahLst/>
              <a:cxnLst>
                <a:cxn ang="0">
                  <a:pos x="T0" y="T1"/>
                </a:cxn>
                <a:cxn ang="0">
                  <a:pos x="T2" y="T3"/>
                </a:cxn>
                <a:cxn ang="0">
                  <a:pos x="T4" y="T5"/>
                </a:cxn>
                <a:cxn ang="0">
                  <a:pos x="T6" y="T7"/>
                </a:cxn>
              </a:cxnLst>
              <a:rect l="0" t="0" r="r" b="b"/>
              <a:pathLst>
                <a:path w="39" h="5">
                  <a:moveTo>
                    <a:pt x="0" y="5"/>
                  </a:moveTo>
                  <a:cubicBezTo>
                    <a:pt x="0" y="5"/>
                    <a:pt x="17" y="0"/>
                    <a:pt x="26" y="0"/>
                  </a:cubicBezTo>
                  <a:cubicBezTo>
                    <a:pt x="34" y="0"/>
                    <a:pt x="39" y="5"/>
                    <a:pt x="39" y="5"/>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509"/>
            <p:cNvSpPr>
              <a:spLocks/>
            </p:cNvSpPr>
            <p:nvPr/>
          </p:nvSpPr>
          <p:spPr bwMode="auto">
            <a:xfrm>
              <a:off x="6000751" y="1976438"/>
              <a:ext cx="207963" cy="15875"/>
            </a:xfrm>
            <a:custGeom>
              <a:avLst/>
              <a:gdLst>
                <a:gd name="T0" fmla="*/ 0 w 39"/>
                <a:gd name="T1" fmla="*/ 3 h 3"/>
                <a:gd name="T2" fmla="*/ 26 w 39"/>
                <a:gd name="T3" fmla="*/ 1 h 3"/>
                <a:gd name="T4" fmla="*/ 39 w 39"/>
                <a:gd name="T5" fmla="*/ 3 h 3"/>
                <a:gd name="T6" fmla="*/ 0 w 39"/>
                <a:gd name="T7" fmla="*/ 3 h 3"/>
              </a:gdLst>
              <a:ahLst/>
              <a:cxnLst>
                <a:cxn ang="0">
                  <a:pos x="T0" y="T1"/>
                </a:cxn>
                <a:cxn ang="0">
                  <a:pos x="T2" y="T3"/>
                </a:cxn>
                <a:cxn ang="0">
                  <a:pos x="T4" y="T5"/>
                </a:cxn>
                <a:cxn ang="0">
                  <a:pos x="T6" y="T7"/>
                </a:cxn>
              </a:cxnLst>
              <a:rect l="0" t="0" r="r" b="b"/>
              <a:pathLst>
                <a:path w="39" h="3">
                  <a:moveTo>
                    <a:pt x="0" y="3"/>
                  </a:moveTo>
                  <a:cubicBezTo>
                    <a:pt x="0" y="3"/>
                    <a:pt x="17" y="1"/>
                    <a:pt x="26" y="1"/>
                  </a:cubicBezTo>
                  <a:cubicBezTo>
                    <a:pt x="34" y="0"/>
                    <a:pt x="39" y="3"/>
                    <a:pt x="39" y="3"/>
                  </a:cubicBezTo>
                  <a:lnTo>
                    <a:pt x="0" y="3"/>
                  </a:lnTo>
                  <a:close/>
                </a:path>
              </a:pathLst>
            </a:custGeom>
            <a:solidFill>
              <a:srgbClr val="CEC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510"/>
            <p:cNvSpPr>
              <a:spLocks/>
            </p:cNvSpPr>
            <p:nvPr/>
          </p:nvSpPr>
          <p:spPr bwMode="auto">
            <a:xfrm>
              <a:off x="6388101" y="1976438"/>
              <a:ext cx="144463" cy="15875"/>
            </a:xfrm>
            <a:custGeom>
              <a:avLst/>
              <a:gdLst>
                <a:gd name="T0" fmla="*/ 0 w 27"/>
                <a:gd name="T1" fmla="*/ 3 h 3"/>
                <a:gd name="T2" fmla="*/ 18 w 27"/>
                <a:gd name="T3" fmla="*/ 0 h 3"/>
                <a:gd name="T4" fmla="*/ 27 w 27"/>
                <a:gd name="T5" fmla="*/ 3 h 3"/>
                <a:gd name="T6" fmla="*/ 0 w 27"/>
                <a:gd name="T7" fmla="*/ 3 h 3"/>
              </a:gdLst>
              <a:ahLst/>
              <a:cxnLst>
                <a:cxn ang="0">
                  <a:pos x="T0" y="T1"/>
                </a:cxn>
                <a:cxn ang="0">
                  <a:pos x="T2" y="T3"/>
                </a:cxn>
                <a:cxn ang="0">
                  <a:pos x="T4" y="T5"/>
                </a:cxn>
                <a:cxn ang="0">
                  <a:pos x="T6" y="T7"/>
                </a:cxn>
              </a:cxnLst>
              <a:rect l="0" t="0" r="r" b="b"/>
              <a:pathLst>
                <a:path w="27" h="3">
                  <a:moveTo>
                    <a:pt x="0" y="3"/>
                  </a:moveTo>
                  <a:cubicBezTo>
                    <a:pt x="0" y="3"/>
                    <a:pt x="12" y="0"/>
                    <a:pt x="18" y="0"/>
                  </a:cubicBezTo>
                  <a:cubicBezTo>
                    <a:pt x="24" y="0"/>
                    <a:pt x="27" y="3"/>
                    <a:pt x="27" y="3"/>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1" name="Freeform 511"/>
            <p:cNvSpPr>
              <a:spLocks/>
            </p:cNvSpPr>
            <p:nvPr/>
          </p:nvSpPr>
          <p:spPr bwMode="auto">
            <a:xfrm>
              <a:off x="6388101" y="1981200"/>
              <a:ext cx="144463" cy="11113"/>
            </a:xfrm>
            <a:custGeom>
              <a:avLst/>
              <a:gdLst>
                <a:gd name="T0" fmla="*/ 0 w 27"/>
                <a:gd name="T1" fmla="*/ 2 h 2"/>
                <a:gd name="T2" fmla="*/ 18 w 27"/>
                <a:gd name="T3" fmla="*/ 0 h 2"/>
                <a:gd name="T4" fmla="*/ 27 w 27"/>
                <a:gd name="T5" fmla="*/ 2 h 2"/>
                <a:gd name="T6" fmla="*/ 0 w 27"/>
                <a:gd name="T7" fmla="*/ 2 h 2"/>
              </a:gdLst>
              <a:ahLst/>
              <a:cxnLst>
                <a:cxn ang="0">
                  <a:pos x="T0" y="T1"/>
                </a:cxn>
                <a:cxn ang="0">
                  <a:pos x="T2" y="T3"/>
                </a:cxn>
                <a:cxn ang="0">
                  <a:pos x="T4" y="T5"/>
                </a:cxn>
                <a:cxn ang="0">
                  <a:pos x="T6" y="T7"/>
                </a:cxn>
              </a:cxnLst>
              <a:rect l="0" t="0" r="r" b="b"/>
              <a:pathLst>
                <a:path w="27" h="2">
                  <a:moveTo>
                    <a:pt x="0" y="2"/>
                  </a:moveTo>
                  <a:cubicBezTo>
                    <a:pt x="0" y="2"/>
                    <a:pt x="12" y="0"/>
                    <a:pt x="18" y="0"/>
                  </a:cubicBezTo>
                  <a:cubicBezTo>
                    <a:pt x="24" y="0"/>
                    <a:pt x="27" y="2"/>
                    <a:pt x="27" y="2"/>
                  </a:cubicBezTo>
                  <a:lnTo>
                    <a:pt x="0" y="2"/>
                  </a:lnTo>
                  <a:close/>
                </a:path>
              </a:pathLst>
            </a:custGeom>
            <a:solidFill>
              <a:srgbClr val="CEC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512"/>
            <p:cNvSpPr>
              <a:spLocks/>
            </p:cNvSpPr>
            <p:nvPr/>
          </p:nvSpPr>
          <p:spPr bwMode="auto">
            <a:xfrm>
              <a:off x="5724526" y="1981200"/>
              <a:ext cx="142875" cy="15875"/>
            </a:xfrm>
            <a:custGeom>
              <a:avLst/>
              <a:gdLst>
                <a:gd name="T0" fmla="*/ 0 w 27"/>
                <a:gd name="T1" fmla="*/ 3 h 3"/>
                <a:gd name="T2" fmla="*/ 17 w 27"/>
                <a:gd name="T3" fmla="*/ 0 h 3"/>
                <a:gd name="T4" fmla="*/ 27 w 27"/>
                <a:gd name="T5" fmla="*/ 3 h 3"/>
                <a:gd name="T6" fmla="*/ 0 w 27"/>
                <a:gd name="T7" fmla="*/ 3 h 3"/>
              </a:gdLst>
              <a:ahLst/>
              <a:cxnLst>
                <a:cxn ang="0">
                  <a:pos x="T0" y="T1"/>
                </a:cxn>
                <a:cxn ang="0">
                  <a:pos x="T2" y="T3"/>
                </a:cxn>
                <a:cxn ang="0">
                  <a:pos x="T4" y="T5"/>
                </a:cxn>
                <a:cxn ang="0">
                  <a:pos x="T6" y="T7"/>
                </a:cxn>
              </a:cxnLst>
              <a:rect l="0" t="0" r="r" b="b"/>
              <a:pathLst>
                <a:path w="27" h="3">
                  <a:moveTo>
                    <a:pt x="0" y="3"/>
                  </a:moveTo>
                  <a:cubicBezTo>
                    <a:pt x="0" y="3"/>
                    <a:pt x="11" y="0"/>
                    <a:pt x="17" y="0"/>
                  </a:cubicBezTo>
                  <a:cubicBezTo>
                    <a:pt x="24" y="0"/>
                    <a:pt x="27" y="3"/>
                    <a:pt x="27" y="3"/>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513"/>
            <p:cNvSpPr>
              <a:spLocks/>
            </p:cNvSpPr>
            <p:nvPr/>
          </p:nvSpPr>
          <p:spPr bwMode="auto">
            <a:xfrm>
              <a:off x="5724526" y="1985963"/>
              <a:ext cx="142875" cy="11113"/>
            </a:xfrm>
            <a:custGeom>
              <a:avLst/>
              <a:gdLst>
                <a:gd name="T0" fmla="*/ 0 w 27"/>
                <a:gd name="T1" fmla="*/ 2 h 2"/>
                <a:gd name="T2" fmla="*/ 18 w 27"/>
                <a:gd name="T3" fmla="*/ 0 h 2"/>
                <a:gd name="T4" fmla="*/ 27 w 27"/>
                <a:gd name="T5" fmla="*/ 2 h 2"/>
                <a:gd name="T6" fmla="*/ 0 w 27"/>
                <a:gd name="T7" fmla="*/ 2 h 2"/>
              </a:gdLst>
              <a:ahLst/>
              <a:cxnLst>
                <a:cxn ang="0">
                  <a:pos x="T0" y="T1"/>
                </a:cxn>
                <a:cxn ang="0">
                  <a:pos x="T2" y="T3"/>
                </a:cxn>
                <a:cxn ang="0">
                  <a:pos x="T4" y="T5"/>
                </a:cxn>
                <a:cxn ang="0">
                  <a:pos x="T6" y="T7"/>
                </a:cxn>
              </a:cxnLst>
              <a:rect l="0" t="0" r="r" b="b"/>
              <a:pathLst>
                <a:path w="27" h="2">
                  <a:moveTo>
                    <a:pt x="0" y="2"/>
                  </a:moveTo>
                  <a:cubicBezTo>
                    <a:pt x="0" y="2"/>
                    <a:pt x="11" y="0"/>
                    <a:pt x="18" y="0"/>
                  </a:cubicBezTo>
                  <a:cubicBezTo>
                    <a:pt x="24" y="0"/>
                    <a:pt x="27" y="2"/>
                    <a:pt x="27" y="2"/>
                  </a:cubicBezTo>
                  <a:lnTo>
                    <a:pt x="0" y="2"/>
                  </a:lnTo>
                  <a:close/>
                </a:path>
              </a:pathLst>
            </a:custGeom>
            <a:solidFill>
              <a:srgbClr val="CEC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Freeform 514"/>
            <p:cNvSpPr>
              <a:spLocks/>
            </p:cNvSpPr>
            <p:nvPr/>
          </p:nvSpPr>
          <p:spPr bwMode="auto">
            <a:xfrm>
              <a:off x="8905876" y="2273300"/>
              <a:ext cx="84138" cy="80963"/>
            </a:xfrm>
            <a:custGeom>
              <a:avLst/>
              <a:gdLst>
                <a:gd name="T0" fmla="*/ 1 w 16"/>
                <a:gd name="T1" fmla="*/ 15 h 15"/>
                <a:gd name="T2" fmla="*/ 16 w 16"/>
                <a:gd name="T3" fmla="*/ 0 h 15"/>
                <a:gd name="T4" fmla="*/ 0 w 16"/>
                <a:gd name="T5" fmla="*/ 0 h 15"/>
                <a:gd name="T6" fmla="*/ 1 w 16"/>
                <a:gd name="T7" fmla="*/ 15 h 15"/>
              </a:gdLst>
              <a:ahLst/>
              <a:cxnLst>
                <a:cxn ang="0">
                  <a:pos x="T0" y="T1"/>
                </a:cxn>
                <a:cxn ang="0">
                  <a:pos x="T2" y="T3"/>
                </a:cxn>
                <a:cxn ang="0">
                  <a:pos x="T4" y="T5"/>
                </a:cxn>
                <a:cxn ang="0">
                  <a:pos x="T6" y="T7"/>
                </a:cxn>
              </a:cxnLst>
              <a:rect l="0" t="0" r="r" b="b"/>
              <a:pathLst>
                <a:path w="16" h="15">
                  <a:moveTo>
                    <a:pt x="1" y="15"/>
                  </a:moveTo>
                  <a:cubicBezTo>
                    <a:pt x="10" y="10"/>
                    <a:pt x="15" y="5"/>
                    <a:pt x="16" y="0"/>
                  </a:cubicBezTo>
                  <a:cubicBezTo>
                    <a:pt x="0" y="0"/>
                    <a:pt x="0" y="0"/>
                    <a:pt x="0" y="0"/>
                  </a:cubicBezTo>
                  <a:lnTo>
                    <a:pt x="1" y="15"/>
                  </a:lnTo>
                  <a:close/>
                </a:path>
              </a:pathLst>
            </a:custGeom>
            <a:solidFill>
              <a:srgbClr val="5767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515"/>
            <p:cNvSpPr>
              <a:spLocks/>
            </p:cNvSpPr>
            <p:nvPr/>
          </p:nvSpPr>
          <p:spPr bwMode="auto">
            <a:xfrm>
              <a:off x="8056563" y="2087563"/>
              <a:ext cx="25400" cy="26988"/>
            </a:xfrm>
            <a:custGeom>
              <a:avLst/>
              <a:gdLst>
                <a:gd name="T0" fmla="*/ 3 w 5"/>
                <a:gd name="T1" fmla="*/ 0 h 5"/>
                <a:gd name="T2" fmla="*/ 3 w 5"/>
                <a:gd name="T3" fmla="*/ 0 h 5"/>
                <a:gd name="T4" fmla="*/ 0 w 5"/>
                <a:gd name="T5" fmla="*/ 3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3"/>
                  </a:cubicBezTo>
                  <a:cubicBezTo>
                    <a:pt x="0" y="4"/>
                    <a:pt x="1" y="5"/>
                    <a:pt x="3" y="5"/>
                  </a:cubicBezTo>
                  <a:cubicBezTo>
                    <a:pt x="3" y="5"/>
                    <a:pt x="3" y="5"/>
                    <a:pt x="3" y="5"/>
                  </a:cubicBezTo>
                  <a:cubicBezTo>
                    <a:pt x="4" y="5"/>
                    <a:pt x="5" y="4"/>
                    <a:pt x="5" y="2"/>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Freeform 516"/>
            <p:cNvSpPr>
              <a:spLocks/>
            </p:cNvSpPr>
            <p:nvPr/>
          </p:nvSpPr>
          <p:spPr bwMode="auto">
            <a:xfrm>
              <a:off x="7970838" y="2087563"/>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3"/>
                  </a:cubicBezTo>
                  <a:cubicBezTo>
                    <a:pt x="0"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Freeform 517"/>
            <p:cNvSpPr>
              <a:spLocks/>
            </p:cNvSpPr>
            <p:nvPr/>
          </p:nvSpPr>
          <p:spPr bwMode="auto">
            <a:xfrm>
              <a:off x="7885113" y="2087563"/>
              <a:ext cx="26988" cy="31750"/>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1"/>
                    <a:pt x="0" y="3"/>
                  </a:cubicBezTo>
                  <a:cubicBezTo>
                    <a:pt x="0" y="4"/>
                    <a:pt x="1" y="6"/>
                    <a:pt x="2" y="6"/>
                  </a:cubicBezTo>
                  <a:cubicBezTo>
                    <a:pt x="2" y="6"/>
                    <a:pt x="2" y="6"/>
                    <a:pt x="2" y="6"/>
                  </a:cubicBezTo>
                  <a:cubicBezTo>
                    <a:pt x="4" y="6"/>
                    <a:pt x="5" y="4"/>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8" name="Freeform 518"/>
            <p:cNvSpPr>
              <a:spLocks/>
            </p:cNvSpPr>
            <p:nvPr/>
          </p:nvSpPr>
          <p:spPr bwMode="auto">
            <a:xfrm>
              <a:off x="7800976" y="2087563"/>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5" y="6"/>
                    <a:pt x="6" y="4"/>
                    <a:pt x="6" y="3"/>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 name="Freeform 519"/>
            <p:cNvSpPr>
              <a:spLocks/>
            </p:cNvSpPr>
            <p:nvPr/>
          </p:nvSpPr>
          <p:spPr bwMode="auto">
            <a:xfrm>
              <a:off x="7710488" y="2087563"/>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2"/>
                    <a:pt x="0" y="3"/>
                  </a:cubicBezTo>
                  <a:cubicBezTo>
                    <a:pt x="0" y="5"/>
                    <a:pt x="2" y="6"/>
                    <a:pt x="3" y="6"/>
                  </a:cubicBezTo>
                  <a:cubicBezTo>
                    <a:pt x="3" y="6"/>
                    <a:pt x="3" y="6"/>
                    <a:pt x="3" y="6"/>
                  </a:cubicBezTo>
                  <a:cubicBezTo>
                    <a:pt x="5" y="6"/>
                    <a:pt x="6" y="5"/>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0" name="Freeform 520"/>
            <p:cNvSpPr>
              <a:spLocks/>
            </p:cNvSpPr>
            <p:nvPr/>
          </p:nvSpPr>
          <p:spPr bwMode="auto">
            <a:xfrm>
              <a:off x="7631113" y="2087563"/>
              <a:ext cx="26988"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2"/>
                    <a:pt x="0" y="3"/>
                  </a:cubicBezTo>
                  <a:cubicBezTo>
                    <a:pt x="0" y="5"/>
                    <a:pt x="1" y="6"/>
                    <a:pt x="3" y="6"/>
                  </a:cubicBezTo>
                  <a:cubicBezTo>
                    <a:pt x="3" y="6"/>
                    <a:pt x="3" y="6"/>
                    <a:pt x="3" y="6"/>
                  </a:cubicBezTo>
                  <a:cubicBezTo>
                    <a:pt x="4" y="6"/>
                    <a:pt x="5" y="5"/>
                    <a:pt x="5" y="3"/>
                  </a:cubicBezTo>
                  <a:cubicBezTo>
                    <a:pt x="5" y="2"/>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Freeform 521"/>
            <p:cNvSpPr>
              <a:spLocks/>
            </p:cNvSpPr>
            <p:nvPr/>
          </p:nvSpPr>
          <p:spPr bwMode="auto">
            <a:xfrm>
              <a:off x="7540626" y="2092325"/>
              <a:ext cx="31750" cy="26988"/>
            </a:xfrm>
            <a:custGeom>
              <a:avLst/>
              <a:gdLst>
                <a:gd name="T0" fmla="*/ 3 w 6"/>
                <a:gd name="T1" fmla="*/ 0 h 5"/>
                <a:gd name="T2" fmla="*/ 3 w 6"/>
                <a:gd name="T3" fmla="*/ 0 h 5"/>
                <a:gd name="T4" fmla="*/ 0 w 6"/>
                <a:gd name="T5" fmla="*/ 2 h 5"/>
                <a:gd name="T6" fmla="*/ 3 w 6"/>
                <a:gd name="T7" fmla="*/ 5 h 5"/>
                <a:gd name="T8" fmla="*/ 3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2"/>
                  </a:cubicBezTo>
                  <a:cubicBezTo>
                    <a:pt x="0" y="4"/>
                    <a:pt x="1" y="5"/>
                    <a:pt x="3" y="5"/>
                  </a:cubicBezTo>
                  <a:cubicBezTo>
                    <a:pt x="3" y="5"/>
                    <a:pt x="3" y="5"/>
                    <a:pt x="3" y="5"/>
                  </a:cubicBezTo>
                  <a:cubicBezTo>
                    <a:pt x="4" y="5"/>
                    <a:pt x="6" y="4"/>
                    <a:pt x="6" y="2"/>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2" name="Freeform 522"/>
            <p:cNvSpPr>
              <a:spLocks/>
            </p:cNvSpPr>
            <p:nvPr/>
          </p:nvSpPr>
          <p:spPr bwMode="auto">
            <a:xfrm>
              <a:off x="7461251" y="2092325"/>
              <a:ext cx="26988" cy="26988"/>
            </a:xfrm>
            <a:custGeom>
              <a:avLst/>
              <a:gdLst>
                <a:gd name="T0" fmla="*/ 2 w 5"/>
                <a:gd name="T1" fmla="*/ 0 h 5"/>
                <a:gd name="T2" fmla="*/ 2 w 5"/>
                <a:gd name="T3" fmla="*/ 0 h 5"/>
                <a:gd name="T4" fmla="*/ 0 w 5"/>
                <a:gd name="T5" fmla="*/ 2 h 5"/>
                <a:gd name="T6" fmla="*/ 2 w 5"/>
                <a:gd name="T7" fmla="*/ 5 h 5"/>
                <a:gd name="T8" fmla="*/ 2 w 5"/>
                <a:gd name="T9" fmla="*/ 5 h 5"/>
                <a:gd name="T10" fmla="*/ 5 w 5"/>
                <a:gd name="T11" fmla="*/ 2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2"/>
                  </a:cubicBezTo>
                  <a:cubicBezTo>
                    <a:pt x="0" y="4"/>
                    <a:pt x="1" y="5"/>
                    <a:pt x="2" y="5"/>
                  </a:cubicBezTo>
                  <a:cubicBezTo>
                    <a:pt x="2" y="5"/>
                    <a:pt x="2" y="5"/>
                    <a:pt x="2" y="5"/>
                  </a:cubicBezTo>
                  <a:cubicBezTo>
                    <a:pt x="4" y="5"/>
                    <a:pt x="5" y="4"/>
                    <a:pt x="5" y="2"/>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3" name="Freeform 523"/>
            <p:cNvSpPr>
              <a:spLocks/>
            </p:cNvSpPr>
            <p:nvPr/>
          </p:nvSpPr>
          <p:spPr bwMode="auto">
            <a:xfrm>
              <a:off x="7370763" y="2092325"/>
              <a:ext cx="26988" cy="26988"/>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4" name="Freeform 524"/>
            <p:cNvSpPr>
              <a:spLocks/>
            </p:cNvSpPr>
            <p:nvPr/>
          </p:nvSpPr>
          <p:spPr bwMode="auto">
            <a:xfrm>
              <a:off x="7286626" y="209232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5" name="Freeform 525"/>
            <p:cNvSpPr>
              <a:spLocks/>
            </p:cNvSpPr>
            <p:nvPr/>
          </p:nvSpPr>
          <p:spPr bwMode="auto">
            <a:xfrm>
              <a:off x="7196138" y="2092325"/>
              <a:ext cx="31750" cy="33338"/>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1"/>
                    <a:pt x="0" y="3"/>
                  </a:cubicBezTo>
                  <a:cubicBezTo>
                    <a:pt x="0" y="4"/>
                    <a:pt x="2" y="6"/>
                    <a:pt x="3" y="6"/>
                  </a:cubicBezTo>
                  <a:cubicBezTo>
                    <a:pt x="3" y="6"/>
                    <a:pt x="3" y="6"/>
                    <a:pt x="3" y="6"/>
                  </a:cubicBezTo>
                  <a:cubicBezTo>
                    <a:pt x="5" y="6"/>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6" name="Freeform 526"/>
            <p:cNvSpPr>
              <a:spLocks/>
            </p:cNvSpPr>
            <p:nvPr/>
          </p:nvSpPr>
          <p:spPr bwMode="auto">
            <a:xfrm>
              <a:off x="7115176" y="2092325"/>
              <a:ext cx="33338" cy="33338"/>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4" y="6"/>
                    <a:pt x="6" y="4"/>
                    <a:pt x="6" y="3"/>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7" name="Freeform 527"/>
            <p:cNvSpPr>
              <a:spLocks/>
            </p:cNvSpPr>
            <p:nvPr/>
          </p:nvSpPr>
          <p:spPr bwMode="auto">
            <a:xfrm>
              <a:off x="7026276" y="2092325"/>
              <a:ext cx="31750" cy="33338"/>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2"/>
                    <a:pt x="0" y="3"/>
                  </a:cubicBezTo>
                  <a:cubicBezTo>
                    <a:pt x="0" y="5"/>
                    <a:pt x="1" y="6"/>
                    <a:pt x="3" y="6"/>
                  </a:cubicBezTo>
                  <a:cubicBezTo>
                    <a:pt x="3" y="6"/>
                    <a:pt x="3" y="6"/>
                    <a:pt x="3" y="6"/>
                  </a:cubicBezTo>
                  <a:cubicBezTo>
                    <a:pt x="4" y="6"/>
                    <a:pt x="6" y="5"/>
                    <a:pt x="6" y="3"/>
                  </a:cubicBezTo>
                  <a:cubicBezTo>
                    <a:pt x="6" y="2"/>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8" name="Freeform 528"/>
            <p:cNvSpPr>
              <a:spLocks/>
            </p:cNvSpPr>
            <p:nvPr/>
          </p:nvSpPr>
          <p:spPr bwMode="auto">
            <a:xfrm>
              <a:off x="6945313" y="2092325"/>
              <a:ext cx="26988" cy="33338"/>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2"/>
                    <a:pt x="0" y="3"/>
                  </a:cubicBezTo>
                  <a:cubicBezTo>
                    <a:pt x="0" y="5"/>
                    <a:pt x="1" y="6"/>
                    <a:pt x="2" y="6"/>
                  </a:cubicBezTo>
                  <a:cubicBezTo>
                    <a:pt x="2" y="6"/>
                    <a:pt x="2" y="6"/>
                    <a:pt x="2" y="6"/>
                  </a:cubicBezTo>
                  <a:cubicBezTo>
                    <a:pt x="4" y="6"/>
                    <a:pt x="5" y="5"/>
                    <a:pt x="5" y="3"/>
                  </a:cubicBezTo>
                  <a:cubicBezTo>
                    <a:pt x="5" y="2"/>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Freeform 529"/>
            <p:cNvSpPr>
              <a:spLocks/>
            </p:cNvSpPr>
            <p:nvPr/>
          </p:nvSpPr>
          <p:spPr bwMode="auto">
            <a:xfrm>
              <a:off x="6856413" y="2098675"/>
              <a:ext cx="25400" cy="26988"/>
            </a:xfrm>
            <a:custGeom>
              <a:avLst/>
              <a:gdLst>
                <a:gd name="T0" fmla="*/ 3 w 5"/>
                <a:gd name="T1" fmla="*/ 0 h 5"/>
                <a:gd name="T2" fmla="*/ 3 w 5"/>
                <a:gd name="T3" fmla="*/ 0 h 5"/>
                <a:gd name="T4" fmla="*/ 0 w 5"/>
                <a:gd name="T5" fmla="*/ 2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2"/>
                  </a:cubicBezTo>
                  <a:cubicBezTo>
                    <a:pt x="0" y="4"/>
                    <a:pt x="1" y="5"/>
                    <a:pt x="3" y="5"/>
                  </a:cubicBezTo>
                  <a:cubicBezTo>
                    <a:pt x="3" y="5"/>
                    <a:pt x="3" y="5"/>
                    <a:pt x="3" y="5"/>
                  </a:cubicBezTo>
                  <a:cubicBezTo>
                    <a:pt x="4" y="5"/>
                    <a:pt x="5" y="4"/>
                    <a:pt x="5" y="2"/>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Freeform 530"/>
            <p:cNvSpPr>
              <a:spLocks/>
            </p:cNvSpPr>
            <p:nvPr/>
          </p:nvSpPr>
          <p:spPr bwMode="auto">
            <a:xfrm>
              <a:off x="6770688" y="2098675"/>
              <a:ext cx="31750" cy="26988"/>
            </a:xfrm>
            <a:custGeom>
              <a:avLst/>
              <a:gdLst>
                <a:gd name="T0" fmla="*/ 3 w 6"/>
                <a:gd name="T1" fmla="*/ 0 h 5"/>
                <a:gd name="T2" fmla="*/ 3 w 6"/>
                <a:gd name="T3" fmla="*/ 0 h 5"/>
                <a:gd name="T4" fmla="*/ 0 w 6"/>
                <a:gd name="T5" fmla="*/ 2 h 5"/>
                <a:gd name="T6" fmla="*/ 3 w 6"/>
                <a:gd name="T7" fmla="*/ 5 h 5"/>
                <a:gd name="T8" fmla="*/ 3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2"/>
                  </a:cubicBezTo>
                  <a:cubicBezTo>
                    <a:pt x="0" y="4"/>
                    <a:pt x="2" y="5"/>
                    <a:pt x="3" y="5"/>
                  </a:cubicBezTo>
                  <a:cubicBezTo>
                    <a:pt x="3" y="5"/>
                    <a:pt x="3" y="5"/>
                    <a:pt x="3" y="5"/>
                  </a:cubicBezTo>
                  <a:cubicBezTo>
                    <a:pt x="5" y="5"/>
                    <a:pt x="6" y="4"/>
                    <a:pt x="6" y="2"/>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Freeform 531"/>
            <p:cNvSpPr>
              <a:spLocks/>
            </p:cNvSpPr>
            <p:nvPr/>
          </p:nvSpPr>
          <p:spPr bwMode="auto">
            <a:xfrm>
              <a:off x="6680201" y="2098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3"/>
                  </a:cubicBezTo>
                  <a:cubicBezTo>
                    <a:pt x="1"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Freeform 532"/>
            <p:cNvSpPr>
              <a:spLocks/>
            </p:cNvSpPr>
            <p:nvPr/>
          </p:nvSpPr>
          <p:spPr bwMode="auto">
            <a:xfrm>
              <a:off x="6600826" y="2098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1" y="5"/>
                    <a:pt x="3" y="5"/>
                  </a:cubicBezTo>
                  <a:cubicBezTo>
                    <a:pt x="3" y="5"/>
                    <a:pt x="3" y="5"/>
                    <a:pt x="3" y="5"/>
                  </a:cubicBezTo>
                  <a:cubicBezTo>
                    <a:pt x="4" y="5"/>
                    <a:pt x="6" y="4"/>
                    <a:pt x="6" y="3"/>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533"/>
            <p:cNvSpPr>
              <a:spLocks/>
            </p:cNvSpPr>
            <p:nvPr/>
          </p:nvSpPr>
          <p:spPr bwMode="auto">
            <a:xfrm>
              <a:off x="6510338" y="2098675"/>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5" y="6"/>
                    <a:pt x="6" y="4"/>
                    <a:pt x="6" y="3"/>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Freeform 534"/>
            <p:cNvSpPr>
              <a:spLocks/>
            </p:cNvSpPr>
            <p:nvPr/>
          </p:nvSpPr>
          <p:spPr bwMode="auto">
            <a:xfrm>
              <a:off x="6430963" y="2098675"/>
              <a:ext cx="26988" cy="31750"/>
            </a:xfrm>
            <a:custGeom>
              <a:avLst/>
              <a:gdLst>
                <a:gd name="T0" fmla="*/ 2 w 5"/>
                <a:gd name="T1" fmla="*/ 0 h 6"/>
                <a:gd name="T2" fmla="*/ 2 w 5"/>
                <a:gd name="T3" fmla="*/ 0 h 6"/>
                <a:gd name="T4" fmla="*/ 0 w 5"/>
                <a:gd name="T5" fmla="*/ 3 h 6"/>
                <a:gd name="T6" fmla="*/ 2 w 5"/>
                <a:gd name="T7" fmla="*/ 6 h 6"/>
                <a:gd name="T8" fmla="*/ 3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1"/>
                    <a:pt x="0" y="3"/>
                  </a:cubicBezTo>
                  <a:cubicBezTo>
                    <a:pt x="0" y="5"/>
                    <a:pt x="1" y="6"/>
                    <a:pt x="2" y="6"/>
                  </a:cubicBezTo>
                  <a:cubicBezTo>
                    <a:pt x="3" y="6"/>
                    <a:pt x="3" y="6"/>
                    <a:pt x="3" y="6"/>
                  </a:cubicBezTo>
                  <a:cubicBezTo>
                    <a:pt x="4" y="6"/>
                    <a:pt x="5" y="4"/>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535"/>
            <p:cNvSpPr>
              <a:spLocks/>
            </p:cNvSpPr>
            <p:nvPr/>
          </p:nvSpPr>
          <p:spPr bwMode="auto">
            <a:xfrm>
              <a:off x="6340476" y="2098675"/>
              <a:ext cx="26988"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2"/>
                    <a:pt x="0" y="3"/>
                  </a:cubicBezTo>
                  <a:cubicBezTo>
                    <a:pt x="0" y="5"/>
                    <a:pt x="1" y="6"/>
                    <a:pt x="3" y="6"/>
                  </a:cubicBezTo>
                  <a:cubicBezTo>
                    <a:pt x="3" y="6"/>
                    <a:pt x="3" y="6"/>
                    <a:pt x="3" y="6"/>
                  </a:cubicBezTo>
                  <a:cubicBezTo>
                    <a:pt x="4" y="6"/>
                    <a:pt x="5" y="5"/>
                    <a:pt x="5" y="3"/>
                  </a:cubicBezTo>
                  <a:cubicBezTo>
                    <a:pt x="5" y="2"/>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Freeform 536"/>
            <p:cNvSpPr>
              <a:spLocks/>
            </p:cNvSpPr>
            <p:nvPr/>
          </p:nvSpPr>
          <p:spPr bwMode="auto">
            <a:xfrm>
              <a:off x="6256338" y="2098675"/>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2"/>
                    <a:pt x="0" y="3"/>
                  </a:cubicBezTo>
                  <a:cubicBezTo>
                    <a:pt x="0" y="5"/>
                    <a:pt x="2" y="6"/>
                    <a:pt x="3" y="6"/>
                  </a:cubicBezTo>
                  <a:cubicBezTo>
                    <a:pt x="3" y="6"/>
                    <a:pt x="3" y="6"/>
                    <a:pt x="3" y="6"/>
                  </a:cubicBezTo>
                  <a:cubicBezTo>
                    <a:pt x="5" y="6"/>
                    <a:pt x="6" y="5"/>
                    <a:pt x="6" y="3"/>
                  </a:cubicBezTo>
                  <a:cubicBezTo>
                    <a:pt x="6" y="2"/>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Freeform 537"/>
            <p:cNvSpPr>
              <a:spLocks/>
            </p:cNvSpPr>
            <p:nvPr/>
          </p:nvSpPr>
          <p:spPr bwMode="auto">
            <a:xfrm>
              <a:off x="6170613" y="2103438"/>
              <a:ext cx="26988" cy="26988"/>
            </a:xfrm>
            <a:custGeom>
              <a:avLst/>
              <a:gdLst>
                <a:gd name="T0" fmla="*/ 2 w 5"/>
                <a:gd name="T1" fmla="*/ 0 h 5"/>
                <a:gd name="T2" fmla="*/ 2 w 5"/>
                <a:gd name="T3" fmla="*/ 0 h 5"/>
                <a:gd name="T4" fmla="*/ 0 w 5"/>
                <a:gd name="T5" fmla="*/ 2 h 5"/>
                <a:gd name="T6" fmla="*/ 2 w 5"/>
                <a:gd name="T7" fmla="*/ 5 h 5"/>
                <a:gd name="T8" fmla="*/ 2 w 5"/>
                <a:gd name="T9" fmla="*/ 5 h 5"/>
                <a:gd name="T10" fmla="*/ 5 w 5"/>
                <a:gd name="T11" fmla="*/ 2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2"/>
                  </a:cubicBezTo>
                  <a:cubicBezTo>
                    <a:pt x="0" y="4"/>
                    <a:pt x="1" y="5"/>
                    <a:pt x="2" y="5"/>
                  </a:cubicBezTo>
                  <a:cubicBezTo>
                    <a:pt x="2" y="5"/>
                    <a:pt x="2" y="5"/>
                    <a:pt x="2" y="5"/>
                  </a:cubicBezTo>
                  <a:cubicBezTo>
                    <a:pt x="4" y="5"/>
                    <a:pt x="5" y="4"/>
                    <a:pt x="5" y="2"/>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538"/>
            <p:cNvSpPr>
              <a:spLocks/>
            </p:cNvSpPr>
            <p:nvPr/>
          </p:nvSpPr>
          <p:spPr bwMode="auto">
            <a:xfrm>
              <a:off x="6086476" y="2103438"/>
              <a:ext cx="31750" cy="26988"/>
            </a:xfrm>
            <a:custGeom>
              <a:avLst/>
              <a:gdLst>
                <a:gd name="T0" fmla="*/ 3 w 6"/>
                <a:gd name="T1" fmla="*/ 0 h 5"/>
                <a:gd name="T2" fmla="*/ 3 w 6"/>
                <a:gd name="T3" fmla="*/ 0 h 5"/>
                <a:gd name="T4" fmla="*/ 0 w 6"/>
                <a:gd name="T5" fmla="*/ 2 h 5"/>
                <a:gd name="T6" fmla="*/ 3 w 6"/>
                <a:gd name="T7" fmla="*/ 5 h 5"/>
                <a:gd name="T8" fmla="*/ 3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2"/>
                  </a:cubicBezTo>
                  <a:cubicBezTo>
                    <a:pt x="0" y="4"/>
                    <a:pt x="1" y="5"/>
                    <a:pt x="3" y="5"/>
                  </a:cubicBezTo>
                  <a:cubicBezTo>
                    <a:pt x="3" y="5"/>
                    <a:pt x="3" y="5"/>
                    <a:pt x="3" y="5"/>
                  </a:cubicBezTo>
                  <a:cubicBezTo>
                    <a:pt x="4" y="5"/>
                    <a:pt x="6" y="4"/>
                    <a:pt x="6" y="2"/>
                  </a:cubicBezTo>
                  <a:cubicBezTo>
                    <a:pt x="6"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9" name="Freeform 539"/>
            <p:cNvSpPr>
              <a:spLocks/>
            </p:cNvSpPr>
            <p:nvPr/>
          </p:nvSpPr>
          <p:spPr bwMode="auto">
            <a:xfrm>
              <a:off x="5995988" y="2103438"/>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2" y="5"/>
                    <a:pt x="3" y="5"/>
                  </a:cubicBezTo>
                  <a:cubicBezTo>
                    <a:pt x="3" y="5"/>
                    <a:pt x="3" y="5"/>
                    <a:pt x="3" y="5"/>
                  </a:cubicBezTo>
                  <a:cubicBezTo>
                    <a:pt x="5" y="5"/>
                    <a:pt x="6" y="4"/>
                    <a:pt x="6" y="3"/>
                  </a:cubicBezTo>
                  <a:cubicBezTo>
                    <a:pt x="6" y="1"/>
                    <a:pt x="5"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0" name="Freeform 540"/>
            <p:cNvSpPr>
              <a:spLocks/>
            </p:cNvSpPr>
            <p:nvPr/>
          </p:nvSpPr>
          <p:spPr bwMode="auto">
            <a:xfrm>
              <a:off x="5916613" y="2103438"/>
              <a:ext cx="25400"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1"/>
                    <a:pt x="0" y="3"/>
                  </a:cubicBezTo>
                  <a:cubicBezTo>
                    <a:pt x="0" y="4"/>
                    <a:pt x="1" y="6"/>
                    <a:pt x="3" y="6"/>
                  </a:cubicBezTo>
                  <a:cubicBezTo>
                    <a:pt x="3" y="6"/>
                    <a:pt x="3" y="6"/>
                    <a:pt x="3" y="6"/>
                  </a:cubicBezTo>
                  <a:cubicBezTo>
                    <a:pt x="4" y="5"/>
                    <a:pt x="5" y="4"/>
                    <a:pt x="5" y="3"/>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1" name="Freeform 541"/>
            <p:cNvSpPr>
              <a:spLocks/>
            </p:cNvSpPr>
            <p:nvPr/>
          </p:nvSpPr>
          <p:spPr bwMode="auto">
            <a:xfrm>
              <a:off x="5826126" y="2103438"/>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1" y="0"/>
                    <a:pt x="0" y="1"/>
                    <a:pt x="0" y="3"/>
                  </a:cubicBezTo>
                  <a:cubicBezTo>
                    <a:pt x="0" y="4"/>
                    <a:pt x="1" y="6"/>
                    <a:pt x="3" y="6"/>
                  </a:cubicBezTo>
                  <a:cubicBezTo>
                    <a:pt x="3" y="6"/>
                    <a:pt x="3" y="6"/>
                    <a:pt x="3" y="6"/>
                  </a:cubicBezTo>
                  <a:cubicBezTo>
                    <a:pt x="4" y="6"/>
                    <a:pt x="6" y="4"/>
                    <a:pt x="6" y="3"/>
                  </a:cubicBezTo>
                  <a:cubicBezTo>
                    <a:pt x="5" y="1"/>
                    <a:pt x="4" y="0"/>
                    <a:pt x="3"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2" name="Freeform 542"/>
            <p:cNvSpPr>
              <a:spLocks/>
            </p:cNvSpPr>
            <p:nvPr/>
          </p:nvSpPr>
          <p:spPr bwMode="auto">
            <a:xfrm>
              <a:off x="5746751" y="2103438"/>
              <a:ext cx="25400" cy="31750"/>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1"/>
                    <a:pt x="0" y="3"/>
                  </a:cubicBezTo>
                  <a:cubicBezTo>
                    <a:pt x="0" y="5"/>
                    <a:pt x="1" y="6"/>
                    <a:pt x="2" y="6"/>
                  </a:cubicBezTo>
                  <a:cubicBezTo>
                    <a:pt x="2" y="6"/>
                    <a:pt x="2" y="6"/>
                    <a:pt x="2" y="6"/>
                  </a:cubicBezTo>
                  <a:cubicBezTo>
                    <a:pt x="4" y="6"/>
                    <a:pt x="5" y="5"/>
                    <a:pt x="5" y="3"/>
                  </a:cubicBezTo>
                  <a:cubicBezTo>
                    <a:pt x="5" y="1"/>
                    <a:pt x="4" y="0"/>
                    <a:pt x="2" y="0"/>
                  </a:cubicBezTo>
                </a:path>
              </a:pathLst>
            </a:custGeom>
            <a:solidFill>
              <a:srgbClr val="9DB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Freeform 543"/>
            <p:cNvSpPr>
              <a:spLocks/>
            </p:cNvSpPr>
            <p:nvPr/>
          </p:nvSpPr>
          <p:spPr bwMode="auto">
            <a:xfrm>
              <a:off x="8120063" y="2216150"/>
              <a:ext cx="25400" cy="25400"/>
            </a:xfrm>
            <a:custGeom>
              <a:avLst/>
              <a:gdLst>
                <a:gd name="T0" fmla="*/ 3 w 5"/>
                <a:gd name="T1" fmla="*/ 0 h 5"/>
                <a:gd name="T2" fmla="*/ 3 w 5"/>
                <a:gd name="T3" fmla="*/ 0 h 5"/>
                <a:gd name="T4" fmla="*/ 0 w 5"/>
                <a:gd name="T5" fmla="*/ 2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2"/>
                  </a:cubicBezTo>
                  <a:cubicBezTo>
                    <a:pt x="0" y="4"/>
                    <a:pt x="1" y="5"/>
                    <a:pt x="3" y="5"/>
                  </a:cubicBezTo>
                  <a:cubicBezTo>
                    <a:pt x="3" y="5"/>
                    <a:pt x="3" y="5"/>
                    <a:pt x="3" y="5"/>
                  </a:cubicBezTo>
                  <a:cubicBezTo>
                    <a:pt x="4" y="5"/>
                    <a:pt x="5" y="4"/>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Freeform 544"/>
            <p:cNvSpPr>
              <a:spLocks/>
            </p:cNvSpPr>
            <p:nvPr/>
          </p:nvSpPr>
          <p:spPr bwMode="auto">
            <a:xfrm>
              <a:off x="8045451" y="2216150"/>
              <a:ext cx="26988" cy="25400"/>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545"/>
            <p:cNvSpPr>
              <a:spLocks/>
            </p:cNvSpPr>
            <p:nvPr/>
          </p:nvSpPr>
          <p:spPr bwMode="auto">
            <a:xfrm>
              <a:off x="7959726" y="2216150"/>
              <a:ext cx="26988" cy="25400"/>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546"/>
            <p:cNvSpPr>
              <a:spLocks/>
            </p:cNvSpPr>
            <p:nvPr/>
          </p:nvSpPr>
          <p:spPr bwMode="auto">
            <a:xfrm>
              <a:off x="7796213" y="2216150"/>
              <a:ext cx="31750" cy="31750"/>
            </a:xfrm>
            <a:custGeom>
              <a:avLst/>
              <a:gdLst>
                <a:gd name="T0" fmla="*/ 3 w 6"/>
                <a:gd name="T1" fmla="*/ 0 h 6"/>
                <a:gd name="T2" fmla="*/ 3 w 6"/>
                <a:gd name="T3" fmla="*/ 0 h 6"/>
                <a:gd name="T4" fmla="*/ 0 w 6"/>
                <a:gd name="T5" fmla="*/ 3 h 6"/>
                <a:gd name="T6" fmla="*/ 3 w 6"/>
                <a:gd name="T7" fmla="*/ 6 h 6"/>
                <a:gd name="T8" fmla="*/ 3 w 6"/>
                <a:gd name="T9" fmla="*/ 6 h 6"/>
                <a:gd name="T10" fmla="*/ 6 w 6"/>
                <a:gd name="T11" fmla="*/ 3 h 6"/>
                <a:gd name="T12" fmla="*/ 3 w 6"/>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3" y="0"/>
                  </a:moveTo>
                  <a:cubicBezTo>
                    <a:pt x="3" y="0"/>
                    <a:pt x="3" y="0"/>
                    <a:pt x="3" y="0"/>
                  </a:cubicBezTo>
                  <a:cubicBezTo>
                    <a:pt x="2" y="0"/>
                    <a:pt x="0" y="2"/>
                    <a:pt x="0" y="3"/>
                  </a:cubicBezTo>
                  <a:cubicBezTo>
                    <a:pt x="1" y="4"/>
                    <a:pt x="2" y="6"/>
                    <a:pt x="3" y="6"/>
                  </a:cubicBezTo>
                  <a:cubicBezTo>
                    <a:pt x="3" y="6"/>
                    <a:pt x="3" y="6"/>
                    <a:pt x="3" y="6"/>
                  </a:cubicBezTo>
                  <a:cubicBezTo>
                    <a:pt x="5" y="6"/>
                    <a:pt x="6" y="4"/>
                    <a:pt x="6" y="3"/>
                  </a:cubicBezTo>
                  <a:cubicBezTo>
                    <a:pt x="6" y="1"/>
                    <a:pt x="5"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Freeform 547"/>
            <p:cNvSpPr>
              <a:spLocks/>
            </p:cNvSpPr>
            <p:nvPr/>
          </p:nvSpPr>
          <p:spPr bwMode="auto">
            <a:xfrm>
              <a:off x="7721601" y="2216150"/>
              <a:ext cx="26988" cy="31750"/>
            </a:xfrm>
            <a:custGeom>
              <a:avLst/>
              <a:gdLst>
                <a:gd name="T0" fmla="*/ 3 w 5"/>
                <a:gd name="T1" fmla="*/ 0 h 6"/>
                <a:gd name="T2" fmla="*/ 3 w 5"/>
                <a:gd name="T3" fmla="*/ 0 h 6"/>
                <a:gd name="T4" fmla="*/ 0 w 5"/>
                <a:gd name="T5" fmla="*/ 3 h 6"/>
                <a:gd name="T6" fmla="*/ 3 w 5"/>
                <a:gd name="T7" fmla="*/ 6 h 6"/>
                <a:gd name="T8" fmla="*/ 3 w 5"/>
                <a:gd name="T9" fmla="*/ 6 h 6"/>
                <a:gd name="T10" fmla="*/ 5 w 5"/>
                <a:gd name="T11" fmla="*/ 3 h 6"/>
                <a:gd name="T12" fmla="*/ 3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3" y="0"/>
                  </a:moveTo>
                  <a:cubicBezTo>
                    <a:pt x="3" y="0"/>
                    <a:pt x="3" y="0"/>
                    <a:pt x="3" y="0"/>
                  </a:cubicBezTo>
                  <a:cubicBezTo>
                    <a:pt x="1" y="0"/>
                    <a:pt x="0" y="2"/>
                    <a:pt x="0" y="3"/>
                  </a:cubicBezTo>
                  <a:cubicBezTo>
                    <a:pt x="0" y="5"/>
                    <a:pt x="1" y="6"/>
                    <a:pt x="3" y="6"/>
                  </a:cubicBezTo>
                  <a:cubicBezTo>
                    <a:pt x="3" y="6"/>
                    <a:pt x="3" y="6"/>
                    <a:pt x="3" y="6"/>
                  </a:cubicBezTo>
                  <a:cubicBezTo>
                    <a:pt x="4" y="6"/>
                    <a:pt x="5" y="4"/>
                    <a:pt x="5" y="3"/>
                  </a:cubicBezTo>
                  <a:cubicBezTo>
                    <a:pt x="5" y="2"/>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Freeform 548"/>
            <p:cNvSpPr>
              <a:spLocks/>
            </p:cNvSpPr>
            <p:nvPr/>
          </p:nvSpPr>
          <p:spPr bwMode="auto">
            <a:xfrm>
              <a:off x="7635876" y="2220913"/>
              <a:ext cx="26988" cy="26988"/>
            </a:xfrm>
            <a:custGeom>
              <a:avLst/>
              <a:gdLst>
                <a:gd name="T0" fmla="*/ 3 w 5"/>
                <a:gd name="T1" fmla="*/ 0 h 5"/>
                <a:gd name="T2" fmla="*/ 3 w 5"/>
                <a:gd name="T3" fmla="*/ 0 h 5"/>
                <a:gd name="T4" fmla="*/ 0 w 5"/>
                <a:gd name="T5" fmla="*/ 2 h 5"/>
                <a:gd name="T6" fmla="*/ 3 w 5"/>
                <a:gd name="T7" fmla="*/ 5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2"/>
                  </a:cubicBezTo>
                  <a:cubicBezTo>
                    <a:pt x="0" y="4"/>
                    <a:pt x="1" y="5"/>
                    <a:pt x="3" y="5"/>
                  </a:cubicBezTo>
                  <a:cubicBezTo>
                    <a:pt x="3" y="5"/>
                    <a:pt x="3" y="5"/>
                    <a:pt x="3" y="5"/>
                  </a:cubicBezTo>
                  <a:cubicBezTo>
                    <a:pt x="4" y="5"/>
                    <a:pt x="5" y="4"/>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9" name="Freeform 549"/>
            <p:cNvSpPr>
              <a:spLocks/>
            </p:cNvSpPr>
            <p:nvPr/>
          </p:nvSpPr>
          <p:spPr bwMode="auto">
            <a:xfrm>
              <a:off x="7561263" y="2220913"/>
              <a:ext cx="26988" cy="26988"/>
            </a:xfrm>
            <a:custGeom>
              <a:avLst/>
              <a:gdLst>
                <a:gd name="T0" fmla="*/ 2 w 5"/>
                <a:gd name="T1" fmla="*/ 0 h 5"/>
                <a:gd name="T2" fmla="*/ 2 w 5"/>
                <a:gd name="T3" fmla="*/ 0 h 5"/>
                <a:gd name="T4" fmla="*/ 0 w 5"/>
                <a:gd name="T5" fmla="*/ 2 h 5"/>
                <a:gd name="T6" fmla="*/ 2 w 5"/>
                <a:gd name="T7" fmla="*/ 5 h 5"/>
                <a:gd name="T8" fmla="*/ 2 w 5"/>
                <a:gd name="T9" fmla="*/ 5 h 5"/>
                <a:gd name="T10" fmla="*/ 5 w 5"/>
                <a:gd name="T11" fmla="*/ 2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2"/>
                  </a:cubicBezTo>
                  <a:cubicBezTo>
                    <a:pt x="0" y="4"/>
                    <a:pt x="1" y="5"/>
                    <a:pt x="2" y="5"/>
                  </a:cubicBezTo>
                  <a:cubicBezTo>
                    <a:pt x="2" y="5"/>
                    <a:pt x="2" y="5"/>
                    <a:pt x="2" y="5"/>
                  </a:cubicBezTo>
                  <a:cubicBezTo>
                    <a:pt x="4" y="5"/>
                    <a:pt x="5" y="4"/>
                    <a:pt x="5" y="2"/>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0" name="Freeform 550"/>
            <p:cNvSpPr>
              <a:spLocks/>
            </p:cNvSpPr>
            <p:nvPr/>
          </p:nvSpPr>
          <p:spPr bwMode="auto">
            <a:xfrm>
              <a:off x="6754813" y="2225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5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1" y="5"/>
                    <a:pt x="3" y="5"/>
                  </a:cubicBezTo>
                  <a:cubicBezTo>
                    <a:pt x="3" y="5"/>
                    <a:pt x="3" y="5"/>
                    <a:pt x="3" y="5"/>
                  </a:cubicBezTo>
                  <a:cubicBezTo>
                    <a:pt x="4" y="5"/>
                    <a:pt x="6" y="4"/>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1" name="Freeform 551"/>
            <p:cNvSpPr>
              <a:spLocks/>
            </p:cNvSpPr>
            <p:nvPr/>
          </p:nvSpPr>
          <p:spPr bwMode="auto">
            <a:xfrm>
              <a:off x="6670676" y="2225675"/>
              <a:ext cx="31750" cy="26988"/>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3"/>
                  </a:cubicBezTo>
                  <a:cubicBezTo>
                    <a:pt x="1" y="4"/>
                    <a:pt x="2" y="5"/>
                    <a:pt x="3" y="5"/>
                  </a:cubicBezTo>
                  <a:cubicBezTo>
                    <a:pt x="3" y="5"/>
                    <a:pt x="3" y="5"/>
                    <a:pt x="3" y="5"/>
                  </a:cubicBezTo>
                  <a:cubicBezTo>
                    <a:pt x="5" y="5"/>
                    <a:pt x="6" y="4"/>
                    <a:pt x="6" y="3"/>
                  </a:cubicBezTo>
                  <a:cubicBezTo>
                    <a:pt x="6" y="1"/>
                    <a:pt x="5"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2" name="Freeform 552"/>
            <p:cNvSpPr>
              <a:spLocks/>
            </p:cNvSpPr>
            <p:nvPr/>
          </p:nvSpPr>
          <p:spPr bwMode="auto">
            <a:xfrm>
              <a:off x="6596063" y="2225675"/>
              <a:ext cx="25400" cy="26988"/>
            </a:xfrm>
            <a:custGeom>
              <a:avLst/>
              <a:gdLst>
                <a:gd name="T0" fmla="*/ 3 w 5"/>
                <a:gd name="T1" fmla="*/ 0 h 5"/>
                <a:gd name="T2" fmla="*/ 3 w 5"/>
                <a:gd name="T3" fmla="*/ 0 h 5"/>
                <a:gd name="T4" fmla="*/ 0 w 5"/>
                <a:gd name="T5" fmla="*/ 3 h 5"/>
                <a:gd name="T6" fmla="*/ 3 w 5"/>
                <a:gd name="T7" fmla="*/ 5 h 5"/>
                <a:gd name="T8" fmla="*/ 3 w 5"/>
                <a:gd name="T9" fmla="*/ 5 h 5"/>
                <a:gd name="T10" fmla="*/ 5 w 5"/>
                <a:gd name="T11" fmla="*/ 3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3"/>
                  </a:cubicBezTo>
                  <a:cubicBezTo>
                    <a:pt x="0" y="4"/>
                    <a:pt x="1" y="5"/>
                    <a:pt x="3" y="5"/>
                  </a:cubicBezTo>
                  <a:cubicBezTo>
                    <a:pt x="3" y="5"/>
                    <a:pt x="3" y="5"/>
                    <a:pt x="3" y="5"/>
                  </a:cubicBezTo>
                  <a:cubicBezTo>
                    <a:pt x="4" y="5"/>
                    <a:pt x="5" y="4"/>
                    <a:pt x="5" y="3"/>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3" name="Freeform 553"/>
            <p:cNvSpPr>
              <a:spLocks/>
            </p:cNvSpPr>
            <p:nvPr/>
          </p:nvSpPr>
          <p:spPr bwMode="auto">
            <a:xfrm>
              <a:off x="6510338" y="2225675"/>
              <a:ext cx="26988" cy="26988"/>
            </a:xfrm>
            <a:custGeom>
              <a:avLst/>
              <a:gdLst>
                <a:gd name="T0" fmla="*/ 3 w 5"/>
                <a:gd name="T1" fmla="*/ 0 h 5"/>
                <a:gd name="T2" fmla="*/ 3 w 5"/>
                <a:gd name="T3" fmla="*/ 0 h 5"/>
                <a:gd name="T4" fmla="*/ 0 w 5"/>
                <a:gd name="T5" fmla="*/ 3 h 5"/>
                <a:gd name="T6" fmla="*/ 3 w 5"/>
                <a:gd name="T7" fmla="*/ 5 h 5"/>
                <a:gd name="T8" fmla="*/ 3 w 5"/>
                <a:gd name="T9" fmla="*/ 5 h 5"/>
                <a:gd name="T10" fmla="*/ 5 w 5"/>
                <a:gd name="T11" fmla="*/ 3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3" y="0"/>
                    <a:pt x="3" y="0"/>
                    <a:pt x="3" y="0"/>
                  </a:cubicBezTo>
                  <a:cubicBezTo>
                    <a:pt x="1" y="0"/>
                    <a:pt x="0" y="1"/>
                    <a:pt x="0" y="3"/>
                  </a:cubicBezTo>
                  <a:cubicBezTo>
                    <a:pt x="0" y="4"/>
                    <a:pt x="1" y="5"/>
                    <a:pt x="3" y="5"/>
                  </a:cubicBezTo>
                  <a:cubicBezTo>
                    <a:pt x="3" y="5"/>
                    <a:pt x="3" y="5"/>
                    <a:pt x="3" y="5"/>
                  </a:cubicBezTo>
                  <a:cubicBezTo>
                    <a:pt x="4" y="5"/>
                    <a:pt x="5" y="4"/>
                    <a:pt x="5" y="3"/>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4" name="Freeform 554"/>
            <p:cNvSpPr>
              <a:spLocks/>
            </p:cNvSpPr>
            <p:nvPr/>
          </p:nvSpPr>
          <p:spPr bwMode="auto">
            <a:xfrm>
              <a:off x="6435726" y="2225675"/>
              <a:ext cx="26988" cy="31750"/>
            </a:xfrm>
            <a:custGeom>
              <a:avLst/>
              <a:gdLst>
                <a:gd name="T0" fmla="*/ 2 w 5"/>
                <a:gd name="T1" fmla="*/ 0 h 6"/>
                <a:gd name="T2" fmla="*/ 2 w 5"/>
                <a:gd name="T3" fmla="*/ 0 h 6"/>
                <a:gd name="T4" fmla="*/ 0 w 5"/>
                <a:gd name="T5" fmla="*/ 3 h 6"/>
                <a:gd name="T6" fmla="*/ 2 w 5"/>
                <a:gd name="T7" fmla="*/ 6 h 6"/>
                <a:gd name="T8" fmla="*/ 2 w 5"/>
                <a:gd name="T9" fmla="*/ 6 h 6"/>
                <a:gd name="T10" fmla="*/ 5 w 5"/>
                <a:gd name="T11" fmla="*/ 3 h 6"/>
                <a:gd name="T12" fmla="*/ 2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0"/>
                  </a:moveTo>
                  <a:cubicBezTo>
                    <a:pt x="2" y="0"/>
                    <a:pt x="2" y="0"/>
                    <a:pt x="2" y="0"/>
                  </a:cubicBezTo>
                  <a:cubicBezTo>
                    <a:pt x="1" y="0"/>
                    <a:pt x="0" y="2"/>
                    <a:pt x="0" y="3"/>
                  </a:cubicBezTo>
                  <a:cubicBezTo>
                    <a:pt x="0" y="4"/>
                    <a:pt x="1" y="6"/>
                    <a:pt x="2" y="6"/>
                  </a:cubicBezTo>
                  <a:cubicBezTo>
                    <a:pt x="2" y="6"/>
                    <a:pt x="2" y="6"/>
                    <a:pt x="2" y="6"/>
                  </a:cubicBezTo>
                  <a:cubicBezTo>
                    <a:pt x="4" y="6"/>
                    <a:pt x="5" y="4"/>
                    <a:pt x="5" y="3"/>
                  </a:cubicBezTo>
                  <a:cubicBezTo>
                    <a:pt x="5" y="2"/>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5" name="Freeform 555"/>
            <p:cNvSpPr>
              <a:spLocks/>
            </p:cNvSpPr>
            <p:nvPr/>
          </p:nvSpPr>
          <p:spPr bwMode="auto">
            <a:xfrm>
              <a:off x="6272213" y="2232025"/>
              <a:ext cx="31750" cy="25400"/>
            </a:xfrm>
            <a:custGeom>
              <a:avLst/>
              <a:gdLst>
                <a:gd name="T0" fmla="*/ 3 w 6"/>
                <a:gd name="T1" fmla="*/ 0 h 5"/>
                <a:gd name="T2" fmla="*/ 3 w 6"/>
                <a:gd name="T3" fmla="*/ 0 h 5"/>
                <a:gd name="T4" fmla="*/ 0 w 6"/>
                <a:gd name="T5" fmla="*/ 2 h 5"/>
                <a:gd name="T6" fmla="*/ 2 w 6"/>
                <a:gd name="T7" fmla="*/ 4 h 5"/>
                <a:gd name="T8" fmla="*/ 4 w 6"/>
                <a:gd name="T9" fmla="*/ 5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2" y="0"/>
                    <a:pt x="0" y="1"/>
                    <a:pt x="0" y="2"/>
                  </a:cubicBezTo>
                  <a:cubicBezTo>
                    <a:pt x="0" y="3"/>
                    <a:pt x="1" y="4"/>
                    <a:pt x="2" y="4"/>
                  </a:cubicBezTo>
                  <a:cubicBezTo>
                    <a:pt x="2" y="4"/>
                    <a:pt x="3" y="5"/>
                    <a:pt x="4" y="5"/>
                  </a:cubicBezTo>
                  <a:cubicBezTo>
                    <a:pt x="5" y="4"/>
                    <a:pt x="6" y="3"/>
                    <a:pt x="6" y="2"/>
                  </a:cubicBezTo>
                  <a:cubicBezTo>
                    <a:pt x="6"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6" name="Freeform 556"/>
            <p:cNvSpPr>
              <a:spLocks/>
            </p:cNvSpPr>
            <p:nvPr/>
          </p:nvSpPr>
          <p:spPr bwMode="auto">
            <a:xfrm>
              <a:off x="6281738" y="2252663"/>
              <a:ext cx="11113" cy="4763"/>
            </a:xfrm>
            <a:custGeom>
              <a:avLst/>
              <a:gdLst>
                <a:gd name="T0" fmla="*/ 0 w 2"/>
                <a:gd name="T1" fmla="*/ 0 h 1"/>
                <a:gd name="T2" fmla="*/ 1 w 2"/>
                <a:gd name="T3" fmla="*/ 1 h 1"/>
                <a:gd name="T4" fmla="*/ 1 w 2"/>
                <a:gd name="T5" fmla="*/ 1 h 1"/>
                <a:gd name="T6" fmla="*/ 2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1" y="1"/>
                    <a:pt x="1" y="1"/>
                  </a:cubicBezTo>
                  <a:cubicBezTo>
                    <a:pt x="1" y="1"/>
                    <a:pt x="1" y="1"/>
                    <a:pt x="1" y="1"/>
                  </a:cubicBezTo>
                  <a:cubicBezTo>
                    <a:pt x="1" y="1"/>
                    <a:pt x="2" y="1"/>
                    <a:pt x="2" y="1"/>
                  </a:cubicBezTo>
                  <a:cubicBezTo>
                    <a:pt x="1" y="1"/>
                    <a:pt x="0" y="0"/>
                    <a:pt x="0"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7" name="Freeform 557"/>
            <p:cNvSpPr>
              <a:spLocks/>
            </p:cNvSpPr>
            <p:nvPr/>
          </p:nvSpPr>
          <p:spPr bwMode="auto">
            <a:xfrm>
              <a:off x="6192838" y="2232025"/>
              <a:ext cx="25400" cy="15875"/>
            </a:xfrm>
            <a:custGeom>
              <a:avLst/>
              <a:gdLst>
                <a:gd name="T0" fmla="*/ 2 w 5"/>
                <a:gd name="T1" fmla="*/ 0 h 3"/>
                <a:gd name="T2" fmla="*/ 2 w 5"/>
                <a:gd name="T3" fmla="*/ 0 h 3"/>
                <a:gd name="T4" fmla="*/ 0 w 5"/>
                <a:gd name="T5" fmla="*/ 2 h 3"/>
                <a:gd name="T6" fmla="*/ 0 w 5"/>
                <a:gd name="T7" fmla="*/ 3 h 3"/>
                <a:gd name="T8" fmla="*/ 5 w 5"/>
                <a:gd name="T9" fmla="*/ 3 h 3"/>
                <a:gd name="T10" fmla="*/ 5 w 5"/>
                <a:gd name="T11" fmla="*/ 2 h 3"/>
                <a:gd name="T12" fmla="*/ 2 w 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5" h="3">
                  <a:moveTo>
                    <a:pt x="2" y="0"/>
                  </a:moveTo>
                  <a:cubicBezTo>
                    <a:pt x="2" y="0"/>
                    <a:pt x="2" y="0"/>
                    <a:pt x="2" y="0"/>
                  </a:cubicBezTo>
                  <a:cubicBezTo>
                    <a:pt x="1" y="0"/>
                    <a:pt x="0" y="1"/>
                    <a:pt x="0" y="2"/>
                  </a:cubicBezTo>
                  <a:cubicBezTo>
                    <a:pt x="0" y="3"/>
                    <a:pt x="0" y="3"/>
                    <a:pt x="0" y="3"/>
                  </a:cubicBezTo>
                  <a:cubicBezTo>
                    <a:pt x="1" y="3"/>
                    <a:pt x="3" y="3"/>
                    <a:pt x="5" y="3"/>
                  </a:cubicBezTo>
                  <a:cubicBezTo>
                    <a:pt x="5" y="3"/>
                    <a:pt x="5" y="3"/>
                    <a:pt x="5" y="2"/>
                  </a:cubicBezTo>
                  <a:cubicBezTo>
                    <a:pt x="5" y="1"/>
                    <a:pt x="4" y="0"/>
                    <a:pt x="2"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8" name="Freeform 558"/>
            <p:cNvSpPr>
              <a:spLocks/>
            </p:cNvSpPr>
            <p:nvPr/>
          </p:nvSpPr>
          <p:spPr bwMode="auto">
            <a:xfrm>
              <a:off x="6192838" y="2247900"/>
              <a:ext cx="25400" cy="9525"/>
            </a:xfrm>
            <a:custGeom>
              <a:avLst/>
              <a:gdLst>
                <a:gd name="T0" fmla="*/ 0 w 5"/>
                <a:gd name="T1" fmla="*/ 0 h 2"/>
                <a:gd name="T2" fmla="*/ 2 w 5"/>
                <a:gd name="T3" fmla="*/ 2 h 2"/>
                <a:gd name="T4" fmla="*/ 2 w 5"/>
                <a:gd name="T5" fmla="*/ 2 h 2"/>
                <a:gd name="T6" fmla="*/ 5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cubicBezTo>
                    <a:pt x="0" y="1"/>
                    <a:pt x="1" y="2"/>
                    <a:pt x="2" y="2"/>
                  </a:cubicBezTo>
                  <a:cubicBezTo>
                    <a:pt x="2" y="2"/>
                    <a:pt x="2" y="2"/>
                    <a:pt x="2" y="2"/>
                  </a:cubicBezTo>
                  <a:cubicBezTo>
                    <a:pt x="3" y="2"/>
                    <a:pt x="4" y="1"/>
                    <a:pt x="5" y="0"/>
                  </a:cubicBezTo>
                  <a:cubicBezTo>
                    <a:pt x="3" y="0"/>
                    <a:pt x="1" y="0"/>
                    <a:pt x="0"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559"/>
            <p:cNvSpPr>
              <a:spLocks/>
            </p:cNvSpPr>
            <p:nvPr/>
          </p:nvSpPr>
          <p:spPr bwMode="auto">
            <a:xfrm>
              <a:off x="6111876" y="2232025"/>
              <a:ext cx="26988" cy="9525"/>
            </a:xfrm>
            <a:custGeom>
              <a:avLst/>
              <a:gdLst>
                <a:gd name="T0" fmla="*/ 3 w 5"/>
                <a:gd name="T1" fmla="*/ 0 h 2"/>
                <a:gd name="T2" fmla="*/ 3 w 5"/>
                <a:gd name="T3" fmla="*/ 0 h 2"/>
                <a:gd name="T4" fmla="*/ 0 w 5"/>
                <a:gd name="T5" fmla="*/ 1 h 2"/>
                <a:gd name="T6" fmla="*/ 5 w 5"/>
                <a:gd name="T7" fmla="*/ 2 h 2"/>
                <a:gd name="T8" fmla="*/ 3 w 5"/>
                <a:gd name="T9" fmla="*/ 0 h 2"/>
              </a:gdLst>
              <a:ahLst/>
              <a:cxnLst>
                <a:cxn ang="0">
                  <a:pos x="T0" y="T1"/>
                </a:cxn>
                <a:cxn ang="0">
                  <a:pos x="T2" y="T3"/>
                </a:cxn>
                <a:cxn ang="0">
                  <a:pos x="T4" y="T5"/>
                </a:cxn>
                <a:cxn ang="0">
                  <a:pos x="T6" y="T7"/>
                </a:cxn>
                <a:cxn ang="0">
                  <a:pos x="T8" y="T9"/>
                </a:cxn>
              </a:cxnLst>
              <a:rect l="0" t="0" r="r" b="b"/>
              <a:pathLst>
                <a:path w="5" h="2">
                  <a:moveTo>
                    <a:pt x="3" y="0"/>
                  </a:moveTo>
                  <a:cubicBezTo>
                    <a:pt x="3" y="0"/>
                    <a:pt x="3" y="0"/>
                    <a:pt x="3" y="0"/>
                  </a:cubicBezTo>
                  <a:cubicBezTo>
                    <a:pt x="2" y="0"/>
                    <a:pt x="1" y="0"/>
                    <a:pt x="0" y="1"/>
                  </a:cubicBezTo>
                  <a:cubicBezTo>
                    <a:pt x="2" y="2"/>
                    <a:pt x="4" y="2"/>
                    <a:pt x="5" y="2"/>
                  </a:cubicBezTo>
                  <a:cubicBezTo>
                    <a:pt x="5" y="1"/>
                    <a:pt x="4" y="0"/>
                    <a:pt x="3" y="0"/>
                  </a:cubicBezTo>
                </a:path>
              </a:pathLst>
            </a:custGeom>
            <a:solidFill>
              <a:srgbClr val="A689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Freeform 560"/>
            <p:cNvSpPr>
              <a:spLocks/>
            </p:cNvSpPr>
            <p:nvPr/>
          </p:nvSpPr>
          <p:spPr bwMode="auto">
            <a:xfrm>
              <a:off x="6111876" y="2236788"/>
              <a:ext cx="26988" cy="20638"/>
            </a:xfrm>
            <a:custGeom>
              <a:avLst/>
              <a:gdLst>
                <a:gd name="T0" fmla="*/ 0 w 5"/>
                <a:gd name="T1" fmla="*/ 0 h 4"/>
                <a:gd name="T2" fmla="*/ 0 w 5"/>
                <a:gd name="T3" fmla="*/ 2 h 4"/>
                <a:gd name="T4" fmla="*/ 3 w 5"/>
                <a:gd name="T5" fmla="*/ 4 h 4"/>
                <a:gd name="T6" fmla="*/ 3 w 5"/>
                <a:gd name="T7" fmla="*/ 4 h 4"/>
                <a:gd name="T8" fmla="*/ 5 w 5"/>
                <a:gd name="T9" fmla="*/ 1 h 4"/>
                <a:gd name="T10" fmla="*/ 5 w 5"/>
                <a:gd name="T11" fmla="*/ 1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cubicBezTo>
                    <a:pt x="0" y="1"/>
                    <a:pt x="0" y="1"/>
                    <a:pt x="0" y="2"/>
                  </a:cubicBezTo>
                  <a:cubicBezTo>
                    <a:pt x="0" y="3"/>
                    <a:pt x="1" y="4"/>
                    <a:pt x="3" y="4"/>
                  </a:cubicBezTo>
                  <a:cubicBezTo>
                    <a:pt x="3" y="4"/>
                    <a:pt x="3" y="4"/>
                    <a:pt x="3" y="4"/>
                  </a:cubicBezTo>
                  <a:cubicBezTo>
                    <a:pt x="4" y="4"/>
                    <a:pt x="5" y="3"/>
                    <a:pt x="5" y="1"/>
                  </a:cubicBezTo>
                  <a:cubicBezTo>
                    <a:pt x="5" y="1"/>
                    <a:pt x="5" y="1"/>
                    <a:pt x="5" y="1"/>
                  </a:cubicBezTo>
                  <a:cubicBezTo>
                    <a:pt x="4" y="1"/>
                    <a:pt x="2" y="1"/>
                    <a:pt x="0"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1" name="Freeform 561"/>
            <p:cNvSpPr>
              <a:spLocks/>
            </p:cNvSpPr>
            <p:nvPr/>
          </p:nvSpPr>
          <p:spPr bwMode="auto">
            <a:xfrm>
              <a:off x="6027738" y="2232025"/>
              <a:ext cx="31750" cy="25400"/>
            </a:xfrm>
            <a:custGeom>
              <a:avLst/>
              <a:gdLst>
                <a:gd name="T0" fmla="*/ 3 w 6"/>
                <a:gd name="T1" fmla="*/ 0 h 5"/>
                <a:gd name="T2" fmla="*/ 3 w 6"/>
                <a:gd name="T3" fmla="*/ 0 h 5"/>
                <a:gd name="T4" fmla="*/ 0 w 6"/>
                <a:gd name="T5" fmla="*/ 3 h 5"/>
                <a:gd name="T6" fmla="*/ 3 w 6"/>
                <a:gd name="T7" fmla="*/ 5 h 5"/>
                <a:gd name="T8" fmla="*/ 3 w 6"/>
                <a:gd name="T9" fmla="*/ 5 h 5"/>
                <a:gd name="T10" fmla="*/ 6 w 6"/>
                <a:gd name="T11" fmla="*/ 3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3" y="0"/>
                    <a:pt x="3" y="0"/>
                    <a:pt x="3" y="0"/>
                  </a:cubicBezTo>
                  <a:cubicBezTo>
                    <a:pt x="1" y="0"/>
                    <a:pt x="0" y="1"/>
                    <a:pt x="0" y="3"/>
                  </a:cubicBezTo>
                  <a:cubicBezTo>
                    <a:pt x="0" y="4"/>
                    <a:pt x="2" y="5"/>
                    <a:pt x="3" y="5"/>
                  </a:cubicBezTo>
                  <a:cubicBezTo>
                    <a:pt x="3" y="5"/>
                    <a:pt x="3" y="5"/>
                    <a:pt x="3" y="5"/>
                  </a:cubicBezTo>
                  <a:cubicBezTo>
                    <a:pt x="4" y="5"/>
                    <a:pt x="6" y="4"/>
                    <a:pt x="6" y="3"/>
                  </a:cubicBezTo>
                  <a:cubicBezTo>
                    <a:pt x="6" y="1"/>
                    <a:pt x="4" y="0"/>
                    <a:pt x="3"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Freeform 562"/>
            <p:cNvSpPr>
              <a:spLocks/>
            </p:cNvSpPr>
            <p:nvPr/>
          </p:nvSpPr>
          <p:spPr bwMode="auto">
            <a:xfrm>
              <a:off x="5953126" y="2232025"/>
              <a:ext cx="26988" cy="25400"/>
            </a:xfrm>
            <a:custGeom>
              <a:avLst/>
              <a:gdLst>
                <a:gd name="T0" fmla="*/ 2 w 5"/>
                <a:gd name="T1" fmla="*/ 0 h 5"/>
                <a:gd name="T2" fmla="*/ 2 w 5"/>
                <a:gd name="T3" fmla="*/ 0 h 5"/>
                <a:gd name="T4" fmla="*/ 0 w 5"/>
                <a:gd name="T5" fmla="*/ 3 h 5"/>
                <a:gd name="T6" fmla="*/ 2 w 5"/>
                <a:gd name="T7" fmla="*/ 5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4" y="5"/>
                    <a:pt x="5" y="4"/>
                    <a:pt x="5" y="3"/>
                  </a:cubicBezTo>
                  <a:cubicBezTo>
                    <a:pt x="5" y="1"/>
                    <a:pt x="4" y="0"/>
                    <a:pt x="2" y="0"/>
                  </a:cubicBezTo>
                </a:path>
              </a:pathLst>
            </a:custGeom>
            <a:solidFill>
              <a:srgbClr val="816E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3" name="Freeform 563"/>
            <p:cNvSpPr>
              <a:spLocks/>
            </p:cNvSpPr>
            <p:nvPr/>
          </p:nvSpPr>
          <p:spPr bwMode="auto">
            <a:xfrm>
              <a:off x="7291388" y="2449513"/>
              <a:ext cx="15875" cy="0"/>
            </a:xfrm>
            <a:custGeom>
              <a:avLst/>
              <a:gdLst>
                <a:gd name="T0" fmla="*/ 10 w 10"/>
                <a:gd name="T1" fmla="*/ 0 w 10"/>
                <a:gd name="T2" fmla="*/ 10 w 10"/>
                <a:gd name="T3" fmla="*/ 10 w 10"/>
              </a:gdLst>
              <a:ahLst/>
              <a:cxnLst>
                <a:cxn ang="0">
                  <a:pos x="T0" y="0"/>
                </a:cxn>
                <a:cxn ang="0">
                  <a:pos x="T1" y="0"/>
                </a:cxn>
                <a:cxn ang="0">
                  <a:pos x="T2" y="0"/>
                </a:cxn>
                <a:cxn ang="0">
                  <a:pos x="T3" y="0"/>
                </a:cxn>
              </a:cxnLst>
              <a:rect l="0" t="0" r="r" b="b"/>
              <a:pathLst>
                <a:path w="10">
                  <a:moveTo>
                    <a:pt x="10" y="0"/>
                  </a:moveTo>
                  <a:lnTo>
                    <a:pt x="0" y="0"/>
                  </a:lnTo>
                  <a:lnTo>
                    <a:pt x="10" y="0"/>
                  </a:lnTo>
                  <a:lnTo>
                    <a:pt x="10" y="0"/>
                  </a:lnTo>
                  <a:close/>
                </a:path>
              </a:pathLst>
            </a:custGeom>
            <a:solidFill>
              <a:srgbClr val="9EA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4" name="Freeform 564"/>
            <p:cNvSpPr>
              <a:spLocks/>
            </p:cNvSpPr>
            <p:nvPr/>
          </p:nvSpPr>
          <p:spPr bwMode="auto">
            <a:xfrm>
              <a:off x="7291388" y="2449513"/>
              <a:ext cx="15875" cy="0"/>
            </a:xfrm>
            <a:custGeom>
              <a:avLst/>
              <a:gdLst>
                <a:gd name="T0" fmla="*/ 10 w 10"/>
                <a:gd name="T1" fmla="*/ 0 w 10"/>
                <a:gd name="T2" fmla="*/ 10 w 10"/>
                <a:gd name="T3" fmla="*/ 10 w 10"/>
              </a:gdLst>
              <a:ahLst/>
              <a:cxnLst>
                <a:cxn ang="0">
                  <a:pos x="T0" y="0"/>
                </a:cxn>
                <a:cxn ang="0">
                  <a:pos x="T1" y="0"/>
                </a:cxn>
                <a:cxn ang="0">
                  <a:pos x="T2" y="0"/>
                </a:cxn>
                <a:cxn ang="0">
                  <a:pos x="T3" y="0"/>
                </a:cxn>
              </a:cxnLst>
              <a:rect l="0" t="0" r="r" b="b"/>
              <a:pathLst>
                <a:path w="10">
                  <a:moveTo>
                    <a:pt x="10" y="0"/>
                  </a:moveTo>
                  <a:lnTo>
                    <a:pt x="0" y="0"/>
                  </a:lnTo>
                  <a:lnTo>
                    <a:pt x="10" y="0"/>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5" name="Freeform 565"/>
            <p:cNvSpPr>
              <a:spLocks/>
            </p:cNvSpPr>
            <p:nvPr/>
          </p:nvSpPr>
          <p:spPr bwMode="auto">
            <a:xfrm>
              <a:off x="7402513" y="2289175"/>
              <a:ext cx="74613" cy="6350"/>
            </a:xfrm>
            <a:custGeom>
              <a:avLst/>
              <a:gdLst>
                <a:gd name="T0" fmla="*/ 14 w 14"/>
                <a:gd name="T1" fmla="*/ 0 h 1"/>
                <a:gd name="T2" fmla="*/ 0 w 14"/>
                <a:gd name="T3" fmla="*/ 1 h 1"/>
                <a:gd name="T4" fmla="*/ 13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cubicBezTo>
                    <a:pt x="0" y="1"/>
                    <a:pt x="0" y="1"/>
                    <a:pt x="0" y="1"/>
                  </a:cubicBezTo>
                  <a:cubicBezTo>
                    <a:pt x="4" y="1"/>
                    <a:pt x="9" y="1"/>
                    <a:pt x="13" y="1"/>
                  </a:cubicBezTo>
                  <a:cubicBezTo>
                    <a:pt x="14" y="0"/>
                    <a:pt x="14" y="0"/>
                    <a:pt x="14" y="0"/>
                  </a:cubicBezTo>
                </a:path>
              </a:pathLst>
            </a:custGeom>
            <a:solidFill>
              <a:srgbClr val="A47B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6" name="Freeform 566"/>
            <p:cNvSpPr>
              <a:spLocks/>
            </p:cNvSpPr>
            <p:nvPr/>
          </p:nvSpPr>
          <p:spPr bwMode="auto">
            <a:xfrm>
              <a:off x="7286626" y="2449513"/>
              <a:ext cx="20638" cy="0"/>
            </a:xfrm>
            <a:custGeom>
              <a:avLst/>
              <a:gdLst>
                <a:gd name="T0" fmla="*/ 13 w 13"/>
                <a:gd name="T1" fmla="*/ 0 w 13"/>
                <a:gd name="T2" fmla="*/ 0 w 13"/>
                <a:gd name="T3" fmla="*/ 3 w 13"/>
                <a:gd name="T4" fmla="*/ 13 w 13"/>
                <a:gd name="T5" fmla="*/ 13 w 13"/>
              </a:gdLst>
              <a:ahLst/>
              <a:cxnLst>
                <a:cxn ang="0">
                  <a:pos x="T0" y="0"/>
                </a:cxn>
                <a:cxn ang="0">
                  <a:pos x="T1" y="0"/>
                </a:cxn>
                <a:cxn ang="0">
                  <a:pos x="T2" y="0"/>
                </a:cxn>
                <a:cxn ang="0">
                  <a:pos x="T3" y="0"/>
                </a:cxn>
                <a:cxn ang="0">
                  <a:pos x="T4" y="0"/>
                </a:cxn>
                <a:cxn ang="0">
                  <a:pos x="T5" y="0"/>
                </a:cxn>
              </a:cxnLst>
              <a:rect l="0" t="0" r="r" b="b"/>
              <a:pathLst>
                <a:path w="13">
                  <a:moveTo>
                    <a:pt x="13" y="0"/>
                  </a:moveTo>
                  <a:lnTo>
                    <a:pt x="0" y="0"/>
                  </a:lnTo>
                  <a:lnTo>
                    <a:pt x="0" y="0"/>
                  </a:lnTo>
                  <a:lnTo>
                    <a:pt x="3" y="0"/>
                  </a:lnTo>
                  <a:lnTo>
                    <a:pt x="13" y="0"/>
                  </a:lnTo>
                  <a:lnTo>
                    <a:pt x="13" y="0"/>
                  </a:lnTo>
                  <a:close/>
                </a:path>
              </a:pathLst>
            </a:custGeom>
            <a:solidFill>
              <a:srgbClr val="7A7D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7" name="Freeform 567"/>
            <p:cNvSpPr>
              <a:spLocks/>
            </p:cNvSpPr>
            <p:nvPr/>
          </p:nvSpPr>
          <p:spPr bwMode="auto">
            <a:xfrm>
              <a:off x="7286626" y="2449513"/>
              <a:ext cx="20638" cy="0"/>
            </a:xfrm>
            <a:custGeom>
              <a:avLst/>
              <a:gdLst>
                <a:gd name="T0" fmla="*/ 13 w 13"/>
                <a:gd name="T1" fmla="*/ 0 w 13"/>
                <a:gd name="T2" fmla="*/ 0 w 13"/>
                <a:gd name="T3" fmla="*/ 3 w 13"/>
                <a:gd name="T4" fmla="*/ 13 w 13"/>
                <a:gd name="T5" fmla="*/ 13 w 13"/>
              </a:gdLst>
              <a:ahLst/>
              <a:cxnLst>
                <a:cxn ang="0">
                  <a:pos x="T0" y="0"/>
                </a:cxn>
                <a:cxn ang="0">
                  <a:pos x="T1" y="0"/>
                </a:cxn>
                <a:cxn ang="0">
                  <a:pos x="T2" y="0"/>
                </a:cxn>
                <a:cxn ang="0">
                  <a:pos x="T3" y="0"/>
                </a:cxn>
                <a:cxn ang="0">
                  <a:pos x="T4" y="0"/>
                </a:cxn>
                <a:cxn ang="0">
                  <a:pos x="T5" y="0"/>
                </a:cxn>
              </a:cxnLst>
              <a:rect l="0" t="0" r="r" b="b"/>
              <a:pathLst>
                <a:path w="13">
                  <a:moveTo>
                    <a:pt x="13" y="0"/>
                  </a:moveTo>
                  <a:lnTo>
                    <a:pt x="0" y="0"/>
                  </a:lnTo>
                  <a:lnTo>
                    <a:pt x="0" y="0"/>
                  </a:lnTo>
                  <a:lnTo>
                    <a:pt x="3" y="0"/>
                  </a:lnTo>
                  <a:lnTo>
                    <a:pt x="13" y="0"/>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8" name="Freeform 568"/>
            <p:cNvSpPr>
              <a:spLocks noEditPoints="1"/>
            </p:cNvSpPr>
            <p:nvPr/>
          </p:nvSpPr>
          <p:spPr bwMode="auto">
            <a:xfrm>
              <a:off x="6702426" y="2332038"/>
              <a:ext cx="731838" cy="122238"/>
            </a:xfrm>
            <a:custGeom>
              <a:avLst/>
              <a:gdLst>
                <a:gd name="T0" fmla="*/ 63 w 138"/>
                <a:gd name="T1" fmla="*/ 0 h 23"/>
                <a:gd name="T2" fmla="*/ 18 w 138"/>
                <a:gd name="T3" fmla="*/ 1 h 23"/>
                <a:gd name="T4" fmla="*/ 0 w 138"/>
                <a:gd name="T5" fmla="*/ 2 h 23"/>
                <a:gd name="T6" fmla="*/ 5 w 138"/>
                <a:gd name="T7" fmla="*/ 23 h 23"/>
                <a:gd name="T8" fmla="*/ 60 w 138"/>
                <a:gd name="T9" fmla="*/ 22 h 23"/>
                <a:gd name="T10" fmla="*/ 52 w 138"/>
                <a:gd name="T11" fmla="*/ 19 h 23"/>
                <a:gd name="T12" fmla="*/ 52 w 138"/>
                <a:gd name="T13" fmla="*/ 18 h 23"/>
                <a:gd name="T14" fmla="*/ 47 w 138"/>
                <a:gd name="T15" fmla="*/ 18 h 23"/>
                <a:gd name="T16" fmla="*/ 47 w 138"/>
                <a:gd name="T17" fmla="*/ 6 h 23"/>
                <a:gd name="T18" fmla="*/ 47 w 138"/>
                <a:gd name="T19" fmla="*/ 6 h 23"/>
                <a:gd name="T20" fmla="*/ 50 w 138"/>
                <a:gd name="T21" fmla="*/ 4 h 23"/>
                <a:gd name="T22" fmla="*/ 50 w 138"/>
                <a:gd name="T23" fmla="*/ 4 h 23"/>
                <a:gd name="T24" fmla="*/ 54 w 138"/>
                <a:gd name="T25" fmla="*/ 4 h 23"/>
                <a:gd name="T26" fmla="*/ 63 w 138"/>
                <a:gd name="T27" fmla="*/ 0 h 23"/>
                <a:gd name="T28" fmla="*/ 138 w 138"/>
                <a:gd name="T29" fmla="*/ 0 h 23"/>
                <a:gd name="T30" fmla="*/ 110 w 138"/>
                <a:gd name="T31" fmla="*/ 0 h 23"/>
                <a:gd name="T32" fmla="*/ 110 w 138"/>
                <a:gd name="T33" fmla="*/ 8 h 23"/>
                <a:gd name="T34" fmla="*/ 110 w 138"/>
                <a:gd name="T35" fmla="*/ 8 h 23"/>
                <a:gd name="T36" fmla="*/ 117 w 138"/>
                <a:gd name="T37" fmla="*/ 11 h 23"/>
                <a:gd name="T38" fmla="*/ 117 w 138"/>
                <a:gd name="T39" fmla="*/ 11 h 23"/>
                <a:gd name="T40" fmla="*/ 117 w 138"/>
                <a:gd name="T41" fmla="*/ 11 h 23"/>
                <a:gd name="T42" fmla="*/ 110 w 138"/>
                <a:gd name="T43" fmla="*/ 15 h 23"/>
                <a:gd name="T44" fmla="*/ 110 w 138"/>
                <a:gd name="T45" fmla="*/ 15 h 23"/>
                <a:gd name="T46" fmla="*/ 110 w 138"/>
                <a:gd name="T47" fmla="*/ 15 h 23"/>
                <a:gd name="T48" fmla="*/ 110 w 138"/>
                <a:gd name="T49" fmla="*/ 22 h 23"/>
                <a:gd name="T50" fmla="*/ 114 w 138"/>
                <a:gd name="T51" fmla="*/ 22 h 23"/>
                <a:gd name="T52" fmla="*/ 138 w 138"/>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3">
                  <a:moveTo>
                    <a:pt x="63" y="0"/>
                  </a:moveTo>
                  <a:cubicBezTo>
                    <a:pt x="18" y="1"/>
                    <a:pt x="18" y="1"/>
                    <a:pt x="18" y="1"/>
                  </a:cubicBezTo>
                  <a:cubicBezTo>
                    <a:pt x="0" y="2"/>
                    <a:pt x="0" y="2"/>
                    <a:pt x="0" y="2"/>
                  </a:cubicBezTo>
                  <a:cubicBezTo>
                    <a:pt x="5" y="23"/>
                    <a:pt x="5" y="23"/>
                    <a:pt x="5" y="23"/>
                  </a:cubicBezTo>
                  <a:cubicBezTo>
                    <a:pt x="60" y="22"/>
                    <a:pt x="60" y="22"/>
                    <a:pt x="60" y="22"/>
                  </a:cubicBezTo>
                  <a:cubicBezTo>
                    <a:pt x="58" y="22"/>
                    <a:pt x="55" y="21"/>
                    <a:pt x="52" y="19"/>
                  </a:cubicBezTo>
                  <a:cubicBezTo>
                    <a:pt x="52" y="18"/>
                    <a:pt x="52" y="18"/>
                    <a:pt x="52" y="18"/>
                  </a:cubicBezTo>
                  <a:cubicBezTo>
                    <a:pt x="47" y="18"/>
                    <a:pt x="47" y="18"/>
                    <a:pt x="47" y="18"/>
                  </a:cubicBezTo>
                  <a:cubicBezTo>
                    <a:pt x="47" y="6"/>
                    <a:pt x="47" y="6"/>
                    <a:pt x="47" y="6"/>
                  </a:cubicBezTo>
                  <a:cubicBezTo>
                    <a:pt x="47" y="6"/>
                    <a:pt x="47" y="6"/>
                    <a:pt x="47" y="6"/>
                  </a:cubicBezTo>
                  <a:cubicBezTo>
                    <a:pt x="47" y="5"/>
                    <a:pt x="47" y="4"/>
                    <a:pt x="50" y="4"/>
                  </a:cubicBezTo>
                  <a:cubicBezTo>
                    <a:pt x="50" y="4"/>
                    <a:pt x="50" y="4"/>
                    <a:pt x="50" y="4"/>
                  </a:cubicBezTo>
                  <a:cubicBezTo>
                    <a:pt x="51" y="4"/>
                    <a:pt x="52" y="4"/>
                    <a:pt x="54" y="4"/>
                  </a:cubicBezTo>
                  <a:cubicBezTo>
                    <a:pt x="55" y="3"/>
                    <a:pt x="58" y="2"/>
                    <a:pt x="63" y="0"/>
                  </a:cubicBezTo>
                  <a:moveTo>
                    <a:pt x="138" y="0"/>
                  </a:moveTo>
                  <a:cubicBezTo>
                    <a:pt x="110" y="0"/>
                    <a:pt x="110" y="0"/>
                    <a:pt x="110" y="0"/>
                  </a:cubicBezTo>
                  <a:cubicBezTo>
                    <a:pt x="110" y="8"/>
                    <a:pt x="110" y="8"/>
                    <a:pt x="110" y="8"/>
                  </a:cubicBezTo>
                  <a:cubicBezTo>
                    <a:pt x="110" y="8"/>
                    <a:pt x="110" y="8"/>
                    <a:pt x="110" y="8"/>
                  </a:cubicBezTo>
                  <a:cubicBezTo>
                    <a:pt x="113" y="9"/>
                    <a:pt x="117" y="10"/>
                    <a:pt x="117" y="11"/>
                  </a:cubicBezTo>
                  <a:cubicBezTo>
                    <a:pt x="117" y="11"/>
                    <a:pt x="117" y="11"/>
                    <a:pt x="117" y="11"/>
                  </a:cubicBezTo>
                  <a:cubicBezTo>
                    <a:pt x="117" y="11"/>
                    <a:pt x="117" y="11"/>
                    <a:pt x="117" y="11"/>
                  </a:cubicBezTo>
                  <a:cubicBezTo>
                    <a:pt x="117" y="13"/>
                    <a:pt x="113" y="14"/>
                    <a:pt x="110" y="15"/>
                  </a:cubicBezTo>
                  <a:cubicBezTo>
                    <a:pt x="110" y="15"/>
                    <a:pt x="110" y="15"/>
                    <a:pt x="110" y="15"/>
                  </a:cubicBezTo>
                  <a:cubicBezTo>
                    <a:pt x="110" y="15"/>
                    <a:pt x="110" y="15"/>
                    <a:pt x="110" y="15"/>
                  </a:cubicBezTo>
                  <a:cubicBezTo>
                    <a:pt x="110" y="22"/>
                    <a:pt x="110" y="22"/>
                    <a:pt x="110" y="22"/>
                  </a:cubicBezTo>
                  <a:cubicBezTo>
                    <a:pt x="114" y="22"/>
                    <a:pt x="114" y="22"/>
                    <a:pt x="114" y="22"/>
                  </a:cubicBezTo>
                  <a:cubicBezTo>
                    <a:pt x="138" y="0"/>
                    <a:pt x="138" y="0"/>
                    <a:pt x="138" y="0"/>
                  </a:cubicBezTo>
                </a:path>
              </a:pathLst>
            </a:custGeom>
            <a:solidFill>
              <a:srgbClr val="7A7D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9" name="Freeform 569"/>
            <p:cNvSpPr>
              <a:spLocks/>
            </p:cNvSpPr>
            <p:nvPr/>
          </p:nvSpPr>
          <p:spPr bwMode="auto">
            <a:xfrm>
              <a:off x="6797676" y="2295525"/>
              <a:ext cx="674688" cy="42863"/>
            </a:xfrm>
            <a:custGeom>
              <a:avLst/>
              <a:gdLst>
                <a:gd name="T0" fmla="*/ 127 w 127"/>
                <a:gd name="T1" fmla="*/ 0 h 8"/>
                <a:gd name="T2" fmla="*/ 114 w 127"/>
                <a:gd name="T3" fmla="*/ 0 h 8"/>
                <a:gd name="T4" fmla="*/ 0 w 127"/>
                <a:gd name="T5" fmla="*/ 8 h 8"/>
                <a:gd name="T6" fmla="*/ 45 w 127"/>
                <a:gd name="T7" fmla="*/ 7 h 8"/>
                <a:gd name="T8" fmla="*/ 72 w 127"/>
                <a:gd name="T9" fmla="*/ 3 h 8"/>
                <a:gd name="T10" fmla="*/ 72 w 127"/>
                <a:gd name="T11" fmla="*/ 3 h 8"/>
                <a:gd name="T12" fmla="*/ 72 w 127"/>
                <a:gd name="T13" fmla="*/ 3 h 8"/>
                <a:gd name="T14" fmla="*/ 72 w 127"/>
                <a:gd name="T15" fmla="*/ 3 h 8"/>
                <a:gd name="T16" fmla="*/ 86 w 127"/>
                <a:gd name="T17" fmla="*/ 3 h 8"/>
                <a:gd name="T18" fmla="*/ 86 w 127"/>
                <a:gd name="T19" fmla="*/ 3 h 8"/>
                <a:gd name="T20" fmla="*/ 88 w 127"/>
                <a:gd name="T21" fmla="*/ 3 h 8"/>
                <a:gd name="T22" fmla="*/ 92 w 127"/>
                <a:gd name="T23" fmla="*/ 5 h 8"/>
                <a:gd name="T24" fmla="*/ 92 w 127"/>
                <a:gd name="T25" fmla="*/ 7 h 8"/>
                <a:gd name="T26" fmla="*/ 120 w 127"/>
                <a:gd name="T27" fmla="*/ 7 h 8"/>
                <a:gd name="T28" fmla="*/ 127 w 127"/>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8">
                  <a:moveTo>
                    <a:pt x="127" y="0"/>
                  </a:moveTo>
                  <a:cubicBezTo>
                    <a:pt x="123" y="0"/>
                    <a:pt x="118" y="0"/>
                    <a:pt x="114" y="0"/>
                  </a:cubicBezTo>
                  <a:cubicBezTo>
                    <a:pt x="0" y="8"/>
                    <a:pt x="0" y="8"/>
                    <a:pt x="0" y="8"/>
                  </a:cubicBezTo>
                  <a:cubicBezTo>
                    <a:pt x="45" y="7"/>
                    <a:pt x="45" y="7"/>
                    <a:pt x="45" y="7"/>
                  </a:cubicBezTo>
                  <a:cubicBezTo>
                    <a:pt x="51" y="6"/>
                    <a:pt x="60" y="4"/>
                    <a:pt x="72" y="3"/>
                  </a:cubicBezTo>
                  <a:cubicBezTo>
                    <a:pt x="72" y="3"/>
                    <a:pt x="72" y="3"/>
                    <a:pt x="72" y="3"/>
                  </a:cubicBezTo>
                  <a:cubicBezTo>
                    <a:pt x="72" y="3"/>
                    <a:pt x="72" y="3"/>
                    <a:pt x="72" y="3"/>
                  </a:cubicBezTo>
                  <a:cubicBezTo>
                    <a:pt x="72" y="3"/>
                    <a:pt x="72" y="3"/>
                    <a:pt x="72" y="3"/>
                  </a:cubicBezTo>
                  <a:cubicBezTo>
                    <a:pt x="78" y="3"/>
                    <a:pt x="84" y="3"/>
                    <a:pt x="86" y="3"/>
                  </a:cubicBezTo>
                  <a:cubicBezTo>
                    <a:pt x="86" y="3"/>
                    <a:pt x="86" y="3"/>
                    <a:pt x="86" y="3"/>
                  </a:cubicBezTo>
                  <a:cubicBezTo>
                    <a:pt x="87" y="3"/>
                    <a:pt x="88" y="3"/>
                    <a:pt x="88" y="3"/>
                  </a:cubicBezTo>
                  <a:cubicBezTo>
                    <a:pt x="90" y="3"/>
                    <a:pt x="92" y="3"/>
                    <a:pt x="92" y="5"/>
                  </a:cubicBezTo>
                  <a:cubicBezTo>
                    <a:pt x="92" y="7"/>
                    <a:pt x="92" y="7"/>
                    <a:pt x="92" y="7"/>
                  </a:cubicBezTo>
                  <a:cubicBezTo>
                    <a:pt x="120" y="7"/>
                    <a:pt x="120" y="7"/>
                    <a:pt x="120" y="7"/>
                  </a:cubicBezTo>
                  <a:cubicBezTo>
                    <a:pt x="127" y="0"/>
                    <a:pt x="127" y="0"/>
                    <a:pt x="127" y="0"/>
                  </a:cubicBezTo>
                </a:path>
              </a:pathLst>
            </a:custGeom>
            <a:solidFill>
              <a:srgbClr val="806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0" name="Freeform 570"/>
            <p:cNvSpPr>
              <a:spLocks/>
            </p:cNvSpPr>
            <p:nvPr/>
          </p:nvSpPr>
          <p:spPr bwMode="auto">
            <a:xfrm>
              <a:off x="5964238" y="2055813"/>
              <a:ext cx="1524000" cy="271463"/>
            </a:xfrm>
            <a:custGeom>
              <a:avLst/>
              <a:gdLst>
                <a:gd name="T0" fmla="*/ 4 w 287"/>
                <a:gd name="T1" fmla="*/ 10 h 51"/>
                <a:gd name="T2" fmla="*/ 1 w 287"/>
                <a:gd name="T3" fmla="*/ 2 h 51"/>
                <a:gd name="T4" fmla="*/ 2 w 287"/>
                <a:gd name="T5" fmla="*/ 0 h 51"/>
                <a:gd name="T6" fmla="*/ 21 w 287"/>
                <a:gd name="T7" fmla="*/ 0 h 51"/>
                <a:gd name="T8" fmla="*/ 28 w 287"/>
                <a:gd name="T9" fmla="*/ 2 h 51"/>
                <a:gd name="T10" fmla="*/ 54 w 287"/>
                <a:gd name="T11" fmla="*/ 12 h 51"/>
                <a:gd name="T12" fmla="*/ 266 w 287"/>
                <a:gd name="T13" fmla="*/ 31 h 51"/>
                <a:gd name="T14" fmla="*/ 287 w 287"/>
                <a:gd name="T15" fmla="*/ 41 h 51"/>
                <a:gd name="T16" fmla="*/ 262 w 287"/>
                <a:gd name="T17" fmla="*/ 51 h 51"/>
                <a:gd name="T18" fmla="*/ 153 w 287"/>
                <a:gd name="T19" fmla="*/ 50 h 51"/>
                <a:gd name="T20" fmla="*/ 10 w 287"/>
                <a:gd name="T21" fmla="*/ 14 h 51"/>
                <a:gd name="T22" fmla="*/ 4 w 287"/>
                <a:gd name="T2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51">
                  <a:moveTo>
                    <a:pt x="4" y="10"/>
                  </a:moveTo>
                  <a:cubicBezTo>
                    <a:pt x="4" y="10"/>
                    <a:pt x="2" y="6"/>
                    <a:pt x="1" y="2"/>
                  </a:cubicBezTo>
                  <a:cubicBezTo>
                    <a:pt x="0" y="1"/>
                    <a:pt x="0" y="0"/>
                    <a:pt x="2" y="0"/>
                  </a:cubicBezTo>
                  <a:cubicBezTo>
                    <a:pt x="6" y="0"/>
                    <a:pt x="17" y="0"/>
                    <a:pt x="21" y="0"/>
                  </a:cubicBezTo>
                  <a:cubicBezTo>
                    <a:pt x="26" y="0"/>
                    <a:pt x="27" y="2"/>
                    <a:pt x="28" y="2"/>
                  </a:cubicBezTo>
                  <a:cubicBezTo>
                    <a:pt x="38" y="10"/>
                    <a:pt x="54" y="12"/>
                    <a:pt x="54" y="12"/>
                  </a:cubicBezTo>
                  <a:cubicBezTo>
                    <a:pt x="266" y="31"/>
                    <a:pt x="266" y="31"/>
                    <a:pt x="266" y="31"/>
                  </a:cubicBezTo>
                  <a:cubicBezTo>
                    <a:pt x="286" y="33"/>
                    <a:pt x="287" y="38"/>
                    <a:pt x="287" y="41"/>
                  </a:cubicBezTo>
                  <a:cubicBezTo>
                    <a:pt x="287" y="44"/>
                    <a:pt x="275" y="49"/>
                    <a:pt x="262" y="51"/>
                  </a:cubicBezTo>
                  <a:cubicBezTo>
                    <a:pt x="153" y="50"/>
                    <a:pt x="153" y="50"/>
                    <a:pt x="153" y="50"/>
                  </a:cubicBezTo>
                  <a:cubicBezTo>
                    <a:pt x="10" y="14"/>
                    <a:pt x="10" y="14"/>
                    <a:pt x="10" y="14"/>
                  </a:cubicBezTo>
                  <a:cubicBezTo>
                    <a:pt x="10" y="14"/>
                    <a:pt x="6" y="12"/>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1" name="Freeform 571"/>
            <p:cNvSpPr>
              <a:spLocks/>
            </p:cNvSpPr>
            <p:nvPr/>
          </p:nvSpPr>
          <p:spPr bwMode="auto">
            <a:xfrm>
              <a:off x="5964238" y="2055813"/>
              <a:ext cx="1524000" cy="271463"/>
            </a:xfrm>
            <a:custGeom>
              <a:avLst/>
              <a:gdLst>
                <a:gd name="T0" fmla="*/ 4 w 287"/>
                <a:gd name="T1" fmla="*/ 10 h 51"/>
                <a:gd name="T2" fmla="*/ 1 w 287"/>
                <a:gd name="T3" fmla="*/ 2 h 51"/>
                <a:gd name="T4" fmla="*/ 2 w 287"/>
                <a:gd name="T5" fmla="*/ 0 h 51"/>
                <a:gd name="T6" fmla="*/ 21 w 287"/>
                <a:gd name="T7" fmla="*/ 0 h 51"/>
                <a:gd name="T8" fmla="*/ 28 w 287"/>
                <a:gd name="T9" fmla="*/ 2 h 51"/>
                <a:gd name="T10" fmla="*/ 43 w 287"/>
                <a:gd name="T11" fmla="*/ 10 h 51"/>
                <a:gd name="T12" fmla="*/ 250 w 287"/>
                <a:gd name="T13" fmla="*/ 35 h 51"/>
                <a:gd name="T14" fmla="*/ 287 w 287"/>
                <a:gd name="T15" fmla="*/ 41 h 51"/>
                <a:gd name="T16" fmla="*/ 262 w 287"/>
                <a:gd name="T17" fmla="*/ 51 h 51"/>
                <a:gd name="T18" fmla="*/ 153 w 287"/>
                <a:gd name="T19" fmla="*/ 50 h 51"/>
                <a:gd name="T20" fmla="*/ 10 w 287"/>
                <a:gd name="T21" fmla="*/ 14 h 51"/>
                <a:gd name="T22" fmla="*/ 4 w 287"/>
                <a:gd name="T2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51">
                  <a:moveTo>
                    <a:pt x="4" y="10"/>
                  </a:moveTo>
                  <a:cubicBezTo>
                    <a:pt x="4" y="10"/>
                    <a:pt x="2" y="6"/>
                    <a:pt x="1" y="2"/>
                  </a:cubicBezTo>
                  <a:cubicBezTo>
                    <a:pt x="0" y="1"/>
                    <a:pt x="0" y="0"/>
                    <a:pt x="2" y="0"/>
                  </a:cubicBezTo>
                  <a:cubicBezTo>
                    <a:pt x="6" y="0"/>
                    <a:pt x="17" y="0"/>
                    <a:pt x="21" y="0"/>
                  </a:cubicBezTo>
                  <a:cubicBezTo>
                    <a:pt x="26" y="0"/>
                    <a:pt x="27" y="2"/>
                    <a:pt x="28" y="2"/>
                  </a:cubicBezTo>
                  <a:cubicBezTo>
                    <a:pt x="32" y="5"/>
                    <a:pt x="38" y="8"/>
                    <a:pt x="43" y="10"/>
                  </a:cubicBezTo>
                  <a:cubicBezTo>
                    <a:pt x="80" y="27"/>
                    <a:pt x="250" y="35"/>
                    <a:pt x="250" y="35"/>
                  </a:cubicBezTo>
                  <a:cubicBezTo>
                    <a:pt x="271" y="37"/>
                    <a:pt x="287" y="41"/>
                    <a:pt x="287" y="41"/>
                  </a:cubicBezTo>
                  <a:cubicBezTo>
                    <a:pt x="287" y="44"/>
                    <a:pt x="275" y="49"/>
                    <a:pt x="262" y="51"/>
                  </a:cubicBezTo>
                  <a:cubicBezTo>
                    <a:pt x="153" y="50"/>
                    <a:pt x="153" y="50"/>
                    <a:pt x="153" y="50"/>
                  </a:cubicBezTo>
                  <a:cubicBezTo>
                    <a:pt x="10" y="14"/>
                    <a:pt x="10" y="14"/>
                    <a:pt x="10" y="14"/>
                  </a:cubicBezTo>
                  <a:cubicBezTo>
                    <a:pt x="10" y="14"/>
                    <a:pt x="6" y="12"/>
                    <a:pt x="4" y="10"/>
                  </a:cubicBezTo>
                  <a:close/>
                </a:path>
              </a:pathLst>
            </a:custGeom>
            <a:solidFill>
              <a:srgbClr val="9FB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2" name="Freeform 572"/>
            <p:cNvSpPr>
              <a:spLocks/>
            </p:cNvSpPr>
            <p:nvPr/>
          </p:nvSpPr>
          <p:spPr bwMode="auto">
            <a:xfrm>
              <a:off x="7232651" y="2374900"/>
              <a:ext cx="90488" cy="36513"/>
            </a:xfrm>
            <a:custGeom>
              <a:avLst/>
              <a:gdLst>
                <a:gd name="T0" fmla="*/ 4 w 17"/>
                <a:gd name="T1" fmla="*/ 7 h 7"/>
                <a:gd name="T2" fmla="*/ 1 w 17"/>
                <a:gd name="T3" fmla="*/ 4 h 7"/>
                <a:gd name="T4" fmla="*/ 4 w 17"/>
                <a:gd name="T5" fmla="*/ 0 h 7"/>
                <a:gd name="T6" fmla="*/ 17 w 17"/>
                <a:gd name="T7" fmla="*/ 3 h 7"/>
                <a:gd name="T8" fmla="*/ 4 w 17"/>
                <a:gd name="T9" fmla="*/ 7 h 7"/>
              </a:gdLst>
              <a:ahLst/>
              <a:cxnLst>
                <a:cxn ang="0">
                  <a:pos x="T0" y="T1"/>
                </a:cxn>
                <a:cxn ang="0">
                  <a:pos x="T2" y="T3"/>
                </a:cxn>
                <a:cxn ang="0">
                  <a:pos x="T4" y="T5"/>
                </a:cxn>
                <a:cxn ang="0">
                  <a:pos x="T6" y="T7"/>
                </a:cxn>
                <a:cxn ang="0">
                  <a:pos x="T8" y="T9"/>
                </a:cxn>
              </a:cxnLst>
              <a:rect l="0" t="0" r="r" b="b"/>
              <a:pathLst>
                <a:path w="17" h="7">
                  <a:moveTo>
                    <a:pt x="4" y="7"/>
                  </a:moveTo>
                  <a:cubicBezTo>
                    <a:pt x="0" y="7"/>
                    <a:pt x="1" y="6"/>
                    <a:pt x="1" y="4"/>
                  </a:cubicBezTo>
                  <a:cubicBezTo>
                    <a:pt x="1" y="1"/>
                    <a:pt x="0" y="0"/>
                    <a:pt x="4" y="0"/>
                  </a:cubicBezTo>
                  <a:cubicBezTo>
                    <a:pt x="9" y="0"/>
                    <a:pt x="17" y="1"/>
                    <a:pt x="17" y="3"/>
                  </a:cubicBezTo>
                  <a:cubicBezTo>
                    <a:pt x="17" y="6"/>
                    <a:pt x="9" y="7"/>
                    <a:pt x="4" y="7"/>
                  </a:cubicBezTo>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3" name="Freeform 573"/>
            <p:cNvSpPr>
              <a:spLocks/>
            </p:cNvSpPr>
            <p:nvPr/>
          </p:nvSpPr>
          <p:spPr bwMode="auto">
            <a:xfrm>
              <a:off x="6951663" y="2354263"/>
              <a:ext cx="74613" cy="79375"/>
            </a:xfrm>
            <a:custGeom>
              <a:avLst/>
              <a:gdLst>
                <a:gd name="T0" fmla="*/ 47 w 47"/>
                <a:gd name="T1" fmla="*/ 50 h 50"/>
                <a:gd name="T2" fmla="*/ 0 w 47"/>
                <a:gd name="T3" fmla="*/ 46 h 50"/>
                <a:gd name="T4" fmla="*/ 0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0" y="6"/>
                  </a:lnTo>
                  <a:lnTo>
                    <a:pt x="47" y="0"/>
                  </a:lnTo>
                  <a:lnTo>
                    <a:pt x="47" y="50"/>
                  </a:lnTo>
                  <a:close/>
                </a:path>
              </a:pathLst>
            </a:custGeom>
            <a:solidFill>
              <a:srgbClr val="979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4" name="Freeform 574"/>
            <p:cNvSpPr>
              <a:spLocks/>
            </p:cNvSpPr>
            <p:nvPr/>
          </p:nvSpPr>
          <p:spPr bwMode="auto">
            <a:xfrm>
              <a:off x="6951663" y="2354263"/>
              <a:ext cx="74613" cy="79375"/>
            </a:xfrm>
            <a:custGeom>
              <a:avLst/>
              <a:gdLst>
                <a:gd name="T0" fmla="*/ 47 w 47"/>
                <a:gd name="T1" fmla="*/ 50 h 50"/>
                <a:gd name="T2" fmla="*/ 0 w 47"/>
                <a:gd name="T3" fmla="*/ 46 h 50"/>
                <a:gd name="T4" fmla="*/ 0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0" y="6"/>
                  </a:lnTo>
                  <a:lnTo>
                    <a:pt x="47" y="0"/>
                  </a:lnTo>
                  <a:lnTo>
                    <a:pt x="47"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5" name="Freeform 575"/>
            <p:cNvSpPr>
              <a:spLocks/>
            </p:cNvSpPr>
            <p:nvPr/>
          </p:nvSpPr>
          <p:spPr bwMode="auto">
            <a:xfrm>
              <a:off x="6951663" y="2354263"/>
              <a:ext cx="74613" cy="79375"/>
            </a:xfrm>
            <a:custGeom>
              <a:avLst/>
              <a:gdLst>
                <a:gd name="T0" fmla="*/ 47 w 47"/>
                <a:gd name="T1" fmla="*/ 50 h 50"/>
                <a:gd name="T2" fmla="*/ 0 w 47"/>
                <a:gd name="T3" fmla="*/ 46 h 50"/>
                <a:gd name="T4" fmla="*/ 17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17" y="6"/>
                  </a:lnTo>
                  <a:lnTo>
                    <a:pt x="47" y="0"/>
                  </a:lnTo>
                  <a:lnTo>
                    <a:pt x="47" y="50"/>
                  </a:lnTo>
                  <a:close/>
                </a:path>
              </a:pathLst>
            </a:custGeom>
            <a:solidFill>
              <a:srgbClr val="7478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6" name="Freeform 576"/>
            <p:cNvSpPr>
              <a:spLocks/>
            </p:cNvSpPr>
            <p:nvPr/>
          </p:nvSpPr>
          <p:spPr bwMode="auto">
            <a:xfrm>
              <a:off x="6951663" y="2354263"/>
              <a:ext cx="74613" cy="79375"/>
            </a:xfrm>
            <a:custGeom>
              <a:avLst/>
              <a:gdLst>
                <a:gd name="T0" fmla="*/ 47 w 47"/>
                <a:gd name="T1" fmla="*/ 50 h 50"/>
                <a:gd name="T2" fmla="*/ 0 w 47"/>
                <a:gd name="T3" fmla="*/ 46 h 50"/>
                <a:gd name="T4" fmla="*/ 17 w 47"/>
                <a:gd name="T5" fmla="*/ 6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6"/>
                  </a:lnTo>
                  <a:lnTo>
                    <a:pt x="17" y="6"/>
                  </a:lnTo>
                  <a:lnTo>
                    <a:pt x="47" y="0"/>
                  </a:lnTo>
                  <a:lnTo>
                    <a:pt x="47"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7" name="Freeform 577"/>
            <p:cNvSpPr>
              <a:spLocks/>
            </p:cNvSpPr>
            <p:nvPr/>
          </p:nvSpPr>
          <p:spPr bwMode="auto">
            <a:xfrm>
              <a:off x="7286626" y="2390775"/>
              <a:ext cx="36513" cy="20638"/>
            </a:xfrm>
            <a:custGeom>
              <a:avLst/>
              <a:gdLst>
                <a:gd name="T0" fmla="*/ 7 w 7"/>
                <a:gd name="T1" fmla="*/ 0 h 4"/>
                <a:gd name="T2" fmla="*/ 0 w 7"/>
                <a:gd name="T3" fmla="*/ 0 h 4"/>
                <a:gd name="T4" fmla="*/ 0 w 7"/>
                <a:gd name="T5" fmla="*/ 4 h 4"/>
                <a:gd name="T6" fmla="*/ 7 w 7"/>
                <a:gd name="T7" fmla="*/ 0 h 4"/>
                <a:gd name="T8" fmla="*/ 7 w 7"/>
                <a:gd name="T9" fmla="*/ 0 h 4"/>
                <a:gd name="T10" fmla="*/ 7 w 7"/>
                <a:gd name="T11" fmla="*/ 0 h 4"/>
              </a:gdLst>
              <a:ahLst/>
              <a:cxnLst>
                <a:cxn ang="0">
                  <a:pos x="T0" y="T1"/>
                </a:cxn>
                <a:cxn ang="0">
                  <a:pos x="T2" y="T3"/>
                </a:cxn>
                <a:cxn ang="0">
                  <a:pos x="T4" y="T5"/>
                </a:cxn>
                <a:cxn ang="0">
                  <a:pos x="T6" y="T7"/>
                </a:cxn>
                <a:cxn ang="0">
                  <a:pos x="T8" y="T9"/>
                </a:cxn>
                <a:cxn ang="0">
                  <a:pos x="T10" y="T11"/>
                </a:cxn>
              </a:cxnLst>
              <a:rect l="0" t="0" r="r" b="b"/>
              <a:pathLst>
                <a:path w="7" h="4">
                  <a:moveTo>
                    <a:pt x="7" y="0"/>
                  </a:moveTo>
                  <a:cubicBezTo>
                    <a:pt x="0" y="0"/>
                    <a:pt x="0" y="0"/>
                    <a:pt x="0" y="0"/>
                  </a:cubicBezTo>
                  <a:cubicBezTo>
                    <a:pt x="0" y="4"/>
                    <a:pt x="0" y="4"/>
                    <a:pt x="0" y="4"/>
                  </a:cubicBezTo>
                  <a:cubicBezTo>
                    <a:pt x="3" y="3"/>
                    <a:pt x="7" y="2"/>
                    <a:pt x="7" y="0"/>
                  </a:cubicBezTo>
                  <a:cubicBezTo>
                    <a:pt x="7" y="0"/>
                    <a:pt x="7" y="0"/>
                    <a:pt x="7" y="0"/>
                  </a:cubicBezTo>
                  <a:cubicBezTo>
                    <a:pt x="7" y="0"/>
                    <a:pt x="7" y="0"/>
                    <a:pt x="7" y="0"/>
                  </a:cubicBezTo>
                </a:path>
              </a:pathLst>
            </a:custGeom>
            <a:solidFill>
              <a:srgbClr val="5076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8" name="Freeform 578"/>
            <p:cNvSpPr>
              <a:spLocks/>
            </p:cNvSpPr>
            <p:nvPr/>
          </p:nvSpPr>
          <p:spPr bwMode="auto">
            <a:xfrm>
              <a:off x="6978651" y="2305050"/>
              <a:ext cx="307975" cy="176213"/>
            </a:xfrm>
            <a:custGeom>
              <a:avLst/>
              <a:gdLst>
                <a:gd name="T0" fmla="*/ 0 w 58"/>
                <a:gd name="T1" fmla="*/ 9 h 33"/>
                <a:gd name="T2" fmla="*/ 0 w 58"/>
                <a:gd name="T3" fmla="*/ 13 h 33"/>
                <a:gd name="T4" fmla="*/ 0 w 58"/>
                <a:gd name="T5" fmla="*/ 20 h 33"/>
                <a:gd name="T6" fmla="*/ 0 w 58"/>
                <a:gd name="T7" fmla="*/ 24 h 33"/>
                <a:gd name="T8" fmla="*/ 52 w 58"/>
                <a:gd name="T9" fmla="*/ 32 h 33"/>
                <a:gd name="T10" fmla="*/ 54 w 58"/>
                <a:gd name="T11" fmla="*/ 32 h 33"/>
                <a:gd name="T12" fmla="*/ 58 w 58"/>
                <a:gd name="T13" fmla="*/ 30 h 33"/>
                <a:gd name="T14" fmla="*/ 58 w 58"/>
                <a:gd name="T15" fmla="*/ 20 h 33"/>
                <a:gd name="T16" fmla="*/ 58 w 58"/>
                <a:gd name="T17" fmla="*/ 13 h 33"/>
                <a:gd name="T18" fmla="*/ 58 w 58"/>
                <a:gd name="T19" fmla="*/ 3 h 33"/>
                <a:gd name="T20" fmla="*/ 52 w 58"/>
                <a:gd name="T21" fmla="*/ 1 h 33"/>
                <a:gd name="T22" fmla="*/ 0 w 58"/>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33">
                  <a:moveTo>
                    <a:pt x="0" y="9"/>
                  </a:moveTo>
                  <a:cubicBezTo>
                    <a:pt x="0" y="13"/>
                    <a:pt x="0" y="13"/>
                    <a:pt x="0" y="13"/>
                  </a:cubicBezTo>
                  <a:cubicBezTo>
                    <a:pt x="0" y="20"/>
                    <a:pt x="0" y="20"/>
                    <a:pt x="0" y="20"/>
                  </a:cubicBezTo>
                  <a:cubicBezTo>
                    <a:pt x="0" y="24"/>
                    <a:pt x="0" y="24"/>
                    <a:pt x="0" y="24"/>
                  </a:cubicBezTo>
                  <a:cubicBezTo>
                    <a:pt x="20" y="33"/>
                    <a:pt x="52" y="32"/>
                    <a:pt x="52" y="32"/>
                  </a:cubicBezTo>
                  <a:cubicBezTo>
                    <a:pt x="53" y="32"/>
                    <a:pt x="53" y="32"/>
                    <a:pt x="54" y="32"/>
                  </a:cubicBezTo>
                  <a:cubicBezTo>
                    <a:pt x="56" y="32"/>
                    <a:pt x="58" y="32"/>
                    <a:pt x="58" y="30"/>
                  </a:cubicBezTo>
                  <a:cubicBezTo>
                    <a:pt x="58" y="20"/>
                    <a:pt x="58" y="20"/>
                    <a:pt x="58" y="20"/>
                  </a:cubicBezTo>
                  <a:cubicBezTo>
                    <a:pt x="58" y="13"/>
                    <a:pt x="58" y="13"/>
                    <a:pt x="58" y="13"/>
                  </a:cubicBezTo>
                  <a:cubicBezTo>
                    <a:pt x="58" y="3"/>
                    <a:pt x="58" y="3"/>
                    <a:pt x="58" y="3"/>
                  </a:cubicBezTo>
                  <a:cubicBezTo>
                    <a:pt x="58" y="0"/>
                    <a:pt x="55" y="1"/>
                    <a:pt x="52" y="1"/>
                  </a:cubicBezTo>
                  <a:cubicBezTo>
                    <a:pt x="52" y="1"/>
                    <a:pt x="20" y="0"/>
                    <a:pt x="0"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9" name="Freeform 579"/>
            <p:cNvSpPr>
              <a:spLocks/>
            </p:cNvSpPr>
            <p:nvPr/>
          </p:nvSpPr>
          <p:spPr bwMode="auto">
            <a:xfrm>
              <a:off x="6978651" y="2311400"/>
              <a:ext cx="307975" cy="169863"/>
            </a:xfrm>
            <a:custGeom>
              <a:avLst/>
              <a:gdLst>
                <a:gd name="T0" fmla="*/ 0 w 58"/>
                <a:gd name="T1" fmla="*/ 19 h 32"/>
                <a:gd name="T2" fmla="*/ 0 w 58"/>
                <a:gd name="T3" fmla="*/ 23 h 32"/>
                <a:gd name="T4" fmla="*/ 52 w 58"/>
                <a:gd name="T5" fmla="*/ 31 h 32"/>
                <a:gd name="T6" fmla="*/ 54 w 58"/>
                <a:gd name="T7" fmla="*/ 31 h 32"/>
                <a:gd name="T8" fmla="*/ 58 w 58"/>
                <a:gd name="T9" fmla="*/ 29 h 32"/>
                <a:gd name="T10" fmla="*/ 58 w 58"/>
                <a:gd name="T11" fmla="*/ 19 h 32"/>
                <a:gd name="T12" fmla="*/ 21 w 58"/>
                <a:gd name="T13" fmla="*/ 13 h 32"/>
                <a:gd name="T14" fmla="*/ 38 w 58"/>
                <a:gd name="T15" fmla="*/ 0 h 32"/>
                <a:gd name="T16" fmla="*/ 0 w 58"/>
                <a:gd name="T17" fmla="*/ 8 h 32"/>
                <a:gd name="T18" fmla="*/ 0 w 58"/>
                <a:gd name="T19"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32">
                  <a:moveTo>
                    <a:pt x="0" y="19"/>
                  </a:moveTo>
                  <a:cubicBezTo>
                    <a:pt x="0" y="23"/>
                    <a:pt x="0" y="23"/>
                    <a:pt x="0" y="23"/>
                  </a:cubicBezTo>
                  <a:cubicBezTo>
                    <a:pt x="20" y="32"/>
                    <a:pt x="52" y="31"/>
                    <a:pt x="52" y="31"/>
                  </a:cubicBezTo>
                  <a:cubicBezTo>
                    <a:pt x="53" y="31"/>
                    <a:pt x="53" y="31"/>
                    <a:pt x="54" y="31"/>
                  </a:cubicBezTo>
                  <a:cubicBezTo>
                    <a:pt x="56" y="31"/>
                    <a:pt x="58" y="31"/>
                    <a:pt x="58" y="29"/>
                  </a:cubicBezTo>
                  <a:cubicBezTo>
                    <a:pt x="58" y="19"/>
                    <a:pt x="58" y="19"/>
                    <a:pt x="58" y="19"/>
                  </a:cubicBezTo>
                  <a:cubicBezTo>
                    <a:pt x="43" y="19"/>
                    <a:pt x="28" y="18"/>
                    <a:pt x="21" y="13"/>
                  </a:cubicBezTo>
                  <a:cubicBezTo>
                    <a:pt x="17" y="10"/>
                    <a:pt x="17" y="7"/>
                    <a:pt x="38" y="0"/>
                  </a:cubicBezTo>
                  <a:cubicBezTo>
                    <a:pt x="11" y="2"/>
                    <a:pt x="0" y="8"/>
                    <a:pt x="0" y="8"/>
                  </a:cubicBezTo>
                  <a:cubicBezTo>
                    <a:pt x="0" y="19"/>
                    <a:pt x="0" y="19"/>
                    <a:pt x="0" y="19"/>
                  </a:cubicBezTo>
                </a:path>
              </a:pathLst>
            </a:custGeom>
            <a:solidFill>
              <a:srgbClr val="9FB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0" name="Freeform 580"/>
            <p:cNvSpPr>
              <a:spLocks/>
            </p:cNvSpPr>
            <p:nvPr/>
          </p:nvSpPr>
          <p:spPr bwMode="auto">
            <a:xfrm>
              <a:off x="7264401" y="2311400"/>
              <a:ext cx="22225" cy="165100"/>
            </a:xfrm>
            <a:custGeom>
              <a:avLst/>
              <a:gdLst>
                <a:gd name="T0" fmla="*/ 0 w 4"/>
                <a:gd name="T1" fmla="*/ 0 h 31"/>
                <a:gd name="T2" fmla="*/ 1 w 4"/>
                <a:gd name="T3" fmla="*/ 31 h 31"/>
                <a:gd name="T4" fmla="*/ 4 w 4"/>
                <a:gd name="T5" fmla="*/ 29 h 31"/>
                <a:gd name="T6" fmla="*/ 4 w 4"/>
                <a:gd name="T7" fmla="*/ 19 h 31"/>
                <a:gd name="T8" fmla="*/ 4 w 4"/>
                <a:gd name="T9" fmla="*/ 12 h 31"/>
                <a:gd name="T10" fmla="*/ 4 w 4"/>
                <a:gd name="T11" fmla="*/ 2 h 31"/>
                <a:gd name="T12" fmla="*/ 0 w 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 h="31">
                  <a:moveTo>
                    <a:pt x="0" y="0"/>
                  </a:moveTo>
                  <a:cubicBezTo>
                    <a:pt x="1" y="31"/>
                    <a:pt x="1" y="31"/>
                    <a:pt x="1" y="31"/>
                  </a:cubicBezTo>
                  <a:cubicBezTo>
                    <a:pt x="2" y="31"/>
                    <a:pt x="4" y="31"/>
                    <a:pt x="4" y="29"/>
                  </a:cubicBezTo>
                  <a:cubicBezTo>
                    <a:pt x="4" y="19"/>
                    <a:pt x="4" y="19"/>
                    <a:pt x="4" y="19"/>
                  </a:cubicBezTo>
                  <a:cubicBezTo>
                    <a:pt x="4" y="12"/>
                    <a:pt x="4" y="12"/>
                    <a:pt x="4" y="12"/>
                  </a:cubicBezTo>
                  <a:cubicBezTo>
                    <a:pt x="4" y="2"/>
                    <a:pt x="4" y="2"/>
                    <a:pt x="4" y="2"/>
                  </a:cubicBezTo>
                  <a:cubicBezTo>
                    <a:pt x="4" y="0"/>
                    <a:pt x="2" y="0"/>
                    <a:pt x="0" y="0"/>
                  </a:cubicBez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1" name="Freeform 581"/>
            <p:cNvSpPr>
              <a:spLocks/>
            </p:cNvSpPr>
            <p:nvPr/>
          </p:nvSpPr>
          <p:spPr bwMode="auto">
            <a:xfrm>
              <a:off x="6754813" y="2247900"/>
              <a:ext cx="425450" cy="106363"/>
            </a:xfrm>
            <a:custGeom>
              <a:avLst/>
              <a:gdLst>
                <a:gd name="T0" fmla="*/ 63 w 80"/>
                <a:gd name="T1" fmla="*/ 4 h 20"/>
                <a:gd name="T2" fmla="*/ 80 w 80"/>
                <a:gd name="T3" fmla="*/ 12 h 20"/>
                <a:gd name="T4" fmla="*/ 42 w 80"/>
                <a:gd name="T5" fmla="*/ 20 h 20"/>
                <a:gd name="T6" fmla="*/ 0 w 80"/>
                <a:gd name="T7" fmla="*/ 1 h 20"/>
                <a:gd name="T8" fmla="*/ 63 w 80"/>
                <a:gd name="T9" fmla="*/ 4 h 20"/>
              </a:gdLst>
              <a:ahLst/>
              <a:cxnLst>
                <a:cxn ang="0">
                  <a:pos x="T0" y="T1"/>
                </a:cxn>
                <a:cxn ang="0">
                  <a:pos x="T2" y="T3"/>
                </a:cxn>
                <a:cxn ang="0">
                  <a:pos x="T4" y="T5"/>
                </a:cxn>
                <a:cxn ang="0">
                  <a:pos x="T6" y="T7"/>
                </a:cxn>
                <a:cxn ang="0">
                  <a:pos x="T8" y="T9"/>
                </a:cxn>
              </a:cxnLst>
              <a:rect l="0" t="0" r="r" b="b"/>
              <a:pathLst>
                <a:path w="80" h="20">
                  <a:moveTo>
                    <a:pt x="63" y="4"/>
                  </a:moveTo>
                  <a:cubicBezTo>
                    <a:pt x="63" y="4"/>
                    <a:pt x="71" y="12"/>
                    <a:pt x="80" y="12"/>
                  </a:cubicBezTo>
                  <a:cubicBezTo>
                    <a:pt x="58" y="14"/>
                    <a:pt x="42" y="20"/>
                    <a:pt x="42" y="20"/>
                  </a:cubicBezTo>
                  <a:cubicBezTo>
                    <a:pt x="42" y="17"/>
                    <a:pt x="21" y="0"/>
                    <a:pt x="0" y="1"/>
                  </a:cubicBezTo>
                  <a:lnTo>
                    <a:pt x="63" y="4"/>
                  </a:lnTo>
                  <a:close/>
                </a:path>
              </a:pathLst>
            </a:custGeom>
            <a:solidFill>
              <a:srgbClr val="E2E4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2" name="Freeform 582"/>
            <p:cNvSpPr>
              <a:spLocks/>
            </p:cNvSpPr>
            <p:nvPr/>
          </p:nvSpPr>
          <p:spPr bwMode="auto">
            <a:xfrm>
              <a:off x="6754813" y="2252663"/>
              <a:ext cx="350838" cy="101600"/>
            </a:xfrm>
            <a:custGeom>
              <a:avLst/>
              <a:gdLst>
                <a:gd name="T0" fmla="*/ 63 w 66"/>
                <a:gd name="T1" fmla="*/ 3 h 19"/>
                <a:gd name="T2" fmla="*/ 42 w 66"/>
                <a:gd name="T3" fmla="*/ 19 h 19"/>
                <a:gd name="T4" fmla="*/ 0 w 66"/>
                <a:gd name="T5" fmla="*/ 0 h 19"/>
                <a:gd name="T6" fmla="*/ 63 w 66"/>
                <a:gd name="T7" fmla="*/ 3 h 19"/>
              </a:gdLst>
              <a:ahLst/>
              <a:cxnLst>
                <a:cxn ang="0">
                  <a:pos x="T0" y="T1"/>
                </a:cxn>
                <a:cxn ang="0">
                  <a:pos x="T2" y="T3"/>
                </a:cxn>
                <a:cxn ang="0">
                  <a:pos x="T4" y="T5"/>
                </a:cxn>
                <a:cxn ang="0">
                  <a:pos x="T6" y="T7"/>
                </a:cxn>
              </a:cxnLst>
              <a:rect l="0" t="0" r="r" b="b"/>
              <a:pathLst>
                <a:path w="66" h="19">
                  <a:moveTo>
                    <a:pt x="63" y="3"/>
                  </a:moveTo>
                  <a:cubicBezTo>
                    <a:pt x="66" y="11"/>
                    <a:pt x="42" y="19"/>
                    <a:pt x="42" y="19"/>
                  </a:cubicBezTo>
                  <a:cubicBezTo>
                    <a:pt x="42" y="16"/>
                    <a:pt x="23" y="7"/>
                    <a:pt x="0" y="0"/>
                  </a:cubicBezTo>
                  <a:lnTo>
                    <a:pt x="63" y="3"/>
                  </a:ln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3" name="Oval 583"/>
            <p:cNvSpPr>
              <a:spLocks noChangeArrowheads="1"/>
            </p:cNvSpPr>
            <p:nvPr/>
          </p:nvSpPr>
          <p:spPr bwMode="auto">
            <a:xfrm>
              <a:off x="6945313" y="2354263"/>
              <a:ext cx="90488" cy="36513"/>
            </a:xfrm>
            <a:prstGeom prst="ellipse">
              <a:avLst/>
            </a:pr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4" name="Freeform 584"/>
            <p:cNvSpPr>
              <a:spLocks/>
            </p:cNvSpPr>
            <p:nvPr/>
          </p:nvSpPr>
          <p:spPr bwMode="auto">
            <a:xfrm>
              <a:off x="6664326" y="2332038"/>
              <a:ext cx="74613" cy="79375"/>
            </a:xfrm>
            <a:custGeom>
              <a:avLst/>
              <a:gdLst>
                <a:gd name="T0" fmla="*/ 47 w 47"/>
                <a:gd name="T1" fmla="*/ 50 h 50"/>
                <a:gd name="T2" fmla="*/ 0 w 47"/>
                <a:gd name="T3" fmla="*/ 44 h 50"/>
                <a:gd name="T4" fmla="*/ 0 w 47"/>
                <a:gd name="T5" fmla="*/ 7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4"/>
                  </a:lnTo>
                  <a:lnTo>
                    <a:pt x="0" y="7"/>
                  </a:lnTo>
                  <a:lnTo>
                    <a:pt x="47" y="0"/>
                  </a:lnTo>
                  <a:lnTo>
                    <a:pt x="47" y="50"/>
                  </a:lnTo>
                  <a:close/>
                </a:path>
              </a:pathLst>
            </a:custGeom>
            <a:solidFill>
              <a:srgbClr val="979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5" name="Freeform 585"/>
            <p:cNvSpPr>
              <a:spLocks/>
            </p:cNvSpPr>
            <p:nvPr/>
          </p:nvSpPr>
          <p:spPr bwMode="auto">
            <a:xfrm>
              <a:off x="6664326" y="2332038"/>
              <a:ext cx="74613" cy="79375"/>
            </a:xfrm>
            <a:custGeom>
              <a:avLst/>
              <a:gdLst>
                <a:gd name="T0" fmla="*/ 47 w 47"/>
                <a:gd name="T1" fmla="*/ 50 h 50"/>
                <a:gd name="T2" fmla="*/ 0 w 47"/>
                <a:gd name="T3" fmla="*/ 44 h 50"/>
                <a:gd name="T4" fmla="*/ 17 w 47"/>
                <a:gd name="T5" fmla="*/ 4 h 50"/>
                <a:gd name="T6" fmla="*/ 47 w 47"/>
                <a:gd name="T7" fmla="*/ 0 h 50"/>
                <a:gd name="T8" fmla="*/ 47 w 47"/>
                <a:gd name="T9" fmla="*/ 50 h 50"/>
              </a:gdLst>
              <a:ahLst/>
              <a:cxnLst>
                <a:cxn ang="0">
                  <a:pos x="T0" y="T1"/>
                </a:cxn>
                <a:cxn ang="0">
                  <a:pos x="T2" y="T3"/>
                </a:cxn>
                <a:cxn ang="0">
                  <a:pos x="T4" y="T5"/>
                </a:cxn>
                <a:cxn ang="0">
                  <a:pos x="T6" y="T7"/>
                </a:cxn>
                <a:cxn ang="0">
                  <a:pos x="T8" y="T9"/>
                </a:cxn>
              </a:cxnLst>
              <a:rect l="0" t="0" r="r" b="b"/>
              <a:pathLst>
                <a:path w="47" h="50">
                  <a:moveTo>
                    <a:pt x="47" y="50"/>
                  </a:moveTo>
                  <a:lnTo>
                    <a:pt x="0" y="44"/>
                  </a:lnTo>
                  <a:lnTo>
                    <a:pt x="17" y="4"/>
                  </a:lnTo>
                  <a:lnTo>
                    <a:pt x="47" y="0"/>
                  </a:lnTo>
                  <a:lnTo>
                    <a:pt x="47" y="50"/>
                  </a:lnTo>
                  <a:close/>
                </a:path>
              </a:pathLst>
            </a:custGeom>
            <a:solidFill>
              <a:srgbClr val="7478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Freeform 586"/>
            <p:cNvSpPr>
              <a:spLocks/>
            </p:cNvSpPr>
            <p:nvPr/>
          </p:nvSpPr>
          <p:spPr bwMode="auto">
            <a:xfrm>
              <a:off x="6951663" y="2370138"/>
              <a:ext cx="84138" cy="20638"/>
            </a:xfrm>
            <a:custGeom>
              <a:avLst/>
              <a:gdLst>
                <a:gd name="T0" fmla="*/ 16 w 16"/>
                <a:gd name="T1" fmla="*/ 0 h 4"/>
                <a:gd name="T2" fmla="*/ 0 w 16"/>
                <a:gd name="T3" fmla="*/ 0 h 4"/>
                <a:gd name="T4" fmla="*/ 0 w 16"/>
                <a:gd name="T5" fmla="*/ 1 h 4"/>
                <a:gd name="T6" fmla="*/ 0 w 16"/>
                <a:gd name="T7" fmla="*/ 2 h 4"/>
                <a:gd name="T8" fmla="*/ 3 w 16"/>
                <a:gd name="T9" fmla="*/ 4 h 4"/>
                <a:gd name="T10" fmla="*/ 3 w 16"/>
                <a:gd name="T11" fmla="*/ 4 h 4"/>
                <a:gd name="T12" fmla="*/ 16 w 16"/>
                <a:gd name="T13" fmla="*/ 0 h 4"/>
                <a:gd name="T14" fmla="*/ 16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0"/>
                  </a:moveTo>
                  <a:cubicBezTo>
                    <a:pt x="0" y="0"/>
                    <a:pt x="0" y="0"/>
                    <a:pt x="0" y="0"/>
                  </a:cubicBezTo>
                  <a:cubicBezTo>
                    <a:pt x="0" y="0"/>
                    <a:pt x="0" y="1"/>
                    <a:pt x="0" y="1"/>
                  </a:cubicBezTo>
                  <a:cubicBezTo>
                    <a:pt x="0" y="1"/>
                    <a:pt x="0" y="2"/>
                    <a:pt x="0" y="2"/>
                  </a:cubicBezTo>
                  <a:cubicBezTo>
                    <a:pt x="0" y="4"/>
                    <a:pt x="0" y="4"/>
                    <a:pt x="3" y="4"/>
                  </a:cubicBezTo>
                  <a:cubicBezTo>
                    <a:pt x="3" y="4"/>
                    <a:pt x="3" y="4"/>
                    <a:pt x="3" y="4"/>
                  </a:cubicBezTo>
                  <a:cubicBezTo>
                    <a:pt x="8" y="4"/>
                    <a:pt x="16" y="3"/>
                    <a:pt x="16" y="0"/>
                  </a:cubicBezTo>
                  <a:cubicBezTo>
                    <a:pt x="16" y="0"/>
                    <a:pt x="16" y="0"/>
                    <a:pt x="16" y="0"/>
                  </a:cubicBezTo>
                </a:path>
              </a:pathLst>
            </a:custGeom>
            <a:solidFill>
              <a:srgbClr val="5076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Freeform 587"/>
            <p:cNvSpPr>
              <a:spLocks/>
            </p:cNvSpPr>
            <p:nvPr/>
          </p:nvSpPr>
          <p:spPr bwMode="auto">
            <a:xfrm>
              <a:off x="6691313" y="2284413"/>
              <a:ext cx="307975" cy="176213"/>
            </a:xfrm>
            <a:custGeom>
              <a:avLst/>
              <a:gdLst>
                <a:gd name="T0" fmla="*/ 0 w 58"/>
                <a:gd name="T1" fmla="*/ 9 h 33"/>
                <a:gd name="T2" fmla="*/ 0 w 58"/>
                <a:gd name="T3" fmla="*/ 13 h 33"/>
                <a:gd name="T4" fmla="*/ 0 w 58"/>
                <a:gd name="T5" fmla="*/ 20 h 33"/>
                <a:gd name="T6" fmla="*/ 0 w 58"/>
                <a:gd name="T7" fmla="*/ 24 h 33"/>
                <a:gd name="T8" fmla="*/ 53 w 58"/>
                <a:gd name="T9" fmla="*/ 32 h 33"/>
                <a:gd name="T10" fmla="*/ 58 w 58"/>
                <a:gd name="T11" fmla="*/ 30 h 33"/>
                <a:gd name="T12" fmla="*/ 58 w 58"/>
                <a:gd name="T13" fmla="*/ 20 h 33"/>
                <a:gd name="T14" fmla="*/ 58 w 58"/>
                <a:gd name="T15" fmla="*/ 13 h 33"/>
                <a:gd name="T16" fmla="*/ 58 w 58"/>
                <a:gd name="T17" fmla="*/ 3 h 33"/>
                <a:gd name="T18" fmla="*/ 52 w 58"/>
                <a:gd name="T19" fmla="*/ 1 h 33"/>
                <a:gd name="T20" fmla="*/ 0 w 58"/>
                <a:gd name="T2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3">
                  <a:moveTo>
                    <a:pt x="0" y="9"/>
                  </a:moveTo>
                  <a:cubicBezTo>
                    <a:pt x="0" y="13"/>
                    <a:pt x="0" y="13"/>
                    <a:pt x="0" y="13"/>
                  </a:cubicBezTo>
                  <a:cubicBezTo>
                    <a:pt x="0" y="20"/>
                    <a:pt x="0" y="20"/>
                    <a:pt x="0" y="20"/>
                  </a:cubicBezTo>
                  <a:cubicBezTo>
                    <a:pt x="0" y="24"/>
                    <a:pt x="0" y="24"/>
                    <a:pt x="0" y="24"/>
                  </a:cubicBezTo>
                  <a:cubicBezTo>
                    <a:pt x="20" y="33"/>
                    <a:pt x="53" y="32"/>
                    <a:pt x="53" y="32"/>
                  </a:cubicBezTo>
                  <a:cubicBezTo>
                    <a:pt x="56" y="32"/>
                    <a:pt x="58" y="33"/>
                    <a:pt x="58" y="30"/>
                  </a:cubicBezTo>
                  <a:cubicBezTo>
                    <a:pt x="58" y="20"/>
                    <a:pt x="58" y="20"/>
                    <a:pt x="58" y="20"/>
                  </a:cubicBezTo>
                  <a:cubicBezTo>
                    <a:pt x="58" y="13"/>
                    <a:pt x="58" y="13"/>
                    <a:pt x="58" y="13"/>
                  </a:cubicBezTo>
                  <a:cubicBezTo>
                    <a:pt x="58" y="3"/>
                    <a:pt x="58" y="3"/>
                    <a:pt x="58" y="3"/>
                  </a:cubicBezTo>
                  <a:cubicBezTo>
                    <a:pt x="58" y="0"/>
                    <a:pt x="55" y="1"/>
                    <a:pt x="52" y="1"/>
                  </a:cubicBezTo>
                  <a:cubicBezTo>
                    <a:pt x="52" y="1"/>
                    <a:pt x="20" y="0"/>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Freeform 588"/>
            <p:cNvSpPr>
              <a:spLocks/>
            </p:cNvSpPr>
            <p:nvPr/>
          </p:nvSpPr>
          <p:spPr bwMode="auto">
            <a:xfrm>
              <a:off x="6691313" y="2289175"/>
              <a:ext cx="307975" cy="171450"/>
            </a:xfrm>
            <a:custGeom>
              <a:avLst/>
              <a:gdLst>
                <a:gd name="T0" fmla="*/ 0 w 58"/>
                <a:gd name="T1" fmla="*/ 19 h 32"/>
                <a:gd name="T2" fmla="*/ 0 w 58"/>
                <a:gd name="T3" fmla="*/ 23 h 32"/>
                <a:gd name="T4" fmla="*/ 53 w 58"/>
                <a:gd name="T5" fmla="*/ 31 h 32"/>
                <a:gd name="T6" fmla="*/ 58 w 58"/>
                <a:gd name="T7" fmla="*/ 29 h 32"/>
                <a:gd name="T8" fmla="*/ 58 w 58"/>
                <a:gd name="T9" fmla="*/ 19 h 32"/>
                <a:gd name="T10" fmla="*/ 21 w 58"/>
                <a:gd name="T11" fmla="*/ 13 h 32"/>
                <a:gd name="T12" fmla="*/ 38 w 58"/>
                <a:gd name="T13" fmla="*/ 0 h 32"/>
                <a:gd name="T14" fmla="*/ 0 w 58"/>
                <a:gd name="T15" fmla="*/ 8 h 32"/>
                <a:gd name="T16" fmla="*/ 0 w 58"/>
                <a:gd name="T17"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2">
                  <a:moveTo>
                    <a:pt x="0" y="19"/>
                  </a:moveTo>
                  <a:cubicBezTo>
                    <a:pt x="0" y="23"/>
                    <a:pt x="0" y="23"/>
                    <a:pt x="0" y="23"/>
                  </a:cubicBezTo>
                  <a:cubicBezTo>
                    <a:pt x="20" y="32"/>
                    <a:pt x="53" y="31"/>
                    <a:pt x="53" y="31"/>
                  </a:cubicBezTo>
                  <a:cubicBezTo>
                    <a:pt x="56" y="31"/>
                    <a:pt x="58" y="32"/>
                    <a:pt x="58" y="29"/>
                  </a:cubicBezTo>
                  <a:cubicBezTo>
                    <a:pt x="58" y="19"/>
                    <a:pt x="58" y="19"/>
                    <a:pt x="58" y="19"/>
                  </a:cubicBezTo>
                  <a:cubicBezTo>
                    <a:pt x="43" y="19"/>
                    <a:pt x="28" y="18"/>
                    <a:pt x="21" y="13"/>
                  </a:cubicBezTo>
                  <a:cubicBezTo>
                    <a:pt x="17" y="10"/>
                    <a:pt x="17" y="7"/>
                    <a:pt x="38" y="0"/>
                  </a:cubicBezTo>
                  <a:cubicBezTo>
                    <a:pt x="11" y="2"/>
                    <a:pt x="0" y="8"/>
                    <a:pt x="0" y="8"/>
                  </a:cubicBezTo>
                  <a:lnTo>
                    <a:pt x="0" y="19"/>
                  </a:lnTo>
                  <a:close/>
                </a:path>
              </a:pathLst>
            </a:custGeom>
            <a:solidFill>
              <a:srgbClr val="9FB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9" name="Freeform 589"/>
            <p:cNvSpPr>
              <a:spLocks/>
            </p:cNvSpPr>
            <p:nvPr/>
          </p:nvSpPr>
          <p:spPr bwMode="auto">
            <a:xfrm>
              <a:off x="6978651" y="2289175"/>
              <a:ext cx="20638" cy="165100"/>
            </a:xfrm>
            <a:custGeom>
              <a:avLst/>
              <a:gdLst>
                <a:gd name="T0" fmla="*/ 0 w 4"/>
                <a:gd name="T1" fmla="*/ 0 h 31"/>
                <a:gd name="T2" fmla="*/ 1 w 4"/>
                <a:gd name="T3" fmla="*/ 31 h 31"/>
                <a:gd name="T4" fmla="*/ 4 w 4"/>
                <a:gd name="T5" fmla="*/ 29 h 31"/>
                <a:gd name="T6" fmla="*/ 4 w 4"/>
                <a:gd name="T7" fmla="*/ 19 h 31"/>
                <a:gd name="T8" fmla="*/ 4 w 4"/>
                <a:gd name="T9" fmla="*/ 12 h 31"/>
                <a:gd name="T10" fmla="*/ 4 w 4"/>
                <a:gd name="T11" fmla="*/ 2 h 31"/>
                <a:gd name="T12" fmla="*/ 0 w 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4" h="31">
                  <a:moveTo>
                    <a:pt x="0" y="0"/>
                  </a:moveTo>
                  <a:cubicBezTo>
                    <a:pt x="1" y="31"/>
                    <a:pt x="1" y="31"/>
                    <a:pt x="1" y="31"/>
                  </a:cubicBezTo>
                  <a:cubicBezTo>
                    <a:pt x="3" y="31"/>
                    <a:pt x="4" y="31"/>
                    <a:pt x="4" y="29"/>
                  </a:cubicBezTo>
                  <a:cubicBezTo>
                    <a:pt x="4" y="19"/>
                    <a:pt x="4" y="19"/>
                    <a:pt x="4" y="19"/>
                  </a:cubicBezTo>
                  <a:cubicBezTo>
                    <a:pt x="4" y="12"/>
                    <a:pt x="4" y="12"/>
                    <a:pt x="4" y="12"/>
                  </a:cubicBezTo>
                  <a:cubicBezTo>
                    <a:pt x="4" y="2"/>
                    <a:pt x="4" y="2"/>
                    <a:pt x="4" y="2"/>
                  </a:cubicBezTo>
                  <a:cubicBezTo>
                    <a:pt x="4" y="0"/>
                    <a:pt x="2" y="0"/>
                    <a:pt x="0" y="0"/>
                  </a:cubicBez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0" name="Freeform 590"/>
            <p:cNvSpPr>
              <a:spLocks/>
            </p:cNvSpPr>
            <p:nvPr/>
          </p:nvSpPr>
          <p:spPr bwMode="auto">
            <a:xfrm>
              <a:off x="6691313" y="2247900"/>
              <a:ext cx="201613" cy="84138"/>
            </a:xfrm>
            <a:custGeom>
              <a:avLst/>
              <a:gdLst>
                <a:gd name="T0" fmla="*/ 21 w 38"/>
                <a:gd name="T1" fmla="*/ 0 h 16"/>
                <a:gd name="T2" fmla="*/ 38 w 38"/>
                <a:gd name="T3" fmla="*/ 8 h 16"/>
                <a:gd name="T4" fmla="*/ 0 w 38"/>
                <a:gd name="T5" fmla="*/ 16 h 16"/>
                <a:gd name="T6" fmla="*/ 21 w 38"/>
                <a:gd name="T7" fmla="*/ 0 h 16"/>
              </a:gdLst>
              <a:ahLst/>
              <a:cxnLst>
                <a:cxn ang="0">
                  <a:pos x="T0" y="T1"/>
                </a:cxn>
                <a:cxn ang="0">
                  <a:pos x="T2" y="T3"/>
                </a:cxn>
                <a:cxn ang="0">
                  <a:pos x="T4" y="T5"/>
                </a:cxn>
                <a:cxn ang="0">
                  <a:pos x="T6" y="T7"/>
                </a:cxn>
              </a:cxnLst>
              <a:rect l="0" t="0" r="r" b="b"/>
              <a:pathLst>
                <a:path w="38" h="16">
                  <a:moveTo>
                    <a:pt x="21" y="0"/>
                  </a:moveTo>
                  <a:cubicBezTo>
                    <a:pt x="21" y="0"/>
                    <a:pt x="29" y="8"/>
                    <a:pt x="38" y="8"/>
                  </a:cubicBezTo>
                  <a:cubicBezTo>
                    <a:pt x="16" y="10"/>
                    <a:pt x="0" y="16"/>
                    <a:pt x="0" y="16"/>
                  </a:cubicBezTo>
                  <a:cubicBezTo>
                    <a:pt x="0" y="13"/>
                    <a:pt x="21" y="0"/>
                    <a:pt x="21" y="0"/>
                  </a:cubicBezTo>
                  <a:close/>
                </a:path>
              </a:pathLst>
            </a:custGeom>
            <a:solidFill>
              <a:srgbClr val="E2E4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1" name="Freeform 591"/>
            <p:cNvSpPr>
              <a:spLocks/>
            </p:cNvSpPr>
            <p:nvPr/>
          </p:nvSpPr>
          <p:spPr bwMode="auto">
            <a:xfrm>
              <a:off x="6473826" y="2232025"/>
              <a:ext cx="344488" cy="100013"/>
            </a:xfrm>
            <a:custGeom>
              <a:avLst/>
              <a:gdLst>
                <a:gd name="T0" fmla="*/ 62 w 65"/>
                <a:gd name="T1" fmla="*/ 3 h 19"/>
                <a:gd name="T2" fmla="*/ 41 w 65"/>
                <a:gd name="T3" fmla="*/ 19 h 19"/>
                <a:gd name="T4" fmla="*/ 0 w 65"/>
                <a:gd name="T5" fmla="*/ 0 h 19"/>
                <a:gd name="T6" fmla="*/ 62 w 65"/>
                <a:gd name="T7" fmla="*/ 3 h 19"/>
              </a:gdLst>
              <a:ahLst/>
              <a:cxnLst>
                <a:cxn ang="0">
                  <a:pos x="T0" y="T1"/>
                </a:cxn>
                <a:cxn ang="0">
                  <a:pos x="T2" y="T3"/>
                </a:cxn>
                <a:cxn ang="0">
                  <a:pos x="T4" y="T5"/>
                </a:cxn>
                <a:cxn ang="0">
                  <a:pos x="T6" y="T7"/>
                </a:cxn>
              </a:cxnLst>
              <a:rect l="0" t="0" r="r" b="b"/>
              <a:pathLst>
                <a:path w="65" h="19">
                  <a:moveTo>
                    <a:pt x="62" y="3"/>
                  </a:moveTo>
                  <a:cubicBezTo>
                    <a:pt x="65" y="11"/>
                    <a:pt x="41" y="19"/>
                    <a:pt x="41" y="19"/>
                  </a:cubicBezTo>
                  <a:cubicBezTo>
                    <a:pt x="41" y="16"/>
                    <a:pt x="23" y="6"/>
                    <a:pt x="0" y="0"/>
                  </a:cubicBezTo>
                  <a:lnTo>
                    <a:pt x="62" y="3"/>
                  </a:lnTo>
                  <a:close/>
                </a:path>
              </a:pathLst>
            </a:custGeom>
            <a:solidFill>
              <a:srgbClr val="6F8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2" name="Freeform 592"/>
            <p:cNvSpPr>
              <a:spLocks/>
            </p:cNvSpPr>
            <p:nvPr/>
          </p:nvSpPr>
          <p:spPr bwMode="auto">
            <a:xfrm>
              <a:off x="4902201" y="2338388"/>
              <a:ext cx="1465263" cy="344488"/>
            </a:xfrm>
            <a:custGeom>
              <a:avLst/>
              <a:gdLst>
                <a:gd name="T0" fmla="*/ 224 w 276"/>
                <a:gd name="T1" fmla="*/ 18 h 65"/>
                <a:gd name="T2" fmla="*/ 194 w 276"/>
                <a:gd name="T3" fmla="*/ 28 h 65"/>
                <a:gd name="T4" fmla="*/ 142 w 276"/>
                <a:gd name="T5" fmla="*/ 0 h 65"/>
                <a:gd name="T6" fmla="*/ 98 w 276"/>
                <a:gd name="T7" fmla="*/ 19 h 65"/>
                <a:gd name="T8" fmla="*/ 78 w 276"/>
                <a:gd name="T9" fmla="*/ 13 h 65"/>
                <a:gd name="T10" fmla="*/ 50 w 276"/>
                <a:gd name="T11" fmla="*/ 27 h 65"/>
                <a:gd name="T12" fmla="*/ 44 w 276"/>
                <a:gd name="T13" fmla="*/ 26 h 65"/>
                <a:gd name="T14" fmla="*/ 0 w 276"/>
                <a:gd name="T15" fmla="*/ 65 h 65"/>
                <a:gd name="T16" fmla="*/ 267 w 276"/>
                <a:gd name="T17" fmla="*/ 65 h 65"/>
                <a:gd name="T18" fmla="*/ 276 w 276"/>
                <a:gd name="T19" fmla="*/ 65 h 65"/>
                <a:gd name="T20" fmla="*/ 276 w 276"/>
                <a:gd name="T21" fmla="*/ 63 h 65"/>
                <a:gd name="T22" fmla="*/ 224 w 276"/>
                <a:gd name="T23" fmla="*/ 1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 h="65">
                  <a:moveTo>
                    <a:pt x="224" y="18"/>
                  </a:moveTo>
                  <a:cubicBezTo>
                    <a:pt x="213" y="18"/>
                    <a:pt x="202" y="22"/>
                    <a:pt x="194" y="28"/>
                  </a:cubicBezTo>
                  <a:cubicBezTo>
                    <a:pt x="183" y="11"/>
                    <a:pt x="164" y="0"/>
                    <a:pt x="142" y="0"/>
                  </a:cubicBezTo>
                  <a:cubicBezTo>
                    <a:pt x="125" y="0"/>
                    <a:pt x="109" y="7"/>
                    <a:pt x="98" y="19"/>
                  </a:cubicBezTo>
                  <a:cubicBezTo>
                    <a:pt x="92" y="15"/>
                    <a:pt x="86" y="13"/>
                    <a:pt x="78" y="13"/>
                  </a:cubicBezTo>
                  <a:cubicBezTo>
                    <a:pt x="67" y="13"/>
                    <a:pt x="57" y="18"/>
                    <a:pt x="50" y="27"/>
                  </a:cubicBezTo>
                  <a:cubicBezTo>
                    <a:pt x="48" y="26"/>
                    <a:pt x="46" y="26"/>
                    <a:pt x="44" y="26"/>
                  </a:cubicBezTo>
                  <a:cubicBezTo>
                    <a:pt x="21" y="26"/>
                    <a:pt x="2" y="43"/>
                    <a:pt x="0" y="65"/>
                  </a:cubicBezTo>
                  <a:cubicBezTo>
                    <a:pt x="267" y="65"/>
                    <a:pt x="267" y="65"/>
                    <a:pt x="267" y="65"/>
                  </a:cubicBezTo>
                  <a:cubicBezTo>
                    <a:pt x="276" y="65"/>
                    <a:pt x="276" y="65"/>
                    <a:pt x="276" y="65"/>
                  </a:cubicBezTo>
                  <a:cubicBezTo>
                    <a:pt x="276" y="63"/>
                    <a:pt x="276" y="63"/>
                    <a:pt x="276" y="63"/>
                  </a:cubicBezTo>
                  <a:cubicBezTo>
                    <a:pt x="272" y="37"/>
                    <a:pt x="250" y="18"/>
                    <a:pt x="224"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3" name="Freeform 593"/>
            <p:cNvSpPr>
              <a:spLocks/>
            </p:cNvSpPr>
            <p:nvPr/>
          </p:nvSpPr>
          <p:spPr bwMode="auto">
            <a:xfrm>
              <a:off x="4902201" y="2422525"/>
              <a:ext cx="1417638" cy="260350"/>
            </a:xfrm>
            <a:custGeom>
              <a:avLst/>
              <a:gdLst>
                <a:gd name="T0" fmla="*/ 219 w 267"/>
                <a:gd name="T1" fmla="*/ 18 h 49"/>
                <a:gd name="T2" fmla="*/ 188 w 267"/>
                <a:gd name="T3" fmla="*/ 28 h 49"/>
                <a:gd name="T4" fmla="*/ 137 w 267"/>
                <a:gd name="T5" fmla="*/ 0 h 49"/>
                <a:gd name="T6" fmla="*/ 93 w 267"/>
                <a:gd name="T7" fmla="*/ 18 h 49"/>
                <a:gd name="T8" fmla="*/ 73 w 267"/>
                <a:gd name="T9" fmla="*/ 13 h 49"/>
                <a:gd name="T10" fmla="*/ 45 w 267"/>
                <a:gd name="T11" fmla="*/ 26 h 49"/>
                <a:gd name="T12" fmla="*/ 38 w 267"/>
                <a:gd name="T13" fmla="*/ 26 h 49"/>
                <a:gd name="T14" fmla="*/ 0 w 267"/>
                <a:gd name="T15" fmla="*/ 49 h 49"/>
                <a:gd name="T16" fmla="*/ 267 w 267"/>
                <a:gd name="T17" fmla="*/ 49 h 49"/>
                <a:gd name="T18" fmla="*/ 219 w 267"/>
                <a:gd name="T19"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7" h="49">
                  <a:moveTo>
                    <a:pt x="219" y="18"/>
                  </a:moveTo>
                  <a:cubicBezTo>
                    <a:pt x="207" y="18"/>
                    <a:pt x="197" y="21"/>
                    <a:pt x="188" y="28"/>
                  </a:cubicBezTo>
                  <a:cubicBezTo>
                    <a:pt x="178" y="11"/>
                    <a:pt x="159" y="0"/>
                    <a:pt x="137" y="0"/>
                  </a:cubicBezTo>
                  <a:cubicBezTo>
                    <a:pt x="120" y="0"/>
                    <a:pt x="104" y="7"/>
                    <a:pt x="93" y="18"/>
                  </a:cubicBezTo>
                  <a:cubicBezTo>
                    <a:pt x="87" y="15"/>
                    <a:pt x="80" y="13"/>
                    <a:pt x="73" y="13"/>
                  </a:cubicBezTo>
                  <a:cubicBezTo>
                    <a:pt x="62" y="13"/>
                    <a:pt x="51" y="18"/>
                    <a:pt x="45" y="26"/>
                  </a:cubicBezTo>
                  <a:cubicBezTo>
                    <a:pt x="43" y="26"/>
                    <a:pt x="41" y="26"/>
                    <a:pt x="38" y="26"/>
                  </a:cubicBezTo>
                  <a:cubicBezTo>
                    <a:pt x="22" y="26"/>
                    <a:pt x="7" y="35"/>
                    <a:pt x="0" y="49"/>
                  </a:cubicBezTo>
                  <a:cubicBezTo>
                    <a:pt x="267" y="49"/>
                    <a:pt x="267" y="49"/>
                    <a:pt x="267" y="49"/>
                  </a:cubicBezTo>
                  <a:cubicBezTo>
                    <a:pt x="259" y="31"/>
                    <a:pt x="240" y="18"/>
                    <a:pt x="219" y="18"/>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4" name="Freeform 594"/>
            <p:cNvSpPr>
              <a:spLocks/>
            </p:cNvSpPr>
            <p:nvPr/>
          </p:nvSpPr>
          <p:spPr bwMode="auto">
            <a:xfrm>
              <a:off x="4895851" y="2662238"/>
              <a:ext cx="1428750" cy="79375"/>
            </a:xfrm>
            <a:custGeom>
              <a:avLst/>
              <a:gdLst>
                <a:gd name="T0" fmla="*/ 269 w 269"/>
                <a:gd name="T1" fmla="*/ 7 h 15"/>
                <a:gd name="T2" fmla="*/ 262 w 269"/>
                <a:gd name="T3" fmla="*/ 15 h 15"/>
                <a:gd name="T4" fmla="*/ 8 w 269"/>
                <a:gd name="T5" fmla="*/ 15 h 15"/>
                <a:gd name="T6" fmla="*/ 0 w 269"/>
                <a:gd name="T7" fmla="*/ 7 h 15"/>
                <a:gd name="T8" fmla="*/ 8 w 269"/>
                <a:gd name="T9" fmla="*/ 0 h 15"/>
                <a:gd name="T10" fmla="*/ 262 w 269"/>
                <a:gd name="T11" fmla="*/ 0 h 15"/>
                <a:gd name="T12" fmla="*/ 269 w 269"/>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269" h="15">
                  <a:moveTo>
                    <a:pt x="269" y="7"/>
                  </a:moveTo>
                  <a:cubicBezTo>
                    <a:pt x="269" y="11"/>
                    <a:pt x="266" y="15"/>
                    <a:pt x="262" y="15"/>
                  </a:cubicBezTo>
                  <a:cubicBezTo>
                    <a:pt x="8" y="15"/>
                    <a:pt x="8" y="15"/>
                    <a:pt x="8" y="15"/>
                  </a:cubicBezTo>
                  <a:cubicBezTo>
                    <a:pt x="4" y="15"/>
                    <a:pt x="0" y="11"/>
                    <a:pt x="0" y="7"/>
                  </a:cubicBezTo>
                  <a:cubicBezTo>
                    <a:pt x="0" y="3"/>
                    <a:pt x="4" y="0"/>
                    <a:pt x="8" y="0"/>
                  </a:cubicBezTo>
                  <a:cubicBezTo>
                    <a:pt x="262" y="0"/>
                    <a:pt x="262" y="0"/>
                    <a:pt x="262" y="0"/>
                  </a:cubicBezTo>
                  <a:cubicBezTo>
                    <a:pt x="266" y="0"/>
                    <a:pt x="269" y="3"/>
                    <a:pt x="269" y="7"/>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5" name="Freeform 595"/>
            <p:cNvSpPr>
              <a:spLocks/>
            </p:cNvSpPr>
            <p:nvPr/>
          </p:nvSpPr>
          <p:spPr bwMode="auto">
            <a:xfrm>
              <a:off x="6265863" y="2347913"/>
              <a:ext cx="3260725" cy="441325"/>
            </a:xfrm>
            <a:custGeom>
              <a:avLst/>
              <a:gdLst>
                <a:gd name="T0" fmla="*/ 585 w 614"/>
                <a:gd name="T1" fmla="*/ 54 h 83"/>
                <a:gd name="T2" fmla="*/ 570 w 614"/>
                <a:gd name="T3" fmla="*/ 58 h 83"/>
                <a:gd name="T4" fmla="*/ 541 w 614"/>
                <a:gd name="T5" fmla="*/ 34 h 83"/>
                <a:gd name="T6" fmla="*/ 539 w 614"/>
                <a:gd name="T7" fmla="*/ 34 h 83"/>
                <a:gd name="T8" fmla="*/ 512 w 614"/>
                <a:gd name="T9" fmla="*/ 16 h 83"/>
                <a:gd name="T10" fmla="*/ 484 w 614"/>
                <a:gd name="T11" fmla="*/ 45 h 83"/>
                <a:gd name="T12" fmla="*/ 484 w 614"/>
                <a:gd name="T13" fmla="*/ 45 h 83"/>
                <a:gd name="T14" fmla="*/ 472 w 614"/>
                <a:gd name="T15" fmla="*/ 50 h 83"/>
                <a:gd name="T16" fmla="*/ 447 w 614"/>
                <a:gd name="T17" fmla="*/ 35 h 83"/>
                <a:gd name="T18" fmla="*/ 437 w 614"/>
                <a:gd name="T19" fmla="*/ 37 h 83"/>
                <a:gd name="T20" fmla="*/ 403 w 614"/>
                <a:gd name="T21" fmla="*/ 19 h 83"/>
                <a:gd name="T22" fmla="*/ 387 w 614"/>
                <a:gd name="T23" fmla="*/ 23 h 83"/>
                <a:gd name="T24" fmla="*/ 369 w 614"/>
                <a:gd name="T25" fmla="*/ 10 h 83"/>
                <a:gd name="T26" fmla="*/ 356 w 614"/>
                <a:gd name="T27" fmla="*/ 15 h 83"/>
                <a:gd name="T28" fmla="*/ 314 w 614"/>
                <a:gd name="T29" fmla="*/ 0 h 83"/>
                <a:gd name="T30" fmla="*/ 249 w 614"/>
                <a:gd name="T31" fmla="*/ 52 h 83"/>
                <a:gd name="T32" fmla="*/ 245 w 614"/>
                <a:gd name="T33" fmla="*/ 51 h 83"/>
                <a:gd name="T34" fmla="*/ 230 w 614"/>
                <a:gd name="T35" fmla="*/ 59 h 83"/>
                <a:gd name="T36" fmla="*/ 194 w 614"/>
                <a:gd name="T37" fmla="*/ 41 h 83"/>
                <a:gd name="T38" fmla="*/ 151 w 614"/>
                <a:gd name="T39" fmla="*/ 72 h 83"/>
                <a:gd name="T40" fmla="*/ 109 w 614"/>
                <a:gd name="T41" fmla="*/ 54 h 83"/>
                <a:gd name="T42" fmla="*/ 90 w 614"/>
                <a:gd name="T43" fmla="*/ 67 h 83"/>
                <a:gd name="T44" fmla="*/ 69 w 614"/>
                <a:gd name="T45" fmla="*/ 60 h 83"/>
                <a:gd name="T46" fmla="*/ 35 w 614"/>
                <a:gd name="T47" fmla="*/ 80 h 83"/>
                <a:gd name="T48" fmla="*/ 17 w 614"/>
                <a:gd name="T49" fmla="*/ 73 h 83"/>
                <a:gd name="T50" fmla="*/ 0 w 614"/>
                <a:gd name="T51" fmla="*/ 83 h 83"/>
                <a:gd name="T52" fmla="*/ 41 w 614"/>
                <a:gd name="T53" fmla="*/ 83 h 83"/>
                <a:gd name="T54" fmla="*/ 142 w 614"/>
                <a:gd name="T55" fmla="*/ 83 h 83"/>
                <a:gd name="T56" fmla="*/ 147 w 614"/>
                <a:gd name="T57" fmla="*/ 83 h 83"/>
                <a:gd name="T58" fmla="*/ 604 w 614"/>
                <a:gd name="T59" fmla="*/ 83 h 83"/>
                <a:gd name="T60" fmla="*/ 614 w 614"/>
                <a:gd name="T61" fmla="*/ 83 h 83"/>
                <a:gd name="T62" fmla="*/ 585 w 614"/>
                <a:gd name="T63" fmla="*/ 5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4" h="83">
                  <a:moveTo>
                    <a:pt x="585" y="54"/>
                  </a:moveTo>
                  <a:cubicBezTo>
                    <a:pt x="579" y="54"/>
                    <a:pt x="575" y="56"/>
                    <a:pt x="570" y="58"/>
                  </a:cubicBezTo>
                  <a:cubicBezTo>
                    <a:pt x="568" y="44"/>
                    <a:pt x="556" y="34"/>
                    <a:pt x="541" y="34"/>
                  </a:cubicBezTo>
                  <a:cubicBezTo>
                    <a:pt x="541" y="34"/>
                    <a:pt x="540" y="34"/>
                    <a:pt x="539" y="34"/>
                  </a:cubicBezTo>
                  <a:cubicBezTo>
                    <a:pt x="534" y="24"/>
                    <a:pt x="524" y="16"/>
                    <a:pt x="512" y="16"/>
                  </a:cubicBezTo>
                  <a:cubicBezTo>
                    <a:pt x="497" y="16"/>
                    <a:pt x="484" y="29"/>
                    <a:pt x="484" y="45"/>
                  </a:cubicBezTo>
                  <a:cubicBezTo>
                    <a:pt x="484" y="45"/>
                    <a:pt x="484" y="45"/>
                    <a:pt x="484" y="45"/>
                  </a:cubicBezTo>
                  <a:cubicBezTo>
                    <a:pt x="480" y="46"/>
                    <a:pt x="476" y="48"/>
                    <a:pt x="472" y="50"/>
                  </a:cubicBezTo>
                  <a:cubicBezTo>
                    <a:pt x="467" y="41"/>
                    <a:pt x="458" y="35"/>
                    <a:pt x="447" y="35"/>
                  </a:cubicBezTo>
                  <a:cubicBezTo>
                    <a:pt x="444" y="35"/>
                    <a:pt x="440" y="36"/>
                    <a:pt x="437" y="37"/>
                  </a:cubicBezTo>
                  <a:cubicBezTo>
                    <a:pt x="430" y="26"/>
                    <a:pt x="418" y="19"/>
                    <a:pt x="403" y="19"/>
                  </a:cubicBezTo>
                  <a:cubicBezTo>
                    <a:pt x="398" y="19"/>
                    <a:pt x="392" y="20"/>
                    <a:pt x="387" y="23"/>
                  </a:cubicBezTo>
                  <a:cubicBezTo>
                    <a:pt x="384" y="15"/>
                    <a:pt x="377" y="10"/>
                    <a:pt x="369" y="10"/>
                  </a:cubicBezTo>
                  <a:cubicBezTo>
                    <a:pt x="364" y="10"/>
                    <a:pt x="359" y="12"/>
                    <a:pt x="356" y="15"/>
                  </a:cubicBezTo>
                  <a:cubicBezTo>
                    <a:pt x="345" y="5"/>
                    <a:pt x="330" y="0"/>
                    <a:pt x="314" y="0"/>
                  </a:cubicBezTo>
                  <a:cubicBezTo>
                    <a:pt x="283" y="0"/>
                    <a:pt x="256" y="22"/>
                    <a:pt x="249" y="52"/>
                  </a:cubicBezTo>
                  <a:cubicBezTo>
                    <a:pt x="248" y="52"/>
                    <a:pt x="247" y="51"/>
                    <a:pt x="245" y="51"/>
                  </a:cubicBezTo>
                  <a:cubicBezTo>
                    <a:pt x="239" y="51"/>
                    <a:pt x="233" y="54"/>
                    <a:pt x="230" y="59"/>
                  </a:cubicBezTo>
                  <a:cubicBezTo>
                    <a:pt x="221" y="48"/>
                    <a:pt x="208" y="41"/>
                    <a:pt x="194" y="41"/>
                  </a:cubicBezTo>
                  <a:cubicBezTo>
                    <a:pt x="174" y="41"/>
                    <a:pt x="157" y="54"/>
                    <a:pt x="151" y="72"/>
                  </a:cubicBezTo>
                  <a:cubicBezTo>
                    <a:pt x="143" y="58"/>
                    <a:pt x="126" y="50"/>
                    <a:pt x="109" y="54"/>
                  </a:cubicBezTo>
                  <a:cubicBezTo>
                    <a:pt x="101" y="56"/>
                    <a:pt x="95" y="61"/>
                    <a:pt x="90" y="67"/>
                  </a:cubicBezTo>
                  <a:cubicBezTo>
                    <a:pt x="84" y="63"/>
                    <a:pt x="77" y="60"/>
                    <a:pt x="69" y="60"/>
                  </a:cubicBezTo>
                  <a:cubicBezTo>
                    <a:pt x="55" y="60"/>
                    <a:pt x="42" y="68"/>
                    <a:pt x="35" y="80"/>
                  </a:cubicBezTo>
                  <a:cubicBezTo>
                    <a:pt x="30" y="76"/>
                    <a:pt x="24" y="73"/>
                    <a:pt x="17" y="73"/>
                  </a:cubicBezTo>
                  <a:cubicBezTo>
                    <a:pt x="5" y="73"/>
                    <a:pt x="0" y="81"/>
                    <a:pt x="0" y="83"/>
                  </a:cubicBezTo>
                  <a:cubicBezTo>
                    <a:pt x="41" y="83"/>
                    <a:pt x="41" y="83"/>
                    <a:pt x="41" y="83"/>
                  </a:cubicBezTo>
                  <a:cubicBezTo>
                    <a:pt x="142" y="83"/>
                    <a:pt x="142" y="83"/>
                    <a:pt x="142" y="83"/>
                  </a:cubicBezTo>
                  <a:cubicBezTo>
                    <a:pt x="147" y="83"/>
                    <a:pt x="147" y="83"/>
                    <a:pt x="147" y="83"/>
                  </a:cubicBezTo>
                  <a:cubicBezTo>
                    <a:pt x="604" y="83"/>
                    <a:pt x="604" y="83"/>
                    <a:pt x="604" y="83"/>
                  </a:cubicBezTo>
                  <a:cubicBezTo>
                    <a:pt x="614" y="83"/>
                    <a:pt x="614" y="83"/>
                    <a:pt x="614" y="83"/>
                  </a:cubicBezTo>
                  <a:cubicBezTo>
                    <a:pt x="614" y="67"/>
                    <a:pt x="601" y="54"/>
                    <a:pt x="585"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6" name="Freeform 596"/>
            <p:cNvSpPr>
              <a:spLocks/>
            </p:cNvSpPr>
            <p:nvPr/>
          </p:nvSpPr>
          <p:spPr bwMode="auto">
            <a:xfrm>
              <a:off x="7046913" y="2433638"/>
              <a:ext cx="2427288" cy="355600"/>
            </a:xfrm>
            <a:custGeom>
              <a:avLst/>
              <a:gdLst>
                <a:gd name="T0" fmla="*/ 433 w 457"/>
                <a:gd name="T1" fmla="*/ 54 h 67"/>
                <a:gd name="T2" fmla="*/ 418 w 457"/>
                <a:gd name="T3" fmla="*/ 58 h 67"/>
                <a:gd name="T4" fmla="*/ 389 w 457"/>
                <a:gd name="T5" fmla="*/ 33 h 67"/>
                <a:gd name="T6" fmla="*/ 386 w 457"/>
                <a:gd name="T7" fmla="*/ 33 h 67"/>
                <a:gd name="T8" fmla="*/ 360 w 457"/>
                <a:gd name="T9" fmla="*/ 16 h 67"/>
                <a:gd name="T10" fmla="*/ 332 w 457"/>
                <a:gd name="T11" fmla="*/ 44 h 67"/>
                <a:gd name="T12" fmla="*/ 332 w 457"/>
                <a:gd name="T13" fmla="*/ 45 h 67"/>
                <a:gd name="T14" fmla="*/ 320 w 457"/>
                <a:gd name="T15" fmla="*/ 49 h 67"/>
                <a:gd name="T16" fmla="*/ 295 w 457"/>
                <a:gd name="T17" fmla="*/ 35 h 67"/>
                <a:gd name="T18" fmla="*/ 285 w 457"/>
                <a:gd name="T19" fmla="*/ 37 h 67"/>
                <a:gd name="T20" fmla="*/ 251 w 457"/>
                <a:gd name="T21" fmla="*/ 19 h 67"/>
                <a:gd name="T22" fmla="*/ 235 w 457"/>
                <a:gd name="T23" fmla="*/ 22 h 67"/>
                <a:gd name="T24" fmla="*/ 216 w 457"/>
                <a:gd name="T25" fmla="*/ 9 h 67"/>
                <a:gd name="T26" fmla="*/ 204 w 457"/>
                <a:gd name="T27" fmla="*/ 14 h 67"/>
                <a:gd name="T28" fmla="*/ 162 w 457"/>
                <a:gd name="T29" fmla="*/ 0 h 67"/>
                <a:gd name="T30" fmla="*/ 97 w 457"/>
                <a:gd name="T31" fmla="*/ 51 h 67"/>
                <a:gd name="T32" fmla="*/ 93 w 457"/>
                <a:gd name="T33" fmla="*/ 51 h 67"/>
                <a:gd name="T34" fmla="*/ 78 w 457"/>
                <a:gd name="T35" fmla="*/ 59 h 67"/>
                <a:gd name="T36" fmla="*/ 42 w 457"/>
                <a:gd name="T37" fmla="*/ 41 h 67"/>
                <a:gd name="T38" fmla="*/ 0 w 457"/>
                <a:gd name="T39" fmla="*/ 67 h 67"/>
                <a:gd name="T40" fmla="*/ 457 w 457"/>
                <a:gd name="T41" fmla="*/ 67 h 67"/>
                <a:gd name="T42" fmla="*/ 433 w 457"/>
                <a:gd name="T43"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7" h="67">
                  <a:moveTo>
                    <a:pt x="433" y="54"/>
                  </a:moveTo>
                  <a:cubicBezTo>
                    <a:pt x="427" y="54"/>
                    <a:pt x="422" y="55"/>
                    <a:pt x="418" y="58"/>
                  </a:cubicBezTo>
                  <a:cubicBezTo>
                    <a:pt x="416" y="44"/>
                    <a:pt x="404" y="33"/>
                    <a:pt x="389" y="33"/>
                  </a:cubicBezTo>
                  <a:cubicBezTo>
                    <a:pt x="388" y="33"/>
                    <a:pt x="387" y="33"/>
                    <a:pt x="386" y="33"/>
                  </a:cubicBezTo>
                  <a:cubicBezTo>
                    <a:pt x="382" y="23"/>
                    <a:pt x="372" y="16"/>
                    <a:pt x="360" y="16"/>
                  </a:cubicBezTo>
                  <a:cubicBezTo>
                    <a:pt x="345" y="16"/>
                    <a:pt x="332" y="29"/>
                    <a:pt x="332" y="44"/>
                  </a:cubicBezTo>
                  <a:cubicBezTo>
                    <a:pt x="332" y="45"/>
                    <a:pt x="332" y="45"/>
                    <a:pt x="332" y="45"/>
                  </a:cubicBezTo>
                  <a:cubicBezTo>
                    <a:pt x="328" y="46"/>
                    <a:pt x="324" y="47"/>
                    <a:pt x="320" y="49"/>
                  </a:cubicBezTo>
                  <a:cubicBezTo>
                    <a:pt x="315" y="41"/>
                    <a:pt x="306" y="35"/>
                    <a:pt x="295" y="35"/>
                  </a:cubicBezTo>
                  <a:cubicBezTo>
                    <a:pt x="292" y="35"/>
                    <a:pt x="288" y="36"/>
                    <a:pt x="285" y="37"/>
                  </a:cubicBezTo>
                  <a:cubicBezTo>
                    <a:pt x="278" y="26"/>
                    <a:pt x="265" y="19"/>
                    <a:pt x="251" y="19"/>
                  </a:cubicBezTo>
                  <a:cubicBezTo>
                    <a:pt x="245" y="19"/>
                    <a:pt x="240" y="20"/>
                    <a:pt x="235" y="22"/>
                  </a:cubicBezTo>
                  <a:cubicBezTo>
                    <a:pt x="232" y="15"/>
                    <a:pt x="225" y="9"/>
                    <a:pt x="216" y="9"/>
                  </a:cubicBezTo>
                  <a:cubicBezTo>
                    <a:pt x="212" y="9"/>
                    <a:pt x="207" y="11"/>
                    <a:pt x="204" y="14"/>
                  </a:cubicBezTo>
                  <a:cubicBezTo>
                    <a:pt x="192" y="5"/>
                    <a:pt x="178" y="0"/>
                    <a:pt x="162" y="0"/>
                  </a:cubicBezTo>
                  <a:cubicBezTo>
                    <a:pt x="130" y="0"/>
                    <a:pt x="104" y="22"/>
                    <a:pt x="97" y="51"/>
                  </a:cubicBezTo>
                  <a:cubicBezTo>
                    <a:pt x="96" y="51"/>
                    <a:pt x="94" y="51"/>
                    <a:pt x="93" y="51"/>
                  </a:cubicBezTo>
                  <a:cubicBezTo>
                    <a:pt x="87" y="51"/>
                    <a:pt x="81" y="54"/>
                    <a:pt x="78" y="59"/>
                  </a:cubicBezTo>
                  <a:cubicBezTo>
                    <a:pt x="69" y="48"/>
                    <a:pt x="56" y="41"/>
                    <a:pt x="42" y="41"/>
                  </a:cubicBezTo>
                  <a:cubicBezTo>
                    <a:pt x="23" y="41"/>
                    <a:pt x="7" y="52"/>
                    <a:pt x="0" y="67"/>
                  </a:cubicBezTo>
                  <a:cubicBezTo>
                    <a:pt x="457" y="67"/>
                    <a:pt x="457" y="67"/>
                    <a:pt x="457" y="67"/>
                  </a:cubicBezTo>
                  <a:cubicBezTo>
                    <a:pt x="452" y="59"/>
                    <a:pt x="443" y="54"/>
                    <a:pt x="433" y="54"/>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7" name="Freeform 597"/>
            <p:cNvSpPr>
              <a:spLocks/>
            </p:cNvSpPr>
            <p:nvPr/>
          </p:nvSpPr>
          <p:spPr bwMode="auto">
            <a:xfrm>
              <a:off x="6483351" y="2698750"/>
              <a:ext cx="536575" cy="90488"/>
            </a:xfrm>
            <a:custGeom>
              <a:avLst/>
              <a:gdLst>
                <a:gd name="T0" fmla="*/ 63 w 101"/>
                <a:gd name="T1" fmla="*/ 4 h 17"/>
                <a:gd name="T2" fmla="*/ 44 w 101"/>
                <a:gd name="T3" fmla="*/ 16 h 17"/>
                <a:gd name="T4" fmla="*/ 23 w 101"/>
                <a:gd name="T5" fmla="*/ 10 h 17"/>
                <a:gd name="T6" fmla="*/ 0 w 101"/>
                <a:gd name="T7" fmla="*/ 17 h 17"/>
                <a:gd name="T8" fmla="*/ 101 w 101"/>
                <a:gd name="T9" fmla="*/ 17 h 17"/>
                <a:gd name="T10" fmla="*/ 63 w 101"/>
                <a:gd name="T11" fmla="*/ 4 h 17"/>
              </a:gdLst>
              <a:ahLst/>
              <a:cxnLst>
                <a:cxn ang="0">
                  <a:pos x="T0" y="T1"/>
                </a:cxn>
                <a:cxn ang="0">
                  <a:pos x="T2" y="T3"/>
                </a:cxn>
                <a:cxn ang="0">
                  <a:pos x="T4" y="T5"/>
                </a:cxn>
                <a:cxn ang="0">
                  <a:pos x="T6" y="T7"/>
                </a:cxn>
                <a:cxn ang="0">
                  <a:pos x="T8" y="T9"/>
                </a:cxn>
                <a:cxn ang="0">
                  <a:pos x="T10" y="T11"/>
                </a:cxn>
              </a:cxnLst>
              <a:rect l="0" t="0" r="r" b="b"/>
              <a:pathLst>
                <a:path w="101" h="17">
                  <a:moveTo>
                    <a:pt x="63" y="4"/>
                  </a:moveTo>
                  <a:cubicBezTo>
                    <a:pt x="55" y="6"/>
                    <a:pt x="49" y="10"/>
                    <a:pt x="44" y="16"/>
                  </a:cubicBezTo>
                  <a:cubicBezTo>
                    <a:pt x="38" y="12"/>
                    <a:pt x="31" y="10"/>
                    <a:pt x="23" y="10"/>
                  </a:cubicBezTo>
                  <a:cubicBezTo>
                    <a:pt x="14" y="10"/>
                    <a:pt x="6" y="13"/>
                    <a:pt x="0" y="17"/>
                  </a:cubicBezTo>
                  <a:cubicBezTo>
                    <a:pt x="101" y="17"/>
                    <a:pt x="101" y="17"/>
                    <a:pt x="101" y="17"/>
                  </a:cubicBezTo>
                  <a:cubicBezTo>
                    <a:pt x="93" y="6"/>
                    <a:pt x="78" y="0"/>
                    <a:pt x="63" y="4"/>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8" name="Freeform 598"/>
            <p:cNvSpPr>
              <a:spLocks/>
            </p:cNvSpPr>
            <p:nvPr/>
          </p:nvSpPr>
          <p:spPr bwMode="auto">
            <a:xfrm>
              <a:off x="7046913" y="2768600"/>
              <a:ext cx="2427288" cy="79375"/>
            </a:xfrm>
            <a:custGeom>
              <a:avLst/>
              <a:gdLst>
                <a:gd name="T0" fmla="*/ 457 w 457"/>
                <a:gd name="T1" fmla="*/ 7 h 15"/>
                <a:gd name="T2" fmla="*/ 450 w 457"/>
                <a:gd name="T3" fmla="*/ 15 h 15"/>
                <a:gd name="T4" fmla="*/ 7 w 457"/>
                <a:gd name="T5" fmla="*/ 15 h 15"/>
                <a:gd name="T6" fmla="*/ 0 w 457"/>
                <a:gd name="T7" fmla="*/ 7 h 15"/>
                <a:gd name="T8" fmla="*/ 7 w 457"/>
                <a:gd name="T9" fmla="*/ 0 h 15"/>
                <a:gd name="T10" fmla="*/ 450 w 457"/>
                <a:gd name="T11" fmla="*/ 0 h 15"/>
                <a:gd name="T12" fmla="*/ 457 w 457"/>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457" h="15">
                  <a:moveTo>
                    <a:pt x="457" y="7"/>
                  </a:moveTo>
                  <a:cubicBezTo>
                    <a:pt x="457" y="11"/>
                    <a:pt x="454" y="15"/>
                    <a:pt x="450" y="15"/>
                  </a:cubicBezTo>
                  <a:cubicBezTo>
                    <a:pt x="7" y="15"/>
                    <a:pt x="7" y="15"/>
                    <a:pt x="7" y="15"/>
                  </a:cubicBezTo>
                  <a:cubicBezTo>
                    <a:pt x="3" y="15"/>
                    <a:pt x="0" y="11"/>
                    <a:pt x="0" y="7"/>
                  </a:cubicBezTo>
                  <a:cubicBezTo>
                    <a:pt x="0" y="3"/>
                    <a:pt x="3" y="0"/>
                    <a:pt x="7" y="0"/>
                  </a:cubicBezTo>
                  <a:cubicBezTo>
                    <a:pt x="450" y="0"/>
                    <a:pt x="450" y="0"/>
                    <a:pt x="450" y="0"/>
                  </a:cubicBezTo>
                  <a:cubicBezTo>
                    <a:pt x="454" y="0"/>
                    <a:pt x="457" y="3"/>
                    <a:pt x="457" y="7"/>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9" name="Freeform 599"/>
            <p:cNvSpPr>
              <a:spLocks/>
            </p:cNvSpPr>
            <p:nvPr/>
          </p:nvSpPr>
          <p:spPr bwMode="auto">
            <a:xfrm>
              <a:off x="6483351" y="2746375"/>
              <a:ext cx="536575" cy="80963"/>
            </a:xfrm>
            <a:custGeom>
              <a:avLst/>
              <a:gdLst>
                <a:gd name="T0" fmla="*/ 101 w 101"/>
                <a:gd name="T1" fmla="*/ 7 h 15"/>
                <a:gd name="T2" fmla="*/ 94 w 101"/>
                <a:gd name="T3" fmla="*/ 15 h 15"/>
                <a:gd name="T4" fmla="*/ 7 w 101"/>
                <a:gd name="T5" fmla="*/ 15 h 15"/>
                <a:gd name="T6" fmla="*/ 0 w 101"/>
                <a:gd name="T7" fmla="*/ 7 h 15"/>
                <a:gd name="T8" fmla="*/ 7 w 101"/>
                <a:gd name="T9" fmla="*/ 0 h 15"/>
                <a:gd name="T10" fmla="*/ 94 w 101"/>
                <a:gd name="T11" fmla="*/ 0 h 15"/>
                <a:gd name="T12" fmla="*/ 101 w 101"/>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01" h="15">
                  <a:moveTo>
                    <a:pt x="101" y="7"/>
                  </a:moveTo>
                  <a:cubicBezTo>
                    <a:pt x="101" y="11"/>
                    <a:pt x="98" y="15"/>
                    <a:pt x="94" y="15"/>
                  </a:cubicBezTo>
                  <a:cubicBezTo>
                    <a:pt x="7" y="15"/>
                    <a:pt x="7" y="15"/>
                    <a:pt x="7" y="15"/>
                  </a:cubicBezTo>
                  <a:cubicBezTo>
                    <a:pt x="3" y="15"/>
                    <a:pt x="0" y="11"/>
                    <a:pt x="0" y="7"/>
                  </a:cubicBezTo>
                  <a:cubicBezTo>
                    <a:pt x="0" y="3"/>
                    <a:pt x="3" y="0"/>
                    <a:pt x="7" y="0"/>
                  </a:cubicBezTo>
                  <a:cubicBezTo>
                    <a:pt x="94" y="0"/>
                    <a:pt x="94" y="0"/>
                    <a:pt x="94" y="0"/>
                  </a:cubicBezTo>
                  <a:cubicBezTo>
                    <a:pt x="98" y="0"/>
                    <a:pt x="101" y="3"/>
                    <a:pt x="101" y="7"/>
                  </a:cubicBezTo>
                  <a:close/>
                </a:path>
              </a:pathLst>
            </a:custGeom>
            <a:solidFill>
              <a:srgbClr val="E3F3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3462571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at US Ports of Entry </a:t>
            </a:r>
            <a:endParaRPr lang="en-US" dirty="0"/>
          </a:p>
        </p:txBody>
      </p:sp>
      <p:sp>
        <p:nvSpPr>
          <p:cNvPr id="3" name="Text Placeholder 2"/>
          <p:cNvSpPr>
            <a:spLocks noGrp="1"/>
          </p:cNvSpPr>
          <p:nvPr>
            <p:ph type="body" sz="quarter" idx="10"/>
          </p:nvPr>
        </p:nvSpPr>
        <p:spPr>
          <a:xfrm>
            <a:off x="457201" y="2016125"/>
            <a:ext cx="5328745" cy="3341688"/>
          </a:xfrm>
        </p:spPr>
        <p:txBody>
          <a:bodyPr/>
          <a:lstStyle/>
          <a:p>
            <a:r>
              <a:rPr lang="en-US" sz="2400" dirty="0"/>
              <a:t>Reinforcing health messages to travelers</a:t>
            </a:r>
          </a:p>
          <a:p>
            <a:r>
              <a:rPr lang="en-US" sz="2400" dirty="0"/>
              <a:t>Interacting with partners</a:t>
            </a:r>
          </a:p>
          <a:p>
            <a:r>
              <a:rPr lang="en-US" sz="2400" dirty="0"/>
              <a:t>Supporting local preparedness and response in high-risk or affected US jurisdictions</a:t>
            </a:r>
          </a:p>
          <a:p>
            <a:pPr lvl="1"/>
            <a:r>
              <a:rPr lang="en-US" sz="2400" dirty="0"/>
              <a:t>US-Mexico border region</a:t>
            </a:r>
          </a:p>
          <a:p>
            <a:pPr lvl="1"/>
            <a:r>
              <a:rPr lang="en-US" sz="2400" dirty="0"/>
              <a:t>US territories and protectorates</a:t>
            </a:r>
          </a:p>
        </p:txBody>
      </p:sp>
      <p:pic>
        <p:nvPicPr>
          <p:cNvPr id="1026" name="Picture 2" descr="image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4121" y="1491854"/>
            <a:ext cx="3039879" cy="389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7102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at US Ports of Entry </a:t>
            </a:r>
            <a:endParaRPr lang="en-US" dirty="0"/>
          </a:p>
        </p:txBody>
      </p:sp>
      <p:sp>
        <p:nvSpPr>
          <p:cNvPr id="3" name="Text Placeholder 2"/>
          <p:cNvSpPr>
            <a:spLocks noGrp="1"/>
          </p:cNvSpPr>
          <p:nvPr>
            <p:ph type="body" sz="quarter" idx="10"/>
          </p:nvPr>
        </p:nvSpPr>
        <p:spPr>
          <a:xfrm>
            <a:off x="457201" y="2016125"/>
            <a:ext cx="5328745" cy="3341688"/>
          </a:xfrm>
        </p:spPr>
        <p:txBody>
          <a:bodyPr/>
          <a:lstStyle/>
          <a:p>
            <a:r>
              <a:rPr lang="en-US" sz="2400" dirty="0"/>
              <a:t>CDC is not preventing people with Zika infection from traveling.</a:t>
            </a:r>
          </a:p>
          <a:p>
            <a:r>
              <a:rPr lang="en-US" sz="2400" dirty="0"/>
              <a:t>CDC is not conducting enhanced entry screening for travelers coming from areas with Zika.</a:t>
            </a:r>
          </a:p>
          <a:p>
            <a:r>
              <a:rPr lang="en-US" sz="2400" dirty="0"/>
              <a:t>CDC does not require or recommend spraying (</a:t>
            </a:r>
            <a:r>
              <a:rPr lang="en-US" sz="2400" dirty="0" err="1"/>
              <a:t>disinsection</a:t>
            </a:r>
            <a:r>
              <a:rPr lang="en-US" sz="2400" dirty="0"/>
              <a:t>) of airplanes or ships arriving from areas with Zika.</a:t>
            </a:r>
          </a:p>
          <a:p>
            <a:endParaRPr lang="en-US" sz="2400" dirty="0"/>
          </a:p>
          <a:p>
            <a:endParaRPr lang="en-US" sz="2400" dirty="0"/>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4063" y="1550486"/>
            <a:ext cx="3053631" cy="388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14310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23" y="923847"/>
            <a:ext cx="8294913" cy="871538"/>
          </a:xfrm>
        </p:spPr>
        <p:txBody>
          <a:bodyPr/>
          <a:lstStyle/>
          <a:p>
            <a:r>
              <a:rPr lang="en-US" sz="2800" dirty="0">
                <a:solidFill>
                  <a:srgbClr val="59B4D1"/>
                </a:solidFill>
              </a:rPr>
              <a:t>Zika Travel Information</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491" y="4027976"/>
            <a:ext cx="8923020" cy="158446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022" y="2078304"/>
            <a:ext cx="6298992" cy="1782998"/>
          </a:xfrm>
          <a:prstGeom prst="rect">
            <a:avLst/>
          </a:prstGeom>
        </p:spPr>
      </p:pic>
      <p:pic>
        <p:nvPicPr>
          <p:cNvPr id="9" name="Picture 8"/>
          <p:cNvPicPr>
            <a:picLocks noChangeAspect="1"/>
          </p:cNvPicPr>
          <p:nvPr/>
        </p:nvPicPr>
        <p:blipFill>
          <a:blip r:embed="rId5"/>
          <a:stretch>
            <a:fillRect/>
          </a:stretch>
        </p:blipFill>
        <p:spPr>
          <a:xfrm>
            <a:off x="5094690" y="1565220"/>
            <a:ext cx="3838095" cy="1666667"/>
          </a:xfrm>
          <a:prstGeom prst="rect">
            <a:avLst/>
          </a:prstGeom>
          <a:ln>
            <a:solidFill>
              <a:srgbClr val="2C333D"/>
            </a:solidFill>
          </a:ln>
        </p:spPr>
      </p:pic>
    </p:spTree>
    <p:extLst>
      <p:ext uri="{BB962C8B-B14F-4D97-AF65-F5344CB8AC3E}">
        <p14:creationId xmlns:p14="http://schemas.microsoft.com/office/powerpoint/2010/main" val="8357122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type="body" sz="quarter" idx="10"/>
          </p:nvPr>
        </p:nvSpPr>
        <p:spPr>
          <a:xfrm>
            <a:off x="457200" y="1920479"/>
            <a:ext cx="5100918" cy="3563250"/>
          </a:xfrm>
        </p:spPr>
        <p:txBody>
          <a:bodyPr/>
          <a:lstStyle/>
          <a:p>
            <a:pPr lvl="0"/>
            <a:r>
              <a:rPr lang="en-US" dirty="0" smtClean="0"/>
              <a:t>Difficult to predict </a:t>
            </a:r>
          </a:p>
          <a:p>
            <a:pPr lvl="0"/>
            <a:r>
              <a:rPr lang="en-US" dirty="0" smtClean="0"/>
              <a:t>May see increase in number of</a:t>
            </a:r>
          </a:p>
          <a:p>
            <a:pPr lvl="1"/>
            <a:r>
              <a:rPr lang="en-US" dirty="0" smtClean="0"/>
              <a:t>Pregnant women infected</a:t>
            </a:r>
          </a:p>
          <a:p>
            <a:pPr lvl="1"/>
            <a:r>
              <a:rPr lang="en-US" dirty="0" smtClean="0"/>
              <a:t>Microcephaly in infants</a:t>
            </a:r>
          </a:p>
          <a:p>
            <a:pPr marL="0" indent="0">
              <a:buNone/>
            </a:pP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i="1" dirty="0" smtClean="0"/>
              <a:t/>
            </a:r>
            <a:br>
              <a:rPr lang="en-US" i="1" dirty="0" smtClean="0"/>
            </a:br>
            <a:r>
              <a:rPr lang="en-US" sz="1800" i="1" dirty="0"/>
              <a:t>Source: JAMA Pediatrics</a:t>
            </a:r>
            <a:r>
              <a:rPr lang="en-US" i="1" dirty="0" smtClean="0"/>
              <a:t/>
            </a:r>
            <a:br>
              <a:rPr lang="en-US" i="1" dirty="0" smtClean="0"/>
            </a:br>
            <a:endParaRPr lang="en-US" i="1" dirty="0"/>
          </a:p>
        </p:txBody>
      </p:sp>
      <p:sp>
        <p:nvSpPr>
          <p:cNvPr id="5" name="TextBox 4"/>
          <p:cNvSpPr txBox="1"/>
          <p:nvPr/>
        </p:nvSpPr>
        <p:spPr>
          <a:xfrm>
            <a:off x="7008408" y="1638257"/>
            <a:ext cx="2161822" cy="3108543"/>
          </a:xfrm>
          <a:prstGeom prst="rect">
            <a:avLst/>
          </a:prstGeom>
          <a:noFill/>
        </p:spPr>
        <p:txBody>
          <a:bodyPr wrap="square" rtlCol="0">
            <a:spAutoFit/>
          </a:bodyPr>
          <a:lstStyle/>
          <a:p>
            <a:r>
              <a:rPr lang="en-US" sz="19600" dirty="0">
                <a:solidFill>
                  <a:schemeClr val="tx2"/>
                </a:solidFill>
                <a:latin typeface="+mj-lt"/>
              </a:rPr>
              <a:t>?</a:t>
            </a:r>
          </a:p>
        </p:txBody>
      </p:sp>
    </p:spTree>
    <p:extLst>
      <p:ext uri="{BB962C8B-B14F-4D97-AF65-F5344CB8AC3E}">
        <p14:creationId xmlns:p14="http://schemas.microsoft.com/office/powerpoint/2010/main" val="249943314"/>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77228"/>
            <a:ext cx="8382000" cy="664797"/>
          </a:xfrm>
        </p:spPr>
        <p:txBody>
          <a:bodyPr/>
          <a:lstStyle/>
          <a:p>
            <a:r>
              <a:rPr lang="en-US" b="1" dirty="0" smtClean="0">
                <a:solidFill>
                  <a:schemeClr val="bg1">
                    <a:lumMod val="60000"/>
                    <a:lumOff val="40000"/>
                  </a:schemeClr>
                </a:solidFill>
              </a:rPr>
              <a:t>CDC Resources</a:t>
            </a:r>
            <a:endParaRPr lang="en-US" b="1" dirty="0">
              <a:solidFill>
                <a:schemeClr val="bg1">
                  <a:lumMod val="60000"/>
                  <a:lumOff val="40000"/>
                </a:schemeClr>
              </a:solidFill>
            </a:endParaRPr>
          </a:p>
        </p:txBody>
      </p:sp>
      <p:pic>
        <p:nvPicPr>
          <p:cNvPr id="6"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54648">
            <a:off x="3925929" y="2545969"/>
            <a:ext cx="2019105" cy="3581400"/>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6637" y="5031300"/>
            <a:ext cx="701096" cy="70109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6883" y="5046596"/>
            <a:ext cx="685800" cy="68580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60307" y="1483607"/>
            <a:ext cx="2066925" cy="2898289"/>
          </a:xfrm>
          <a:prstGeom prst="rect">
            <a:avLst/>
          </a:prstGeom>
        </p:spPr>
      </p:pic>
      <p:pic>
        <p:nvPicPr>
          <p:cNvPr id="5" name="Content Placeholder 4"/>
          <p:cNvPicPr>
            <a:picLocks noGrp="1" noChangeAspect="1"/>
          </p:cNvPicPr>
          <p:nvPr>
            <p:ph idx="4294967295"/>
          </p:nvPr>
        </p:nvPicPr>
        <p:blipFill>
          <a:blip r:embed="rId7" cstate="email">
            <a:extLst>
              <a:ext uri="{28A0092B-C50C-407E-A947-70E740481C1C}">
                <a14:useLocalDpi xmlns:a14="http://schemas.microsoft.com/office/drawing/2010/main"/>
              </a:ext>
            </a:extLst>
          </a:blip>
          <a:stretch>
            <a:fillRect/>
          </a:stretch>
        </p:blipFill>
        <p:spPr>
          <a:xfrm rot="20885143">
            <a:off x="3818864" y="1728034"/>
            <a:ext cx="1460312" cy="2597997"/>
          </a:xfrm>
          <a:prstGeom prst="rect">
            <a:avLst/>
          </a:prstGeom>
        </p:spPr>
      </p:pic>
      <p:sp>
        <p:nvSpPr>
          <p:cNvPr id="11" name="TextBox 10"/>
          <p:cNvSpPr txBox="1"/>
          <p:nvPr/>
        </p:nvSpPr>
        <p:spPr>
          <a:xfrm>
            <a:off x="734663" y="5120866"/>
            <a:ext cx="1882666" cy="646331"/>
          </a:xfrm>
          <a:prstGeom prst="rect">
            <a:avLst/>
          </a:prstGeom>
          <a:noFill/>
        </p:spPr>
        <p:txBody>
          <a:bodyPr wrap="square" rtlCol="0">
            <a:spAutoFit/>
          </a:bodyPr>
          <a:lstStyle/>
          <a:p>
            <a:pPr algn="ctr"/>
            <a:r>
              <a:rPr lang="en-US" dirty="0" smtClean="0">
                <a:solidFill>
                  <a:schemeClr val="bg2"/>
                </a:solidFill>
                <a:latin typeface="+mj-lt"/>
              </a:rPr>
              <a:t>Communication Materials</a:t>
            </a:r>
            <a:endParaRPr lang="en-US" dirty="0">
              <a:solidFill>
                <a:schemeClr val="bg2"/>
              </a:solidFill>
              <a:latin typeface="+mj-lt"/>
            </a:endParaRPr>
          </a:p>
        </p:txBody>
      </p:sp>
      <p:sp>
        <p:nvSpPr>
          <p:cNvPr id="12" name="TextBox 11"/>
          <p:cNvSpPr txBox="1"/>
          <p:nvPr/>
        </p:nvSpPr>
        <p:spPr>
          <a:xfrm>
            <a:off x="2831712" y="5934905"/>
            <a:ext cx="1854957" cy="369332"/>
          </a:xfrm>
          <a:prstGeom prst="rect">
            <a:avLst/>
          </a:prstGeom>
          <a:noFill/>
        </p:spPr>
        <p:txBody>
          <a:bodyPr wrap="square" rtlCol="0">
            <a:spAutoFit/>
          </a:bodyPr>
          <a:lstStyle/>
          <a:p>
            <a:r>
              <a:rPr lang="en-US" dirty="0" smtClean="0">
                <a:solidFill>
                  <a:schemeClr val="bg2"/>
                </a:solidFill>
                <a:latin typeface="+mj-lt"/>
              </a:rPr>
              <a:t>Mobile Apps</a:t>
            </a:r>
            <a:endParaRPr lang="en-US" dirty="0">
              <a:solidFill>
                <a:schemeClr val="bg2"/>
              </a:solidFill>
              <a:latin typeface="+mj-lt"/>
            </a:endParaRPr>
          </a:p>
        </p:txBody>
      </p:sp>
      <p:sp>
        <p:nvSpPr>
          <p:cNvPr id="13" name="TextBox 12"/>
          <p:cNvSpPr txBox="1"/>
          <p:nvPr/>
        </p:nvSpPr>
        <p:spPr>
          <a:xfrm>
            <a:off x="6341314" y="4512860"/>
            <a:ext cx="2591138" cy="369332"/>
          </a:xfrm>
          <a:prstGeom prst="rect">
            <a:avLst/>
          </a:prstGeom>
          <a:noFill/>
        </p:spPr>
        <p:txBody>
          <a:bodyPr wrap="square" rtlCol="0">
            <a:spAutoFit/>
          </a:bodyPr>
          <a:lstStyle/>
          <a:p>
            <a:r>
              <a:rPr lang="en-US" dirty="0" smtClean="0">
                <a:solidFill>
                  <a:schemeClr val="bg2"/>
                </a:solidFill>
                <a:latin typeface="+mj-lt"/>
              </a:rPr>
              <a:t>Web and Social Media</a:t>
            </a:r>
            <a:endParaRPr lang="en-US" dirty="0">
              <a:solidFill>
                <a:schemeClr val="bg2"/>
              </a:solidFill>
              <a:latin typeface="+mj-lt"/>
            </a:endParaRPr>
          </a:p>
        </p:txBody>
      </p:sp>
      <p:pic>
        <p:nvPicPr>
          <p:cNvPr id="14" name="Content Placeholder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1990" y="1390674"/>
            <a:ext cx="1622090" cy="2680504"/>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28410" y="3168171"/>
            <a:ext cx="2328701" cy="1799956"/>
          </a:xfrm>
          <a:prstGeom prst="rect">
            <a:avLst/>
          </a:prstGeom>
        </p:spPr>
      </p:pic>
      <p:sp>
        <p:nvSpPr>
          <p:cNvPr id="16" name="TextBox 15"/>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273814501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rotWithShape="1">
          <a:blip r:embed="rId3" cstate="email">
            <a:alphaModFix amt="60000"/>
            <a:extLst>
              <a:ext uri="{28A0092B-C50C-407E-A947-70E740481C1C}">
                <a14:useLocalDpi xmlns:a14="http://schemas.microsoft.com/office/drawing/2010/main"/>
              </a:ext>
            </a:extLst>
          </a:blip>
          <a:srcRect/>
          <a:stretch/>
        </p:blipFill>
        <p:spPr>
          <a:xfrm>
            <a:off x="0" y="826771"/>
            <a:ext cx="9144000" cy="5143499"/>
          </a:xfrm>
          <a:prstGeom prst="rect">
            <a:avLst/>
          </a:prstGeom>
          <a:noFill/>
          <a:ln>
            <a:noFill/>
          </a:ln>
        </p:spPr>
      </p:pic>
      <p:sp>
        <p:nvSpPr>
          <p:cNvPr id="168" name="Shape 168"/>
          <p:cNvSpPr txBox="1">
            <a:spLocks noGrp="1"/>
          </p:cNvSpPr>
          <p:nvPr>
            <p:ph type="title"/>
          </p:nvPr>
        </p:nvSpPr>
        <p:spPr>
          <a:xfrm>
            <a:off x="944100" y="1355300"/>
            <a:ext cx="7359000" cy="3971100"/>
          </a:xfrm>
          <a:prstGeom prst="rect">
            <a:avLst/>
          </a:prstGeom>
        </p:spPr>
        <p:txBody>
          <a:bodyPr lIns="91425" tIns="91425" rIns="91425" bIns="91425" anchor="ctr" anchorCtr="0">
            <a:noAutofit/>
          </a:bodyPr>
          <a:lstStyle/>
          <a:p>
            <a:r>
              <a:rPr lang="en" b="1" dirty="0">
                <a:solidFill>
                  <a:schemeClr val="bg1">
                    <a:lumMod val="60000"/>
                    <a:lumOff val="40000"/>
                  </a:schemeClr>
                </a:solidFill>
              </a:rPr>
              <a:t> </a:t>
            </a:r>
          </a:p>
        </p:txBody>
      </p:sp>
      <p:sp>
        <p:nvSpPr>
          <p:cNvPr id="4" name="Title 1"/>
          <p:cNvSpPr txBox="1">
            <a:spLocks/>
          </p:cNvSpPr>
          <p:nvPr/>
        </p:nvSpPr>
        <p:spPr>
          <a:xfrm>
            <a:off x="508800" y="993434"/>
            <a:ext cx="8229600" cy="3111206"/>
          </a:xfrm>
          <a:prstGeom prst="rect">
            <a:avLst/>
          </a:prstGeom>
        </p:spPr>
        <p:txBody>
          <a:bodyPr lIns="91425" tIns="91425" rIns="91425" bIns="91425" anchor="ctr" anchorCtr="0"/>
          <a:lstStyle>
            <a:lvl1pPr lvl="0" algn="ctr" defTabSz="914400" rtl="0" eaLnBrk="1" latinLnBrk="0" hangingPunct="1">
              <a:spcBef>
                <a:spcPts val="0"/>
              </a:spcBef>
              <a:buSzPct val="100000"/>
              <a:buNone/>
              <a:defRPr sz="6000" kern="1200">
                <a:solidFill>
                  <a:schemeClr val="tx1"/>
                </a:solidFill>
                <a:latin typeface="+mj-lt"/>
                <a:ea typeface="+mj-ea"/>
                <a:cs typeface="+mj-cs"/>
              </a:defRPr>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r>
              <a:rPr lang="en-US" b="1" dirty="0" smtClean="0">
                <a:solidFill>
                  <a:schemeClr val="bg1">
                    <a:lumMod val="60000"/>
                    <a:lumOff val="40000"/>
                  </a:schemeClr>
                </a:solidFill>
                <a:effectLst>
                  <a:outerShdw blurRad="50800" dist="38100" dir="2700000" algn="tl" rotWithShape="0">
                    <a:prstClr val="black">
                      <a:alpha val="40000"/>
                    </a:prstClr>
                  </a:outerShdw>
                </a:effectLst>
                <a:cs typeface="Optima nova LT Demi"/>
              </a:rPr>
              <a:t>Travelers’ Health Website</a:t>
            </a:r>
          </a:p>
          <a:p>
            <a:r>
              <a:rPr lang="en" b="1" dirty="0">
                <a:solidFill>
                  <a:schemeClr val="bg1">
                    <a:lumMod val="60000"/>
                    <a:lumOff val="40000"/>
                  </a:schemeClr>
                </a:solidFill>
              </a:rPr>
              <a:t>www.cdc.gov/travel</a:t>
            </a:r>
            <a:endParaRPr lang="en-US" b="1" dirty="0">
              <a:solidFill>
                <a:schemeClr val="bg1">
                  <a:lumMod val="60000"/>
                  <a:lumOff val="40000"/>
                </a:schemeClr>
              </a:solidFill>
              <a:effectLst>
                <a:outerShdw blurRad="50800" dist="38100" dir="2700000" algn="tl" rotWithShape="0">
                  <a:prstClr val="black">
                    <a:alpha val="40000"/>
                  </a:prstClr>
                </a:outerShdw>
              </a:effectLst>
              <a:cs typeface="Optima nova LT Demi"/>
            </a:endParaRPr>
          </a:p>
        </p:txBody>
      </p:sp>
      <p:sp>
        <p:nvSpPr>
          <p:cNvPr id="5" name="TextBox 4"/>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2590596798"/>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63229"/>
            <a:ext cx="8229600" cy="551902"/>
          </a:xfrm>
        </p:spPr>
        <p:txBody>
          <a:bodyPr/>
          <a:lstStyle/>
          <a:p>
            <a:r>
              <a:rPr lang="en-US" dirty="0"/>
              <a:t>Overview of the Outbreak</a:t>
            </a:r>
          </a:p>
        </p:txBody>
      </p:sp>
      <p:sp>
        <p:nvSpPr>
          <p:cNvPr id="5" name="Content Placeholder 4"/>
          <p:cNvSpPr>
            <a:spLocks noGrp="1"/>
          </p:cNvSpPr>
          <p:nvPr>
            <p:ph type="body" sz="quarter" idx="10"/>
          </p:nvPr>
        </p:nvSpPr>
        <p:spPr>
          <a:xfrm>
            <a:off x="473676" y="1768990"/>
            <a:ext cx="5371322" cy="3672433"/>
          </a:xfrm>
        </p:spPr>
        <p:txBody>
          <a:bodyPr/>
          <a:lstStyle/>
          <a:p>
            <a:endParaRPr lang="en-US" sz="2400" dirty="0"/>
          </a:p>
          <a:p>
            <a:r>
              <a:rPr lang="en-US" sz="2400" dirty="0"/>
              <a:t>May 7, 2015: PAHO issues alert for first confirmed Zika virus infections in Brazil</a:t>
            </a:r>
          </a:p>
          <a:p>
            <a:r>
              <a:rPr lang="en-US" sz="2400" dirty="0"/>
              <a:t>December 2015: The first regional travel notices for Zika in South America and Mexico were posted</a:t>
            </a:r>
          </a:p>
          <a:p>
            <a:r>
              <a:rPr lang="en-US" sz="2400" dirty="0"/>
              <a:t>January 22: CDC activated its EOC</a:t>
            </a:r>
          </a:p>
          <a:p>
            <a:r>
              <a:rPr lang="en-US" sz="2400" dirty="0"/>
              <a:t>February 1: WHO declared Public Health Emergency of International Concern</a:t>
            </a:r>
          </a:p>
        </p:txBody>
      </p:sp>
      <p:pic>
        <p:nvPicPr>
          <p:cNvPr id="3" name="Picture 2" descr="Picture of Aedes Mosquito" title="Picture of Aedes Mosquit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1925" y="1213680"/>
            <a:ext cx="2441056" cy="1954678"/>
          </a:xfrm>
          <a:prstGeom prst="rect">
            <a:avLst/>
          </a:prstGeom>
        </p:spPr>
      </p:pic>
    </p:spTree>
    <p:extLst>
      <p:ext uri="{BB962C8B-B14F-4D97-AF65-F5344CB8AC3E}">
        <p14:creationId xmlns:p14="http://schemas.microsoft.com/office/powerpoint/2010/main" val="29719366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5743576"/>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0" y="2658755"/>
            <a:ext cx="9144000" cy="286603"/>
          </a:xfrm>
          <a:prstGeom prst="rect">
            <a:avLst/>
          </a:prstGeom>
          <a:solidFill>
            <a:srgbClr val="605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63786" y="3307574"/>
            <a:ext cx="6639341" cy="1569660"/>
          </a:xfrm>
          <a:prstGeom prst="rect">
            <a:avLst/>
          </a:prstGeom>
          <a:noFill/>
        </p:spPr>
        <p:txBody>
          <a:bodyPr wrap="square" rtlCol="0">
            <a:spAutoFit/>
          </a:bodyPr>
          <a:lstStyle/>
          <a:p>
            <a:endParaRPr lang="en-US" sz="1200" dirty="0">
              <a:solidFill>
                <a:schemeClr val="bg2"/>
              </a:solidFill>
              <a:latin typeface="Calibri" panose="020F0502020204030204" pitchFamily="34" charset="0"/>
            </a:endParaRPr>
          </a:p>
          <a:p>
            <a:r>
              <a:rPr lang="en-US" sz="1200" dirty="0">
                <a:solidFill>
                  <a:schemeClr val="bg2"/>
                </a:solidFill>
                <a:latin typeface="Calibri" panose="020F0502020204030204" pitchFamily="34" charset="0"/>
              </a:rPr>
              <a:t>For more information, contact CDC</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739972011"/>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564395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12" y="982246"/>
            <a:ext cx="8294913" cy="871538"/>
          </a:xfrm>
        </p:spPr>
        <p:txBody>
          <a:bodyPr/>
          <a:lstStyle/>
          <a:p>
            <a:r>
              <a:rPr lang="en-US" sz="2800" dirty="0">
                <a:solidFill>
                  <a:srgbClr val="59B4D1"/>
                </a:solidFill>
              </a:rPr>
              <a:t>Zika Timeline of Events</a:t>
            </a:r>
          </a:p>
        </p:txBody>
      </p:sp>
      <p:sp>
        <p:nvSpPr>
          <p:cNvPr id="26" name="Notched Right Arrow 25"/>
          <p:cNvSpPr/>
          <p:nvPr/>
        </p:nvSpPr>
        <p:spPr>
          <a:xfrm>
            <a:off x="407459" y="3002213"/>
            <a:ext cx="8392881" cy="1810512"/>
          </a:xfrm>
          <a:prstGeom prst="notchedRightArrow">
            <a:avLst/>
          </a:prstGeom>
        </p:spPr>
        <p:style>
          <a:lnRef idx="0">
            <a:schemeClr val="dk1">
              <a:hueOff val="0"/>
              <a:satOff val="0"/>
              <a:lumOff val="0"/>
              <a:alphaOff val="0"/>
            </a:schemeClr>
          </a:lnRef>
          <a:fillRef idx="1">
            <a:schemeClr val="accent4">
              <a:tint val="40000"/>
              <a:hueOff val="0"/>
              <a:satOff val="0"/>
              <a:lumOff val="0"/>
              <a:alphaOff val="0"/>
            </a:schemeClr>
          </a:fillRef>
          <a:effectRef idx="2">
            <a:schemeClr val="accent4">
              <a:tint val="40000"/>
              <a:hueOff val="0"/>
              <a:satOff val="0"/>
              <a:lumOff val="0"/>
              <a:alphaOff val="0"/>
            </a:schemeClr>
          </a:effectRef>
          <a:fontRef idx="minor">
            <a:schemeClr val="dk1">
              <a:hueOff val="0"/>
              <a:satOff val="0"/>
              <a:lumOff val="0"/>
              <a:alphaOff val="0"/>
            </a:schemeClr>
          </a:fontRef>
        </p:style>
      </p:sp>
      <p:grpSp>
        <p:nvGrpSpPr>
          <p:cNvPr id="27" name="Group 26"/>
          <p:cNvGrpSpPr/>
          <p:nvPr/>
        </p:nvGrpSpPr>
        <p:grpSpPr>
          <a:xfrm>
            <a:off x="304448" y="1644329"/>
            <a:ext cx="1557667" cy="1810512"/>
            <a:chOff x="-103011" y="0"/>
            <a:chExt cx="1557667" cy="1810512"/>
          </a:xfrm>
        </p:grpSpPr>
        <p:sp>
          <p:nvSpPr>
            <p:cNvPr id="45" name="Rectangle 44"/>
            <p:cNvSpPr/>
            <p:nvPr/>
          </p:nvSpPr>
          <p:spPr>
            <a:xfrm>
              <a:off x="3319" y="0"/>
              <a:ext cx="1451337" cy="1810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6" name="Rectangle 45"/>
            <p:cNvSpPr/>
            <p:nvPr/>
          </p:nvSpPr>
          <p:spPr>
            <a:xfrm>
              <a:off x="-103011" y="0"/>
              <a:ext cx="1557667" cy="1810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algn="ctr" defTabSz="711200">
                <a:lnSpc>
                  <a:spcPct val="90000"/>
                </a:lnSpc>
                <a:spcBef>
                  <a:spcPct val="0"/>
                </a:spcBef>
                <a:spcAft>
                  <a:spcPct val="35000"/>
                </a:spcAft>
              </a:pPr>
              <a:r>
                <a:rPr lang="en-US" sz="1600" dirty="0">
                  <a:solidFill>
                    <a:schemeClr val="bg2"/>
                  </a:solidFill>
                </a:rPr>
                <a:t>Outbreaks           in Africa, Southeast Asia, Pacific Islands</a:t>
              </a:r>
            </a:p>
          </p:txBody>
        </p:sp>
      </p:grpSp>
      <p:sp>
        <p:nvSpPr>
          <p:cNvPr id="28" name="Oval 27"/>
          <p:cNvSpPr/>
          <p:nvPr/>
        </p:nvSpPr>
        <p:spPr>
          <a:xfrm>
            <a:off x="910132" y="3681155"/>
            <a:ext cx="452628" cy="452628"/>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grpSp>
        <p:nvGrpSpPr>
          <p:cNvPr id="29" name="Group 28"/>
          <p:cNvGrpSpPr/>
          <p:nvPr/>
        </p:nvGrpSpPr>
        <p:grpSpPr>
          <a:xfrm>
            <a:off x="1853069" y="4343073"/>
            <a:ext cx="1614561" cy="1827537"/>
            <a:chOff x="1445610" y="2698743"/>
            <a:chExt cx="1614561" cy="1827537"/>
          </a:xfrm>
        </p:grpSpPr>
        <p:sp>
          <p:nvSpPr>
            <p:cNvPr id="43" name="Rectangle 42"/>
            <p:cNvSpPr/>
            <p:nvPr/>
          </p:nvSpPr>
          <p:spPr>
            <a:xfrm>
              <a:off x="1527223" y="2715768"/>
              <a:ext cx="1451337" cy="1810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4" name="Rectangle 43"/>
            <p:cNvSpPr/>
            <p:nvPr/>
          </p:nvSpPr>
          <p:spPr>
            <a:xfrm>
              <a:off x="1445610" y="2698743"/>
              <a:ext cx="1614561" cy="1810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algn="ctr" defTabSz="711200">
                <a:lnSpc>
                  <a:spcPct val="90000"/>
                </a:lnSpc>
                <a:spcBef>
                  <a:spcPct val="0"/>
                </a:spcBef>
                <a:spcAft>
                  <a:spcPct val="35000"/>
                </a:spcAft>
              </a:pPr>
              <a:r>
                <a:rPr lang="en-US" sz="1600" dirty="0">
                  <a:solidFill>
                    <a:schemeClr val="bg2"/>
                  </a:solidFill>
                </a:rPr>
                <a:t>PAHO issues alert of first confirmed Zika virus infections</a:t>
              </a:r>
            </a:p>
          </p:txBody>
        </p:sp>
      </p:grpSp>
      <p:sp>
        <p:nvSpPr>
          <p:cNvPr id="30" name="Oval 29"/>
          <p:cNvSpPr/>
          <p:nvPr/>
        </p:nvSpPr>
        <p:spPr>
          <a:xfrm>
            <a:off x="2434036" y="3681155"/>
            <a:ext cx="452628" cy="452628"/>
          </a:xfrm>
          <a:prstGeom prst="ellipse">
            <a:avLst/>
          </a:prstGeom>
        </p:spPr>
        <p:style>
          <a:lnRef idx="0">
            <a:schemeClr val="lt1">
              <a:hueOff val="0"/>
              <a:satOff val="0"/>
              <a:lumOff val="0"/>
              <a:alphaOff val="0"/>
            </a:schemeClr>
          </a:lnRef>
          <a:fillRef idx="3">
            <a:schemeClr val="accent4">
              <a:hueOff val="3288312"/>
              <a:satOff val="21807"/>
              <a:lumOff val="-931"/>
              <a:alphaOff val="0"/>
            </a:schemeClr>
          </a:fillRef>
          <a:effectRef idx="2">
            <a:schemeClr val="accent4">
              <a:hueOff val="3288312"/>
              <a:satOff val="21807"/>
              <a:lumOff val="-931"/>
              <a:alphaOff val="0"/>
            </a:schemeClr>
          </a:effectRef>
          <a:fontRef idx="minor">
            <a:schemeClr val="lt1"/>
          </a:fontRef>
        </p:style>
      </p:sp>
      <p:grpSp>
        <p:nvGrpSpPr>
          <p:cNvPr id="31" name="Group 30"/>
          <p:cNvGrpSpPr/>
          <p:nvPr/>
        </p:nvGrpSpPr>
        <p:grpSpPr>
          <a:xfrm>
            <a:off x="3572602" y="1644329"/>
            <a:ext cx="1451337" cy="1810512"/>
            <a:chOff x="3051127" y="0"/>
            <a:chExt cx="1451337" cy="1810512"/>
          </a:xfrm>
        </p:grpSpPr>
        <p:sp>
          <p:nvSpPr>
            <p:cNvPr id="41" name="Rectangle 40"/>
            <p:cNvSpPr/>
            <p:nvPr/>
          </p:nvSpPr>
          <p:spPr>
            <a:xfrm>
              <a:off x="3051127" y="0"/>
              <a:ext cx="1451337" cy="1810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2" name="Rectangle 41"/>
            <p:cNvSpPr/>
            <p:nvPr/>
          </p:nvSpPr>
          <p:spPr>
            <a:xfrm>
              <a:off x="3051127" y="0"/>
              <a:ext cx="1451337" cy="1810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algn="ctr" defTabSz="711200">
                <a:lnSpc>
                  <a:spcPct val="90000"/>
                </a:lnSpc>
                <a:spcBef>
                  <a:spcPct val="0"/>
                </a:spcBef>
                <a:spcAft>
                  <a:spcPct val="35000"/>
                </a:spcAft>
              </a:pPr>
              <a:r>
                <a:rPr lang="en-US" sz="1600" dirty="0">
                  <a:solidFill>
                    <a:schemeClr val="bg2"/>
                  </a:solidFill>
                </a:rPr>
                <a:t>CDC posts first regional travel notices for Zika</a:t>
              </a:r>
            </a:p>
          </p:txBody>
        </p:sp>
      </p:grpSp>
      <p:sp>
        <p:nvSpPr>
          <p:cNvPr id="32" name="Oval 31"/>
          <p:cNvSpPr/>
          <p:nvPr/>
        </p:nvSpPr>
        <p:spPr>
          <a:xfrm>
            <a:off x="3957940" y="3681155"/>
            <a:ext cx="452628" cy="452628"/>
          </a:xfrm>
          <a:prstGeom prst="ellipse">
            <a:avLst/>
          </a:prstGeom>
        </p:spPr>
        <p:style>
          <a:lnRef idx="0">
            <a:schemeClr val="lt1">
              <a:hueOff val="0"/>
              <a:satOff val="0"/>
              <a:lumOff val="0"/>
              <a:alphaOff val="0"/>
            </a:schemeClr>
          </a:lnRef>
          <a:fillRef idx="3">
            <a:schemeClr val="accent4">
              <a:hueOff val="6576624"/>
              <a:satOff val="43614"/>
              <a:lumOff val="-1862"/>
              <a:alphaOff val="0"/>
            </a:schemeClr>
          </a:fillRef>
          <a:effectRef idx="2">
            <a:schemeClr val="accent4">
              <a:hueOff val="6576624"/>
              <a:satOff val="43614"/>
              <a:lumOff val="-1862"/>
              <a:alphaOff val="0"/>
            </a:schemeClr>
          </a:effectRef>
          <a:fontRef idx="minor">
            <a:schemeClr val="lt1"/>
          </a:fontRef>
        </p:style>
      </p:sp>
      <p:grpSp>
        <p:nvGrpSpPr>
          <p:cNvPr id="33" name="Group 32"/>
          <p:cNvGrpSpPr/>
          <p:nvPr/>
        </p:nvGrpSpPr>
        <p:grpSpPr>
          <a:xfrm>
            <a:off x="4982490" y="4360097"/>
            <a:ext cx="1451337" cy="1810512"/>
            <a:chOff x="4575031" y="2715768"/>
            <a:chExt cx="1451337" cy="1810512"/>
          </a:xfrm>
        </p:grpSpPr>
        <p:sp>
          <p:nvSpPr>
            <p:cNvPr id="39" name="Rectangle 38"/>
            <p:cNvSpPr/>
            <p:nvPr/>
          </p:nvSpPr>
          <p:spPr>
            <a:xfrm>
              <a:off x="4575031" y="2715768"/>
              <a:ext cx="1451337" cy="1810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Rectangle 39"/>
            <p:cNvSpPr/>
            <p:nvPr/>
          </p:nvSpPr>
          <p:spPr>
            <a:xfrm>
              <a:off x="4575031" y="2715768"/>
              <a:ext cx="1451337" cy="1810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algn="ctr" defTabSz="711200">
                <a:lnSpc>
                  <a:spcPct val="90000"/>
                </a:lnSpc>
                <a:spcBef>
                  <a:spcPct val="0"/>
                </a:spcBef>
                <a:spcAft>
                  <a:spcPct val="35000"/>
                </a:spcAft>
              </a:pPr>
              <a:r>
                <a:rPr lang="en-US" sz="1600" dirty="0">
                  <a:solidFill>
                    <a:schemeClr val="bg2"/>
                  </a:solidFill>
                </a:rPr>
                <a:t>CDC activates EOC</a:t>
              </a:r>
            </a:p>
          </p:txBody>
        </p:sp>
      </p:grpSp>
      <p:sp>
        <p:nvSpPr>
          <p:cNvPr id="34" name="Oval 33"/>
          <p:cNvSpPr/>
          <p:nvPr/>
        </p:nvSpPr>
        <p:spPr>
          <a:xfrm>
            <a:off x="5481844" y="3681155"/>
            <a:ext cx="452628" cy="452628"/>
          </a:xfrm>
          <a:prstGeom prst="ellipse">
            <a:avLst/>
          </a:prstGeom>
        </p:spPr>
        <p:style>
          <a:lnRef idx="0">
            <a:schemeClr val="lt1">
              <a:hueOff val="0"/>
              <a:satOff val="0"/>
              <a:lumOff val="0"/>
              <a:alphaOff val="0"/>
            </a:schemeClr>
          </a:lnRef>
          <a:fillRef idx="3">
            <a:schemeClr val="accent4">
              <a:hueOff val="9864936"/>
              <a:satOff val="65421"/>
              <a:lumOff val="-2793"/>
              <a:alphaOff val="0"/>
            </a:schemeClr>
          </a:fillRef>
          <a:effectRef idx="2">
            <a:schemeClr val="accent4">
              <a:hueOff val="9864936"/>
              <a:satOff val="65421"/>
              <a:lumOff val="-2793"/>
              <a:alphaOff val="0"/>
            </a:schemeClr>
          </a:effectRef>
          <a:fontRef idx="minor">
            <a:schemeClr val="lt1"/>
          </a:fontRef>
        </p:style>
      </p:sp>
      <p:grpSp>
        <p:nvGrpSpPr>
          <p:cNvPr id="35" name="Group 34"/>
          <p:cNvGrpSpPr/>
          <p:nvPr/>
        </p:nvGrpSpPr>
        <p:grpSpPr>
          <a:xfrm>
            <a:off x="6493967" y="1644329"/>
            <a:ext cx="1463765" cy="1810512"/>
            <a:chOff x="6086508" y="0"/>
            <a:chExt cx="1463765" cy="1810512"/>
          </a:xfrm>
        </p:grpSpPr>
        <p:sp>
          <p:nvSpPr>
            <p:cNvPr id="37" name="Rectangle 36"/>
            <p:cNvSpPr/>
            <p:nvPr/>
          </p:nvSpPr>
          <p:spPr>
            <a:xfrm>
              <a:off x="6098936" y="0"/>
              <a:ext cx="1451337" cy="18105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8" name="Rectangle 37"/>
            <p:cNvSpPr/>
            <p:nvPr/>
          </p:nvSpPr>
          <p:spPr>
            <a:xfrm>
              <a:off x="6086508" y="0"/>
              <a:ext cx="1451337" cy="1810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algn="ctr" defTabSz="711200">
                <a:lnSpc>
                  <a:spcPct val="90000"/>
                </a:lnSpc>
                <a:spcBef>
                  <a:spcPct val="0"/>
                </a:spcBef>
                <a:spcAft>
                  <a:spcPct val="35000"/>
                </a:spcAft>
              </a:pPr>
              <a:r>
                <a:rPr lang="en-US" sz="1600" dirty="0">
                  <a:solidFill>
                    <a:schemeClr val="bg2"/>
                  </a:solidFill>
                </a:rPr>
                <a:t>WHO declares PHEIC </a:t>
              </a:r>
            </a:p>
          </p:txBody>
        </p:sp>
      </p:grpSp>
      <p:sp>
        <p:nvSpPr>
          <p:cNvPr id="36" name="Oval 35"/>
          <p:cNvSpPr/>
          <p:nvPr/>
        </p:nvSpPr>
        <p:spPr>
          <a:xfrm>
            <a:off x="7005748" y="3681155"/>
            <a:ext cx="452628" cy="452628"/>
          </a:xfrm>
          <a:prstGeom prst="ellipse">
            <a:avLst/>
          </a:prstGeom>
        </p:spPr>
        <p:style>
          <a:lnRef idx="0">
            <a:schemeClr val="lt1">
              <a:hueOff val="0"/>
              <a:satOff val="0"/>
              <a:lumOff val="0"/>
              <a:alphaOff val="0"/>
            </a:schemeClr>
          </a:lnRef>
          <a:fillRef idx="3">
            <a:schemeClr val="accent4">
              <a:hueOff val="13153249"/>
              <a:satOff val="87228"/>
              <a:lumOff val="-3724"/>
              <a:alphaOff val="0"/>
            </a:schemeClr>
          </a:fillRef>
          <a:effectRef idx="2">
            <a:schemeClr val="accent4">
              <a:hueOff val="13153249"/>
              <a:satOff val="87228"/>
              <a:lumOff val="-3724"/>
              <a:alphaOff val="0"/>
            </a:schemeClr>
          </a:effectRef>
          <a:fontRef idx="minor">
            <a:schemeClr val="lt1"/>
          </a:fontRef>
        </p:style>
      </p:sp>
      <p:sp>
        <p:nvSpPr>
          <p:cNvPr id="47" name="TextBox 46"/>
          <p:cNvSpPr txBox="1"/>
          <p:nvPr/>
        </p:nvSpPr>
        <p:spPr>
          <a:xfrm>
            <a:off x="730332" y="4373941"/>
            <a:ext cx="988828" cy="338554"/>
          </a:xfrm>
          <a:prstGeom prst="rect">
            <a:avLst/>
          </a:prstGeom>
          <a:noFill/>
        </p:spPr>
        <p:txBody>
          <a:bodyPr wrap="square" rtlCol="0">
            <a:spAutoFit/>
          </a:bodyPr>
          <a:lstStyle/>
          <a:p>
            <a:r>
              <a:rPr lang="en-US" sz="1600" dirty="0">
                <a:solidFill>
                  <a:schemeClr val="bg2"/>
                </a:solidFill>
                <a:latin typeface="Calibri" panose="020F0502020204030204" pitchFamily="34" charset="0"/>
              </a:rPr>
              <a:t>&lt; 2015</a:t>
            </a:r>
          </a:p>
        </p:txBody>
      </p:sp>
      <p:sp>
        <p:nvSpPr>
          <p:cNvPr id="48" name="TextBox 47"/>
          <p:cNvSpPr txBox="1"/>
          <p:nvPr/>
        </p:nvSpPr>
        <p:spPr>
          <a:xfrm>
            <a:off x="2062946" y="3059047"/>
            <a:ext cx="1229833" cy="338554"/>
          </a:xfrm>
          <a:prstGeom prst="rect">
            <a:avLst/>
          </a:prstGeom>
          <a:noFill/>
        </p:spPr>
        <p:txBody>
          <a:bodyPr wrap="square" rtlCol="0">
            <a:spAutoFit/>
          </a:bodyPr>
          <a:lstStyle/>
          <a:p>
            <a:r>
              <a:rPr lang="en-US" sz="1600" dirty="0">
                <a:solidFill>
                  <a:schemeClr val="bg2"/>
                </a:solidFill>
                <a:latin typeface="Calibri" panose="020F0502020204030204" pitchFamily="34" charset="0"/>
              </a:rPr>
              <a:t>May 2015</a:t>
            </a:r>
          </a:p>
        </p:txBody>
      </p:sp>
      <p:sp>
        <p:nvSpPr>
          <p:cNvPr id="49" name="TextBox 48"/>
          <p:cNvSpPr txBox="1"/>
          <p:nvPr/>
        </p:nvSpPr>
        <p:spPr>
          <a:xfrm>
            <a:off x="3718080" y="4373941"/>
            <a:ext cx="1212113" cy="338554"/>
          </a:xfrm>
          <a:prstGeom prst="rect">
            <a:avLst/>
          </a:prstGeom>
          <a:noFill/>
        </p:spPr>
        <p:txBody>
          <a:bodyPr wrap="square" rtlCol="0">
            <a:spAutoFit/>
          </a:bodyPr>
          <a:lstStyle/>
          <a:p>
            <a:r>
              <a:rPr lang="en-US" sz="1600" dirty="0">
                <a:solidFill>
                  <a:schemeClr val="bg2"/>
                </a:solidFill>
                <a:latin typeface="Calibri" panose="020F0502020204030204" pitchFamily="34" charset="0"/>
              </a:rPr>
              <a:t>Dec 2015</a:t>
            </a:r>
          </a:p>
        </p:txBody>
      </p:sp>
      <p:sp>
        <p:nvSpPr>
          <p:cNvPr id="50" name="TextBox 49"/>
          <p:cNvSpPr txBox="1"/>
          <p:nvPr/>
        </p:nvSpPr>
        <p:spPr>
          <a:xfrm>
            <a:off x="5153492" y="3059047"/>
            <a:ext cx="1109330" cy="338554"/>
          </a:xfrm>
          <a:prstGeom prst="rect">
            <a:avLst/>
          </a:prstGeom>
          <a:noFill/>
        </p:spPr>
        <p:txBody>
          <a:bodyPr wrap="square" rtlCol="0">
            <a:spAutoFit/>
          </a:bodyPr>
          <a:lstStyle/>
          <a:p>
            <a:r>
              <a:rPr lang="en-US" sz="1600" dirty="0">
                <a:solidFill>
                  <a:schemeClr val="bg2"/>
                </a:solidFill>
                <a:latin typeface="Calibri" panose="020F0502020204030204" pitchFamily="34" charset="0"/>
              </a:rPr>
              <a:t>Jan 2016</a:t>
            </a:r>
          </a:p>
        </p:txBody>
      </p:sp>
      <p:sp>
        <p:nvSpPr>
          <p:cNvPr id="51" name="TextBox 50"/>
          <p:cNvSpPr txBox="1"/>
          <p:nvPr/>
        </p:nvSpPr>
        <p:spPr>
          <a:xfrm>
            <a:off x="6749161" y="4373941"/>
            <a:ext cx="1144772" cy="338554"/>
          </a:xfrm>
          <a:prstGeom prst="rect">
            <a:avLst/>
          </a:prstGeom>
          <a:noFill/>
        </p:spPr>
        <p:txBody>
          <a:bodyPr wrap="square" rtlCol="0">
            <a:spAutoFit/>
          </a:bodyPr>
          <a:lstStyle/>
          <a:p>
            <a:r>
              <a:rPr lang="en-US" sz="1600" dirty="0">
                <a:solidFill>
                  <a:schemeClr val="bg2"/>
                </a:solidFill>
                <a:latin typeface="Calibri" panose="020F0502020204030204" pitchFamily="34" charset="0"/>
              </a:rPr>
              <a:t>Feb 2016</a:t>
            </a:r>
          </a:p>
        </p:txBody>
      </p:sp>
    </p:spTree>
    <p:extLst>
      <p:ext uri="{BB962C8B-B14F-4D97-AF65-F5344CB8AC3E}">
        <p14:creationId xmlns:p14="http://schemas.microsoft.com/office/powerpoint/2010/main" val="367509277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noGrp="1"/>
          </p:cNvSpPr>
          <p:nvPr>
            <p:ph type="title"/>
          </p:nvPr>
        </p:nvSpPr>
        <p:spPr>
          <a:xfrm>
            <a:off x="457200" y="789997"/>
            <a:ext cx="8229600" cy="661761"/>
          </a:xfrm>
        </p:spPr>
        <p:txBody>
          <a:bodyPr/>
          <a:lstStyle/>
          <a:p>
            <a:r>
              <a:rPr lang="en-US" sz="3000" b="1" dirty="0" smtClean="0">
                <a:solidFill>
                  <a:schemeClr val="bg1"/>
                </a:solidFill>
              </a:rPr>
              <a:t>What is Zika?</a:t>
            </a:r>
            <a:endParaRPr lang="en-US" sz="3000" b="1" dirty="0">
              <a:solidFill>
                <a:schemeClr val="bg1"/>
              </a:solidFill>
            </a:endParaRPr>
          </a:p>
        </p:txBody>
      </p:sp>
      <p:sp>
        <p:nvSpPr>
          <p:cNvPr id="3" name="Content Placeholder 4"/>
          <p:cNvSpPr>
            <a:spLocks noGrp="1"/>
          </p:cNvSpPr>
          <p:nvPr>
            <p:ph type="body" sz="quarter" idx="10"/>
          </p:nvPr>
        </p:nvSpPr>
        <p:spPr>
          <a:xfrm>
            <a:off x="457200" y="2016125"/>
            <a:ext cx="5371322" cy="3672433"/>
          </a:xfrm>
        </p:spPr>
        <p:txBody>
          <a:bodyPr/>
          <a:lstStyle/>
          <a:p>
            <a:pPr>
              <a:buClr>
                <a:schemeClr val="bg2"/>
              </a:buClr>
            </a:pPr>
            <a:r>
              <a:rPr lang="en-US" sz="2400" dirty="0" smtClean="0">
                <a:solidFill>
                  <a:schemeClr val="bg2"/>
                </a:solidFill>
              </a:rPr>
              <a:t>A </a:t>
            </a:r>
            <a:r>
              <a:rPr lang="en-US" sz="2400" dirty="0">
                <a:solidFill>
                  <a:schemeClr val="bg2"/>
                </a:solidFill>
              </a:rPr>
              <a:t>virus </a:t>
            </a:r>
            <a:r>
              <a:rPr lang="en-US" sz="2400" dirty="0" smtClean="0">
                <a:solidFill>
                  <a:schemeClr val="bg2"/>
                </a:solidFill>
              </a:rPr>
              <a:t>spread </a:t>
            </a:r>
            <a:r>
              <a:rPr lang="en-US" sz="2400" dirty="0">
                <a:solidFill>
                  <a:schemeClr val="bg2"/>
                </a:solidFill>
              </a:rPr>
              <a:t>primarily through the bite of an </a:t>
            </a:r>
            <a:r>
              <a:rPr lang="en-US" sz="2400" dirty="0" smtClean="0">
                <a:solidFill>
                  <a:schemeClr val="bg2"/>
                </a:solidFill>
              </a:rPr>
              <a:t>infected </a:t>
            </a:r>
            <a:r>
              <a:rPr lang="en-US" sz="2400" i="1" dirty="0" smtClean="0">
                <a:solidFill>
                  <a:schemeClr val="bg2"/>
                </a:solidFill>
              </a:rPr>
              <a:t>Aedes</a:t>
            </a:r>
            <a:r>
              <a:rPr lang="en-US" sz="2400" dirty="0" smtClean="0">
                <a:solidFill>
                  <a:schemeClr val="bg2"/>
                </a:solidFill>
              </a:rPr>
              <a:t> mosquito</a:t>
            </a:r>
          </a:p>
          <a:p>
            <a:pPr>
              <a:buClr>
                <a:schemeClr val="bg2"/>
              </a:buClr>
            </a:pPr>
            <a:r>
              <a:rPr lang="en-US" sz="2400" dirty="0" smtClean="0">
                <a:solidFill>
                  <a:schemeClr val="bg2"/>
                </a:solidFill>
              </a:rPr>
              <a:t>Many </a:t>
            </a:r>
            <a:r>
              <a:rPr lang="en-US" sz="2400" dirty="0">
                <a:solidFill>
                  <a:schemeClr val="bg2"/>
                </a:solidFill>
              </a:rPr>
              <a:t>people won’t even know they have </a:t>
            </a:r>
            <a:r>
              <a:rPr lang="en-US" sz="2400" dirty="0" smtClean="0">
                <a:solidFill>
                  <a:schemeClr val="bg2"/>
                </a:solidFill>
              </a:rPr>
              <a:t>Zika</a:t>
            </a:r>
          </a:p>
          <a:p>
            <a:pPr>
              <a:buClr>
                <a:schemeClr val="bg2"/>
              </a:buClr>
            </a:pPr>
            <a:r>
              <a:rPr lang="en-US" sz="2400" dirty="0">
                <a:solidFill>
                  <a:schemeClr val="bg2"/>
                </a:solidFill>
              </a:rPr>
              <a:t>For those who do get sick,</a:t>
            </a:r>
            <a:br>
              <a:rPr lang="en-US" sz="2400" dirty="0">
                <a:solidFill>
                  <a:schemeClr val="bg2"/>
                </a:solidFill>
              </a:rPr>
            </a:br>
            <a:r>
              <a:rPr lang="en-US" sz="2400" dirty="0">
                <a:solidFill>
                  <a:schemeClr val="bg2"/>
                </a:solidFill>
              </a:rPr>
              <a:t>Zika is </a:t>
            </a:r>
            <a:r>
              <a:rPr lang="en-US" sz="2400" dirty="0" smtClean="0">
                <a:solidFill>
                  <a:schemeClr val="bg2"/>
                </a:solidFill>
              </a:rPr>
              <a:t>usually a </a:t>
            </a:r>
            <a:r>
              <a:rPr lang="en-US" sz="2400" dirty="0">
                <a:solidFill>
                  <a:schemeClr val="bg2"/>
                </a:solidFill>
              </a:rPr>
              <a:t>mild </a:t>
            </a:r>
            <a:r>
              <a:rPr lang="en-US" sz="2400" dirty="0" smtClean="0">
                <a:solidFill>
                  <a:schemeClr val="bg2"/>
                </a:solidFill>
              </a:rPr>
              <a:t>illness</a:t>
            </a:r>
          </a:p>
          <a:p>
            <a:pPr>
              <a:buClr>
                <a:schemeClr val="bg2"/>
              </a:buClr>
            </a:pPr>
            <a:r>
              <a:rPr lang="en-US" sz="2400" dirty="0" smtClean="0">
                <a:solidFill>
                  <a:schemeClr val="bg2"/>
                </a:solidFill>
              </a:rPr>
              <a:t>There </a:t>
            </a:r>
            <a:r>
              <a:rPr lang="en-US" sz="2400" dirty="0">
                <a:solidFill>
                  <a:schemeClr val="bg2"/>
                </a:solidFill>
              </a:rPr>
              <a:t>is no specific medicine or vaccine for </a:t>
            </a:r>
            <a:r>
              <a:rPr lang="en-US" sz="2400" dirty="0" smtClean="0">
                <a:solidFill>
                  <a:schemeClr val="bg2"/>
                </a:solidFill>
              </a:rPr>
              <a:t>Zika</a:t>
            </a:r>
          </a:p>
          <a:p>
            <a:pPr>
              <a:buClr>
                <a:schemeClr val="bg2"/>
              </a:buClr>
            </a:pPr>
            <a:r>
              <a:rPr lang="en-US" sz="2400" dirty="0" smtClean="0">
                <a:solidFill>
                  <a:schemeClr val="bg2"/>
                </a:solidFill>
              </a:rPr>
              <a:t>Zika infection in a pregnant woman causes severe birth defects</a:t>
            </a:r>
          </a:p>
          <a:p>
            <a:endParaRPr lang="en-US" sz="2400" dirty="0">
              <a:solidFill>
                <a:schemeClr val="bg2"/>
              </a:solidFill>
            </a:endParaRPr>
          </a:p>
          <a:p>
            <a:endParaRPr lang="en-US" sz="2400" dirty="0">
              <a:solidFill>
                <a:schemeClr val="bg2"/>
              </a:solidFill>
            </a:endParaRPr>
          </a:p>
          <a:p>
            <a:endParaRPr lang="en-US" sz="2400" dirty="0">
              <a:solidFill>
                <a:schemeClr val="bg2"/>
              </a:solidFill>
            </a:endParaRPr>
          </a:p>
        </p:txBody>
      </p:sp>
      <p:pic>
        <p:nvPicPr>
          <p:cNvPr id="1026" name="Picture 2" descr="PHIL Image 2054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8522" y="2403751"/>
            <a:ext cx="2716834" cy="27168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6515100"/>
            <a:ext cx="2235200" cy="276999"/>
          </a:xfrm>
          <a:prstGeom prst="rect">
            <a:avLst/>
          </a:prstGeom>
          <a:noFill/>
        </p:spPr>
        <p:txBody>
          <a:bodyPr wrap="square" rtlCol="0">
            <a:spAutoFit/>
          </a:bodyPr>
          <a:lstStyle/>
          <a:p>
            <a:r>
              <a:rPr lang="en-US" sz="1200" b="1" dirty="0" smtClean="0">
                <a:solidFill>
                  <a:srgbClr val="000000"/>
                </a:solidFill>
              </a:rPr>
              <a:t>Presented on 07/08/2016</a:t>
            </a:r>
            <a:endParaRPr lang="en-US" sz="1200" b="1" dirty="0">
              <a:solidFill>
                <a:srgbClr val="000000"/>
              </a:solidFill>
            </a:endParaRPr>
          </a:p>
        </p:txBody>
      </p:sp>
    </p:spTree>
    <p:extLst>
      <p:ext uri="{BB962C8B-B14F-4D97-AF65-F5344CB8AC3E}">
        <p14:creationId xmlns:p14="http://schemas.microsoft.com/office/powerpoint/2010/main" val="419861409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Zika Virus</a:t>
            </a:r>
            <a:endParaRPr lang="en-US" sz="3200" dirty="0"/>
          </a:p>
        </p:txBody>
      </p:sp>
      <p:sp>
        <p:nvSpPr>
          <p:cNvPr id="3" name="Content Placeholder 2"/>
          <p:cNvSpPr>
            <a:spLocks noGrp="1"/>
          </p:cNvSpPr>
          <p:nvPr>
            <p:ph idx="1"/>
          </p:nvPr>
        </p:nvSpPr>
        <p:spPr/>
        <p:txBody>
          <a:bodyPr/>
          <a:lstStyle/>
          <a:p>
            <a:r>
              <a:rPr lang="en-US" dirty="0" smtClean="0">
                <a:solidFill>
                  <a:schemeClr val="tx2"/>
                </a:solidFill>
              </a:rPr>
              <a:t>Flavivirus</a:t>
            </a:r>
            <a:r>
              <a:rPr lang="en-US" dirty="0" smtClean="0"/>
              <a:t> – same family as dengue, </a:t>
            </a:r>
            <a:r>
              <a:rPr lang="en-US" dirty="0" smtClean="0">
                <a:solidFill>
                  <a:schemeClr val="tx2"/>
                </a:solidFill>
              </a:rPr>
              <a:t>y</a:t>
            </a:r>
            <a:r>
              <a:rPr lang="en-US" dirty="0" smtClean="0"/>
              <a:t>ellow </a:t>
            </a:r>
            <a:r>
              <a:rPr lang="en-US" dirty="0">
                <a:solidFill>
                  <a:schemeClr val="tx2"/>
                </a:solidFill>
              </a:rPr>
              <a:t>f</a:t>
            </a:r>
            <a:r>
              <a:rPr lang="en-US" dirty="0" smtClean="0"/>
              <a:t>ever, West Nile</a:t>
            </a:r>
          </a:p>
          <a:p>
            <a:r>
              <a:rPr lang="en-US" dirty="0" smtClean="0"/>
              <a:t>Transmission</a:t>
            </a:r>
          </a:p>
          <a:p>
            <a:pPr lvl="1"/>
            <a:r>
              <a:rPr lang="en-US" dirty="0" smtClean="0"/>
              <a:t>Spread primarily by mosquitoes</a:t>
            </a:r>
          </a:p>
          <a:p>
            <a:pPr lvl="1"/>
            <a:r>
              <a:rPr lang="en-US" dirty="0" smtClean="0"/>
              <a:t>Sexual transmission</a:t>
            </a:r>
          </a:p>
          <a:p>
            <a:pPr lvl="1"/>
            <a:r>
              <a:rPr lang="en-US" dirty="0" smtClean="0">
                <a:solidFill>
                  <a:schemeClr val="tx2"/>
                </a:solidFill>
              </a:rPr>
              <a:t>Probable</a:t>
            </a:r>
            <a:r>
              <a:rPr lang="en-US" dirty="0" smtClean="0">
                <a:solidFill>
                  <a:srgbClr val="FF0000"/>
                </a:solidFill>
              </a:rPr>
              <a:t> </a:t>
            </a:r>
            <a:r>
              <a:rPr lang="en-US" dirty="0" smtClean="0"/>
              <a:t>blood transfusion transmission</a:t>
            </a:r>
          </a:p>
          <a:p>
            <a:r>
              <a:rPr lang="en-US" dirty="0" smtClean="0"/>
              <a:t>First identified in 1947 in Uganda</a:t>
            </a:r>
          </a:p>
          <a:p>
            <a:r>
              <a:rPr lang="en-US" dirty="0" smtClean="0"/>
              <a:t>Outbreak in 2007 in Yap, Federated States of Micronesia</a:t>
            </a:r>
          </a:p>
          <a:p>
            <a:r>
              <a:rPr lang="en-US" dirty="0" smtClean="0"/>
              <a:t>Subsequent outbreaks</a:t>
            </a:r>
          </a:p>
          <a:p>
            <a:pPr lvl="1"/>
            <a:r>
              <a:rPr lang="en-US" dirty="0" smtClean="0"/>
              <a:t>South Pacific (French Polynesia and New Caledonia 2013–14)</a:t>
            </a:r>
          </a:p>
          <a:p>
            <a:pPr lvl="1"/>
            <a:r>
              <a:rPr lang="en-US" dirty="0" smtClean="0"/>
              <a:t>Americas 2015</a:t>
            </a:r>
            <a:endParaRPr lang="en-US" dirty="0"/>
          </a:p>
          <a:p>
            <a:r>
              <a:rPr lang="en-US" dirty="0" smtClean="0"/>
              <a:t>Association with birth defects noted in Brazil in 2015</a:t>
            </a:r>
            <a:endParaRPr lang="en-US" dirty="0"/>
          </a:p>
        </p:txBody>
      </p:sp>
    </p:spTree>
    <p:extLst>
      <p:ext uri="{BB962C8B-B14F-4D97-AF65-F5344CB8AC3E}">
        <p14:creationId xmlns:p14="http://schemas.microsoft.com/office/powerpoint/2010/main" val="124625094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b="1" dirty="0" smtClean="0">
            <a:solidFill>
              <a:srgbClr val="000000"/>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5111</TotalTime>
  <Words>3285</Words>
  <Application>Microsoft Office PowerPoint</Application>
  <PresentationFormat>On-screen Show (4:3)</PresentationFormat>
  <Paragraphs>482</Paragraphs>
  <Slides>61</Slides>
  <Notes>49</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Arial</vt:lpstr>
      <vt:lpstr>Tahoma</vt:lpstr>
      <vt:lpstr>Optima nova LT Regular</vt:lpstr>
      <vt:lpstr>Wingdings</vt:lpstr>
      <vt:lpstr>Myriad Pro</vt:lpstr>
      <vt:lpstr>ＭＳ Ｐゴシック</vt:lpstr>
      <vt:lpstr>Optima nova LT Demi</vt:lpstr>
      <vt:lpstr>Times New Roman</vt:lpstr>
      <vt:lpstr>Calibri</vt:lpstr>
      <vt:lpstr>Myriad Web Pro</vt:lpstr>
      <vt:lpstr>Courier New</vt:lpstr>
      <vt:lpstr>Theme1</vt:lpstr>
      <vt:lpstr>PowerPoint Presentation</vt:lpstr>
      <vt:lpstr>Zika virus infection (Zika):  Current Situation,  Disease Overview, and  Key Messages </vt:lpstr>
      <vt:lpstr>Where has Zika virus been found?</vt:lpstr>
      <vt:lpstr>PowerPoint Presentation</vt:lpstr>
      <vt:lpstr>PowerPoint Presentation</vt:lpstr>
      <vt:lpstr>Overview of the Outbreak</vt:lpstr>
      <vt:lpstr>Zika Timeline of Events</vt:lpstr>
      <vt:lpstr>What is Zika?</vt:lpstr>
      <vt:lpstr>Zika Virus</vt:lpstr>
      <vt:lpstr>Zika Transmission:  How Do You Get Zika?</vt:lpstr>
      <vt:lpstr>Aedes Aegypti Mosquito</vt:lpstr>
      <vt:lpstr>Vectors of Zika Virus</vt:lpstr>
      <vt:lpstr>PowerPoint Presentation</vt:lpstr>
      <vt:lpstr>Zika Transmission: Fact vs Myth</vt:lpstr>
      <vt:lpstr>Aedes Mosquitoes</vt:lpstr>
      <vt:lpstr>Zika Transmission from Aedes Mosquitoes</vt:lpstr>
      <vt:lpstr>Sexual Transmission</vt:lpstr>
      <vt:lpstr>Sexual Transmission</vt:lpstr>
      <vt:lpstr>Outcomes:  What Happens If You Get Zika?</vt:lpstr>
      <vt:lpstr>How does Zika virus affect people?</vt:lpstr>
      <vt:lpstr>Symptoms</vt:lpstr>
      <vt:lpstr>Clinical features: Zika virus compared to dengue and chikungunya</vt:lpstr>
      <vt:lpstr>Zika and Pregnancy</vt:lpstr>
      <vt:lpstr>Zika is a Cause of Microcephaly</vt:lpstr>
      <vt:lpstr>Zika Virus Infection and Birth Defects</vt:lpstr>
      <vt:lpstr>How does Zika affect fetuses and infants?</vt:lpstr>
      <vt:lpstr>Adverse Outcomes and Zika Virus</vt:lpstr>
      <vt:lpstr>CDC Information Flyers for Pregnant Women</vt:lpstr>
      <vt:lpstr>Does Zika cause Guillain-Barré syndrome (GBS)?</vt:lpstr>
      <vt:lpstr>What to do after getting Zika</vt:lpstr>
      <vt:lpstr>Current Situation</vt:lpstr>
      <vt:lpstr>Where Are Zika Outbreaks Occurring?</vt:lpstr>
      <vt:lpstr>PowerPoint Presentation</vt:lpstr>
      <vt:lpstr>U.S. Travel Volumes and Zika </vt:lpstr>
      <vt:lpstr>PowerPoint Presentation</vt:lpstr>
      <vt:lpstr>PowerPoint Presentation</vt:lpstr>
      <vt:lpstr>PowerPoint Presentation</vt:lpstr>
      <vt:lpstr>Cases in the Americas</vt:lpstr>
      <vt:lpstr>Confirmed Autochthonous Cases for Select Countries/Territories in the Americas</vt:lpstr>
      <vt:lpstr>Trends</vt:lpstr>
      <vt:lpstr>Trends</vt:lpstr>
      <vt:lpstr>Prevention:  How Do I Avoid Getting Zika? How Do I Avoid Spreading it to Others?</vt:lpstr>
      <vt:lpstr>PowerPoint Presentation</vt:lpstr>
      <vt:lpstr>Zika is primarily spread through mosquito bites. Protect yourself and others.</vt:lpstr>
      <vt:lpstr>After Travel</vt:lpstr>
      <vt:lpstr>Wait Time to Attempt Conception</vt:lpstr>
      <vt:lpstr>Diagnostic Testing for Zika Virus</vt:lpstr>
      <vt:lpstr>What is CDC doing?</vt:lpstr>
      <vt:lpstr>What is CDC doing?</vt:lpstr>
      <vt:lpstr>Travel Health Notices</vt:lpstr>
      <vt:lpstr>CDC Travel notices</vt:lpstr>
      <vt:lpstr>CDC Travel recommendations</vt:lpstr>
      <vt:lpstr>CDC Travel recommendations</vt:lpstr>
      <vt:lpstr>Activities at US Ports of Entry </vt:lpstr>
      <vt:lpstr>Activities at US Ports of Entry </vt:lpstr>
      <vt:lpstr>Zika Travel Information</vt:lpstr>
      <vt:lpstr>What’s Next?</vt:lpstr>
      <vt:lpstr>CDC Resources</vt:lpstr>
      <vt:lpstr> </vt:lpstr>
      <vt:lpstr>PowerPoint Presentation</vt:lpstr>
      <vt:lpstr>PowerPoint Presentation</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Administrator</cp:lastModifiedBy>
  <cp:revision>268</cp:revision>
  <cp:lastPrinted>2016-07-07T18:30:59Z</cp:lastPrinted>
  <dcterms:created xsi:type="dcterms:W3CDTF">2011-03-17T17:43:16Z</dcterms:created>
  <dcterms:modified xsi:type="dcterms:W3CDTF">2016-09-29T18:52:48Z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