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67" r:id="rId4"/>
    <p:sldId id="268" r:id="rId5"/>
    <p:sldId id="269" r:id="rId6"/>
    <p:sldId id="270" r:id="rId7"/>
    <p:sldId id="271" r:id="rId8"/>
    <p:sldId id="272" r:id="rId9"/>
    <p:sldId id="273" r:id="rId10"/>
    <p:sldId id="274" r:id="rId11"/>
    <p:sldId id="275" r:id="rId12"/>
    <p:sldId id="277" r:id="rId13"/>
    <p:sldId id="278" r:id="rId14"/>
    <p:sldId id="279"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6" d="100"/>
          <a:sy n="156" d="100"/>
        </p:scale>
        <p:origin x="-280"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2960" y="-1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CACCC-D072-483E-802C-7C1E1AECADF9}" type="doc">
      <dgm:prSet loTypeId="urn:microsoft.com/office/officeart/2005/8/layout/process4" loCatId="process" qsTypeId="urn:microsoft.com/office/officeart/2005/8/quickstyle/3d6" qsCatId="3D" csTypeId="urn:microsoft.com/office/officeart/2005/8/colors/accent1_4" csCatId="accent1" phldr="1"/>
      <dgm:spPr/>
      <dgm:t>
        <a:bodyPr/>
        <a:lstStyle/>
        <a:p>
          <a:endParaRPr lang="en-CA"/>
        </a:p>
      </dgm:t>
    </dgm:pt>
    <dgm:pt modelId="{1A120D14-E093-493E-8460-B3F886A42EAE}">
      <dgm:prSet phldrT="[Text]" custT="1"/>
      <dgm:spPr>
        <a:solidFill>
          <a:srgbClr val="92D050"/>
        </a:solidFill>
      </dgm:spPr>
      <dgm:t>
        <a:bodyPr/>
        <a:lstStyle/>
        <a:p>
          <a:r>
            <a:rPr lang="es-ES" sz="1600" b="1" noProof="0" dirty="0" smtClean="0">
              <a:latin typeface="Calibri" pitchFamily="34" charset="0"/>
              <a:cs typeface="Calibri" pitchFamily="34" charset="0"/>
            </a:rPr>
            <a:t>Solicitud antes de la Corte Federal y la evaluación de riesgos previo a la remoción (ningún recurso)</a:t>
          </a:r>
          <a:endParaRPr lang="es-ES" sz="1600" b="1" noProof="0" dirty="0">
            <a:latin typeface="Calibri" pitchFamily="34" charset="0"/>
            <a:cs typeface="Calibri" pitchFamily="34" charset="0"/>
          </a:endParaRPr>
        </a:p>
      </dgm:t>
    </dgm:pt>
    <dgm:pt modelId="{646A0559-4730-40DF-BFCF-3D17B262A6BC}" type="parTrans" cxnId="{C036C3C7-0359-430B-AAE0-BDCABD86ED68}">
      <dgm:prSet/>
      <dgm:spPr/>
      <dgm:t>
        <a:bodyPr/>
        <a:lstStyle/>
        <a:p>
          <a:endParaRPr lang="en-CA"/>
        </a:p>
      </dgm:t>
    </dgm:pt>
    <dgm:pt modelId="{8DCBDF83-9F13-4FB4-9F02-9EF0A25C85A4}" type="sibTrans" cxnId="{C036C3C7-0359-430B-AAE0-BDCABD86ED68}">
      <dgm:prSet/>
      <dgm:spPr/>
      <dgm:t>
        <a:bodyPr/>
        <a:lstStyle/>
        <a:p>
          <a:endParaRPr lang="en-CA"/>
        </a:p>
      </dgm:t>
    </dgm:pt>
    <dgm:pt modelId="{7460FF92-B8C5-4BB4-98A2-DAB7E34D7293}">
      <dgm:prSet phldrT="[Text]" custT="1"/>
      <dgm:spPr/>
      <dgm:t>
        <a:bodyPr/>
        <a:lstStyle/>
        <a:p>
          <a:r>
            <a:rPr lang="es-ES" sz="2800" noProof="0" dirty="0" smtClean="0">
              <a:latin typeface="Calibri" pitchFamily="34" charset="0"/>
              <a:cs typeface="Calibri" pitchFamily="34" charset="0"/>
            </a:rPr>
            <a:t> Hasta $2,000</a:t>
          </a:r>
          <a:endParaRPr lang="es-ES" sz="2800" noProof="0" dirty="0">
            <a:latin typeface="Calibri" pitchFamily="34" charset="0"/>
            <a:cs typeface="Calibri" pitchFamily="34" charset="0"/>
          </a:endParaRPr>
        </a:p>
      </dgm:t>
    </dgm:pt>
    <dgm:pt modelId="{2F26DE08-82A7-4318-8B64-75950E0B4417}" type="parTrans" cxnId="{10D1D1A8-C6B6-43BC-B59D-FD30AD8512B3}">
      <dgm:prSet/>
      <dgm:spPr/>
      <dgm:t>
        <a:bodyPr/>
        <a:lstStyle/>
        <a:p>
          <a:endParaRPr lang="en-CA"/>
        </a:p>
      </dgm:t>
    </dgm:pt>
    <dgm:pt modelId="{B1B33A1E-BDDD-40EE-A3A9-07C4788A071D}" type="sibTrans" cxnId="{10D1D1A8-C6B6-43BC-B59D-FD30AD8512B3}">
      <dgm:prSet/>
      <dgm:spPr/>
      <dgm:t>
        <a:bodyPr/>
        <a:lstStyle/>
        <a:p>
          <a:endParaRPr lang="en-CA"/>
        </a:p>
      </dgm:t>
    </dgm:pt>
    <dgm:pt modelId="{471E73D3-7A36-4F19-95AC-26EE99D63448}">
      <dgm:prSet phldrT="[Text]" custT="1"/>
      <dgm:spPr>
        <a:solidFill>
          <a:srgbClr val="92D050"/>
        </a:solidFill>
      </dgm:spPr>
      <dgm:t>
        <a:bodyPr/>
        <a:lstStyle/>
        <a:p>
          <a:r>
            <a:rPr lang="es-ES" sz="1600" b="1" noProof="0" dirty="0" smtClean="0">
              <a:latin typeface="Calibri" pitchFamily="34" charset="0"/>
              <a:cs typeface="Calibri" pitchFamily="34" charset="0"/>
            </a:rPr>
            <a:t>Solicitud antes de la Corte Federal o la evaluación de riesgos previo a la remoción (un recurso)</a:t>
          </a:r>
        </a:p>
      </dgm:t>
    </dgm:pt>
    <dgm:pt modelId="{84FB80D3-B3C0-43D2-9175-DA0560649E25}" type="parTrans" cxnId="{8A078448-8AA4-4ED4-B2B9-B0F2AD5C6267}">
      <dgm:prSet/>
      <dgm:spPr/>
      <dgm:t>
        <a:bodyPr/>
        <a:lstStyle/>
        <a:p>
          <a:endParaRPr lang="en-CA"/>
        </a:p>
      </dgm:t>
    </dgm:pt>
    <dgm:pt modelId="{5E9A514D-5377-47AC-92E2-C13289C00BC7}" type="sibTrans" cxnId="{8A078448-8AA4-4ED4-B2B9-B0F2AD5C6267}">
      <dgm:prSet/>
      <dgm:spPr/>
      <dgm:t>
        <a:bodyPr/>
        <a:lstStyle/>
        <a:p>
          <a:endParaRPr lang="en-CA"/>
        </a:p>
      </dgm:t>
    </dgm:pt>
    <dgm:pt modelId="{815BEC8B-D0E0-4425-8A1C-777B33E46E02}">
      <dgm:prSet phldrT="[Text]" custT="1"/>
      <dgm:spPr/>
      <dgm:t>
        <a:bodyPr/>
        <a:lstStyle/>
        <a:p>
          <a:r>
            <a:rPr lang="es-ES" sz="2800" noProof="0" dirty="0" smtClean="0">
              <a:latin typeface="Calibri" pitchFamily="34" charset="0"/>
              <a:cs typeface="Calibri" pitchFamily="34" charset="0"/>
            </a:rPr>
            <a:t>Hasta $1,500</a:t>
          </a:r>
          <a:endParaRPr lang="es-ES" sz="2800" noProof="0" dirty="0">
            <a:latin typeface="Calibri" pitchFamily="34" charset="0"/>
            <a:cs typeface="Calibri" pitchFamily="34" charset="0"/>
          </a:endParaRPr>
        </a:p>
      </dgm:t>
    </dgm:pt>
    <dgm:pt modelId="{AF764EB3-F739-4E7F-988F-409305776EEA}" type="parTrans" cxnId="{6443DD20-9FAB-46B6-9286-31C2325244F4}">
      <dgm:prSet/>
      <dgm:spPr/>
      <dgm:t>
        <a:bodyPr/>
        <a:lstStyle/>
        <a:p>
          <a:endParaRPr lang="en-CA"/>
        </a:p>
      </dgm:t>
    </dgm:pt>
    <dgm:pt modelId="{5981D8DC-FBF6-4FED-B300-6FAC4189ADEA}" type="sibTrans" cxnId="{6443DD20-9FAB-46B6-9286-31C2325244F4}">
      <dgm:prSet/>
      <dgm:spPr/>
      <dgm:t>
        <a:bodyPr/>
        <a:lstStyle/>
        <a:p>
          <a:endParaRPr lang="en-CA"/>
        </a:p>
      </dgm:t>
    </dgm:pt>
    <dgm:pt modelId="{1F7C1994-0847-4ADC-935C-30C89BDA9371}">
      <dgm:prSet phldrT="[Text]" custT="1"/>
      <dgm:spPr>
        <a:solidFill>
          <a:srgbClr val="92D050"/>
        </a:solidFill>
      </dgm:spPr>
      <dgm:t>
        <a:bodyPr/>
        <a:lstStyle/>
        <a:p>
          <a:r>
            <a:rPr lang="es-ES" sz="1600" b="1" noProof="0" dirty="0" smtClean="0">
              <a:latin typeface="Calibri" pitchFamily="34" charset="0"/>
              <a:cs typeface="Calibri" pitchFamily="34" charset="0"/>
            </a:rPr>
            <a:t>Solicitud después de la Corte Federal y la evaluación de riesgos previo a la remoción (dos recursos)</a:t>
          </a:r>
          <a:endParaRPr lang="es-ES" sz="1600" b="1" noProof="0" dirty="0">
            <a:latin typeface="Calibri" pitchFamily="34" charset="0"/>
            <a:cs typeface="Calibri" pitchFamily="34" charset="0"/>
          </a:endParaRPr>
        </a:p>
      </dgm:t>
    </dgm:pt>
    <dgm:pt modelId="{6CA6F705-97E7-4505-B9F6-AA6350326899}" type="parTrans" cxnId="{B61E7458-CB26-49C1-837F-0112E394B7F1}">
      <dgm:prSet/>
      <dgm:spPr/>
      <dgm:t>
        <a:bodyPr/>
        <a:lstStyle/>
        <a:p>
          <a:endParaRPr lang="en-CA"/>
        </a:p>
      </dgm:t>
    </dgm:pt>
    <dgm:pt modelId="{449054A8-A64E-4BEB-B6E9-5CFAD02EB66B}" type="sibTrans" cxnId="{B61E7458-CB26-49C1-837F-0112E394B7F1}">
      <dgm:prSet/>
      <dgm:spPr/>
      <dgm:t>
        <a:bodyPr/>
        <a:lstStyle/>
        <a:p>
          <a:endParaRPr lang="en-CA"/>
        </a:p>
      </dgm:t>
    </dgm:pt>
    <dgm:pt modelId="{AF5EE7C2-A27F-4335-BFCB-DBE8BEB1F25D}">
      <dgm:prSet phldrT="[Text]" custT="1"/>
      <dgm:spPr/>
      <dgm:t>
        <a:bodyPr/>
        <a:lstStyle/>
        <a:p>
          <a:r>
            <a:rPr lang="es-ES" sz="2800" noProof="0" dirty="0" smtClean="0">
              <a:latin typeface="Calibri" pitchFamily="34" charset="0"/>
              <a:cs typeface="Calibri" pitchFamily="34" charset="0"/>
            </a:rPr>
            <a:t> Hasta $1,000</a:t>
          </a:r>
          <a:endParaRPr lang="es-ES" sz="2800" noProof="0" dirty="0">
            <a:latin typeface="Calibri" pitchFamily="34" charset="0"/>
            <a:cs typeface="Calibri" pitchFamily="34" charset="0"/>
          </a:endParaRPr>
        </a:p>
      </dgm:t>
    </dgm:pt>
    <dgm:pt modelId="{706D84C7-8824-481F-A6EF-75037F7E8A7D}" type="parTrans" cxnId="{6054A8E3-EB8C-4312-A61A-5BBBD128091D}">
      <dgm:prSet/>
      <dgm:spPr/>
      <dgm:t>
        <a:bodyPr/>
        <a:lstStyle/>
        <a:p>
          <a:endParaRPr lang="en-CA"/>
        </a:p>
      </dgm:t>
    </dgm:pt>
    <dgm:pt modelId="{4F59A6AA-1969-480B-8ECA-C9FC342B5CE4}" type="sibTrans" cxnId="{6054A8E3-EB8C-4312-A61A-5BBBD128091D}">
      <dgm:prSet/>
      <dgm:spPr/>
      <dgm:t>
        <a:bodyPr/>
        <a:lstStyle/>
        <a:p>
          <a:endParaRPr lang="en-CA"/>
        </a:p>
      </dgm:t>
    </dgm:pt>
    <dgm:pt modelId="{7D194444-E42F-4429-B830-362CC9F968F7}" type="pres">
      <dgm:prSet presAssocID="{257CACCC-D072-483E-802C-7C1E1AECADF9}" presName="Name0" presStyleCnt="0">
        <dgm:presLayoutVars>
          <dgm:dir/>
          <dgm:animLvl val="lvl"/>
          <dgm:resizeHandles val="exact"/>
        </dgm:presLayoutVars>
      </dgm:prSet>
      <dgm:spPr/>
      <dgm:t>
        <a:bodyPr/>
        <a:lstStyle/>
        <a:p>
          <a:endParaRPr lang="en-CA"/>
        </a:p>
      </dgm:t>
    </dgm:pt>
    <dgm:pt modelId="{76DB5916-6B77-41C1-9B0D-37B5B1CB14D0}" type="pres">
      <dgm:prSet presAssocID="{1F7C1994-0847-4ADC-935C-30C89BDA9371}" presName="boxAndChildren" presStyleCnt="0"/>
      <dgm:spPr/>
    </dgm:pt>
    <dgm:pt modelId="{0FEBA503-4812-4189-A3E5-F6882BDB2CFE}" type="pres">
      <dgm:prSet presAssocID="{1F7C1994-0847-4ADC-935C-30C89BDA9371}" presName="parentTextBox" presStyleLbl="node1" presStyleIdx="0" presStyleCnt="3"/>
      <dgm:spPr/>
      <dgm:t>
        <a:bodyPr/>
        <a:lstStyle/>
        <a:p>
          <a:endParaRPr lang="en-CA"/>
        </a:p>
      </dgm:t>
    </dgm:pt>
    <dgm:pt modelId="{5ACF0C50-AD4E-4042-A56C-52606DCB1458}" type="pres">
      <dgm:prSet presAssocID="{1F7C1994-0847-4ADC-935C-30C89BDA9371}" presName="entireBox" presStyleLbl="node1" presStyleIdx="0" presStyleCnt="3"/>
      <dgm:spPr/>
      <dgm:t>
        <a:bodyPr/>
        <a:lstStyle/>
        <a:p>
          <a:endParaRPr lang="en-CA"/>
        </a:p>
      </dgm:t>
    </dgm:pt>
    <dgm:pt modelId="{5E5AF73A-E9B7-4A62-8B65-9965E56572FF}" type="pres">
      <dgm:prSet presAssocID="{1F7C1994-0847-4ADC-935C-30C89BDA9371}" presName="descendantBox" presStyleCnt="0"/>
      <dgm:spPr/>
    </dgm:pt>
    <dgm:pt modelId="{05B57F57-25B9-4F52-A1CB-36C361B6CC73}" type="pres">
      <dgm:prSet presAssocID="{AF5EE7C2-A27F-4335-BFCB-DBE8BEB1F25D}" presName="childTextBox" presStyleLbl="fgAccFollowNode1" presStyleIdx="0" presStyleCnt="3">
        <dgm:presLayoutVars>
          <dgm:bulletEnabled val="1"/>
        </dgm:presLayoutVars>
      </dgm:prSet>
      <dgm:spPr/>
      <dgm:t>
        <a:bodyPr/>
        <a:lstStyle/>
        <a:p>
          <a:endParaRPr lang="en-CA"/>
        </a:p>
      </dgm:t>
    </dgm:pt>
    <dgm:pt modelId="{0C024A2B-56F4-4FDD-8E18-90EA8DE89306}" type="pres">
      <dgm:prSet presAssocID="{5E9A514D-5377-47AC-92E2-C13289C00BC7}" presName="sp" presStyleCnt="0"/>
      <dgm:spPr/>
    </dgm:pt>
    <dgm:pt modelId="{F61CA62A-CF86-4458-8AA3-C9E3B5FF5C8E}" type="pres">
      <dgm:prSet presAssocID="{471E73D3-7A36-4F19-95AC-26EE99D63448}" presName="arrowAndChildren" presStyleCnt="0"/>
      <dgm:spPr/>
    </dgm:pt>
    <dgm:pt modelId="{714DFDA0-8A13-4FF6-A73D-49E659EA78B8}" type="pres">
      <dgm:prSet presAssocID="{471E73D3-7A36-4F19-95AC-26EE99D63448}" presName="parentTextArrow" presStyleLbl="node1" presStyleIdx="0" presStyleCnt="3"/>
      <dgm:spPr/>
      <dgm:t>
        <a:bodyPr/>
        <a:lstStyle/>
        <a:p>
          <a:endParaRPr lang="en-CA"/>
        </a:p>
      </dgm:t>
    </dgm:pt>
    <dgm:pt modelId="{1044DBA6-3AD0-4DAE-90CA-CA03E02D535F}" type="pres">
      <dgm:prSet presAssocID="{471E73D3-7A36-4F19-95AC-26EE99D63448}" presName="arrow" presStyleLbl="node1" presStyleIdx="1" presStyleCnt="3"/>
      <dgm:spPr/>
      <dgm:t>
        <a:bodyPr/>
        <a:lstStyle/>
        <a:p>
          <a:endParaRPr lang="en-CA"/>
        </a:p>
      </dgm:t>
    </dgm:pt>
    <dgm:pt modelId="{951BA1BA-6D4D-45D3-A5AB-3A4D33B0EB11}" type="pres">
      <dgm:prSet presAssocID="{471E73D3-7A36-4F19-95AC-26EE99D63448}" presName="descendantArrow" presStyleCnt="0"/>
      <dgm:spPr/>
    </dgm:pt>
    <dgm:pt modelId="{A314FFB6-F868-425F-BD82-319E2B120687}" type="pres">
      <dgm:prSet presAssocID="{815BEC8B-D0E0-4425-8A1C-777B33E46E02}" presName="childTextArrow" presStyleLbl="fgAccFollowNode1" presStyleIdx="1" presStyleCnt="3">
        <dgm:presLayoutVars>
          <dgm:bulletEnabled val="1"/>
        </dgm:presLayoutVars>
      </dgm:prSet>
      <dgm:spPr/>
      <dgm:t>
        <a:bodyPr/>
        <a:lstStyle/>
        <a:p>
          <a:endParaRPr lang="en-CA"/>
        </a:p>
      </dgm:t>
    </dgm:pt>
    <dgm:pt modelId="{E5DA893D-63E0-4034-B20B-94904781B15E}" type="pres">
      <dgm:prSet presAssocID="{8DCBDF83-9F13-4FB4-9F02-9EF0A25C85A4}" presName="sp" presStyleCnt="0"/>
      <dgm:spPr/>
    </dgm:pt>
    <dgm:pt modelId="{EDA6861B-FA77-439F-8C29-CE764890BC13}" type="pres">
      <dgm:prSet presAssocID="{1A120D14-E093-493E-8460-B3F886A42EAE}" presName="arrowAndChildren" presStyleCnt="0"/>
      <dgm:spPr/>
    </dgm:pt>
    <dgm:pt modelId="{1FED0BD7-3011-4BCC-9FEE-E645AA2D7E60}" type="pres">
      <dgm:prSet presAssocID="{1A120D14-E093-493E-8460-B3F886A42EAE}" presName="parentTextArrow" presStyleLbl="node1" presStyleIdx="1" presStyleCnt="3"/>
      <dgm:spPr/>
      <dgm:t>
        <a:bodyPr/>
        <a:lstStyle/>
        <a:p>
          <a:endParaRPr lang="en-CA"/>
        </a:p>
      </dgm:t>
    </dgm:pt>
    <dgm:pt modelId="{DC892FBE-7BEE-405A-B631-50ED52EFDBC7}" type="pres">
      <dgm:prSet presAssocID="{1A120D14-E093-493E-8460-B3F886A42EAE}" presName="arrow" presStyleLbl="node1" presStyleIdx="2" presStyleCnt="3" custLinFactNeighborY="-749"/>
      <dgm:spPr/>
      <dgm:t>
        <a:bodyPr/>
        <a:lstStyle/>
        <a:p>
          <a:endParaRPr lang="en-CA"/>
        </a:p>
      </dgm:t>
    </dgm:pt>
    <dgm:pt modelId="{FA460C0D-2FC3-4B21-B4DD-5CACD92EBD09}" type="pres">
      <dgm:prSet presAssocID="{1A120D14-E093-493E-8460-B3F886A42EAE}" presName="descendantArrow" presStyleCnt="0"/>
      <dgm:spPr/>
    </dgm:pt>
    <dgm:pt modelId="{44EC5AAA-E963-4B6E-82C0-A44EEC2CE096}" type="pres">
      <dgm:prSet presAssocID="{7460FF92-B8C5-4BB4-98A2-DAB7E34D7293}" presName="childTextArrow" presStyleLbl="fgAccFollowNode1" presStyleIdx="2" presStyleCnt="3" custLinFactNeighborX="5232" custLinFactNeighborY="13184">
        <dgm:presLayoutVars>
          <dgm:bulletEnabled val="1"/>
        </dgm:presLayoutVars>
      </dgm:prSet>
      <dgm:spPr/>
      <dgm:t>
        <a:bodyPr/>
        <a:lstStyle/>
        <a:p>
          <a:endParaRPr lang="en-CA"/>
        </a:p>
      </dgm:t>
    </dgm:pt>
  </dgm:ptLst>
  <dgm:cxnLst>
    <dgm:cxn modelId="{F8606C64-1AAF-8F4A-B2AC-103AD90B7852}" type="presOf" srcId="{7460FF92-B8C5-4BB4-98A2-DAB7E34D7293}" destId="{44EC5AAA-E963-4B6E-82C0-A44EEC2CE096}" srcOrd="0" destOrd="0" presId="urn:microsoft.com/office/officeart/2005/8/layout/process4"/>
    <dgm:cxn modelId="{6443DD20-9FAB-46B6-9286-31C2325244F4}" srcId="{471E73D3-7A36-4F19-95AC-26EE99D63448}" destId="{815BEC8B-D0E0-4425-8A1C-777B33E46E02}" srcOrd="0" destOrd="0" parTransId="{AF764EB3-F739-4E7F-988F-409305776EEA}" sibTransId="{5981D8DC-FBF6-4FED-B300-6FAC4189ADEA}"/>
    <dgm:cxn modelId="{1E895BB4-8EE9-7448-BD12-8289223815E6}" type="presOf" srcId="{AF5EE7C2-A27F-4335-BFCB-DBE8BEB1F25D}" destId="{05B57F57-25B9-4F52-A1CB-36C361B6CC73}" srcOrd="0" destOrd="0" presId="urn:microsoft.com/office/officeart/2005/8/layout/process4"/>
    <dgm:cxn modelId="{063250E5-6316-4745-A950-16177B6A2F88}" type="presOf" srcId="{815BEC8B-D0E0-4425-8A1C-777B33E46E02}" destId="{A314FFB6-F868-425F-BD82-319E2B120687}" srcOrd="0" destOrd="0" presId="urn:microsoft.com/office/officeart/2005/8/layout/process4"/>
    <dgm:cxn modelId="{CBE0D8E2-98D2-BA41-8745-8AA1D6E7A2DE}" type="presOf" srcId="{1F7C1994-0847-4ADC-935C-30C89BDA9371}" destId="{0FEBA503-4812-4189-A3E5-F6882BDB2CFE}" srcOrd="0" destOrd="0" presId="urn:microsoft.com/office/officeart/2005/8/layout/process4"/>
    <dgm:cxn modelId="{E0E227A3-70F2-0443-ADCD-7BB4C891E40A}" type="presOf" srcId="{471E73D3-7A36-4F19-95AC-26EE99D63448}" destId="{1044DBA6-3AD0-4DAE-90CA-CA03E02D535F}" srcOrd="1" destOrd="0" presId="urn:microsoft.com/office/officeart/2005/8/layout/process4"/>
    <dgm:cxn modelId="{6054A8E3-EB8C-4312-A61A-5BBBD128091D}" srcId="{1F7C1994-0847-4ADC-935C-30C89BDA9371}" destId="{AF5EE7C2-A27F-4335-BFCB-DBE8BEB1F25D}" srcOrd="0" destOrd="0" parTransId="{706D84C7-8824-481F-A6EF-75037F7E8A7D}" sibTransId="{4F59A6AA-1969-480B-8ECA-C9FC342B5CE4}"/>
    <dgm:cxn modelId="{16AB9415-B9C4-C74E-8120-4235F96E29F0}" type="presOf" srcId="{1F7C1994-0847-4ADC-935C-30C89BDA9371}" destId="{5ACF0C50-AD4E-4042-A56C-52606DCB1458}" srcOrd="1" destOrd="0" presId="urn:microsoft.com/office/officeart/2005/8/layout/process4"/>
    <dgm:cxn modelId="{4369D6DB-289F-F844-811E-9D501D56DDD0}" type="presOf" srcId="{471E73D3-7A36-4F19-95AC-26EE99D63448}" destId="{714DFDA0-8A13-4FF6-A73D-49E659EA78B8}" srcOrd="0" destOrd="0" presId="urn:microsoft.com/office/officeart/2005/8/layout/process4"/>
    <dgm:cxn modelId="{8A078448-8AA4-4ED4-B2B9-B0F2AD5C6267}" srcId="{257CACCC-D072-483E-802C-7C1E1AECADF9}" destId="{471E73D3-7A36-4F19-95AC-26EE99D63448}" srcOrd="1" destOrd="0" parTransId="{84FB80D3-B3C0-43D2-9175-DA0560649E25}" sibTransId="{5E9A514D-5377-47AC-92E2-C13289C00BC7}"/>
    <dgm:cxn modelId="{B69ADBB6-832E-C04B-A4F0-A511F5964830}" type="presOf" srcId="{1A120D14-E093-493E-8460-B3F886A42EAE}" destId="{1FED0BD7-3011-4BCC-9FEE-E645AA2D7E60}" srcOrd="0" destOrd="0" presId="urn:microsoft.com/office/officeart/2005/8/layout/process4"/>
    <dgm:cxn modelId="{B61E7458-CB26-49C1-837F-0112E394B7F1}" srcId="{257CACCC-D072-483E-802C-7C1E1AECADF9}" destId="{1F7C1994-0847-4ADC-935C-30C89BDA9371}" srcOrd="2" destOrd="0" parTransId="{6CA6F705-97E7-4505-B9F6-AA6350326899}" sibTransId="{449054A8-A64E-4BEB-B6E9-5CFAD02EB66B}"/>
    <dgm:cxn modelId="{10D1D1A8-C6B6-43BC-B59D-FD30AD8512B3}" srcId="{1A120D14-E093-493E-8460-B3F886A42EAE}" destId="{7460FF92-B8C5-4BB4-98A2-DAB7E34D7293}" srcOrd="0" destOrd="0" parTransId="{2F26DE08-82A7-4318-8B64-75950E0B4417}" sibTransId="{B1B33A1E-BDDD-40EE-A3A9-07C4788A071D}"/>
    <dgm:cxn modelId="{4981C46C-40A8-7F47-9E3C-D867E3DB2977}" type="presOf" srcId="{1A120D14-E093-493E-8460-B3F886A42EAE}" destId="{DC892FBE-7BEE-405A-B631-50ED52EFDBC7}" srcOrd="1" destOrd="0" presId="urn:microsoft.com/office/officeart/2005/8/layout/process4"/>
    <dgm:cxn modelId="{EF860E97-C43B-C44F-9AE5-E702FF93C689}" type="presOf" srcId="{257CACCC-D072-483E-802C-7C1E1AECADF9}" destId="{7D194444-E42F-4429-B830-362CC9F968F7}" srcOrd="0" destOrd="0" presId="urn:microsoft.com/office/officeart/2005/8/layout/process4"/>
    <dgm:cxn modelId="{C036C3C7-0359-430B-AAE0-BDCABD86ED68}" srcId="{257CACCC-D072-483E-802C-7C1E1AECADF9}" destId="{1A120D14-E093-493E-8460-B3F886A42EAE}" srcOrd="0" destOrd="0" parTransId="{646A0559-4730-40DF-BFCF-3D17B262A6BC}" sibTransId="{8DCBDF83-9F13-4FB4-9F02-9EF0A25C85A4}"/>
    <dgm:cxn modelId="{0F1E153F-A6B8-3D4D-87D1-80F5204DD534}" type="presParOf" srcId="{7D194444-E42F-4429-B830-362CC9F968F7}" destId="{76DB5916-6B77-41C1-9B0D-37B5B1CB14D0}" srcOrd="0" destOrd="0" presId="urn:microsoft.com/office/officeart/2005/8/layout/process4"/>
    <dgm:cxn modelId="{775F1043-5AF7-0646-BF69-BA91BBDB0866}" type="presParOf" srcId="{76DB5916-6B77-41C1-9B0D-37B5B1CB14D0}" destId="{0FEBA503-4812-4189-A3E5-F6882BDB2CFE}" srcOrd="0" destOrd="0" presId="urn:microsoft.com/office/officeart/2005/8/layout/process4"/>
    <dgm:cxn modelId="{19B6E99D-EFEE-554B-9CF4-E7BDB7FD5D2C}" type="presParOf" srcId="{76DB5916-6B77-41C1-9B0D-37B5B1CB14D0}" destId="{5ACF0C50-AD4E-4042-A56C-52606DCB1458}" srcOrd="1" destOrd="0" presId="urn:microsoft.com/office/officeart/2005/8/layout/process4"/>
    <dgm:cxn modelId="{7BE93B07-7376-D246-98A0-A537428AAA62}" type="presParOf" srcId="{76DB5916-6B77-41C1-9B0D-37B5B1CB14D0}" destId="{5E5AF73A-E9B7-4A62-8B65-9965E56572FF}" srcOrd="2" destOrd="0" presId="urn:microsoft.com/office/officeart/2005/8/layout/process4"/>
    <dgm:cxn modelId="{57F23E8F-9CAD-154B-A4F0-C30E6C712B72}" type="presParOf" srcId="{5E5AF73A-E9B7-4A62-8B65-9965E56572FF}" destId="{05B57F57-25B9-4F52-A1CB-36C361B6CC73}" srcOrd="0" destOrd="0" presId="urn:microsoft.com/office/officeart/2005/8/layout/process4"/>
    <dgm:cxn modelId="{713BEFD7-7B68-174C-873F-7B743E342ED9}" type="presParOf" srcId="{7D194444-E42F-4429-B830-362CC9F968F7}" destId="{0C024A2B-56F4-4FDD-8E18-90EA8DE89306}" srcOrd="1" destOrd="0" presId="urn:microsoft.com/office/officeart/2005/8/layout/process4"/>
    <dgm:cxn modelId="{7D8E917F-E149-6D4C-9E14-0761E0AF971D}" type="presParOf" srcId="{7D194444-E42F-4429-B830-362CC9F968F7}" destId="{F61CA62A-CF86-4458-8AA3-C9E3B5FF5C8E}" srcOrd="2" destOrd="0" presId="urn:microsoft.com/office/officeart/2005/8/layout/process4"/>
    <dgm:cxn modelId="{CB0D92C0-3E6E-D94A-BE60-2715EE37810D}" type="presParOf" srcId="{F61CA62A-CF86-4458-8AA3-C9E3B5FF5C8E}" destId="{714DFDA0-8A13-4FF6-A73D-49E659EA78B8}" srcOrd="0" destOrd="0" presId="urn:microsoft.com/office/officeart/2005/8/layout/process4"/>
    <dgm:cxn modelId="{ED991992-5809-9548-A19A-171A181480BE}" type="presParOf" srcId="{F61CA62A-CF86-4458-8AA3-C9E3B5FF5C8E}" destId="{1044DBA6-3AD0-4DAE-90CA-CA03E02D535F}" srcOrd="1" destOrd="0" presId="urn:microsoft.com/office/officeart/2005/8/layout/process4"/>
    <dgm:cxn modelId="{A78AF124-F6A1-AE48-8CED-DC26EB0B2C66}" type="presParOf" srcId="{F61CA62A-CF86-4458-8AA3-C9E3B5FF5C8E}" destId="{951BA1BA-6D4D-45D3-A5AB-3A4D33B0EB11}" srcOrd="2" destOrd="0" presId="urn:microsoft.com/office/officeart/2005/8/layout/process4"/>
    <dgm:cxn modelId="{FD449589-1442-0B43-8291-561681967692}" type="presParOf" srcId="{951BA1BA-6D4D-45D3-A5AB-3A4D33B0EB11}" destId="{A314FFB6-F868-425F-BD82-319E2B120687}" srcOrd="0" destOrd="0" presId="urn:microsoft.com/office/officeart/2005/8/layout/process4"/>
    <dgm:cxn modelId="{F30C89FB-B23A-384B-B091-021569DE16C1}" type="presParOf" srcId="{7D194444-E42F-4429-B830-362CC9F968F7}" destId="{E5DA893D-63E0-4034-B20B-94904781B15E}" srcOrd="3" destOrd="0" presId="urn:microsoft.com/office/officeart/2005/8/layout/process4"/>
    <dgm:cxn modelId="{61022D59-DEC0-814A-9BB8-66DC84957871}" type="presParOf" srcId="{7D194444-E42F-4429-B830-362CC9F968F7}" destId="{EDA6861B-FA77-439F-8C29-CE764890BC13}" srcOrd="4" destOrd="0" presId="urn:microsoft.com/office/officeart/2005/8/layout/process4"/>
    <dgm:cxn modelId="{AB4E77A1-708E-CC44-8F91-27AD6F894543}" type="presParOf" srcId="{EDA6861B-FA77-439F-8C29-CE764890BC13}" destId="{1FED0BD7-3011-4BCC-9FEE-E645AA2D7E60}" srcOrd="0" destOrd="0" presId="urn:microsoft.com/office/officeart/2005/8/layout/process4"/>
    <dgm:cxn modelId="{442C29F3-86B2-9540-9742-CA9AA52C9F88}" type="presParOf" srcId="{EDA6861B-FA77-439F-8C29-CE764890BC13}" destId="{DC892FBE-7BEE-405A-B631-50ED52EFDBC7}" srcOrd="1" destOrd="0" presId="urn:microsoft.com/office/officeart/2005/8/layout/process4"/>
    <dgm:cxn modelId="{B00FCFF5-E5AC-094C-8AA1-6B13AF6D659E}" type="presParOf" srcId="{EDA6861B-FA77-439F-8C29-CE764890BC13}" destId="{FA460C0D-2FC3-4B21-B4DD-5CACD92EBD09}" srcOrd="2" destOrd="0" presId="urn:microsoft.com/office/officeart/2005/8/layout/process4"/>
    <dgm:cxn modelId="{63F1DB25-F1D2-974E-AFDE-A17D1B289F5C}" type="presParOf" srcId="{FA460C0D-2FC3-4B21-B4DD-5CACD92EBD09}" destId="{44EC5AAA-E963-4B6E-82C0-A44EEC2CE0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CACCC-D072-483E-802C-7C1E1AECADF9}" type="doc">
      <dgm:prSet loTypeId="urn:microsoft.com/office/officeart/2005/8/layout/process4" loCatId="process" qsTypeId="urn:microsoft.com/office/officeart/2005/8/quickstyle/3d6" qsCatId="3D" csTypeId="urn:microsoft.com/office/officeart/2005/8/colors/accent1_4" csCatId="accent1" phldr="1"/>
      <dgm:spPr/>
      <dgm:t>
        <a:bodyPr/>
        <a:lstStyle/>
        <a:p>
          <a:endParaRPr lang="en-CA"/>
        </a:p>
      </dgm:t>
    </dgm:pt>
    <dgm:pt modelId="{1A120D14-E093-493E-8460-B3F886A42EAE}">
      <dgm:prSet phldrT="[Text]" custT="1"/>
      <dgm:spPr>
        <a:solidFill>
          <a:srgbClr val="92D050"/>
        </a:solidFill>
      </dgm:spPr>
      <dgm:t>
        <a:bodyPr/>
        <a:lstStyle/>
        <a:p>
          <a:r>
            <a:rPr lang="es-ES" sz="1600" b="1" noProof="0" dirty="0" smtClean="0">
              <a:latin typeface="Calibri" pitchFamily="34" charset="0"/>
              <a:cs typeface="Calibri" pitchFamily="34" charset="0"/>
            </a:rPr>
            <a:t>Solicitud antes de la División de Apelación para Refugiados y la Corte Federal (ningún recurso)</a:t>
          </a:r>
          <a:endParaRPr lang="es-ES" sz="1600" b="1" noProof="0" dirty="0">
            <a:latin typeface="Calibri" pitchFamily="34" charset="0"/>
            <a:cs typeface="Calibri" pitchFamily="34" charset="0"/>
          </a:endParaRPr>
        </a:p>
      </dgm:t>
    </dgm:pt>
    <dgm:pt modelId="{646A0559-4730-40DF-BFCF-3D17B262A6BC}" type="parTrans" cxnId="{C036C3C7-0359-430B-AAE0-BDCABD86ED68}">
      <dgm:prSet/>
      <dgm:spPr/>
      <dgm:t>
        <a:bodyPr/>
        <a:lstStyle/>
        <a:p>
          <a:endParaRPr lang="en-CA"/>
        </a:p>
      </dgm:t>
    </dgm:pt>
    <dgm:pt modelId="{8DCBDF83-9F13-4FB4-9F02-9EF0A25C85A4}" type="sibTrans" cxnId="{C036C3C7-0359-430B-AAE0-BDCABD86ED68}">
      <dgm:prSet/>
      <dgm:spPr/>
      <dgm:t>
        <a:bodyPr/>
        <a:lstStyle/>
        <a:p>
          <a:endParaRPr lang="en-CA"/>
        </a:p>
      </dgm:t>
    </dgm:pt>
    <dgm:pt modelId="{7460FF92-B8C5-4BB4-98A2-DAB7E34D7293}">
      <dgm:prSet phldrT="[Text]" custT="1"/>
      <dgm:spPr/>
      <dgm:t>
        <a:bodyPr/>
        <a:lstStyle/>
        <a:p>
          <a:r>
            <a:rPr lang="es-ES" sz="2800" noProof="0" dirty="0" smtClean="0">
              <a:latin typeface="Calibri" pitchFamily="34" charset="0"/>
              <a:cs typeface="Calibri" pitchFamily="34" charset="0"/>
            </a:rPr>
            <a:t> Hasta $2,000</a:t>
          </a:r>
          <a:endParaRPr lang="es-ES" sz="2800" noProof="0" dirty="0">
            <a:latin typeface="Calibri" pitchFamily="34" charset="0"/>
            <a:cs typeface="Calibri" pitchFamily="34" charset="0"/>
          </a:endParaRPr>
        </a:p>
      </dgm:t>
    </dgm:pt>
    <dgm:pt modelId="{2F26DE08-82A7-4318-8B64-75950E0B4417}" type="parTrans" cxnId="{10D1D1A8-C6B6-43BC-B59D-FD30AD8512B3}">
      <dgm:prSet/>
      <dgm:spPr/>
      <dgm:t>
        <a:bodyPr/>
        <a:lstStyle/>
        <a:p>
          <a:endParaRPr lang="en-CA"/>
        </a:p>
      </dgm:t>
    </dgm:pt>
    <dgm:pt modelId="{B1B33A1E-BDDD-40EE-A3A9-07C4788A071D}" type="sibTrans" cxnId="{10D1D1A8-C6B6-43BC-B59D-FD30AD8512B3}">
      <dgm:prSet/>
      <dgm:spPr/>
      <dgm:t>
        <a:bodyPr/>
        <a:lstStyle/>
        <a:p>
          <a:endParaRPr lang="en-CA"/>
        </a:p>
      </dgm:t>
    </dgm:pt>
    <dgm:pt modelId="{471E73D3-7A36-4F19-95AC-26EE99D63448}">
      <dgm:prSet phldrT="[Text]" custT="1"/>
      <dgm:spPr>
        <a:solidFill>
          <a:srgbClr val="92D050"/>
        </a:solidFill>
      </dgm:spPr>
      <dgm:t>
        <a:bodyPr/>
        <a:lstStyle/>
        <a:p>
          <a:r>
            <a:rPr lang="es-ES" sz="1600" b="1" noProof="0" dirty="0" smtClean="0">
              <a:latin typeface="Calibri" pitchFamily="34" charset="0"/>
              <a:cs typeface="Calibri" pitchFamily="34" charset="0"/>
            </a:rPr>
            <a:t>Solicitud antes de la División de Apelación para Refugiados o la Corte Federal (un recurso)</a:t>
          </a:r>
          <a:endParaRPr lang="es-ES" sz="1600" b="1" noProof="0" dirty="0">
            <a:latin typeface="Calibri" pitchFamily="34" charset="0"/>
            <a:cs typeface="Calibri" pitchFamily="34" charset="0"/>
          </a:endParaRPr>
        </a:p>
      </dgm:t>
    </dgm:pt>
    <dgm:pt modelId="{84FB80D3-B3C0-43D2-9175-DA0560649E25}" type="parTrans" cxnId="{8A078448-8AA4-4ED4-B2B9-B0F2AD5C6267}">
      <dgm:prSet/>
      <dgm:spPr/>
      <dgm:t>
        <a:bodyPr/>
        <a:lstStyle/>
        <a:p>
          <a:endParaRPr lang="en-CA"/>
        </a:p>
      </dgm:t>
    </dgm:pt>
    <dgm:pt modelId="{5E9A514D-5377-47AC-92E2-C13289C00BC7}" type="sibTrans" cxnId="{8A078448-8AA4-4ED4-B2B9-B0F2AD5C6267}">
      <dgm:prSet/>
      <dgm:spPr/>
      <dgm:t>
        <a:bodyPr/>
        <a:lstStyle/>
        <a:p>
          <a:endParaRPr lang="en-CA"/>
        </a:p>
      </dgm:t>
    </dgm:pt>
    <dgm:pt modelId="{815BEC8B-D0E0-4425-8A1C-777B33E46E02}">
      <dgm:prSet phldrT="[Text]" custT="1"/>
      <dgm:spPr/>
      <dgm:t>
        <a:bodyPr/>
        <a:lstStyle/>
        <a:p>
          <a:r>
            <a:rPr lang="es-ES" sz="2800" noProof="0" dirty="0" smtClean="0">
              <a:latin typeface="Calibri" pitchFamily="34" charset="0"/>
              <a:cs typeface="Calibri" pitchFamily="34" charset="0"/>
            </a:rPr>
            <a:t> Hasta $1,500</a:t>
          </a:r>
          <a:endParaRPr lang="es-ES" sz="2800" noProof="0" dirty="0">
            <a:latin typeface="Calibri" pitchFamily="34" charset="0"/>
            <a:cs typeface="Calibri" pitchFamily="34" charset="0"/>
          </a:endParaRPr>
        </a:p>
      </dgm:t>
    </dgm:pt>
    <dgm:pt modelId="{AF764EB3-F739-4E7F-988F-409305776EEA}" type="parTrans" cxnId="{6443DD20-9FAB-46B6-9286-31C2325244F4}">
      <dgm:prSet/>
      <dgm:spPr/>
      <dgm:t>
        <a:bodyPr/>
        <a:lstStyle/>
        <a:p>
          <a:endParaRPr lang="en-CA"/>
        </a:p>
      </dgm:t>
    </dgm:pt>
    <dgm:pt modelId="{5981D8DC-FBF6-4FED-B300-6FAC4189ADEA}" type="sibTrans" cxnId="{6443DD20-9FAB-46B6-9286-31C2325244F4}">
      <dgm:prSet/>
      <dgm:spPr/>
      <dgm:t>
        <a:bodyPr/>
        <a:lstStyle/>
        <a:p>
          <a:endParaRPr lang="en-CA"/>
        </a:p>
      </dgm:t>
    </dgm:pt>
    <dgm:pt modelId="{1F7C1994-0847-4ADC-935C-30C89BDA9371}">
      <dgm:prSet phldrT="[Text]" custT="1"/>
      <dgm:spPr>
        <a:solidFill>
          <a:srgbClr val="92D050"/>
        </a:solidFill>
      </dgm:spPr>
      <dgm:t>
        <a:bodyPr/>
        <a:lstStyle/>
        <a:p>
          <a:r>
            <a:rPr lang="es-ES" sz="1600" b="1" noProof="0" dirty="0" smtClean="0">
              <a:latin typeface="Calibri" pitchFamily="34" charset="0"/>
              <a:cs typeface="Calibri" pitchFamily="34" charset="0"/>
            </a:rPr>
            <a:t>Solicitud después de la División de Apelación para Refugiados y la Corte Federal (dos recursos)</a:t>
          </a:r>
          <a:endParaRPr lang="es-ES" sz="1600" b="1" noProof="0" dirty="0">
            <a:latin typeface="Calibri" pitchFamily="34" charset="0"/>
            <a:cs typeface="Calibri" pitchFamily="34" charset="0"/>
          </a:endParaRPr>
        </a:p>
      </dgm:t>
    </dgm:pt>
    <dgm:pt modelId="{6CA6F705-97E7-4505-B9F6-AA6350326899}" type="parTrans" cxnId="{B61E7458-CB26-49C1-837F-0112E394B7F1}">
      <dgm:prSet/>
      <dgm:spPr/>
      <dgm:t>
        <a:bodyPr/>
        <a:lstStyle/>
        <a:p>
          <a:endParaRPr lang="en-CA"/>
        </a:p>
      </dgm:t>
    </dgm:pt>
    <dgm:pt modelId="{449054A8-A64E-4BEB-B6E9-5CFAD02EB66B}" type="sibTrans" cxnId="{B61E7458-CB26-49C1-837F-0112E394B7F1}">
      <dgm:prSet/>
      <dgm:spPr/>
      <dgm:t>
        <a:bodyPr/>
        <a:lstStyle/>
        <a:p>
          <a:endParaRPr lang="en-CA"/>
        </a:p>
      </dgm:t>
    </dgm:pt>
    <dgm:pt modelId="{AF5EE7C2-A27F-4335-BFCB-DBE8BEB1F25D}">
      <dgm:prSet phldrT="[Text]" custT="1"/>
      <dgm:spPr/>
      <dgm:t>
        <a:bodyPr/>
        <a:lstStyle/>
        <a:p>
          <a:r>
            <a:rPr lang="es-ES" sz="2800" noProof="0" dirty="0" smtClean="0">
              <a:latin typeface="Calibri" pitchFamily="34" charset="0"/>
              <a:cs typeface="Calibri" pitchFamily="34" charset="0"/>
            </a:rPr>
            <a:t> Hasta $1,000</a:t>
          </a:r>
          <a:endParaRPr lang="es-ES" sz="2800" noProof="0" dirty="0">
            <a:latin typeface="Calibri" pitchFamily="34" charset="0"/>
            <a:cs typeface="Calibri" pitchFamily="34" charset="0"/>
          </a:endParaRPr>
        </a:p>
      </dgm:t>
    </dgm:pt>
    <dgm:pt modelId="{706D84C7-8824-481F-A6EF-75037F7E8A7D}" type="parTrans" cxnId="{6054A8E3-EB8C-4312-A61A-5BBBD128091D}">
      <dgm:prSet/>
      <dgm:spPr/>
      <dgm:t>
        <a:bodyPr/>
        <a:lstStyle/>
        <a:p>
          <a:endParaRPr lang="en-CA"/>
        </a:p>
      </dgm:t>
    </dgm:pt>
    <dgm:pt modelId="{4F59A6AA-1969-480B-8ECA-C9FC342B5CE4}" type="sibTrans" cxnId="{6054A8E3-EB8C-4312-A61A-5BBBD128091D}">
      <dgm:prSet/>
      <dgm:spPr/>
      <dgm:t>
        <a:bodyPr/>
        <a:lstStyle/>
        <a:p>
          <a:endParaRPr lang="en-CA"/>
        </a:p>
      </dgm:t>
    </dgm:pt>
    <dgm:pt modelId="{7D194444-E42F-4429-B830-362CC9F968F7}" type="pres">
      <dgm:prSet presAssocID="{257CACCC-D072-483E-802C-7C1E1AECADF9}" presName="Name0" presStyleCnt="0">
        <dgm:presLayoutVars>
          <dgm:dir/>
          <dgm:animLvl val="lvl"/>
          <dgm:resizeHandles val="exact"/>
        </dgm:presLayoutVars>
      </dgm:prSet>
      <dgm:spPr/>
      <dgm:t>
        <a:bodyPr/>
        <a:lstStyle/>
        <a:p>
          <a:endParaRPr lang="en-CA"/>
        </a:p>
      </dgm:t>
    </dgm:pt>
    <dgm:pt modelId="{76DB5916-6B77-41C1-9B0D-37B5B1CB14D0}" type="pres">
      <dgm:prSet presAssocID="{1F7C1994-0847-4ADC-935C-30C89BDA9371}" presName="boxAndChildren" presStyleCnt="0"/>
      <dgm:spPr/>
    </dgm:pt>
    <dgm:pt modelId="{0FEBA503-4812-4189-A3E5-F6882BDB2CFE}" type="pres">
      <dgm:prSet presAssocID="{1F7C1994-0847-4ADC-935C-30C89BDA9371}" presName="parentTextBox" presStyleLbl="node1" presStyleIdx="0" presStyleCnt="3"/>
      <dgm:spPr/>
      <dgm:t>
        <a:bodyPr/>
        <a:lstStyle/>
        <a:p>
          <a:endParaRPr lang="en-CA"/>
        </a:p>
      </dgm:t>
    </dgm:pt>
    <dgm:pt modelId="{5ACF0C50-AD4E-4042-A56C-52606DCB1458}" type="pres">
      <dgm:prSet presAssocID="{1F7C1994-0847-4ADC-935C-30C89BDA9371}" presName="entireBox" presStyleLbl="node1" presStyleIdx="0" presStyleCnt="3" custLinFactNeighborX="-899" custLinFactNeighborY="51978"/>
      <dgm:spPr/>
      <dgm:t>
        <a:bodyPr/>
        <a:lstStyle/>
        <a:p>
          <a:endParaRPr lang="en-CA"/>
        </a:p>
      </dgm:t>
    </dgm:pt>
    <dgm:pt modelId="{5E5AF73A-E9B7-4A62-8B65-9965E56572FF}" type="pres">
      <dgm:prSet presAssocID="{1F7C1994-0847-4ADC-935C-30C89BDA9371}" presName="descendantBox" presStyleCnt="0"/>
      <dgm:spPr/>
    </dgm:pt>
    <dgm:pt modelId="{05B57F57-25B9-4F52-A1CB-36C361B6CC73}" type="pres">
      <dgm:prSet presAssocID="{AF5EE7C2-A27F-4335-BFCB-DBE8BEB1F25D}" presName="childTextBox" presStyleLbl="fgAccFollowNode1" presStyleIdx="0" presStyleCnt="3">
        <dgm:presLayoutVars>
          <dgm:bulletEnabled val="1"/>
        </dgm:presLayoutVars>
      </dgm:prSet>
      <dgm:spPr/>
      <dgm:t>
        <a:bodyPr/>
        <a:lstStyle/>
        <a:p>
          <a:endParaRPr lang="en-CA"/>
        </a:p>
      </dgm:t>
    </dgm:pt>
    <dgm:pt modelId="{0C024A2B-56F4-4FDD-8E18-90EA8DE89306}" type="pres">
      <dgm:prSet presAssocID="{5E9A514D-5377-47AC-92E2-C13289C00BC7}" presName="sp" presStyleCnt="0"/>
      <dgm:spPr/>
    </dgm:pt>
    <dgm:pt modelId="{F61CA62A-CF86-4458-8AA3-C9E3B5FF5C8E}" type="pres">
      <dgm:prSet presAssocID="{471E73D3-7A36-4F19-95AC-26EE99D63448}" presName="arrowAndChildren" presStyleCnt="0"/>
      <dgm:spPr/>
    </dgm:pt>
    <dgm:pt modelId="{714DFDA0-8A13-4FF6-A73D-49E659EA78B8}" type="pres">
      <dgm:prSet presAssocID="{471E73D3-7A36-4F19-95AC-26EE99D63448}" presName="parentTextArrow" presStyleLbl="node1" presStyleIdx="0" presStyleCnt="3"/>
      <dgm:spPr/>
      <dgm:t>
        <a:bodyPr/>
        <a:lstStyle/>
        <a:p>
          <a:endParaRPr lang="en-CA"/>
        </a:p>
      </dgm:t>
    </dgm:pt>
    <dgm:pt modelId="{1044DBA6-3AD0-4DAE-90CA-CA03E02D535F}" type="pres">
      <dgm:prSet presAssocID="{471E73D3-7A36-4F19-95AC-26EE99D63448}" presName="arrow" presStyleLbl="node1" presStyleIdx="1" presStyleCnt="3" custLinFactNeighborX="456" custLinFactNeighborY="485"/>
      <dgm:spPr/>
      <dgm:t>
        <a:bodyPr/>
        <a:lstStyle/>
        <a:p>
          <a:endParaRPr lang="en-CA"/>
        </a:p>
      </dgm:t>
    </dgm:pt>
    <dgm:pt modelId="{951BA1BA-6D4D-45D3-A5AB-3A4D33B0EB11}" type="pres">
      <dgm:prSet presAssocID="{471E73D3-7A36-4F19-95AC-26EE99D63448}" presName="descendantArrow" presStyleCnt="0"/>
      <dgm:spPr/>
    </dgm:pt>
    <dgm:pt modelId="{A314FFB6-F868-425F-BD82-319E2B120687}" type="pres">
      <dgm:prSet presAssocID="{815BEC8B-D0E0-4425-8A1C-777B33E46E02}" presName="childTextArrow" presStyleLbl="fgAccFollowNode1" presStyleIdx="1" presStyleCnt="3">
        <dgm:presLayoutVars>
          <dgm:bulletEnabled val="1"/>
        </dgm:presLayoutVars>
      </dgm:prSet>
      <dgm:spPr/>
      <dgm:t>
        <a:bodyPr/>
        <a:lstStyle/>
        <a:p>
          <a:endParaRPr lang="en-CA"/>
        </a:p>
      </dgm:t>
    </dgm:pt>
    <dgm:pt modelId="{E5DA893D-63E0-4034-B20B-94904781B15E}" type="pres">
      <dgm:prSet presAssocID="{8DCBDF83-9F13-4FB4-9F02-9EF0A25C85A4}" presName="sp" presStyleCnt="0"/>
      <dgm:spPr/>
    </dgm:pt>
    <dgm:pt modelId="{EDA6861B-FA77-439F-8C29-CE764890BC13}" type="pres">
      <dgm:prSet presAssocID="{1A120D14-E093-493E-8460-B3F886A42EAE}" presName="arrowAndChildren" presStyleCnt="0"/>
      <dgm:spPr/>
    </dgm:pt>
    <dgm:pt modelId="{1FED0BD7-3011-4BCC-9FEE-E645AA2D7E60}" type="pres">
      <dgm:prSet presAssocID="{1A120D14-E093-493E-8460-B3F886A42EAE}" presName="parentTextArrow" presStyleLbl="node1" presStyleIdx="1" presStyleCnt="3"/>
      <dgm:spPr/>
      <dgm:t>
        <a:bodyPr/>
        <a:lstStyle/>
        <a:p>
          <a:endParaRPr lang="en-CA"/>
        </a:p>
      </dgm:t>
    </dgm:pt>
    <dgm:pt modelId="{DC892FBE-7BEE-405A-B631-50ED52EFDBC7}" type="pres">
      <dgm:prSet presAssocID="{1A120D14-E093-493E-8460-B3F886A42EAE}" presName="arrow" presStyleLbl="node1" presStyleIdx="2" presStyleCnt="3" custLinFactNeighborX="-6" custLinFactNeighborY="-47"/>
      <dgm:spPr/>
      <dgm:t>
        <a:bodyPr/>
        <a:lstStyle/>
        <a:p>
          <a:endParaRPr lang="en-CA"/>
        </a:p>
      </dgm:t>
    </dgm:pt>
    <dgm:pt modelId="{FA460C0D-2FC3-4B21-B4DD-5CACD92EBD09}" type="pres">
      <dgm:prSet presAssocID="{1A120D14-E093-493E-8460-B3F886A42EAE}" presName="descendantArrow" presStyleCnt="0"/>
      <dgm:spPr/>
    </dgm:pt>
    <dgm:pt modelId="{44EC5AAA-E963-4B6E-82C0-A44EEC2CE096}" type="pres">
      <dgm:prSet presAssocID="{7460FF92-B8C5-4BB4-98A2-DAB7E34D7293}" presName="childTextArrow" presStyleLbl="fgAccFollowNode1" presStyleIdx="2" presStyleCnt="3" custLinFactNeighborY="-836">
        <dgm:presLayoutVars>
          <dgm:bulletEnabled val="1"/>
        </dgm:presLayoutVars>
      </dgm:prSet>
      <dgm:spPr/>
      <dgm:t>
        <a:bodyPr/>
        <a:lstStyle/>
        <a:p>
          <a:endParaRPr lang="en-CA"/>
        </a:p>
      </dgm:t>
    </dgm:pt>
  </dgm:ptLst>
  <dgm:cxnLst>
    <dgm:cxn modelId="{55A04509-AD0A-554A-BC93-EE2F76D2E2CE}" type="presOf" srcId="{471E73D3-7A36-4F19-95AC-26EE99D63448}" destId="{714DFDA0-8A13-4FF6-A73D-49E659EA78B8}" srcOrd="0" destOrd="0" presId="urn:microsoft.com/office/officeart/2005/8/layout/process4"/>
    <dgm:cxn modelId="{6443DD20-9FAB-46B6-9286-31C2325244F4}" srcId="{471E73D3-7A36-4F19-95AC-26EE99D63448}" destId="{815BEC8B-D0E0-4425-8A1C-777B33E46E02}" srcOrd="0" destOrd="0" parTransId="{AF764EB3-F739-4E7F-988F-409305776EEA}" sibTransId="{5981D8DC-FBF6-4FED-B300-6FAC4189ADEA}"/>
    <dgm:cxn modelId="{F5CE44F6-AACB-7747-B342-1C4C84131BB1}" type="presOf" srcId="{1F7C1994-0847-4ADC-935C-30C89BDA9371}" destId="{5ACF0C50-AD4E-4042-A56C-52606DCB1458}" srcOrd="1" destOrd="0" presId="urn:microsoft.com/office/officeart/2005/8/layout/process4"/>
    <dgm:cxn modelId="{8EE7B49F-D3F2-5945-8F30-B82775502311}" type="presOf" srcId="{1F7C1994-0847-4ADC-935C-30C89BDA9371}" destId="{0FEBA503-4812-4189-A3E5-F6882BDB2CFE}" srcOrd="0" destOrd="0" presId="urn:microsoft.com/office/officeart/2005/8/layout/process4"/>
    <dgm:cxn modelId="{6054A8E3-EB8C-4312-A61A-5BBBD128091D}" srcId="{1F7C1994-0847-4ADC-935C-30C89BDA9371}" destId="{AF5EE7C2-A27F-4335-BFCB-DBE8BEB1F25D}" srcOrd="0" destOrd="0" parTransId="{706D84C7-8824-481F-A6EF-75037F7E8A7D}" sibTransId="{4F59A6AA-1969-480B-8ECA-C9FC342B5CE4}"/>
    <dgm:cxn modelId="{8A078448-8AA4-4ED4-B2B9-B0F2AD5C6267}" srcId="{257CACCC-D072-483E-802C-7C1E1AECADF9}" destId="{471E73D3-7A36-4F19-95AC-26EE99D63448}" srcOrd="1" destOrd="0" parTransId="{84FB80D3-B3C0-43D2-9175-DA0560649E25}" sibTransId="{5E9A514D-5377-47AC-92E2-C13289C00BC7}"/>
    <dgm:cxn modelId="{22C87EB1-5AF0-5947-A944-2F7D0AFC369E}" type="presOf" srcId="{1A120D14-E093-493E-8460-B3F886A42EAE}" destId="{DC892FBE-7BEE-405A-B631-50ED52EFDBC7}" srcOrd="1" destOrd="0" presId="urn:microsoft.com/office/officeart/2005/8/layout/process4"/>
    <dgm:cxn modelId="{512F21CD-FD60-624B-95B9-8268BD9E51CF}" type="presOf" srcId="{257CACCC-D072-483E-802C-7C1E1AECADF9}" destId="{7D194444-E42F-4429-B830-362CC9F968F7}" srcOrd="0" destOrd="0" presId="urn:microsoft.com/office/officeart/2005/8/layout/process4"/>
    <dgm:cxn modelId="{B756B2FC-9AB5-3D4D-900B-86F03EFA6A0B}" type="presOf" srcId="{7460FF92-B8C5-4BB4-98A2-DAB7E34D7293}" destId="{44EC5AAA-E963-4B6E-82C0-A44EEC2CE096}" srcOrd="0" destOrd="0" presId="urn:microsoft.com/office/officeart/2005/8/layout/process4"/>
    <dgm:cxn modelId="{B61E7458-CB26-49C1-837F-0112E394B7F1}" srcId="{257CACCC-D072-483E-802C-7C1E1AECADF9}" destId="{1F7C1994-0847-4ADC-935C-30C89BDA9371}" srcOrd="2" destOrd="0" parTransId="{6CA6F705-97E7-4505-B9F6-AA6350326899}" sibTransId="{449054A8-A64E-4BEB-B6E9-5CFAD02EB66B}"/>
    <dgm:cxn modelId="{AEEBFE54-91F5-414D-905A-0CBA99BF1226}" type="presOf" srcId="{AF5EE7C2-A27F-4335-BFCB-DBE8BEB1F25D}" destId="{05B57F57-25B9-4F52-A1CB-36C361B6CC73}" srcOrd="0" destOrd="0" presId="urn:microsoft.com/office/officeart/2005/8/layout/process4"/>
    <dgm:cxn modelId="{10D1D1A8-C6B6-43BC-B59D-FD30AD8512B3}" srcId="{1A120D14-E093-493E-8460-B3F886A42EAE}" destId="{7460FF92-B8C5-4BB4-98A2-DAB7E34D7293}" srcOrd="0" destOrd="0" parTransId="{2F26DE08-82A7-4318-8B64-75950E0B4417}" sibTransId="{B1B33A1E-BDDD-40EE-A3A9-07C4788A071D}"/>
    <dgm:cxn modelId="{5983E5A1-7390-BA49-9EA6-2BB9E6293216}" type="presOf" srcId="{471E73D3-7A36-4F19-95AC-26EE99D63448}" destId="{1044DBA6-3AD0-4DAE-90CA-CA03E02D535F}" srcOrd="1" destOrd="0" presId="urn:microsoft.com/office/officeart/2005/8/layout/process4"/>
    <dgm:cxn modelId="{40ACA9EC-4AE6-6449-B283-5D884E97F486}" type="presOf" srcId="{815BEC8B-D0E0-4425-8A1C-777B33E46E02}" destId="{A314FFB6-F868-425F-BD82-319E2B120687}" srcOrd="0" destOrd="0" presId="urn:microsoft.com/office/officeart/2005/8/layout/process4"/>
    <dgm:cxn modelId="{3AF468A1-DFE0-0848-8B70-52A6F2AA26E6}" type="presOf" srcId="{1A120D14-E093-493E-8460-B3F886A42EAE}" destId="{1FED0BD7-3011-4BCC-9FEE-E645AA2D7E60}" srcOrd="0" destOrd="0" presId="urn:microsoft.com/office/officeart/2005/8/layout/process4"/>
    <dgm:cxn modelId="{C036C3C7-0359-430B-AAE0-BDCABD86ED68}" srcId="{257CACCC-D072-483E-802C-7C1E1AECADF9}" destId="{1A120D14-E093-493E-8460-B3F886A42EAE}" srcOrd="0" destOrd="0" parTransId="{646A0559-4730-40DF-BFCF-3D17B262A6BC}" sibTransId="{8DCBDF83-9F13-4FB4-9F02-9EF0A25C85A4}"/>
    <dgm:cxn modelId="{DB12F0E8-48C6-2F42-87FC-CCAC89A08615}" type="presParOf" srcId="{7D194444-E42F-4429-B830-362CC9F968F7}" destId="{76DB5916-6B77-41C1-9B0D-37B5B1CB14D0}" srcOrd="0" destOrd="0" presId="urn:microsoft.com/office/officeart/2005/8/layout/process4"/>
    <dgm:cxn modelId="{0B02B4C2-179A-0746-B174-EE703D69D594}" type="presParOf" srcId="{76DB5916-6B77-41C1-9B0D-37B5B1CB14D0}" destId="{0FEBA503-4812-4189-A3E5-F6882BDB2CFE}" srcOrd="0" destOrd="0" presId="urn:microsoft.com/office/officeart/2005/8/layout/process4"/>
    <dgm:cxn modelId="{B4D27DF6-BA71-7C47-9A0F-6A1FD27A38B5}" type="presParOf" srcId="{76DB5916-6B77-41C1-9B0D-37B5B1CB14D0}" destId="{5ACF0C50-AD4E-4042-A56C-52606DCB1458}" srcOrd="1" destOrd="0" presId="urn:microsoft.com/office/officeart/2005/8/layout/process4"/>
    <dgm:cxn modelId="{D3848141-B203-E14E-9164-C5281839AF5A}" type="presParOf" srcId="{76DB5916-6B77-41C1-9B0D-37B5B1CB14D0}" destId="{5E5AF73A-E9B7-4A62-8B65-9965E56572FF}" srcOrd="2" destOrd="0" presId="urn:microsoft.com/office/officeart/2005/8/layout/process4"/>
    <dgm:cxn modelId="{8D61DB9E-CC7C-6F47-80AE-BC518D3E7166}" type="presParOf" srcId="{5E5AF73A-E9B7-4A62-8B65-9965E56572FF}" destId="{05B57F57-25B9-4F52-A1CB-36C361B6CC73}" srcOrd="0" destOrd="0" presId="urn:microsoft.com/office/officeart/2005/8/layout/process4"/>
    <dgm:cxn modelId="{F12752AE-57E7-CE47-8BBA-4419639C816A}" type="presParOf" srcId="{7D194444-E42F-4429-B830-362CC9F968F7}" destId="{0C024A2B-56F4-4FDD-8E18-90EA8DE89306}" srcOrd="1" destOrd="0" presId="urn:microsoft.com/office/officeart/2005/8/layout/process4"/>
    <dgm:cxn modelId="{B646197B-8C20-D84E-8748-288EA5C5150F}" type="presParOf" srcId="{7D194444-E42F-4429-B830-362CC9F968F7}" destId="{F61CA62A-CF86-4458-8AA3-C9E3B5FF5C8E}" srcOrd="2" destOrd="0" presId="urn:microsoft.com/office/officeart/2005/8/layout/process4"/>
    <dgm:cxn modelId="{85304271-5896-C640-8536-069F74631C7A}" type="presParOf" srcId="{F61CA62A-CF86-4458-8AA3-C9E3B5FF5C8E}" destId="{714DFDA0-8A13-4FF6-A73D-49E659EA78B8}" srcOrd="0" destOrd="0" presId="urn:microsoft.com/office/officeart/2005/8/layout/process4"/>
    <dgm:cxn modelId="{7B17257D-E12F-5342-881E-CD7F02263C13}" type="presParOf" srcId="{F61CA62A-CF86-4458-8AA3-C9E3B5FF5C8E}" destId="{1044DBA6-3AD0-4DAE-90CA-CA03E02D535F}" srcOrd="1" destOrd="0" presId="urn:microsoft.com/office/officeart/2005/8/layout/process4"/>
    <dgm:cxn modelId="{31B9120F-A379-9741-8A27-BDAF5DE8E455}" type="presParOf" srcId="{F61CA62A-CF86-4458-8AA3-C9E3B5FF5C8E}" destId="{951BA1BA-6D4D-45D3-A5AB-3A4D33B0EB11}" srcOrd="2" destOrd="0" presId="urn:microsoft.com/office/officeart/2005/8/layout/process4"/>
    <dgm:cxn modelId="{350217F7-4BCF-674D-A4E3-36483BF02C90}" type="presParOf" srcId="{951BA1BA-6D4D-45D3-A5AB-3A4D33B0EB11}" destId="{A314FFB6-F868-425F-BD82-319E2B120687}" srcOrd="0" destOrd="0" presId="urn:microsoft.com/office/officeart/2005/8/layout/process4"/>
    <dgm:cxn modelId="{82E51ECD-AFF5-C642-8FFF-E10C2E5C84A0}" type="presParOf" srcId="{7D194444-E42F-4429-B830-362CC9F968F7}" destId="{E5DA893D-63E0-4034-B20B-94904781B15E}" srcOrd="3" destOrd="0" presId="urn:microsoft.com/office/officeart/2005/8/layout/process4"/>
    <dgm:cxn modelId="{81A5BE73-563B-3746-8B12-FDDCC2BBC613}" type="presParOf" srcId="{7D194444-E42F-4429-B830-362CC9F968F7}" destId="{EDA6861B-FA77-439F-8C29-CE764890BC13}" srcOrd="4" destOrd="0" presId="urn:microsoft.com/office/officeart/2005/8/layout/process4"/>
    <dgm:cxn modelId="{5E3FDC6E-F906-1C4B-8254-FC728BFA9EAD}" type="presParOf" srcId="{EDA6861B-FA77-439F-8C29-CE764890BC13}" destId="{1FED0BD7-3011-4BCC-9FEE-E645AA2D7E60}" srcOrd="0" destOrd="0" presId="urn:microsoft.com/office/officeart/2005/8/layout/process4"/>
    <dgm:cxn modelId="{65DBF578-EB17-3447-A742-9086410C9056}" type="presParOf" srcId="{EDA6861B-FA77-439F-8C29-CE764890BC13}" destId="{DC892FBE-7BEE-405A-B631-50ED52EFDBC7}" srcOrd="1" destOrd="0" presId="urn:microsoft.com/office/officeart/2005/8/layout/process4"/>
    <dgm:cxn modelId="{E4C8CE08-0479-7941-B83C-4C6CF339CD10}" type="presParOf" srcId="{EDA6861B-FA77-439F-8C29-CE764890BC13}" destId="{FA460C0D-2FC3-4B21-B4DD-5CACD92EBD09}" srcOrd="2" destOrd="0" presId="urn:microsoft.com/office/officeart/2005/8/layout/process4"/>
    <dgm:cxn modelId="{63E80850-0355-E147-A042-6DCC3342B463}" type="presParOf" srcId="{FA460C0D-2FC3-4B21-B4DD-5CACD92EBD09}" destId="{44EC5AAA-E963-4B6E-82C0-A44EEC2CE0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F0C50-AD4E-4042-A56C-52606DCB1458}">
      <dsp:nvSpPr>
        <dsp:cNvPr id="0" name=""/>
        <dsp:cNvSpPr/>
      </dsp:nvSpPr>
      <dsp:spPr>
        <a:xfrm>
          <a:off x="0" y="3226411"/>
          <a:ext cx="7776864" cy="1058980"/>
        </a:xfrm>
        <a:prstGeom prst="rec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después de la Corte Federal y la evaluación de riesgos previo a la remoción (dos recursos)</a:t>
          </a:r>
          <a:endParaRPr lang="es-ES" sz="1600" b="1" kern="1200" noProof="0" dirty="0">
            <a:latin typeface="Calibri" pitchFamily="34" charset="0"/>
            <a:cs typeface="Calibri" pitchFamily="34" charset="0"/>
          </a:endParaRPr>
        </a:p>
      </dsp:txBody>
      <dsp:txXfrm>
        <a:off x="0" y="3226411"/>
        <a:ext cx="7776864" cy="571849"/>
      </dsp:txXfrm>
    </dsp:sp>
    <dsp:sp modelId="{05B57F57-25B9-4F52-A1CB-36C361B6CC73}">
      <dsp:nvSpPr>
        <dsp:cNvPr id="0" name=""/>
        <dsp:cNvSpPr/>
      </dsp:nvSpPr>
      <dsp:spPr>
        <a:xfrm>
          <a:off x="0" y="3777081"/>
          <a:ext cx="7776864" cy="487130"/>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 Hasta $1,000</a:t>
          </a:r>
          <a:endParaRPr lang="es-ES" sz="2800" kern="1200" noProof="0" dirty="0">
            <a:latin typeface="Calibri" pitchFamily="34" charset="0"/>
            <a:cs typeface="Calibri" pitchFamily="34" charset="0"/>
          </a:endParaRPr>
        </a:p>
      </dsp:txBody>
      <dsp:txXfrm>
        <a:off x="0" y="3777081"/>
        <a:ext cx="7776864" cy="487130"/>
      </dsp:txXfrm>
    </dsp:sp>
    <dsp:sp modelId="{1044DBA6-3AD0-4DAE-90CA-CA03E02D535F}">
      <dsp:nvSpPr>
        <dsp:cNvPr id="0" name=""/>
        <dsp:cNvSpPr/>
      </dsp:nvSpPr>
      <dsp:spPr>
        <a:xfrm rot="10800000">
          <a:off x="0" y="1613584"/>
          <a:ext cx="7776864" cy="1628711"/>
        </a:xfrm>
        <a:prstGeom prst="upArrowCallou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antes de la Corte Federal o la evaluación de riesgos previo a la remoción (un recurso)</a:t>
          </a:r>
        </a:p>
      </dsp:txBody>
      <dsp:txXfrm rot="-10800000">
        <a:off x="0" y="1613584"/>
        <a:ext cx="7776864" cy="571677"/>
      </dsp:txXfrm>
    </dsp:sp>
    <dsp:sp modelId="{A314FFB6-F868-425F-BD82-319E2B120687}">
      <dsp:nvSpPr>
        <dsp:cNvPr id="0" name=""/>
        <dsp:cNvSpPr/>
      </dsp:nvSpPr>
      <dsp:spPr>
        <a:xfrm>
          <a:off x="0" y="2185262"/>
          <a:ext cx="7776864" cy="486984"/>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Hasta $1,500</a:t>
          </a:r>
          <a:endParaRPr lang="es-ES" sz="2800" kern="1200" noProof="0" dirty="0">
            <a:latin typeface="Calibri" pitchFamily="34" charset="0"/>
            <a:cs typeface="Calibri" pitchFamily="34" charset="0"/>
          </a:endParaRPr>
        </a:p>
      </dsp:txBody>
      <dsp:txXfrm>
        <a:off x="0" y="2185262"/>
        <a:ext cx="7776864" cy="486984"/>
      </dsp:txXfrm>
    </dsp:sp>
    <dsp:sp modelId="{DC892FBE-7BEE-405A-B631-50ED52EFDBC7}">
      <dsp:nvSpPr>
        <dsp:cNvPr id="0" name=""/>
        <dsp:cNvSpPr/>
      </dsp:nvSpPr>
      <dsp:spPr>
        <a:xfrm rot="10800000">
          <a:off x="0" y="0"/>
          <a:ext cx="7776864" cy="1628711"/>
        </a:xfrm>
        <a:prstGeom prst="upArrowCallou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antes de la Corte Federal y la evaluación de riesgos previo a la remoción (ningún recurso)</a:t>
          </a:r>
          <a:endParaRPr lang="es-ES" sz="1600" b="1" kern="1200" noProof="0" dirty="0">
            <a:latin typeface="Calibri" pitchFamily="34" charset="0"/>
            <a:cs typeface="Calibri" pitchFamily="34" charset="0"/>
          </a:endParaRPr>
        </a:p>
      </dsp:txBody>
      <dsp:txXfrm rot="-10800000">
        <a:off x="0" y="0"/>
        <a:ext cx="7776864" cy="571677"/>
      </dsp:txXfrm>
    </dsp:sp>
    <dsp:sp modelId="{44EC5AAA-E963-4B6E-82C0-A44EEC2CE096}">
      <dsp:nvSpPr>
        <dsp:cNvPr id="0" name=""/>
        <dsp:cNvSpPr/>
      </dsp:nvSpPr>
      <dsp:spPr>
        <a:xfrm>
          <a:off x="0" y="636639"/>
          <a:ext cx="7776864" cy="486984"/>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 Hasta $2,000</a:t>
          </a:r>
          <a:endParaRPr lang="es-ES" sz="2800" kern="1200" noProof="0" dirty="0">
            <a:latin typeface="Calibri" pitchFamily="34" charset="0"/>
            <a:cs typeface="Calibri" pitchFamily="34" charset="0"/>
          </a:endParaRPr>
        </a:p>
      </dsp:txBody>
      <dsp:txXfrm>
        <a:off x="0" y="636639"/>
        <a:ext cx="7776864" cy="486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F0C50-AD4E-4042-A56C-52606DCB1458}">
      <dsp:nvSpPr>
        <dsp:cNvPr id="0" name=""/>
        <dsp:cNvSpPr/>
      </dsp:nvSpPr>
      <dsp:spPr>
        <a:xfrm>
          <a:off x="0" y="2862035"/>
          <a:ext cx="8013576" cy="939163"/>
        </a:xfrm>
        <a:prstGeom prst="rec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después de la División de Apelación para Refugiados y la Corte Federal (dos recursos)</a:t>
          </a:r>
          <a:endParaRPr lang="es-ES" sz="1600" b="1" kern="1200" noProof="0" dirty="0">
            <a:latin typeface="Calibri" pitchFamily="34" charset="0"/>
            <a:cs typeface="Calibri" pitchFamily="34" charset="0"/>
          </a:endParaRPr>
        </a:p>
      </dsp:txBody>
      <dsp:txXfrm>
        <a:off x="0" y="2862035"/>
        <a:ext cx="8013576" cy="507148"/>
      </dsp:txXfrm>
    </dsp:sp>
    <dsp:sp modelId="{05B57F57-25B9-4F52-A1CB-36C361B6CC73}">
      <dsp:nvSpPr>
        <dsp:cNvPr id="0" name=""/>
        <dsp:cNvSpPr/>
      </dsp:nvSpPr>
      <dsp:spPr>
        <a:xfrm>
          <a:off x="0" y="3349728"/>
          <a:ext cx="8013576" cy="432015"/>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 Hasta $1,000</a:t>
          </a:r>
          <a:endParaRPr lang="es-ES" sz="2800" kern="1200" noProof="0" dirty="0">
            <a:latin typeface="Calibri" pitchFamily="34" charset="0"/>
            <a:cs typeface="Calibri" pitchFamily="34" charset="0"/>
          </a:endParaRPr>
        </a:p>
      </dsp:txBody>
      <dsp:txXfrm>
        <a:off x="0" y="3349728"/>
        <a:ext cx="8013576" cy="432015"/>
      </dsp:txXfrm>
    </dsp:sp>
    <dsp:sp modelId="{1044DBA6-3AD0-4DAE-90CA-CA03E02D535F}">
      <dsp:nvSpPr>
        <dsp:cNvPr id="0" name=""/>
        <dsp:cNvSpPr/>
      </dsp:nvSpPr>
      <dsp:spPr>
        <a:xfrm rot="10800000">
          <a:off x="0" y="1438023"/>
          <a:ext cx="8013576" cy="1444433"/>
        </a:xfrm>
        <a:prstGeom prst="upArrowCallou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antes de la División de Apelación para Refugiados o la Corte Federal (un recurso)</a:t>
          </a:r>
          <a:endParaRPr lang="es-ES" sz="1600" b="1" kern="1200" noProof="0" dirty="0">
            <a:latin typeface="Calibri" pitchFamily="34" charset="0"/>
            <a:cs typeface="Calibri" pitchFamily="34" charset="0"/>
          </a:endParaRPr>
        </a:p>
      </dsp:txBody>
      <dsp:txXfrm rot="-10800000">
        <a:off x="0" y="1438023"/>
        <a:ext cx="8013576" cy="506996"/>
      </dsp:txXfrm>
    </dsp:sp>
    <dsp:sp modelId="{A314FFB6-F868-425F-BD82-319E2B120687}">
      <dsp:nvSpPr>
        <dsp:cNvPr id="0" name=""/>
        <dsp:cNvSpPr/>
      </dsp:nvSpPr>
      <dsp:spPr>
        <a:xfrm>
          <a:off x="0" y="1938013"/>
          <a:ext cx="8013576" cy="431885"/>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 Hasta $1,500</a:t>
          </a:r>
          <a:endParaRPr lang="es-ES" sz="2800" kern="1200" noProof="0" dirty="0">
            <a:latin typeface="Calibri" pitchFamily="34" charset="0"/>
            <a:cs typeface="Calibri" pitchFamily="34" charset="0"/>
          </a:endParaRPr>
        </a:p>
      </dsp:txBody>
      <dsp:txXfrm>
        <a:off x="0" y="1938013"/>
        <a:ext cx="8013576" cy="431885"/>
      </dsp:txXfrm>
    </dsp:sp>
    <dsp:sp modelId="{DC892FBE-7BEE-405A-B631-50ED52EFDBC7}">
      <dsp:nvSpPr>
        <dsp:cNvPr id="0" name=""/>
        <dsp:cNvSpPr/>
      </dsp:nvSpPr>
      <dsp:spPr>
        <a:xfrm rot="10800000">
          <a:off x="0" y="0"/>
          <a:ext cx="8013576" cy="1444433"/>
        </a:xfrm>
        <a:prstGeom prst="upArrowCallout">
          <a:avLst/>
        </a:prstGeom>
        <a:solidFill>
          <a:srgbClr val="92D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noProof="0" dirty="0" smtClean="0">
              <a:latin typeface="Calibri" pitchFamily="34" charset="0"/>
              <a:cs typeface="Calibri" pitchFamily="34" charset="0"/>
            </a:rPr>
            <a:t>Solicitud antes de la División de Apelación para Refugiados y la Corte Federal (ningún recurso)</a:t>
          </a:r>
          <a:endParaRPr lang="es-ES" sz="1600" b="1" kern="1200" noProof="0" dirty="0">
            <a:latin typeface="Calibri" pitchFamily="34" charset="0"/>
            <a:cs typeface="Calibri" pitchFamily="34" charset="0"/>
          </a:endParaRPr>
        </a:p>
      </dsp:txBody>
      <dsp:txXfrm rot="-10800000">
        <a:off x="0" y="0"/>
        <a:ext cx="8013576" cy="506996"/>
      </dsp:txXfrm>
    </dsp:sp>
    <dsp:sp modelId="{44EC5AAA-E963-4B6E-82C0-A44EEC2CE096}">
      <dsp:nvSpPr>
        <dsp:cNvPr id="0" name=""/>
        <dsp:cNvSpPr/>
      </dsp:nvSpPr>
      <dsp:spPr>
        <a:xfrm>
          <a:off x="0" y="504057"/>
          <a:ext cx="8013576" cy="431885"/>
        </a:xfrm>
        <a:prstGeom prst="rect">
          <a:avLst/>
        </a:prstGeom>
        <a:solidFill>
          <a:schemeClr val="accent1">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ES" sz="2800" kern="1200" noProof="0" dirty="0" smtClean="0">
              <a:latin typeface="Calibri" pitchFamily="34" charset="0"/>
              <a:cs typeface="Calibri" pitchFamily="34" charset="0"/>
            </a:rPr>
            <a:t> Hasta $2,000</a:t>
          </a:r>
          <a:endParaRPr lang="es-ES" sz="2800" kern="1200" noProof="0" dirty="0">
            <a:latin typeface="Calibri" pitchFamily="34" charset="0"/>
            <a:cs typeface="Calibri" pitchFamily="34" charset="0"/>
          </a:endParaRPr>
        </a:p>
      </dsp:txBody>
      <dsp:txXfrm>
        <a:off x="0" y="504057"/>
        <a:ext cx="8013576" cy="4318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charset="0"/>
                <a:ea typeface="+mn-ea"/>
                <a:cs typeface="+mn-cs"/>
              </a:defRPr>
            </a:lvl1pPr>
          </a:lstStyle>
          <a:p>
            <a:pPr>
              <a:defRPr/>
            </a:pPr>
            <a:endParaRPr lang="en-CA" dirty="0"/>
          </a:p>
        </p:txBody>
      </p:sp>
      <p:sp>
        <p:nvSpPr>
          <p:cNvPr id="3" name="Date Placeholder 2"/>
          <p:cNvSpPr>
            <a:spLocks noGrp="1"/>
          </p:cNvSpPr>
          <p:nvPr>
            <p:ph type="dt" idx="1"/>
          </p:nvPr>
        </p:nvSpPr>
        <p:spPr>
          <a:xfrm>
            <a:off x="3970338" y="0"/>
            <a:ext cx="3038475" cy="463550"/>
          </a:xfrm>
          <a:prstGeom prst="rect">
            <a:avLst/>
          </a:prstGeom>
        </p:spPr>
        <p:txBody>
          <a:bodyPr vert="horz" wrap="square" lIns="92300" tIns="46150" rIns="92300" bIns="46150" numCol="1" anchor="t" anchorCtr="0" compatLnSpc="1">
            <a:prstTxWarp prst="textNoShape">
              <a:avLst/>
            </a:prstTxWarp>
          </a:bodyPr>
          <a:lstStyle>
            <a:lvl1pPr algn="r">
              <a:defRPr sz="1200" smtClean="0">
                <a:cs typeface="+mn-cs"/>
              </a:defRPr>
            </a:lvl1pPr>
          </a:lstStyle>
          <a:p>
            <a:pPr>
              <a:defRPr/>
            </a:pPr>
            <a:fld id="{B5826BCD-EAC7-0545-B228-E8A80E955C58}" type="datetimeFigureOut">
              <a:rPr lang="en-CA"/>
              <a:pPr>
                <a:defRPr/>
              </a:pPr>
              <a:t>6/25/13</a:t>
            </a:fld>
            <a:endParaRPr lang="en-CA"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CA"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charset="0"/>
                <a:ea typeface="+mn-ea"/>
                <a:cs typeface="+mn-cs"/>
              </a:defRPr>
            </a:lvl1pPr>
          </a:lstStyle>
          <a:p>
            <a:pPr>
              <a:defRPr/>
            </a:pPr>
            <a:endParaRPr lang="en-CA"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2300" tIns="46150" rIns="92300" bIns="46150" numCol="1" anchor="b" anchorCtr="0" compatLnSpc="1">
            <a:prstTxWarp prst="textNoShape">
              <a:avLst/>
            </a:prstTxWarp>
          </a:bodyPr>
          <a:lstStyle>
            <a:lvl1pPr algn="r">
              <a:defRPr sz="1200" smtClean="0">
                <a:cs typeface="+mn-cs"/>
              </a:defRPr>
            </a:lvl1pPr>
          </a:lstStyle>
          <a:p>
            <a:pPr>
              <a:defRPr/>
            </a:pPr>
            <a:fld id="{856374B4-D397-EC47-BBB6-24970DFDE264}" type="slidenum">
              <a:rPr lang="en-CA"/>
              <a:pPr>
                <a:defRPr/>
              </a:pPr>
              <a:t>‹Nr.›</a:t>
            </a:fld>
            <a:endParaRPr lang="en-CA" dirty="0"/>
          </a:p>
        </p:txBody>
      </p:sp>
    </p:spTree>
    <p:extLst>
      <p:ext uri="{BB962C8B-B14F-4D97-AF65-F5344CB8AC3E}">
        <p14:creationId xmlns:p14="http://schemas.microsoft.com/office/powerpoint/2010/main" val="266634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D5647F-5207-AC49-A1CA-641C38C14EC8}" type="slidenum">
              <a:rPr lang="en-CA" sz="1200"/>
              <a:pPr eaLnBrk="1" hangingPunct="1"/>
              <a:t>1</a:t>
            </a:fld>
            <a:endParaRPr lang="en-CA"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B7CC72-F01D-9945-B2C9-BBC8EFC1E11A}" type="slidenum">
              <a:rPr lang="en-US" sz="1200"/>
              <a:pPr eaLnBrk="1" hangingPunct="1"/>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xfrm>
            <a:off x="625475" y="4360863"/>
            <a:ext cx="560705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sz="1100" dirty="0">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988263-CDD1-7946-B7E8-710CF49868BD}" type="slidenum">
              <a:rPr lang="en-US" sz="1200"/>
              <a:pPr eaLnBrk="1" hangingPunct="1"/>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F742E-DA7A-3745-9DA5-5FF94A2EFEF9}" type="slidenum">
              <a:rPr lang="en-US" sz="1200"/>
              <a:pPr eaLnBrk="1" hangingPunct="1"/>
              <a:t>12</a:t>
            </a:fld>
            <a:endParaRPr lang="en-US" sz="1200" dirty="0"/>
          </a:p>
        </p:txBody>
      </p:sp>
      <p:sp>
        <p:nvSpPr>
          <p:cNvPr id="37891" name="Notes Placeholder 1"/>
          <p:cNvSpPr>
            <a:spLocks noGrp="1"/>
          </p:cNvSpPr>
          <p:nvPr/>
        </p:nvSpPr>
        <p:spPr bwMode="auto">
          <a:xfrm>
            <a:off x="701675" y="4416425"/>
            <a:ext cx="5607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lstStyle/>
          <a:p>
            <a:pPr eaLnBrk="0" hangingPunct="0">
              <a:spcBef>
                <a:spcPct val="30000"/>
              </a:spcBef>
            </a:pPr>
            <a:endParaRPr lang="en-CA" sz="1200"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DC3C0-7846-484F-9EB5-0654FC0CC032}" type="slidenum">
              <a:rPr lang="en-US" sz="1200"/>
              <a:pPr eaLnBrk="1" hangingPunct="1"/>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1DB1BC-7212-434E-A9B2-91C37EF8BE2A}" type="slidenum">
              <a:rPr lang="en-US" sz="1200"/>
              <a:pPr eaLnBrk="1" hangingPunct="1"/>
              <a:t>14</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1A7B8B-0B4C-AA42-B523-CFBE96C7E4B0}" type="slidenum">
              <a:rPr lang="en-US" sz="1200"/>
              <a:pPr eaLnBrk="1" hangingPunct="1"/>
              <a:t>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9373B0-E487-AB4A-8342-F38AF83C6EB2}" type="slidenum">
              <a:rPr lang="en-US" sz="1200"/>
              <a:pPr eaLnBrk="1" hangingPunct="1"/>
              <a:t>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7A6A7E-844A-AA4B-BCD6-8F1D493ECCE8}" type="slidenum">
              <a:rPr lang="en-US" sz="1200"/>
              <a:pPr eaLnBrk="1" hangingPunct="1"/>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xfrm>
            <a:off x="552450" y="4432300"/>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B618B4-B820-6246-B77E-3E256A2CD5F2}" type="slidenum">
              <a:rPr lang="en-US" sz="1200"/>
              <a:pPr eaLnBrk="1" hangingPunct="1"/>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BDFDB4-0B9E-A241-84C2-F60C855C597B}" type="slidenum">
              <a:rPr lang="en-US" sz="1200"/>
              <a:pPr eaLnBrk="1" hangingPunct="1"/>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A79EF-9FA2-7940-A75F-3546D2A77B6C}" type="slidenum">
              <a:rPr lang="en-US" sz="1200"/>
              <a:pPr eaLnBrk="1" hangingPunct="1"/>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xfrm>
            <a:off x="696913" y="4287838"/>
            <a:ext cx="5607050"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sz="1100"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4BE26F-2E52-4A4D-BE90-7BD511A2A341}" type="slidenum">
              <a:rPr lang="en-US" sz="1200"/>
              <a:pPr eaLnBrk="1" hangingPunct="1"/>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6D865B-7965-A945-8C3A-02A3108065D4}" type="slidenum">
              <a:rPr lang="en-US" sz="1200"/>
              <a:pPr eaLnBrk="1" hangingPunct="1"/>
              <a:t>9</a:t>
            </a:fld>
            <a:endParaRPr lang="en-US" sz="1200" dirty="0"/>
          </a:p>
        </p:txBody>
      </p:sp>
      <p:sp>
        <p:nvSpPr>
          <p:cNvPr id="3174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s-E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2700"/>
            <a:ext cx="88582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xfrm>
            <a:off x="6553200" y="6245225"/>
            <a:ext cx="2133600" cy="476250"/>
          </a:xfrm>
        </p:spPr>
        <p:txBody>
          <a:bodyPr/>
          <a:lstStyle>
            <a:lvl1pPr>
              <a:defRPr smtClean="0"/>
            </a:lvl1pPr>
          </a:lstStyle>
          <a:p>
            <a:pPr>
              <a:defRPr/>
            </a:pPr>
            <a:fld id="{5247C6FD-8C85-1347-8FEE-01F379FEA90D}" type="slidenum">
              <a:rPr lang="en-US"/>
              <a:pPr>
                <a:defRPr/>
              </a:pPr>
              <a:t>‹Nr.›</a:t>
            </a:fld>
            <a:endParaRPr lang="en-US" dirty="0"/>
          </a:p>
        </p:txBody>
      </p:sp>
    </p:spTree>
    <p:extLst>
      <p:ext uri="{BB962C8B-B14F-4D97-AF65-F5344CB8AC3E}">
        <p14:creationId xmlns:p14="http://schemas.microsoft.com/office/powerpoint/2010/main" val="151404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5EAEB8-59E6-5A47-88F9-E36016706172}" type="slidenum">
              <a:rPr lang="en-US"/>
              <a:pPr>
                <a:defRPr/>
              </a:pPr>
              <a:t>‹Nr.›</a:t>
            </a:fld>
            <a:endParaRPr lang="en-US" dirty="0"/>
          </a:p>
        </p:txBody>
      </p:sp>
    </p:spTree>
    <p:extLst>
      <p:ext uri="{BB962C8B-B14F-4D97-AF65-F5344CB8AC3E}">
        <p14:creationId xmlns:p14="http://schemas.microsoft.com/office/powerpoint/2010/main" val="171372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D1424E-69C2-AE4C-9811-6F1AD77CA18A}" type="slidenum">
              <a:rPr lang="en-US"/>
              <a:pPr>
                <a:defRPr/>
              </a:pPr>
              <a:t>‹Nr.›</a:t>
            </a:fld>
            <a:endParaRPr lang="en-US" dirty="0"/>
          </a:p>
        </p:txBody>
      </p:sp>
    </p:spTree>
    <p:extLst>
      <p:ext uri="{BB962C8B-B14F-4D97-AF65-F5344CB8AC3E}">
        <p14:creationId xmlns:p14="http://schemas.microsoft.com/office/powerpoint/2010/main" val="152918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9872F3-17B6-CE41-90BA-E0488853FC87}" type="slidenum">
              <a:rPr lang="en-US"/>
              <a:pPr>
                <a:defRPr/>
              </a:pPr>
              <a:t>‹Nr.›</a:t>
            </a:fld>
            <a:endParaRPr lang="en-US" dirty="0"/>
          </a:p>
        </p:txBody>
      </p:sp>
    </p:spTree>
    <p:extLst>
      <p:ext uri="{BB962C8B-B14F-4D97-AF65-F5344CB8AC3E}">
        <p14:creationId xmlns:p14="http://schemas.microsoft.com/office/powerpoint/2010/main" val="418856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734B8A-B23B-DE4F-B49A-DC5AF38C63B4}" type="slidenum">
              <a:rPr lang="en-US"/>
              <a:pPr>
                <a:defRPr/>
              </a:pPr>
              <a:t>‹Nr.›</a:t>
            </a:fld>
            <a:endParaRPr lang="en-US" dirty="0"/>
          </a:p>
        </p:txBody>
      </p:sp>
    </p:spTree>
    <p:extLst>
      <p:ext uri="{BB962C8B-B14F-4D97-AF65-F5344CB8AC3E}">
        <p14:creationId xmlns:p14="http://schemas.microsoft.com/office/powerpoint/2010/main" val="21249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82B795-ADB7-5146-AACC-4F399DB94296}" type="slidenum">
              <a:rPr lang="en-US"/>
              <a:pPr>
                <a:defRPr/>
              </a:pPr>
              <a:t>‹Nr.›</a:t>
            </a:fld>
            <a:endParaRPr lang="en-US" dirty="0"/>
          </a:p>
        </p:txBody>
      </p:sp>
    </p:spTree>
    <p:extLst>
      <p:ext uri="{BB962C8B-B14F-4D97-AF65-F5344CB8AC3E}">
        <p14:creationId xmlns:p14="http://schemas.microsoft.com/office/powerpoint/2010/main" val="27431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2FFFA49-1BC3-CF47-9004-6524E5F01CEB}" type="slidenum">
              <a:rPr lang="en-US"/>
              <a:pPr>
                <a:defRPr/>
              </a:pPr>
              <a:t>‹Nr.›</a:t>
            </a:fld>
            <a:endParaRPr lang="en-US" dirty="0"/>
          </a:p>
        </p:txBody>
      </p:sp>
    </p:spTree>
    <p:extLst>
      <p:ext uri="{BB962C8B-B14F-4D97-AF65-F5344CB8AC3E}">
        <p14:creationId xmlns:p14="http://schemas.microsoft.com/office/powerpoint/2010/main" val="68123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1A1544-111C-104E-B667-B9E068B09861}" type="slidenum">
              <a:rPr lang="en-US"/>
              <a:pPr>
                <a:defRPr/>
              </a:pPr>
              <a:t>‹Nr.›</a:t>
            </a:fld>
            <a:endParaRPr lang="en-US" dirty="0"/>
          </a:p>
        </p:txBody>
      </p:sp>
    </p:spTree>
    <p:extLst>
      <p:ext uri="{BB962C8B-B14F-4D97-AF65-F5344CB8AC3E}">
        <p14:creationId xmlns:p14="http://schemas.microsoft.com/office/powerpoint/2010/main" val="108914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2422A2D-E898-F448-85B9-E85A9CDE2AD5}" type="slidenum">
              <a:rPr lang="en-US"/>
              <a:pPr>
                <a:defRPr/>
              </a:pPr>
              <a:t>‹Nr.›</a:t>
            </a:fld>
            <a:endParaRPr lang="en-US" dirty="0"/>
          </a:p>
        </p:txBody>
      </p:sp>
    </p:spTree>
    <p:extLst>
      <p:ext uri="{BB962C8B-B14F-4D97-AF65-F5344CB8AC3E}">
        <p14:creationId xmlns:p14="http://schemas.microsoft.com/office/powerpoint/2010/main" val="237377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5CE83F-8894-174E-B575-8F27E30067AA}" type="slidenum">
              <a:rPr lang="en-US"/>
              <a:pPr>
                <a:defRPr/>
              </a:pPr>
              <a:t>‹Nr.›</a:t>
            </a:fld>
            <a:endParaRPr lang="en-US" dirty="0"/>
          </a:p>
        </p:txBody>
      </p:sp>
    </p:spTree>
    <p:extLst>
      <p:ext uri="{BB962C8B-B14F-4D97-AF65-F5344CB8AC3E}">
        <p14:creationId xmlns:p14="http://schemas.microsoft.com/office/powerpoint/2010/main" val="198459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84A96B-C020-2B4E-9660-709BF2639679}" type="slidenum">
              <a:rPr lang="en-US"/>
              <a:pPr>
                <a:defRPr/>
              </a:pPr>
              <a:t>‹Nr.›</a:t>
            </a:fld>
            <a:endParaRPr lang="en-US" dirty="0"/>
          </a:p>
        </p:txBody>
      </p:sp>
    </p:spTree>
    <p:extLst>
      <p:ext uri="{BB962C8B-B14F-4D97-AF65-F5344CB8AC3E}">
        <p14:creationId xmlns:p14="http://schemas.microsoft.com/office/powerpoint/2010/main" val="2189588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9682B924-7D04-0D4A-AA12-322E1A973126}"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800" b="1">
          <a:solidFill>
            <a:srgbClr val="000066"/>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rgbClr val="000066"/>
          </a:solidFill>
          <a:latin typeface="Arial" charset="0"/>
          <a:ea typeface="ＭＳ Ｐゴシック" charset="0"/>
          <a:cs typeface="ＭＳ Ｐゴシック" charset="0"/>
        </a:defRPr>
      </a:lvl2pPr>
      <a:lvl3pPr algn="ctr" rtl="0" eaLnBrk="0" fontAlgn="base" hangingPunct="0">
        <a:spcBef>
          <a:spcPct val="0"/>
        </a:spcBef>
        <a:spcAft>
          <a:spcPct val="0"/>
        </a:spcAft>
        <a:defRPr sz="2800" b="1">
          <a:solidFill>
            <a:srgbClr val="000066"/>
          </a:solidFill>
          <a:latin typeface="Arial" charset="0"/>
          <a:ea typeface="ＭＳ Ｐゴシック" charset="0"/>
          <a:cs typeface="ＭＳ Ｐゴシック" charset="0"/>
        </a:defRPr>
      </a:lvl3pPr>
      <a:lvl4pPr algn="ctr" rtl="0" eaLnBrk="0" fontAlgn="base" hangingPunct="0">
        <a:spcBef>
          <a:spcPct val="0"/>
        </a:spcBef>
        <a:spcAft>
          <a:spcPct val="0"/>
        </a:spcAft>
        <a:defRPr sz="2800" b="1">
          <a:solidFill>
            <a:srgbClr val="000066"/>
          </a:solidFill>
          <a:latin typeface="Arial" charset="0"/>
          <a:ea typeface="ＭＳ Ｐゴシック" charset="0"/>
          <a:cs typeface="ＭＳ Ｐゴシック" charset="0"/>
        </a:defRPr>
      </a:lvl4pPr>
      <a:lvl5pPr algn="ctr" rtl="0" eaLnBrk="0" fontAlgn="base" hangingPunct="0">
        <a:spcBef>
          <a:spcPct val="0"/>
        </a:spcBef>
        <a:spcAft>
          <a:spcPct val="0"/>
        </a:spcAft>
        <a:defRPr sz="2800" b="1">
          <a:solidFill>
            <a:srgbClr val="00006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rgbClr val="000066"/>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000066"/>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laws-lois.justice.gc.ca/eng/acts/I-2.5/page-33.html%23docCont" TargetMode="External"/><Relationship Id="rId4" Type="http://schemas.openxmlformats.org/officeDocument/2006/relationships/hyperlink" Target="http://laws-lois.justice.gc.ca/eng/acts/I-2.5/page-15.html%23docCont" TargetMode="External"/><Relationship Id="rId5" Type="http://schemas.openxmlformats.org/officeDocument/2006/relationships/hyperlink" Target="http://laws-lois.justice.gc.ca/eng/regulations/SOR-2002-227/page-79.html%23h-104" TargetMode="External"/><Relationship Id="rId6" Type="http://schemas.openxmlformats.org/officeDocument/2006/relationships/hyperlink" Target="http://laws-lois.justice.gc.ca/eng/acts/I-2.5/page-11.html%23docCon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Gr_fico_de_Microsoft_Excel1.xls"/><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bsa-asfc.gc.ca/prog/avrr-arvr" TargetMode="External"/><Relationship Id="rId4" Type="http://schemas.openxmlformats.org/officeDocument/2006/relationships/hyperlink" Target="http://www.iom.int/" TargetMode="External"/><Relationship Id="rId5" Type="http://schemas.openxmlformats.org/officeDocument/2006/relationships/hyperlink" Target="mailto:AVRR-ARVR@cbsa-asfc.gc.ca"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2060575"/>
            <a:ext cx="4678363" cy="1470025"/>
          </a:xfrm>
        </p:spPr>
        <p:txBody>
          <a:bodyPr/>
          <a:lstStyle/>
          <a:p>
            <a:pPr eaLnBrk="1" hangingPunct="1">
              <a:defRPr/>
            </a:pPr>
            <a:r>
              <a:rPr lang="es-ES_tradnl" dirty="0" smtClean="0">
                <a:latin typeface="Calibri" charset="0"/>
                <a:cs typeface="Calibri" charset="0"/>
              </a:rPr>
              <a:t>Programa Piloto de Retorno Voluntario Asistido y Reintegración </a:t>
            </a:r>
            <a:br>
              <a:rPr lang="es-ES_tradnl" dirty="0" smtClean="0">
                <a:latin typeface="Calibri" charset="0"/>
                <a:cs typeface="Calibri" charset="0"/>
              </a:rPr>
            </a:br>
            <a:r>
              <a:rPr lang="es-ES_tradnl" dirty="0" smtClean="0">
                <a:latin typeface="Calibri" charset="0"/>
                <a:cs typeface="Calibri" charset="0"/>
              </a:rPr>
              <a:t/>
            </a:r>
            <a:br>
              <a:rPr lang="es-ES_tradnl" dirty="0" smtClean="0">
                <a:latin typeface="Calibri" charset="0"/>
                <a:cs typeface="Calibri" charset="0"/>
              </a:rPr>
            </a:br>
            <a:endParaRPr lang="es-ES_tradnl" sz="2400" dirty="0">
              <a:latin typeface="Calibri" charset="0"/>
              <a:cs typeface="Calibri" charset="0"/>
            </a:endParaRPr>
          </a:p>
        </p:txBody>
      </p:sp>
      <p:sp>
        <p:nvSpPr>
          <p:cNvPr id="3075" name="Rectangle 3"/>
          <p:cNvSpPr>
            <a:spLocks noGrp="1" noChangeArrowheads="1"/>
          </p:cNvSpPr>
          <p:nvPr>
            <p:ph type="subTitle" idx="1"/>
          </p:nvPr>
        </p:nvSpPr>
        <p:spPr>
          <a:xfrm>
            <a:off x="539750" y="3789363"/>
            <a:ext cx="4679950" cy="1752600"/>
          </a:xfrm>
        </p:spPr>
        <p:txBody>
          <a:bodyPr/>
          <a:lstStyle/>
          <a:p>
            <a:pPr eaLnBrk="1" hangingPunct="1">
              <a:spcBef>
                <a:spcPct val="0"/>
              </a:spcBef>
              <a:defRPr/>
            </a:pPr>
            <a:r>
              <a:rPr lang="es-ES_tradnl" b="1" dirty="0" smtClean="0">
                <a:latin typeface="Calibri" charset="0"/>
                <a:cs typeface="Calibri" charset="0"/>
              </a:rPr>
              <a:t>Conferencia Regional sobre Migración</a:t>
            </a:r>
          </a:p>
          <a:p>
            <a:pPr eaLnBrk="1" hangingPunct="1">
              <a:spcBef>
                <a:spcPct val="0"/>
              </a:spcBef>
              <a:defRPr/>
            </a:pPr>
            <a:endParaRPr lang="es-ES_tradnl" b="1" dirty="0" smtClean="0">
              <a:latin typeface="Calibri" charset="0"/>
              <a:cs typeface="Calibri" charset="0"/>
            </a:endParaRPr>
          </a:p>
          <a:p>
            <a:pPr eaLnBrk="1" hangingPunct="1">
              <a:spcBef>
                <a:spcPct val="0"/>
              </a:spcBef>
              <a:defRPr/>
            </a:pPr>
            <a:r>
              <a:rPr lang="es-ES_tradnl" b="1" dirty="0" smtClean="0">
                <a:latin typeface="Calibri" charset="0"/>
                <a:cs typeface="Calibri" charset="0"/>
              </a:rPr>
              <a:t>Junio de 2013</a:t>
            </a:r>
            <a:endParaRPr lang="es-ES_tradnl" b="1" dirty="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04E66C3-0B74-294B-B5FA-E0AF3E3B22E0}" type="slidenum">
              <a:rPr lang="en-US" smtClean="0"/>
              <a:pPr eaLnBrk="1" hangingPunct="1">
                <a:defRPr/>
              </a:pPr>
              <a:t>10</a:t>
            </a:fld>
            <a:endParaRPr lang="en-US" dirty="0" smtClean="0"/>
          </a:p>
        </p:txBody>
      </p:sp>
      <p:sp>
        <p:nvSpPr>
          <p:cNvPr id="12291" name="Rectangle 2"/>
          <p:cNvSpPr>
            <a:spLocks noGrp="1" noChangeArrowheads="1"/>
          </p:cNvSpPr>
          <p:nvPr>
            <p:ph type="title"/>
          </p:nvPr>
        </p:nvSpPr>
        <p:spPr>
          <a:xfrm>
            <a:off x="457200" y="615950"/>
            <a:ext cx="8229600" cy="581025"/>
          </a:xfrm>
        </p:spPr>
        <p:txBody>
          <a:bodyPr/>
          <a:lstStyle/>
          <a:p>
            <a:pPr eaLnBrk="1" hangingPunct="1">
              <a:defRPr/>
            </a:pPr>
            <a:r>
              <a:rPr lang="es-ES" dirty="0" smtClean="0">
                <a:latin typeface="Calibri" charset="0"/>
                <a:cs typeface="Calibri" charset="0"/>
              </a:rPr>
              <a:t>¿Quién </a:t>
            </a:r>
            <a:r>
              <a:rPr lang="es-ES" u="sng" dirty="0" smtClean="0">
                <a:latin typeface="Calibri" charset="0"/>
                <a:cs typeface="Calibri" charset="0"/>
              </a:rPr>
              <a:t>no</a:t>
            </a:r>
            <a:r>
              <a:rPr lang="es-ES" dirty="0" smtClean="0">
                <a:latin typeface="Calibri" charset="0"/>
                <a:cs typeface="Calibri" charset="0"/>
              </a:rPr>
              <a:t> califica para participar en el AVRR?</a:t>
            </a:r>
            <a:endParaRPr lang="es-ES" dirty="0">
              <a:latin typeface="Calibri" charset="0"/>
              <a:cs typeface="Calibri" charset="0"/>
            </a:endParaRPr>
          </a:p>
        </p:txBody>
      </p:sp>
      <p:sp>
        <p:nvSpPr>
          <p:cNvPr id="12292" name="Rectangle 3"/>
          <p:cNvSpPr>
            <a:spLocks noGrp="1" noChangeArrowheads="1"/>
          </p:cNvSpPr>
          <p:nvPr>
            <p:ph type="body" idx="1"/>
          </p:nvPr>
        </p:nvSpPr>
        <p:spPr>
          <a:xfrm>
            <a:off x="179388" y="1268412"/>
            <a:ext cx="8856662" cy="5472955"/>
          </a:xfrm>
        </p:spPr>
        <p:txBody>
          <a:bodyPr/>
          <a:lstStyle/>
          <a:p>
            <a:pPr>
              <a:lnSpc>
                <a:spcPct val="90000"/>
              </a:lnSpc>
              <a:defRPr/>
            </a:pPr>
            <a:r>
              <a:rPr lang="es-ES" sz="1400" dirty="0" smtClean="0">
                <a:latin typeface="Calibri" charset="0"/>
                <a:cs typeface="Calibri" charset="0"/>
              </a:rPr>
              <a:t>Solicitantes que obtuvieron una </a:t>
            </a:r>
            <a:r>
              <a:rPr lang="es-ES" sz="1400" dirty="0" smtClean="0">
                <a:latin typeface="Calibri" charset="0"/>
                <a:cs typeface="Calibri" charset="0"/>
              </a:rPr>
              <a:t>resoluci</a:t>
            </a:r>
            <a:r>
              <a:rPr lang="es-ES" sz="1400" dirty="0" smtClean="0">
                <a:latin typeface="Calibri" charset="0"/>
                <a:cs typeface="Calibri" charset="0"/>
              </a:rPr>
              <a:t>ón</a:t>
            </a:r>
            <a:r>
              <a:rPr lang="es-ES" sz="1400" dirty="0" smtClean="0">
                <a:latin typeface="Calibri" charset="0"/>
                <a:cs typeface="Calibri" charset="0"/>
              </a:rPr>
              <a:t> </a:t>
            </a:r>
            <a:r>
              <a:rPr lang="es-ES" sz="1400" dirty="0" smtClean="0">
                <a:latin typeface="Calibri" charset="0"/>
                <a:cs typeface="Calibri" charset="0"/>
              </a:rPr>
              <a:t>acerca del refugio en base a una solicitud </a:t>
            </a:r>
            <a:r>
              <a:rPr lang="es-ES" sz="1400" dirty="0" smtClean="0">
                <a:latin typeface="Calibri" charset="0"/>
                <a:cs typeface="Calibri" charset="0"/>
              </a:rPr>
              <a:t>que no tiene </a:t>
            </a:r>
            <a:r>
              <a:rPr lang="es-ES" sz="1400" dirty="0" smtClean="0">
                <a:latin typeface="Calibri" charset="0"/>
                <a:cs typeface="Calibri" charset="0"/>
              </a:rPr>
              <a:t>una base confiable (</a:t>
            </a:r>
            <a:r>
              <a:rPr lang="es-ES" sz="1400" u="sng" dirty="0" smtClean="0">
                <a:latin typeface="Calibri" charset="0"/>
                <a:cs typeface="Calibri" charset="0"/>
                <a:hlinkClick r:id="rId3"/>
              </a:rPr>
              <a:t>subsección 107(2) de la Ley de Inmigración y Protección de Refugiados</a:t>
            </a:r>
            <a:r>
              <a:rPr lang="es-ES" sz="1400" dirty="0" smtClean="0">
                <a:latin typeface="Calibri" charset="0"/>
                <a:cs typeface="Calibri" charset="0"/>
              </a:rPr>
              <a:t>).</a:t>
            </a:r>
          </a:p>
          <a:p>
            <a:pPr>
              <a:lnSpc>
                <a:spcPct val="90000"/>
              </a:lnSpc>
              <a:defRPr/>
            </a:pPr>
            <a:r>
              <a:rPr lang="es-ES" sz="1400" dirty="0" smtClean="0">
                <a:latin typeface="Calibri" charset="0"/>
                <a:cs typeface="Calibri" charset="0"/>
              </a:rPr>
              <a:t>Solicitantes considerados como excluidos, según las secciones E y </a:t>
            </a:r>
            <a:r>
              <a:rPr lang="es-ES" sz="1400" dirty="0" smtClean="0">
                <a:latin typeface="Calibri" charset="0"/>
                <a:cs typeface="Calibri" charset="0"/>
              </a:rPr>
              <a:t>F </a:t>
            </a:r>
            <a:r>
              <a:rPr lang="es-ES" sz="1400" dirty="0" smtClean="0">
                <a:latin typeface="Calibri" charset="0"/>
                <a:cs typeface="Calibri" charset="0"/>
              </a:rPr>
              <a:t>del Artículo 1 de la Convención de las Naciones Unidas sobre el Estatuto de los Refugiados.</a:t>
            </a:r>
          </a:p>
          <a:p>
            <a:pPr>
              <a:lnSpc>
                <a:spcPct val="90000"/>
              </a:lnSpc>
              <a:defRPr/>
            </a:pPr>
            <a:r>
              <a:rPr lang="es-ES" sz="1400" dirty="0" smtClean="0">
                <a:latin typeface="Calibri" charset="0"/>
                <a:cs typeface="Calibri" charset="0"/>
              </a:rPr>
              <a:t>Solicitantes que retiran o abandonan su solicitud de la condici</a:t>
            </a:r>
            <a:r>
              <a:rPr lang="es-ES" sz="1400" dirty="0" smtClean="0">
                <a:latin typeface="Calibri" charset="0"/>
                <a:cs typeface="Calibri" charset="0"/>
              </a:rPr>
              <a:t>ón de refugiado antes de haber recibido una resolución de la IRB</a:t>
            </a:r>
            <a:r>
              <a:rPr lang="es-ES" sz="1400" dirty="0" smtClean="0">
                <a:latin typeface="Calibri" charset="0"/>
                <a:cs typeface="Calibri" charset="0"/>
              </a:rPr>
              <a:t>.</a:t>
            </a:r>
            <a:endParaRPr lang="es-ES" sz="1400" dirty="0" smtClean="0">
              <a:latin typeface="Calibri" charset="0"/>
              <a:cs typeface="Calibri" charset="0"/>
            </a:endParaRPr>
          </a:p>
          <a:p>
            <a:pPr>
              <a:lnSpc>
                <a:spcPct val="90000"/>
              </a:lnSpc>
              <a:defRPr/>
            </a:pPr>
            <a:r>
              <a:rPr lang="es-ES" sz="1400" dirty="0" smtClean="0">
                <a:latin typeface="Calibri" charset="0"/>
                <a:cs typeface="Calibri" charset="0"/>
              </a:rPr>
              <a:t>Solicitantes de un pa</a:t>
            </a:r>
            <a:r>
              <a:rPr lang="es-ES" sz="1400" dirty="0" smtClean="0">
                <a:latin typeface="Calibri" charset="0"/>
                <a:cs typeface="Calibri" charset="0"/>
              </a:rPr>
              <a:t>ís con suspensión temporal de remoción                                                                             </a:t>
            </a:r>
            <a:r>
              <a:rPr lang="es-ES" sz="1400" dirty="0" smtClean="0">
                <a:latin typeface="Calibri" charset="0"/>
                <a:cs typeface="Calibri" charset="0"/>
              </a:rPr>
              <a:t>(</a:t>
            </a:r>
            <a:r>
              <a:rPr lang="es-ES" sz="1400" u="sng" dirty="0" smtClean="0">
                <a:latin typeface="Calibri" charset="0"/>
                <a:cs typeface="Calibri" charset="0"/>
                <a:hlinkClick r:id="rId4"/>
              </a:rPr>
              <a:t>subsecci</a:t>
            </a:r>
            <a:r>
              <a:rPr lang="es-ES" sz="1400" u="sng" dirty="0" smtClean="0">
                <a:latin typeface="Calibri" charset="0"/>
                <a:cs typeface="Calibri" charset="0"/>
                <a:hlinkClick r:id="rId4"/>
              </a:rPr>
              <a:t>ón</a:t>
            </a:r>
            <a:r>
              <a:rPr lang="es-ES" sz="1400" u="sng" dirty="0" smtClean="0">
                <a:latin typeface="Calibri" charset="0"/>
                <a:cs typeface="Calibri" charset="0"/>
                <a:hlinkClick r:id="rId4"/>
              </a:rPr>
              <a:t> </a:t>
            </a:r>
            <a:r>
              <a:rPr lang="es-ES" sz="1400" u="sng" dirty="0" smtClean="0">
                <a:latin typeface="Calibri" charset="0"/>
                <a:cs typeface="Calibri" charset="0"/>
                <a:hlinkClick r:id="rId4"/>
              </a:rPr>
              <a:t>50(a</a:t>
            </a:r>
            <a:r>
              <a:rPr lang="es-ES" sz="1400" u="sng" dirty="0" smtClean="0">
                <a:latin typeface="Calibri" charset="0"/>
                <a:cs typeface="Calibri" charset="0"/>
                <a:hlinkClick r:id="rId4"/>
              </a:rPr>
              <a:t>) de la Ley de Inmigraci</a:t>
            </a:r>
            <a:r>
              <a:rPr lang="es-ES" sz="1400" u="sng" dirty="0" smtClean="0">
                <a:latin typeface="Calibri" charset="0"/>
                <a:cs typeface="Calibri" charset="0"/>
                <a:hlinkClick r:id="rId4"/>
              </a:rPr>
              <a:t>ón y Protección de Refugiados</a:t>
            </a:r>
            <a:r>
              <a:rPr lang="es-ES" sz="1400" u="sng" dirty="0" smtClean="0">
                <a:latin typeface="Calibri" charset="0"/>
                <a:cs typeface="Calibri" charset="0"/>
                <a:hlinkClick r:id="rId4"/>
              </a:rPr>
              <a:t> </a:t>
            </a:r>
            <a:r>
              <a:rPr lang="es-ES" sz="1400" dirty="0" smtClean="0">
                <a:latin typeface="Calibri" charset="0"/>
                <a:cs typeface="Calibri" charset="0"/>
              </a:rPr>
              <a:t>y</a:t>
            </a:r>
            <a:r>
              <a:rPr lang="es-ES" sz="1400" dirty="0" smtClean="0">
                <a:latin typeface="Calibri" charset="0"/>
                <a:cs typeface="Calibri" charset="0"/>
              </a:rPr>
              <a:t> </a:t>
            </a:r>
            <a:r>
              <a:rPr lang="es-ES" sz="1400" u="sng" dirty="0" smtClean="0">
                <a:latin typeface="Calibri" charset="0"/>
                <a:cs typeface="Calibri" charset="0"/>
                <a:hlinkClick r:id="rId5"/>
              </a:rPr>
              <a:t>secci</a:t>
            </a:r>
            <a:r>
              <a:rPr lang="es-ES" sz="1400" u="sng" dirty="0" smtClean="0">
                <a:latin typeface="Calibri" charset="0"/>
                <a:cs typeface="Calibri" charset="0"/>
                <a:hlinkClick r:id="rId5"/>
              </a:rPr>
              <a:t>ón</a:t>
            </a:r>
            <a:r>
              <a:rPr lang="es-ES" sz="1400" u="sng" dirty="0" smtClean="0">
                <a:latin typeface="Calibri" charset="0"/>
                <a:cs typeface="Calibri" charset="0"/>
                <a:hlinkClick r:id="rId5"/>
              </a:rPr>
              <a:t> </a:t>
            </a:r>
            <a:r>
              <a:rPr lang="es-ES" sz="1400" u="sng" dirty="0" smtClean="0">
                <a:latin typeface="Calibri" charset="0"/>
                <a:cs typeface="Calibri" charset="0"/>
                <a:hlinkClick r:id="rId5"/>
              </a:rPr>
              <a:t>230 </a:t>
            </a:r>
            <a:r>
              <a:rPr lang="es-ES" sz="1400" u="sng" dirty="0" smtClean="0">
                <a:latin typeface="Calibri" charset="0"/>
                <a:cs typeface="Calibri" charset="0"/>
                <a:hlinkClick r:id="rId5"/>
              </a:rPr>
              <a:t>del Reglamento de Inmigraci</a:t>
            </a:r>
            <a:r>
              <a:rPr lang="es-ES" sz="1400" u="sng" dirty="0" smtClean="0">
                <a:latin typeface="Calibri" charset="0"/>
                <a:cs typeface="Calibri" charset="0"/>
                <a:hlinkClick r:id="rId5"/>
              </a:rPr>
              <a:t>ón y Protección de Refugiados</a:t>
            </a:r>
            <a:r>
              <a:rPr lang="es-ES" sz="1400" dirty="0" smtClean="0">
                <a:latin typeface="Calibri" charset="0"/>
                <a:cs typeface="Calibri" charset="0"/>
              </a:rPr>
              <a:t>)</a:t>
            </a:r>
            <a:r>
              <a:rPr lang="es-ES" sz="1400" dirty="0" smtClean="0">
                <a:latin typeface="Calibri" charset="0"/>
                <a:cs typeface="Calibri" charset="0"/>
              </a:rPr>
              <a:t>.</a:t>
            </a:r>
          </a:p>
          <a:p>
            <a:pPr>
              <a:lnSpc>
                <a:spcPct val="90000"/>
              </a:lnSpc>
              <a:defRPr/>
            </a:pPr>
            <a:r>
              <a:rPr lang="es-ES" sz="1400" dirty="0" smtClean="0">
                <a:latin typeface="Calibri" charset="0"/>
                <a:cs typeface="Calibri" charset="0"/>
              </a:rPr>
              <a:t>Solicitantes que no presentan o llenan una solicitud para un documento de viaje cuando la CBSA lo solicita.</a:t>
            </a:r>
            <a:endParaRPr lang="es-ES" sz="1400" dirty="0" smtClean="0">
              <a:latin typeface="Calibri" charset="0"/>
              <a:cs typeface="Calibri" charset="0"/>
            </a:endParaRPr>
          </a:p>
          <a:p>
            <a:pPr>
              <a:lnSpc>
                <a:spcPct val="90000"/>
              </a:lnSpc>
              <a:defRPr/>
            </a:pPr>
            <a:r>
              <a:rPr lang="es-ES" sz="1400" dirty="0" smtClean="0">
                <a:latin typeface="Calibri" charset="0"/>
                <a:cs typeface="Calibri" charset="0"/>
              </a:rPr>
              <a:t>Solicitantes que no cumplen con todos los t</a:t>
            </a:r>
            <a:r>
              <a:rPr lang="es-ES" sz="1400" dirty="0" smtClean="0">
                <a:latin typeface="Calibri" charset="0"/>
                <a:cs typeface="Calibri" charset="0"/>
              </a:rPr>
              <a:t>érminos y condiciones establecidos por el Gobierno de Canadá</a:t>
            </a:r>
            <a:r>
              <a:rPr lang="es-ES" sz="1400" dirty="0" smtClean="0">
                <a:latin typeface="Calibri" charset="0"/>
                <a:cs typeface="Calibri" charset="0"/>
              </a:rPr>
              <a:t>.</a:t>
            </a:r>
            <a:endParaRPr lang="es-ES" sz="1400" dirty="0" smtClean="0">
              <a:latin typeface="Calibri" charset="0"/>
              <a:cs typeface="Calibri" charset="0"/>
            </a:endParaRPr>
          </a:p>
          <a:p>
            <a:pPr>
              <a:lnSpc>
                <a:spcPct val="90000"/>
              </a:lnSpc>
              <a:defRPr/>
            </a:pPr>
            <a:r>
              <a:rPr lang="es-ES" sz="1400" dirty="0" smtClean="0">
                <a:latin typeface="Calibri" charset="0"/>
                <a:cs typeface="Calibri" charset="0"/>
              </a:rPr>
              <a:t>Solicitantes con una orden pendiente de arresto o remoci</a:t>
            </a:r>
            <a:r>
              <a:rPr lang="es-ES" sz="1400" dirty="0" smtClean="0">
                <a:latin typeface="Calibri" charset="0"/>
                <a:cs typeface="Calibri" charset="0"/>
              </a:rPr>
              <a:t>ón de la CBSA o cualquier agencia de aplicación de la ley.</a:t>
            </a:r>
            <a:endParaRPr lang="es-ES" sz="1400" dirty="0" smtClean="0">
              <a:latin typeface="Calibri" charset="0"/>
              <a:cs typeface="Calibri" charset="0"/>
            </a:endParaRPr>
          </a:p>
          <a:p>
            <a:pPr>
              <a:lnSpc>
                <a:spcPct val="90000"/>
              </a:lnSpc>
              <a:defRPr/>
            </a:pPr>
            <a:r>
              <a:rPr lang="es-ES" sz="1400" dirty="0" smtClean="0">
                <a:latin typeface="Calibri" charset="0"/>
                <a:cs typeface="Calibri" charset="0"/>
              </a:rPr>
              <a:t>Solicitantes reportados por criminalidad (leve o grave)                                                                                                  (</a:t>
            </a:r>
            <a:r>
              <a:rPr lang="es-ES" sz="1400" u="sng" dirty="0" smtClean="0">
                <a:latin typeface="Calibri" charset="0"/>
                <a:cs typeface="Calibri" charset="0"/>
                <a:hlinkClick r:id="rId6"/>
              </a:rPr>
              <a:t>secci</a:t>
            </a:r>
            <a:r>
              <a:rPr lang="es-ES" sz="1400" u="sng" dirty="0" smtClean="0">
                <a:latin typeface="Calibri" charset="0"/>
                <a:cs typeface="Calibri" charset="0"/>
                <a:hlinkClick r:id="rId6"/>
              </a:rPr>
              <a:t>ón</a:t>
            </a:r>
            <a:r>
              <a:rPr lang="es-ES" sz="1400" u="sng" dirty="0" smtClean="0">
                <a:latin typeface="Calibri" charset="0"/>
                <a:cs typeface="Calibri" charset="0"/>
                <a:hlinkClick r:id="rId6"/>
              </a:rPr>
              <a:t> </a:t>
            </a:r>
            <a:r>
              <a:rPr lang="es-ES" sz="1400" u="sng" dirty="0" smtClean="0">
                <a:latin typeface="Calibri" charset="0"/>
                <a:cs typeface="Calibri" charset="0"/>
                <a:hlinkClick r:id="rId6"/>
              </a:rPr>
              <a:t>36 </a:t>
            </a:r>
            <a:r>
              <a:rPr lang="es-ES" sz="1400" u="sng" dirty="0" smtClean="0">
                <a:latin typeface="Calibri" charset="0"/>
                <a:cs typeface="Calibri" charset="0"/>
                <a:hlinkClick r:id="rId6"/>
              </a:rPr>
              <a:t>de la Ley de Inmigraci</a:t>
            </a:r>
            <a:r>
              <a:rPr lang="es-ES" sz="1400" u="sng" dirty="0" smtClean="0">
                <a:latin typeface="Calibri" charset="0"/>
                <a:cs typeface="Calibri" charset="0"/>
                <a:hlinkClick r:id="rId6"/>
              </a:rPr>
              <a:t>ón y Protección de Refugiados</a:t>
            </a:r>
            <a:r>
              <a:rPr lang="es-ES" sz="1400" dirty="0" smtClean="0">
                <a:latin typeface="Calibri" charset="0"/>
                <a:cs typeface="Calibri" charset="0"/>
              </a:rPr>
              <a:t>)</a:t>
            </a:r>
            <a:r>
              <a:rPr lang="es-ES" sz="1400" dirty="0" smtClean="0">
                <a:latin typeface="Calibri" charset="0"/>
                <a:cs typeface="Calibri" charset="0"/>
              </a:rPr>
              <a:t>.</a:t>
            </a:r>
          </a:p>
          <a:p>
            <a:pPr>
              <a:lnSpc>
                <a:spcPct val="90000"/>
              </a:lnSpc>
              <a:defRPr/>
            </a:pPr>
            <a:r>
              <a:rPr lang="es-ES" sz="1400" dirty="0" smtClean="0">
                <a:latin typeface="Calibri" charset="0"/>
                <a:cs typeface="Calibri" charset="0"/>
              </a:rPr>
              <a:t>Solicitantes reportados como inadmisibles a Canad</a:t>
            </a:r>
            <a:r>
              <a:rPr lang="es-ES" sz="1400" dirty="0" smtClean="0">
                <a:latin typeface="Calibri" charset="0"/>
                <a:cs typeface="Calibri" charset="0"/>
              </a:rPr>
              <a:t>á o identificados como inadmisibles por razones de seguridad, de violación de derechos humanos o internacionales o crimen organizado                                                                  (</a:t>
            </a:r>
            <a:r>
              <a:rPr lang="es-ES" sz="1400" u="sng" dirty="0" smtClean="0">
                <a:latin typeface="Calibri" charset="0"/>
                <a:cs typeface="Calibri" charset="0"/>
                <a:hlinkClick r:id="rId6"/>
              </a:rPr>
              <a:t>secciones </a:t>
            </a:r>
            <a:r>
              <a:rPr lang="es-ES" sz="1400" u="sng" dirty="0" smtClean="0">
                <a:latin typeface="Calibri" charset="0"/>
                <a:cs typeface="Calibri" charset="0"/>
                <a:hlinkClick r:id="rId6"/>
              </a:rPr>
              <a:t>34, </a:t>
            </a:r>
            <a:r>
              <a:rPr lang="es-ES" sz="1400" u="sng" dirty="0" smtClean="0">
                <a:latin typeface="Calibri" charset="0"/>
                <a:cs typeface="Calibri" charset="0"/>
                <a:hlinkClick r:id="rId6"/>
              </a:rPr>
              <a:t>35 y 37 de la Ley de Inmigraci</a:t>
            </a:r>
            <a:r>
              <a:rPr lang="es-ES" sz="1400" u="sng" dirty="0" smtClean="0">
                <a:latin typeface="Calibri" charset="0"/>
                <a:cs typeface="Calibri" charset="0"/>
                <a:hlinkClick r:id="rId6"/>
              </a:rPr>
              <a:t>ón y Protección de Refugiados</a:t>
            </a:r>
            <a:r>
              <a:rPr lang="es-ES" sz="1400" u="sng" dirty="0" smtClean="0">
                <a:latin typeface="Calibri" charset="0"/>
                <a:cs typeface="Calibri" charset="0"/>
                <a:hlinkClick r:id="rId6"/>
              </a:rPr>
              <a:t> </a:t>
            </a:r>
            <a:r>
              <a:rPr lang="es-ES" sz="1400" u="sng" dirty="0" smtClean="0">
                <a:latin typeface="Calibri" charset="0"/>
                <a:cs typeface="Calibri" charset="0"/>
              </a:rPr>
              <a:t>).</a:t>
            </a:r>
            <a:endParaRPr lang="es-ES" sz="1400" u="sng" dirty="0" smtClean="0">
              <a:latin typeface="Calibri" charset="0"/>
              <a:cs typeface="Calibri" charset="0"/>
            </a:endParaRPr>
          </a:p>
          <a:p>
            <a:pPr>
              <a:lnSpc>
                <a:spcPct val="90000"/>
              </a:lnSpc>
              <a:defRPr/>
            </a:pPr>
            <a:r>
              <a:rPr lang="es-ES" sz="1400" dirty="0" smtClean="0">
                <a:latin typeface="Calibri" charset="0"/>
                <a:cs typeface="Calibri" charset="0"/>
              </a:rPr>
              <a:t>Solicitantes con una solicitud pendiente de residencia permanente, acompañada por una solicitud de patrocinio del c</a:t>
            </a:r>
            <a:r>
              <a:rPr lang="es-ES" sz="1400" dirty="0" smtClean="0">
                <a:latin typeface="Calibri" charset="0"/>
                <a:cs typeface="Calibri" charset="0"/>
              </a:rPr>
              <a:t>ónyuge</a:t>
            </a:r>
            <a:r>
              <a:rPr lang="es-ES" sz="1400" dirty="0" smtClean="0">
                <a:latin typeface="Calibri" charset="0"/>
                <a:cs typeface="Calibri" charset="0"/>
              </a:rPr>
              <a:t>.</a:t>
            </a:r>
            <a:endParaRPr lang="es-ES" sz="1400" dirty="0" smtClean="0">
              <a:latin typeface="Calibri" charset="0"/>
              <a:cs typeface="Calibri" charset="0"/>
            </a:endParaRPr>
          </a:p>
          <a:p>
            <a:pPr>
              <a:lnSpc>
                <a:spcPct val="90000"/>
              </a:lnSpc>
              <a:defRPr/>
            </a:pPr>
            <a:r>
              <a:rPr lang="es-ES" sz="1400" dirty="0" smtClean="0">
                <a:latin typeface="Calibri" charset="0"/>
                <a:cs typeface="Calibri" charset="0"/>
              </a:rPr>
              <a:t>(</a:t>
            </a:r>
            <a:r>
              <a:rPr lang="es-ES" sz="1400" dirty="0" smtClean="0">
                <a:latin typeface="Calibri" charset="0"/>
                <a:cs typeface="Calibri" charset="0"/>
              </a:rPr>
              <a:t>Nuevo) Cuando se  establece</a:t>
            </a:r>
            <a:r>
              <a:rPr lang="es-ES" sz="1400" dirty="0" smtClean="0">
                <a:latin typeface="Calibri" charset="0"/>
                <a:cs typeface="Calibri" charset="0"/>
              </a:rPr>
              <a:t> que el cliente es un extranjero designado</a:t>
            </a:r>
            <a:r>
              <a:rPr lang="es-ES" sz="1400" dirty="0" smtClean="0">
                <a:latin typeface="Calibri" charset="0"/>
                <a:cs typeface="Calibri" charset="0"/>
              </a:rPr>
              <a:t> (</a:t>
            </a:r>
            <a:r>
              <a:rPr lang="es-ES" sz="1400" dirty="0" smtClean="0">
                <a:latin typeface="Calibri" charset="0"/>
                <a:cs typeface="Calibri" charset="0"/>
              </a:rPr>
              <a:t>Designated</a:t>
            </a:r>
            <a:r>
              <a:rPr lang="es-ES" sz="1400" dirty="0" smtClean="0">
                <a:latin typeface="Calibri" charset="0"/>
                <a:cs typeface="Calibri" charset="0"/>
              </a:rPr>
              <a:t> </a:t>
            </a:r>
            <a:r>
              <a:rPr lang="es-ES" sz="1400" dirty="0" smtClean="0">
                <a:latin typeface="Calibri" charset="0"/>
                <a:cs typeface="Calibri" charset="0"/>
              </a:rPr>
              <a:t>Foreign</a:t>
            </a:r>
            <a:r>
              <a:rPr lang="es-ES" sz="1400" dirty="0" smtClean="0">
                <a:latin typeface="Calibri" charset="0"/>
                <a:cs typeface="Calibri" charset="0"/>
              </a:rPr>
              <a:t> </a:t>
            </a:r>
            <a:r>
              <a:rPr lang="es-ES" sz="1400" dirty="0" smtClean="0">
                <a:latin typeface="Calibri" charset="0"/>
                <a:cs typeface="Calibri" charset="0"/>
              </a:rPr>
              <a:t>National</a:t>
            </a:r>
            <a:r>
              <a:rPr lang="es-ES" sz="1400" dirty="0" smtClean="0">
                <a:latin typeface="Calibri" charset="0"/>
                <a:cs typeface="Calibri" charset="0"/>
              </a:rPr>
              <a:t> – DFN).</a:t>
            </a:r>
          </a:p>
          <a:p>
            <a:pPr>
              <a:lnSpc>
                <a:spcPct val="90000"/>
              </a:lnSpc>
              <a:defRPr/>
            </a:pPr>
            <a:r>
              <a:rPr lang="es-ES" sz="1400" dirty="0" smtClean="0">
                <a:latin typeface="Calibri" charset="0"/>
                <a:cs typeface="Calibri" charset="0"/>
              </a:rPr>
              <a:t>(Nuevo) Personas que anteriormente fueron deportadas.</a:t>
            </a:r>
          </a:p>
          <a:p>
            <a:pPr>
              <a:lnSpc>
                <a:spcPct val="90000"/>
              </a:lnSpc>
              <a:defRPr/>
            </a:pPr>
            <a:r>
              <a:rPr lang="es-ES" sz="1400" dirty="0" smtClean="0">
                <a:latin typeface="Calibri" charset="0"/>
                <a:cs typeface="Calibri" charset="0"/>
              </a:rPr>
              <a:t>Un solicitante no calificar</a:t>
            </a:r>
            <a:r>
              <a:rPr lang="es-ES" sz="1400" dirty="0" smtClean="0">
                <a:latin typeface="Calibri" charset="0"/>
                <a:cs typeface="Calibri" charset="0"/>
              </a:rPr>
              <a:t>á temporalmente para participar en el programa AVRR bajo la siguiente condición: el cliente está bajo una estadía de remoción emitida según lo establecido en la</a:t>
            </a:r>
            <a:r>
              <a:rPr lang="es-ES" sz="1400" dirty="0" smtClean="0">
                <a:latin typeface="Calibri" charset="0"/>
                <a:cs typeface="Calibri" charset="0"/>
              </a:rPr>
              <a:t> </a:t>
            </a:r>
            <a:r>
              <a:rPr lang="es-ES" sz="1400" u="sng" dirty="0" smtClean="0">
                <a:latin typeface="Calibri" charset="0"/>
                <a:cs typeface="Calibri" charset="0"/>
                <a:hlinkClick r:id="rId4"/>
              </a:rPr>
              <a:t>subsecci</a:t>
            </a:r>
            <a:r>
              <a:rPr lang="es-ES" sz="1400" u="sng" dirty="0" smtClean="0">
                <a:latin typeface="Calibri" charset="0"/>
                <a:cs typeface="Calibri" charset="0"/>
                <a:hlinkClick r:id="rId4"/>
              </a:rPr>
              <a:t>ó</a:t>
            </a:r>
            <a:r>
              <a:rPr lang="es-ES" sz="1400" u="sng" dirty="0" smtClean="0">
                <a:latin typeface="Calibri" charset="0"/>
                <a:cs typeface="Calibri" charset="0"/>
                <a:hlinkClick r:id="rId4"/>
              </a:rPr>
              <a:t>n </a:t>
            </a:r>
            <a:r>
              <a:rPr lang="es-ES" sz="1400" u="sng" dirty="0" smtClean="0">
                <a:latin typeface="Calibri" charset="0"/>
                <a:cs typeface="Calibri" charset="0"/>
                <a:hlinkClick r:id="rId4"/>
              </a:rPr>
              <a:t>50 </a:t>
            </a:r>
            <a:r>
              <a:rPr lang="es-ES" sz="1400" u="sng" dirty="0" smtClean="0">
                <a:latin typeface="Calibri" charset="0"/>
                <a:cs typeface="Calibri" charset="0"/>
                <a:hlinkClick r:id="rId4"/>
              </a:rPr>
              <a:t>de la Ley de Inmigraci</a:t>
            </a:r>
            <a:r>
              <a:rPr lang="es-ES" sz="1400" u="sng" dirty="0" smtClean="0">
                <a:latin typeface="Calibri" charset="0"/>
                <a:cs typeface="Calibri" charset="0"/>
                <a:hlinkClick r:id="rId4"/>
              </a:rPr>
              <a:t>ón y Protección de Refugiados </a:t>
            </a:r>
            <a:r>
              <a:rPr lang="es-ES" sz="1400" dirty="0" smtClean="0">
                <a:latin typeface="Calibri" charset="0"/>
                <a:cs typeface="Calibri" charset="0"/>
              </a:rPr>
              <a:t>, </a:t>
            </a:r>
            <a:r>
              <a:rPr lang="es-ES" sz="1400" dirty="0" smtClean="0">
                <a:latin typeface="Calibri" charset="0"/>
                <a:cs typeface="Calibri" charset="0"/>
              </a:rPr>
              <a:t>subsecciones (</a:t>
            </a:r>
            <a:r>
              <a:rPr lang="es-ES" sz="1400" dirty="0" smtClean="0">
                <a:latin typeface="Calibri" charset="0"/>
                <a:cs typeface="Calibri" charset="0"/>
              </a:rPr>
              <a:t>a</a:t>
            </a:r>
            <a:r>
              <a:rPr lang="es-ES" sz="1400" dirty="0" smtClean="0">
                <a:latin typeface="Calibri" charset="0"/>
                <a:cs typeface="Calibri" charset="0"/>
              </a:rPr>
              <a:t>) a (</a:t>
            </a:r>
            <a:r>
              <a:rPr lang="es-ES" sz="1400" dirty="0" smtClean="0">
                <a:latin typeface="Calibri" charset="0"/>
                <a:cs typeface="Calibri" charset="0"/>
              </a:rPr>
              <a:t>e).</a:t>
            </a:r>
            <a:endParaRPr lang="es-ES" sz="14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6672"/>
            <a:ext cx="8229600" cy="581025"/>
          </a:xfrm>
        </p:spPr>
        <p:txBody>
          <a:bodyPr/>
          <a:lstStyle/>
          <a:p>
            <a:pPr>
              <a:defRPr/>
            </a:pPr>
            <a:r>
              <a:rPr lang="es-ES" dirty="0" smtClean="0">
                <a:latin typeface="Calibri" charset="0"/>
                <a:cs typeface="Calibri" charset="0"/>
              </a:rPr>
              <a:t>Zona de elegibilidad</a:t>
            </a:r>
            <a:endParaRPr lang="es-ES" dirty="0">
              <a:latin typeface="Calibri" charset="0"/>
              <a:cs typeface="Calibri" charset="0"/>
            </a:endParaRPr>
          </a:p>
        </p:txBody>
      </p:sp>
      <p:sp>
        <p:nvSpPr>
          <p:cNvPr id="13315" name="Content Placeholder 2"/>
          <p:cNvSpPr>
            <a:spLocks noGrp="1"/>
          </p:cNvSpPr>
          <p:nvPr>
            <p:ph sz="half" idx="1"/>
          </p:nvPr>
        </p:nvSpPr>
        <p:spPr>
          <a:xfrm>
            <a:off x="107950" y="1052364"/>
            <a:ext cx="5327650" cy="5184923"/>
          </a:xfrm>
        </p:spPr>
        <p:txBody>
          <a:bodyPr/>
          <a:lstStyle/>
          <a:p>
            <a:pPr>
              <a:lnSpc>
                <a:spcPct val="90000"/>
              </a:lnSpc>
              <a:defRPr/>
            </a:pPr>
            <a:r>
              <a:rPr lang="es-ES" sz="1600" dirty="0" smtClean="0">
                <a:latin typeface="Calibri" charset="0"/>
                <a:cs typeface="Calibri" charset="0"/>
              </a:rPr>
              <a:t>El programa piloto AVRR es manejado por las oficinas centrales de la CBSA a trav</a:t>
            </a:r>
            <a:r>
              <a:rPr lang="es-ES" sz="1600" dirty="0" smtClean="0">
                <a:latin typeface="Calibri" charset="0"/>
                <a:cs typeface="Calibri" charset="0"/>
              </a:rPr>
              <a:t>és de la división titulada “</a:t>
            </a:r>
            <a:r>
              <a:rPr lang="es-ES" sz="1600" dirty="0" smtClean="0">
                <a:latin typeface="Calibri" charset="0"/>
                <a:cs typeface="Calibri" charset="0"/>
              </a:rPr>
              <a:t>Greater</a:t>
            </a:r>
            <a:r>
              <a:rPr lang="es-ES" sz="1600" dirty="0" smtClean="0">
                <a:latin typeface="Calibri" charset="0"/>
                <a:cs typeface="Calibri" charset="0"/>
              </a:rPr>
              <a:t> Toronto </a:t>
            </a:r>
            <a:r>
              <a:rPr lang="es-ES" sz="1600" dirty="0" smtClean="0">
                <a:latin typeface="Calibri" charset="0"/>
                <a:cs typeface="Calibri" charset="0"/>
              </a:rPr>
              <a:t>Enforcement</a:t>
            </a:r>
            <a:r>
              <a:rPr lang="es-ES" sz="1600" dirty="0" smtClean="0">
                <a:latin typeface="Calibri" charset="0"/>
                <a:cs typeface="Calibri" charset="0"/>
              </a:rPr>
              <a:t> and </a:t>
            </a:r>
            <a:r>
              <a:rPr lang="es-ES" sz="1600" dirty="0" smtClean="0">
                <a:latin typeface="Calibri" charset="0"/>
                <a:cs typeface="Calibri" charset="0"/>
              </a:rPr>
              <a:t>Intelligence</a:t>
            </a:r>
            <a:r>
              <a:rPr lang="es-ES" sz="1600" dirty="0" smtClean="0">
                <a:latin typeface="Calibri" charset="0"/>
                <a:cs typeface="Calibri" charset="0"/>
              </a:rPr>
              <a:t> </a:t>
            </a:r>
            <a:r>
              <a:rPr lang="es-ES" sz="1600" dirty="0" smtClean="0">
                <a:latin typeface="Calibri" charset="0"/>
                <a:cs typeface="Calibri" charset="0"/>
              </a:rPr>
              <a:t>Operations</a:t>
            </a:r>
            <a:r>
              <a:rPr lang="es-ES" sz="1600" dirty="0" smtClean="0">
                <a:latin typeface="Calibri" charset="0"/>
                <a:cs typeface="Calibri" charset="0"/>
              </a:rPr>
              <a:t> </a:t>
            </a:r>
            <a:r>
              <a:rPr lang="es-ES" sz="1600" dirty="0" smtClean="0">
                <a:latin typeface="Calibri" charset="0"/>
                <a:cs typeface="Calibri" charset="0"/>
              </a:rPr>
              <a:t>Division</a:t>
            </a:r>
            <a:r>
              <a:rPr lang="es-ES" sz="1600" dirty="0" smtClean="0">
                <a:latin typeface="Calibri" charset="0"/>
                <a:cs typeface="Calibri" charset="0"/>
              </a:rPr>
              <a:t>” (GTEOID).</a:t>
            </a:r>
          </a:p>
          <a:p>
            <a:pPr>
              <a:lnSpc>
                <a:spcPct val="90000"/>
              </a:lnSpc>
              <a:buFont typeface="Wingdings" charset="0"/>
              <a:buNone/>
              <a:defRPr/>
            </a:pPr>
            <a:endParaRPr lang="es-ES" sz="1600" dirty="0" smtClean="0">
              <a:latin typeface="Calibri" charset="0"/>
              <a:cs typeface="Calibri" charset="0"/>
            </a:endParaRPr>
          </a:p>
          <a:p>
            <a:pPr>
              <a:lnSpc>
                <a:spcPct val="90000"/>
              </a:lnSpc>
              <a:defRPr/>
            </a:pPr>
            <a:r>
              <a:rPr lang="es-ES" sz="1600" dirty="0" smtClean="0">
                <a:latin typeface="Calibri" charset="0"/>
                <a:cs typeface="Calibri" charset="0"/>
              </a:rPr>
              <a:t>La participaci</a:t>
            </a:r>
            <a:r>
              <a:rPr lang="es-ES" sz="1600" dirty="0" smtClean="0">
                <a:latin typeface="Calibri" charset="0"/>
                <a:cs typeface="Calibri" charset="0"/>
              </a:rPr>
              <a:t>ón está abierta para las personas que entregaron una solicitud de la condición de refugiado en un puerto de entrada o en una oficina en territorio canadiense dentro de la zona que comúnmente es atendida por la división titulada “</a:t>
            </a:r>
            <a:r>
              <a:rPr lang="es-ES" sz="1600" dirty="0" smtClean="0">
                <a:latin typeface="Calibri" charset="0"/>
                <a:cs typeface="Calibri" charset="0"/>
              </a:rPr>
              <a:t>Greater</a:t>
            </a:r>
            <a:r>
              <a:rPr lang="es-ES" sz="1600" dirty="0" smtClean="0">
                <a:latin typeface="Calibri" charset="0"/>
                <a:cs typeface="Calibri" charset="0"/>
              </a:rPr>
              <a:t> Toronto </a:t>
            </a:r>
            <a:r>
              <a:rPr lang="es-ES" sz="1600" dirty="0" smtClean="0">
                <a:latin typeface="Calibri" charset="0"/>
                <a:cs typeface="Calibri" charset="0"/>
              </a:rPr>
              <a:t>Enforcement</a:t>
            </a:r>
            <a:r>
              <a:rPr lang="es-ES" sz="1600" dirty="0" smtClean="0">
                <a:latin typeface="Calibri" charset="0"/>
                <a:cs typeface="Calibri" charset="0"/>
              </a:rPr>
              <a:t> and </a:t>
            </a:r>
            <a:r>
              <a:rPr lang="es-ES" sz="1600" dirty="0" smtClean="0">
                <a:latin typeface="Calibri" charset="0"/>
                <a:cs typeface="Calibri" charset="0"/>
              </a:rPr>
              <a:t>Intelligence</a:t>
            </a:r>
            <a:r>
              <a:rPr lang="es-ES" sz="1600" dirty="0" smtClean="0">
                <a:latin typeface="Calibri" charset="0"/>
                <a:cs typeface="Calibri" charset="0"/>
              </a:rPr>
              <a:t> </a:t>
            </a:r>
            <a:r>
              <a:rPr lang="es-ES" sz="1600" dirty="0" smtClean="0">
                <a:latin typeface="Calibri" charset="0"/>
                <a:cs typeface="Calibri" charset="0"/>
              </a:rPr>
              <a:t>Operations</a:t>
            </a:r>
            <a:r>
              <a:rPr lang="es-ES" sz="1600" dirty="0" smtClean="0">
                <a:latin typeface="Calibri" charset="0"/>
                <a:cs typeface="Calibri" charset="0"/>
              </a:rPr>
              <a:t> </a:t>
            </a:r>
            <a:r>
              <a:rPr lang="es-ES" sz="1600" dirty="0" smtClean="0">
                <a:latin typeface="Calibri" charset="0"/>
                <a:cs typeface="Calibri" charset="0"/>
              </a:rPr>
              <a:t>Division</a:t>
            </a:r>
            <a:r>
              <a:rPr lang="es-ES" sz="1600" dirty="0" smtClean="0">
                <a:latin typeface="Calibri" charset="0"/>
                <a:cs typeface="Calibri" charset="0"/>
              </a:rPr>
              <a:t>” (anteriormente “</a:t>
            </a:r>
            <a:r>
              <a:rPr lang="es-ES" sz="1600" dirty="0" smtClean="0">
                <a:latin typeface="Calibri" charset="0"/>
                <a:cs typeface="Calibri" charset="0"/>
              </a:rPr>
              <a:t>Greater</a:t>
            </a:r>
            <a:r>
              <a:rPr lang="es-ES" sz="1600" dirty="0" smtClean="0">
                <a:latin typeface="Calibri" charset="0"/>
                <a:cs typeface="Calibri" charset="0"/>
              </a:rPr>
              <a:t> Toronto </a:t>
            </a:r>
            <a:r>
              <a:rPr lang="es-ES" sz="1600" dirty="0" smtClean="0">
                <a:latin typeface="Calibri" charset="0"/>
                <a:cs typeface="Calibri" charset="0"/>
              </a:rPr>
              <a:t>Enforcement</a:t>
            </a:r>
            <a:r>
              <a:rPr lang="es-ES" sz="1600" dirty="0" smtClean="0">
                <a:latin typeface="Calibri" charset="0"/>
                <a:cs typeface="Calibri" charset="0"/>
              </a:rPr>
              <a:t> Centre” – GTEC). </a:t>
            </a:r>
          </a:p>
          <a:p>
            <a:pPr>
              <a:lnSpc>
                <a:spcPct val="90000"/>
              </a:lnSpc>
              <a:defRPr/>
            </a:pPr>
            <a:endParaRPr lang="es-ES" sz="1600" dirty="0" smtClean="0">
              <a:latin typeface="Calibri" charset="0"/>
              <a:cs typeface="Calibri" charset="0"/>
            </a:endParaRPr>
          </a:p>
          <a:p>
            <a:pPr>
              <a:lnSpc>
                <a:spcPct val="90000"/>
              </a:lnSpc>
              <a:defRPr/>
            </a:pPr>
            <a:r>
              <a:rPr lang="es-ES" sz="1600" dirty="0" smtClean="0">
                <a:latin typeface="Calibri" charset="0"/>
                <a:cs typeface="Calibri" charset="0"/>
              </a:rPr>
              <a:t>Las personas que solicitaron la condici</a:t>
            </a:r>
            <a:r>
              <a:rPr lang="es-ES" sz="1600" dirty="0" smtClean="0">
                <a:latin typeface="Calibri" charset="0"/>
                <a:cs typeface="Calibri" charset="0"/>
              </a:rPr>
              <a:t>ón de refugiado en otro lado pero a las que el IRB concedió un cambio de sitio hacia la zona metropolitana de Toronto, también califican para participar en el programa piloto AVRR</a:t>
            </a:r>
            <a:r>
              <a:rPr lang="es-ES" sz="1600" dirty="0" smtClean="0">
                <a:latin typeface="Calibri" charset="0"/>
                <a:cs typeface="Calibri" charset="0"/>
              </a:rPr>
              <a:t>.</a:t>
            </a:r>
          </a:p>
          <a:p>
            <a:pPr>
              <a:lnSpc>
                <a:spcPct val="90000"/>
              </a:lnSpc>
              <a:defRPr/>
            </a:pPr>
            <a:endParaRPr lang="es-ES" sz="1600" dirty="0" smtClean="0">
              <a:latin typeface="Calibri" charset="0"/>
              <a:cs typeface="Calibri" charset="0"/>
            </a:endParaRPr>
          </a:p>
          <a:p>
            <a:pPr>
              <a:lnSpc>
                <a:spcPct val="90000"/>
              </a:lnSpc>
              <a:defRPr/>
            </a:pPr>
            <a:r>
              <a:rPr lang="es-ES" sz="1600" dirty="0" smtClean="0">
                <a:latin typeface="Calibri" charset="0"/>
                <a:cs typeface="Calibri" charset="0"/>
              </a:rPr>
              <a:t>El programa piloto se implementa en la zona metropolitana de Toronto porque esta zona representa el 50% de todas las remociones e incluye todo tipo de casos, del m</a:t>
            </a:r>
            <a:r>
              <a:rPr lang="es-ES" sz="1600" dirty="0" smtClean="0">
                <a:latin typeface="Calibri" charset="0"/>
                <a:cs typeface="Calibri" charset="0"/>
              </a:rPr>
              <a:t>ás básico al más complejo. </a:t>
            </a:r>
            <a:endParaRPr lang="es-ES" sz="1400" dirty="0">
              <a:latin typeface="Arial" charset="0"/>
              <a:cs typeface="+mn-cs"/>
            </a:endParaRPr>
          </a:p>
        </p:txBody>
      </p:sp>
      <p:sp>
        <p:nvSpPr>
          <p:cNvPr id="13316"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5B2CDE7-87E9-0348-8151-176AF64F7EEC}" type="slidenum">
              <a:rPr lang="es-ES" smtClean="0"/>
              <a:pPr eaLnBrk="1" hangingPunct="1">
                <a:defRPr/>
              </a:pPr>
              <a:t>11</a:t>
            </a:fld>
            <a:endParaRPr lang="es-ES" dirty="0" smtClean="0"/>
          </a:p>
        </p:txBody>
      </p:sp>
      <p:pic>
        <p:nvPicPr>
          <p:cNvPr id="61442" name="Picture 2" descr="http://t1.gstatic.com/images?q=tbn:ANd9GcSS5JRdnU18jgHpfbK7Dati481cBXC0eDZgfVVvrraltkzlr6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124372"/>
            <a:ext cx="3106738" cy="2084387"/>
          </a:xfrm>
          <a:prstGeom prst="rect">
            <a:avLst/>
          </a:prstGeom>
          <a:solidFill>
            <a:srgbClr val="FFFFFF"/>
          </a:solidFill>
          <a:ln w="38100">
            <a:solidFill>
              <a:schemeClr val="bg1"/>
            </a:solidFill>
            <a:miter lim="800000"/>
            <a:headEnd/>
            <a:tailEnd/>
          </a:ln>
          <a:effectLst>
            <a:outerShdw blurRad="40000" dist="20000" dir="5400000" rotWithShape="0">
              <a:srgbClr val="000000">
                <a:alpha val="37999"/>
              </a:srgbClr>
            </a:outerShdw>
          </a:effectLst>
        </p:spPr>
      </p:pic>
      <p:pic>
        <p:nvPicPr>
          <p:cNvPr id="7" name="Picture 27"/>
          <p:cNvPicPr>
            <a:picLocks noChangeAspect="1" noChangeArrowheads="1"/>
          </p:cNvPicPr>
          <p:nvPr/>
        </p:nvPicPr>
        <p:blipFill>
          <a:blip r:embed="rId4">
            <a:extLst>
              <a:ext uri="{28A0092B-C50C-407E-A947-70E740481C1C}">
                <a14:useLocalDpi xmlns:a14="http://schemas.microsoft.com/office/drawing/2010/main" val="0"/>
              </a:ext>
            </a:extLst>
          </a:blip>
          <a:srcRect l="29005" r="44316"/>
          <a:stretch>
            <a:fillRect/>
          </a:stretch>
        </p:blipFill>
        <p:spPr bwMode="auto">
          <a:xfrm>
            <a:off x="5724525" y="3352800"/>
            <a:ext cx="3106738" cy="2232025"/>
          </a:xfrm>
          <a:prstGeom prst="rect">
            <a:avLst/>
          </a:prstGeom>
          <a:solidFill>
            <a:srgbClr val="FFFFFF"/>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48680"/>
            <a:ext cx="8229600" cy="581025"/>
          </a:xfrm>
        </p:spPr>
        <p:txBody>
          <a:bodyPr/>
          <a:lstStyle/>
          <a:p>
            <a:pPr>
              <a:defRPr/>
            </a:pPr>
            <a:r>
              <a:rPr lang="es-ES" dirty="0" smtClean="0">
                <a:latin typeface="Calibri" charset="0"/>
                <a:cs typeface="Calibri" charset="0"/>
              </a:rPr>
              <a:t>Implementaci</a:t>
            </a:r>
            <a:r>
              <a:rPr lang="es-ES" dirty="0" smtClean="0">
                <a:latin typeface="Calibri" charset="0"/>
                <a:cs typeface="Calibri" charset="0"/>
              </a:rPr>
              <a:t>ón del programa piloto AVRR a la fecha</a:t>
            </a:r>
            <a:endParaRPr lang="es-ES" dirty="0">
              <a:latin typeface="Calibri" charset="0"/>
              <a:cs typeface="Calibri" charset="0"/>
            </a:endParaRPr>
          </a:p>
        </p:txBody>
      </p:sp>
      <p:sp>
        <p:nvSpPr>
          <p:cNvPr id="14339" name="Content Placeholder 2"/>
          <p:cNvSpPr>
            <a:spLocks noGrp="1"/>
          </p:cNvSpPr>
          <p:nvPr>
            <p:ph idx="1"/>
          </p:nvPr>
        </p:nvSpPr>
        <p:spPr>
          <a:xfrm>
            <a:off x="395288" y="1124942"/>
            <a:ext cx="8229600" cy="4679950"/>
          </a:xfrm>
        </p:spPr>
        <p:txBody>
          <a:bodyPr/>
          <a:lstStyle/>
          <a:p>
            <a:pPr>
              <a:defRPr/>
            </a:pPr>
            <a:r>
              <a:rPr lang="es-ES" sz="1400" dirty="0" smtClean="0">
                <a:solidFill>
                  <a:schemeClr val="accent2"/>
                </a:solidFill>
                <a:latin typeface="Calibri" charset="0"/>
                <a:cs typeface="Calibri" charset="0"/>
              </a:rPr>
              <a:t>Desde que el programa piloto AVRR inici</a:t>
            </a:r>
            <a:r>
              <a:rPr lang="es-ES" sz="1400" dirty="0" smtClean="0">
                <a:solidFill>
                  <a:schemeClr val="accent2"/>
                </a:solidFill>
                <a:latin typeface="Calibri" charset="0"/>
                <a:cs typeface="Calibri" charset="0"/>
              </a:rPr>
              <a:t>ó, se han logrado avances significativos</a:t>
            </a:r>
            <a:r>
              <a:rPr lang="es-ES" sz="1400" dirty="0" smtClean="0">
                <a:solidFill>
                  <a:schemeClr val="accent2"/>
                </a:solidFill>
                <a:latin typeface="Calibri" charset="0"/>
                <a:cs typeface="Calibri" charset="0"/>
              </a:rPr>
              <a:t>:  </a:t>
            </a:r>
          </a:p>
          <a:p>
            <a:pPr lvl="1">
              <a:defRPr/>
            </a:pPr>
            <a:r>
              <a:rPr lang="es-ES" sz="1400" dirty="0" smtClean="0">
                <a:solidFill>
                  <a:schemeClr val="accent2"/>
                </a:solidFill>
                <a:latin typeface="Calibri" charset="0"/>
                <a:cs typeface="Calibri" charset="0"/>
              </a:rPr>
              <a:t> El objetivo para 2012-2013 de 1,517 retornos fue superado en 88 retornos adicionales, con un n</a:t>
            </a:r>
            <a:r>
              <a:rPr lang="es-ES" sz="1400" dirty="0" smtClean="0">
                <a:solidFill>
                  <a:schemeClr val="accent2"/>
                </a:solidFill>
                <a:latin typeface="Calibri" charset="0"/>
                <a:cs typeface="Calibri" charset="0"/>
              </a:rPr>
              <a:t>úmero total de </a:t>
            </a:r>
            <a:r>
              <a:rPr lang="es-ES" sz="1400" dirty="0" smtClean="0">
                <a:solidFill>
                  <a:schemeClr val="accent2"/>
                </a:solidFill>
                <a:latin typeface="Calibri" charset="0"/>
                <a:cs typeface="Calibri" charset="0"/>
              </a:rPr>
              <a:t>1,602 en el primer año de implementaci</a:t>
            </a:r>
            <a:r>
              <a:rPr lang="es-ES" sz="1400" dirty="0" smtClean="0">
                <a:solidFill>
                  <a:schemeClr val="accent2"/>
                </a:solidFill>
                <a:latin typeface="Calibri" charset="0"/>
                <a:cs typeface="Calibri" charset="0"/>
              </a:rPr>
              <a:t>ón.</a:t>
            </a:r>
            <a:endParaRPr lang="es-ES" sz="1400" dirty="0" smtClean="0">
              <a:solidFill>
                <a:schemeClr val="accent2"/>
              </a:solidFill>
              <a:latin typeface="Calibri" charset="0"/>
              <a:cs typeface="Calibri" charset="0"/>
            </a:endParaRPr>
          </a:p>
          <a:p>
            <a:pPr lvl="1">
              <a:defRPr/>
            </a:pPr>
            <a:r>
              <a:rPr lang="es-ES" sz="1400" b="1" dirty="0" smtClean="0">
                <a:solidFill>
                  <a:schemeClr val="accent2"/>
                </a:solidFill>
                <a:latin typeface="Calibri" charset="0"/>
                <a:cs typeface="Calibri" charset="0"/>
              </a:rPr>
              <a:t>A partir de mayo de 2013</a:t>
            </a:r>
            <a:r>
              <a:rPr lang="es-ES" sz="1400" dirty="0" smtClean="0">
                <a:solidFill>
                  <a:schemeClr val="accent2"/>
                </a:solidFill>
                <a:latin typeface="Calibri" charset="0"/>
                <a:cs typeface="Calibri" charset="0"/>
              </a:rPr>
              <a:t>, se realizaron 5,321 entrevistas con posibles clientes, y de </a:t>
            </a:r>
            <a:r>
              <a:rPr lang="es-ES" sz="1400" dirty="0" smtClean="0">
                <a:solidFill>
                  <a:schemeClr val="accent2"/>
                </a:solidFill>
                <a:latin typeface="Calibri" charset="0"/>
                <a:cs typeface="Calibri" charset="0"/>
              </a:rPr>
              <a:t>éstos</a:t>
            </a:r>
            <a:endParaRPr lang="es-ES" sz="1400" dirty="0" smtClean="0">
              <a:solidFill>
                <a:schemeClr val="accent2"/>
              </a:solidFill>
              <a:latin typeface="Calibri" charset="0"/>
              <a:cs typeface="Calibri" charset="0"/>
            </a:endParaRPr>
          </a:p>
          <a:p>
            <a:pPr lvl="2">
              <a:defRPr/>
            </a:pPr>
            <a:r>
              <a:rPr lang="es-ES" sz="1400" dirty="0" smtClean="0">
                <a:solidFill>
                  <a:schemeClr val="accent2"/>
                </a:solidFill>
                <a:latin typeface="Calibri" charset="0"/>
                <a:cs typeface="Calibri" charset="0"/>
              </a:rPr>
              <a:t>3,247 (61%) calificaban al momento de ser entrevistados y se les refiri</a:t>
            </a:r>
            <a:r>
              <a:rPr lang="es-ES" sz="1400" dirty="0" smtClean="0">
                <a:solidFill>
                  <a:schemeClr val="accent2"/>
                </a:solidFill>
                <a:latin typeface="Calibri" charset="0"/>
                <a:cs typeface="Calibri" charset="0"/>
              </a:rPr>
              <a:t>ó a la OI</a:t>
            </a:r>
            <a:r>
              <a:rPr lang="es-ES" sz="1400" dirty="0" smtClean="0">
                <a:solidFill>
                  <a:schemeClr val="accent2"/>
                </a:solidFill>
                <a:latin typeface="Calibri" charset="0"/>
                <a:cs typeface="Calibri" charset="0"/>
              </a:rPr>
              <a:t>M</a:t>
            </a:r>
          </a:p>
          <a:p>
            <a:pPr lvl="3">
              <a:defRPr/>
            </a:pPr>
            <a:r>
              <a:rPr lang="es-ES" sz="1400" dirty="0" smtClean="0">
                <a:solidFill>
                  <a:schemeClr val="accent2"/>
                </a:solidFill>
                <a:latin typeface="Calibri" charset="0"/>
                <a:cs typeface="Calibri" charset="0"/>
              </a:rPr>
              <a:t>1,540 (29%) calificaban pero no les interesaba participar en el programa piloto AVRR</a:t>
            </a:r>
          </a:p>
          <a:p>
            <a:pPr lvl="3">
              <a:defRPr/>
            </a:pPr>
            <a:r>
              <a:rPr lang="es-ES" sz="1400" dirty="0" smtClean="0">
                <a:solidFill>
                  <a:schemeClr val="accent2"/>
                </a:solidFill>
                <a:latin typeface="Calibri" charset="0"/>
                <a:cs typeface="Calibri" charset="0"/>
              </a:rPr>
              <a:t>534 (10%) no calificaban para participar en el programa piloto AVRR</a:t>
            </a:r>
          </a:p>
          <a:p>
            <a:pPr lvl="2">
              <a:defRPr/>
            </a:pPr>
            <a:r>
              <a:rPr lang="es-ES" sz="1400" dirty="0" smtClean="0">
                <a:solidFill>
                  <a:schemeClr val="accent2"/>
                </a:solidFill>
                <a:latin typeface="Calibri" charset="0"/>
                <a:cs typeface="Calibri" charset="0"/>
              </a:rPr>
              <a:t>2,705 clientes se comunicaron con la OIM e ingresaron en el programa piloto AVRR, y de </a:t>
            </a:r>
            <a:r>
              <a:rPr lang="es-ES" sz="1400" dirty="0" smtClean="0">
                <a:solidFill>
                  <a:schemeClr val="accent2"/>
                </a:solidFill>
                <a:latin typeface="Calibri" charset="0"/>
                <a:cs typeface="Calibri" charset="0"/>
              </a:rPr>
              <a:t>éstos</a:t>
            </a:r>
            <a:endParaRPr lang="es-ES" sz="1400" dirty="0" smtClean="0">
              <a:solidFill>
                <a:schemeClr val="accent2"/>
              </a:solidFill>
              <a:latin typeface="Calibri" charset="0"/>
              <a:cs typeface="Calibri" charset="0"/>
            </a:endParaRPr>
          </a:p>
          <a:p>
            <a:pPr lvl="3">
              <a:defRPr/>
            </a:pPr>
            <a:r>
              <a:rPr lang="es-ES" sz="1400" dirty="0" smtClean="0">
                <a:solidFill>
                  <a:schemeClr val="accent2"/>
                </a:solidFill>
                <a:latin typeface="Calibri" charset="0"/>
                <a:cs typeface="Calibri" charset="0"/>
              </a:rPr>
              <a:t>178 (7%) trabajan actualmente con la OIM para preparar su salida de Canad</a:t>
            </a:r>
            <a:r>
              <a:rPr lang="es-ES" sz="1400" dirty="0" smtClean="0">
                <a:solidFill>
                  <a:schemeClr val="accent2"/>
                </a:solidFill>
                <a:latin typeface="Calibri" charset="0"/>
                <a:cs typeface="Calibri" charset="0"/>
              </a:rPr>
              <a:t>á</a:t>
            </a:r>
            <a:endParaRPr lang="es-ES" sz="1400" dirty="0" smtClean="0">
              <a:solidFill>
                <a:schemeClr val="accent2"/>
              </a:solidFill>
              <a:latin typeface="Calibri" charset="0"/>
              <a:cs typeface="Calibri" charset="0"/>
            </a:endParaRPr>
          </a:p>
          <a:p>
            <a:pPr lvl="3">
              <a:defRPr/>
            </a:pPr>
            <a:r>
              <a:rPr lang="es-ES" sz="1400" dirty="0" smtClean="0">
                <a:solidFill>
                  <a:schemeClr val="accent2"/>
                </a:solidFill>
                <a:latin typeface="Calibri" charset="0"/>
                <a:cs typeface="Calibri" charset="0"/>
              </a:rPr>
              <a:t>472 (17%) decidieron no participar en el programa despu</a:t>
            </a:r>
            <a:r>
              <a:rPr lang="es-ES" sz="1400" dirty="0" smtClean="0">
                <a:solidFill>
                  <a:schemeClr val="accent2"/>
                </a:solidFill>
                <a:latin typeface="Calibri" charset="0"/>
                <a:cs typeface="Calibri" charset="0"/>
              </a:rPr>
              <a:t>és de hablar con la OIM (se les refirió de regreso a la </a:t>
            </a:r>
            <a:r>
              <a:rPr lang="es-ES" sz="1400" dirty="0" smtClean="0">
                <a:solidFill>
                  <a:schemeClr val="accent2"/>
                </a:solidFill>
                <a:latin typeface="Calibri" charset="0"/>
                <a:cs typeface="Calibri" charset="0"/>
              </a:rPr>
              <a:t>CBSA)</a:t>
            </a:r>
          </a:p>
          <a:p>
            <a:pPr lvl="3">
              <a:defRPr/>
            </a:pPr>
            <a:r>
              <a:rPr lang="es-ES" sz="1400" dirty="0" smtClean="0">
                <a:solidFill>
                  <a:schemeClr val="accent2"/>
                </a:solidFill>
                <a:latin typeface="Calibri" charset="0"/>
                <a:cs typeface="Calibri" charset="0"/>
              </a:rPr>
              <a:t>15 (1%) fueron retirados del programa piloto AVRR por incumplimiento de los t</a:t>
            </a:r>
            <a:r>
              <a:rPr lang="es-ES" sz="1400" dirty="0" smtClean="0">
                <a:solidFill>
                  <a:schemeClr val="accent2"/>
                </a:solidFill>
                <a:latin typeface="Calibri" charset="0"/>
                <a:cs typeface="Calibri" charset="0"/>
              </a:rPr>
              <a:t>érminos y condiciones</a:t>
            </a:r>
            <a:endParaRPr lang="es-ES" sz="1400" dirty="0" smtClean="0">
              <a:solidFill>
                <a:schemeClr val="accent2"/>
              </a:solidFill>
              <a:latin typeface="Calibri" charset="0"/>
              <a:cs typeface="Calibri" charset="0"/>
            </a:endParaRPr>
          </a:p>
          <a:p>
            <a:pPr lvl="3">
              <a:defRPr/>
            </a:pPr>
            <a:r>
              <a:rPr lang="es-ES" sz="1400" b="1" dirty="0" smtClean="0">
                <a:solidFill>
                  <a:schemeClr val="accent2"/>
                </a:solidFill>
                <a:latin typeface="Calibri" charset="0"/>
                <a:cs typeface="Calibri" charset="0"/>
              </a:rPr>
              <a:t>2,040 (75%) han salido de Canad</a:t>
            </a:r>
            <a:r>
              <a:rPr lang="es-ES" sz="1400" b="1" dirty="0" smtClean="0">
                <a:solidFill>
                  <a:schemeClr val="accent2"/>
                </a:solidFill>
                <a:latin typeface="Calibri" charset="0"/>
                <a:cs typeface="Calibri" charset="0"/>
              </a:rPr>
              <a:t>á a través del programa piloto </a:t>
            </a:r>
            <a:r>
              <a:rPr lang="es-ES" sz="1400" b="1" dirty="0" smtClean="0">
                <a:solidFill>
                  <a:schemeClr val="accent2"/>
                </a:solidFill>
                <a:latin typeface="Calibri" charset="0"/>
                <a:cs typeface="Calibri" charset="0"/>
              </a:rPr>
              <a:t>AVRR </a:t>
            </a:r>
          </a:p>
          <a:p>
            <a:pPr>
              <a:defRPr/>
            </a:pPr>
            <a:r>
              <a:rPr lang="es-ES" sz="1400" dirty="0" smtClean="0">
                <a:solidFill>
                  <a:schemeClr val="accent2"/>
                </a:solidFill>
                <a:latin typeface="Calibri" charset="0"/>
                <a:cs typeface="Calibri" charset="0"/>
              </a:rPr>
              <a:t>Las 5 principales nacionales incluyen las siguientes: </a:t>
            </a:r>
          </a:p>
          <a:p>
            <a:pPr>
              <a:buFont typeface="Wingdings" charset="0"/>
              <a:buNone/>
              <a:defRPr/>
            </a:pPr>
            <a:r>
              <a:rPr lang="es-ES" sz="1600" dirty="0" smtClean="0">
                <a:latin typeface="Arial" charset="0"/>
                <a:cs typeface="+mn-cs"/>
              </a:rPr>
              <a:t> </a:t>
            </a:r>
            <a:endParaRPr lang="es-ES" sz="1600" dirty="0">
              <a:latin typeface="Arial" charset="0"/>
              <a:cs typeface="+mn-cs"/>
            </a:endParaRPr>
          </a:p>
        </p:txBody>
      </p:sp>
      <p:sp>
        <p:nvSpPr>
          <p:cNvPr id="14340"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6FB22870-9F80-4F4A-84E3-07C7BFC22EF6}" type="slidenum">
              <a:rPr lang="es-ES" smtClean="0"/>
              <a:pPr eaLnBrk="1" hangingPunct="1">
                <a:defRPr/>
              </a:pPr>
              <a:t>12</a:t>
            </a:fld>
            <a:endParaRPr lang="es-ES" dirty="0" smtClean="0"/>
          </a:p>
        </p:txBody>
      </p:sp>
      <p:graphicFrame>
        <p:nvGraphicFramePr>
          <p:cNvPr id="36868" name="Chart 1"/>
          <p:cNvGraphicFramePr>
            <a:graphicFrameLocks/>
          </p:cNvGraphicFramePr>
          <p:nvPr>
            <p:extLst>
              <p:ext uri="{D42A27DB-BD31-4B8C-83A1-F6EECF244321}">
                <p14:modId xmlns:p14="http://schemas.microsoft.com/office/powerpoint/2010/main" val="2127279168"/>
              </p:ext>
            </p:extLst>
          </p:nvPr>
        </p:nvGraphicFramePr>
        <p:xfrm>
          <a:off x="417513" y="4725144"/>
          <a:ext cx="8526462" cy="1543050"/>
        </p:xfrm>
        <a:graphic>
          <a:graphicData uri="http://schemas.openxmlformats.org/presentationml/2006/ole">
            <mc:AlternateContent xmlns:mc="http://schemas.openxmlformats.org/markup-compatibility/2006">
              <mc:Choice xmlns:v="urn:schemas-microsoft-com:vml" Requires="v">
                <p:oleObj spid="_x0000_s36902" r:id="rId4" imgW="8529043" imgH="1542422" progId="Excel.Chart.8">
                  <p:embed/>
                </p:oleObj>
              </mc:Choice>
              <mc:Fallback>
                <p:oleObj r:id="rId4" imgW="8529043" imgH="1542422"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4725144"/>
                        <a:ext cx="85264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fld id="{14B02783-9D4E-5E4E-AE86-3EDE1867D206}" type="slidenum">
              <a:rPr lang="es-ES" sz="1400" smtClean="0">
                <a:cs typeface="+mn-cs"/>
              </a:rPr>
              <a:pPr algn="r" eaLnBrk="1" hangingPunct="1">
                <a:defRPr/>
              </a:pPr>
              <a:t>13</a:t>
            </a:fld>
            <a:endParaRPr lang="es-ES" sz="1400" dirty="0" smtClean="0">
              <a:cs typeface="+mn-cs"/>
            </a:endParaRPr>
          </a:p>
        </p:txBody>
      </p:sp>
      <p:sp>
        <p:nvSpPr>
          <p:cNvPr id="15363" name="Rectangle 2"/>
          <p:cNvSpPr>
            <a:spLocks noGrp="1" noChangeArrowheads="1"/>
          </p:cNvSpPr>
          <p:nvPr>
            <p:ph type="title" idx="4294967295"/>
          </p:nvPr>
        </p:nvSpPr>
        <p:spPr>
          <a:xfrm>
            <a:off x="457200" y="764704"/>
            <a:ext cx="8229600" cy="581025"/>
          </a:xfrm>
        </p:spPr>
        <p:txBody>
          <a:bodyPr/>
          <a:lstStyle/>
          <a:p>
            <a:pPr eaLnBrk="1" hangingPunct="1">
              <a:lnSpc>
                <a:spcPct val="90000"/>
              </a:lnSpc>
              <a:defRPr/>
            </a:pPr>
            <a:r>
              <a:rPr lang="es-ES" dirty="0" smtClean="0">
                <a:latin typeface="Calibri" charset="0"/>
                <a:cs typeface="Calibri" charset="0"/>
              </a:rPr>
              <a:t/>
            </a:r>
            <a:br>
              <a:rPr lang="es-ES" dirty="0" smtClean="0">
                <a:latin typeface="Calibri" charset="0"/>
                <a:cs typeface="Calibri" charset="0"/>
              </a:rPr>
            </a:br>
            <a:r>
              <a:rPr lang="es-ES" dirty="0" smtClean="0">
                <a:latin typeface="Calibri" charset="0"/>
                <a:cs typeface="Calibri" charset="0"/>
              </a:rPr>
              <a:t>Prioridades para el segundo año </a:t>
            </a:r>
            <a:br>
              <a:rPr lang="es-ES" dirty="0" smtClean="0">
                <a:latin typeface="Calibri" charset="0"/>
                <a:cs typeface="Calibri" charset="0"/>
              </a:rPr>
            </a:br>
            <a:r>
              <a:rPr lang="es-ES" dirty="0" smtClean="0">
                <a:latin typeface="Calibri" charset="0"/>
                <a:cs typeface="Calibri" charset="0"/>
              </a:rPr>
              <a:t>(del 1 de abril de 2013 al 31 de marzo de 2014)</a:t>
            </a:r>
            <a:br>
              <a:rPr lang="es-ES" dirty="0" smtClean="0">
                <a:latin typeface="Calibri" charset="0"/>
                <a:cs typeface="Calibri" charset="0"/>
              </a:rPr>
            </a:br>
            <a:endParaRPr lang="es-ES" dirty="0">
              <a:latin typeface="Calibri" charset="0"/>
              <a:cs typeface="Calibri" charset="0"/>
            </a:endParaRPr>
          </a:p>
        </p:txBody>
      </p:sp>
      <p:sp>
        <p:nvSpPr>
          <p:cNvPr id="29700" name="Content Placeholder 1"/>
          <p:cNvSpPr>
            <a:spLocks noGrp="1"/>
          </p:cNvSpPr>
          <p:nvPr>
            <p:ph idx="4294967295"/>
          </p:nvPr>
        </p:nvSpPr>
        <p:spPr>
          <a:xfrm>
            <a:off x="457200" y="1412776"/>
            <a:ext cx="8229600" cy="5040312"/>
          </a:xfrm>
        </p:spPr>
        <p:txBody>
          <a:bodyPr/>
          <a:lstStyle/>
          <a:p>
            <a:pPr>
              <a:lnSpc>
                <a:spcPct val="90000"/>
              </a:lnSpc>
              <a:defRPr/>
            </a:pPr>
            <a:r>
              <a:rPr lang="es-ES" sz="1200" dirty="0" smtClean="0">
                <a:latin typeface="Calibri" charset="0"/>
                <a:cs typeface="Calibri" charset="0"/>
              </a:rPr>
              <a:t>Conforme la CBSA avanza hacia el segundo año de implementaci</a:t>
            </a:r>
            <a:r>
              <a:rPr lang="es-ES" sz="1200" dirty="0" smtClean="0">
                <a:latin typeface="Calibri" charset="0"/>
                <a:cs typeface="Calibri" charset="0"/>
              </a:rPr>
              <a:t>ón </a:t>
            </a:r>
            <a:r>
              <a:rPr lang="es-ES" sz="1200" dirty="0" smtClean="0">
                <a:latin typeface="Calibri" charset="0"/>
                <a:cs typeface="Calibri" charset="0"/>
              </a:rPr>
              <a:t>del programa piloto, se ha identificado las siguientes prioridades:  </a:t>
            </a:r>
          </a:p>
          <a:p>
            <a:pPr>
              <a:lnSpc>
                <a:spcPct val="90000"/>
              </a:lnSpc>
              <a:defRPr/>
            </a:pPr>
            <a:endParaRPr lang="es-ES" sz="1200" dirty="0" smtClean="0">
              <a:latin typeface="Calibri" charset="0"/>
              <a:cs typeface="Calibri" charset="0"/>
            </a:endParaRPr>
          </a:p>
          <a:p>
            <a:pPr lvl="1">
              <a:lnSpc>
                <a:spcPct val="90000"/>
              </a:lnSpc>
              <a:buFont typeface="Wingdings" charset="0"/>
              <a:buChar char="Ø"/>
              <a:defRPr/>
            </a:pPr>
            <a:r>
              <a:rPr lang="es-ES" sz="1200" dirty="0" smtClean="0">
                <a:latin typeface="Calibri" charset="0"/>
                <a:cs typeface="Calibri" charset="0"/>
              </a:rPr>
              <a:t>Llevar a cabo un </a:t>
            </a:r>
            <a:r>
              <a:rPr lang="es-ES" sz="1200" b="1" dirty="0" smtClean="0">
                <a:latin typeface="Calibri" charset="0"/>
                <a:cs typeface="Calibri" charset="0"/>
              </a:rPr>
              <a:t>an</a:t>
            </a:r>
            <a:r>
              <a:rPr lang="es-ES" sz="1200" b="1" dirty="0" smtClean="0">
                <a:latin typeface="Calibri" charset="0"/>
                <a:cs typeface="Calibri" charset="0"/>
              </a:rPr>
              <a:t>álisis de base de costos </a:t>
            </a:r>
            <a:r>
              <a:rPr lang="es-ES" sz="1200" dirty="0" smtClean="0">
                <a:latin typeface="Calibri" charset="0"/>
                <a:cs typeface="Calibri" charset="0"/>
              </a:rPr>
              <a:t>pronto despu</a:t>
            </a:r>
            <a:r>
              <a:rPr lang="es-ES" sz="1200" dirty="0" smtClean="0">
                <a:latin typeface="Calibri" charset="0"/>
                <a:cs typeface="Calibri" charset="0"/>
              </a:rPr>
              <a:t>és del primer aniversario del lanzamiento del programa piloto para compararlo con el programa tradicional de remociones</a:t>
            </a:r>
          </a:p>
          <a:p>
            <a:pPr marL="457200" lvl="1" indent="0">
              <a:lnSpc>
                <a:spcPct val="90000"/>
              </a:lnSpc>
              <a:buNone/>
              <a:defRPr/>
            </a:pPr>
            <a:endParaRPr lang="es-ES" sz="1200" b="1" dirty="0" smtClean="0">
              <a:latin typeface="Calibri" charset="0"/>
              <a:cs typeface="Calibri" charset="0"/>
            </a:endParaRPr>
          </a:p>
          <a:p>
            <a:pPr lvl="1">
              <a:lnSpc>
                <a:spcPct val="90000"/>
              </a:lnSpc>
              <a:buFont typeface="Wingdings" charset="0"/>
              <a:buChar char="Ø"/>
              <a:defRPr/>
            </a:pPr>
            <a:r>
              <a:rPr lang="es-ES" sz="1200" b="1" dirty="0" smtClean="0">
                <a:latin typeface="Calibri" charset="0"/>
                <a:cs typeface="Calibri" charset="0"/>
              </a:rPr>
              <a:t>Trabajo de extensi</a:t>
            </a:r>
            <a:r>
              <a:rPr lang="es-ES" sz="1200" b="1" dirty="0" smtClean="0">
                <a:latin typeface="Calibri" charset="0"/>
                <a:cs typeface="Calibri" charset="0"/>
              </a:rPr>
              <a:t>ón del programa </a:t>
            </a:r>
            <a:r>
              <a:rPr lang="es-ES" sz="1200" b="1" dirty="0" smtClean="0">
                <a:latin typeface="Calibri" charset="0"/>
                <a:cs typeface="Calibri" charset="0"/>
              </a:rPr>
              <a:t>AVRR y consultas </a:t>
            </a:r>
            <a:r>
              <a:rPr lang="es-ES" sz="1200" dirty="0" smtClean="0">
                <a:latin typeface="Calibri" charset="0"/>
                <a:cs typeface="Calibri" charset="0"/>
              </a:rPr>
              <a:t>dentro de la zona metropolitana de Toronto (comunidades de la di</a:t>
            </a:r>
            <a:r>
              <a:rPr lang="es-ES" sz="1200" dirty="0" smtClean="0">
                <a:latin typeface="Calibri" charset="0"/>
                <a:cs typeface="Calibri" charset="0"/>
              </a:rPr>
              <a:t>áspora, organizaciones que proveen servicios para inmigrantes, bufetes de abogados</a:t>
            </a:r>
            <a:r>
              <a:rPr lang="es-ES" sz="1200" dirty="0" smtClean="0">
                <a:latin typeface="Calibri" charset="0"/>
                <a:cs typeface="Calibri" charset="0"/>
              </a:rPr>
              <a:t>)</a:t>
            </a:r>
          </a:p>
          <a:p>
            <a:pPr lvl="1">
              <a:lnSpc>
                <a:spcPct val="90000"/>
              </a:lnSpc>
              <a:buFont typeface="Wingdings" charset="0"/>
              <a:buChar char="Ø"/>
              <a:defRPr/>
            </a:pPr>
            <a:endParaRPr lang="es-ES" sz="1200" b="1" dirty="0" smtClean="0">
              <a:latin typeface="Calibri" charset="0"/>
              <a:cs typeface="Calibri" charset="0"/>
            </a:endParaRPr>
          </a:p>
          <a:p>
            <a:pPr lvl="1">
              <a:lnSpc>
                <a:spcPct val="90000"/>
              </a:lnSpc>
              <a:buFont typeface="Wingdings" charset="0"/>
              <a:buChar char="Ø"/>
              <a:defRPr/>
            </a:pPr>
            <a:r>
              <a:rPr lang="es-ES" sz="1200" b="1" dirty="0" smtClean="0">
                <a:latin typeface="Calibri" charset="0"/>
                <a:cs typeface="Calibri" charset="0"/>
              </a:rPr>
              <a:t>Realineaci</a:t>
            </a:r>
            <a:r>
              <a:rPr lang="es-ES" sz="1200" b="1" dirty="0" smtClean="0">
                <a:latin typeface="Calibri" charset="0"/>
                <a:cs typeface="Calibri" charset="0"/>
              </a:rPr>
              <a:t>ón de la unidad de atención al cliente sin turno previo del programa </a:t>
            </a:r>
            <a:r>
              <a:rPr lang="es-ES" sz="1200" b="1" dirty="0" smtClean="0">
                <a:latin typeface="Calibri" charset="0"/>
                <a:cs typeface="Calibri" charset="0"/>
              </a:rPr>
              <a:t>AVRR </a:t>
            </a:r>
            <a:r>
              <a:rPr lang="es-ES" sz="1200" dirty="0" smtClean="0">
                <a:latin typeface="Calibri" charset="0"/>
                <a:cs typeface="Calibri" charset="0"/>
              </a:rPr>
              <a:t>a nivel operativo</a:t>
            </a:r>
          </a:p>
          <a:p>
            <a:pPr lvl="1">
              <a:lnSpc>
                <a:spcPct val="90000"/>
              </a:lnSpc>
              <a:buFont typeface="Wingdings" charset="0"/>
              <a:buChar char="Ø"/>
              <a:defRPr/>
            </a:pPr>
            <a:endParaRPr lang="es-ES" sz="1200" dirty="0" smtClean="0">
              <a:latin typeface="Calibri" charset="0"/>
              <a:cs typeface="Calibri" charset="0"/>
            </a:endParaRPr>
          </a:p>
          <a:p>
            <a:pPr lvl="1">
              <a:lnSpc>
                <a:spcPct val="90000"/>
              </a:lnSpc>
              <a:buFont typeface="Wingdings" charset="0"/>
              <a:buChar char="Ø"/>
              <a:defRPr/>
            </a:pPr>
            <a:r>
              <a:rPr lang="es-ES" sz="1200" dirty="0" smtClean="0">
                <a:latin typeface="Calibri" charset="0"/>
                <a:cs typeface="Calibri" charset="0"/>
              </a:rPr>
              <a:t>Iniciar una actividad de </a:t>
            </a:r>
            <a:r>
              <a:rPr lang="es-ES" sz="1200" b="1" dirty="0" smtClean="0">
                <a:latin typeface="Calibri" charset="0"/>
                <a:cs typeface="Calibri" charset="0"/>
              </a:rPr>
              <a:t>evaluaci</a:t>
            </a:r>
            <a:r>
              <a:rPr lang="es-ES" sz="1200" b="1" dirty="0" smtClean="0">
                <a:latin typeface="Calibri" charset="0"/>
                <a:cs typeface="Calibri" charset="0"/>
              </a:rPr>
              <a:t>ón y alcance del programa AVRR </a:t>
            </a:r>
            <a:r>
              <a:rPr lang="es-ES" sz="1200" dirty="0" smtClean="0">
                <a:latin typeface="Calibri" charset="0"/>
                <a:cs typeface="Calibri" charset="0"/>
              </a:rPr>
              <a:t>para establecer los requisitos para implementar un programa AVRR a nivel nacional</a:t>
            </a:r>
          </a:p>
          <a:p>
            <a:pPr>
              <a:lnSpc>
                <a:spcPct val="90000"/>
              </a:lnSpc>
              <a:defRPr/>
            </a:pPr>
            <a:r>
              <a:rPr lang="es-ES" sz="1200" dirty="0" smtClean="0">
                <a:latin typeface="Calibri" charset="0"/>
                <a:cs typeface="Calibri" charset="0"/>
              </a:rPr>
              <a:t>Se ha planificado realizar viajes de monitoreo a los pa</a:t>
            </a:r>
            <a:r>
              <a:rPr lang="es-ES" sz="1200" dirty="0" smtClean="0">
                <a:latin typeface="Calibri" charset="0"/>
                <a:cs typeface="Calibri" charset="0"/>
              </a:rPr>
              <a:t>íses de retorno en otoño de 2013 para evaluar la entrega de la asistencia en especie para la reintegración, con el fin de determinar la efectividad y entrega en general. Las conclusiones se incorporarán en la evaluación general del programa piloto AVRR. </a:t>
            </a:r>
            <a:r>
              <a:rPr lang="es-ES" sz="1200" dirty="0" smtClean="0">
                <a:latin typeface="Calibri" charset="0"/>
                <a:cs typeface="Calibri" charset="0"/>
              </a:rPr>
              <a:t>Se han propuesto las siguientes dos misiones de monitoreo: </a:t>
            </a:r>
          </a:p>
          <a:p>
            <a:pPr lvl="1">
              <a:lnSpc>
                <a:spcPct val="90000"/>
              </a:lnSpc>
              <a:defRPr/>
            </a:pPr>
            <a:r>
              <a:rPr lang="es-ES" sz="1200" dirty="0" smtClean="0">
                <a:latin typeface="Calibri" charset="0"/>
                <a:cs typeface="Calibri" charset="0"/>
              </a:rPr>
              <a:t>La primera regi</a:t>
            </a:r>
            <a:r>
              <a:rPr lang="es-ES" sz="1200" dirty="0" smtClean="0">
                <a:latin typeface="Calibri" charset="0"/>
                <a:cs typeface="Calibri" charset="0"/>
              </a:rPr>
              <a:t>ón es </a:t>
            </a:r>
            <a:r>
              <a:rPr lang="es-ES" sz="1200" b="1" dirty="0" smtClean="0">
                <a:latin typeface="Calibri" charset="0"/>
                <a:cs typeface="Calibri" charset="0"/>
              </a:rPr>
              <a:t>Europa Oriental</a:t>
            </a:r>
            <a:r>
              <a:rPr lang="es-ES" sz="1200" dirty="0" smtClean="0">
                <a:latin typeface="Calibri" charset="0"/>
                <a:cs typeface="Calibri" charset="0"/>
              </a:rPr>
              <a:t>: 1) Hungr</a:t>
            </a:r>
            <a:r>
              <a:rPr lang="es-ES" sz="1200" dirty="0" smtClean="0">
                <a:latin typeface="Calibri" charset="0"/>
                <a:cs typeface="Calibri" charset="0"/>
              </a:rPr>
              <a:t>ía es el país con el mayor número de retornados a través del programa AVRR, por ciudadanía, con</a:t>
            </a:r>
            <a:r>
              <a:rPr lang="es-ES" sz="1200" dirty="0" smtClean="0">
                <a:latin typeface="Calibri" charset="0"/>
                <a:cs typeface="Calibri" charset="0"/>
              </a:rPr>
              <a:t> 913  participantes (</a:t>
            </a:r>
            <a:r>
              <a:rPr lang="es-ES" sz="1200" dirty="0" smtClean="0">
                <a:latin typeface="Calibri" charset="0"/>
                <a:cs typeface="Calibri" charset="0"/>
              </a:rPr>
              <a:t>ó</a:t>
            </a:r>
            <a:r>
              <a:rPr lang="es-ES" sz="1200" dirty="0" smtClean="0">
                <a:latin typeface="Calibri" charset="0"/>
                <a:cs typeface="Calibri" charset="0"/>
              </a:rPr>
              <a:t> 49%); y  2) la Rep</a:t>
            </a:r>
            <a:r>
              <a:rPr lang="es-ES" sz="1200" dirty="0" smtClean="0">
                <a:latin typeface="Calibri" charset="0"/>
                <a:cs typeface="Calibri" charset="0"/>
              </a:rPr>
              <a:t>ública Checa es el cuarto país, con </a:t>
            </a:r>
            <a:r>
              <a:rPr lang="es-ES" sz="1200" dirty="0" smtClean="0">
                <a:latin typeface="Calibri" charset="0"/>
                <a:cs typeface="Calibri" charset="0"/>
              </a:rPr>
              <a:t>75 participantes </a:t>
            </a:r>
            <a:r>
              <a:rPr lang="es-ES" sz="1200" dirty="0" smtClean="0">
                <a:latin typeface="Calibri" charset="0"/>
                <a:cs typeface="Calibri" charset="0"/>
              </a:rPr>
              <a:t>ó</a:t>
            </a:r>
            <a:r>
              <a:rPr lang="es-ES" sz="1200" dirty="0" smtClean="0">
                <a:latin typeface="Calibri" charset="0"/>
                <a:cs typeface="Calibri" charset="0"/>
              </a:rPr>
              <a:t> 5%). </a:t>
            </a:r>
          </a:p>
          <a:p>
            <a:pPr lvl="1">
              <a:lnSpc>
                <a:spcPct val="90000"/>
              </a:lnSpc>
              <a:defRPr/>
            </a:pPr>
            <a:r>
              <a:rPr lang="es-ES" sz="1200" dirty="0" smtClean="0">
                <a:latin typeface="Calibri" charset="0"/>
                <a:cs typeface="Calibri" charset="0"/>
              </a:rPr>
              <a:t>La segunda regi</a:t>
            </a:r>
            <a:r>
              <a:rPr lang="es-ES" sz="1200" dirty="0" smtClean="0">
                <a:latin typeface="Calibri" charset="0"/>
                <a:cs typeface="Calibri" charset="0"/>
              </a:rPr>
              <a:t>ón son las </a:t>
            </a:r>
            <a:r>
              <a:rPr lang="es-ES" sz="1200" b="1" dirty="0" smtClean="0">
                <a:latin typeface="Calibri" charset="0"/>
                <a:cs typeface="Calibri" charset="0"/>
              </a:rPr>
              <a:t>Am</a:t>
            </a:r>
            <a:r>
              <a:rPr lang="es-ES" sz="1200" b="1" dirty="0" smtClean="0">
                <a:latin typeface="Calibri" charset="0"/>
                <a:cs typeface="Calibri" charset="0"/>
              </a:rPr>
              <a:t>é</a:t>
            </a:r>
            <a:r>
              <a:rPr lang="es-ES" sz="1200" b="1" dirty="0" smtClean="0">
                <a:latin typeface="Calibri" charset="0"/>
                <a:cs typeface="Calibri" charset="0"/>
              </a:rPr>
              <a:t>ricas</a:t>
            </a:r>
            <a:r>
              <a:rPr lang="es-ES" sz="1200" dirty="0" smtClean="0">
                <a:latin typeface="Calibri" charset="0"/>
                <a:cs typeface="Calibri" charset="0"/>
              </a:rPr>
              <a:t>: 3) Colombia es </a:t>
            </a:r>
            <a:r>
              <a:rPr lang="es-ES" sz="1200" dirty="0">
                <a:latin typeface="Calibri" charset="0"/>
                <a:cs typeface="Calibri" charset="0"/>
              </a:rPr>
              <a:t>el </a:t>
            </a:r>
            <a:r>
              <a:rPr lang="es-ES" sz="1200" dirty="0" smtClean="0">
                <a:latin typeface="Calibri" charset="0"/>
                <a:cs typeface="Calibri" charset="0"/>
              </a:rPr>
              <a:t>segundo pa</a:t>
            </a:r>
            <a:r>
              <a:rPr lang="es-ES" sz="1200" dirty="0" smtClean="0">
                <a:latin typeface="Calibri" charset="0"/>
                <a:cs typeface="Calibri" charset="0"/>
              </a:rPr>
              <a:t>ís según número </a:t>
            </a:r>
            <a:r>
              <a:rPr lang="es-ES" sz="1200" dirty="0" smtClean="0">
                <a:latin typeface="Calibri" charset="0"/>
                <a:cs typeface="Calibri" charset="0"/>
              </a:rPr>
              <a:t>de </a:t>
            </a:r>
            <a:r>
              <a:rPr lang="es-ES" sz="1200" dirty="0">
                <a:latin typeface="Calibri" charset="0"/>
                <a:cs typeface="Calibri" charset="0"/>
              </a:rPr>
              <a:t>retornados a través del programa AVRR, por </a:t>
            </a:r>
            <a:r>
              <a:rPr lang="es-ES" sz="1200" dirty="0" smtClean="0">
                <a:latin typeface="Calibri" charset="0"/>
                <a:cs typeface="Calibri" charset="0"/>
              </a:rPr>
              <a:t>ciudadanía, con 191 participantes (</a:t>
            </a:r>
            <a:r>
              <a:rPr lang="es-ES" sz="1200" dirty="0" smtClean="0">
                <a:latin typeface="Calibri" charset="0"/>
                <a:cs typeface="Calibri" charset="0"/>
              </a:rPr>
              <a:t>ó</a:t>
            </a:r>
            <a:r>
              <a:rPr lang="es-ES" sz="1200" dirty="0" smtClean="0">
                <a:latin typeface="Calibri" charset="0"/>
                <a:cs typeface="Calibri" charset="0"/>
              </a:rPr>
              <a:t> 10%); y 4) Jamaica, aunque no se encuentra dentro de los cinco pa</a:t>
            </a:r>
            <a:r>
              <a:rPr lang="es-ES" sz="1200" dirty="0" smtClean="0">
                <a:latin typeface="Calibri" charset="0"/>
                <a:cs typeface="Calibri" charset="0"/>
              </a:rPr>
              <a:t>íses principales de retornados bajo el programa de AVRR, es de interés </a:t>
            </a:r>
            <a:r>
              <a:rPr lang="es-ES" sz="1200" dirty="0" smtClean="0">
                <a:latin typeface="Calibri" charset="0"/>
                <a:cs typeface="Calibri" charset="0"/>
              </a:rPr>
              <a:t>bajo el programa tradicional de remociones de la CBSA.</a:t>
            </a:r>
          </a:p>
          <a:p>
            <a:pPr lvl="1">
              <a:defRPr/>
            </a:pPr>
            <a:endParaRPr lang="es-ES" sz="1200" dirty="0" smtClean="0">
              <a:latin typeface="Calibri" charset="0"/>
              <a:cs typeface="Calibri" charset="0"/>
            </a:endParaRPr>
          </a:p>
          <a:p>
            <a:pPr>
              <a:defRPr/>
            </a:pPr>
            <a:r>
              <a:rPr lang="es-ES" sz="1200" dirty="0" smtClean="0">
                <a:latin typeface="Calibri" charset="0"/>
                <a:cs typeface="Calibri" charset="0"/>
              </a:rPr>
              <a:t> La siguiente revisi</a:t>
            </a:r>
            <a:r>
              <a:rPr lang="es-ES" sz="1200" dirty="0" smtClean="0">
                <a:latin typeface="Calibri" charset="0"/>
                <a:cs typeface="Calibri" charset="0"/>
              </a:rPr>
              <a:t>ón de avances del programa piloto AVRR ejecutado por la </a:t>
            </a:r>
            <a:r>
              <a:rPr lang="es-ES" sz="1200" dirty="0" smtClean="0">
                <a:latin typeface="Calibri" charset="0"/>
                <a:cs typeface="Calibri" charset="0"/>
              </a:rPr>
              <a:t>CBSA y la OIM se program</a:t>
            </a:r>
            <a:r>
              <a:rPr lang="es-ES" sz="1200" dirty="0" smtClean="0">
                <a:latin typeface="Calibri" charset="0"/>
                <a:cs typeface="Calibri" charset="0"/>
              </a:rPr>
              <a:t>ó </a:t>
            </a:r>
            <a:r>
              <a:rPr lang="es-ES" sz="1200" dirty="0" smtClean="0">
                <a:latin typeface="Calibri" charset="0"/>
                <a:cs typeface="Calibri" charset="0"/>
              </a:rPr>
              <a:t>tentativamente para enero de 2014. </a:t>
            </a:r>
          </a:p>
          <a:p>
            <a:pPr lvl="1">
              <a:defRPr/>
            </a:pPr>
            <a:endParaRPr lang="es-ES" sz="1600" dirty="0" smtClean="0">
              <a:latin typeface="Calibri" charset="0"/>
              <a:cs typeface="Calibri" charset="0"/>
            </a:endParaRPr>
          </a:p>
          <a:p>
            <a:pPr>
              <a:lnSpc>
                <a:spcPct val="90000"/>
              </a:lnSpc>
              <a:buFont typeface="Wingdings" charset="0"/>
              <a:buNone/>
              <a:defRPr/>
            </a:pPr>
            <a:endParaRPr lang="es-ES" sz="1600" dirty="0" smtClean="0">
              <a:latin typeface="Calibri" charset="0"/>
              <a:cs typeface="Calibri" charset="0"/>
            </a:endParaRPr>
          </a:p>
          <a:p>
            <a:pPr>
              <a:lnSpc>
                <a:spcPct val="90000"/>
              </a:lnSpc>
              <a:defRPr/>
            </a:pPr>
            <a:endParaRPr lang="es-ES" sz="1600" dirty="0" smtClean="0">
              <a:latin typeface="Arial" charset="0"/>
              <a:cs typeface="+mn-cs"/>
            </a:endParaRPr>
          </a:p>
          <a:p>
            <a:pPr>
              <a:lnSpc>
                <a:spcPct val="90000"/>
              </a:lnSpc>
              <a:defRPr/>
            </a:pPr>
            <a:endParaRPr lang="es-ES" sz="1600" dirty="0" smtClean="0">
              <a:latin typeface="Arial" charset="0"/>
              <a:cs typeface="+mn-cs"/>
            </a:endParaRPr>
          </a:p>
          <a:p>
            <a:pPr>
              <a:lnSpc>
                <a:spcPct val="90000"/>
              </a:lnSpc>
              <a:defRPr/>
            </a:pPr>
            <a:endParaRPr lang="es-ES" sz="1600" dirty="0" smtClean="0">
              <a:latin typeface="Arial" charset="0"/>
              <a:cs typeface="+mn-cs"/>
            </a:endParaRPr>
          </a:p>
          <a:p>
            <a:pPr>
              <a:lnSpc>
                <a:spcPct val="90000"/>
              </a:lnSpc>
              <a:buFont typeface="Wingdings" charset="0"/>
              <a:buNone/>
              <a:defRPr/>
            </a:pPr>
            <a:r>
              <a:rPr lang="es-ES" sz="1600" dirty="0" smtClean="0">
                <a:latin typeface="Arial" charset="0"/>
                <a:cs typeface="+mn-cs"/>
              </a:rPr>
              <a:t>  </a:t>
            </a:r>
            <a:endParaRPr lang="es-ES" sz="1600" dirty="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txBox="1">
            <a:spLocks noChangeArrowheads="1"/>
          </p:cNvSpPr>
          <p:nvPr/>
        </p:nvSpPr>
        <p:spPr bwMode="auto">
          <a:xfrm>
            <a:off x="444500" y="1268413"/>
            <a:ext cx="82073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20000"/>
              </a:spcBef>
              <a:buClr>
                <a:srgbClr val="CC0000"/>
              </a:buClr>
              <a:buFont typeface="Wingdings" pitchFamily="2" charset="2"/>
              <a:buNone/>
              <a:defRPr/>
            </a:pPr>
            <a:r>
              <a:rPr lang="es-ES" sz="2000" b="1" dirty="0" smtClean="0">
                <a:solidFill>
                  <a:srgbClr val="000066"/>
                </a:solidFill>
                <a:latin typeface="Calibri" pitchFamily="34" charset="0"/>
                <a:ea typeface="+mn-ea"/>
                <a:cs typeface="+mn-cs"/>
              </a:rPr>
              <a:t>Para obtener más información acerca del programa piloto AVRR:</a:t>
            </a:r>
          </a:p>
          <a:p>
            <a:pPr>
              <a:spcBef>
                <a:spcPct val="20000"/>
              </a:spcBef>
              <a:buClr>
                <a:srgbClr val="CC0000"/>
              </a:buClr>
              <a:buFont typeface="Wingdings" pitchFamily="2" charset="2"/>
              <a:buChar char="§"/>
              <a:defRPr/>
            </a:pPr>
            <a:r>
              <a:rPr lang="es-ES" sz="2000" b="1" i="1" dirty="0" smtClean="0">
                <a:solidFill>
                  <a:srgbClr val="000066"/>
                </a:solidFill>
                <a:latin typeface="Calibri" pitchFamily="34" charset="0"/>
                <a:ea typeface="+mn-ea"/>
                <a:cs typeface="+mn-cs"/>
              </a:rPr>
              <a:t>Visite</a:t>
            </a:r>
            <a:r>
              <a:rPr lang="es-ES" sz="2000" b="1" dirty="0" smtClean="0">
                <a:solidFill>
                  <a:srgbClr val="000066"/>
                </a:solidFill>
                <a:latin typeface="Calibri" pitchFamily="34" charset="0"/>
                <a:ea typeface="+mn-ea"/>
                <a:cs typeface="+mn-cs"/>
              </a:rPr>
              <a:t> </a:t>
            </a:r>
            <a:r>
              <a:rPr lang="es-ES" sz="2000" b="1" dirty="0" smtClean="0">
                <a:solidFill>
                  <a:srgbClr val="000066"/>
                </a:solidFill>
                <a:latin typeface="Calibri" pitchFamily="34" charset="0"/>
                <a:ea typeface="+mn-ea"/>
                <a:cs typeface="+mn-cs"/>
                <a:hlinkClick r:id="rId3"/>
              </a:rPr>
              <a:t>www.cbsa-asfc.gc.ca/prog/avrr-arvr</a:t>
            </a:r>
            <a:r>
              <a:rPr lang="es-ES" sz="2000" b="1" dirty="0" smtClean="0">
                <a:solidFill>
                  <a:srgbClr val="000066"/>
                </a:solidFill>
                <a:latin typeface="Calibri" pitchFamily="34" charset="0"/>
                <a:ea typeface="+mn-ea"/>
                <a:cs typeface="+mn-cs"/>
              </a:rPr>
              <a:t> </a:t>
            </a:r>
          </a:p>
          <a:p>
            <a:pPr>
              <a:spcBef>
                <a:spcPct val="20000"/>
              </a:spcBef>
              <a:buClr>
                <a:srgbClr val="CC0000"/>
              </a:buClr>
              <a:buFont typeface="Wingdings" pitchFamily="2" charset="2"/>
              <a:buChar char="§"/>
              <a:defRPr/>
            </a:pPr>
            <a:r>
              <a:rPr lang="es-ES" sz="2000" b="1" i="1" dirty="0" smtClean="0">
                <a:solidFill>
                  <a:srgbClr val="000066"/>
                </a:solidFill>
                <a:latin typeface="Calibri" pitchFamily="34" charset="0"/>
                <a:ea typeface="+mn-ea"/>
                <a:cs typeface="+mn-cs"/>
              </a:rPr>
              <a:t>Visite el sitio web de la OIM en </a:t>
            </a:r>
            <a:r>
              <a:rPr lang="es-ES" sz="2000" b="1" dirty="0" smtClean="0">
                <a:solidFill>
                  <a:srgbClr val="000066"/>
                </a:solidFill>
                <a:latin typeface="Calibri" pitchFamily="34" charset="0"/>
                <a:ea typeface="+mn-ea"/>
                <a:cs typeface="+mn-cs"/>
                <a:hlinkClick r:id="rId4"/>
              </a:rPr>
              <a:t>www.iom.int</a:t>
            </a:r>
            <a:r>
              <a:rPr lang="es-ES" sz="2000" b="1" dirty="0" smtClean="0">
                <a:solidFill>
                  <a:srgbClr val="000066"/>
                </a:solidFill>
                <a:latin typeface="Calibri" pitchFamily="34" charset="0"/>
                <a:ea typeface="+mn-ea"/>
                <a:cs typeface="+mn-cs"/>
              </a:rPr>
              <a:t> </a:t>
            </a:r>
          </a:p>
          <a:p>
            <a:pPr>
              <a:spcBef>
                <a:spcPct val="20000"/>
              </a:spcBef>
              <a:buClr>
                <a:srgbClr val="CC0000"/>
              </a:buClr>
              <a:buFont typeface="Wingdings" pitchFamily="2" charset="2"/>
              <a:buChar char="§"/>
              <a:defRPr/>
            </a:pPr>
            <a:r>
              <a:rPr lang="es-ES" sz="2000" b="1" i="1" dirty="0" smtClean="0">
                <a:solidFill>
                  <a:srgbClr val="000066"/>
                </a:solidFill>
                <a:latin typeface="Calibri" pitchFamily="34" charset="0"/>
                <a:ea typeface="+mn-ea"/>
                <a:cs typeface="+mn-cs"/>
              </a:rPr>
              <a:t>Comuníquese por correo electrónico a</a:t>
            </a:r>
            <a:r>
              <a:rPr lang="es-ES" sz="2000" b="1" dirty="0" smtClean="0">
                <a:solidFill>
                  <a:srgbClr val="000066"/>
                </a:solidFill>
                <a:latin typeface="Calibri" pitchFamily="34" charset="0"/>
                <a:ea typeface="+mn-ea"/>
                <a:cs typeface="+mn-cs"/>
              </a:rPr>
              <a:t> </a:t>
            </a:r>
            <a:r>
              <a:rPr lang="es-ES" sz="2000" b="1" dirty="0" smtClean="0">
                <a:solidFill>
                  <a:srgbClr val="000066"/>
                </a:solidFill>
                <a:latin typeface="Calibri" pitchFamily="34" charset="0"/>
                <a:ea typeface="+mn-ea"/>
                <a:cs typeface="+mn-cs"/>
                <a:hlinkClick r:id="rId5"/>
              </a:rPr>
              <a:t>AVRR-ARVR@cbsa-asfc.gc.ca</a:t>
            </a:r>
            <a:endParaRPr lang="es-ES" sz="2000" b="1" dirty="0" smtClean="0">
              <a:solidFill>
                <a:srgbClr val="000066"/>
              </a:solidFill>
              <a:latin typeface="Calibri" pitchFamily="34" charset="0"/>
              <a:ea typeface="+mn-ea"/>
              <a:cs typeface="+mn-cs"/>
            </a:endParaRPr>
          </a:p>
          <a:p>
            <a:pPr>
              <a:spcBef>
                <a:spcPct val="20000"/>
              </a:spcBef>
              <a:buClr>
                <a:srgbClr val="CC0000"/>
              </a:buClr>
              <a:buFont typeface="Wingdings" pitchFamily="2" charset="2"/>
              <a:buChar char="§"/>
              <a:defRPr/>
            </a:pPr>
            <a:endParaRPr lang="es-ES" sz="2000" b="1" dirty="0" smtClean="0">
              <a:solidFill>
                <a:srgbClr val="000066"/>
              </a:solidFill>
              <a:latin typeface="Calibri" pitchFamily="34" charset="0"/>
              <a:ea typeface="+mn-ea"/>
              <a:cs typeface="+mn-cs"/>
            </a:endParaRPr>
          </a:p>
          <a:p>
            <a:pPr marL="0" indent="0" algn="ctr">
              <a:spcBef>
                <a:spcPct val="20000"/>
              </a:spcBef>
              <a:buClr>
                <a:srgbClr val="CC0000"/>
              </a:buClr>
              <a:defRPr/>
            </a:pPr>
            <a:r>
              <a:rPr lang="es-ES" sz="5400" b="1" dirty="0" smtClean="0">
                <a:solidFill>
                  <a:srgbClr val="000066"/>
                </a:solidFill>
                <a:latin typeface="Calibri" pitchFamily="34" charset="0"/>
                <a:ea typeface="+mn-ea"/>
                <a:cs typeface="+mn-cs"/>
              </a:rPr>
              <a:t>GRACIAS</a:t>
            </a:r>
          </a:p>
        </p:txBody>
      </p:sp>
      <p:sp>
        <p:nvSpPr>
          <p:cNvPr id="2"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9B99FB88-F746-F241-9BF6-78D989B3C3F8}" type="slidenum">
              <a:rPr lang="en-US" smtClean="0"/>
              <a:pPr eaLnBrk="1" hangingPunct="1">
                <a:defRPr/>
              </a:pPr>
              <a:t>14</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s-ES_tradnl" dirty="0" smtClean="0">
                <a:latin typeface="Calibri" charset="0"/>
                <a:cs typeface="Calibri" charset="0"/>
              </a:rPr>
              <a:t>Objetivos</a:t>
            </a:r>
            <a:endParaRPr lang="es-ES_tradnl" dirty="0">
              <a:latin typeface="Calibri" charset="0"/>
              <a:cs typeface="Calibri" charset="0"/>
            </a:endParaRPr>
          </a:p>
        </p:txBody>
      </p:sp>
      <p:sp>
        <p:nvSpPr>
          <p:cNvPr id="4099" name="Content Placeholder 2"/>
          <p:cNvSpPr>
            <a:spLocks noGrp="1"/>
          </p:cNvSpPr>
          <p:nvPr>
            <p:ph idx="1"/>
          </p:nvPr>
        </p:nvSpPr>
        <p:spPr/>
        <p:txBody>
          <a:bodyPr/>
          <a:lstStyle/>
          <a:p>
            <a:pPr>
              <a:defRPr/>
            </a:pPr>
            <a:r>
              <a:rPr lang="es-ES_tradnl" dirty="0" smtClean="0">
                <a:latin typeface="Calibri" charset="0"/>
                <a:cs typeface="Calibri" charset="0"/>
              </a:rPr>
              <a:t>Brindar una perspectiva general acerca del programa piloto de retorno voluntario asistido y reintegración (AVRR, </a:t>
            </a:r>
            <a:r>
              <a:rPr lang="es-ES_tradnl" dirty="0" smtClean="0">
                <a:latin typeface="Calibri" charset="0"/>
                <a:cs typeface="Calibri" charset="0"/>
              </a:rPr>
              <a:t>por sus siglas </a:t>
            </a:r>
            <a:r>
              <a:rPr lang="es-ES_tradnl" dirty="0" smtClean="0">
                <a:latin typeface="Calibri" charset="0"/>
                <a:cs typeface="Calibri" charset="0"/>
              </a:rPr>
              <a:t>en inglés), </a:t>
            </a:r>
            <a:r>
              <a:rPr lang="es-ES_tradnl" dirty="0" smtClean="0">
                <a:latin typeface="Calibri" charset="0"/>
                <a:cs typeface="Calibri" charset="0"/>
              </a:rPr>
              <a:t>incluido </a:t>
            </a:r>
            <a:r>
              <a:rPr lang="es-ES_tradnl" dirty="0" smtClean="0">
                <a:latin typeface="Calibri" charset="0"/>
                <a:cs typeface="Calibri" charset="0"/>
              </a:rPr>
              <a:t>lo siguiente: </a:t>
            </a:r>
          </a:p>
          <a:p>
            <a:pPr lvl="1">
              <a:buFont typeface="Wingdings" charset="0"/>
              <a:buChar char="Ø"/>
              <a:defRPr/>
            </a:pPr>
            <a:r>
              <a:rPr lang="es-ES_tradnl" dirty="0" smtClean="0">
                <a:latin typeface="Calibri" charset="0"/>
                <a:cs typeface="Calibri" charset="0"/>
              </a:rPr>
              <a:t>Objetivos y principios rectores</a:t>
            </a:r>
          </a:p>
          <a:p>
            <a:pPr lvl="1">
              <a:buFont typeface="Wingdings" charset="0"/>
              <a:buChar char="Ø"/>
              <a:defRPr/>
            </a:pPr>
            <a:r>
              <a:rPr lang="es-ES_tradnl" dirty="0" smtClean="0">
                <a:latin typeface="Calibri" charset="0"/>
                <a:cs typeface="Calibri" charset="0"/>
              </a:rPr>
              <a:t>Beneficios de la participación en el programa</a:t>
            </a:r>
          </a:p>
          <a:p>
            <a:pPr lvl="1">
              <a:buFont typeface="Wingdings" charset="0"/>
              <a:buChar char="Ø"/>
              <a:defRPr/>
            </a:pPr>
            <a:r>
              <a:rPr lang="es-ES_tradnl" dirty="0" smtClean="0">
                <a:latin typeface="Calibri" charset="0"/>
                <a:cs typeface="Calibri" charset="0"/>
              </a:rPr>
              <a:t>Elegibilidad y criterios</a:t>
            </a:r>
          </a:p>
          <a:p>
            <a:pPr>
              <a:buFont typeface="Wingdings" charset="0"/>
              <a:buNone/>
              <a:defRPr/>
            </a:pPr>
            <a:endParaRPr lang="es-ES_tradnl" dirty="0" smtClean="0">
              <a:latin typeface="Calibri" charset="0"/>
              <a:cs typeface="Calibri" charset="0"/>
            </a:endParaRPr>
          </a:p>
          <a:p>
            <a:pPr>
              <a:defRPr/>
            </a:pPr>
            <a:r>
              <a:rPr lang="es-ES_tradnl" dirty="0" smtClean="0">
                <a:latin typeface="Calibri" charset="0"/>
                <a:cs typeface="Calibri" charset="0"/>
              </a:rPr>
              <a:t>Informar acerca de los éxitos y resultados iniciales del primer año</a:t>
            </a:r>
          </a:p>
          <a:p>
            <a:pPr>
              <a:defRPr/>
            </a:pPr>
            <a:r>
              <a:rPr lang="es-ES_tradnl" dirty="0" smtClean="0">
                <a:latin typeface="Calibri" charset="0"/>
                <a:cs typeface="Calibri" charset="0"/>
              </a:rPr>
              <a:t>Prioridades para el segundo año (del 1 de abril de 2013 al 31 de marzo de 2014)</a:t>
            </a:r>
            <a:endParaRPr lang="es-ES_tradnl" dirty="0">
              <a:latin typeface="Calibri" charset="0"/>
              <a:cs typeface="Calibri" charset="0"/>
            </a:endParaRPr>
          </a:p>
        </p:txBody>
      </p:sp>
      <p:sp>
        <p:nvSpPr>
          <p:cNvPr id="4100"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BD891AF3-6BB0-3148-917E-4858A5F6B028}" type="slidenum">
              <a:rPr lang="en-US" smtClean="0"/>
              <a:pPr eaLnBrk="1" hangingPunct="1">
                <a:defRPr/>
              </a:pPr>
              <a:t>2</a:t>
            </a:fld>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77AD711-C1B0-1144-8F0C-E8892F21F92F}" type="slidenum">
              <a:rPr lang="en-US" smtClean="0"/>
              <a:pPr eaLnBrk="1" hangingPunct="1">
                <a:defRPr/>
              </a:pPr>
              <a:t>3</a:t>
            </a:fld>
            <a:endParaRPr lang="en-US" dirty="0" smtClean="0"/>
          </a:p>
        </p:txBody>
      </p:sp>
      <p:sp>
        <p:nvSpPr>
          <p:cNvPr id="5123" name="Rectangle 2"/>
          <p:cNvSpPr>
            <a:spLocks noGrp="1" noChangeArrowheads="1"/>
          </p:cNvSpPr>
          <p:nvPr>
            <p:ph type="title"/>
          </p:nvPr>
        </p:nvSpPr>
        <p:spPr>
          <a:xfrm>
            <a:off x="457200" y="692150"/>
            <a:ext cx="8229600" cy="581025"/>
          </a:xfrm>
        </p:spPr>
        <p:txBody>
          <a:bodyPr/>
          <a:lstStyle/>
          <a:p>
            <a:pPr eaLnBrk="1" hangingPunct="1">
              <a:defRPr/>
            </a:pPr>
            <a:r>
              <a:rPr lang="es-ES_tradnl" dirty="0" smtClean="0">
                <a:latin typeface="Calibri" charset="0"/>
                <a:cs typeface="Calibri" charset="0"/>
              </a:rPr>
              <a:t>Programa </a:t>
            </a:r>
            <a:r>
              <a:rPr lang="es-ES_tradnl" dirty="0" smtClean="0">
                <a:latin typeface="Calibri" charset="0"/>
                <a:cs typeface="Calibri" charset="0"/>
              </a:rPr>
              <a:t>piloto </a:t>
            </a:r>
            <a:r>
              <a:rPr lang="es-ES_tradnl" dirty="0" smtClean="0">
                <a:latin typeface="Calibri" charset="0"/>
                <a:cs typeface="Calibri" charset="0"/>
              </a:rPr>
              <a:t>AVRR</a:t>
            </a:r>
            <a:endParaRPr lang="es-ES_tradnl" dirty="0">
              <a:latin typeface="Calibri" charset="0"/>
              <a:cs typeface="Calibri" charset="0"/>
            </a:endParaRPr>
          </a:p>
        </p:txBody>
      </p:sp>
      <p:sp>
        <p:nvSpPr>
          <p:cNvPr id="5124" name="Rectangle 12"/>
          <p:cNvSpPr>
            <a:spLocks noGrp="1" noChangeArrowheads="1"/>
          </p:cNvSpPr>
          <p:nvPr>
            <p:ph type="body" idx="1"/>
          </p:nvPr>
        </p:nvSpPr>
        <p:spPr>
          <a:xfrm>
            <a:off x="250825" y="2540000"/>
            <a:ext cx="4968875" cy="3214688"/>
          </a:xfrm>
        </p:spPr>
        <p:txBody>
          <a:bodyPr/>
          <a:lstStyle/>
          <a:p>
            <a:pPr eaLnBrk="1" hangingPunct="1">
              <a:lnSpc>
                <a:spcPct val="90000"/>
              </a:lnSpc>
              <a:defRPr/>
            </a:pPr>
            <a:r>
              <a:rPr lang="es-ES_tradnl" sz="2000" dirty="0" smtClean="0">
                <a:latin typeface="Calibri" charset="0"/>
                <a:cs typeface="Calibri" charset="0"/>
              </a:rPr>
              <a:t>El programa piloto AVRR se lanzó el 29</a:t>
            </a:r>
            <a:r>
              <a:rPr lang="es-ES_tradnl" sz="2000" dirty="0">
                <a:latin typeface="Calibri" charset="0"/>
                <a:cs typeface="Calibri" charset="0"/>
              </a:rPr>
              <a:t> </a:t>
            </a:r>
            <a:r>
              <a:rPr lang="es-ES_tradnl" sz="2000" dirty="0" smtClean="0">
                <a:latin typeface="Calibri" charset="0"/>
                <a:cs typeface="Calibri" charset="0"/>
              </a:rPr>
              <a:t>de junio de 2012 y concluirá el 31</a:t>
            </a:r>
            <a:r>
              <a:rPr lang="es-ES_tradnl" sz="2000" dirty="0">
                <a:latin typeface="Calibri" charset="0"/>
                <a:cs typeface="Calibri" charset="0"/>
              </a:rPr>
              <a:t> </a:t>
            </a:r>
            <a:r>
              <a:rPr lang="es-ES_tradnl" sz="2000" dirty="0" smtClean="0">
                <a:latin typeface="Calibri" charset="0"/>
                <a:cs typeface="Calibri" charset="0"/>
              </a:rPr>
              <a:t>de marzo de 2015 (33 meses).</a:t>
            </a:r>
          </a:p>
          <a:p>
            <a:pPr eaLnBrk="1" hangingPunct="1">
              <a:lnSpc>
                <a:spcPct val="90000"/>
              </a:lnSpc>
              <a:defRPr/>
            </a:pPr>
            <a:r>
              <a:rPr lang="es-ES_tradnl" sz="2000" dirty="0" smtClean="0">
                <a:latin typeface="Calibri" charset="0"/>
                <a:cs typeface="Calibri" charset="0"/>
              </a:rPr>
              <a:t>Está abierto a solicitantes de la condición de refugiado de bajo riesgo cuya solicitud ha sido denegada en la zona metropolitana de Toronto y que están </a:t>
            </a:r>
            <a:r>
              <a:rPr lang="es-ES_tradnl" sz="2000" dirty="0" smtClean="0">
                <a:latin typeface="Calibri" charset="0"/>
                <a:cs typeface="Calibri" charset="0"/>
              </a:rPr>
              <a:t>listos </a:t>
            </a:r>
            <a:r>
              <a:rPr lang="es-ES_tradnl" sz="2000" dirty="0" smtClean="0">
                <a:latin typeface="Calibri" charset="0"/>
                <a:cs typeface="Calibri" charset="0"/>
              </a:rPr>
              <a:t>para salir del país. </a:t>
            </a:r>
          </a:p>
          <a:p>
            <a:pPr eaLnBrk="1" hangingPunct="1">
              <a:lnSpc>
                <a:spcPct val="90000"/>
              </a:lnSpc>
              <a:defRPr/>
            </a:pPr>
            <a:r>
              <a:rPr lang="es-ES_tradnl" sz="2000" dirty="0" smtClean="0">
                <a:latin typeface="Calibri" charset="0"/>
                <a:cs typeface="Calibri" charset="0"/>
              </a:rPr>
              <a:t>El programa piloto AVRR se </a:t>
            </a:r>
            <a:r>
              <a:rPr lang="es-ES_tradnl" sz="2000" dirty="0" smtClean="0">
                <a:latin typeface="Calibri" charset="0"/>
                <a:cs typeface="Calibri" charset="0"/>
              </a:rPr>
              <a:t>maneja junto con la </a:t>
            </a:r>
            <a:r>
              <a:rPr lang="es-ES_tradnl" sz="2000" dirty="0" smtClean="0">
                <a:latin typeface="Calibri" charset="0"/>
                <a:cs typeface="Calibri" charset="0"/>
              </a:rPr>
              <a:t>Organización Internacional para las Migraciones (OIM).</a:t>
            </a:r>
            <a:endParaRPr lang="es-ES_tradnl" sz="2000" dirty="0">
              <a:latin typeface="Calibri" charset="0"/>
              <a:cs typeface="Calibri" charset="0"/>
            </a:endParaRPr>
          </a:p>
        </p:txBody>
      </p:sp>
      <p:pic>
        <p:nvPicPr>
          <p:cNvPr id="4101" name="Picture 14" descr="http://famouswonders.com/wp-content/uploads/2010/01/Toronto.jpg"/>
          <p:cNvPicPr>
            <a:picLocks noChangeAspect="1" noChangeArrowheads="1"/>
          </p:cNvPicPr>
          <p:nvPr/>
        </p:nvPicPr>
        <p:blipFill>
          <a:blip r:embed="rId3">
            <a:extLst>
              <a:ext uri="{28A0092B-C50C-407E-A947-70E740481C1C}">
                <a14:useLocalDpi xmlns:a14="http://schemas.microsoft.com/office/drawing/2010/main" val="0"/>
              </a:ext>
            </a:extLst>
          </a:blip>
          <a:srcRect l="14822" r="11839" b="10211"/>
          <a:stretch>
            <a:fillRect/>
          </a:stretch>
        </p:blipFill>
        <p:spPr bwMode="auto">
          <a:xfrm>
            <a:off x="5292725" y="2708275"/>
            <a:ext cx="3529013" cy="2879725"/>
          </a:xfrm>
          <a:prstGeom prst="rect">
            <a:avLst/>
          </a:prstGeom>
          <a:solidFill>
            <a:srgbClr val="FFFFFF"/>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250825" y="1268413"/>
            <a:ext cx="87137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20000"/>
              </a:spcBef>
              <a:buClr>
                <a:srgbClr val="CC0000"/>
              </a:buClr>
              <a:defRPr/>
            </a:pPr>
            <a:r>
              <a:rPr lang="es-ES_tradnl" sz="2000" dirty="0" smtClean="0">
                <a:solidFill>
                  <a:srgbClr val="000066"/>
                </a:solidFill>
                <a:latin typeface="Calibri" charset="0"/>
                <a:cs typeface="Calibri" charset="0"/>
              </a:rPr>
              <a:t>A trav</a:t>
            </a:r>
            <a:r>
              <a:rPr lang="es-ES_tradnl" sz="2000" dirty="0" smtClean="0">
                <a:solidFill>
                  <a:srgbClr val="000066"/>
                </a:solidFill>
                <a:latin typeface="Calibri" charset="0"/>
                <a:cs typeface="Calibri" charset="0"/>
              </a:rPr>
              <a:t>és </a:t>
            </a:r>
            <a:r>
              <a:rPr lang="es-ES_tradnl" sz="2000" dirty="0">
                <a:solidFill>
                  <a:srgbClr val="000066"/>
                </a:solidFill>
                <a:latin typeface="Calibri" charset="0"/>
                <a:cs typeface="Calibri" charset="0"/>
              </a:rPr>
              <a:t>d</a:t>
            </a:r>
            <a:r>
              <a:rPr lang="es-ES_tradnl" sz="2000" dirty="0" smtClean="0">
                <a:solidFill>
                  <a:srgbClr val="000066"/>
                </a:solidFill>
                <a:latin typeface="Calibri" charset="0"/>
                <a:cs typeface="Calibri" charset="0"/>
              </a:rPr>
              <a:t>el </a:t>
            </a:r>
            <a:r>
              <a:rPr lang="es-ES_tradnl" sz="2000" dirty="0">
                <a:solidFill>
                  <a:srgbClr val="000066"/>
                </a:solidFill>
                <a:latin typeface="Calibri" charset="0"/>
                <a:cs typeface="Calibri" charset="0"/>
              </a:rPr>
              <a:t>programa </a:t>
            </a:r>
            <a:r>
              <a:rPr lang="es-ES_tradnl" sz="2000" dirty="0" smtClean="0">
                <a:solidFill>
                  <a:srgbClr val="000066"/>
                </a:solidFill>
                <a:latin typeface="Calibri" charset="0"/>
                <a:cs typeface="Calibri" charset="0"/>
              </a:rPr>
              <a:t>piloto </a:t>
            </a:r>
            <a:r>
              <a:rPr lang="es-ES_tradnl" sz="2000" dirty="0">
                <a:solidFill>
                  <a:srgbClr val="000066"/>
                </a:solidFill>
                <a:latin typeface="Calibri" charset="0"/>
                <a:cs typeface="Calibri" charset="0"/>
              </a:rPr>
              <a:t>AVRR, la Agencia de Servicios Fronterizos de Canadá (CBSA, por sus siglas en inglés) busca promover el retorno voluntario de solicitantes de la condición de refugiado de bajo riesgo cuya solicitud ha sido denegada, como una alternativa oportuna y eficaz en cuanto a los costos a la remoción forzosa que se realizaba anteriormente.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eaLnBrk="1" hangingPunct="1">
              <a:defRPr/>
            </a:pPr>
            <a:r>
              <a:rPr lang="es-ES_tradnl" dirty="0" smtClean="0">
                <a:latin typeface="Calibri" charset="0"/>
                <a:cs typeface="Calibri" charset="0"/>
              </a:rPr>
              <a:t>Proyecciones de retorno bajo el programa piloto AVRR</a:t>
            </a:r>
            <a:endParaRPr lang="es-ES_tradnl" dirty="0">
              <a:latin typeface="Calibri" charset="0"/>
              <a:cs typeface="Calibri" charset="0"/>
            </a:endParaRPr>
          </a:p>
        </p:txBody>
      </p:sp>
      <p:graphicFrame>
        <p:nvGraphicFramePr>
          <p:cNvPr id="8" name="Content Placeholder 7"/>
          <p:cNvGraphicFramePr>
            <a:graphicFrameLocks noGrp="1"/>
          </p:cNvGraphicFramePr>
          <p:nvPr>
            <p:ph idx="1"/>
          </p:nvPr>
        </p:nvGraphicFramePr>
        <p:xfrm>
          <a:off x="611188" y="1808163"/>
          <a:ext cx="7705725" cy="4343530"/>
        </p:xfrm>
        <a:graphic>
          <a:graphicData uri="http://schemas.openxmlformats.org/drawingml/2006/table">
            <a:tbl>
              <a:tblPr/>
              <a:tblGrid>
                <a:gridCol w="4749800"/>
                <a:gridCol w="2955925"/>
              </a:tblGrid>
              <a:tr h="15544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noProof="0" dirty="0" smtClean="0">
                          <a:ln>
                            <a:noFill/>
                          </a:ln>
                          <a:solidFill>
                            <a:srgbClr val="FFFFFF"/>
                          </a:solidFill>
                          <a:effectLst/>
                          <a:latin typeface="Calibri" charset="0"/>
                          <a:ea typeface="ＭＳ Ｐゴシック" charset="0"/>
                          <a:cs typeface="Calibri" charset="0"/>
                        </a:rPr>
                        <a:t>Período</a:t>
                      </a:r>
                      <a:endParaRPr kumimoji="0" lang="es-ES_tradnl" sz="2400" b="1" i="0" u="none" strike="noStrike" cap="none" normalizeH="0" baseline="0" noProof="0" dirty="0">
                        <a:ln>
                          <a:noFill/>
                        </a:ln>
                        <a:solidFill>
                          <a:srgbClr val="FFFFFF"/>
                        </a:solidFill>
                        <a:effectLst/>
                        <a:latin typeface="Calibri" charset="0"/>
                        <a:ea typeface="ＭＳ Ｐゴシック" charset="0"/>
                        <a:cs typeface="Calibri" charset="0"/>
                      </a:endParaRPr>
                    </a:p>
                  </a:txBody>
                  <a:tcPr marL="91450" marR="91450"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noProof="0" dirty="0" smtClean="0">
                          <a:ln>
                            <a:noFill/>
                          </a:ln>
                          <a:solidFill>
                            <a:srgbClr val="FFFFFF"/>
                          </a:solidFill>
                          <a:effectLst/>
                          <a:latin typeface="Calibri" charset="0"/>
                          <a:ea typeface="ＭＳ Ｐゴシック" charset="0"/>
                          <a:cs typeface="Calibri" charset="0"/>
                        </a:rPr>
                        <a:t>Volumen máximo esperado de retornos voluntarios asistidos y reintegración</a:t>
                      </a:r>
                    </a:p>
                  </a:txBody>
                  <a:tcPr marL="91450" marR="91450"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r h="731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Primer año (del 29 de junio de 2012 al 31 de marzo de 2013)</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1,517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Retornos reales: 1,602</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85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Segundo año (del 1 de abril de 2013 al 31 de marzo de 2014)</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2,719</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85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Tercer año (del 1 de abril de 2014 al 31 de marzo de 2015)</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noProof="0" dirty="0" smtClean="0">
                          <a:ln>
                            <a:noFill/>
                          </a:ln>
                          <a:solidFill>
                            <a:srgbClr val="000000"/>
                          </a:solidFill>
                          <a:effectLst/>
                          <a:latin typeface="Calibri" charset="0"/>
                          <a:ea typeface="ＭＳ Ｐゴシック" charset="0"/>
                          <a:cs typeface="Calibri" charset="0"/>
                        </a:rPr>
                        <a:t>2,719</a:t>
                      </a:r>
                      <a:endParaRPr kumimoji="0" lang="es-ES_tradnl" sz="1800" b="0"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685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noProof="0" dirty="0" smtClean="0">
                          <a:ln>
                            <a:noFill/>
                          </a:ln>
                          <a:solidFill>
                            <a:srgbClr val="000000"/>
                          </a:solidFill>
                          <a:effectLst/>
                          <a:latin typeface="Calibri" charset="0"/>
                          <a:ea typeface="ＭＳ Ｐゴシック" charset="0"/>
                          <a:cs typeface="Calibri" charset="0"/>
                        </a:rPr>
                        <a:t>TOTAL</a:t>
                      </a:r>
                      <a:endParaRPr kumimoji="0" lang="es-ES_tradnl" sz="1800" b="1"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noProof="0" dirty="0" smtClean="0">
                          <a:ln>
                            <a:noFill/>
                          </a:ln>
                          <a:solidFill>
                            <a:srgbClr val="000000"/>
                          </a:solidFill>
                          <a:effectLst/>
                          <a:latin typeface="Calibri" charset="0"/>
                          <a:ea typeface="ＭＳ Ｐゴシック" charset="0"/>
                          <a:cs typeface="Calibri" charset="0"/>
                        </a:rPr>
                        <a:t>6,955</a:t>
                      </a:r>
                      <a:endParaRPr kumimoji="0" lang="es-ES_tradnl" sz="1800" b="1" i="0" u="none" strike="noStrike" cap="none" normalizeH="0" baseline="0" noProof="0" dirty="0">
                        <a:ln>
                          <a:noFill/>
                        </a:ln>
                        <a:solidFill>
                          <a:srgbClr val="000000"/>
                        </a:solidFill>
                        <a:effectLst/>
                        <a:latin typeface="Calibri" charset="0"/>
                        <a:ea typeface="ＭＳ Ｐゴシック" charset="0"/>
                        <a:cs typeface="Calibri" charset="0"/>
                      </a:endParaRPr>
                    </a:p>
                  </a:txBody>
                  <a:tcPr marL="91450" marR="91450" marT="45748" marB="4574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6167"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91CB450-FFC0-5A46-8C46-2157879CCB0E}" type="slidenum">
              <a:rPr lang="en-US" smtClean="0"/>
              <a:pPr eaLnBrk="1" hangingPunct="1">
                <a:defRPr/>
              </a:pPr>
              <a:t>4</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78026BC-15E5-8C43-B7A3-3C6BE857E906}" type="slidenum">
              <a:rPr lang="es-ES_tradnl" smtClean="0"/>
              <a:pPr eaLnBrk="1" hangingPunct="1">
                <a:defRPr/>
              </a:pPr>
              <a:t>5</a:t>
            </a:fld>
            <a:endParaRPr lang="es-ES_tradnl" dirty="0" smtClean="0"/>
          </a:p>
        </p:txBody>
      </p:sp>
      <p:sp>
        <p:nvSpPr>
          <p:cNvPr id="7171" name="Rectangle 2"/>
          <p:cNvSpPr>
            <a:spLocks noGrp="1" noChangeArrowheads="1"/>
          </p:cNvSpPr>
          <p:nvPr>
            <p:ph type="title"/>
          </p:nvPr>
        </p:nvSpPr>
        <p:spPr>
          <a:xfrm>
            <a:off x="457200" y="476250"/>
            <a:ext cx="8229600" cy="581025"/>
          </a:xfrm>
        </p:spPr>
        <p:txBody>
          <a:bodyPr/>
          <a:lstStyle/>
          <a:p>
            <a:pPr eaLnBrk="1" hangingPunct="1">
              <a:defRPr/>
            </a:pPr>
            <a:r>
              <a:rPr lang="es-ES_tradnl" dirty="0" smtClean="0">
                <a:latin typeface="Calibri" charset="0"/>
                <a:cs typeface="Calibri" charset="0"/>
              </a:rPr>
              <a:t>Principios rectores para el retorno asistido</a:t>
            </a:r>
            <a:endParaRPr lang="es-ES_tradnl" dirty="0">
              <a:latin typeface="Calibri" charset="0"/>
              <a:cs typeface="Calibri" charset="0"/>
            </a:endParaRPr>
          </a:p>
        </p:txBody>
      </p:sp>
      <p:sp>
        <p:nvSpPr>
          <p:cNvPr id="7172" name="Rectangle 3"/>
          <p:cNvSpPr>
            <a:spLocks noGrp="1" noChangeArrowheads="1"/>
          </p:cNvSpPr>
          <p:nvPr>
            <p:ph type="body" idx="1"/>
          </p:nvPr>
        </p:nvSpPr>
        <p:spPr>
          <a:xfrm>
            <a:off x="2474913" y="1052513"/>
            <a:ext cx="6408737" cy="5184799"/>
          </a:xfrm>
        </p:spPr>
        <p:txBody>
          <a:bodyPr/>
          <a:lstStyle/>
          <a:p>
            <a:pPr eaLnBrk="1" hangingPunct="1">
              <a:defRPr/>
            </a:pPr>
            <a:r>
              <a:rPr lang="es-ES_tradnl" sz="1800" dirty="0" smtClean="0">
                <a:latin typeface="Calibri" charset="0"/>
                <a:cs typeface="Calibri" charset="0"/>
              </a:rPr>
              <a:t>La CBSA mantiene la autoridad para determinar y monitorear la elegibilidad de los clientes a lo largo del proceso de retorno voluntario asistido y </a:t>
            </a:r>
            <a:r>
              <a:rPr lang="es-ES_tradnl" sz="1800" dirty="0" smtClean="0">
                <a:latin typeface="Calibri" charset="0"/>
                <a:cs typeface="Calibri" charset="0"/>
              </a:rPr>
              <a:t>reintegración, con el fin de </a:t>
            </a:r>
            <a:r>
              <a:rPr lang="es-ES_tradnl" sz="1800" dirty="0" smtClean="0">
                <a:latin typeface="Calibri" charset="0"/>
                <a:cs typeface="Calibri" charset="0"/>
              </a:rPr>
              <a:t>asegurar que no se  haga mal uso del programa; sin embargo, la CBSA no interferirá con los arreglos de retorno de los </a:t>
            </a:r>
            <a:r>
              <a:rPr lang="es-ES_tradnl" sz="1800" dirty="0" smtClean="0">
                <a:latin typeface="Calibri" charset="0"/>
                <a:cs typeface="Calibri" charset="0"/>
              </a:rPr>
              <a:t>clientes, </a:t>
            </a:r>
            <a:r>
              <a:rPr lang="es-ES_tradnl" sz="1800" dirty="0" smtClean="0">
                <a:latin typeface="Calibri" charset="0"/>
                <a:cs typeface="Calibri" charset="0"/>
              </a:rPr>
              <a:t>a no ser que se presenten problemas o discrepancias o que los elementos del programas requieran de una intervención.</a:t>
            </a:r>
          </a:p>
          <a:p>
            <a:pPr eaLnBrk="1" hangingPunct="1">
              <a:defRPr/>
            </a:pPr>
            <a:r>
              <a:rPr lang="es-ES_tradnl" sz="1800" dirty="0" smtClean="0">
                <a:latin typeface="Calibri" charset="0"/>
                <a:cs typeface="Calibri" charset="0"/>
              </a:rPr>
              <a:t>La CBSA y </a:t>
            </a:r>
            <a:r>
              <a:rPr lang="es-ES_tradnl" sz="1800" dirty="0" smtClean="0">
                <a:latin typeface="Calibri" charset="0"/>
                <a:cs typeface="Calibri" charset="0"/>
              </a:rPr>
              <a:t>la OIM </a:t>
            </a:r>
            <a:r>
              <a:rPr lang="es-ES_tradnl" sz="1800" dirty="0" smtClean="0">
                <a:latin typeface="Calibri" charset="0"/>
                <a:cs typeface="Calibri" charset="0"/>
              </a:rPr>
              <a:t>intentarán promover la salida oportuna de los participantes del programa piloto AVRR a más tardar 30 días </a:t>
            </a:r>
            <a:r>
              <a:rPr lang="es-ES_tradnl" sz="1800" dirty="0" smtClean="0">
                <a:latin typeface="Calibri" charset="0"/>
                <a:cs typeface="Calibri" charset="0"/>
              </a:rPr>
              <a:t>despu</a:t>
            </a:r>
            <a:r>
              <a:rPr lang="es-ES_tradnl" sz="1800" dirty="0" smtClean="0">
                <a:latin typeface="Calibri" charset="0"/>
                <a:cs typeface="Calibri" charset="0"/>
              </a:rPr>
              <a:t>és </a:t>
            </a:r>
            <a:r>
              <a:rPr lang="es-ES_tradnl" sz="1800" dirty="0" smtClean="0">
                <a:latin typeface="Calibri" charset="0"/>
                <a:cs typeface="Calibri" charset="0"/>
              </a:rPr>
              <a:t>de </a:t>
            </a:r>
            <a:r>
              <a:rPr lang="es-ES_tradnl" sz="1800" dirty="0" smtClean="0">
                <a:latin typeface="Calibri" charset="0"/>
                <a:cs typeface="Calibri" charset="0"/>
              </a:rPr>
              <a:t>obtener una </a:t>
            </a:r>
            <a:r>
              <a:rPr lang="es-ES_tradnl" sz="1800" dirty="0" smtClean="0">
                <a:latin typeface="Calibri" charset="0"/>
                <a:cs typeface="Calibri" charset="0"/>
              </a:rPr>
              <a:t>resoluci</a:t>
            </a:r>
            <a:r>
              <a:rPr lang="es-ES_tradnl" sz="1800" dirty="0" smtClean="0">
                <a:latin typeface="Calibri" charset="0"/>
                <a:cs typeface="Calibri" charset="0"/>
              </a:rPr>
              <a:t>ón</a:t>
            </a:r>
            <a:r>
              <a:rPr lang="es-ES_tradnl" sz="1800" dirty="0" smtClean="0">
                <a:latin typeface="Calibri" charset="0"/>
                <a:cs typeface="Calibri" charset="0"/>
              </a:rPr>
              <a:t> </a:t>
            </a:r>
            <a:r>
              <a:rPr lang="es-ES_tradnl" sz="1800" dirty="0" smtClean="0">
                <a:latin typeface="Calibri" charset="0"/>
                <a:cs typeface="Calibri" charset="0"/>
              </a:rPr>
              <a:t>negativa de la Junta de Inmigración y Refugiados de Canadá (IRB), según se estipula en la sección 224(1) del </a:t>
            </a:r>
            <a:r>
              <a:rPr lang="es-ES" sz="1800" dirty="0">
                <a:latin typeface="Calibri" charset="0"/>
                <a:cs typeface="Calibri" charset="0"/>
              </a:rPr>
              <a:t>R</a:t>
            </a:r>
            <a:r>
              <a:rPr lang="es-ES" sz="1800" dirty="0" smtClean="0">
                <a:latin typeface="Calibri" charset="0"/>
                <a:cs typeface="Calibri" charset="0"/>
              </a:rPr>
              <a:t>eglamento </a:t>
            </a:r>
            <a:r>
              <a:rPr lang="es-ES" sz="1800" dirty="0" smtClean="0">
                <a:latin typeface="Calibri" charset="0"/>
                <a:cs typeface="Calibri" charset="0"/>
              </a:rPr>
              <a:t>de </a:t>
            </a:r>
            <a:r>
              <a:rPr lang="es-ES" sz="1800" dirty="0" smtClean="0">
                <a:latin typeface="Calibri" charset="0"/>
                <a:cs typeface="Calibri" charset="0"/>
              </a:rPr>
              <a:t>Inmigración </a:t>
            </a:r>
            <a:r>
              <a:rPr lang="es-ES" sz="1800" dirty="0" smtClean="0">
                <a:latin typeface="Calibri" charset="0"/>
                <a:cs typeface="Calibri" charset="0"/>
              </a:rPr>
              <a:t>y </a:t>
            </a:r>
            <a:r>
              <a:rPr lang="es-ES" sz="1800" dirty="0" smtClean="0">
                <a:latin typeface="Calibri" charset="0"/>
                <a:cs typeface="Calibri" charset="0"/>
              </a:rPr>
              <a:t>Protección </a:t>
            </a:r>
            <a:r>
              <a:rPr lang="es-ES" sz="1800" dirty="0" smtClean="0">
                <a:latin typeface="Calibri" charset="0"/>
                <a:cs typeface="Calibri" charset="0"/>
              </a:rPr>
              <a:t>de </a:t>
            </a:r>
            <a:r>
              <a:rPr lang="es-ES" sz="1800" dirty="0" smtClean="0">
                <a:latin typeface="Calibri" charset="0"/>
                <a:cs typeface="Calibri" charset="0"/>
              </a:rPr>
              <a:t>Refugiados, </a:t>
            </a:r>
            <a:r>
              <a:rPr lang="es-ES_tradnl" sz="1800" dirty="0" smtClean="0">
                <a:latin typeface="Calibri" charset="0"/>
                <a:cs typeface="Calibri" charset="0"/>
              </a:rPr>
              <a:t>donde </a:t>
            </a:r>
            <a:r>
              <a:rPr lang="es-ES_tradnl" sz="1800" dirty="0" smtClean="0">
                <a:latin typeface="Calibri" charset="0"/>
                <a:cs typeface="Calibri" charset="0"/>
              </a:rPr>
              <a:t>una persona sale de Canadá en base a una orden de salida. </a:t>
            </a:r>
          </a:p>
          <a:p>
            <a:pPr eaLnBrk="1" hangingPunct="1">
              <a:defRPr/>
            </a:pPr>
            <a:r>
              <a:rPr lang="es-ES_tradnl" sz="1800" dirty="0" smtClean="0">
                <a:latin typeface="Calibri" charset="0"/>
                <a:cs typeface="Calibri" charset="0"/>
              </a:rPr>
              <a:t>La OIM hará lo posible para asegurar que los clientes retornen de manera anónima; el objetivo es que los participantes del programa piloto AVRR salgan de Canadá rumbo a su país de origen como si fueran viajeros regulares.</a:t>
            </a:r>
            <a:endParaRPr lang="es-ES_tradnl" sz="1800" dirty="0">
              <a:latin typeface="Arial" charset="0"/>
              <a:cs typeface="+mn-cs"/>
            </a:endParaRPr>
          </a:p>
        </p:txBody>
      </p:sp>
      <p:pic>
        <p:nvPicPr>
          <p:cNvPr id="6149" name="Picture 4" descr="checklis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2295525" cy="3963988"/>
          </a:xfrm>
          <a:prstGeom prst="rect">
            <a:avLst/>
          </a:prstGeom>
          <a:solidFill>
            <a:srgbClr val="FFFFFF"/>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57200" y="692150"/>
            <a:ext cx="8229600" cy="581025"/>
          </a:xfrm>
        </p:spPr>
        <p:txBody>
          <a:bodyPr/>
          <a:lstStyle/>
          <a:p>
            <a:pPr>
              <a:defRPr/>
            </a:pPr>
            <a:r>
              <a:rPr lang="es-ES" dirty="0" smtClean="0">
                <a:latin typeface="Calibri" charset="0"/>
                <a:cs typeface="Calibri" charset="0"/>
              </a:rPr>
              <a:t>Beneficios para los participantes</a:t>
            </a:r>
            <a:endParaRPr lang="es-ES" dirty="0">
              <a:latin typeface="Calibri" charset="0"/>
              <a:cs typeface="Calibri" charset="0"/>
            </a:endParaRPr>
          </a:p>
        </p:txBody>
      </p:sp>
      <p:sp>
        <p:nvSpPr>
          <p:cNvPr id="7" name="Content Placeholder 6"/>
          <p:cNvSpPr>
            <a:spLocks noGrp="1"/>
          </p:cNvSpPr>
          <p:nvPr>
            <p:ph idx="1"/>
          </p:nvPr>
        </p:nvSpPr>
        <p:spPr>
          <a:xfrm>
            <a:off x="179388" y="1484313"/>
            <a:ext cx="8785225" cy="4824412"/>
          </a:xfrm>
        </p:spPr>
        <p:txBody>
          <a:bodyPr>
            <a:normAutofit fontScale="92500" lnSpcReduction="10000"/>
          </a:bodyPr>
          <a:lstStyle/>
          <a:p>
            <a:pPr eaLnBrk="1" hangingPunct="1">
              <a:lnSpc>
                <a:spcPct val="90000"/>
              </a:lnSpc>
              <a:defRPr/>
            </a:pPr>
            <a:r>
              <a:rPr lang="es-ES" sz="1800" dirty="0" smtClean="0">
                <a:latin typeface="Arial" charset="0"/>
                <a:cs typeface="+mn-cs"/>
              </a:rPr>
              <a:t>Tal como se mencionó, los retornos bajo el programa piloto AVRR se realizan de forma anónima.</a:t>
            </a:r>
          </a:p>
          <a:p>
            <a:pPr eaLnBrk="1" hangingPunct="1">
              <a:lnSpc>
                <a:spcPct val="90000"/>
              </a:lnSpc>
              <a:defRPr/>
            </a:pPr>
            <a:endParaRPr lang="es-ES" sz="1800" dirty="0" smtClean="0">
              <a:latin typeface="Arial" charset="0"/>
              <a:cs typeface="+mn-cs"/>
            </a:endParaRPr>
          </a:p>
          <a:p>
            <a:pPr eaLnBrk="1" hangingPunct="1">
              <a:lnSpc>
                <a:spcPct val="90000"/>
              </a:lnSpc>
              <a:defRPr/>
            </a:pPr>
            <a:r>
              <a:rPr lang="es-ES" sz="1800" dirty="0" smtClean="0">
                <a:latin typeface="Arial" charset="0"/>
                <a:cs typeface="+mn-cs"/>
              </a:rPr>
              <a:t>Apoyo para las personas que realmente desean retornar a su país de origen, incluidos los servicios proporcionados por la OIM como:</a:t>
            </a:r>
          </a:p>
          <a:p>
            <a:pPr lvl="1" eaLnBrk="1" hangingPunct="1">
              <a:lnSpc>
                <a:spcPct val="90000"/>
              </a:lnSpc>
              <a:buFont typeface="Wingdings" charset="0"/>
              <a:buChar char="Ø"/>
              <a:defRPr/>
            </a:pPr>
            <a:r>
              <a:rPr lang="es-ES" sz="1800" dirty="0" smtClean="0">
                <a:latin typeface="Arial" charset="0"/>
              </a:rPr>
              <a:t>Información antes de la salida acerca de las alternativas de retorno y asesoría para ayudar a elaborar un plan de reintegración </a:t>
            </a:r>
            <a:r>
              <a:rPr lang="es-ES" sz="1800" dirty="0" smtClean="0">
                <a:latin typeface="Arial" charset="0"/>
              </a:rPr>
              <a:t>con el fin de </a:t>
            </a:r>
            <a:r>
              <a:rPr lang="es-ES" sz="1800" dirty="0" smtClean="0">
                <a:latin typeface="Arial" charset="0"/>
              </a:rPr>
              <a:t>lograr reasentarse sin problemas al retornar al país de origen</a:t>
            </a:r>
          </a:p>
          <a:p>
            <a:pPr lvl="1" eaLnBrk="1" hangingPunct="1">
              <a:lnSpc>
                <a:spcPct val="90000"/>
              </a:lnSpc>
              <a:buFont typeface="Wingdings" charset="0"/>
              <a:buChar char="Ø"/>
              <a:defRPr/>
            </a:pPr>
            <a:r>
              <a:rPr lang="es-ES" sz="1800" dirty="0" smtClean="0">
                <a:latin typeface="Arial" charset="0"/>
              </a:rPr>
              <a:t>Arreglos de viaje: ayuda para obtener un documento de viaje, si se requiere; ayuda </a:t>
            </a:r>
            <a:r>
              <a:rPr lang="es-ES" sz="1800" dirty="0" smtClean="0">
                <a:latin typeface="Arial" charset="0"/>
              </a:rPr>
              <a:t>para </a:t>
            </a:r>
            <a:r>
              <a:rPr lang="es-ES" sz="1800" dirty="0" smtClean="0">
                <a:latin typeface="Arial" charset="0"/>
              </a:rPr>
              <a:t>reservar y adquirir un boleto aéreo, apoyo para la salida del aeropuerto, el tránsito y recepción </a:t>
            </a:r>
            <a:r>
              <a:rPr lang="es-ES" sz="1800" dirty="0" smtClean="0">
                <a:latin typeface="Arial" charset="0"/>
              </a:rPr>
              <a:t>en el país </a:t>
            </a:r>
            <a:r>
              <a:rPr lang="es-ES" sz="1800" dirty="0" smtClean="0">
                <a:latin typeface="Arial" charset="0"/>
              </a:rPr>
              <a:t>de origen (según solicitud)</a:t>
            </a:r>
          </a:p>
          <a:p>
            <a:pPr lvl="1" eaLnBrk="1" hangingPunct="1">
              <a:lnSpc>
                <a:spcPct val="90000"/>
              </a:lnSpc>
              <a:buFont typeface="Wingdings" charset="0"/>
              <a:buChar char="Ø"/>
              <a:defRPr/>
            </a:pPr>
            <a:r>
              <a:rPr lang="es-ES" sz="1800" dirty="0" smtClean="0">
                <a:latin typeface="Arial" charset="0"/>
              </a:rPr>
              <a:t>Gestión de la asistencia en especie para la </a:t>
            </a:r>
            <a:r>
              <a:rPr lang="es-ES" sz="1800" dirty="0" smtClean="0">
                <a:latin typeface="Arial" charset="0"/>
              </a:rPr>
              <a:t>reintegración, </a:t>
            </a:r>
            <a:r>
              <a:rPr lang="es-ES" sz="1800" dirty="0" smtClean="0">
                <a:latin typeface="Arial" charset="0"/>
              </a:rPr>
              <a:t>en nombre de los participantes</a:t>
            </a:r>
          </a:p>
          <a:p>
            <a:pPr eaLnBrk="1" hangingPunct="1">
              <a:lnSpc>
                <a:spcPct val="90000"/>
              </a:lnSpc>
              <a:defRPr/>
            </a:pPr>
            <a:r>
              <a:rPr lang="es-ES" sz="1800" dirty="0" smtClean="0">
                <a:solidFill>
                  <a:srgbClr val="002060"/>
                </a:solidFill>
                <a:latin typeface="Arial" charset="0"/>
                <a:cs typeface="+mn-cs"/>
              </a:rPr>
              <a:t>En la mayoría de los países, los participantes recibirán apoyo </a:t>
            </a:r>
            <a:r>
              <a:rPr lang="es-ES" sz="1800" dirty="0" smtClean="0">
                <a:solidFill>
                  <a:srgbClr val="002060"/>
                </a:solidFill>
                <a:latin typeface="Arial" charset="0"/>
                <a:cs typeface="+mn-cs"/>
              </a:rPr>
              <a:t>en </a:t>
            </a:r>
            <a:r>
              <a:rPr lang="es-ES" sz="1800" dirty="0" smtClean="0">
                <a:solidFill>
                  <a:srgbClr val="002060"/>
                </a:solidFill>
                <a:latin typeface="Arial" charset="0"/>
                <a:cs typeface="+mn-cs"/>
              </a:rPr>
              <a:t>una oficina local de la OIM o </a:t>
            </a:r>
            <a:r>
              <a:rPr lang="es-ES" sz="1800" dirty="0" smtClean="0">
                <a:solidFill>
                  <a:srgbClr val="002060"/>
                </a:solidFill>
                <a:latin typeface="Arial" charset="0"/>
                <a:cs typeface="+mn-cs"/>
              </a:rPr>
              <a:t>de un </a:t>
            </a:r>
            <a:r>
              <a:rPr lang="es-ES" sz="1800" dirty="0" smtClean="0">
                <a:solidFill>
                  <a:srgbClr val="002060"/>
                </a:solidFill>
                <a:latin typeface="Arial" charset="0"/>
                <a:cs typeface="+mn-cs"/>
              </a:rPr>
              <a:t>proveedor de servicios </a:t>
            </a:r>
            <a:r>
              <a:rPr lang="es-ES" sz="1800" dirty="0" smtClean="0">
                <a:solidFill>
                  <a:srgbClr val="002060"/>
                </a:solidFill>
                <a:latin typeface="Arial" charset="0"/>
                <a:cs typeface="+mn-cs"/>
              </a:rPr>
              <a:t>subcontratado, si no existe una </a:t>
            </a:r>
            <a:r>
              <a:rPr lang="es-ES" sz="1800" dirty="0" smtClean="0">
                <a:solidFill>
                  <a:srgbClr val="002060"/>
                </a:solidFill>
                <a:latin typeface="Arial" charset="0"/>
                <a:cs typeface="+mn-cs"/>
              </a:rPr>
              <a:t>oficina local</a:t>
            </a:r>
            <a:r>
              <a:rPr lang="es-ES" sz="1800" dirty="0" smtClean="0">
                <a:latin typeface="Arial" charset="0"/>
                <a:cs typeface="+mn-cs"/>
              </a:rPr>
              <a:t>.  </a:t>
            </a:r>
          </a:p>
          <a:p>
            <a:pPr lvl="1" eaLnBrk="1" hangingPunct="1">
              <a:lnSpc>
                <a:spcPct val="90000"/>
              </a:lnSpc>
              <a:buFont typeface="Wingdings" charset="0"/>
              <a:buChar char="Ø"/>
              <a:defRPr/>
            </a:pPr>
            <a:r>
              <a:rPr lang="es-ES" sz="1800" dirty="0" smtClean="0">
                <a:latin typeface="Arial" charset="0"/>
              </a:rPr>
              <a:t>La asistencia en especie de un máximo de 2,000 dólares canadienses </a:t>
            </a:r>
            <a:r>
              <a:rPr lang="es-ES" sz="1800" dirty="0" smtClean="0">
                <a:latin typeface="Arial" charset="0"/>
              </a:rPr>
              <a:t>ayudará </a:t>
            </a:r>
            <a:r>
              <a:rPr lang="es-ES" sz="1800" dirty="0" smtClean="0">
                <a:latin typeface="Arial" charset="0"/>
              </a:rPr>
              <a:t>a </a:t>
            </a:r>
            <a:r>
              <a:rPr lang="es-ES" sz="1800" dirty="0" smtClean="0">
                <a:latin typeface="Arial" charset="0"/>
              </a:rPr>
              <a:t>los retornados a poner </a:t>
            </a:r>
            <a:r>
              <a:rPr lang="es-ES" sz="1800" dirty="0" smtClean="0">
                <a:latin typeface="Arial" charset="0"/>
              </a:rPr>
              <a:t>en práctica su plan de reintegración y se podrá utilizar para pagar por servicios como por ejemplo, apoyo para iniciar una microempresa o </a:t>
            </a:r>
            <a:r>
              <a:rPr lang="es-ES" sz="1800" dirty="0" smtClean="0">
                <a:latin typeface="Arial" charset="0"/>
              </a:rPr>
              <a:t>para estudiar </a:t>
            </a:r>
            <a:r>
              <a:rPr lang="es-ES" sz="1800" dirty="0" smtClean="0">
                <a:latin typeface="Arial" charset="0"/>
              </a:rPr>
              <a:t>o </a:t>
            </a:r>
            <a:r>
              <a:rPr lang="es-ES" sz="1800" dirty="0" smtClean="0">
                <a:latin typeface="Arial" charset="0"/>
              </a:rPr>
              <a:t>capacitarse.</a:t>
            </a:r>
            <a:endParaRPr lang="es-ES" sz="1800" dirty="0" smtClean="0">
              <a:latin typeface="Arial" charset="0"/>
            </a:endParaRPr>
          </a:p>
          <a:p>
            <a:pPr lvl="1" eaLnBrk="1" hangingPunct="1">
              <a:lnSpc>
                <a:spcPct val="90000"/>
              </a:lnSpc>
              <a:defRPr/>
            </a:pPr>
            <a:endParaRPr lang="es-ES" sz="1800" dirty="0" smtClean="0">
              <a:latin typeface="Arial" charset="0"/>
            </a:endParaRPr>
          </a:p>
          <a:p>
            <a:pPr lvl="1" eaLnBrk="1" hangingPunct="1">
              <a:lnSpc>
                <a:spcPct val="90000"/>
              </a:lnSpc>
              <a:defRPr/>
            </a:pPr>
            <a:endParaRPr lang="es-ES" dirty="0">
              <a:latin typeface="Arial" charset="0"/>
            </a:endParaRPr>
          </a:p>
        </p:txBody>
      </p:sp>
      <p:sp>
        <p:nvSpPr>
          <p:cNvPr id="8196"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062FD6B-19F5-6640-9C74-04468463D780}" type="slidenum">
              <a:rPr lang="en-US" smtClean="0"/>
              <a:pPr eaLnBrk="1" hangingPunct="1">
                <a:defRPr/>
              </a:pPr>
              <a:t>6</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089" y="1988840"/>
            <a:ext cx="8176073" cy="42098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dirty="0"/>
          </a:p>
        </p:txBody>
      </p:sp>
      <p:sp>
        <p:nvSpPr>
          <p:cNvPr id="9221"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017A344D-83D0-F147-9F7E-07EF567DF42B}" type="slidenum">
              <a:rPr lang="es-ES" smtClean="0"/>
              <a:pPr eaLnBrk="1" hangingPunct="1">
                <a:defRPr/>
              </a:pPr>
              <a:t>7</a:t>
            </a:fld>
            <a:endParaRPr lang="es-ES" dirty="0" smtClean="0"/>
          </a:p>
        </p:txBody>
      </p:sp>
      <p:sp>
        <p:nvSpPr>
          <p:cNvPr id="9222" name="Rectangle 2"/>
          <p:cNvSpPr>
            <a:spLocks noGrp="1" noChangeArrowheads="1"/>
          </p:cNvSpPr>
          <p:nvPr>
            <p:ph type="title"/>
          </p:nvPr>
        </p:nvSpPr>
        <p:spPr>
          <a:xfrm>
            <a:off x="457200" y="758602"/>
            <a:ext cx="8229600" cy="438150"/>
          </a:xfrm>
        </p:spPr>
        <p:txBody>
          <a:bodyPr/>
          <a:lstStyle/>
          <a:p>
            <a:pPr eaLnBrk="1" hangingPunct="1">
              <a:defRPr/>
            </a:pPr>
            <a:r>
              <a:rPr lang="es-ES" sz="2400" dirty="0" smtClean="0">
                <a:latin typeface="Calibri" charset="0"/>
                <a:cs typeface="Calibri" charset="0"/>
              </a:rPr>
              <a:t>Asistencia para la reintegración, sistema antiguo: antes del 15</a:t>
            </a:r>
            <a:r>
              <a:rPr lang="es-ES" sz="2400" dirty="0">
                <a:latin typeface="Calibri" charset="0"/>
                <a:cs typeface="Calibri" charset="0"/>
              </a:rPr>
              <a:t> </a:t>
            </a:r>
            <a:r>
              <a:rPr lang="es-ES" sz="2400" dirty="0" smtClean="0">
                <a:latin typeface="Calibri" charset="0"/>
                <a:cs typeface="Calibri" charset="0"/>
              </a:rPr>
              <a:t>de diciembre de 2012</a:t>
            </a:r>
            <a:endParaRPr lang="es-ES" sz="2400" dirty="0">
              <a:latin typeface="Calibri" charset="0"/>
              <a:cs typeface="Calibri" charset="0"/>
            </a:endParaRPr>
          </a:p>
        </p:txBody>
      </p:sp>
      <p:sp>
        <p:nvSpPr>
          <p:cNvPr id="9223" name="Rectangle 4"/>
          <p:cNvSpPr txBox="1">
            <a:spLocks noChangeArrowheads="1"/>
          </p:cNvSpPr>
          <p:nvPr/>
        </p:nvSpPr>
        <p:spPr bwMode="auto">
          <a:xfrm>
            <a:off x="423863" y="1341711"/>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rgbClr val="CC0000"/>
              </a:buClr>
              <a:buFont typeface="Wingdings" charset="0"/>
              <a:buChar char="§"/>
              <a:defRPr/>
            </a:pPr>
            <a:r>
              <a:rPr lang="es-ES" dirty="0" smtClean="0">
                <a:solidFill>
                  <a:srgbClr val="000066"/>
                </a:solidFill>
                <a:latin typeface="Calibri" charset="0"/>
                <a:cs typeface="+mn-cs"/>
              </a:rPr>
              <a:t>El monto de la asistencia se basa en el recurso o recursos obtenidos al solicitar </a:t>
            </a:r>
            <a:r>
              <a:rPr lang="es-ES" dirty="0" smtClean="0">
                <a:solidFill>
                  <a:srgbClr val="000066"/>
                </a:solidFill>
                <a:latin typeface="Calibri" charset="0"/>
                <a:cs typeface="+mn-cs"/>
              </a:rPr>
              <a:t>participar en el programa </a:t>
            </a:r>
            <a:r>
              <a:rPr lang="es-ES" dirty="0" smtClean="0">
                <a:solidFill>
                  <a:srgbClr val="000066"/>
                </a:solidFill>
                <a:latin typeface="Calibri" charset="0"/>
                <a:cs typeface="+mn-cs"/>
              </a:rPr>
              <a:t>piloto AVRR.</a:t>
            </a:r>
          </a:p>
        </p:txBody>
      </p:sp>
      <p:graphicFrame>
        <p:nvGraphicFramePr>
          <p:cNvPr id="4" name="Diagram 3"/>
          <p:cNvGraphicFramePr/>
          <p:nvPr/>
        </p:nvGraphicFramePr>
        <p:xfrm>
          <a:off x="708693" y="1784251"/>
          <a:ext cx="7776864" cy="42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5" name="Rectangle 4"/>
          <p:cNvSpPr txBox="1">
            <a:spLocks noChangeArrowheads="1"/>
          </p:cNvSpPr>
          <p:nvPr/>
        </p:nvSpPr>
        <p:spPr bwMode="auto">
          <a:xfrm>
            <a:off x="411163" y="573246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rgbClr val="CC0000"/>
              </a:buClr>
              <a:defRPr/>
            </a:pPr>
            <a:endParaRPr lang="es-ES" dirty="0" smtClean="0">
              <a:solidFill>
                <a:srgbClr val="000066"/>
              </a:solidFill>
              <a:latin typeface="Calibri"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64" y="2276872"/>
            <a:ext cx="8424936" cy="374441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dirty="0"/>
          </a:p>
        </p:txBody>
      </p:sp>
      <p:sp>
        <p:nvSpPr>
          <p:cNvPr id="10245"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800C8A7-2005-D94F-9DBC-B502F98B5964}" type="slidenum">
              <a:rPr lang="es-ES" smtClean="0"/>
              <a:pPr eaLnBrk="1" hangingPunct="1">
                <a:defRPr/>
              </a:pPr>
              <a:t>8</a:t>
            </a:fld>
            <a:endParaRPr lang="es-ES" dirty="0" smtClean="0"/>
          </a:p>
        </p:txBody>
      </p:sp>
      <p:sp>
        <p:nvSpPr>
          <p:cNvPr id="10246" name="Rectangle 2"/>
          <p:cNvSpPr>
            <a:spLocks noGrp="1" noChangeArrowheads="1"/>
          </p:cNvSpPr>
          <p:nvPr>
            <p:ph type="title"/>
          </p:nvPr>
        </p:nvSpPr>
        <p:spPr>
          <a:xfrm>
            <a:off x="457200" y="687735"/>
            <a:ext cx="8229600" cy="581025"/>
          </a:xfrm>
        </p:spPr>
        <p:txBody>
          <a:bodyPr/>
          <a:lstStyle/>
          <a:p>
            <a:pPr eaLnBrk="1" hangingPunct="1">
              <a:defRPr/>
            </a:pPr>
            <a:r>
              <a:rPr lang="es-ES" sz="2400" dirty="0" smtClean="0">
                <a:latin typeface="Calibri" charset="0"/>
                <a:cs typeface="Calibri" charset="0"/>
              </a:rPr>
              <a:t>Asistencia para la reintegración, sistema nuevo: después del 15 de diciembre de 2012</a:t>
            </a:r>
            <a:endParaRPr lang="es-ES" sz="2400" dirty="0">
              <a:latin typeface="Calibri" charset="0"/>
              <a:cs typeface="Calibri" charset="0"/>
            </a:endParaRPr>
          </a:p>
        </p:txBody>
      </p:sp>
      <p:sp>
        <p:nvSpPr>
          <p:cNvPr id="10247" name="Rectangle 4"/>
          <p:cNvSpPr txBox="1">
            <a:spLocks noChangeArrowheads="1"/>
          </p:cNvSpPr>
          <p:nvPr/>
        </p:nvSpPr>
        <p:spPr bwMode="auto">
          <a:xfrm>
            <a:off x="457200" y="1381646"/>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rgbClr val="CC0000"/>
              </a:buClr>
              <a:buFont typeface="Wingdings" charset="0"/>
              <a:buChar char="§"/>
              <a:defRPr/>
            </a:pPr>
            <a:r>
              <a:rPr lang="es-ES" dirty="0" smtClean="0">
                <a:solidFill>
                  <a:srgbClr val="000066"/>
                </a:solidFill>
                <a:latin typeface="Calibri" charset="0"/>
                <a:cs typeface="+mn-cs"/>
              </a:rPr>
              <a:t>El monto de la asistencia se basa en el recurso o recursos obtenidos al solicitar ingresar al programa piloto AVRR. </a:t>
            </a:r>
          </a:p>
          <a:p>
            <a:pPr eaLnBrk="1" hangingPunct="1">
              <a:lnSpc>
                <a:spcPct val="90000"/>
              </a:lnSpc>
              <a:spcBef>
                <a:spcPct val="20000"/>
              </a:spcBef>
              <a:buClr>
                <a:srgbClr val="CC0000"/>
              </a:buClr>
              <a:buFont typeface="Wingdings" charset="0"/>
              <a:buChar char="§"/>
              <a:defRPr/>
            </a:pPr>
            <a:r>
              <a:rPr lang="es-ES" dirty="0" smtClean="0">
                <a:solidFill>
                  <a:srgbClr val="000066"/>
                </a:solidFill>
                <a:latin typeface="Calibri" charset="0"/>
                <a:cs typeface="+mn-cs"/>
              </a:rPr>
              <a:t>El tipo de recursos varía levemente bajo el nuevo sistema.</a:t>
            </a:r>
          </a:p>
        </p:txBody>
      </p:sp>
      <p:graphicFrame>
        <p:nvGraphicFramePr>
          <p:cNvPr id="4" name="Diagram 3"/>
          <p:cNvGraphicFramePr/>
          <p:nvPr/>
        </p:nvGraphicFramePr>
        <p:xfrm>
          <a:off x="528700" y="1988840"/>
          <a:ext cx="8013576" cy="380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9" name="Rectangle 4"/>
          <p:cNvSpPr txBox="1">
            <a:spLocks noChangeArrowheads="1"/>
          </p:cNvSpPr>
          <p:nvPr/>
        </p:nvSpPr>
        <p:spPr bwMode="auto">
          <a:xfrm>
            <a:off x="420688" y="5732463"/>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rgbClr val="CC0000"/>
              </a:buClr>
              <a:defRPr/>
            </a:pPr>
            <a:endParaRPr lang="es-ES" dirty="0" smtClean="0">
              <a:solidFill>
                <a:srgbClr val="000066"/>
              </a:solidFill>
              <a:latin typeface="Calibri"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889F218-EEE7-D541-977F-28DD84DC0C8D}" type="slidenum">
              <a:rPr lang="es-ES" smtClean="0"/>
              <a:pPr eaLnBrk="1" hangingPunct="1">
                <a:defRPr/>
              </a:pPr>
              <a:t>9</a:t>
            </a:fld>
            <a:endParaRPr lang="es-ES" dirty="0" smtClean="0"/>
          </a:p>
        </p:txBody>
      </p:sp>
      <p:sp>
        <p:nvSpPr>
          <p:cNvPr id="11267" name="Rectangle 2"/>
          <p:cNvSpPr>
            <a:spLocks noGrp="1" noChangeArrowheads="1"/>
          </p:cNvSpPr>
          <p:nvPr>
            <p:ph type="title"/>
          </p:nvPr>
        </p:nvSpPr>
        <p:spPr>
          <a:xfrm>
            <a:off x="457200" y="687388"/>
            <a:ext cx="8229600" cy="581025"/>
          </a:xfrm>
        </p:spPr>
        <p:txBody>
          <a:bodyPr/>
          <a:lstStyle/>
          <a:p>
            <a:pPr eaLnBrk="1" hangingPunct="1">
              <a:defRPr/>
            </a:pPr>
            <a:r>
              <a:rPr lang="es-ES" dirty="0" smtClean="0">
                <a:latin typeface="Calibri" charset="0"/>
                <a:cs typeface="Calibri" charset="0"/>
              </a:rPr>
              <a:t>¿Quién califica para participar en el </a:t>
            </a:r>
            <a:br>
              <a:rPr lang="es-ES" dirty="0" smtClean="0">
                <a:latin typeface="Calibri" charset="0"/>
                <a:cs typeface="Calibri" charset="0"/>
              </a:rPr>
            </a:br>
            <a:r>
              <a:rPr lang="es-ES" dirty="0" smtClean="0">
                <a:latin typeface="Calibri" charset="0"/>
                <a:cs typeface="Calibri" charset="0"/>
              </a:rPr>
              <a:t>programa piloto AVRR?</a:t>
            </a:r>
            <a:endParaRPr lang="es-ES" dirty="0">
              <a:latin typeface="Calibri" charset="0"/>
              <a:cs typeface="Calibri" charset="0"/>
            </a:endParaRPr>
          </a:p>
        </p:txBody>
      </p:sp>
      <p:sp>
        <p:nvSpPr>
          <p:cNvPr id="19460" name="Rectangle 3"/>
          <p:cNvSpPr>
            <a:spLocks noGrp="1" noChangeArrowheads="1"/>
          </p:cNvSpPr>
          <p:nvPr>
            <p:ph type="body" idx="1"/>
          </p:nvPr>
        </p:nvSpPr>
        <p:spPr>
          <a:xfrm>
            <a:off x="34925" y="1484313"/>
            <a:ext cx="9109075" cy="4968875"/>
          </a:xfrm>
          <a:ln>
            <a:miter lim="800000"/>
            <a:headEnd/>
            <a:tailEnd/>
          </a:ln>
        </p:spPr>
        <p:txBody>
          <a:bodyPr>
            <a:noAutofit/>
          </a:bodyPr>
          <a:lstStyle/>
          <a:p>
            <a:pPr eaLnBrk="1" hangingPunct="1">
              <a:lnSpc>
                <a:spcPct val="90000"/>
              </a:lnSpc>
              <a:defRPr/>
            </a:pPr>
            <a:r>
              <a:rPr lang="es-ES" sz="1600" dirty="0" smtClean="0">
                <a:latin typeface="Calibri" charset="0"/>
                <a:cs typeface="Calibri" charset="0"/>
              </a:rPr>
              <a:t>Los solicitantes deberán haber obtenido una </a:t>
            </a:r>
            <a:r>
              <a:rPr lang="es-ES" sz="1600" dirty="0" smtClean="0">
                <a:latin typeface="Calibri" charset="0"/>
                <a:cs typeface="Calibri" charset="0"/>
              </a:rPr>
              <a:t>denegaci</a:t>
            </a:r>
            <a:r>
              <a:rPr lang="es-ES" sz="1600" dirty="0" smtClean="0">
                <a:latin typeface="Calibri" charset="0"/>
                <a:cs typeface="Calibri" charset="0"/>
              </a:rPr>
              <a:t>ón </a:t>
            </a:r>
            <a:r>
              <a:rPr lang="es-ES" sz="1600" dirty="0" smtClean="0">
                <a:latin typeface="Calibri" charset="0"/>
                <a:cs typeface="Calibri" charset="0"/>
              </a:rPr>
              <a:t>a </a:t>
            </a:r>
            <a:r>
              <a:rPr lang="es-ES" sz="1600" dirty="0" smtClean="0">
                <a:latin typeface="Calibri" charset="0"/>
                <a:cs typeface="Calibri" charset="0"/>
              </a:rPr>
              <a:t>su solicitud de protección como refugiados de la Junta de Inmigración y Refugiados de Canadá (IRB). </a:t>
            </a:r>
            <a:endParaRPr lang="es-ES" sz="1600" dirty="0" smtClean="0">
              <a:latin typeface="Calibri" charset="0"/>
              <a:cs typeface="Calibri" charset="0"/>
            </a:endParaRPr>
          </a:p>
          <a:p>
            <a:pPr eaLnBrk="1" hangingPunct="1">
              <a:lnSpc>
                <a:spcPct val="90000"/>
              </a:lnSpc>
              <a:defRPr/>
            </a:pPr>
            <a:r>
              <a:rPr lang="es-ES" sz="1600" dirty="0" smtClean="0">
                <a:latin typeface="Calibri" charset="0"/>
                <a:cs typeface="Calibri" charset="0"/>
              </a:rPr>
              <a:t>Los </a:t>
            </a:r>
            <a:r>
              <a:rPr lang="es-ES" sz="1600" dirty="0" smtClean="0">
                <a:latin typeface="Calibri" charset="0"/>
                <a:cs typeface="Calibri" charset="0"/>
              </a:rPr>
              <a:t>solicitantes deberán cumplir con los siguientes criterios geográficos:</a:t>
            </a:r>
          </a:p>
          <a:p>
            <a:pPr lvl="1" eaLnBrk="1" hangingPunct="1">
              <a:lnSpc>
                <a:spcPct val="90000"/>
              </a:lnSpc>
              <a:buFont typeface="Wingdings" charset="0"/>
              <a:buChar char="Ø"/>
              <a:defRPr/>
            </a:pPr>
            <a:r>
              <a:rPr lang="es-ES" sz="1600" dirty="0" smtClean="0">
                <a:latin typeface="Calibri" charset="0"/>
                <a:cs typeface="Calibri" charset="0"/>
              </a:rPr>
              <a:t>Haber presentado una solicitud de la condición de refugiado en cualquier puerto de </a:t>
            </a:r>
            <a:r>
              <a:rPr lang="es-ES" sz="1600" dirty="0" smtClean="0">
                <a:latin typeface="Calibri" charset="0"/>
                <a:cs typeface="Calibri" charset="0"/>
              </a:rPr>
              <a:t>entrada u </a:t>
            </a:r>
            <a:r>
              <a:rPr lang="es-ES" sz="1600" dirty="0" smtClean="0">
                <a:latin typeface="Calibri" charset="0"/>
                <a:cs typeface="Calibri" charset="0"/>
              </a:rPr>
              <a:t>oficina de la CBSA o de Ciudadanía e Inmigración de Canadá (CIC) </a:t>
            </a:r>
            <a:r>
              <a:rPr lang="es-ES" sz="1600" dirty="0" smtClean="0">
                <a:latin typeface="Calibri" charset="0"/>
                <a:cs typeface="Calibri" charset="0"/>
              </a:rPr>
              <a:t>en territorio canadiense </a:t>
            </a:r>
            <a:r>
              <a:rPr lang="es-ES" sz="1600" dirty="0" smtClean="0">
                <a:latin typeface="Calibri" charset="0"/>
                <a:cs typeface="Calibri" charset="0"/>
              </a:rPr>
              <a:t>que esté localizada dentro de la zona metropolitana de Toronto; y</a:t>
            </a:r>
          </a:p>
          <a:p>
            <a:pPr lvl="1" eaLnBrk="1" hangingPunct="1">
              <a:lnSpc>
                <a:spcPct val="90000"/>
              </a:lnSpc>
              <a:buFont typeface="Wingdings" charset="0"/>
              <a:buChar char="Ø"/>
              <a:defRPr/>
            </a:pPr>
            <a:r>
              <a:rPr lang="es-ES" sz="1600" dirty="0" smtClean="0">
                <a:latin typeface="Calibri" charset="0"/>
                <a:cs typeface="Calibri" charset="0"/>
              </a:rPr>
              <a:t>Que su solicitud de la condición de </a:t>
            </a:r>
            <a:r>
              <a:rPr lang="es-ES" sz="1600" dirty="0" smtClean="0">
                <a:latin typeface="Calibri" charset="0"/>
                <a:cs typeface="Calibri" charset="0"/>
              </a:rPr>
              <a:t>refugiado </a:t>
            </a:r>
            <a:r>
              <a:rPr lang="es-ES" sz="1600" dirty="0" smtClean="0">
                <a:latin typeface="Calibri" charset="0"/>
                <a:cs typeface="Calibri" charset="0"/>
              </a:rPr>
              <a:t>haya sido recibida por la </a:t>
            </a:r>
            <a:r>
              <a:rPr lang="es-ES" sz="1600" dirty="0" smtClean="0">
                <a:latin typeface="Calibri" charset="0"/>
                <a:cs typeface="Calibri" charset="0"/>
              </a:rPr>
              <a:t>IRB en </a:t>
            </a:r>
            <a:r>
              <a:rPr lang="es-ES" sz="1600" dirty="0" smtClean="0">
                <a:latin typeface="Calibri" charset="0"/>
                <a:cs typeface="Calibri" charset="0"/>
              </a:rPr>
              <a:t>la zona metropolitana de Toronto; y</a:t>
            </a:r>
          </a:p>
          <a:p>
            <a:pPr lvl="1" eaLnBrk="1" hangingPunct="1">
              <a:lnSpc>
                <a:spcPct val="90000"/>
              </a:lnSpc>
              <a:buFont typeface="Wingdings" charset="0"/>
              <a:buChar char="Ø"/>
              <a:defRPr/>
            </a:pPr>
            <a:r>
              <a:rPr lang="es-ES" sz="1600" dirty="0" smtClean="0">
                <a:latin typeface="Calibri" charset="0"/>
                <a:cs typeface="Calibri" charset="0"/>
              </a:rPr>
              <a:t>Que su remoción se efectúe desde la zona metropolitana de Toronto</a:t>
            </a:r>
          </a:p>
          <a:p>
            <a:pPr lvl="1" eaLnBrk="1" hangingPunct="1">
              <a:lnSpc>
                <a:spcPct val="90000"/>
              </a:lnSpc>
              <a:buFontTx/>
              <a:buNone/>
              <a:defRPr/>
            </a:pPr>
            <a:r>
              <a:rPr lang="es-ES" sz="1600" b="1" dirty="0" smtClean="0">
                <a:latin typeface="Calibri" charset="0"/>
                <a:cs typeface="Calibri" charset="0"/>
              </a:rPr>
              <a:t>O bien,</a:t>
            </a:r>
          </a:p>
          <a:p>
            <a:pPr lvl="1" eaLnBrk="1" hangingPunct="1">
              <a:lnSpc>
                <a:spcPct val="90000"/>
              </a:lnSpc>
              <a:buFont typeface="Wingdings" charset="0"/>
              <a:buChar char="Ø"/>
              <a:defRPr/>
            </a:pPr>
            <a:r>
              <a:rPr lang="es-ES" sz="1600" dirty="0" smtClean="0">
                <a:latin typeface="Calibri" charset="0"/>
                <a:cs typeface="Calibri" charset="0"/>
              </a:rPr>
              <a:t>Haber presentado una solicitud de la condición de refugiado fuera de la zona metropolitana de Toronto definida; y</a:t>
            </a:r>
          </a:p>
          <a:p>
            <a:pPr lvl="1" eaLnBrk="1" hangingPunct="1">
              <a:lnSpc>
                <a:spcPct val="90000"/>
              </a:lnSpc>
              <a:buFont typeface="Wingdings" charset="0"/>
              <a:buChar char="Ø"/>
              <a:defRPr/>
            </a:pPr>
            <a:r>
              <a:rPr lang="es-ES" sz="1600" dirty="0" smtClean="0">
                <a:latin typeface="Calibri" charset="0"/>
                <a:cs typeface="Calibri" charset="0"/>
              </a:rPr>
              <a:t>Haber recibido una autorización de ‘cambio de sitio’ por la IRB hacia la zona metropolitana de Toronto antes de su audiencia final para refugiados; y</a:t>
            </a:r>
          </a:p>
          <a:p>
            <a:pPr lvl="1" eaLnBrk="1" hangingPunct="1">
              <a:lnSpc>
                <a:spcPct val="90000"/>
              </a:lnSpc>
              <a:buFont typeface="Wingdings" charset="0"/>
              <a:buChar char="Ø"/>
              <a:defRPr/>
            </a:pPr>
            <a:r>
              <a:rPr lang="es-ES" sz="1600" dirty="0" smtClean="0">
                <a:latin typeface="Calibri" charset="0"/>
                <a:cs typeface="Calibri" charset="0"/>
              </a:rPr>
              <a:t>Que su remoción se efectúe desde la zona metropolitana de Toronto</a:t>
            </a:r>
          </a:p>
          <a:p>
            <a:pPr eaLnBrk="1" hangingPunct="1">
              <a:lnSpc>
                <a:spcPct val="90000"/>
              </a:lnSpc>
              <a:defRPr/>
            </a:pPr>
            <a:r>
              <a:rPr lang="es-ES" sz="1600" dirty="0" smtClean="0">
                <a:latin typeface="Calibri" charset="0"/>
                <a:cs typeface="Calibri" charset="0"/>
              </a:rPr>
              <a:t>Los solicitantes deberán cumplir con los parámetros de cumplimiento voluntario, según se estipula en la sección 238 del </a:t>
            </a:r>
            <a:r>
              <a:rPr lang="es-ES" sz="1600" dirty="0" smtClean="0">
                <a:latin typeface="Calibri" charset="0"/>
                <a:cs typeface="Calibri" charset="0"/>
              </a:rPr>
              <a:t>Reglamento </a:t>
            </a:r>
            <a:r>
              <a:rPr lang="es-ES" sz="1600" dirty="0" smtClean="0">
                <a:latin typeface="Calibri" charset="0"/>
                <a:cs typeface="Calibri" charset="0"/>
              </a:rPr>
              <a:t>de </a:t>
            </a:r>
            <a:r>
              <a:rPr lang="es-ES" sz="1600" dirty="0" smtClean="0">
                <a:latin typeface="Calibri" charset="0"/>
                <a:cs typeface="Calibri" charset="0"/>
              </a:rPr>
              <a:t>Inmigración </a:t>
            </a:r>
            <a:r>
              <a:rPr lang="es-ES" sz="1600" dirty="0" smtClean="0">
                <a:latin typeface="Calibri" charset="0"/>
                <a:cs typeface="Calibri" charset="0"/>
              </a:rPr>
              <a:t>y </a:t>
            </a:r>
            <a:r>
              <a:rPr lang="es-ES" sz="1600" dirty="0" smtClean="0">
                <a:latin typeface="Calibri" charset="0"/>
                <a:cs typeface="Calibri" charset="0"/>
              </a:rPr>
              <a:t>Protección </a:t>
            </a:r>
            <a:r>
              <a:rPr lang="es-ES" sz="1600" dirty="0" smtClean="0">
                <a:latin typeface="Calibri" charset="0"/>
                <a:cs typeface="Calibri" charset="0"/>
              </a:rPr>
              <a:t>de </a:t>
            </a:r>
            <a:r>
              <a:rPr lang="es-ES" sz="1600" dirty="0">
                <a:latin typeface="Calibri" charset="0"/>
                <a:cs typeface="Calibri" charset="0"/>
              </a:rPr>
              <a:t>R</a:t>
            </a:r>
            <a:r>
              <a:rPr lang="es-ES" sz="1600" dirty="0" smtClean="0">
                <a:latin typeface="Calibri" charset="0"/>
                <a:cs typeface="Calibri" charset="0"/>
              </a:rPr>
              <a:t>efugiados.</a:t>
            </a:r>
            <a:endParaRPr lang="es-ES" sz="1600" dirty="0" smtClean="0">
              <a:latin typeface="Calibri" charset="0"/>
              <a:cs typeface="Calibri" charset="0"/>
            </a:endParaRPr>
          </a:p>
          <a:p>
            <a:pPr eaLnBrk="1" hangingPunct="1">
              <a:lnSpc>
                <a:spcPct val="90000"/>
              </a:lnSpc>
              <a:defRPr/>
            </a:pPr>
            <a:r>
              <a:rPr lang="es-ES" sz="1600" dirty="0" smtClean="0">
                <a:latin typeface="Calibri" charset="0"/>
                <a:cs typeface="Calibri" charset="0"/>
              </a:rPr>
              <a:t>(Nuevo) Dependientes: Para que los dependientes se beneficien del programa piloto AVRR, por lo menos uno de los padres deberá calificar y participar en el programa piloto AVRR.</a:t>
            </a:r>
            <a:endParaRPr lang="es-ES" sz="16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4638</TotalTime>
  <Words>2068</Words>
  <Application>Microsoft Macintosh PowerPoint</Application>
  <PresentationFormat>Presentación en pantalla (4:3)</PresentationFormat>
  <Paragraphs>161</Paragraphs>
  <Slides>14</Slides>
  <Notes>14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0" baseType="lpstr">
      <vt:lpstr>Arial</vt:lpstr>
      <vt:lpstr>ＭＳ Ｐゴシック</vt:lpstr>
      <vt:lpstr>Calibri</vt:lpstr>
      <vt:lpstr>Wingdings</vt:lpstr>
      <vt:lpstr>Office Theme</vt:lpstr>
      <vt:lpstr>Microsoft Excel Chart</vt:lpstr>
      <vt:lpstr>Programa Piloto de Retorno Voluntario Asistido y Reintegración   </vt:lpstr>
      <vt:lpstr>Objetivos</vt:lpstr>
      <vt:lpstr>Programa piloto AVRR</vt:lpstr>
      <vt:lpstr>Proyecciones de retorno bajo el programa piloto AVRR</vt:lpstr>
      <vt:lpstr>Principios rectores para el retorno asistido</vt:lpstr>
      <vt:lpstr>Beneficios para los participantes</vt:lpstr>
      <vt:lpstr>Asistencia para la reintegración, sistema antiguo: antes del 15 de diciembre de 2012</vt:lpstr>
      <vt:lpstr>Asistencia para la reintegración, sistema nuevo: después del 15 de diciembre de 2012</vt:lpstr>
      <vt:lpstr>¿Quién califica para participar en el  programa piloto AVRR?</vt:lpstr>
      <vt:lpstr>¿Quién no califica para participar en el AVRR?</vt:lpstr>
      <vt:lpstr>Zona de elegibilidad</vt:lpstr>
      <vt:lpstr>Implementación del programa piloto AVRR a la fecha</vt:lpstr>
      <vt:lpstr> Prioridades para el segundo año  (del 1 de abril de 2013 al 31 de marzo de 2014) </vt:lpstr>
      <vt:lpstr>Presentación de PowerPoint</vt:lpstr>
    </vt:vector>
  </TitlesOfParts>
  <Manager/>
  <Company>Government of Canada / Gouvernement du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jxb706</dc:creator>
  <cp:keywords/>
  <dc:description/>
  <cp:lastModifiedBy>Christiane Lehnhoff</cp:lastModifiedBy>
  <cp:revision>99</cp:revision>
  <cp:lastPrinted>2013-05-24T20:02:58Z</cp:lastPrinted>
  <dcterms:created xsi:type="dcterms:W3CDTF">2010-04-08T19:11:20Z</dcterms:created>
  <dcterms:modified xsi:type="dcterms:W3CDTF">2013-06-25T17:31:42Z</dcterms:modified>
  <cp:category/>
</cp:coreProperties>
</file>