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67" r:id="rId1"/>
    <p:sldMasterId id="2147483721" r:id="rId2"/>
    <p:sldMasterId id="2147484097" r:id="rId3"/>
    <p:sldMasterId id="2147484095" r:id="rId4"/>
  </p:sldMasterIdLst>
  <p:notesMasterIdLst>
    <p:notesMasterId r:id="rId15"/>
  </p:notesMasterIdLst>
  <p:sldIdLst>
    <p:sldId id="256" r:id="rId5"/>
    <p:sldId id="265" r:id="rId6"/>
    <p:sldId id="273" r:id="rId7"/>
    <p:sldId id="259" r:id="rId8"/>
    <p:sldId id="266" r:id="rId9"/>
    <p:sldId id="267" r:id="rId10"/>
    <p:sldId id="268" r:id="rId11"/>
    <p:sldId id="264" r:id="rId12"/>
    <p:sldId id="270"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46FCC0-2399-E44F-8A6D-4382E5D907FB}">
          <p14:sldIdLst>
            <p14:sldId id="256"/>
            <p14:sldId id="265"/>
            <p14:sldId id="273"/>
          </p14:sldIdLst>
        </p14:section>
        <p14:section name="Untitled Section" id="{C2BC626F-CE76-4D4E-81BA-F0F407269DD2}">
          <p14:sldIdLst>
            <p14:sldId id="259"/>
            <p14:sldId id="266"/>
            <p14:sldId id="267"/>
            <p14:sldId id="268"/>
            <p14:sldId id="264"/>
            <p14:sldId id="270"/>
            <p14:sldId id="27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29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278B9B"/>
    <a:srgbClr val="3E3835"/>
    <a:srgbClr val="811A92"/>
    <a:srgbClr val="D2CFCD"/>
    <a:srgbClr val="A9A8A9"/>
    <a:srgbClr val="999899"/>
    <a:srgbClr val="646469"/>
    <a:srgbClr val="EF7521"/>
    <a:srgbClr val="00B3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6"/>
    <p:restoredTop sz="76996" autoAdjust="0"/>
  </p:normalViewPr>
  <p:slideViewPr>
    <p:cSldViewPr snapToGrid="0" snapToObjects="1">
      <p:cViewPr varScale="1">
        <p:scale>
          <a:sx n="67" d="100"/>
          <a:sy n="67" d="100"/>
        </p:scale>
        <p:origin x="426" y="60"/>
      </p:cViewPr>
      <p:guideLst>
        <p:guide orient="horz" pos="2160"/>
        <p:guide pos="2880"/>
        <p:guide pos="29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50" d="100"/>
          <a:sy n="150" d="100"/>
        </p:scale>
        <p:origin x="4824"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C0044-A6AC-497B-AB50-B46B45C4EE3B}" type="doc">
      <dgm:prSet loTypeId="urn:microsoft.com/office/officeart/2005/8/layout/radial6" loCatId="relationship" qsTypeId="urn:microsoft.com/office/officeart/2005/8/quickstyle/simple1" qsCatId="simple" csTypeId="urn:microsoft.com/office/officeart/2005/8/colors/accent0_3" csCatId="mainScheme" phldr="1"/>
      <dgm:spPr/>
      <dgm:t>
        <a:bodyPr/>
        <a:lstStyle/>
        <a:p>
          <a:endParaRPr lang="en-CA"/>
        </a:p>
      </dgm:t>
    </dgm:pt>
    <dgm:pt modelId="{B92432B6-7504-45B7-ACC3-4AAFF5158601}">
      <dgm:prSet phldrT="[Text]"/>
      <dgm:spPr>
        <a:solidFill>
          <a:schemeClr val="tx1">
            <a:lumMod val="95000"/>
            <a:lumOff val="5000"/>
          </a:schemeClr>
        </a:solidFill>
      </dgm:spPr>
      <dgm:t>
        <a:bodyPr/>
        <a:lstStyle/>
        <a:p>
          <a:r>
            <a:t>Integridad del Pasaporte</a:t>
          </a:r>
          <a:endParaRPr lang="es-ES" dirty="0"/>
        </a:p>
      </dgm:t>
    </dgm:pt>
    <dgm:pt modelId="{3467D825-F52A-42FF-84B7-DF655782B7CF}" type="parTrans" cxnId="{E7CDB385-ED98-4A76-91C3-F89EAE4E00E9}">
      <dgm:prSet/>
      <dgm:spPr/>
      <dgm:t>
        <a:bodyPr/>
        <a:lstStyle/>
        <a:p>
          <a:endParaRPr lang="en-CA"/>
        </a:p>
      </dgm:t>
    </dgm:pt>
    <dgm:pt modelId="{CE5980E7-4682-4803-B0A7-C1A6BFC7D170}" type="sibTrans" cxnId="{E7CDB385-ED98-4A76-91C3-F89EAE4E00E9}">
      <dgm:prSet/>
      <dgm:spPr/>
      <dgm:t>
        <a:bodyPr/>
        <a:lstStyle/>
        <a:p>
          <a:endParaRPr lang="en-CA"/>
        </a:p>
      </dgm:t>
    </dgm:pt>
    <dgm:pt modelId="{D6C57ED5-223E-4362-B2B8-8EA6139A50AE}">
      <dgm:prSet phldrT="[Text]"/>
      <dgm:spPr>
        <a:solidFill>
          <a:schemeClr val="accent5"/>
        </a:solidFill>
      </dgm:spPr>
      <dgm:t>
        <a:bodyPr/>
        <a:lstStyle/>
        <a:p>
          <a:r>
            <a:t>Emitir un documento seguro</a:t>
          </a:r>
          <a:endParaRPr lang="es-ES" dirty="0"/>
        </a:p>
      </dgm:t>
    </dgm:pt>
    <dgm:pt modelId="{62D7B9D8-077F-47DA-9EC2-3E9D2A67AC33}" type="parTrans" cxnId="{7F8AA836-3FFF-471F-8BA2-B9341DA6CFCD}">
      <dgm:prSet/>
      <dgm:spPr/>
      <dgm:t>
        <a:bodyPr/>
        <a:lstStyle/>
        <a:p>
          <a:endParaRPr lang="en-CA"/>
        </a:p>
      </dgm:t>
    </dgm:pt>
    <dgm:pt modelId="{188D522B-8754-4330-8A43-458583033154}" type="sibTrans" cxnId="{7F8AA836-3FFF-471F-8BA2-B9341DA6CFCD}">
      <dgm:prSet/>
      <dgm:spPr/>
      <dgm:t>
        <a:bodyPr/>
        <a:lstStyle/>
        <a:p>
          <a:endParaRPr lang="en-CA"/>
        </a:p>
      </dgm:t>
    </dgm:pt>
    <dgm:pt modelId="{F7E09240-F26B-4A13-94F8-A503BED7A2D9}">
      <dgm:prSet phldrT="[Text]"/>
      <dgm:spPr>
        <a:solidFill>
          <a:schemeClr val="accent2"/>
        </a:solidFill>
      </dgm:spPr>
      <dgm:t>
        <a:bodyPr/>
        <a:lstStyle/>
        <a:p>
          <a:r>
            <a:t>Garantizar un sólido proceso de expedición</a:t>
          </a:r>
          <a:endParaRPr lang="es-ES" dirty="0"/>
        </a:p>
      </dgm:t>
    </dgm:pt>
    <dgm:pt modelId="{AB217EC9-8FC9-4D50-A798-8EBE2F816261}" type="parTrans" cxnId="{C159E0B6-4583-4315-BEE9-A6AE4746FD98}">
      <dgm:prSet/>
      <dgm:spPr/>
      <dgm:t>
        <a:bodyPr/>
        <a:lstStyle/>
        <a:p>
          <a:endParaRPr lang="en-CA"/>
        </a:p>
      </dgm:t>
    </dgm:pt>
    <dgm:pt modelId="{67C1F41C-F3EF-4588-AD7C-6EAA86FF44E4}" type="sibTrans" cxnId="{C159E0B6-4583-4315-BEE9-A6AE4746FD98}">
      <dgm:prSet/>
      <dgm:spPr/>
      <dgm:t>
        <a:bodyPr/>
        <a:lstStyle/>
        <a:p>
          <a:endParaRPr lang="en-CA"/>
        </a:p>
      </dgm:t>
    </dgm:pt>
    <dgm:pt modelId="{699A193C-7A85-4121-9062-6D9080139C2A}">
      <dgm:prSet phldrT="[Text]"/>
      <dgm:spPr>
        <a:solidFill>
          <a:schemeClr val="accent6"/>
        </a:solidFill>
      </dgm:spPr>
      <dgm:t>
        <a:bodyPr/>
        <a:lstStyle/>
        <a:p>
          <a:r>
            <a:t>Gestión de pasaportes en circulación</a:t>
          </a:r>
          <a:endParaRPr lang="es-ES" dirty="0"/>
        </a:p>
      </dgm:t>
    </dgm:pt>
    <dgm:pt modelId="{E4ECD30E-E886-4F36-A206-5D5A0509BF8C}" type="parTrans" cxnId="{A0DD62BD-38F5-43A0-9450-BC585C15BE1A}">
      <dgm:prSet/>
      <dgm:spPr/>
      <dgm:t>
        <a:bodyPr/>
        <a:lstStyle/>
        <a:p>
          <a:endParaRPr lang="en-CA"/>
        </a:p>
      </dgm:t>
    </dgm:pt>
    <dgm:pt modelId="{57E36F4C-C8E3-4A5E-9662-AD6C655AD5B2}" type="sibTrans" cxnId="{A0DD62BD-38F5-43A0-9450-BC585C15BE1A}">
      <dgm:prSet/>
      <dgm:spPr/>
      <dgm:t>
        <a:bodyPr/>
        <a:lstStyle/>
        <a:p>
          <a:endParaRPr lang="en-CA"/>
        </a:p>
      </dgm:t>
    </dgm:pt>
    <dgm:pt modelId="{B12B7314-F30E-4186-9846-EC54FE841199}" type="pres">
      <dgm:prSet presAssocID="{30AC0044-A6AC-497B-AB50-B46B45C4EE3B}" presName="Name0" presStyleCnt="0">
        <dgm:presLayoutVars>
          <dgm:chMax val="1"/>
          <dgm:dir/>
          <dgm:animLvl val="ctr"/>
          <dgm:resizeHandles val="exact"/>
        </dgm:presLayoutVars>
      </dgm:prSet>
      <dgm:spPr/>
      <dgm:t>
        <a:bodyPr/>
        <a:lstStyle/>
        <a:p>
          <a:endParaRPr lang="en-CA"/>
        </a:p>
      </dgm:t>
    </dgm:pt>
    <dgm:pt modelId="{1F341C6D-528A-41BD-8743-5FEB0D42BCC8}" type="pres">
      <dgm:prSet presAssocID="{B92432B6-7504-45B7-ACC3-4AAFF5158601}" presName="centerShape" presStyleLbl="node0" presStyleIdx="0" presStyleCnt="1"/>
      <dgm:spPr/>
      <dgm:t>
        <a:bodyPr/>
        <a:lstStyle/>
        <a:p>
          <a:endParaRPr lang="en-CA"/>
        </a:p>
      </dgm:t>
    </dgm:pt>
    <dgm:pt modelId="{92FAB34E-DC15-444A-969E-652A277A62E4}" type="pres">
      <dgm:prSet presAssocID="{D6C57ED5-223E-4362-B2B8-8EA6139A50AE}" presName="node" presStyleLbl="node1" presStyleIdx="0" presStyleCnt="3">
        <dgm:presLayoutVars>
          <dgm:bulletEnabled val="1"/>
        </dgm:presLayoutVars>
      </dgm:prSet>
      <dgm:spPr/>
      <dgm:t>
        <a:bodyPr/>
        <a:lstStyle/>
        <a:p>
          <a:endParaRPr lang="en-CA"/>
        </a:p>
      </dgm:t>
    </dgm:pt>
    <dgm:pt modelId="{133F084A-CB45-40CB-A1EC-7A0D10CCBD5B}" type="pres">
      <dgm:prSet presAssocID="{D6C57ED5-223E-4362-B2B8-8EA6139A50AE}" presName="dummy" presStyleCnt="0"/>
      <dgm:spPr/>
    </dgm:pt>
    <dgm:pt modelId="{CAD7CA54-3E55-4480-AA77-975F01C0131A}" type="pres">
      <dgm:prSet presAssocID="{188D522B-8754-4330-8A43-458583033154}" presName="sibTrans" presStyleLbl="sibTrans2D1" presStyleIdx="0" presStyleCnt="3"/>
      <dgm:spPr/>
      <dgm:t>
        <a:bodyPr/>
        <a:lstStyle/>
        <a:p>
          <a:endParaRPr lang="en-CA"/>
        </a:p>
      </dgm:t>
    </dgm:pt>
    <dgm:pt modelId="{B35EADCD-430F-4550-A403-B3E2753F4D62}" type="pres">
      <dgm:prSet presAssocID="{F7E09240-F26B-4A13-94F8-A503BED7A2D9}" presName="node" presStyleLbl="node1" presStyleIdx="1" presStyleCnt="3">
        <dgm:presLayoutVars>
          <dgm:bulletEnabled val="1"/>
        </dgm:presLayoutVars>
      </dgm:prSet>
      <dgm:spPr/>
      <dgm:t>
        <a:bodyPr/>
        <a:lstStyle/>
        <a:p>
          <a:endParaRPr lang="en-CA"/>
        </a:p>
      </dgm:t>
    </dgm:pt>
    <dgm:pt modelId="{C19E13F1-3C61-4C6B-9407-5DB8B91C3DC6}" type="pres">
      <dgm:prSet presAssocID="{F7E09240-F26B-4A13-94F8-A503BED7A2D9}" presName="dummy" presStyleCnt="0"/>
      <dgm:spPr/>
    </dgm:pt>
    <dgm:pt modelId="{3F3EB178-1C13-4960-8B76-57D9684A4153}" type="pres">
      <dgm:prSet presAssocID="{67C1F41C-F3EF-4588-AD7C-6EAA86FF44E4}" presName="sibTrans" presStyleLbl="sibTrans2D1" presStyleIdx="1" presStyleCnt="3"/>
      <dgm:spPr/>
      <dgm:t>
        <a:bodyPr/>
        <a:lstStyle/>
        <a:p>
          <a:endParaRPr lang="en-CA"/>
        </a:p>
      </dgm:t>
    </dgm:pt>
    <dgm:pt modelId="{D83933E5-52B7-4450-A689-D7BCF2693ED6}" type="pres">
      <dgm:prSet presAssocID="{699A193C-7A85-4121-9062-6D9080139C2A}" presName="node" presStyleLbl="node1" presStyleIdx="2" presStyleCnt="3">
        <dgm:presLayoutVars>
          <dgm:bulletEnabled val="1"/>
        </dgm:presLayoutVars>
      </dgm:prSet>
      <dgm:spPr/>
      <dgm:t>
        <a:bodyPr/>
        <a:lstStyle/>
        <a:p>
          <a:endParaRPr lang="en-CA"/>
        </a:p>
      </dgm:t>
    </dgm:pt>
    <dgm:pt modelId="{5B4EBB5D-687D-4A4E-B147-C652EB41E46C}" type="pres">
      <dgm:prSet presAssocID="{699A193C-7A85-4121-9062-6D9080139C2A}" presName="dummy" presStyleCnt="0"/>
      <dgm:spPr/>
    </dgm:pt>
    <dgm:pt modelId="{F1ACEC4E-90FE-41F4-ABEC-D75207CDCA7C}" type="pres">
      <dgm:prSet presAssocID="{57E36F4C-C8E3-4A5E-9662-AD6C655AD5B2}" presName="sibTrans" presStyleLbl="sibTrans2D1" presStyleIdx="2" presStyleCnt="3"/>
      <dgm:spPr/>
      <dgm:t>
        <a:bodyPr/>
        <a:lstStyle/>
        <a:p>
          <a:endParaRPr lang="en-CA"/>
        </a:p>
      </dgm:t>
    </dgm:pt>
  </dgm:ptLst>
  <dgm:cxnLst>
    <dgm:cxn modelId="{C42626FC-E4BD-4EB9-A8B4-36043B239C77}" type="presOf" srcId="{D6C57ED5-223E-4362-B2B8-8EA6139A50AE}" destId="{92FAB34E-DC15-444A-969E-652A277A62E4}" srcOrd="0" destOrd="0" presId="urn:microsoft.com/office/officeart/2005/8/layout/radial6"/>
    <dgm:cxn modelId="{C159E0B6-4583-4315-BEE9-A6AE4746FD98}" srcId="{B92432B6-7504-45B7-ACC3-4AAFF5158601}" destId="{F7E09240-F26B-4A13-94F8-A503BED7A2D9}" srcOrd="1" destOrd="0" parTransId="{AB217EC9-8FC9-4D50-A798-8EBE2F816261}" sibTransId="{67C1F41C-F3EF-4588-AD7C-6EAA86FF44E4}"/>
    <dgm:cxn modelId="{1D89D1C5-DC77-4180-9D39-564146D870AF}" type="presOf" srcId="{188D522B-8754-4330-8A43-458583033154}" destId="{CAD7CA54-3E55-4480-AA77-975F01C0131A}" srcOrd="0" destOrd="0" presId="urn:microsoft.com/office/officeart/2005/8/layout/radial6"/>
    <dgm:cxn modelId="{49876CB8-B20E-4ED3-B9D3-EC02CC4FF13E}" type="presOf" srcId="{30AC0044-A6AC-497B-AB50-B46B45C4EE3B}" destId="{B12B7314-F30E-4186-9846-EC54FE841199}" srcOrd="0" destOrd="0" presId="urn:microsoft.com/office/officeart/2005/8/layout/radial6"/>
    <dgm:cxn modelId="{81116F7D-694B-470E-84B1-DCD7E3FDB7C2}" type="presOf" srcId="{57E36F4C-C8E3-4A5E-9662-AD6C655AD5B2}" destId="{F1ACEC4E-90FE-41F4-ABEC-D75207CDCA7C}" srcOrd="0" destOrd="0" presId="urn:microsoft.com/office/officeart/2005/8/layout/radial6"/>
    <dgm:cxn modelId="{8B7AB2E8-7F8A-444A-89D0-AAAF1AD4B1E1}" type="presOf" srcId="{B92432B6-7504-45B7-ACC3-4AAFF5158601}" destId="{1F341C6D-528A-41BD-8743-5FEB0D42BCC8}" srcOrd="0" destOrd="0" presId="urn:microsoft.com/office/officeart/2005/8/layout/radial6"/>
    <dgm:cxn modelId="{8A885499-D59D-4A8A-A816-31179AF49DAD}" type="presOf" srcId="{F7E09240-F26B-4A13-94F8-A503BED7A2D9}" destId="{B35EADCD-430F-4550-A403-B3E2753F4D62}" srcOrd="0" destOrd="0" presId="urn:microsoft.com/office/officeart/2005/8/layout/radial6"/>
    <dgm:cxn modelId="{A0DD62BD-38F5-43A0-9450-BC585C15BE1A}" srcId="{B92432B6-7504-45B7-ACC3-4AAFF5158601}" destId="{699A193C-7A85-4121-9062-6D9080139C2A}" srcOrd="2" destOrd="0" parTransId="{E4ECD30E-E886-4F36-A206-5D5A0509BF8C}" sibTransId="{57E36F4C-C8E3-4A5E-9662-AD6C655AD5B2}"/>
    <dgm:cxn modelId="{7F8AA836-3FFF-471F-8BA2-B9341DA6CFCD}" srcId="{B92432B6-7504-45B7-ACC3-4AAFF5158601}" destId="{D6C57ED5-223E-4362-B2B8-8EA6139A50AE}" srcOrd="0" destOrd="0" parTransId="{62D7B9D8-077F-47DA-9EC2-3E9D2A67AC33}" sibTransId="{188D522B-8754-4330-8A43-458583033154}"/>
    <dgm:cxn modelId="{E7CDB385-ED98-4A76-91C3-F89EAE4E00E9}" srcId="{30AC0044-A6AC-497B-AB50-B46B45C4EE3B}" destId="{B92432B6-7504-45B7-ACC3-4AAFF5158601}" srcOrd="0" destOrd="0" parTransId="{3467D825-F52A-42FF-84B7-DF655782B7CF}" sibTransId="{CE5980E7-4682-4803-B0A7-C1A6BFC7D170}"/>
    <dgm:cxn modelId="{1A3DA6CC-DFF5-4969-A059-382D388831EC}" type="presOf" srcId="{67C1F41C-F3EF-4588-AD7C-6EAA86FF44E4}" destId="{3F3EB178-1C13-4960-8B76-57D9684A4153}" srcOrd="0" destOrd="0" presId="urn:microsoft.com/office/officeart/2005/8/layout/radial6"/>
    <dgm:cxn modelId="{7612F36C-8C70-4F71-9DAC-6BE0938ED0A0}" type="presOf" srcId="{699A193C-7A85-4121-9062-6D9080139C2A}" destId="{D83933E5-52B7-4450-A689-D7BCF2693ED6}" srcOrd="0" destOrd="0" presId="urn:microsoft.com/office/officeart/2005/8/layout/radial6"/>
    <dgm:cxn modelId="{1BFB572F-8CF5-4563-8242-FCE2644BA9BC}" type="presParOf" srcId="{B12B7314-F30E-4186-9846-EC54FE841199}" destId="{1F341C6D-528A-41BD-8743-5FEB0D42BCC8}" srcOrd="0" destOrd="0" presId="urn:microsoft.com/office/officeart/2005/8/layout/radial6"/>
    <dgm:cxn modelId="{25A736BE-AE90-4B75-A493-19BE551D0691}" type="presParOf" srcId="{B12B7314-F30E-4186-9846-EC54FE841199}" destId="{92FAB34E-DC15-444A-969E-652A277A62E4}" srcOrd="1" destOrd="0" presId="urn:microsoft.com/office/officeart/2005/8/layout/radial6"/>
    <dgm:cxn modelId="{FF068869-812F-4365-A65C-ED6DDD93D75D}" type="presParOf" srcId="{B12B7314-F30E-4186-9846-EC54FE841199}" destId="{133F084A-CB45-40CB-A1EC-7A0D10CCBD5B}" srcOrd="2" destOrd="0" presId="urn:microsoft.com/office/officeart/2005/8/layout/radial6"/>
    <dgm:cxn modelId="{4EEAD09F-CBCE-47B1-8BED-C6DA2FF058E7}" type="presParOf" srcId="{B12B7314-F30E-4186-9846-EC54FE841199}" destId="{CAD7CA54-3E55-4480-AA77-975F01C0131A}" srcOrd="3" destOrd="0" presId="urn:microsoft.com/office/officeart/2005/8/layout/radial6"/>
    <dgm:cxn modelId="{F1B0E323-98B8-4680-8943-1593304309CD}" type="presParOf" srcId="{B12B7314-F30E-4186-9846-EC54FE841199}" destId="{B35EADCD-430F-4550-A403-B3E2753F4D62}" srcOrd="4" destOrd="0" presId="urn:microsoft.com/office/officeart/2005/8/layout/radial6"/>
    <dgm:cxn modelId="{27F8C824-56F1-411D-A246-55E5E90BFA59}" type="presParOf" srcId="{B12B7314-F30E-4186-9846-EC54FE841199}" destId="{C19E13F1-3C61-4C6B-9407-5DB8B91C3DC6}" srcOrd="5" destOrd="0" presId="urn:microsoft.com/office/officeart/2005/8/layout/radial6"/>
    <dgm:cxn modelId="{0116E22A-5044-4A39-8887-E2C52E483D1C}" type="presParOf" srcId="{B12B7314-F30E-4186-9846-EC54FE841199}" destId="{3F3EB178-1C13-4960-8B76-57D9684A4153}" srcOrd="6" destOrd="0" presId="urn:microsoft.com/office/officeart/2005/8/layout/radial6"/>
    <dgm:cxn modelId="{8B5794BB-145F-4F63-8B29-DBADF3117A61}" type="presParOf" srcId="{B12B7314-F30E-4186-9846-EC54FE841199}" destId="{D83933E5-52B7-4450-A689-D7BCF2693ED6}" srcOrd="7" destOrd="0" presId="urn:microsoft.com/office/officeart/2005/8/layout/radial6"/>
    <dgm:cxn modelId="{B766C2AC-0BD7-4C39-AFA2-4F9E46A7F9E8}" type="presParOf" srcId="{B12B7314-F30E-4186-9846-EC54FE841199}" destId="{5B4EBB5D-687D-4A4E-B147-C652EB41E46C}" srcOrd="8" destOrd="0" presId="urn:microsoft.com/office/officeart/2005/8/layout/radial6"/>
    <dgm:cxn modelId="{3A098A80-0177-409A-9A19-551897F50B9E}" type="presParOf" srcId="{B12B7314-F30E-4186-9846-EC54FE841199}" destId="{F1ACEC4E-90FE-41F4-ABEC-D75207CDCA7C}"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60F7B-CF1A-6649-B00E-9459473DE00F}" type="datetimeFigureOut">
              <a:rPr lang="en-US" smtClean="0"/>
              <a:t>7/17/2017</a:t>
            </a:fld>
            <a:endParaRPr lang="es-E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7E7BD-B901-A14F-86F1-435D331B3589}" type="slidenum">
              <a:rPr lang="en-US" smtClean="0"/>
              <a:t>‹Nº›</a:t>
            </a:fld>
            <a:endParaRPr lang="es-ES" dirty="0"/>
          </a:p>
        </p:txBody>
      </p:sp>
    </p:spTree>
    <p:extLst>
      <p:ext uri="{BB962C8B-B14F-4D97-AF65-F5344CB8AC3E}">
        <p14:creationId xmlns:p14="http://schemas.microsoft.com/office/powerpoint/2010/main" val="214099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7E7BD-B901-A14F-86F1-435D331B3589}" type="slidenum">
              <a:rPr lang="en-US" smtClean="0"/>
              <a:t>1</a:t>
            </a:fld>
            <a:endParaRPr lang="en-US" dirty="0"/>
          </a:p>
        </p:txBody>
      </p:sp>
    </p:spTree>
    <p:extLst>
      <p:ext uri="{BB962C8B-B14F-4D97-AF65-F5344CB8AC3E}">
        <p14:creationId xmlns:p14="http://schemas.microsoft.com/office/powerpoint/2010/main" val="128644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7E7BD-B901-A14F-86F1-435D331B3589}" type="slidenum">
              <a:rPr lang="en-US" smtClean="0"/>
              <a:t>2</a:t>
            </a:fld>
            <a:endParaRPr lang="en-US" dirty="0"/>
          </a:p>
        </p:txBody>
      </p:sp>
    </p:spTree>
    <p:extLst>
      <p:ext uri="{BB962C8B-B14F-4D97-AF65-F5344CB8AC3E}">
        <p14:creationId xmlns:p14="http://schemas.microsoft.com/office/powerpoint/2010/main" val="3825725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Integrity of the document</a:t>
            </a:r>
          </a:p>
          <a:p>
            <a:pPr lvl="0"/>
            <a:r>
              <a:rPr lang="en-CA" sz="1200" kern="1200" dirty="0">
                <a:solidFill>
                  <a:schemeClr val="tx1"/>
                </a:solidFill>
                <a:effectLst/>
                <a:latin typeface="+mn-lt"/>
                <a:ea typeface="+mn-ea"/>
                <a:cs typeface="+mn-cs"/>
              </a:rPr>
              <a:t>Ensure resistance to alteration &amp; counterfeiting</a:t>
            </a:r>
          </a:p>
          <a:p>
            <a:pPr lvl="0"/>
            <a:r>
              <a:rPr lang="en-CA" sz="1200" kern="1200" dirty="0">
                <a:solidFill>
                  <a:schemeClr val="tx1"/>
                </a:solidFill>
                <a:effectLst/>
                <a:latin typeface="+mn-lt"/>
                <a:ea typeface="+mn-ea"/>
                <a:cs typeface="+mn-cs"/>
              </a:rPr>
              <a:t>ICAO 9303 sets the baseline standard, benchmark against like-minded states</a:t>
            </a:r>
          </a:p>
          <a:p>
            <a:pPr lvl="0"/>
            <a:r>
              <a:rPr lang="en-CA" sz="1200" kern="1200" dirty="0">
                <a:solidFill>
                  <a:schemeClr val="tx1"/>
                </a:solidFill>
                <a:effectLst/>
                <a:latin typeface="+mn-lt"/>
                <a:ea typeface="+mn-ea"/>
                <a:cs typeface="+mn-cs"/>
              </a:rPr>
              <a:t>Lifecycle approach – cyclical reviews</a:t>
            </a:r>
          </a:p>
          <a:p>
            <a:pPr lvl="0"/>
            <a:r>
              <a:rPr lang="en-CA" sz="1200" kern="1200" dirty="0">
                <a:solidFill>
                  <a:schemeClr val="tx1"/>
                </a:solidFill>
                <a:effectLst/>
                <a:latin typeface="+mn-lt"/>
                <a:ea typeface="+mn-ea"/>
                <a:cs typeface="+mn-cs"/>
              </a:rPr>
              <a:t>Security measures integrated into components, assembly and personalization</a:t>
            </a:r>
          </a:p>
          <a:p>
            <a:pPr lvl="0"/>
            <a:r>
              <a:rPr lang="en-CA" sz="1200" kern="1200" dirty="0" err="1">
                <a:solidFill>
                  <a:schemeClr val="tx1"/>
                </a:solidFill>
                <a:effectLst/>
                <a:latin typeface="+mn-lt"/>
                <a:ea typeface="+mn-ea"/>
                <a:cs typeface="+mn-cs"/>
              </a:rPr>
              <a:t>ePassport</a:t>
            </a:r>
            <a:r>
              <a:rPr lang="en-CA" sz="1200" kern="1200" dirty="0">
                <a:solidFill>
                  <a:schemeClr val="tx1"/>
                </a:solidFill>
                <a:effectLst/>
                <a:latin typeface="+mn-lt"/>
                <a:ea typeface="+mn-ea"/>
                <a:cs typeface="+mn-cs"/>
              </a:rPr>
              <a:t> + validation against Public Key Directory adds an additional layer of integrity</a:t>
            </a:r>
          </a:p>
          <a:p>
            <a:pPr lvl="0"/>
            <a:r>
              <a:rPr lang="en-CA" sz="1200" kern="1200" dirty="0">
                <a:solidFill>
                  <a:schemeClr val="tx1"/>
                </a:solidFill>
                <a:effectLst/>
                <a:latin typeface="+mn-lt"/>
                <a:ea typeface="+mn-ea"/>
                <a:cs typeface="+mn-cs"/>
              </a:rPr>
              <a:t>But conventional security features remain critical as </a:t>
            </a:r>
            <a:r>
              <a:rPr lang="en-CA" sz="1200" kern="1200" dirty="0" err="1">
                <a:solidFill>
                  <a:schemeClr val="tx1"/>
                </a:solidFill>
                <a:effectLst/>
                <a:latin typeface="+mn-lt"/>
                <a:ea typeface="+mn-ea"/>
                <a:cs typeface="+mn-cs"/>
              </a:rPr>
              <a:t>ePassports</a:t>
            </a:r>
            <a:r>
              <a:rPr lang="en-CA" sz="1200" kern="1200" dirty="0">
                <a:solidFill>
                  <a:schemeClr val="tx1"/>
                </a:solidFill>
                <a:effectLst/>
                <a:latin typeface="+mn-lt"/>
                <a:ea typeface="+mn-ea"/>
                <a:cs typeface="+mn-cs"/>
              </a:rPr>
              <a:t> with non-functioning chips remain valid for travel</a:t>
            </a:r>
          </a:p>
          <a:p>
            <a:pPr lvl="0"/>
            <a:r>
              <a:rPr lang="en-CA" sz="1200" kern="1200" dirty="0">
                <a:solidFill>
                  <a:schemeClr val="tx1"/>
                </a:solidFill>
                <a:effectLst/>
                <a:latin typeface="+mn-lt"/>
                <a:ea typeface="+mn-ea"/>
                <a:cs typeface="+mn-cs"/>
              </a:rPr>
              <a:t>Need for close linkages between border/law enforcement authorities and passport issuing authorities to ensure information sharing on document fraud</a:t>
            </a:r>
          </a:p>
          <a:p>
            <a:pPr lvl="0"/>
            <a:r>
              <a:rPr lang="en-CA" sz="1200" kern="1200" dirty="0">
                <a:solidFill>
                  <a:schemeClr val="tx1"/>
                </a:solidFill>
                <a:effectLst/>
                <a:latin typeface="+mn-lt"/>
                <a:ea typeface="+mn-ea"/>
                <a:cs typeface="+mn-cs"/>
              </a:rPr>
              <a:t>Ideally – image of low quality counterfeit, low quality alteration, contrasted against a higher quality forgery </a:t>
            </a:r>
          </a:p>
          <a:p>
            <a:endParaRPr lang="en-US" dirty="0"/>
          </a:p>
        </p:txBody>
      </p:sp>
      <p:sp>
        <p:nvSpPr>
          <p:cNvPr id="4" name="Slide Number Placeholder 3"/>
          <p:cNvSpPr>
            <a:spLocks noGrp="1"/>
          </p:cNvSpPr>
          <p:nvPr>
            <p:ph type="sldNum" sz="quarter" idx="10"/>
          </p:nvPr>
        </p:nvSpPr>
        <p:spPr/>
        <p:txBody>
          <a:bodyPr/>
          <a:lstStyle/>
          <a:p>
            <a:fld id="{8317E7BD-B901-A14F-86F1-435D331B3589}" type="slidenum">
              <a:rPr lang="en-US" smtClean="0"/>
              <a:t>4</a:t>
            </a:fld>
            <a:endParaRPr lang="en-US" dirty="0"/>
          </a:p>
        </p:txBody>
      </p:sp>
    </p:spTree>
    <p:extLst>
      <p:ext uri="{BB962C8B-B14F-4D97-AF65-F5344CB8AC3E}">
        <p14:creationId xmlns:p14="http://schemas.microsoft.com/office/powerpoint/2010/main" val="156201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7E7BD-B901-A14F-86F1-435D331B3589}" type="slidenum">
              <a:rPr lang="en-US" smtClean="0"/>
              <a:t>5</a:t>
            </a:fld>
            <a:endParaRPr lang="en-US" dirty="0"/>
          </a:p>
        </p:txBody>
      </p:sp>
    </p:spTree>
    <p:extLst>
      <p:ext uri="{BB962C8B-B14F-4D97-AF65-F5344CB8AC3E}">
        <p14:creationId xmlns:p14="http://schemas.microsoft.com/office/powerpoint/2010/main" val="4109176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7E7BD-B901-A14F-86F1-435D331B3589}" type="slidenum">
              <a:rPr lang="en-US" smtClean="0"/>
              <a:t>6</a:t>
            </a:fld>
            <a:endParaRPr lang="en-US" dirty="0"/>
          </a:p>
        </p:txBody>
      </p:sp>
    </p:spTree>
    <p:extLst>
      <p:ext uri="{BB962C8B-B14F-4D97-AF65-F5344CB8AC3E}">
        <p14:creationId xmlns:p14="http://schemas.microsoft.com/office/powerpoint/2010/main" val="611204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7E7BD-B901-A14F-86F1-435D331B3589}" type="slidenum">
              <a:rPr lang="en-US" smtClean="0"/>
              <a:t>7</a:t>
            </a:fld>
            <a:endParaRPr lang="en-US" dirty="0"/>
          </a:p>
        </p:txBody>
      </p:sp>
    </p:spTree>
    <p:extLst>
      <p:ext uri="{BB962C8B-B14F-4D97-AF65-F5344CB8AC3E}">
        <p14:creationId xmlns:p14="http://schemas.microsoft.com/office/powerpoint/2010/main" val="404781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Integrity of the volume of passports in circulation</a:t>
            </a:r>
          </a:p>
          <a:p>
            <a:pPr lvl="0"/>
            <a:r>
              <a:rPr lang="en-CA" sz="1200" kern="1200" dirty="0">
                <a:solidFill>
                  <a:schemeClr val="tx1"/>
                </a:solidFill>
                <a:effectLst/>
                <a:latin typeface="+mn-lt"/>
                <a:ea typeface="+mn-ea"/>
                <a:cs typeface="+mn-cs"/>
              </a:rPr>
              <a:t>Info sharing lost stolen fraudulent documents (with stats)</a:t>
            </a:r>
          </a:p>
          <a:p>
            <a:pPr lvl="0"/>
            <a:r>
              <a:rPr lang="en-CA" sz="1200" kern="1200" dirty="0">
                <a:solidFill>
                  <a:schemeClr val="tx1"/>
                </a:solidFill>
                <a:effectLst/>
                <a:latin typeface="+mn-lt"/>
                <a:ea typeface="+mn-ea"/>
                <a:cs typeface="+mn-cs"/>
              </a:rPr>
              <a:t>Revocation (with stats)</a:t>
            </a:r>
          </a:p>
          <a:p>
            <a:pPr lvl="0"/>
            <a:r>
              <a:rPr lang="en-CA" sz="1200" kern="1200" dirty="0">
                <a:solidFill>
                  <a:schemeClr val="tx1"/>
                </a:solidFill>
                <a:effectLst/>
                <a:latin typeface="+mn-lt"/>
                <a:ea typeface="+mn-ea"/>
                <a:cs typeface="+mn-cs"/>
              </a:rPr>
              <a:t>Info sharing related to ongoing entitlement</a:t>
            </a:r>
          </a:p>
          <a:p>
            <a:pPr lvl="1"/>
            <a:r>
              <a:rPr lang="en-CA" sz="1200" kern="1200" dirty="0">
                <a:solidFill>
                  <a:schemeClr val="tx1"/>
                </a:solidFill>
                <a:effectLst/>
                <a:latin typeface="+mn-lt"/>
                <a:ea typeface="+mn-ea"/>
                <a:cs typeface="+mn-cs"/>
              </a:rPr>
              <a:t>Imposter use of genuine passports</a:t>
            </a:r>
          </a:p>
          <a:p>
            <a:pPr lvl="1"/>
            <a:r>
              <a:rPr lang="en-CA" sz="1200" kern="1200" dirty="0">
                <a:solidFill>
                  <a:schemeClr val="tx1"/>
                </a:solidFill>
                <a:effectLst/>
                <a:latin typeface="+mn-lt"/>
                <a:ea typeface="+mn-ea"/>
                <a:cs typeface="+mn-cs"/>
              </a:rPr>
              <a:t>Fraudulently obtained genuine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“High-risk traveller Mohamed el </a:t>
            </a:r>
            <a:r>
              <a:rPr lang="en-CA" dirty="0" err="1"/>
              <a:t>Shaer</a:t>
            </a:r>
            <a:r>
              <a:rPr lang="en-CA" dirty="0"/>
              <a:t> of Windsor, Ont., has been arrested by the RMCP, becoming one of the few Canadians to be picked up on a terrorism peace bond…  … Just days after serving several months in jail for committing passport fraud, El </a:t>
            </a:r>
            <a:r>
              <a:rPr lang="en-CA" dirty="0" err="1"/>
              <a:t>Shaer</a:t>
            </a:r>
            <a:r>
              <a:rPr lang="en-CA" dirty="0"/>
              <a:t> was quickly arrested because the Mounties suspected he would leave the country to join a terrorist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US citizen, Jason Steadman, 41, is accused of killing Dwayne </a:t>
            </a:r>
            <a:r>
              <a:rPr lang="en-CA" dirty="0" err="1"/>
              <a:t>Demkiw</a:t>
            </a:r>
            <a:r>
              <a:rPr lang="en-CA" dirty="0"/>
              <a:t>. At the time of the murder, Steadman appears to have been living in Canada under an assumed identity of 23 year-old Robert Aubrey-Maxwell. Police allege that  Steadman had acquired Aubrey-Maxwell’s ID. In 2013, a passport was issued in Aubrey-Maxwell’s identity, but with Steadman’s photo. Aubrey-Maxwell has not been seen alive since 6 Sep 2012. </a:t>
            </a:r>
          </a:p>
          <a:p>
            <a:endParaRPr lang="en-CA" dirty="0"/>
          </a:p>
          <a:p>
            <a:pPr eaLnBrk="0" hangingPunct="0"/>
            <a:r>
              <a:rPr lang="en-CA" sz="1200" kern="1200" dirty="0">
                <a:solidFill>
                  <a:schemeClr val="tx1"/>
                </a:solidFill>
                <a:effectLst/>
                <a:latin typeface="+mn-lt"/>
                <a:ea typeface="+mn-ea"/>
                <a:cs typeface="+mn-cs"/>
              </a:rPr>
              <a:t>On 2012-07-12, the Immigration Task Force (ITF) arrested Jose Paulo FERNANDES for Unlawful Entry into Canada, under the provisions of 124(1)(a) of the </a:t>
            </a:r>
            <a:r>
              <a:rPr lang="en-CA" sz="1200" i="1" kern="1200" dirty="0">
                <a:solidFill>
                  <a:schemeClr val="tx1"/>
                </a:solidFill>
                <a:effectLst/>
                <a:latin typeface="+mn-lt"/>
                <a:ea typeface="+mn-ea"/>
                <a:cs typeface="+mn-cs"/>
              </a:rPr>
              <a:t>Immigration Refugee and Protection Act</a:t>
            </a:r>
            <a:r>
              <a:rPr lang="en-CA" sz="1200" kern="1200" dirty="0">
                <a:solidFill>
                  <a:schemeClr val="tx1"/>
                </a:solidFill>
                <a:effectLst/>
                <a:latin typeface="+mn-lt"/>
                <a:ea typeface="+mn-ea"/>
                <a:cs typeface="+mn-cs"/>
              </a:rPr>
              <a:t>. FERNANDES is a Portuguese national and a previous 4 time deportee. He has ties to the </a:t>
            </a:r>
            <a:r>
              <a:rPr lang="en-CA" sz="1200" kern="1200" dirty="0" err="1">
                <a:solidFill>
                  <a:schemeClr val="tx1"/>
                </a:solidFill>
                <a:effectLst/>
                <a:latin typeface="+mn-lt"/>
                <a:ea typeface="+mn-ea"/>
                <a:cs typeface="+mn-cs"/>
              </a:rPr>
              <a:t>Bandidos</a:t>
            </a:r>
            <a:r>
              <a:rPr lang="en-CA" sz="1200" kern="1200" dirty="0">
                <a:solidFill>
                  <a:schemeClr val="tx1"/>
                </a:solidFill>
                <a:effectLst/>
                <a:latin typeface="+mn-lt"/>
                <a:ea typeface="+mn-ea"/>
                <a:cs typeface="+mn-cs"/>
              </a:rPr>
              <a:t>, Loners and Hell’s Angels </a:t>
            </a:r>
            <a:r>
              <a:rPr lang="en-CA" sz="1200" i="1" kern="1200" dirty="0">
                <a:solidFill>
                  <a:schemeClr val="tx1"/>
                </a:solidFill>
                <a:effectLst/>
                <a:latin typeface="+mn-lt"/>
                <a:ea typeface="+mn-ea"/>
                <a:cs typeface="+mn-cs"/>
              </a:rPr>
              <a:t>Outlaw Motorcycle Gangs </a:t>
            </a:r>
            <a:r>
              <a:rPr lang="en-CA" sz="1200" kern="1200" dirty="0">
                <a:solidFill>
                  <a:schemeClr val="tx1"/>
                </a:solidFill>
                <a:effectLst/>
                <a:latin typeface="+mn-lt"/>
                <a:ea typeface="+mn-ea"/>
                <a:cs typeface="+mn-cs"/>
              </a:rPr>
              <a:t>and has 36 criminal convictions in</a:t>
            </a:r>
          </a:p>
          <a:p>
            <a:r>
              <a:rPr lang="en-CA" sz="1200" kern="1200" dirty="0">
                <a:solidFill>
                  <a:schemeClr val="tx1"/>
                </a:solidFill>
                <a:effectLst/>
                <a:latin typeface="+mn-lt"/>
                <a:ea typeface="+mn-ea"/>
                <a:cs typeface="+mn-cs"/>
              </a:rPr>
              <a:t>Canada. </a:t>
            </a:r>
            <a:r>
              <a:rPr lang="en-CA" sz="1200" kern="1200" dirty="0" err="1">
                <a:solidFill>
                  <a:schemeClr val="tx1"/>
                </a:solidFill>
                <a:effectLst/>
                <a:latin typeface="+mn-lt"/>
                <a:ea typeface="+mn-ea"/>
                <a:cs typeface="+mn-cs"/>
              </a:rPr>
              <a:t>Fernandes</a:t>
            </a:r>
            <a:r>
              <a:rPr lang="en-CA" sz="1200" kern="1200" dirty="0">
                <a:solidFill>
                  <a:schemeClr val="tx1"/>
                </a:solidFill>
                <a:effectLst/>
                <a:latin typeface="+mn-lt"/>
                <a:ea typeface="+mn-ea"/>
                <a:cs typeface="+mn-cs"/>
              </a:rPr>
              <a:t> had been issued multiple Canadian passports in the identity, “James David SWIFT</a:t>
            </a:r>
            <a:r>
              <a:rPr lang="en-CA" sz="1200" kern="1200" baseline="0" dirty="0">
                <a:solidFill>
                  <a:schemeClr val="tx1"/>
                </a:solidFill>
                <a:effectLst/>
                <a:latin typeface="+mn-lt"/>
                <a:ea typeface="+mn-ea"/>
                <a:cs typeface="+mn-cs"/>
              </a:rPr>
              <a:t> Jr.” since 1998.</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US" dirty="0"/>
          </a:p>
          <a:p>
            <a:endParaRPr lang="en-US" dirty="0"/>
          </a:p>
        </p:txBody>
      </p:sp>
      <p:sp>
        <p:nvSpPr>
          <p:cNvPr id="4" name="Slide Number Placeholder 3"/>
          <p:cNvSpPr>
            <a:spLocks noGrp="1"/>
          </p:cNvSpPr>
          <p:nvPr>
            <p:ph type="sldNum" sz="quarter" idx="10"/>
          </p:nvPr>
        </p:nvSpPr>
        <p:spPr/>
        <p:txBody>
          <a:bodyPr/>
          <a:lstStyle/>
          <a:p>
            <a:fld id="{8317E7BD-B901-A14F-86F1-435D331B3589}" type="slidenum">
              <a:rPr lang="en-US" smtClean="0"/>
              <a:t>8</a:t>
            </a:fld>
            <a:endParaRPr lang="en-US" dirty="0"/>
          </a:p>
        </p:txBody>
      </p:sp>
    </p:spTree>
    <p:extLst>
      <p:ext uri="{BB962C8B-B14F-4D97-AF65-F5344CB8AC3E}">
        <p14:creationId xmlns:p14="http://schemas.microsoft.com/office/powerpoint/2010/main" val="292879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Victoria woman charged with abducting her daughter 18 years ago registered her child for school using government ID with assumed names that may have confused efforts to find them, CBC News has learned.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Both Patricia O'Byrne and daughter Sigourney Teresa Chisholm — who was 20 months old when, police allege, her mother took her from Toronto amid a custody dispute with her father — were living under new names.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They had apparently valid government identification and lived public lives on Vancouver Island. O'Byrne, alias Pamela Whelan, worked for the B.C. government as a public affairs officer until May and sat on the parents committee at Victoria High School.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Chisholm was given the name Thea Whalen. She was chosen co-valedictorian when she graduated from Vic High in 2009.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School officials said they had no reason to be suspicious about Chisholm's registration because her documents appeared legitimate. Greater Victoria School District superintendent John </a:t>
            </a:r>
            <a:r>
              <a:rPr lang="en-US" sz="1200" b="0" i="0" kern="1200" dirty="0" err="1">
                <a:solidFill>
                  <a:schemeClr val="tx1"/>
                </a:solidFill>
                <a:effectLst/>
                <a:latin typeface="+mn-lt"/>
                <a:ea typeface="+mn-ea"/>
                <a:cs typeface="+mn-cs"/>
              </a:rPr>
              <a:t>Gaiptman</a:t>
            </a:r>
            <a:r>
              <a:rPr lang="en-US" sz="1200" b="0" i="0" kern="1200" dirty="0">
                <a:solidFill>
                  <a:schemeClr val="tx1"/>
                </a:solidFill>
                <a:effectLst/>
                <a:latin typeface="+mn-lt"/>
                <a:ea typeface="+mn-ea"/>
                <a:cs typeface="+mn-cs"/>
              </a:rPr>
              <a:t> showed CBC News photocopies of an Ontario birth certificate and a Canadian passport, both in the name of Thea Whalen.</a:t>
            </a:r>
          </a:p>
        </p:txBody>
      </p:sp>
      <p:sp>
        <p:nvSpPr>
          <p:cNvPr id="4" name="Slide Number Placeholder 3"/>
          <p:cNvSpPr>
            <a:spLocks noGrp="1"/>
          </p:cNvSpPr>
          <p:nvPr>
            <p:ph type="sldNum" sz="quarter" idx="10"/>
          </p:nvPr>
        </p:nvSpPr>
        <p:spPr/>
        <p:txBody>
          <a:bodyPr/>
          <a:lstStyle/>
          <a:p>
            <a:fld id="{8317E7BD-B901-A14F-86F1-435D331B3589}" type="slidenum">
              <a:rPr lang="en-US" smtClean="0"/>
              <a:t>9</a:t>
            </a:fld>
            <a:endParaRPr lang="en-US" dirty="0"/>
          </a:p>
        </p:txBody>
      </p:sp>
    </p:spTree>
    <p:extLst>
      <p:ext uri="{BB962C8B-B14F-4D97-AF65-F5344CB8AC3E}">
        <p14:creationId xmlns:p14="http://schemas.microsoft.com/office/powerpoint/2010/main" val="4293064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0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7950" y="6083300"/>
            <a:ext cx="2349500" cy="638175"/>
          </a:xfrm>
          <a:prstGeom prst="rect">
            <a:avLst/>
          </a:prstGeom>
        </p:spPr>
        <p:txBody>
          <a:bodyPr/>
          <a:lstStyle/>
          <a:p>
            <a:fld id="{372C629E-2168-EF41-86D2-A992130E1BD7}" type="slidenum">
              <a:rPr lang="en-US" smtClean="0"/>
              <a:t>‹Nº›</a:t>
            </a:fld>
            <a:endParaRPr lang="en-US" dirty="0"/>
          </a:p>
        </p:txBody>
      </p:sp>
    </p:spTree>
    <p:extLst>
      <p:ext uri="{BB962C8B-B14F-4D97-AF65-F5344CB8AC3E}">
        <p14:creationId xmlns:p14="http://schemas.microsoft.com/office/powerpoint/2010/main" val="207600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35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3370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283351"/>
      </p:ext>
    </p:extLst>
  </p:cSld>
  <p:clrMap bg1="lt1" tx1="dk1" bg2="lt2" tx2="dk2" accent1="accent1" accent2="accent2" accent3="accent3" accent4="accent4" accent5="accent5" accent6="accent6" hlink="hlink" folHlink="folHlink"/>
  <p:sldLayoutIdLst>
    <p:sldLayoutId id="214748409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7"/>
          <p:cNvSpPr>
            <a:spLocks noGrp="1"/>
          </p:cNvSpPr>
          <p:nvPr>
            <p:ph type="sldNum" sz="quarter" idx="4"/>
          </p:nvPr>
        </p:nvSpPr>
        <p:spPr>
          <a:xfrm>
            <a:off x="6766859" y="6222626"/>
            <a:ext cx="2008842" cy="365125"/>
          </a:xfrm>
          <a:prstGeom prst="rect">
            <a:avLst/>
          </a:prstGeom>
        </p:spPr>
        <p:txBody>
          <a:bodyPr vert="horz" lIns="91440" tIns="45720" rIns="0" bIns="45720" rtlCol="0" anchor="ctr"/>
          <a:lstStyle>
            <a:lvl1pPr algn="r">
              <a:defRPr sz="1600" b="0" i="0">
                <a:solidFill>
                  <a:schemeClr val="bg1"/>
                </a:solidFill>
                <a:latin typeface="Arial" charset="0"/>
                <a:ea typeface="Arial" charset="0"/>
                <a:cs typeface="Arial" charset="0"/>
              </a:defRPr>
            </a:lvl1pPr>
          </a:lstStyle>
          <a:p>
            <a:fld id="{05452884-3711-AE43-AE0B-92BBDFEFC8AA}" type="slidenum">
              <a:rPr lang="en-US" smtClean="0"/>
              <a:pPr/>
              <a:t>‹Nº›</a:t>
            </a:fld>
            <a:endParaRPr lang="en-US" dirty="0"/>
          </a:p>
        </p:txBody>
      </p:sp>
    </p:spTree>
    <p:extLst>
      <p:ext uri="{BB962C8B-B14F-4D97-AF65-F5344CB8AC3E}">
        <p14:creationId xmlns:p14="http://schemas.microsoft.com/office/powerpoint/2010/main" val="1260973671"/>
      </p:ext>
    </p:extLst>
  </p:cSld>
  <p:clrMap bg1="lt1" tx1="dk1" bg2="lt2" tx2="dk2" accent1="accent1" accent2="accent2" accent3="accent3" accent4="accent4" accent5="accent5" accent6="accent6" hlink="hlink" folHlink="folHlink"/>
  <p:sldLayoutIdLst>
    <p:sldLayoutId id="214748409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Slide Number Placeholder 5"/>
          <p:cNvSpPr>
            <a:spLocks noGrp="1"/>
          </p:cNvSpPr>
          <p:nvPr>
            <p:ph type="sldNum" sz="quarter" idx="4"/>
          </p:nvPr>
        </p:nvSpPr>
        <p:spPr>
          <a:xfrm>
            <a:off x="6457950" y="6216650"/>
            <a:ext cx="2406650" cy="504825"/>
          </a:xfrm>
          <a:prstGeom prst="rect">
            <a:avLst/>
          </a:prstGeom>
        </p:spPr>
        <p:txBody>
          <a:bodyPr/>
          <a:lstStyle>
            <a:lvl1pPr algn="r">
              <a:defRPr>
                <a:solidFill>
                  <a:schemeClr val="bg1"/>
                </a:solidFill>
              </a:defRPr>
            </a:lvl1pPr>
          </a:lstStyle>
          <a:p>
            <a:fld id="{372C629E-2168-EF41-86D2-A992130E1BD7}"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1734737604"/>
      </p:ext>
    </p:extLst>
  </p:cSld>
  <p:clrMap bg1="lt1" tx1="dk1" bg2="lt2" tx2="dk2" accent1="accent1" accent2="accent2" accent3="accent3" accent4="accent4" accent5="accent5" accent6="accent6" hlink="hlink" folHlink="folHlink"/>
  <p:sldLayoutIdLst>
    <p:sldLayoutId id="214748409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89063" t="86250"/>
          <a:stretch/>
        </p:blipFill>
        <p:spPr>
          <a:xfrm>
            <a:off x="8143874" y="5915024"/>
            <a:ext cx="1000125" cy="942975"/>
          </a:xfrm>
          <a:prstGeom prst="rect">
            <a:avLst/>
          </a:prstGeom>
        </p:spPr>
      </p:pic>
      <p:sp>
        <p:nvSpPr>
          <p:cNvPr id="13" name="Slide Number Placeholder 5"/>
          <p:cNvSpPr>
            <a:spLocks noGrp="1"/>
          </p:cNvSpPr>
          <p:nvPr>
            <p:ph type="sldNum" sz="quarter" idx="4"/>
          </p:nvPr>
        </p:nvSpPr>
        <p:spPr>
          <a:xfrm>
            <a:off x="6457950" y="6216650"/>
            <a:ext cx="2406650" cy="504825"/>
          </a:xfrm>
          <a:prstGeom prst="rect">
            <a:avLst/>
          </a:prstGeom>
        </p:spPr>
        <p:txBody>
          <a:bodyPr/>
          <a:lstStyle>
            <a:lvl1pPr algn="r">
              <a:defRPr>
                <a:solidFill>
                  <a:schemeClr val="bg1"/>
                </a:solidFill>
              </a:defRPr>
            </a:lvl1pPr>
          </a:lstStyle>
          <a:p>
            <a:fld id="{372C629E-2168-EF41-86D2-A992130E1BD7}"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1578563540"/>
      </p:ext>
    </p:extLst>
  </p:cSld>
  <p:clrMap bg1="lt1" tx1="dk1" bg2="lt2" tx2="dk2" accent1="accent1" accent2="accent2" accent3="accent3" accent4="accent4" accent5="accent5" accent6="accent6" hlink="hlink" folHlink="folHlink"/>
  <p:sldLayoutIdLst>
    <p:sldLayoutId id="214748409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gif"/><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3810" y="2856901"/>
            <a:ext cx="4572000" cy="923330"/>
          </a:xfrm>
          <a:prstGeom prst="rect">
            <a:avLst/>
          </a:prstGeom>
        </p:spPr>
        <p:txBody>
          <a:bodyPr>
            <a:spAutoFit/>
          </a:bodyPr>
          <a:lstStyle/>
          <a:p>
            <a:pPr>
              <a:spcAft>
                <a:spcPts val="0"/>
              </a:spcAft>
            </a:pPr>
            <a:r>
              <a:rPr lang="es-ES" dirty="0">
                <a:solidFill>
                  <a:srgbClr val="646469"/>
                </a:solidFill>
                <a:latin typeface="Arial" charset="0"/>
              </a:rPr>
              <a:t>Malcolm Eales</a:t>
            </a:r>
            <a:endParaRPr lang="es-ES" dirty="0">
              <a:solidFill>
                <a:srgbClr val="646469"/>
              </a:solidFill>
              <a:latin typeface="Arial" charset="0"/>
              <a:ea typeface="Arial" charset="0"/>
              <a:cs typeface="Arial" charset="0"/>
            </a:endParaRPr>
          </a:p>
          <a:p>
            <a:pPr>
              <a:spcAft>
                <a:spcPts val="0"/>
              </a:spcAft>
            </a:pPr>
            <a:r>
              <a:rPr lang="es-ES" dirty="0">
                <a:solidFill>
                  <a:srgbClr val="646469"/>
                </a:solidFill>
                <a:latin typeface="Arial" charset="0"/>
              </a:rPr>
              <a:t>Director de la División de Integración de Riesgos de Integridad</a:t>
            </a:r>
            <a:endParaRPr lang="es-ES" dirty="0">
              <a:solidFill>
                <a:srgbClr val="646469"/>
              </a:solidFill>
              <a:latin typeface="Arial" charset="0"/>
              <a:ea typeface="Arial" charset="0"/>
              <a:cs typeface="Arial" charset="0"/>
            </a:endParaRPr>
          </a:p>
          <a:p>
            <a:pPr>
              <a:spcAft>
                <a:spcPts val="0"/>
              </a:spcAft>
            </a:pPr>
            <a:r>
              <a:rPr lang="es-ES" dirty="0">
                <a:solidFill>
                  <a:srgbClr val="646469"/>
                </a:solidFill>
                <a:latin typeface="Arial" charset="0"/>
              </a:rPr>
              <a:t>18 de julio de 2017</a:t>
            </a:r>
            <a:endParaRPr lang="es-ES" dirty="0">
              <a:solidFill>
                <a:srgbClr val="646469"/>
              </a:solidFill>
              <a:latin typeface="Arial" charset="0"/>
              <a:ea typeface="Arial" charset="0"/>
              <a:cs typeface="Arial" charset="0"/>
            </a:endParaRPr>
          </a:p>
        </p:txBody>
      </p:sp>
      <p:sp>
        <p:nvSpPr>
          <p:cNvPr id="8" name="Title Placeholder 1"/>
          <p:cNvSpPr txBox="1">
            <a:spLocks/>
          </p:cNvSpPr>
          <p:nvPr/>
        </p:nvSpPr>
        <p:spPr>
          <a:xfrm>
            <a:off x="233810" y="1132482"/>
            <a:ext cx="5716514" cy="1799667"/>
          </a:xfrm>
          <a:prstGeom prst="rect">
            <a:avLst/>
          </a:prstGeom>
          <a:noFill/>
          <a:ln>
            <a:noFill/>
          </a:ln>
        </p:spPr>
        <p:txBody>
          <a:bodyPr vert="horz" lIns="91440" tIns="45720" rIns="91440" bIns="45720" rtlCol="0" anchor="ctr">
            <a:normAutofit fontScale="92500" lnSpcReduction="10000"/>
          </a:bodyPr>
          <a:lstStyle>
            <a:lvl1pPr marL="0" marR="0" indent="0" algn="ctr" defTabSz="914400" rtl="0" eaLnBrk="1" fontAlgn="auto" latinLnBrk="0" hangingPunct="1">
              <a:lnSpc>
                <a:spcPct val="90000"/>
              </a:lnSpc>
              <a:spcBef>
                <a:spcPct val="0"/>
              </a:spcBef>
              <a:spcAft>
                <a:spcPts val="0"/>
              </a:spcAft>
              <a:buClrTx/>
              <a:buSzTx/>
              <a:buFontTx/>
              <a:buNone/>
              <a:tabLst/>
              <a:defRPr sz="6000" kern="1200">
                <a:solidFill>
                  <a:schemeClr val="tx1"/>
                </a:solidFill>
                <a:latin typeface="Arial Unicode MS" charset="0"/>
                <a:ea typeface="Arial Unicode MS" charset="0"/>
                <a:cs typeface="Arial Unicode MS" charset="0"/>
              </a:defRPr>
            </a:lvl1pPr>
          </a:lstStyle>
          <a:p>
            <a:pPr algn="l">
              <a:lnSpc>
                <a:spcPct val="100000"/>
              </a:lnSpc>
            </a:pPr>
            <a:r>
              <a:rPr lang="es-ES" sz="2800" b="1" dirty="0">
                <a:solidFill>
                  <a:schemeClr val="bg1">
                    <a:lumMod val="50000"/>
                  </a:schemeClr>
                </a:solidFill>
                <a:latin typeface="Arial" charset="0"/>
              </a:rPr>
              <a:t>Integridad del Pasaporte</a:t>
            </a:r>
          </a:p>
          <a:p>
            <a:pPr algn="l">
              <a:lnSpc>
                <a:spcPct val="100000"/>
              </a:lnSpc>
            </a:pPr>
            <a:r>
              <a:rPr lang="es-ES" sz="2800" b="1" dirty="0">
                <a:solidFill>
                  <a:schemeClr val="bg1">
                    <a:lumMod val="50000"/>
                  </a:schemeClr>
                </a:solidFill>
                <a:latin typeface="Arial" charset="0"/>
              </a:rPr>
              <a:t>Puntos de Contacto y Desafíos Clave</a:t>
            </a:r>
            <a:endParaRPr lang="es-ES" sz="2800" dirty="0">
              <a:solidFill>
                <a:schemeClr val="bg1">
                  <a:lumMod val="50000"/>
                </a:schemeClr>
              </a:solidFill>
              <a:latin typeface="Arial" charset="0"/>
              <a:ea typeface="Arial" charset="0"/>
              <a:cs typeface="Arial" charset="0"/>
            </a:endParaRPr>
          </a:p>
          <a:p>
            <a:pPr algn="l">
              <a:lnSpc>
                <a:spcPct val="160000"/>
              </a:lnSpc>
            </a:pPr>
            <a:r>
              <a:rPr lang="es-ES" sz="2800" dirty="0">
                <a:solidFill>
                  <a:schemeClr val="tx1">
                    <a:lumMod val="50000"/>
                    <a:lumOff val="50000"/>
                  </a:schemeClr>
                </a:solidFill>
                <a:latin typeface="Arial" charset="0"/>
              </a:rPr>
              <a:t>Perspectiva canadiense</a:t>
            </a:r>
            <a:endParaRPr lang="es-ES" sz="2800" dirty="0">
              <a:solidFill>
                <a:schemeClr val="tx1">
                  <a:lumMod val="50000"/>
                  <a:lumOff val="50000"/>
                </a:schemeClr>
              </a:solidFill>
              <a:latin typeface="Arial" charset="0"/>
              <a:ea typeface="Arial" charset="0"/>
              <a:cs typeface="Arial" charset="0"/>
            </a:endParaRPr>
          </a:p>
        </p:txBody>
      </p:sp>
    </p:spTree>
    <p:extLst>
      <p:ext uri="{BB962C8B-B14F-4D97-AF65-F5344CB8AC3E}">
        <p14:creationId xmlns:p14="http://schemas.microsoft.com/office/powerpoint/2010/main" val="1293997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2582" y="1678330"/>
            <a:ext cx="4095268" cy="1938992"/>
          </a:xfrm>
          <a:prstGeom prst="rect">
            <a:avLst/>
          </a:prstGeom>
          <a:noFill/>
        </p:spPr>
        <p:txBody>
          <a:bodyPr wrap="square" rtlCol="0">
            <a:spAutoFit/>
          </a:bodyPr>
          <a:lstStyle/>
          <a:p>
            <a:r>
              <a:rPr lang="es-ES" sz="4000" dirty="0"/>
              <a:t>¿Preguntas?</a:t>
            </a:r>
          </a:p>
          <a:p>
            <a:endParaRPr lang="es-ES" sz="4000" dirty="0"/>
          </a:p>
          <a:p>
            <a:r>
              <a:rPr lang="es-ES" sz="4000" dirty="0"/>
              <a:t>¡Muchas Gracias!</a:t>
            </a:r>
          </a:p>
        </p:txBody>
      </p:sp>
    </p:spTree>
    <p:extLst>
      <p:ext uri="{BB962C8B-B14F-4D97-AF65-F5344CB8AC3E}">
        <p14:creationId xmlns:p14="http://schemas.microsoft.com/office/powerpoint/2010/main" val="237529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8" y="1135062"/>
            <a:ext cx="9144000" cy="5586413"/>
          </a:xfrm>
          <a:prstGeom prst="rect">
            <a:avLst/>
          </a:prstGeom>
        </p:spPr>
      </p:pic>
      <p:sp>
        <p:nvSpPr>
          <p:cNvPr id="4"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n-US" sz="2200" b="1" dirty="0">
                <a:latin typeface="Arial" charset="0"/>
              </a:rPr>
              <a:t>Integridad del Pasaporte</a:t>
            </a:r>
            <a:r>
              <a:t/>
            </a:r>
            <a:br/>
            <a:r>
              <a:rPr lang="es-ES" altLang="en-US" sz="2200" dirty="0">
                <a:latin typeface="Arial" charset="0"/>
              </a:rPr>
              <a:t>Contexto canadiense</a:t>
            </a:r>
            <a:endParaRPr lang="es-ES" altLang="en-US" sz="2200" dirty="0">
              <a:latin typeface="Arial" charset="0"/>
              <a:ea typeface="Arial" charset="0"/>
              <a:cs typeface="Arial" charset="0"/>
            </a:endParaRPr>
          </a:p>
        </p:txBody>
      </p:sp>
      <p:sp>
        <p:nvSpPr>
          <p:cNvPr id="5" name="Rectangle 13"/>
          <p:cNvSpPr txBox="1">
            <a:spLocks noChangeArrowheads="1"/>
          </p:cNvSpPr>
          <p:nvPr/>
        </p:nvSpPr>
        <p:spPr>
          <a:xfrm>
            <a:off x="454025" y="3249465"/>
            <a:ext cx="8512175" cy="19870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n-US" sz="2000" b="1" dirty="0">
                <a:latin typeface="Arial" charset="0"/>
              </a:rPr>
              <a:t>Países exentos de visa:</a:t>
            </a:r>
            <a:r>
              <a:rPr lang="en-US" altLang="en-US" sz="2000" b="1" dirty="0">
                <a:latin typeface="Arial" charset="0"/>
              </a:rPr>
              <a:t>		</a:t>
            </a:r>
            <a:r>
              <a:rPr lang="es-ES" altLang="en-US" sz="2000" b="1" dirty="0">
                <a:latin typeface="Arial" charset="0"/>
              </a:rPr>
              <a:t>171</a:t>
            </a:r>
          </a:p>
          <a:p>
            <a:r>
              <a:rPr lang="es-ES" altLang="en-US" sz="2000" b="1" dirty="0">
                <a:latin typeface="Arial" charset="0"/>
              </a:rPr>
              <a:t>Pasaportes en circulación:</a:t>
            </a:r>
            <a:r>
              <a:rPr lang="en-US" altLang="en-US" sz="2000" b="1" dirty="0">
                <a:latin typeface="Arial" charset="0"/>
              </a:rPr>
              <a:t>		</a:t>
            </a:r>
            <a:r>
              <a:rPr lang="es-ES" altLang="en-US" sz="2000" b="1" dirty="0">
                <a:latin typeface="Arial" charset="0"/>
              </a:rPr>
              <a:t>~25 millones</a:t>
            </a:r>
          </a:p>
          <a:p>
            <a:r>
              <a:rPr lang="es-ES" altLang="en-US" sz="2000" b="1" dirty="0">
                <a:latin typeface="Arial" charset="0"/>
              </a:rPr>
              <a:t>Índice de posesión de pasaportes:</a:t>
            </a:r>
            <a:r>
              <a:rPr lang="en-US" altLang="en-US" sz="2000" b="1" dirty="0">
                <a:latin typeface="Arial" charset="0"/>
              </a:rPr>
              <a:t>	</a:t>
            </a:r>
            <a:r>
              <a:rPr lang="es-ES" altLang="en-US" sz="2000" b="1" dirty="0">
                <a:latin typeface="Arial" charset="0"/>
              </a:rPr>
              <a:t>~60%</a:t>
            </a:r>
          </a:p>
          <a:p>
            <a:r>
              <a:rPr lang="es-ES" altLang="en-US" sz="2000" b="1" dirty="0">
                <a:latin typeface="Arial" charset="0"/>
              </a:rPr>
              <a:t>Gestión de la identidad</a:t>
            </a:r>
            <a:r>
              <a:rPr lang="en-US" altLang="en-US" sz="2000" b="1" dirty="0">
                <a:latin typeface="Arial" charset="0"/>
              </a:rPr>
              <a:t>		</a:t>
            </a:r>
            <a:r>
              <a:rPr lang="es-ES" altLang="en-US" sz="2000" b="1" dirty="0">
                <a:latin typeface="Arial" charset="0"/>
              </a:rPr>
              <a:t>Modelo federado</a:t>
            </a:r>
            <a:endParaRPr lang="es-ES" altLang="en-US" sz="2000" b="1" dirty="0">
              <a:latin typeface="Arial" charset="0"/>
              <a:ea typeface="Arial" charset="0"/>
              <a:cs typeface="Arial" charset="0"/>
            </a:endParaRPr>
          </a:p>
          <a:p>
            <a:r>
              <a:rPr lang="es-ES" altLang="en-US" sz="2000" b="1" dirty="0">
                <a:latin typeface="Arial" charset="0"/>
              </a:rPr>
              <a:t>Control de salida:</a:t>
            </a:r>
            <a:r>
              <a:rPr lang="en-US" altLang="en-US" sz="2000" b="1" dirty="0">
                <a:latin typeface="Arial" charset="0"/>
              </a:rPr>
              <a:t>			</a:t>
            </a:r>
            <a:r>
              <a:rPr lang="es-ES" altLang="en-US" sz="2000" b="1" dirty="0">
                <a:latin typeface="Arial" charset="0"/>
              </a:rPr>
              <a:t>Ninguno</a:t>
            </a:r>
          </a:p>
          <a:p>
            <a:r>
              <a:rPr lang="es-ES" altLang="en-US" sz="2000" b="1" dirty="0">
                <a:latin typeface="Arial" charset="0"/>
              </a:rPr>
              <a:t>Modelo de financiación:</a:t>
            </a:r>
            <a:r>
              <a:rPr lang="en-US" altLang="en-US" sz="2000" b="1" dirty="0">
                <a:latin typeface="Arial" charset="0"/>
              </a:rPr>
              <a:t>		</a:t>
            </a:r>
            <a:r>
              <a:rPr lang="es-ES" altLang="en-US" sz="2000" b="1" dirty="0">
                <a:latin typeface="Arial" charset="0"/>
              </a:rPr>
              <a:t>Total recuperación de costos</a:t>
            </a:r>
            <a:endParaRPr lang="es-ES" altLang="en-US" sz="1800" b="1" dirty="0">
              <a:latin typeface="Arial" charset="0"/>
              <a:ea typeface="Arial" charset="0"/>
              <a:cs typeface="Arial" charset="0"/>
            </a:endParaRPr>
          </a:p>
        </p:txBody>
      </p:sp>
      <p:sp>
        <p:nvSpPr>
          <p:cNvPr id="3" name="Slide Number Placeholder 2"/>
          <p:cNvSpPr>
            <a:spLocks noGrp="1"/>
          </p:cNvSpPr>
          <p:nvPr>
            <p:ph type="sldNum" sz="quarter" idx="12"/>
          </p:nvPr>
        </p:nvSpPr>
        <p:spPr/>
        <p:txBody>
          <a:bodyPr/>
          <a:lstStyle/>
          <a:p>
            <a:fld id="{372C629E-2168-EF41-86D2-A992130E1BD7}" type="slidenum">
              <a:rPr lang="en-US" smtClean="0"/>
              <a:t>2</a:t>
            </a:fld>
            <a:endParaRPr lang="es-ES" dirty="0"/>
          </a:p>
        </p:txBody>
      </p:sp>
    </p:spTree>
    <p:extLst>
      <p:ext uri="{BB962C8B-B14F-4D97-AF65-F5344CB8AC3E}">
        <p14:creationId xmlns:p14="http://schemas.microsoft.com/office/powerpoint/2010/main" val="192420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n-US" sz="2200" b="1" dirty="0">
                <a:latin typeface="Arial" charset="0"/>
              </a:rPr>
              <a:t>Integridad del Pasaporte                                                                       Componentes clave</a:t>
            </a:r>
            <a:r>
              <a:t/>
            </a:r>
            <a:br/>
            <a:endParaRPr lang="es-ES" altLang="en-US" sz="2200" dirty="0">
              <a:latin typeface="Arial" charset="0"/>
              <a:ea typeface="Arial" charset="0"/>
              <a:cs typeface="Arial" charset="0"/>
            </a:endParaRPr>
          </a:p>
        </p:txBody>
      </p:sp>
      <p:graphicFrame>
        <p:nvGraphicFramePr>
          <p:cNvPr id="3" name="Diagram 2"/>
          <p:cNvGraphicFramePr/>
          <p:nvPr>
            <p:extLst>
              <p:ext uri="{D42A27DB-BD31-4B8C-83A1-F6EECF244321}">
                <p14:modId xmlns:p14="http://schemas.microsoft.com/office/powerpoint/2010/main" val="893743134"/>
              </p:ext>
            </p:extLst>
          </p:nvPr>
        </p:nvGraphicFramePr>
        <p:xfrm>
          <a:off x="1230614" y="968415"/>
          <a:ext cx="6998986" cy="5994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354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n-US" sz="2200" b="1" dirty="0">
                <a:latin typeface="Arial" charset="0"/>
              </a:rPr>
              <a:t>Puntos de Contacto de la Integridad y Desafíos Clave</a:t>
            </a:r>
            <a:r>
              <a:rPr dirty="0"/>
              <a:t/>
            </a:r>
            <a:br>
              <a:rPr dirty="0"/>
            </a:br>
            <a:r>
              <a:rPr lang="es-ES" sz="2200" dirty="0">
                <a:latin typeface="Arial" charset="0"/>
              </a:rPr>
              <a:t>Em</a:t>
            </a:r>
            <a:r>
              <a:rPr lang="es-ES" altLang="en-US" sz="2200" dirty="0">
                <a:latin typeface="Arial" charset="0"/>
              </a:rPr>
              <a:t>itir un documento seguro</a:t>
            </a:r>
            <a:endParaRPr lang="es-ES" altLang="en-US" sz="2200" dirty="0">
              <a:latin typeface="Arial" charset="0"/>
              <a:ea typeface="Arial" charset="0"/>
              <a:cs typeface="Arial" charset="0"/>
            </a:endParaRPr>
          </a:p>
        </p:txBody>
      </p:sp>
      <p:sp>
        <p:nvSpPr>
          <p:cNvPr id="5" name="Rectangle 13"/>
          <p:cNvSpPr txBox="1">
            <a:spLocks noChangeArrowheads="1"/>
          </p:cNvSpPr>
          <p:nvPr/>
        </p:nvSpPr>
        <p:spPr>
          <a:xfrm>
            <a:off x="295275" y="1600200"/>
            <a:ext cx="8696325" cy="3052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n-US" sz="2000" b="1" dirty="0">
                <a:latin typeface="Arial" charset="0"/>
              </a:rPr>
              <a:t>Enfoque estratificado para la seguridad de los documentos</a:t>
            </a:r>
          </a:p>
          <a:p>
            <a:r>
              <a:rPr lang="es-ES" altLang="en-US" sz="2000" b="1" dirty="0">
                <a:latin typeface="Arial" charset="0"/>
              </a:rPr>
              <a:t>Revisión cíclica y actualización de las características de diseño y seguridad</a:t>
            </a:r>
          </a:p>
          <a:p>
            <a:r>
              <a:rPr lang="es-ES" altLang="en-US" sz="2000" b="1" dirty="0">
                <a:latin typeface="Arial" charset="0"/>
              </a:rPr>
              <a:t>Análisis Comparativo con relación a estados afines</a:t>
            </a:r>
          </a:p>
        </p:txBody>
      </p:sp>
      <p:sp>
        <p:nvSpPr>
          <p:cNvPr id="3" name="Slide Number Placeholder 2"/>
          <p:cNvSpPr>
            <a:spLocks noGrp="1"/>
          </p:cNvSpPr>
          <p:nvPr>
            <p:ph type="sldNum" sz="quarter" idx="12"/>
          </p:nvPr>
        </p:nvSpPr>
        <p:spPr/>
        <p:txBody>
          <a:bodyPr/>
          <a:lstStyle/>
          <a:p>
            <a:fld id="{372C629E-2168-EF41-86D2-A992130E1BD7}" type="slidenum">
              <a:rPr lang="en-US" smtClean="0"/>
              <a:t>4</a:t>
            </a:fld>
            <a:endParaRPr lang="es-E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112" y="3614346"/>
            <a:ext cx="3717388" cy="278804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4056" y="2997842"/>
            <a:ext cx="4167371" cy="3085457"/>
          </a:xfrm>
          <a:prstGeom prst="rect">
            <a:avLst/>
          </a:prstGeom>
        </p:spPr>
      </p:pic>
    </p:spTree>
    <p:extLst>
      <p:ext uri="{BB962C8B-B14F-4D97-AF65-F5344CB8AC3E}">
        <p14:creationId xmlns:p14="http://schemas.microsoft.com/office/powerpoint/2010/main" val="1736381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n-US" sz="2200" b="1" dirty="0">
                <a:latin typeface="Arial" charset="0"/>
              </a:rPr>
              <a:t>Puntos de Contacto de la Integridad y Desafíos Clave</a:t>
            </a:r>
            <a:r>
              <a:rPr dirty="0"/>
              <a:t/>
            </a:r>
            <a:br>
              <a:rPr dirty="0"/>
            </a:br>
            <a:r>
              <a:rPr lang="es-ES" sz="2200" dirty="0"/>
              <a:t>Garantizar un Proceso de Expedición Sólido</a:t>
            </a:r>
            <a:endParaRPr lang="es-ES" altLang="en-US" sz="2200" dirty="0">
              <a:latin typeface="Arial" charset="0"/>
              <a:ea typeface="Arial" charset="0"/>
              <a:cs typeface="Arial" charset="0"/>
            </a:endParaRPr>
          </a:p>
        </p:txBody>
      </p:sp>
      <p:sp>
        <p:nvSpPr>
          <p:cNvPr id="5" name="Rectangle 13"/>
          <p:cNvSpPr txBox="1">
            <a:spLocks noChangeArrowheads="1"/>
          </p:cNvSpPr>
          <p:nvPr/>
        </p:nvSpPr>
        <p:spPr>
          <a:xfrm>
            <a:off x="295275" y="1446060"/>
            <a:ext cx="5008245" cy="13962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n-US" sz="2000" b="1" dirty="0">
                <a:latin typeface="Arial" charset="0"/>
              </a:rPr>
              <a:t>Requisitos de la solicitud</a:t>
            </a:r>
          </a:p>
          <a:p>
            <a:r>
              <a:rPr lang="es-ES" altLang="en-US" sz="2000" b="1" dirty="0">
                <a:latin typeface="Arial" charset="0"/>
              </a:rPr>
              <a:t>Documentación justificativa</a:t>
            </a:r>
          </a:p>
          <a:p>
            <a:r>
              <a:rPr lang="es-ES" altLang="en-US" sz="2000" b="1" dirty="0">
                <a:latin typeface="Arial" charset="0"/>
              </a:rPr>
              <a:t>Aseguramiento de la calidad y supervisión</a:t>
            </a:r>
          </a:p>
          <a:p>
            <a:r>
              <a:rPr lang="es-ES" altLang="en-US" sz="2000" b="1" dirty="0">
                <a:latin typeface="Arial" charset="0"/>
              </a:rPr>
              <a:t>Construyendo una cultura de integridad</a:t>
            </a:r>
            <a:endParaRPr lang="es-ES" altLang="en-US" sz="1800" b="1" dirty="0">
              <a:latin typeface="Arial" charset="0"/>
              <a:ea typeface="Arial" charset="0"/>
              <a:cs typeface="Arial" charset="0"/>
            </a:endParaRPr>
          </a:p>
        </p:txBody>
      </p:sp>
      <p:sp>
        <p:nvSpPr>
          <p:cNvPr id="3" name="Slide Number Placeholder 2"/>
          <p:cNvSpPr>
            <a:spLocks noGrp="1"/>
          </p:cNvSpPr>
          <p:nvPr>
            <p:ph type="sldNum" sz="quarter" idx="12"/>
          </p:nvPr>
        </p:nvSpPr>
        <p:spPr/>
        <p:txBody>
          <a:bodyPr/>
          <a:lstStyle/>
          <a:p>
            <a:fld id="{372C629E-2168-EF41-86D2-A992130E1BD7}" type="slidenum">
              <a:rPr lang="en-US" smtClean="0"/>
              <a:t>5</a:t>
            </a:fld>
            <a:endParaRPr lang="es-E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 y="3770184"/>
            <a:ext cx="4638528" cy="295129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0336" y="3310587"/>
            <a:ext cx="4215228" cy="277128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1245" y="948690"/>
            <a:ext cx="2256205" cy="2259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7791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n-US" sz="2200" b="1" dirty="0">
                <a:latin typeface="Arial" charset="0"/>
              </a:rPr>
              <a:t>Puntos de Contacto de la Integridad y Desafíos Clave</a:t>
            </a:r>
            <a:r>
              <a:rPr dirty="0"/>
              <a:t/>
            </a:r>
            <a:br>
              <a:rPr dirty="0"/>
            </a:br>
            <a:r>
              <a:rPr lang="es-ES" sz="2200" dirty="0"/>
              <a:t>Garantizar un Proceso de Expedición Sólido</a:t>
            </a:r>
            <a:endParaRPr lang="es-ES" altLang="en-US" sz="2200" dirty="0">
              <a:latin typeface="Arial" charset="0"/>
              <a:ea typeface="Arial" charset="0"/>
              <a:cs typeface="Arial" charset="0"/>
            </a:endParaRPr>
          </a:p>
        </p:txBody>
      </p:sp>
      <p:sp>
        <p:nvSpPr>
          <p:cNvPr id="5" name="Rectangle 13"/>
          <p:cNvSpPr txBox="1">
            <a:spLocks noChangeArrowheads="1"/>
          </p:cNvSpPr>
          <p:nvPr/>
        </p:nvSpPr>
        <p:spPr>
          <a:xfrm>
            <a:off x="295275" y="1600201"/>
            <a:ext cx="8512175" cy="13680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n-US" sz="2000" b="1" dirty="0">
                <a:latin typeface="Arial" charset="0"/>
              </a:rPr>
              <a:t>Elementos biométricos faciales</a:t>
            </a:r>
          </a:p>
          <a:p>
            <a:r>
              <a:rPr lang="es-ES" altLang="en-US" sz="2000" b="1" dirty="0">
                <a:latin typeface="Arial" charset="0"/>
              </a:rPr>
              <a:t>Procedimientos de solicitud en línea</a:t>
            </a:r>
          </a:p>
          <a:p>
            <a:r>
              <a:rPr lang="es-ES" altLang="en-US" sz="2000" b="1" dirty="0">
                <a:latin typeface="Arial" charset="0"/>
              </a:rPr>
              <a:t>Terceras partes no autorizadas</a:t>
            </a:r>
            <a:endParaRPr lang="es-ES" altLang="en-US" sz="1800" b="1" dirty="0">
              <a:latin typeface="Arial" charset="0"/>
              <a:ea typeface="Arial" charset="0"/>
              <a:cs typeface="Arial" charset="0"/>
            </a:endParaRPr>
          </a:p>
        </p:txBody>
      </p:sp>
      <p:sp>
        <p:nvSpPr>
          <p:cNvPr id="3" name="Slide Number Placeholder 2"/>
          <p:cNvSpPr>
            <a:spLocks noGrp="1"/>
          </p:cNvSpPr>
          <p:nvPr>
            <p:ph type="sldNum" sz="quarter" idx="12"/>
          </p:nvPr>
        </p:nvSpPr>
        <p:spPr/>
        <p:txBody>
          <a:bodyPr/>
          <a:lstStyle/>
          <a:p>
            <a:fld id="{372C629E-2168-EF41-86D2-A992130E1BD7}" type="slidenum">
              <a:rPr lang="en-US" smtClean="0"/>
              <a:t>6</a:t>
            </a:fld>
            <a:endParaRPr lang="es-E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950" y="940052"/>
            <a:ext cx="2651557" cy="26835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651" y="3140095"/>
            <a:ext cx="3895725" cy="21431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2376" y="3847322"/>
            <a:ext cx="4625074" cy="2603469"/>
          </a:xfrm>
          <a:prstGeom prst="rect">
            <a:avLst/>
          </a:prstGeom>
        </p:spPr>
      </p:pic>
    </p:spTree>
    <p:extLst>
      <p:ext uri="{BB962C8B-B14F-4D97-AF65-F5344CB8AC3E}">
        <p14:creationId xmlns:p14="http://schemas.microsoft.com/office/powerpoint/2010/main" val="540569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n-US" sz="2200" b="1" dirty="0">
                <a:latin typeface="Arial" charset="0"/>
              </a:rPr>
              <a:t>Puntos de Contacto de la Integridad y Desafíos Clave</a:t>
            </a:r>
            <a:r>
              <a:rPr dirty="0"/>
              <a:t/>
            </a:r>
            <a:br>
              <a:rPr dirty="0"/>
            </a:br>
            <a:r>
              <a:rPr lang="es-ES" sz="2200" dirty="0"/>
              <a:t>Garantizar un Proceso de Expedición Sólido</a:t>
            </a:r>
            <a:endParaRPr lang="es-ES" altLang="en-US" sz="2200" dirty="0">
              <a:latin typeface="Arial" charset="0"/>
              <a:ea typeface="Arial" charset="0"/>
              <a:cs typeface="Arial" charset="0"/>
            </a:endParaRPr>
          </a:p>
        </p:txBody>
      </p:sp>
      <p:sp>
        <p:nvSpPr>
          <p:cNvPr id="5" name="Rectangle 13"/>
          <p:cNvSpPr txBox="1">
            <a:spLocks noChangeArrowheads="1"/>
          </p:cNvSpPr>
          <p:nvPr/>
        </p:nvSpPr>
        <p:spPr>
          <a:xfrm>
            <a:off x="295275" y="1516381"/>
            <a:ext cx="3826559" cy="1524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n-US" sz="2200" b="1" dirty="0">
                <a:latin typeface="Arial" charset="0"/>
              </a:rPr>
              <a:t>Integridad en los procesos hacia niveles superiores</a:t>
            </a:r>
            <a:endParaRPr lang="es-ES" altLang="en-US" sz="2200" b="1" dirty="0">
              <a:latin typeface="Arial" charset="0"/>
              <a:ea typeface="Arial" charset="0"/>
              <a:cs typeface="Arial" charset="0"/>
            </a:endParaRPr>
          </a:p>
          <a:p>
            <a:r>
              <a:rPr lang="es-ES" altLang="en-US" sz="2200" b="1" dirty="0">
                <a:latin typeface="Arial" charset="0"/>
              </a:rPr>
              <a:t>Participación de los padres</a:t>
            </a:r>
          </a:p>
          <a:p>
            <a:r>
              <a:rPr lang="es-ES" altLang="en-US" sz="2200" b="1" dirty="0">
                <a:latin typeface="Arial" charset="0"/>
              </a:rPr>
              <a:t>Notificación de pasaportes perdidos o robados</a:t>
            </a:r>
            <a:endParaRPr lang="es-ES" altLang="en-US" sz="2200" b="1" dirty="0">
              <a:latin typeface="Arial" charset="0"/>
              <a:ea typeface="Arial" charset="0"/>
              <a:cs typeface="Arial" charset="0"/>
            </a:endParaRPr>
          </a:p>
        </p:txBody>
      </p:sp>
      <p:sp>
        <p:nvSpPr>
          <p:cNvPr id="3" name="Slide Number Placeholder 2"/>
          <p:cNvSpPr>
            <a:spLocks noGrp="1"/>
          </p:cNvSpPr>
          <p:nvPr>
            <p:ph type="sldNum" sz="quarter" idx="12"/>
          </p:nvPr>
        </p:nvSpPr>
        <p:spPr/>
        <p:txBody>
          <a:bodyPr/>
          <a:lstStyle/>
          <a:p>
            <a:fld id="{372C629E-2168-EF41-86D2-A992130E1BD7}" type="slidenum">
              <a:rPr lang="en-US" smtClean="0"/>
              <a:t>7</a:t>
            </a:fld>
            <a:endParaRPr lang="es-E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472" y="1181686"/>
            <a:ext cx="4070728" cy="407855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48" y="4373536"/>
            <a:ext cx="3709916" cy="24732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1734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n-US" sz="2200" b="1" dirty="0">
                <a:latin typeface="Arial" charset="0"/>
              </a:rPr>
              <a:t>Puntos de Contacto de la Integridad y Desafíos Clave</a:t>
            </a:r>
            <a:r>
              <a:rPr dirty="0"/>
              <a:t/>
            </a:r>
            <a:br>
              <a:rPr dirty="0"/>
            </a:br>
            <a:r>
              <a:rPr lang="es-ES" sz="2000" dirty="0"/>
              <a:t>Gestionar los Pasaportes en Circulación</a:t>
            </a:r>
            <a:endParaRPr lang="es-ES" altLang="en-US" sz="2000" dirty="0">
              <a:latin typeface="Arial" charset="0"/>
              <a:ea typeface="Arial" charset="0"/>
              <a:cs typeface="Arial" charset="0"/>
            </a:endParaRPr>
          </a:p>
        </p:txBody>
      </p:sp>
      <p:sp>
        <p:nvSpPr>
          <p:cNvPr id="5" name="Rectangle 13"/>
          <p:cNvSpPr txBox="1">
            <a:spLocks noChangeArrowheads="1"/>
          </p:cNvSpPr>
          <p:nvPr/>
        </p:nvSpPr>
        <p:spPr>
          <a:xfrm>
            <a:off x="295275" y="1600201"/>
            <a:ext cx="4290793" cy="19870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n-US" sz="2200" b="1" dirty="0">
                <a:latin typeface="Arial" charset="0"/>
              </a:rPr>
              <a:t>Documentos perdidos y robados</a:t>
            </a:r>
          </a:p>
          <a:p>
            <a:r>
              <a:rPr lang="es-ES" altLang="en-US" sz="2200" b="1" dirty="0">
                <a:latin typeface="Arial" charset="0"/>
              </a:rPr>
              <a:t>Derecho en curso</a:t>
            </a:r>
          </a:p>
          <a:p>
            <a:r>
              <a:rPr lang="es-ES" altLang="en-US" sz="2200" b="1" dirty="0">
                <a:latin typeface="Arial" charset="0"/>
              </a:rPr>
              <a:t>Fraude integrado</a:t>
            </a:r>
          </a:p>
          <a:p>
            <a:r>
              <a:rPr lang="es-ES" altLang="en-US" sz="2200" b="1" dirty="0">
                <a:latin typeface="Arial" charset="0"/>
              </a:rPr>
              <a:t>Mitigaciones en la frontera</a:t>
            </a:r>
            <a:endParaRPr lang="es-ES" altLang="en-US" sz="2200" b="1" dirty="0">
              <a:latin typeface="Arial" charset="0"/>
              <a:ea typeface="Arial" charset="0"/>
              <a:cs typeface="Arial" charset="0"/>
            </a:endParaRPr>
          </a:p>
        </p:txBody>
      </p:sp>
      <p:sp>
        <p:nvSpPr>
          <p:cNvPr id="3" name="Slide Number Placeholder 2"/>
          <p:cNvSpPr>
            <a:spLocks noGrp="1"/>
          </p:cNvSpPr>
          <p:nvPr>
            <p:ph type="sldNum" sz="quarter" idx="12"/>
          </p:nvPr>
        </p:nvSpPr>
        <p:spPr/>
        <p:txBody>
          <a:bodyPr/>
          <a:lstStyle/>
          <a:p>
            <a:fld id="{372C629E-2168-EF41-86D2-A992130E1BD7}" type="slidenum">
              <a:rPr lang="en-US" smtClean="0"/>
              <a:t>8</a:t>
            </a:fld>
            <a:endParaRPr lang="es-ES" dirty="0"/>
          </a:p>
        </p:txBody>
      </p:sp>
      <p:sp>
        <p:nvSpPr>
          <p:cNvPr id="9" name="Rounded Rectangle 8"/>
          <p:cNvSpPr/>
          <p:nvPr/>
        </p:nvSpPr>
        <p:spPr>
          <a:xfrm>
            <a:off x="683568" y="3501008"/>
            <a:ext cx="3816424" cy="2160240"/>
          </a:xfrm>
          <a:prstGeom prst="roundRect">
            <a:avLst/>
          </a:prstGeom>
          <a:solidFill>
            <a:schemeClr val="bg1">
              <a:lumMod val="85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solidFill>
                <a:schemeClr val="bg1">
                  <a:lumMod val="75000"/>
                </a:schemeClr>
              </a:solidFill>
            </a:endParaRPr>
          </a:p>
        </p:txBody>
      </p:sp>
      <p:sp>
        <p:nvSpPr>
          <p:cNvPr id="11" name="Rounded Rectangle 10"/>
          <p:cNvSpPr/>
          <p:nvPr/>
        </p:nvSpPr>
        <p:spPr>
          <a:xfrm>
            <a:off x="4644008" y="3501008"/>
            <a:ext cx="3816424" cy="2160240"/>
          </a:xfrm>
          <a:prstGeom prst="roundRect">
            <a:avLst/>
          </a:prstGeom>
          <a:solidFill>
            <a:schemeClr val="bg1">
              <a:lumMod val="85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solidFill>
                <a:schemeClr val="bg1">
                  <a:lumMod val="75000"/>
                </a:schemeClr>
              </a:solidFill>
            </a:endParaRPr>
          </a:p>
        </p:txBody>
      </p:sp>
      <p:pic>
        <p:nvPicPr>
          <p:cNvPr id="15" name="Picture 14" descr="Social-Media-Monitoring.jpg"/>
          <p:cNvPicPr>
            <a:picLocks noChangeAspect="1"/>
          </p:cNvPicPr>
          <p:nvPr/>
        </p:nvPicPr>
        <p:blipFill>
          <a:blip r:embed="rId3" cstate="print">
            <a:clrChange>
              <a:clrFrom>
                <a:srgbClr val="FFFFFF"/>
              </a:clrFrom>
              <a:clrTo>
                <a:srgbClr val="FFFFFF">
                  <a:alpha val="0"/>
                </a:srgbClr>
              </a:clrTo>
            </a:clrChange>
            <a:lum contrast="-40000"/>
          </a:blip>
          <a:stretch>
            <a:fillRect/>
          </a:stretch>
        </p:blipFill>
        <p:spPr>
          <a:xfrm rot="20729019">
            <a:off x="1553837" y="3363165"/>
            <a:ext cx="2031676" cy="2031676"/>
          </a:xfrm>
          <a:prstGeom prst="rect">
            <a:avLst/>
          </a:prstGeom>
        </p:spPr>
      </p:pic>
      <p:pic>
        <p:nvPicPr>
          <p:cNvPr id="16" name="Picture 15" descr="csis-logo-caps1.jpg"/>
          <p:cNvPicPr>
            <a:picLocks noChangeAspect="1"/>
          </p:cNvPicPr>
          <p:nvPr/>
        </p:nvPicPr>
        <p:blipFill>
          <a:blip r:embed="rId4" cstate="print">
            <a:clrChange>
              <a:clrFrom>
                <a:srgbClr val="FFFFFF"/>
              </a:clrFrom>
              <a:clrTo>
                <a:srgbClr val="FFFFFF">
                  <a:alpha val="0"/>
                </a:srgbClr>
              </a:clrTo>
            </a:clrChange>
          </a:blip>
          <a:srcRect l="25166" t="6209" r="24501" b="13076"/>
          <a:stretch>
            <a:fillRect/>
          </a:stretch>
        </p:blipFill>
        <p:spPr>
          <a:xfrm>
            <a:off x="4860032" y="3645024"/>
            <a:ext cx="1002573" cy="1086121"/>
          </a:xfrm>
          <a:prstGeom prst="rect">
            <a:avLst/>
          </a:prstGeom>
        </p:spPr>
      </p:pic>
      <p:pic>
        <p:nvPicPr>
          <p:cNvPr id="18" name="Picture 17" descr="PTA521ST_RCMP_MapleLeaf.gif"/>
          <p:cNvPicPr>
            <a:picLocks noChangeAspect="1"/>
          </p:cNvPicPr>
          <p:nvPr/>
        </p:nvPicPr>
        <p:blipFill>
          <a:blip r:embed="rId5" cstate="print"/>
          <a:stretch>
            <a:fillRect/>
          </a:stretch>
        </p:blipFill>
        <p:spPr>
          <a:xfrm>
            <a:off x="6444208" y="3573016"/>
            <a:ext cx="1152525" cy="1152525"/>
          </a:xfrm>
          <a:prstGeom prst="rect">
            <a:avLst/>
          </a:prstGeom>
        </p:spPr>
      </p:pic>
      <p:pic>
        <p:nvPicPr>
          <p:cNvPr id="19" name="Picture 18" descr="Interpol_logo.jpg"/>
          <p:cNvPicPr>
            <a:picLocks noChangeAspect="1"/>
          </p:cNvPicPr>
          <p:nvPr/>
        </p:nvPicPr>
        <p:blipFill>
          <a:blip r:embed="rId6" cstate="print">
            <a:clrChange>
              <a:clrFrom>
                <a:srgbClr val="FFFFFF"/>
              </a:clrFrom>
              <a:clrTo>
                <a:srgbClr val="FFFFFF">
                  <a:alpha val="0"/>
                </a:srgbClr>
              </a:clrTo>
            </a:clrChange>
          </a:blip>
          <a:stretch>
            <a:fillRect/>
          </a:stretch>
        </p:blipFill>
        <p:spPr>
          <a:xfrm>
            <a:off x="5652120" y="4142876"/>
            <a:ext cx="972278" cy="1205625"/>
          </a:xfrm>
          <a:prstGeom prst="rect">
            <a:avLst/>
          </a:prstGeom>
        </p:spPr>
      </p:pic>
      <p:pic>
        <p:nvPicPr>
          <p:cNvPr id="20" name="Picture 19" descr="CBSA_Badge.jpg"/>
          <p:cNvPicPr>
            <a:picLocks noChangeAspect="1"/>
          </p:cNvPicPr>
          <p:nvPr/>
        </p:nvPicPr>
        <p:blipFill>
          <a:blip r:embed="rId7" cstate="print">
            <a:clrChange>
              <a:clrFrom>
                <a:srgbClr val="FFFFFF"/>
              </a:clrFrom>
              <a:clrTo>
                <a:srgbClr val="FFFFFF">
                  <a:alpha val="0"/>
                </a:srgbClr>
              </a:clrTo>
            </a:clrChange>
          </a:blip>
          <a:stretch>
            <a:fillRect/>
          </a:stretch>
        </p:blipFill>
        <p:spPr>
          <a:xfrm>
            <a:off x="7380312" y="4077072"/>
            <a:ext cx="1080120" cy="1350150"/>
          </a:xfrm>
          <a:prstGeom prst="rect">
            <a:avLst/>
          </a:prstGeom>
        </p:spPr>
      </p:pic>
      <p:sp>
        <p:nvSpPr>
          <p:cNvPr id="21" name="Rectangle 20"/>
          <p:cNvSpPr/>
          <p:nvPr/>
        </p:nvSpPr>
        <p:spPr>
          <a:xfrm>
            <a:off x="755576" y="5229200"/>
            <a:ext cx="3672408"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dirty="0">
                <a:solidFill>
                  <a:schemeClr val="accent1">
                    <a:lumMod val="50000"/>
                  </a:schemeClr>
                </a:solidFill>
              </a:rPr>
              <a:t>VIGILANCIA PERMANENTE</a:t>
            </a:r>
          </a:p>
        </p:txBody>
      </p:sp>
      <p:sp>
        <p:nvSpPr>
          <p:cNvPr id="23" name="Rectangle 22"/>
          <p:cNvSpPr/>
          <p:nvPr/>
        </p:nvSpPr>
        <p:spPr>
          <a:xfrm>
            <a:off x="4716016" y="5229200"/>
            <a:ext cx="3672408"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dirty="0">
                <a:solidFill>
                  <a:schemeClr val="accent1">
                    <a:lumMod val="50000"/>
                  </a:schemeClr>
                </a:solidFill>
              </a:rPr>
              <a:t>RED DE ASOCIADOS EN SEGURIDAD</a:t>
            </a:r>
          </a:p>
        </p:txBody>
      </p:sp>
    </p:spTree>
    <p:extLst>
      <p:ext uri="{BB962C8B-B14F-4D97-AF65-F5344CB8AC3E}">
        <p14:creationId xmlns:p14="http://schemas.microsoft.com/office/powerpoint/2010/main" val="199040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a:xfrm>
            <a:off x="304800"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n-US" sz="2200" b="1" dirty="0">
                <a:latin typeface="Arial" charset="0"/>
              </a:rPr>
              <a:t>Puntos de Contacto de la Integridad y Desafíos Clave</a:t>
            </a:r>
            <a:r>
              <a:t/>
            </a:r>
            <a:br/>
            <a:r>
              <a:rPr lang="es-ES" altLang="en-US" sz="2200" dirty="0">
                <a:latin typeface="Arial" charset="0"/>
              </a:rPr>
              <a:t>Resumen</a:t>
            </a:r>
            <a:endParaRPr lang="es-ES" altLang="en-US" sz="2200" dirty="0">
              <a:latin typeface="Arial" charset="0"/>
              <a:ea typeface="Arial" charset="0"/>
              <a:cs typeface="Arial" charset="0"/>
            </a:endParaRPr>
          </a:p>
        </p:txBody>
      </p:sp>
      <p:sp>
        <p:nvSpPr>
          <p:cNvPr id="5" name="Rectangle 13"/>
          <p:cNvSpPr txBox="1">
            <a:spLocks noChangeArrowheads="1"/>
          </p:cNvSpPr>
          <p:nvPr/>
        </p:nvSpPr>
        <p:spPr>
          <a:xfrm>
            <a:off x="295275" y="1600200"/>
            <a:ext cx="8512175" cy="425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1800" b="1" dirty="0">
              <a:latin typeface="Arial" charset="0"/>
              <a:ea typeface="Arial" charset="0"/>
              <a:cs typeface="Arial" charset="0"/>
            </a:endParaRPr>
          </a:p>
        </p:txBody>
      </p:sp>
      <p:sp>
        <p:nvSpPr>
          <p:cNvPr id="3" name="Slide Number Placeholder 2"/>
          <p:cNvSpPr>
            <a:spLocks noGrp="1"/>
          </p:cNvSpPr>
          <p:nvPr>
            <p:ph type="sldNum" sz="quarter" idx="12"/>
          </p:nvPr>
        </p:nvSpPr>
        <p:spPr/>
        <p:txBody>
          <a:bodyPr/>
          <a:lstStyle/>
          <a:p>
            <a:fld id="{372C629E-2168-EF41-86D2-A992130E1BD7}" type="slidenum">
              <a:rPr lang="en-US" smtClean="0"/>
              <a:t>9</a:t>
            </a:fld>
            <a:endParaRPr lang="es-ES" dirty="0"/>
          </a:p>
        </p:txBody>
      </p:sp>
      <p:graphicFrame>
        <p:nvGraphicFramePr>
          <p:cNvPr id="6" name="Table 5"/>
          <p:cNvGraphicFramePr>
            <a:graphicFrameLocks noGrp="1"/>
          </p:cNvGraphicFramePr>
          <p:nvPr>
            <p:extLst>
              <p:ext uri="{D42A27DB-BD31-4B8C-83A1-F6EECF244321}">
                <p14:modId xmlns:p14="http://schemas.microsoft.com/office/powerpoint/2010/main" val="2060805901"/>
              </p:ext>
            </p:extLst>
          </p:nvPr>
        </p:nvGraphicFramePr>
        <p:xfrm>
          <a:off x="304801" y="1321434"/>
          <a:ext cx="8661399" cy="5307967"/>
        </p:xfrm>
        <a:graphic>
          <a:graphicData uri="http://schemas.openxmlformats.org/drawingml/2006/table">
            <a:tbl>
              <a:tblPr firstRow="1" bandRow="1">
                <a:tableStyleId>{5C22544A-7EE6-4342-B048-85BDC9FD1C3A}</a:tableStyleId>
              </a:tblPr>
              <a:tblGrid>
                <a:gridCol w="1697620">
                  <a:extLst>
                    <a:ext uri="{9D8B030D-6E8A-4147-A177-3AD203B41FA5}">
                      <a16:colId xmlns:a16="http://schemas.microsoft.com/office/drawing/2014/main" xmlns="" val="20000"/>
                    </a:ext>
                  </a:extLst>
                </a:gridCol>
                <a:gridCol w="3113590">
                  <a:extLst>
                    <a:ext uri="{9D8B030D-6E8A-4147-A177-3AD203B41FA5}">
                      <a16:colId xmlns:a16="http://schemas.microsoft.com/office/drawing/2014/main" xmlns="" val="20001"/>
                    </a:ext>
                  </a:extLst>
                </a:gridCol>
                <a:gridCol w="3850189">
                  <a:extLst>
                    <a:ext uri="{9D8B030D-6E8A-4147-A177-3AD203B41FA5}">
                      <a16:colId xmlns:a16="http://schemas.microsoft.com/office/drawing/2014/main" xmlns="" val="20002"/>
                    </a:ext>
                  </a:extLst>
                </a:gridCol>
              </a:tblGrid>
              <a:tr h="424405">
                <a:tc>
                  <a:txBody>
                    <a:bodyPr/>
                    <a:lstStyle/>
                    <a:p>
                      <a:r>
                        <a:rPr dirty="0" err="1"/>
                        <a:t>Componente</a:t>
                      </a:r>
                      <a:endParaRPr lang="es-ES" dirty="0"/>
                    </a:p>
                  </a:txBody>
                  <a:tcPr>
                    <a:solidFill>
                      <a:schemeClr val="bg1">
                        <a:lumMod val="50000"/>
                      </a:schemeClr>
                    </a:solidFill>
                  </a:tcPr>
                </a:tc>
                <a:tc>
                  <a:txBody>
                    <a:bodyPr/>
                    <a:lstStyle/>
                    <a:p>
                      <a:r>
                        <a:t>Desafío Clave</a:t>
                      </a:r>
                      <a:endParaRPr lang="es-ES" dirty="0"/>
                    </a:p>
                  </a:txBody>
                  <a:tcPr>
                    <a:solidFill>
                      <a:schemeClr val="bg1">
                        <a:lumMod val="50000"/>
                      </a:schemeClr>
                    </a:solidFill>
                  </a:tcPr>
                </a:tc>
                <a:tc>
                  <a:txBody>
                    <a:bodyPr/>
                    <a:lstStyle/>
                    <a:p>
                      <a:r>
                        <a:t>Mitigaciones Seleccionadas</a:t>
                      </a:r>
                      <a:endParaRPr lang="es-ES" dirty="0"/>
                    </a:p>
                  </a:txBody>
                  <a:tcPr>
                    <a:solidFill>
                      <a:schemeClr val="bg1">
                        <a:lumMod val="50000"/>
                      </a:schemeClr>
                    </a:solidFill>
                  </a:tcPr>
                </a:tc>
                <a:extLst>
                  <a:ext uri="{0D108BD9-81ED-4DB2-BD59-A6C34878D82A}">
                    <a16:rowId xmlns:a16="http://schemas.microsoft.com/office/drawing/2014/main" xmlns="" val="10000"/>
                  </a:ext>
                </a:extLst>
              </a:tr>
              <a:tr h="593004">
                <a:tc>
                  <a:txBody>
                    <a:bodyPr/>
                    <a:lstStyle/>
                    <a:p>
                      <a:pPr algn="ctr"/>
                      <a:r>
                        <a:rPr sz="1400" dirty="0" err="1"/>
                        <a:t>Emitir</a:t>
                      </a:r>
                      <a:r>
                        <a:rPr sz="1400" dirty="0"/>
                        <a:t> </a:t>
                      </a:r>
                      <a:r>
                        <a:rPr sz="1400" dirty="0" err="1"/>
                        <a:t>Documentos</a:t>
                      </a:r>
                      <a:r>
                        <a:rPr sz="1400" dirty="0"/>
                        <a:t> </a:t>
                      </a:r>
                      <a:r>
                        <a:rPr sz="1400" dirty="0" err="1"/>
                        <a:t>Seguros</a:t>
                      </a:r>
                      <a:endParaRPr lang="es-ES" sz="1400" dirty="0"/>
                    </a:p>
                  </a:txBody>
                  <a:tcPr anchor="ctr">
                    <a:solidFill>
                      <a:schemeClr val="accent5">
                        <a:lumMod val="60000"/>
                        <a:lumOff val="40000"/>
                      </a:schemeClr>
                    </a:solidFill>
                  </a:tcPr>
                </a:tc>
                <a:tc>
                  <a:txBody>
                    <a:bodyPr/>
                    <a:lstStyle/>
                    <a:p>
                      <a:r>
                        <a:rPr sz="1400" dirty="0" err="1"/>
                        <a:t>Alteración</a:t>
                      </a:r>
                      <a:r>
                        <a:rPr sz="1400" dirty="0"/>
                        <a:t> y </a:t>
                      </a:r>
                      <a:r>
                        <a:rPr sz="1400" dirty="0" err="1"/>
                        <a:t>falsificación</a:t>
                      </a:r>
                      <a:r>
                        <a:rPr sz="1400" dirty="0"/>
                        <a:t> de </a:t>
                      </a:r>
                      <a:r>
                        <a:rPr sz="1400" dirty="0" err="1"/>
                        <a:t>pasaportes</a:t>
                      </a:r>
                      <a:endParaRPr lang="es-ES" sz="1400" dirty="0"/>
                    </a:p>
                  </a:txBody>
                  <a:tcPr>
                    <a:solidFill>
                      <a:schemeClr val="accent5">
                        <a:lumMod val="60000"/>
                        <a:lumOff val="40000"/>
                      </a:schemeClr>
                    </a:solidFill>
                  </a:tcPr>
                </a:tc>
                <a:tc>
                  <a:txBody>
                    <a:bodyPr/>
                    <a:lstStyle/>
                    <a:p>
                      <a:pPr marL="285750" indent="-285750">
                        <a:buFont typeface="Arial" panose="020B0604020202020204" pitchFamily="34" charset="0"/>
                        <a:buChar char="•"/>
                      </a:pPr>
                      <a:r>
                        <a:rPr sz="1400" dirty="0" err="1"/>
                        <a:t>Características</a:t>
                      </a:r>
                      <a:r>
                        <a:rPr sz="1400" dirty="0"/>
                        <a:t> de </a:t>
                      </a:r>
                      <a:r>
                        <a:rPr sz="1400" dirty="0" err="1"/>
                        <a:t>seguridad</a:t>
                      </a:r>
                      <a:r>
                        <a:rPr sz="1400" dirty="0"/>
                        <a:t> del </a:t>
                      </a:r>
                      <a:r>
                        <a:rPr sz="1400" dirty="0" err="1"/>
                        <a:t>documento</a:t>
                      </a:r>
                      <a:endParaRPr sz="1400" dirty="0"/>
                    </a:p>
                    <a:p>
                      <a:pPr marL="285750" indent="-285750">
                        <a:buFont typeface="Arial" panose="020B0604020202020204" pitchFamily="34" charset="0"/>
                        <a:buChar char="•"/>
                      </a:pPr>
                      <a:r>
                        <a:rPr sz="1400" dirty="0"/>
                        <a:t>Directorio de Claves </a:t>
                      </a:r>
                      <a:r>
                        <a:rPr sz="1400" dirty="0" err="1"/>
                        <a:t>Públicas</a:t>
                      </a:r>
                      <a:r>
                        <a:rPr sz="1400" dirty="0"/>
                        <a:t> de OACI</a:t>
                      </a:r>
                      <a:endParaRPr lang="es-ES" sz="1400" dirty="0"/>
                    </a:p>
                  </a:txBody>
                  <a:tcPr>
                    <a:solidFill>
                      <a:schemeClr val="accent5">
                        <a:lumMod val="60000"/>
                        <a:lumOff val="40000"/>
                      </a:schemeClr>
                    </a:solidFill>
                  </a:tcPr>
                </a:tc>
                <a:extLst>
                  <a:ext uri="{0D108BD9-81ED-4DB2-BD59-A6C34878D82A}">
                    <a16:rowId xmlns:a16="http://schemas.microsoft.com/office/drawing/2014/main" xmlns="" val="10001"/>
                  </a:ext>
                </a:extLst>
              </a:tr>
              <a:tr h="837182">
                <a:tc rowSpan="3">
                  <a:txBody>
                    <a:bodyPr/>
                    <a:lstStyle/>
                    <a:p>
                      <a:pPr algn="ctr"/>
                      <a:r>
                        <a:rPr sz="1400"/>
                        <a:t>Garantizar un Sólido Proceso de Expedición</a:t>
                      </a:r>
                      <a:endParaRPr lang="es-ES" sz="1400" dirty="0"/>
                    </a:p>
                  </a:txBody>
                  <a:tcPr anchor="ctr">
                    <a:solidFill>
                      <a:schemeClr val="accent2">
                        <a:lumMod val="60000"/>
                        <a:lumOff val="40000"/>
                      </a:schemeClr>
                    </a:solidFill>
                  </a:tcPr>
                </a:tc>
                <a:tc>
                  <a:txBody>
                    <a:bodyPr/>
                    <a:lstStyle/>
                    <a:p>
                      <a:r>
                        <a:rPr sz="1400" dirty="0" err="1"/>
                        <a:t>Fraude</a:t>
                      </a:r>
                      <a:r>
                        <a:rPr sz="1400" dirty="0"/>
                        <a:t> de </a:t>
                      </a:r>
                      <a:r>
                        <a:rPr sz="1400" dirty="0" err="1"/>
                        <a:t>solicitud</a:t>
                      </a:r>
                      <a:endParaRPr sz="1400" dirty="0"/>
                    </a:p>
                  </a:txBody>
                  <a:tcPr>
                    <a:solidFill>
                      <a:schemeClr val="accent2">
                        <a:lumMod val="60000"/>
                        <a:lumOff val="40000"/>
                      </a:schemeClr>
                    </a:solidFill>
                  </a:tcPr>
                </a:tc>
                <a:tc>
                  <a:txBody>
                    <a:bodyPr/>
                    <a:lstStyle/>
                    <a:p>
                      <a:pPr marL="285750" indent="-285750">
                        <a:buFont typeface="Arial" panose="020B0604020202020204" pitchFamily="34" charset="0"/>
                        <a:buChar char="•"/>
                      </a:pPr>
                      <a:r>
                        <a:rPr sz="1400" dirty="0" err="1"/>
                        <a:t>Capacitación</a:t>
                      </a:r>
                      <a:r>
                        <a:rPr sz="1400" dirty="0"/>
                        <a:t> del </a:t>
                      </a:r>
                      <a:r>
                        <a:rPr sz="1400" dirty="0" err="1"/>
                        <a:t>funcionario</a:t>
                      </a:r>
                      <a:r>
                        <a:rPr sz="1400" dirty="0"/>
                        <a:t> de </a:t>
                      </a:r>
                      <a:r>
                        <a:rPr sz="1400" dirty="0" err="1"/>
                        <a:t>pasaportes</a:t>
                      </a:r>
                      <a:endParaRPr sz="1400" dirty="0"/>
                    </a:p>
                    <a:p>
                      <a:pPr marL="285750" indent="-285750">
                        <a:buFont typeface="Arial" panose="020B0604020202020204" pitchFamily="34" charset="0"/>
                        <a:buChar char="•"/>
                      </a:pPr>
                      <a:r>
                        <a:rPr sz="1400" dirty="0" err="1"/>
                        <a:t>Validación</a:t>
                      </a:r>
                      <a:r>
                        <a:rPr sz="1400" dirty="0"/>
                        <a:t> </a:t>
                      </a:r>
                      <a:r>
                        <a:rPr sz="1400" dirty="0" err="1"/>
                        <a:t>teniendo</a:t>
                      </a:r>
                      <a:r>
                        <a:rPr sz="1400" dirty="0"/>
                        <a:t> en </a:t>
                      </a:r>
                      <a:r>
                        <a:rPr sz="1400" dirty="0" err="1"/>
                        <a:t>cuenta</a:t>
                      </a:r>
                      <a:r>
                        <a:rPr sz="1400" dirty="0"/>
                        <a:t> </a:t>
                      </a:r>
                      <a:r>
                        <a:rPr sz="1400" dirty="0" err="1"/>
                        <a:t>los</a:t>
                      </a:r>
                      <a:r>
                        <a:rPr sz="1400" dirty="0"/>
                        <a:t> </a:t>
                      </a:r>
                      <a:r>
                        <a:rPr lang="en-CA" sz="1400" dirty="0" err="1" smtClean="0"/>
                        <a:t>documentos</a:t>
                      </a:r>
                      <a:r>
                        <a:rPr lang="en-CA" sz="1400" dirty="0" smtClean="0"/>
                        <a:t> </a:t>
                      </a:r>
                      <a:r>
                        <a:rPr sz="1400" dirty="0" smtClean="0"/>
                        <a:t>de </a:t>
                      </a:r>
                      <a:r>
                        <a:rPr sz="1400" dirty="0" err="1"/>
                        <a:t>origen</a:t>
                      </a:r>
                      <a:endParaRPr lang="es-ES" sz="1400" dirty="0"/>
                    </a:p>
                  </a:txBody>
                  <a:tcPr>
                    <a:solidFill>
                      <a:schemeClr val="accent2">
                        <a:lumMod val="60000"/>
                        <a:lumOff val="40000"/>
                      </a:schemeClr>
                    </a:solidFill>
                  </a:tcPr>
                </a:tc>
                <a:extLst>
                  <a:ext uri="{0D108BD9-81ED-4DB2-BD59-A6C34878D82A}">
                    <a16:rowId xmlns:a16="http://schemas.microsoft.com/office/drawing/2014/main" xmlns="" val="10002"/>
                  </a:ext>
                </a:extLst>
              </a:tr>
              <a:tr h="837182">
                <a:tc vMerge="1">
                  <a:txBody>
                    <a:bodyPr/>
                    <a:lstStyle/>
                    <a:p>
                      <a:endParaRPr lang="en-CA" dirty="0"/>
                    </a:p>
                  </a:txBody>
                  <a:tcPr/>
                </a:tc>
                <a:tc>
                  <a:txBody>
                    <a:bodyPr/>
                    <a:lstStyle/>
                    <a:p>
                      <a:r>
                        <a:rPr sz="1400" dirty="0" err="1"/>
                        <a:t>Uso</a:t>
                      </a:r>
                      <a:r>
                        <a:rPr sz="1400" dirty="0"/>
                        <a:t> </a:t>
                      </a:r>
                      <a:r>
                        <a:rPr sz="1400" dirty="0" err="1"/>
                        <a:t>por</a:t>
                      </a:r>
                      <a:r>
                        <a:rPr sz="1400" dirty="0"/>
                        <a:t> el impostor de </a:t>
                      </a:r>
                      <a:r>
                        <a:rPr sz="1400" dirty="0" err="1"/>
                        <a:t>documentos</a:t>
                      </a:r>
                      <a:r>
                        <a:rPr sz="1400" dirty="0"/>
                        <a:t> </a:t>
                      </a:r>
                      <a:r>
                        <a:rPr sz="1400" dirty="0" err="1"/>
                        <a:t>auténticos</a:t>
                      </a:r>
                      <a:r>
                        <a:rPr sz="1400" dirty="0"/>
                        <a:t> </a:t>
                      </a:r>
                      <a:r>
                        <a:rPr sz="1400" dirty="0" err="1"/>
                        <a:t>justificativos</a:t>
                      </a:r>
                      <a:endParaRPr lang="es-ES" sz="1400" dirty="0"/>
                    </a:p>
                  </a:txBody>
                  <a:tcPr>
                    <a:solidFill>
                      <a:schemeClr val="accent2">
                        <a:lumMod val="60000"/>
                        <a:lumOff val="40000"/>
                      </a:schemeClr>
                    </a:solidFill>
                  </a:tcPr>
                </a:tc>
                <a:tc>
                  <a:txBody>
                    <a:bodyPr/>
                    <a:lstStyle/>
                    <a:p>
                      <a:pPr marL="285750" indent="-285750">
                        <a:buFont typeface="Arial" panose="020B0604020202020204" pitchFamily="34" charset="0"/>
                        <a:buChar char="•"/>
                      </a:pPr>
                      <a:r>
                        <a:rPr sz="1400" dirty="0" err="1"/>
                        <a:t>Capacitación</a:t>
                      </a:r>
                      <a:r>
                        <a:rPr sz="1400" dirty="0"/>
                        <a:t> del </a:t>
                      </a:r>
                      <a:r>
                        <a:rPr sz="1400" dirty="0" err="1"/>
                        <a:t>funcionario</a:t>
                      </a:r>
                      <a:r>
                        <a:rPr sz="1400" dirty="0"/>
                        <a:t> de </a:t>
                      </a:r>
                      <a:r>
                        <a:rPr sz="1400" dirty="0" err="1"/>
                        <a:t>pasaportes</a:t>
                      </a:r>
                      <a:endParaRPr sz="1400" dirty="0"/>
                    </a:p>
                    <a:p>
                      <a:pPr marL="285750" indent="-285750">
                        <a:buFont typeface="Arial" panose="020B0604020202020204" pitchFamily="34" charset="0"/>
                        <a:buChar char="•"/>
                      </a:pPr>
                      <a:r>
                        <a:rPr sz="1400" dirty="0" err="1"/>
                        <a:t>Datos</a:t>
                      </a:r>
                      <a:r>
                        <a:rPr sz="1400" dirty="0"/>
                        <a:t> </a:t>
                      </a:r>
                      <a:r>
                        <a:rPr sz="1400" dirty="0" err="1"/>
                        <a:t>biométricos</a:t>
                      </a:r>
                      <a:r>
                        <a:rPr sz="1400" dirty="0"/>
                        <a:t> </a:t>
                      </a:r>
                      <a:r>
                        <a:rPr sz="1400" dirty="0" err="1"/>
                        <a:t>en</a:t>
                      </a:r>
                      <a:r>
                        <a:rPr sz="1400" dirty="0"/>
                        <a:t> el </a:t>
                      </a:r>
                      <a:r>
                        <a:rPr sz="1400" dirty="0" err="1"/>
                        <a:t>proceso</a:t>
                      </a:r>
                      <a:r>
                        <a:rPr sz="1400" dirty="0"/>
                        <a:t> de </a:t>
                      </a:r>
                      <a:r>
                        <a:rPr sz="1400" dirty="0" err="1"/>
                        <a:t>expedición</a:t>
                      </a:r>
                      <a:r>
                        <a:rPr sz="1400" dirty="0"/>
                        <a:t> (</a:t>
                      </a:r>
                      <a:r>
                        <a:rPr sz="1400" dirty="0" err="1"/>
                        <a:t>por</a:t>
                      </a:r>
                      <a:r>
                        <a:rPr sz="1400" dirty="0"/>
                        <a:t> </a:t>
                      </a:r>
                      <a:r>
                        <a:rPr sz="1400" dirty="0" err="1"/>
                        <a:t>ejemplo</a:t>
                      </a:r>
                      <a:r>
                        <a:rPr sz="1400" dirty="0"/>
                        <a:t>, </a:t>
                      </a:r>
                      <a:r>
                        <a:rPr sz="1400" dirty="0" err="1"/>
                        <a:t>reconocimiento</a:t>
                      </a:r>
                      <a:r>
                        <a:rPr sz="1400" dirty="0"/>
                        <a:t> facial)</a:t>
                      </a:r>
                      <a:endParaRPr lang="es-ES" sz="1400" dirty="0"/>
                    </a:p>
                  </a:txBody>
                  <a:tcPr>
                    <a:solidFill>
                      <a:schemeClr val="accent2">
                        <a:lumMod val="60000"/>
                        <a:lumOff val="40000"/>
                      </a:schemeClr>
                    </a:solidFill>
                  </a:tcPr>
                </a:tc>
                <a:extLst>
                  <a:ext uri="{0D108BD9-81ED-4DB2-BD59-A6C34878D82A}">
                    <a16:rowId xmlns:a16="http://schemas.microsoft.com/office/drawing/2014/main" xmlns="" val="10003"/>
                  </a:ext>
                </a:extLst>
              </a:tr>
              <a:tr h="593004">
                <a:tc vMerge="1">
                  <a:txBody>
                    <a:bodyPr/>
                    <a:lstStyle/>
                    <a:p>
                      <a:endParaRPr lang="en-CA" dirty="0"/>
                    </a:p>
                  </a:txBody>
                  <a:tcPr/>
                </a:tc>
                <a:tc>
                  <a:txBody>
                    <a:bodyPr/>
                    <a:lstStyle/>
                    <a:p>
                      <a:r>
                        <a:rPr sz="1400"/>
                        <a:t>Fraude interno</a:t>
                      </a:r>
                      <a:endParaRPr lang="es-ES" sz="1400" dirty="0"/>
                    </a:p>
                  </a:txBody>
                  <a:tcPr>
                    <a:solidFill>
                      <a:schemeClr val="accent2">
                        <a:lumMod val="60000"/>
                        <a:lumOff val="40000"/>
                      </a:schemeClr>
                    </a:solidFill>
                  </a:tcPr>
                </a:tc>
                <a:tc>
                  <a:txBody>
                    <a:bodyPr/>
                    <a:lstStyle/>
                    <a:p>
                      <a:pPr marL="285750" indent="-285750">
                        <a:buFont typeface="Arial" panose="020B0604020202020204" pitchFamily="34" charset="0"/>
                        <a:buChar char="•"/>
                      </a:pPr>
                      <a:r>
                        <a:rPr sz="1400" dirty="0"/>
                        <a:t>Examen de </a:t>
                      </a:r>
                      <a:r>
                        <a:rPr sz="1400" dirty="0" err="1"/>
                        <a:t>empleados</a:t>
                      </a:r>
                      <a:endParaRPr sz="1400" dirty="0"/>
                    </a:p>
                    <a:p>
                      <a:pPr marL="285750" indent="-285750">
                        <a:buFont typeface="Arial" panose="020B0604020202020204" pitchFamily="34" charset="0"/>
                        <a:buChar char="•"/>
                      </a:pPr>
                      <a:r>
                        <a:rPr sz="1400" dirty="0"/>
                        <a:t>Control de </a:t>
                      </a:r>
                      <a:r>
                        <a:rPr sz="1400" dirty="0" err="1"/>
                        <a:t>calidad</a:t>
                      </a:r>
                      <a:r>
                        <a:rPr sz="1400" dirty="0"/>
                        <a:t> </a:t>
                      </a:r>
                      <a:r>
                        <a:rPr sz="1400" dirty="0" err="1"/>
                        <a:t>aleatorio</a:t>
                      </a:r>
                      <a:r>
                        <a:rPr sz="1400" dirty="0"/>
                        <a:t> </a:t>
                      </a:r>
                    </a:p>
                  </a:txBody>
                  <a:tcPr>
                    <a:solidFill>
                      <a:schemeClr val="accent2">
                        <a:lumMod val="60000"/>
                        <a:lumOff val="40000"/>
                      </a:schemeClr>
                    </a:solidFill>
                  </a:tcPr>
                </a:tc>
                <a:extLst>
                  <a:ext uri="{0D108BD9-81ED-4DB2-BD59-A6C34878D82A}">
                    <a16:rowId xmlns:a16="http://schemas.microsoft.com/office/drawing/2014/main" xmlns="" val="10004"/>
                  </a:ext>
                </a:extLst>
              </a:tr>
              <a:tr h="837182">
                <a:tc rowSpan="3">
                  <a:txBody>
                    <a:bodyPr/>
                    <a:lstStyle/>
                    <a:p>
                      <a:pPr algn="ctr"/>
                      <a:r>
                        <a:rPr sz="1400"/>
                        <a:t>Gestión de Pasaportes en Circulación</a:t>
                      </a:r>
                      <a:endParaRPr lang="es-ES" sz="1400" dirty="0"/>
                    </a:p>
                  </a:txBody>
                  <a:tcPr anchor="ctr">
                    <a:solidFill>
                      <a:schemeClr val="accent6">
                        <a:lumMod val="60000"/>
                        <a:lumOff val="40000"/>
                      </a:schemeClr>
                    </a:solidFill>
                  </a:tcPr>
                </a:tc>
                <a:tc>
                  <a:txBody>
                    <a:bodyPr/>
                    <a:lstStyle/>
                    <a:p>
                      <a:r>
                        <a:rPr sz="1400" dirty="0" err="1"/>
                        <a:t>Uso</a:t>
                      </a:r>
                      <a:r>
                        <a:rPr sz="1400" dirty="0"/>
                        <a:t> de </a:t>
                      </a:r>
                      <a:r>
                        <a:rPr sz="1400" dirty="0" err="1"/>
                        <a:t>pasaportes</a:t>
                      </a:r>
                      <a:r>
                        <a:rPr sz="1400" dirty="0"/>
                        <a:t> </a:t>
                      </a:r>
                      <a:r>
                        <a:rPr sz="1400" dirty="0" err="1" smtClean="0"/>
                        <a:t>perdidos</a:t>
                      </a:r>
                      <a:r>
                        <a:rPr sz="1400" dirty="0" smtClean="0"/>
                        <a:t>/</a:t>
                      </a:r>
                      <a:r>
                        <a:rPr sz="1400" dirty="0" err="1" smtClean="0"/>
                        <a:t>robados</a:t>
                      </a:r>
                      <a:r>
                        <a:rPr sz="1400" dirty="0" smtClean="0"/>
                        <a:t>/</a:t>
                      </a:r>
                      <a:r>
                        <a:rPr sz="1400" dirty="0" err="1" smtClean="0"/>
                        <a:t>fraudulentos</a:t>
                      </a:r>
                      <a:endParaRPr lang="en-CA" sz="1400" dirty="0" smtClean="0"/>
                    </a:p>
                    <a:p>
                      <a:r>
                        <a:rPr sz="1400" dirty="0" smtClean="0"/>
                        <a:t>/</a:t>
                      </a:r>
                      <a:r>
                        <a:rPr sz="1400" dirty="0" err="1"/>
                        <a:t>anulados</a:t>
                      </a:r>
                      <a:endParaRPr sz="1400" dirty="0"/>
                    </a:p>
                  </a:txBody>
                  <a:tcPr>
                    <a:solidFill>
                      <a:schemeClr val="accent6">
                        <a:lumMod val="60000"/>
                        <a:lumOff val="40000"/>
                      </a:schemeClr>
                    </a:solidFill>
                  </a:tcPr>
                </a:tc>
                <a:tc>
                  <a:txBody>
                    <a:bodyPr/>
                    <a:lstStyle/>
                    <a:p>
                      <a:pPr marL="285750" indent="-285750">
                        <a:buFont typeface="Arial" panose="020B0604020202020204" pitchFamily="34" charset="0"/>
                        <a:buChar char="•"/>
                      </a:pPr>
                      <a:r>
                        <a:rPr sz="1400" dirty="0" err="1"/>
                        <a:t>Intercambio</a:t>
                      </a:r>
                      <a:r>
                        <a:rPr sz="1400" dirty="0"/>
                        <a:t> de </a:t>
                      </a:r>
                      <a:r>
                        <a:rPr sz="1400" dirty="0" err="1"/>
                        <a:t>información</a:t>
                      </a:r>
                      <a:endParaRPr sz="1400" dirty="0"/>
                    </a:p>
                    <a:p>
                      <a:pPr marL="285750" indent="-285750">
                        <a:buFont typeface="Arial" panose="020B0604020202020204" pitchFamily="34" charset="0"/>
                        <a:buChar char="•"/>
                      </a:pPr>
                      <a:r>
                        <a:rPr sz="1400" dirty="0"/>
                        <a:t>DOCUMENTOS PERDIDOS, ROBADOS, FRAUDULENTOS (LSFD) DE INTERPOL</a:t>
                      </a:r>
                      <a:endParaRPr lang="es-ES" sz="1400" dirty="0"/>
                    </a:p>
                  </a:txBody>
                  <a:tcPr>
                    <a:solidFill>
                      <a:schemeClr val="accent6">
                        <a:lumMod val="60000"/>
                        <a:lumOff val="40000"/>
                      </a:schemeClr>
                    </a:solidFill>
                  </a:tcPr>
                </a:tc>
                <a:extLst>
                  <a:ext uri="{0D108BD9-81ED-4DB2-BD59-A6C34878D82A}">
                    <a16:rowId xmlns:a16="http://schemas.microsoft.com/office/drawing/2014/main" xmlns="" val="10005"/>
                  </a:ext>
                </a:extLst>
              </a:tr>
              <a:tr h="593004">
                <a:tc vMerge="1">
                  <a:txBody>
                    <a:bodyPr/>
                    <a:lstStyle/>
                    <a:p>
                      <a:endParaRPr lang="en-CA" dirty="0"/>
                    </a:p>
                  </a:txBody>
                  <a:tcPr/>
                </a:tc>
                <a:tc>
                  <a:txBody>
                    <a:bodyPr/>
                    <a:lstStyle/>
                    <a:p>
                      <a:r>
                        <a:rPr sz="1400"/>
                        <a:t>Uso por el impostor de pasaporte auténtico</a:t>
                      </a:r>
                      <a:endParaRPr lang="es-ES" sz="1400" dirty="0"/>
                    </a:p>
                  </a:txBody>
                  <a:tcPr>
                    <a:solidFill>
                      <a:schemeClr val="accent6">
                        <a:lumMod val="60000"/>
                        <a:lumOff val="4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400" dirty="0" err="1"/>
                        <a:t>Capacitación</a:t>
                      </a:r>
                      <a:r>
                        <a:rPr sz="1400" dirty="0"/>
                        <a:t> del </a:t>
                      </a:r>
                      <a:r>
                        <a:rPr sz="1400" dirty="0" err="1"/>
                        <a:t>funcionario</a:t>
                      </a:r>
                      <a:r>
                        <a:rPr sz="1400" dirty="0"/>
                        <a:t> de </a:t>
                      </a:r>
                      <a:r>
                        <a:rPr sz="1400" dirty="0" err="1"/>
                        <a:t>pasaportes</a:t>
                      </a:r>
                      <a:endParaRPr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400" dirty="0" err="1"/>
                        <a:t>Datos</a:t>
                      </a:r>
                      <a:r>
                        <a:rPr sz="1400" dirty="0"/>
                        <a:t> </a:t>
                      </a:r>
                      <a:r>
                        <a:rPr sz="1400" dirty="0" err="1"/>
                        <a:t>biométricos</a:t>
                      </a:r>
                      <a:r>
                        <a:rPr sz="1400" dirty="0"/>
                        <a:t> </a:t>
                      </a:r>
                      <a:r>
                        <a:rPr sz="1400" dirty="0" err="1"/>
                        <a:t>en</a:t>
                      </a:r>
                      <a:r>
                        <a:rPr sz="1400" dirty="0"/>
                        <a:t> la </a:t>
                      </a:r>
                      <a:r>
                        <a:rPr sz="1400" dirty="0" err="1"/>
                        <a:t>frontera</a:t>
                      </a:r>
                      <a:r>
                        <a:rPr sz="1400" dirty="0"/>
                        <a:t> (ABCs)</a:t>
                      </a:r>
                      <a:endParaRPr lang="es-ES" sz="1400" dirty="0"/>
                    </a:p>
                  </a:txBody>
                  <a:tcPr>
                    <a:solidFill>
                      <a:schemeClr val="accent6">
                        <a:lumMod val="60000"/>
                        <a:lumOff val="40000"/>
                      </a:schemeClr>
                    </a:solidFill>
                  </a:tcPr>
                </a:tc>
                <a:extLst>
                  <a:ext uri="{0D108BD9-81ED-4DB2-BD59-A6C34878D82A}">
                    <a16:rowId xmlns:a16="http://schemas.microsoft.com/office/drawing/2014/main" xmlns="" val="10006"/>
                  </a:ext>
                </a:extLst>
              </a:tr>
              <a:tr h="593004">
                <a:tc vMerge="1">
                  <a:txBody>
                    <a:bodyPr/>
                    <a:lstStyle/>
                    <a:p>
                      <a:endParaRPr lang="en-CA" dirty="0"/>
                    </a:p>
                  </a:txBody>
                  <a:tcPr/>
                </a:tc>
                <a:tc>
                  <a:txBody>
                    <a:bodyPr/>
                    <a:lstStyle/>
                    <a:p>
                      <a:r>
                        <a:rPr sz="1400"/>
                        <a:t>El portador ya no tiene derecho a un pasaporte</a:t>
                      </a:r>
                      <a:endParaRPr lang="es-ES" sz="1400" dirty="0"/>
                    </a:p>
                  </a:txBody>
                  <a:tcPr>
                    <a:solidFill>
                      <a:schemeClr val="accent6">
                        <a:lumMod val="60000"/>
                        <a:lumOff val="40000"/>
                      </a:schemeClr>
                    </a:solidFill>
                  </a:tcPr>
                </a:tc>
                <a:tc>
                  <a:txBody>
                    <a:bodyPr/>
                    <a:lstStyle/>
                    <a:p>
                      <a:pPr marL="285750" indent="-285750">
                        <a:buFont typeface="Arial" panose="020B0604020202020204" pitchFamily="34" charset="0"/>
                        <a:buChar char="•"/>
                      </a:pPr>
                      <a:r>
                        <a:rPr sz="1400" dirty="0" err="1"/>
                        <a:t>Intercambio</a:t>
                      </a:r>
                      <a:r>
                        <a:rPr sz="1400" dirty="0"/>
                        <a:t> de </a:t>
                      </a:r>
                      <a:r>
                        <a:rPr sz="1400" dirty="0" err="1"/>
                        <a:t>información</a:t>
                      </a:r>
                      <a:endParaRPr sz="1400" dirty="0"/>
                    </a:p>
                    <a:p>
                      <a:pPr marL="285750" indent="-285750">
                        <a:buFont typeface="Arial" panose="020B0604020202020204" pitchFamily="34" charset="0"/>
                        <a:buChar char="•"/>
                      </a:pPr>
                      <a:r>
                        <a:rPr sz="1400" dirty="0" err="1"/>
                        <a:t>Revocación</a:t>
                      </a:r>
                      <a:r>
                        <a:rPr sz="1400" dirty="0"/>
                        <a:t> de </a:t>
                      </a:r>
                      <a:r>
                        <a:rPr sz="1400" dirty="0" err="1"/>
                        <a:t>pasaporte</a:t>
                      </a:r>
                      <a:endParaRPr lang="es-ES" sz="1400" dirty="0"/>
                    </a:p>
                  </a:txBody>
                  <a:tcPr>
                    <a:solidFill>
                      <a:schemeClr val="accent6">
                        <a:lumMod val="60000"/>
                        <a:lumOff val="40000"/>
                      </a:scheme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105877928"/>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ior Gre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3548</TotalTime>
  <Words>781</Words>
  <Application>Microsoft Office PowerPoint</Application>
  <PresentationFormat>Presentación en pantalla (4:3)</PresentationFormat>
  <Paragraphs>123</Paragraphs>
  <Slides>10</Slides>
  <Notes>8</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10</vt:i4>
      </vt:variant>
    </vt:vector>
  </HeadingPairs>
  <TitlesOfParts>
    <vt:vector size="18" baseType="lpstr">
      <vt:lpstr>Arial Unicode MS</vt:lpstr>
      <vt:lpstr>Arial</vt:lpstr>
      <vt:lpstr>Calibri</vt:lpstr>
      <vt:lpstr>Calibri Light</vt:lpstr>
      <vt:lpstr>4_Custom Design</vt:lpstr>
      <vt:lpstr>Interior Grey Slide</vt:lpstr>
      <vt:lpstr>1_Custom Design</vt:lpstr>
      <vt:lpstr>Custom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México</cp:lastModifiedBy>
  <cp:revision>156</cp:revision>
  <cp:lastPrinted>2016-11-18T14:26:36Z</cp:lastPrinted>
  <dcterms:created xsi:type="dcterms:W3CDTF">2016-11-16T14:26:13Z</dcterms:created>
  <dcterms:modified xsi:type="dcterms:W3CDTF">2017-07-18T00:59:55Z</dcterms:modified>
</cp:coreProperties>
</file>