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notesSlides/notesSlide10.xml" ContentType="application/vnd.openxmlformats-officedocument.presentationml.notesSlid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307" r:id="rId3"/>
    <p:sldId id="317" r:id="rId4"/>
    <p:sldId id="297" r:id="rId5"/>
    <p:sldId id="287" r:id="rId6"/>
    <p:sldId id="262" r:id="rId7"/>
    <p:sldId id="302" r:id="rId8"/>
    <p:sldId id="309" r:id="rId9"/>
    <p:sldId id="271" r:id="rId10"/>
    <p:sldId id="281" r:id="rId11"/>
    <p:sldId id="291" r:id="rId12"/>
    <p:sldId id="282" r:id="rId13"/>
    <p:sldId id="305" r:id="rId14"/>
    <p:sldId id="290" r:id="rId15"/>
    <p:sldId id="283" r:id="rId16"/>
    <p:sldId id="303" r:id="rId17"/>
    <p:sldId id="311" r:id="rId18"/>
    <p:sldId id="315" r:id="rId19"/>
    <p:sldId id="313" r:id="rId20"/>
    <p:sldId id="300" r:id="rId21"/>
    <p:sldId id="304" r:id="rId22"/>
    <p:sldId id="286" r:id="rId23"/>
  </p:sldIdLst>
  <p:sldSz cx="9144000" cy="6858000" type="screen4x3"/>
  <p:notesSz cx="6934200" cy="92202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a:srgbClr val="33CC33"/>
    <a:srgbClr val="FFFFFF"/>
    <a:srgbClr val="FDD1A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9882" autoAdjust="0"/>
  </p:normalViewPr>
  <p:slideViewPr>
    <p:cSldViewPr>
      <p:cViewPr>
        <p:scale>
          <a:sx n="72" d="100"/>
          <a:sy n="72" d="100"/>
        </p:scale>
        <p:origin x="-1326" y="384"/>
      </p:cViewPr>
      <p:guideLst>
        <p:guide orient="horz" pos="2160"/>
        <p:guide pos="2880"/>
      </p:guideLst>
    </p:cSldViewPr>
  </p:slideViewPr>
  <p:notesTextViewPr>
    <p:cViewPr>
      <p:scale>
        <a:sx n="100" d="100"/>
        <a:sy n="100" d="100"/>
      </p:scale>
      <p:origin x="0" y="0"/>
    </p:cViewPr>
  </p:notesTextViewPr>
  <p:notesViewPr>
    <p:cSldViewPr>
      <p:cViewPr>
        <p:scale>
          <a:sx n="87" d="100"/>
          <a:sy n="87" d="100"/>
        </p:scale>
        <p:origin x="-2142" y="18"/>
      </p:cViewPr>
      <p:guideLst>
        <p:guide orient="horz" pos="2904"/>
        <p:guide pos="218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oleObject" Target="file:///\\sh0tcffp0001\cbsa\EB-DGEL\7200\11002\IOAD_Director's%20Office\3320-100-20\MIS%20-%20REFUGEE%20CLAIMS%20STATISTICS%20AND%20REPORTS%20(RCAR)\PRU%20STATS\Refugee%20Claim%20Stats%202001%20to%202012%20General\ref%20claims%20by%20region%202008-2013.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C:\Users\cxm824\Desktop\2013%20IDAs%20AIR.xlsx"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file:///C:\Users\cxm824\Desktop\2013%20IDAs%20AIR.xlsx" TargetMode="External"/><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oleObject" Target="file:///\\sh0tcffp0001\cbsa\EB-DGEL\7200\11002\IOAD_Director's%20Office\3320-100-20\MIS%20-%20TEAM\Stoneberg,%20Juli\Juli's%20working%20copies%20of%20Reports\&#8207;Irregular%20Migration%20Trends%20Report\IDA%20ref%20claims-%202012-%20air%20-%20LEP%20city%20and%20country-%20citizenship.xlsx" TargetMode="External"/><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oleObject" Target="file:///C:\Users\cxm824\Desktop\IDAs%20Air%202013%20-%20last%20embarkation%20point.xlsx" TargetMode="External"/><Relationship Id="rId1" Type="http://schemas.openxmlformats.org/officeDocument/2006/relationships/themeOverride" Target="../theme/themeOverride5.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C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0"/>
          <c:order val="0"/>
          <c:tx>
            <c:strRef>
              <c:f>Sheet2!$E$3</c:f>
              <c:strCache>
                <c:ptCount val="1"/>
                <c:pt idx="0">
                  <c:v>Asia &amp; Pacific</c:v>
                </c:pt>
              </c:strCache>
            </c:strRef>
          </c:tx>
          <c:marker>
            <c:symbol val="none"/>
          </c:marker>
          <c:cat>
            <c:strRef>
              <c:f>Sheet2!$F$2:$L$2</c:f>
              <c:strCache>
                <c:ptCount val="7"/>
                <c:pt idx="0">
                  <c:v>2008</c:v>
                </c:pt>
                <c:pt idx="1">
                  <c:v>2009</c:v>
                </c:pt>
                <c:pt idx="2">
                  <c:v>2010</c:v>
                </c:pt>
                <c:pt idx="3">
                  <c:v>2011</c:v>
                </c:pt>
                <c:pt idx="4">
                  <c:v>2012</c:v>
                </c:pt>
                <c:pt idx="5">
                  <c:v>2013</c:v>
                </c:pt>
                <c:pt idx="6">
                  <c:v>2014 (May 31st)</c:v>
                </c:pt>
              </c:strCache>
            </c:strRef>
          </c:cat>
          <c:val>
            <c:numRef>
              <c:f>Sheet2!$F$3:$L$3</c:f>
              <c:numCache>
                <c:formatCode>General</c:formatCode>
                <c:ptCount val="7"/>
                <c:pt idx="0">
                  <c:v>4769</c:v>
                </c:pt>
                <c:pt idx="1">
                  <c:v>4470</c:v>
                </c:pt>
                <c:pt idx="2">
                  <c:v>5072</c:v>
                </c:pt>
                <c:pt idx="3">
                  <c:v>5452</c:v>
                </c:pt>
                <c:pt idx="4">
                  <c:v>5243</c:v>
                </c:pt>
                <c:pt idx="5">
                  <c:v>2711</c:v>
                </c:pt>
                <c:pt idx="6">
                  <c:v>1299</c:v>
                </c:pt>
              </c:numCache>
            </c:numRef>
          </c:val>
          <c:smooth val="0"/>
        </c:ser>
        <c:ser>
          <c:idx val="1"/>
          <c:order val="1"/>
          <c:tx>
            <c:strRef>
              <c:f>Sheet2!$E$4</c:f>
              <c:strCache>
                <c:ptCount val="1"/>
                <c:pt idx="0">
                  <c:v>Africa &amp; Middle East</c:v>
                </c:pt>
              </c:strCache>
            </c:strRef>
          </c:tx>
          <c:marker>
            <c:symbol val="none"/>
          </c:marker>
          <c:cat>
            <c:strRef>
              <c:f>Sheet2!$F$2:$L$2</c:f>
              <c:strCache>
                <c:ptCount val="7"/>
                <c:pt idx="0">
                  <c:v>2008</c:v>
                </c:pt>
                <c:pt idx="1">
                  <c:v>2009</c:v>
                </c:pt>
                <c:pt idx="2">
                  <c:v>2010</c:v>
                </c:pt>
                <c:pt idx="3">
                  <c:v>2011</c:v>
                </c:pt>
                <c:pt idx="4">
                  <c:v>2012</c:v>
                </c:pt>
                <c:pt idx="5">
                  <c:v>2013</c:v>
                </c:pt>
                <c:pt idx="6">
                  <c:v>2014 (May 31st)</c:v>
                </c:pt>
              </c:strCache>
            </c:strRef>
          </c:cat>
          <c:val>
            <c:numRef>
              <c:f>Sheet2!$F$4:$L$4</c:f>
              <c:numCache>
                <c:formatCode>General</c:formatCode>
                <c:ptCount val="7"/>
                <c:pt idx="0">
                  <c:v>5782</c:v>
                </c:pt>
                <c:pt idx="1">
                  <c:v>5257</c:v>
                </c:pt>
                <c:pt idx="2">
                  <c:v>4923</c:v>
                </c:pt>
                <c:pt idx="3">
                  <c:v>5885</c:v>
                </c:pt>
                <c:pt idx="4">
                  <c:v>5086</c:v>
                </c:pt>
                <c:pt idx="5">
                  <c:v>4184</c:v>
                </c:pt>
                <c:pt idx="6">
                  <c:v>1753</c:v>
                </c:pt>
              </c:numCache>
            </c:numRef>
          </c:val>
          <c:smooth val="0"/>
        </c:ser>
        <c:ser>
          <c:idx val="2"/>
          <c:order val="2"/>
          <c:tx>
            <c:strRef>
              <c:f>Sheet2!$E$5</c:f>
              <c:strCache>
                <c:ptCount val="1"/>
                <c:pt idx="0">
                  <c:v>Europe</c:v>
                </c:pt>
              </c:strCache>
            </c:strRef>
          </c:tx>
          <c:marker>
            <c:symbol val="none"/>
          </c:marker>
          <c:cat>
            <c:strRef>
              <c:f>Sheet2!$F$2:$L$2</c:f>
              <c:strCache>
                <c:ptCount val="7"/>
                <c:pt idx="0">
                  <c:v>2008</c:v>
                </c:pt>
                <c:pt idx="1">
                  <c:v>2009</c:v>
                </c:pt>
                <c:pt idx="2">
                  <c:v>2010</c:v>
                </c:pt>
                <c:pt idx="3">
                  <c:v>2011</c:v>
                </c:pt>
                <c:pt idx="4">
                  <c:v>2012</c:v>
                </c:pt>
                <c:pt idx="5">
                  <c:v>2013</c:v>
                </c:pt>
                <c:pt idx="6">
                  <c:v>2014 (May 31st)</c:v>
                </c:pt>
              </c:strCache>
            </c:strRef>
          </c:cat>
          <c:val>
            <c:numRef>
              <c:f>Sheet2!$F$5:$L$5</c:f>
              <c:numCache>
                <c:formatCode>General</c:formatCode>
                <c:ptCount val="7"/>
                <c:pt idx="0">
                  <c:v>3053</c:v>
                </c:pt>
                <c:pt idx="1">
                  <c:v>6893</c:v>
                </c:pt>
                <c:pt idx="2">
                  <c:v>4819</c:v>
                </c:pt>
                <c:pt idx="3">
                  <c:v>7608</c:v>
                </c:pt>
                <c:pt idx="4">
                  <c:v>5631</c:v>
                </c:pt>
                <c:pt idx="5">
                  <c:v>1169</c:v>
                </c:pt>
                <c:pt idx="6">
                  <c:v>794</c:v>
                </c:pt>
              </c:numCache>
            </c:numRef>
          </c:val>
          <c:smooth val="0"/>
        </c:ser>
        <c:ser>
          <c:idx val="3"/>
          <c:order val="3"/>
          <c:tx>
            <c:strRef>
              <c:f>Sheet2!$E$6</c:f>
              <c:strCache>
                <c:ptCount val="1"/>
                <c:pt idx="0">
                  <c:v>Americas</c:v>
                </c:pt>
              </c:strCache>
            </c:strRef>
          </c:tx>
          <c:marker>
            <c:symbol val="none"/>
          </c:marker>
          <c:cat>
            <c:strRef>
              <c:f>Sheet2!$F$2:$L$2</c:f>
              <c:strCache>
                <c:ptCount val="7"/>
                <c:pt idx="0">
                  <c:v>2008</c:v>
                </c:pt>
                <c:pt idx="1">
                  <c:v>2009</c:v>
                </c:pt>
                <c:pt idx="2">
                  <c:v>2010</c:v>
                </c:pt>
                <c:pt idx="3">
                  <c:v>2011</c:v>
                </c:pt>
                <c:pt idx="4">
                  <c:v>2012</c:v>
                </c:pt>
                <c:pt idx="5">
                  <c:v>2013</c:v>
                </c:pt>
                <c:pt idx="6">
                  <c:v>2014 (May 31st)</c:v>
                </c:pt>
              </c:strCache>
            </c:strRef>
          </c:cat>
          <c:val>
            <c:numRef>
              <c:f>Sheet2!$F$6:$L$6</c:f>
              <c:numCache>
                <c:formatCode>General</c:formatCode>
                <c:ptCount val="7"/>
                <c:pt idx="0">
                  <c:v>23085</c:v>
                </c:pt>
                <c:pt idx="1">
                  <c:v>16314</c:v>
                </c:pt>
                <c:pt idx="2">
                  <c:v>8051</c:v>
                </c:pt>
                <c:pt idx="3">
                  <c:v>6255</c:v>
                </c:pt>
                <c:pt idx="4">
                  <c:v>4320</c:v>
                </c:pt>
                <c:pt idx="5">
                  <c:v>2135</c:v>
                </c:pt>
                <c:pt idx="6">
                  <c:v>933</c:v>
                </c:pt>
              </c:numCache>
            </c:numRef>
          </c:val>
          <c:smooth val="0"/>
        </c:ser>
        <c:ser>
          <c:idx val="4"/>
          <c:order val="4"/>
          <c:tx>
            <c:strRef>
              <c:f>Sheet2!$E$7</c:f>
              <c:strCache>
                <c:ptCount val="1"/>
                <c:pt idx="0">
                  <c:v>Stateless &amp; Unknown</c:v>
                </c:pt>
              </c:strCache>
            </c:strRef>
          </c:tx>
          <c:marker>
            <c:symbol val="none"/>
          </c:marker>
          <c:cat>
            <c:strRef>
              <c:f>Sheet2!$F$2:$L$2</c:f>
              <c:strCache>
                <c:ptCount val="7"/>
                <c:pt idx="0">
                  <c:v>2008</c:v>
                </c:pt>
                <c:pt idx="1">
                  <c:v>2009</c:v>
                </c:pt>
                <c:pt idx="2">
                  <c:v>2010</c:v>
                </c:pt>
                <c:pt idx="3">
                  <c:v>2011</c:v>
                </c:pt>
                <c:pt idx="4">
                  <c:v>2012</c:v>
                </c:pt>
                <c:pt idx="5">
                  <c:v>2013</c:v>
                </c:pt>
                <c:pt idx="6">
                  <c:v>2014 (May 31st)</c:v>
                </c:pt>
              </c:strCache>
            </c:strRef>
          </c:cat>
          <c:val>
            <c:numRef>
              <c:f>Sheet2!$F$7:$L$7</c:f>
              <c:numCache>
                <c:formatCode>General</c:formatCode>
                <c:ptCount val="7"/>
                <c:pt idx="0">
                  <c:v>450</c:v>
                </c:pt>
                <c:pt idx="1">
                  <c:v>371</c:v>
                </c:pt>
                <c:pt idx="2">
                  <c:v>301</c:v>
                </c:pt>
                <c:pt idx="3">
                  <c:v>177</c:v>
                </c:pt>
                <c:pt idx="4">
                  <c:v>227</c:v>
                </c:pt>
                <c:pt idx="5">
                  <c:v>176</c:v>
                </c:pt>
                <c:pt idx="6">
                  <c:v>64</c:v>
                </c:pt>
              </c:numCache>
            </c:numRef>
          </c:val>
          <c:smooth val="0"/>
        </c:ser>
        <c:dLbls>
          <c:showLegendKey val="0"/>
          <c:showVal val="0"/>
          <c:showCatName val="0"/>
          <c:showSerName val="0"/>
          <c:showPercent val="0"/>
          <c:showBubbleSize val="0"/>
        </c:dLbls>
        <c:marker val="1"/>
        <c:smooth val="0"/>
        <c:axId val="91549056"/>
        <c:axId val="91837568"/>
      </c:lineChart>
      <c:catAx>
        <c:axId val="91549056"/>
        <c:scaling>
          <c:orientation val="minMax"/>
        </c:scaling>
        <c:delete val="0"/>
        <c:axPos val="b"/>
        <c:numFmt formatCode="General" sourceLinked="1"/>
        <c:majorTickMark val="out"/>
        <c:minorTickMark val="none"/>
        <c:tickLblPos val="nextTo"/>
        <c:crossAx val="91837568"/>
        <c:crosses val="autoZero"/>
        <c:auto val="1"/>
        <c:lblAlgn val="ctr"/>
        <c:lblOffset val="100"/>
        <c:noMultiLvlLbl val="0"/>
      </c:catAx>
      <c:valAx>
        <c:axId val="91837568"/>
        <c:scaling>
          <c:orientation val="minMax"/>
        </c:scaling>
        <c:delete val="0"/>
        <c:axPos val="l"/>
        <c:majorGridlines/>
        <c:numFmt formatCode="General" sourceLinked="1"/>
        <c:majorTickMark val="out"/>
        <c:minorTickMark val="none"/>
        <c:tickLblPos val="nextTo"/>
        <c:crossAx val="91549056"/>
        <c:crosses val="autoZero"/>
        <c:crossBetween val="between"/>
      </c:valAx>
    </c:plotArea>
    <c:legend>
      <c:legendPos val="r"/>
      <c:layout>
        <c:manualLayout>
          <c:xMode val="edge"/>
          <c:yMode val="edge"/>
          <c:x val="0.79178890033239546"/>
          <c:y val="0.31354986458749906"/>
          <c:w val="0.1986776244080988"/>
          <c:h val="0.40596952030710143"/>
        </c:manualLayout>
      </c:layout>
      <c:overlay val="0"/>
    </c:legend>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C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2200"/>
            </a:pPr>
            <a:r>
              <a:rPr lang="en-US" sz="1800" dirty="0"/>
              <a:t>Improperly Documented Arrivals by Citizenship  (air, land and </a:t>
            </a:r>
            <a:r>
              <a:rPr lang="en-US" sz="1800" dirty="0" smtClean="0"/>
              <a:t>marine</a:t>
            </a:r>
            <a:r>
              <a:rPr lang="en-US" sz="1800" baseline="0" dirty="0" smtClean="0"/>
              <a:t> </a:t>
            </a:r>
            <a:r>
              <a:rPr lang="en-US" sz="1800" dirty="0" smtClean="0"/>
              <a:t>modes</a:t>
            </a:r>
            <a:r>
              <a:rPr lang="en-US" sz="2000" dirty="0"/>
              <a:t>) </a:t>
            </a:r>
          </a:p>
        </c:rich>
      </c:tx>
      <c:overlay val="0"/>
    </c:title>
    <c:autoTitleDeleted val="0"/>
    <c:plotArea>
      <c:layout/>
      <c:pieChart>
        <c:varyColors val="1"/>
        <c:dLbls>
          <c:showLegendKey val="0"/>
          <c:showVal val="0"/>
          <c:showCatName val="0"/>
          <c:showSerName val="0"/>
          <c:showPercent val="0"/>
          <c:showBubbleSize val="0"/>
          <c:showLeaderLines val="0"/>
        </c:dLbls>
        <c:firstSliceAng val="0"/>
      </c:pieChart>
    </c:plotArea>
    <c:legend>
      <c:legendPos val="r"/>
      <c:layout>
        <c:manualLayout>
          <c:xMode val="edge"/>
          <c:yMode val="edge"/>
          <c:x val="0.7339839536043784"/>
          <c:y val="0.22538588188287487"/>
          <c:w val="0.18312676279585832"/>
          <c:h val="0.68077651710858977"/>
        </c:manualLayout>
      </c:layout>
      <c:overlay val="0"/>
      <c:spPr>
        <a:ln>
          <a:solidFill>
            <a:schemeClr val="accent1"/>
          </a:solidFill>
        </a:ln>
      </c:spPr>
      <c:txPr>
        <a:bodyPr/>
        <a:lstStyle/>
        <a:p>
          <a:pPr>
            <a:defRPr sz="1200"/>
          </a:pPr>
          <a:endParaRPr lang="es-CR"/>
        </a:p>
      </c:txPr>
    </c:legend>
    <c:plotVisOnly val="1"/>
    <c:dispBlanksAs val="gap"/>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C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Tables!$M$1:$P$1</c:f>
              <c:strCache>
                <c:ptCount val="1"/>
                <c:pt idx="0">
                  <c:v>Improperly Documented Arrivals 2013 air, land and marine modes </c:v>
                </c:pt>
              </c:strCache>
            </c:strRef>
          </c:tx>
          <c:dLbls>
            <c:txPr>
              <a:bodyPr/>
              <a:lstStyle/>
              <a:p>
                <a:pPr>
                  <a:defRPr sz="1400"/>
                </a:pPr>
                <a:endParaRPr lang="es-CR"/>
              </a:p>
            </c:txPr>
            <c:dLblPos val="outEnd"/>
            <c:showLegendKey val="0"/>
            <c:showVal val="0"/>
            <c:showCatName val="0"/>
            <c:showSerName val="0"/>
            <c:showPercent val="1"/>
            <c:showBubbleSize val="0"/>
            <c:showLeaderLines val="0"/>
          </c:dLbls>
          <c:cat>
            <c:strRef>
              <c:f>Tables!$M$2:$M$13</c:f>
              <c:strCache>
                <c:ptCount val="12"/>
                <c:pt idx="0">
                  <c:v>China</c:v>
                </c:pt>
                <c:pt idx="1">
                  <c:v>Colombia</c:v>
                </c:pt>
                <c:pt idx="2">
                  <c:v>Pakistan</c:v>
                </c:pt>
                <c:pt idx="3">
                  <c:v>Burundi</c:v>
                </c:pt>
                <c:pt idx="4">
                  <c:v>Syria</c:v>
                </c:pt>
                <c:pt idx="5">
                  <c:v>India</c:v>
                </c:pt>
                <c:pt idx="6">
                  <c:v>Congo</c:v>
                </c:pt>
                <c:pt idx="7">
                  <c:v>Afghanistan</c:v>
                </c:pt>
                <c:pt idx="8">
                  <c:v>Eritrea</c:v>
                </c:pt>
                <c:pt idx="9">
                  <c:v>Sri Lanka</c:v>
                </c:pt>
                <c:pt idx="10">
                  <c:v>Iraq</c:v>
                </c:pt>
                <c:pt idx="11">
                  <c:v>Other</c:v>
                </c:pt>
              </c:strCache>
            </c:strRef>
          </c:cat>
          <c:val>
            <c:numRef>
              <c:f>Tables!$N$2:$N$13</c:f>
              <c:numCache>
                <c:formatCode>General</c:formatCode>
                <c:ptCount val="12"/>
                <c:pt idx="0">
                  <c:v>988</c:v>
                </c:pt>
                <c:pt idx="1">
                  <c:v>456</c:v>
                </c:pt>
                <c:pt idx="2">
                  <c:v>272</c:v>
                </c:pt>
                <c:pt idx="3">
                  <c:v>179</c:v>
                </c:pt>
                <c:pt idx="4">
                  <c:v>170</c:v>
                </c:pt>
                <c:pt idx="5">
                  <c:v>157</c:v>
                </c:pt>
                <c:pt idx="6">
                  <c:v>124</c:v>
                </c:pt>
                <c:pt idx="7">
                  <c:v>133</c:v>
                </c:pt>
                <c:pt idx="8">
                  <c:v>108</c:v>
                </c:pt>
                <c:pt idx="9">
                  <c:v>123</c:v>
                </c:pt>
                <c:pt idx="10">
                  <c:v>112</c:v>
                </c:pt>
                <c:pt idx="11">
                  <c:v>2150</c:v>
                </c:pt>
              </c:numCache>
            </c:numRef>
          </c:val>
        </c:ser>
        <c:dLbls>
          <c:showLegendKey val="0"/>
          <c:showVal val="0"/>
          <c:showCatName val="0"/>
          <c:showSerName val="0"/>
          <c:showPercent val="0"/>
          <c:showBubbleSize val="0"/>
          <c:showLeaderLines val="0"/>
        </c:dLbls>
        <c:firstSliceAng val="0"/>
      </c:pieChart>
    </c:plotArea>
    <c:legend>
      <c:legendPos val="r"/>
      <c:layout>
        <c:manualLayout>
          <c:xMode val="edge"/>
          <c:yMode val="edge"/>
          <c:x val="0.7339839536043784"/>
          <c:y val="0.12997303578290934"/>
          <c:w val="0.21252158629547982"/>
          <c:h val="0.77618948532130294"/>
        </c:manualLayout>
      </c:layout>
      <c:overlay val="0"/>
      <c:spPr>
        <a:ln>
          <a:solidFill>
            <a:schemeClr val="accent1"/>
          </a:solidFill>
        </a:ln>
      </c:spPr>
      <c:txPr>
        <a:bodyPr/>
        <a:lstStyle/>
        <a:p>
          <a:pPr>
            <a:defRPr sz="1600"/>
          </a:pPr>
          <a:endParaRPr lang="es-CR"/>
        </a:p>
      </c:txPr>
    </c:legend>
    <c:plotVisOnly val="1"/>
    <c:dispBlanksAs val="gap"/>
    <c:showDLblsOverMax val="0"/>
  </c:chart>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C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dirty="0"/>
              <a:t>Top</a:t>
            </a:r>
            <a:r>
              <a:rPr lang="en-US" baseline="0" dirty="0"/>
              <a:t> 10 </a:t>
            </a:r>
            <a:r>
              <a:rPr lang="en-US" dirty="0"/>
              <a:t>Last</a:t>
            </a:r>
            <a:r>
              <a:rPr lang="en-US" baseline="0" dirty="0"/>
              <a:t> Embarkation Points of Improperly Documented Refugee Claimants</a:t>
            </a:r>
            <a:r>
              <a:rPr lang="en-US" dirty="0"/>
              <a:t> </a:t>
            </a:r>
          </a:p>
        </c:rich>
      </c:tx>
      <c:overlay val="0"/>
    </c:title>
    <c:autoTitleDeleted val="0"/>
    <c:plotArea>
      <c:layout/>
      <c:pieChart>
        <c:varyColors val="1"/>
        <c:dLbls>
          <c:showLegendKey val="0"/>
          <c:showVal val="0"/>
          <c:showCatName val="0"/>
          <c:showSerName val="0"/>
          <c:showPercent val="0"/>
          <c:showBubbleSize val="0"/>
          <c:showLeaderLines val="1"/>
        </c:dLbls>
        <c:firstSliceAng val="0"/>
      </c:pieChart>
    </c:plotArea>
    <c:legend>
      <c:legendPos val="r"/>
      <c:layout>
        <c:manualLayout>
          <c:xMode val="edge"/>
          <c:yMode val="edge"/>
          <c:x val="0.64703710829120098"/>
          <c:y val="0.24761904761904766"/>
          <c:w val="0.20307041501561554"/>
          <c:h val="0.65875297709976666"/>
        </c:manualLayout>
      </c:layout>
      <c:overlay val="0"/>
      <c:spPr>
        <a:solidFill>
          <a:schemeClr val="bg1"/>
        </a:solidFill>
        <a:ln>
          <a:solidFill>
            <a:schemeClr val="tx1"/>
          </a:solidFill>
        </a:ln>
      </c:spPr>
    </c:legend>
    <c:plotVisOnly val="1"/>
    <c:dispBlanksAs val="gap"/>
    <c:showDLblsOverMax val="0"/>
  </c:chart>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C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pieChart>
        <c:varyColors val="1"/>
        <c:ser>
          <c:idx val="0"/>
          <c:order val="0"/>
          <c:dLbls>
            <c:txPr>
              <a:bodyPr/>
              <a:lstStyle/>
              <a:p>
                <a:pPr>
                  <a:defRPr sz="1400"/>
                </a:pPr>
                <a:endParaRPr lang="es-CR"/>
              </a:p>
            </c:txPr>
            <c:dLblPos val="outEnd"/>
            <c:showLegendKey val="0"/>
            <c:showVal val="0"/>
            <c:showCatName val="0"/>
            <c:showSerName val="0"/>
            <c:showPercent val="1"/>
            <c:showBubbleSize val="0"/>
            <c:showLeaderLines val="1"/>
          </c:dLbls>
          <c:cat>
            <c:strRef>
              <c:f>_!$J$2:$J$11</c:f>
              <c:strCache>
                <c:ptCount val="10"/>
                <c:pt idx="0">
                  <c:v>Unknown</c:v>
                </c:pt>
                <c:pt idx="1">
                  <c:v>Frankfurt</c:v>
                </c:pt>
                <c:pt idx="2">
                  <c:v>London</c:v>
                </c:pt>
                <c:pt idx="3">
                  <c:v>Paris</c:v>
                </c:pt>
                <c:pt idx="4">
                  <c:v>Amsterdam</c:v>
                </c:pt>
                <c:pt idx="5">
                  <c:v>Brussels</c:v>
                </c:pt>
                <c:pt idx="6">
                  <c:v>Istanbul</c:v>
                </c:pt>
                <c:pt idx="7">
                  <c:v>Cairo</c:v>
                </c:pt>
                <c:pt idx="8">
                  <c:v>Rome</c:v>
                </c:pt>
                <c:pt idx="9">
                  <c:v>Zurich</c:v>
                </c:pt>
              </c:strCache>
            </c:strRef>
          </c:cat>
          <c:val>
            <c:numRef>
              <c:f>_!$K$2:$K$11</c:f>
              <c:numCache>
                <c:formatCode>General</c:formatCode>
                <c:ptCount val="10"/>
                <c:pt idx="0">
                  <c:v>98</c:v>
                </c:pt>
                <c:pt idx="1">
                  <c:v>52</c:v>
                </c:pt>
                <c:pt idx="2">
                  <c:v>37</c:v>
                </c:pt>
                <c:pt idx="3">
                  <c:v>32</c:v>
                </c:pt>
                <c:pt idx="4">
                  <c:v>24</c:v>
                </c:pt>
                <c:pt idx="5">
                  <c:v>21</c:v>
                </c:pt>
                <c:pt idx="6">
                  <c:v>18</c:v>
                </c:pt>
                <c:pt idx="7">
                  <c:v>17</c:v>
                </c:pt>
                <c:pt idx="8">
                  <c:v>16</c:v>
                </c:pt>
                <c:pt idx="9">
                  <c:v>15</c:v>
                </c:pt>
              </c:numCache>
            </c:numRef>
          </c:val>
        </c:ser>
        <c:dLbls>
          <c:showLegendKey val="0"/>
          <c:showVal val="0"/>
          <c:showCatName val="0"/>
          <c:showSerName val="0"/>
          <c:showPercent val="0"/>
          <c:showBubbleSize val="0"/>
          <c:showLeaderLines val="1"/>
        </c:dLbls>
        <c:firstSliceAng val="0"/>
      </c:pieChart>
    </c:plotArea>
    <c:legend>
      <c:legendPos val="r"/>
      <c:layout>
        <c:manualLayout>
          <c:xMode val="edge"/>
          <c:yMode val="edge"/>
          <c:x val="0.77803765942418224"/>
          <c:y val="0.12454062245409693"/>
          <c:w val="0.19283713634264898"/>
          <c:h val="0.64392888221103817"/>
        </c:manualLayout>
      </c:layout>
      <c:overlay val="0"/>
      <c:spPr>
        <a:ln>
          <a:solidFill>
            <a:schemeClr val="accent1"/>
          </a:solidFill>
        </a:ln>
      </c:spPr>
      <c:txPr>
        <a:bodyPr/>
        <a:lstStyle/>
        <a:p>
          <a:pPr>
            <a:defRPr sz="1400"/>
          </a:pPr>
          <a:endParaRPr lang="es-CR"/>
        </a:p>
      </c:txPr>
    </c:legend>
    <c:plotVisOnly val="1"/>
    <c:dispBlanksAs val="gap"/>
    <c:showDLblsOverMax val="0"/>
  </c:chart>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0" y="0"/>
            <a:ext cx="3005138"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26627" name="Rectangle 3"/>
          <p:cNvSpPr>
            <a:spLocks noGrp="1" noChangeArrowheads="1"/>
          </p:cNvSpPr>
          <p:nvPr>
            <p:ph type="dt" idx="1"/>
          </p:nvPr>
        </p:nvSpPr>
        <p:spPr bwMode="auto">
          <a:xfrm>
            <a:off x="3927475" y="0"/>
            <a:ext cx="3005138"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24580" name="Rectangle 4"/>
          <p:cNvSpPr>
            <a:spLocks noGrp="1" noRot="1" noChangeAspect="1" noChangeArrowheads="1" noTextEdit="1"/>
          </p:cNvSpPr>
          <p:nvPr>
            <p:ph type="sldImg" idx="2"/>
          </p:nvPr>
        </p:nvSpPr>
        <p:spPr bwMode="auto">
          <a:xfrm>
            <a:off x="1162050" y="692150"/>
            <a:ext cx="4610100" cy="345757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6629" name="Rectangle 5"/>
          <p:cNvSpPr>
            <a:spLocks noGrp="1" noChangeArrowheads="1"/>
          </p:cNvSpPr>
          <p:nvPr>
            <p:ph type="body" sz="quarter" idx="3"/>
          </p:nvPr>
        </p:nvSpPr>
        <p:spPr bwMode="auto">
          <a:xfrm>
            <a:off x="693738" y="4379913"/>
            <a:ext cx="5546725" cy="414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6630" name="Rectangle 6"/>
          <p:cNvSpPr>
            <a:spLocks noGrp="1" noChangeArrowheads="1"/>
          </p:cNvSpPr>
          <p:nvPr>
            <p:ph type="ftr" sz="quarter" idx="4"/>
          </p:nvPr>
        </p:nvSpPr>
        <p:spPr bwMode="auto">
          <a:xfrm>
            <a:off x="0" y="8758238"/>
            <a:ext cx="3005138"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26631" name="Rectangle 7"/>
          <p:cNvSpPr>
            <a:spLocks noGrp="1" noChangeArrowheads="1"/>
          </p:cNvSpPr>
          <p:nvPr>
            <p:ph type="sldNum" sz="quarter" idx="5"/>
          </p:nvPr>
        </p:nvSpPr>
        <p:spPr bwMode="auto">
          <a:xfrm>
            <a:off x="3927475" y="8758238"/>
            <a:ext cx="3005138"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67A93ED9-9DFB-4776-A235-781E803F9BE5}" type="slidenum">
              <a:rPr lang="en-US"/>
              <a:pPr>
                <a:defRPr/>
              </a:pPr>
              <a:t>‹#›</a:t>
            </a:fld>
            <a:endParaRPr lang="en-US"/>
          </a:p>
        </p:txBody>
      </p:sp>
    </p:spTree>
    <p:extLst>
      <p:ext uri="{BB962C8B-B14F-4D97-AF65-F5344CB8AC3E}">
        <p14:creationId xmlns:p14="http://schemas.microsoft.com/office/powerpoint/2010/main" val="314809082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p:spPr>
        <p:txBody>
          <a:bodyPr/>
          <a:lstStyle/>
          <a:p>
            <a:pPr eaLnBrk="1" hangingPunct="1"/>
            <a:endParaRPr lang="en-CA" altLang="en-US" dirty="0" smtClean="0"/>
          </a:p>
        </p:txBody>
      </p:sp>
      <p:sp>
        <p:nvSpPr>
          <p:cNvPr id="25604"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A7CD2A85-CE93-4861-9AAF-4C2C8A9A310E}" type="slidenum">
              <a:rPr lang="en-US" altLang="en-US" smtClean="0"/>
              <a:pPr eaLnBrk="1" hangingPunct="1">
                <a:spcBef>
                  <a:spcPct val="0"/>
                </a:spcBef>
              </a:pPr>
              <a:t>1</a:t>
            </a:fld>
            <a:endParaRPr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2BB5BD6E-BFAC-46F9-8CD4-68619CE07177}" type="slidenum">
              <a:rPr lang="en-US" altLang="en-US" smtClean="0"/>
              <a:pPr eaLnBrk="1" hangingPunct="1">
                <a:spcBef>
                  <a:spcPct val="0"/>
                </a:spcBef>
              </a:pPr>
              <a:t>10</a:t>
            </a:fld>
            <a:endParaRPr lang="en-US" altLang="en-US" smtClean="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p:spPr>
        <p:txBody>
          <a:bodyPr/>
          <a:lstStyle/>
          <a:p>
            <a:pPr eaLnBrk="1" hangingPunct="1"/>
            <a:endParaRPr lang="en-CA" alt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p:spPr>
        <p:txBody>
          <a:bodyPr/>
          <a:lstStyle/>
          <a:p>
            <a:pPr eaLnBrk="1" hangingPunct="1"/>
            <a:endParaRPr lang="en-CA" altLang="en-US" dirty="0" smtClean="0"/>
          </a:p>
          <a:p>
            <a:endParaRPr lang="en-CA" altLang="en-US" dirty="0" smtClean="0"/>
          </a:p>
        </p:txBody>
      </p:sp>
      <p:sp>
        <p:nvSpPr>
          <p:cNvPr id="34820"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9E23A16E-9375-48B6-B1EC-3D6AAA9C4649}" type="slidenum">
              <a:rPr lang="en-US" altLang="en-US" smtClean="0"/>
              <a:pPr eaLnBrk="1" hangingPunct="1">
                <a:spcBef>
                  <a:spcPct val="0"/>
                </a:spcBef>
              </a:pPr>
              <a:t>11</a:t>
            </a:fld>
            <a:endParaRPr lang="en-US"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1880AACB-5239-407D-A1DF-B0D4A0FB3274}" type="slidenum">
              <a:rPr lang="en-US" altLang="en-US" smtClean="0"/>
              <a:pPr eaLnBrk="1" hangingPunct="1">
                <a:spcBef>
                  <a:spcPct val="0"/>
                </a:spcBef>
              </a:pPr>
              <a:t>12</a:t>
            </a:fld>
            <a:endParaRPr lang="en-US" altLang="en-US"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p:spPr>
        <p:txBody>
          <a:bodyPr/>
          <a:lstStyle/>
          <a:p>
            <a:pPr eaLnBrk="1" hangingPunct="1"/>
            <a:endParaRPr lang="en-US" alt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FC83DF31-7899-405E-8820-9533B60F5699}" type="slidenum">
              <a:rPr lang="en-US" altLang="en-US" smtClean="0"/>
              <a:pPr eaLnBrk="1" hangingPunct="1">
                <a:spcBef>
                  <a:spcPct val="0"/>
                </a:spcBef>
              </a:pPr>
              <a:t>13</a:t>
            </a:fld>
            <a:endParaRPr lang="en-US" altLang="en-US"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p:spPr>
        <p:txBody>
          <a:bodyPr/>
          <a:lstStyle/>
          <a:p>
            <a:pPr eaLnBrk="1" hangingPunct="1"/>
            <a:endParaRPr lang="en-US" alt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p:spPr>
        <p:txBody>
          <a:bodyPr/>
          <a:lstStyle/>
          <a:p>
            <a:endParaRPr lang="en-CA" altLang="en-US" dirty="0" smtClean="0"/>
          </a:p>
        </p:txBody>
      </p:sp>
      <p:sp>
        <p:nvSpPr>
          <p:cNvPr id="36868"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3ECFA3D2-1E1A-4FD7-937C-9D0C9FA8CF36}" type="slidenum">
              <a:rPr lang="en-US" altLang="en-US" smtClean="0"/>
              <a:pPr eaLnBrk="1" hangingPunct="1">
                <a:spcBef>
                  <a:spcPct val="0"/>
                </a:spcBef>
              </a:pPr>
              <a:t>14</a:t>
            </a:fld>
            <a:endParaRPr lang="en-US"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E3FACFDA-8A5F-4BD8-A73B-CE1743E5DE76}" type="slidenum">
              <a:rPr lang="en-US" altLang="en-US" smtClean="0"/>
              <a:pPr eaLnBrk="1" hangingPunct="1">
                <a:spcBef>
                  <a:spcPct val="0"/>
                </a:spcBef>
              </a:pPr>
              <a:t>15</a:t>
            </a:fld>
            <a:endParaRPr lang="en-US" altLang="en-US"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p:spPr>
        <p:txBody>
          <a:bodyPr/>
          <a:lstStyle/>
          <a:p>
            <a:pPr eaLnBrk="1" hangingPunct="1"/>
            <a:endParaRPr lang="en-US" alt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p:spPr>
        <p:txBody>
          <a:bodyPr/>
          <a:lstStyle/>
          <a:p>
            <a:endParaRPr lang="en-CA" altLang="en-US" dirty="0" smtClean="0"/>
          </a:p>
        </p:txBody>
      </p:sp>
      <p:sp>
        <p:nvSpPr>
          <p:cNvPr id="37892" name="Slide Number Placeholder 3"/>
          <p:cNvSpPr>
            <a:spLocks noGrp="1"/>
          </p:cNvSpPr>
          <p:nvPr>
            <p:ph type="sldNum" sz="quarter" idx="5"/>
          </p:nvPr>
        </p:nvSpPr>
        <p:spPr>
          <a:noFill/>
        </p:spPr>
        <p:txBody>
          <a:bodyPr/>
          <a:lstStyle>
            <a:lvl1pPr defTabSz="912813" eaLnBrk="0" hangingPunct="0">
              <a:spcBef>
                <a:spcPct val="30000"/>
              </a:spcBef>
              <a:defRPr sz="1200">
                <a:solidFill>
                  <a:schemeClr val="tx1"/>
                </a:solidFill>
                <a:latin typeface="Arial" charset="0"/>
              </a:defRPr>
            </a:lvl1pPr>
            <a:lvl2pPr marL="735013" indent="-282575" defTabSz="912813" eaLnBrk="0" hangingPunct="0">
              <a:spcBef>
                <a:spcPct val="30000"/>
              </a:spcBef>
              <a:defRPr sz="1200">
                <a:solidFill>
                  <a:schemeClr val="tx1"/>
                </a:solidFill>
                <a:latin typeface="Arial" charset="0"/>
              </a:defRPr>
            </a:lvl2pPr>
            <a:lvl3pPr marL="1131888" indent="-225425" defTabSz="912813" eaLnBrk="0" hangingPunct="0">
              <a:spcBef>
                <a:spcPct val="30000"/>
              </a:spcBef>
              <a:defRPr sz="1200">
                <a:solidFill>
                  <a:schemeClr val="tx1"/>
                </a:solidFill>
                <a:latin typeface="Arial" charset="0"/>
              </a:defRPr>
            </a:lvl3pPr>
            <a:lvl4pPr marL="1584325" indent="-225425" defTabSz="912813" eaLnBrk="0" hangingPunct="0">
              <a:spcBef>
                <a:spcPct val="30000"/>
              </a:spcBef>
              <a:defRPr sz="1200">
                <a:solidFill>
                  <a:schemeClr val="tx1"/>
                </a:solidFill>
                <a:latin typeface="Arial" charset="0"/>
              </a:defRPr>
            </a:lvl4pPr>
            <a:lvl5pPr marL="2036763" indent="-225425" defTabSz="912813" eaLnBrk="0" hangingPunct="0">
              <a:spcBef>
                <a:spcPct val="30000"/>
              </a:spcBef>
              <a:defRPr sz="1200">
                <a:solidFill>
                  <a:schemeClr val="tx1"/>
                </a:solidFill>
                <a:latin typeface="Arial" charset="0"/>
              </a:defRPr>
            </a:lvl5pPr>
            <a:lvl6pPr marL="2493963" indent="-225425" defTabSz="912813" eaLnBrk="0" fontAlgn="base" hangingPunct="0">
              <a:spcBef>
                <a:spcPct val="30000"/>
              </a:spcBef>
              <a:spcAft>
                <a:spcPct val="0"/>
              </a:spcAft>
              <a:defRPr sz="1200">
                <a:solidFill>
                  <a:schemeClr val="tx1"/>
                </a:solidFill>
                <a:latin typeface="Arial" charset="0"/>
              </a:defRPr>
            </a:lvl6pPr>
            <a:lvl7pPr marL="2951163" indent="-225425" defTabSz="912813" eaLnBrk="0" fontAlgn="base" hangingPunct="0">
              <a:spcBef>
                <a:spcPct val="30000"/>
              </a:spcBef>
              <a:spcAft>
                <a:spcPct val="0"/>
              </a:spcAft>
              <a:defRPr sz="1200">
                <a:solidFill>
                  <a:schemeClr val="tx1"/>
                </a:solidFill>
                <a:latin typeface="Arial" charset="0"/>
              </a:defRPr>
            </a:lvl7pPr>
            <a:lvl8pPr marL="3408363" indent="-225425" defTabSz="912813" eaLnBrk="0" fontAlgn="base" hangingPunct="0">
              <a:spcBef>
                <a:spcPct val="30000"/>
              </a:spcBef>
              <a:spcAft>
                <a:spcPct val="0"/>
              </a:spcAft>
              <a:defRPr sz="1200">
                <a:solidFill>
                  <a:schemeClr val="tx1"/>
                </a:solidFill>
                <a:latin typeface="Arial" charset="0"/>
              </a:defRPr>
            </a:lvl8pPr>
            <a:lvl9pPr marL="3865563" indent="-225425" defTabSz="91281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72FE5121-5509-491E-B9C2-3880A1AE557D}" type="slidenum">
              <a:rPr lang="en-US" altLang="en-US" smtClean="0"/>
              <a:pPr eaLnBrk="1" hangingPunct="1">
                <a:spcBef>
                  <a:spcPct val="0"/>
                </a:spcBef>
              </a:pPr>
              <a:t>16</a:t>
            </a:fld>
            <a:endParaRPr lang="en-US"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32D860EA-5E45-4603-9972-041FCEE5843C}" type="slidenum">
              <a:rPr lang="en-CA" smtClean="0"/>
              <a:t>17</a:t>
            </a:fld>
            <a:endParaRPr lang="en-CA"/>
          </a:p>
        </p:txBody>
      </p:sp>
    </p:spTree>
    <p:extLst>
      <p:ext uri="{BB962C8B-B14F-4D97-AF65-F5344CB8AC3E}">
        <p14:creationId xmlns:p14="http://schemas.microsoft.com/office/powerpoint/2010/main" val="41414959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p:spPr>
        <p:txBody>
          <a:bodyPr/>
          <a:lstStyle/>
          <a:p>
            <a:endParaRPr lang="en-CA" altLang="en-US" dirty="0" smtClean="0"/>
          </a:p>
        </p:txBody>
      </p:sp>
      <p:sp>
        <p:nvSpPr>
          <p:cNvPr id="43012"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ECFC9588-AE3C-48C9-BFF0-6E6B6CC195D9}" type="slidenum">
              <a:rPr lang="en-US" altLang="en-US" smtClean="0"/>
              <a:pPr eaLnBrk="1" hangingPunct="1">
                <a:spcBef>
                  <a:spcPct val="0"/>
                </a:spcBef>
              </a:pPr>
              <a:t>18</a:t>
            </a:fld>
            <a:endParaRPr lang="en-US"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67A93ED9-9DFB-4776-A235-781E803F9BE5}" type="slidenum">
              <a:rPr lang="en-US" smtClean="0"/>
              <a:pPr>
                <a:defRPr/>
              </a:pPr>
              <a:t>19</a:t>
            </a:fld>
            <a:endParaRPr lang="en-US"/>
          </a:p>
        </p:txBody>
      </p:sp>
    </p:spTree>
    <p:extLst>
      <p:ext uri="{BB962C8B-B14F-4D97-AF65-F5344CB8AC3E}">
        <p14:creationId xmlns:p14="http://schemas.microsoft.com/office/powerpoint/2010/main" val="37702087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67A93ED9-9DFB-4776-A235-781E803F9BE5}" type="slidenum">
              <a:rPr lang="en-US" smtClean="0"/>
              <a:pPr>
                <a:defRPr/>
              </a:pPr>
              <a:t>2</a:t>
            </a:fld>
            <a:endParaRPr lang="en-US"/>
          </a:p>
        </p:txBody>
      </p:sp>
    </p:spTree>
    <p:extLst>
      <p:ext uri="{BB962C8B-B14F-4D97-AF65-F5344CB8AC3E}">
        <p14:creationId xmlns:p14="http://schemas.microsoft.com/office/powerpoint/2010/main" val="17387736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p:spPr>
        <p:txBody>
          <a:bodyPr/>
          <a:lstStyle/>
          <a:p>
            <a:endParaRPr lang="en-CA" altLang="en-US" smtClean="0"/>
          </a:p>
        </p:txBody>
      </p:sp>
      <p:sp>
        <p:nvSpPr>
          <p:cNvPr id="39940"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32214886-6152-412F-AF85-124F581801E1}" type="slidenum">
              <a:rPr lang="en-US" altLang="en-US" smtClean="0"/>
              <a:pPr eaLnBrk="1" hangingPunct="1">
                <a:spcBef>
                  <a:spcPct val="0"/>
                </a:spcBef>
              </a:pPr>
              <a:t>20</a:t>
            </a:fld>
            <a:endParaRPr lang="en-US" alt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p:spPr>
        <p:txBody>
          <a:bodyPr/>
          <a:lstStyle/>
          <a:p>
            <a:endParaRPr lang="en-CA" altLang="en-US" dirty="0" smtClean="0"/>
          </a:p>
        </p:txBody>
      </p:sp>
      <p:sp>
        <p:nvSpPr>
          <p:cNvPr id="38916"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5B52A7AE-EA49-46A0-922E-B4F0B2DF3788}" type="slidenum">
              <a:rPr lang="en-US" altLang="en-US" smtClean="0"/>
              <a:pPr eaLnBrk="1" hangingPunct="1">
                <a:spcBef>
                  <a:spcPct val="0"/>
                </a:spcBef>
              </a:pPr>
              <a:t>21</a:t>
            </a:fld>
            <a:endParaRPr lang="en-US" alt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67A93ED9-9DFB-4776-A235-781E803F9BE5}" type="slidenum">
              <a:rPr lang="en-US" smtClean="0"/>
              <a:pPr>
                <a:defRPr/>
              </a:pPr>
              <a:t>22</a:t>
            </a:fld>
            <a:endParaRPr lang="en-US"/>
          </a:p>
        </p:txBody>
      </p:sp>
    </p:spTree>
    <p:extLst>
      <p:ext uri="{BB962C8B-B14F-4D97-AF65-F5344CB8AC3E}">
        <p14:creationId xmlns:p14="http://schemas.microsoft.com/office/powerpoint/2010/main" val="19618870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fr-CA" dirty="0" smtClean="0"/>
          </a:p>
        </p:txBody>
      </p:sp>
      <p:sp>
        <p:nvSpPr>
          <p:cNvPr id="4" name="Slide Number Placeholder 3"/>
          <p:cNvSpPr>
            <a:spLocks noGrp="1"/>
          </p:cNvSpPr>
          <p:nvPr>
            <p:ph type="sldNum" sz="quarter" idx="10"/>
          </p:nvPr>
        </p:nvSpPr>
        <p:spPr/>
        <p:txBody>
          <a:bodyPr/>
          <a:lstStyle/>
          <a:p>
            <a:pPr>
              <a:defRPr/>
            </a:pPr>
            <a:fld id="{4CD4C900-209C-4DDC-830D-4A2084C1BC57}" type="slidenum">
              <a:rPr lang="en-CA" smtClean="0">
                <a:solidFill>
                  <a:prstClr val="black"/>
                </a:solidFill>
              </a:rPr>
              <a:pPr>
                <a:defRPr/>
              </a:pPr>
              <a:t>3</a:t>
            </a:fld>
            <a:endParaRPr lang="en-CA">
              <a:solidFill>
                <a:prstClr val="black"/>
              </a:solidFill>
            </a:endParaRPr>
          </a:p>
        </p:txBody>
      </p:sp>
    </p:spTree>
    <p:extLst>
      <p:ext uri="{BB962C8B-B14F-4D97-AF65-F5344CB8AC3E}">
        <p14:creationId xmlns:p14="http://schemas.microsoft.com/office/powerpoint/2010/main" val="20222155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p:spPr>
        <p:txBody>
          <a:bodyPr/>
          <a:lstStyle/>
          <a:p>
            <a:pPr marL="171450" indent="-171450">
              <a:buFont typeface="Arial" panose="020B0604020202020204" pitchFamily="34" charset="0"/>
              <a:buChar char="•"/>
            </a:pPr>
            <a:endParaRPr lang="en-CA" altLang="en-US" dirty="0" smtClean="0"/>
          </a:p>
        </p:txBody>
      </p:sp>
      <p:sp>
        <p:nvSpPr>
          <p:cNvPr id="28676"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B2933108-E62E-4F2B-8A0B-0A80A932EF9F}" type="slidenum">
              <a:rPr lang="en-US" altLang="en-US" smtClean="0"/>
              <a:pPr eaLnBrk="1" hangingPunct="1">
                <a:spcBef>
                  <a:spcPct val="0"/>
                </a:spcBef>
              </a:pPr>
              <a:t>4</a:t>
            </a:fld>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4E1D9FDA-C79E-43EE-8133-04E57BD2D78D}" type="slidenum">
              <a:rPr lang="en-US" altLang="en-US" smtClean="0"/>
              <a:pPr eaLnBrk="1" hangingPunct="1">
                <a:spcBef>
                  <a:spcPct val="0"/>
                </a:spcBef>
              </a:pPr>
              <a:t>5</a:t>
            </a:fld>
            <a:endParaRPr lang="en-US" altLang="en-US" smtClean="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p:spPr>
        <p:txBody>
          <a:bodyPr/>
          <a:lstStyle/>
          <a:p>
            <a:pPr eaLnBrk="1" hangingPunct="1"/>
            <a:endParaRPr lang="en-CA" altLang="en-US" dirty="0" smtClean="0"/>
          </a:p>
          <a:p>
            <a:pPr eaLnBrk="1" hangingPunct="1"/>
            <a:endParaRPr lang="en-CA" altLang="en-US" dirty="0" smtClean="0"/>
          </a:p>
          <a:p>
            <a:pPr eaLnBrk="1" hangingPunct="1"/>
            <a:endParaRPr lang="en-US" alt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BBE70E64-FE78-43F1-86D1-316AA3D02C5E}" type="slidenum">
              <a:rPr lang="en-US" altLang="en-US" smtClean="0"/>
              <a:pPr eaLnBrk="1" hangingPunct="1">
                <a:spcBef>
                  <a:spcPct val="0"/>
                </a:spcBef>
              </a:pPr>
              <a:t>6</a:t>
            </a:fld>
            <a:endParaRPr lang="en-US" altLang="en-US" smtClean="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p:txBody>
          <a:bodyPr/>
          <a:lstStyle/>
          <a:p>
            <a:pPr eaLnBrk="1" hangingPunct="1">
              <a:defRPr/>
            </a:pPr>
            <a:endParaRPr lang="en-US" alt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p:spPr>
        <p:txBody>
          <a:bodyPr/>
          <a:lstStyle/>
          <a:p>
            <a:pPr marL="0" lvl="1" eaLnBrk="1" hangingPunct="1"/>
            <a:endParaRPr lang="en-CA" altLang="en-US" sz="1600" dirty="0" smtClean="0"/>
          </a:p>
        </p:txBody>
      </p:sp>
      <p:sp>
        <p:nvSpPr>
          <p:cNvPr id="31748" name="Slide Number Placeholder 3"/>
          <p:cNvSpPr>
            <a:spLocks noGrp="1"/>
          </p:cNvSpPr>
          <p:nvPr>
            <p:ph type="sldNum" sz="quarter" idx="5"/>
          </p:nvPr>
        </p:nvSpPr>
        <p:spPr>
          <a:noFill/>
        </p:spPr>
        <p:txBody>
          <a:bodyPr/>
          <a:lstStyle>
            <a:lvl1pPr defTabSz="912813" eaLnBrk="0" hangingPunct="0">
              <a:spcBef>
                <a:spcPct val="30000"/>
              </a:spcBef>
              <a:defRPr sz="1200">
                <a:solidFill>
                  <a:schemeClr val="tx1"/>
                </a:solidFill>
                <a:latin typeface="Arial" charset="0"/>
              </a:defRPr>
            </a:lvl1pPr>
            <a:lvl2pPr marL="735013" indent="-282575" defTabSz="912813" eaLnBrk="0" hangingPunct="0">
              <a:spcBef>
                <a:spcPct val="30000"/>
              </a:spcBef>
              <a:defRPr sz="1200">
                <a:solidFill>
                  <a:schemeClr val="tx1"/>
                </a:solidFill>
                <a:latin typeface="Arial" charset="0"/>
              </a:defRPr>
            </a:lvl2pPr>
            <a:lvl3pPr marL="1131888" indent="-225425" defTabSz="912813" eaLnBrk="0" hangingPunct="0">
              <a:spcBef>
                <a:spcPct val="30000"/>
              </a:spcBef>
              <a:defRPr sz="1200">
                <a:solidFill>
                  <a:schemeClr val="tx1"/>
                </a:solidFill>
                <a:latin typeface="Arial" charset="0"/>
              </a:defRPr>
            </a:lvl3pPr>
            <a:lvl4pPr marL="1584325" indent="-225425" defTabSz="912813" eaLnBrk="0" hangingPunct="0">
              <a:spcBef>
                <a:spcPct val="30000"/>
              </a:spcBef>
              <a:defRPr sz="1200">
                <a:solidFill>
                  <a:schemeClr val="tx1"/>
                </a:solidFill>
                <a:latin typeface="Arial" charset="0"/>
              </a:defRPr>
            </a:lvl4pPr>
            <a:lvl5pPr marL="2036763" indent="-225425" defTabSz="912813" eaLnBrk="0" hangingPunct="0">
              <a:spcBef>
                <a:spcPct val="30000"/>
              </a:spcBef>
              <a:defRPr sz="1200">
                <a:solidFill>
                  <a:schemeClr val="tx1"/>
                </a:solidFill>
                <a:latin typeface="Arial" charset="0"/>
              </a:defRPr>
            </a:lvl5pPr>
            <a:lvl6pPr marL="2493963" indent="-225425" defTabSz="912813" eaLnBrk="0" fontAlgn="base" hangingPunct="0">
              <a:spcBef>
                <a:spcPct val="30000"/>
              </a:spcBef>
              <a:spcAft>
                <a:spcPct val="0"/>
              </a:spcAft>
              <a:defRPr sz="1200">
                <a:solidFill>
                  <a:schemeClr val="tx1"/>
                </a:solidFill>
                <a:latin typeface="Arial" charset="0"/>
              </a:defRPr>
            </a:lvl6pPr>
            <a:lvl7pPr marL="2951163" indent="-225425" defTabSz="912813" eaLnBrk="0" fontAlgn="base" hangingPunct="0">
              <a:spcBef>
                <a:spcPct val="30000"/>
              </a:spcBef>
              <a:spcAft>
                <a:spcPct val="0"/>
              </a:spcAft>
              <a:defRPr sz="1200">
                <a:solidFill>
                  <a:schemeClr val="tx1"/>
                </a:solidFill>
                <a:latin typeface="Arial" charset="0"/>
              </a:defRPr>
            </a:lvl7pPr>
            <a:lvl8pPr marL="3408363" indent="-225425" defTabSz="912813" eaLnBrk="0" fontAlgn="base" hangingPunct="0">
              <a:spcBef>
                <a:spcPct val="30000"/>
              </a:spcBef>
              <a:spcAft>
                <a:spcPct val="0"/>
              </a:spcAft>
              <a:defRPr sz="1200">
                <a:solidFill>
                  <a:schemeClr val="tx1"/>
                </a:solidFill>
                <a:latin typeface="Arial" charset="0"/>
              </a:defRPr>
            </a:lvl8pPr>
            <a:lvl9pPr marL="3865563" indent="-225425" defTabSz="91281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C5397126-73B4-4407-B3EA-6E10BC6EDEF2}" type="slidenum">
              <a:rPr lang="en-US" altLang="en-US" smtClean="0"/>
              <a:pPr eaLnBrk="1" hangingPunct="1">
                <a:spcBef>
                  <a:spcPct val="0"/>
                </a:spcBef>
              </a:pPr>
              <a:t>7</a:t>
            </a:fld>
            <a:endParaRPr lang="en-US"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DA6EFF7-82FD-4BBE-B0C3-0DD161021B7C}" type="slidenum">
              <a:rPr lang="en-US" altLang="en-US" smtClean="0"/>
              <a:pPr eaLnBrk="1" hangingPunct="1"/>
              <a:t>8</a:t>
            </a:fld>
            <a:endParaRPr lang="en-US" altLang="en-US"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p:spPr>
        <p:txBody>
          <a:bodyPr/>
          <a:lstStyle/>
          <a:p>
            <a:pPr eaLnBrk="1" hangingPunct="1"/>
            <a:endParaRPr lang="en-US" alt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ABE53C0B-48AF-446F-92A4-0030E88F3B05}" type="slidenum">
              <a:rPr lang="en-US" altLang="en-US" smtClean="0"/>
              <a:pPr eaLnBrk="1" hangingPunct="1">
                <a:spcBef>
                  <a:spcPct val="0"/>
                </a:spcBef>
              </a:pPr>
              <a:t>9</a:t>
            </a:fld>
            <a:endParaRPr lang="en-US" altLang="en-US"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p:spPr>
        <p:txBody>
          <a:bodyPr/>
          <a:lstStyle/>
          <a:p>
            <a:pPr eaLnBrk="1" hangingPunct="1">
              <a:spcBef>
                <a:spcPts val="0"/>
              </a:spcBef>
            </a:pPr>
            <a:endParaRPr lang="en-US" alt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pic>
        <p:nvPicPr>
          <p:cNvPr id="4" name="Picture 8" descr="PP Screen Cover Page-e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65100" y="12700"/>
            <a:ext cx="8799513" cy="680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685800" y="2130425"/>
            <a:ext cx="4678363" cy="1470025"/>
          </a:xfrm>
        </p:spPr>
        <p:txBody>
          <a:bodyPr/>
          <a:lstStyle>
            <a:lvl1pPr algn="l">
              <a:defRPr/>
            </a:lvl1pPr>
          </a:lstStyle>
          <a:p>
            <a:pPr lvl="0"/>
            <a:r>
              <a:rPr lang="en-US" noProof="0" smtClean="0"/>
              <a:t>Click to edit Master title style</a:t>
            </a:r>
          </a:p>
        </p:txBody>
      </p:sp>
      <p:sp>
        <p:nvSpPr>
          <p:cNvPr id="3075" name="Rectangle 3"/>
          <p:cNvSpPr>
            <a:spLocks noGrp="1" noChangeArrowheads="1"/>
          </p:cNvSpPr>
          <p:nvPr>
            <p:ph type="subTitle" idx="1"/>
          </p:nvPr>
        </p:nvSpPr>
        <p:spPr>
          <a:xfrm>
            <a:off x="684213" y="3860800"/>
            <a:ext cx="4608512" cy="1752600"/>
          </a:xfrm>
        </p:spPr>
        <p:txBody>
          <a:bodyPr/>
          <a:lstStyle>
            <a:lvl1pPr marL="0" indent="0">
              <a:buFontTx/>
              <a:buNone/>
              <a:defRPr/>
            </a:lvl1pPr>
          </a:lstStyle>
          <a:p>
            <a:pPr lvl="0"/>
            <a:r>
              <a:rPr lang="en-US" noProof="0" smtClean="0"/>
              <a:t>Click to edit Master subtitle style</a:t>
            </a:r>
          </a:p>
        </p:txBody>
      </p:sp>
      <p:sp>
        <p:nvSpPr>
          <p:cNvPr id="5" name="Rectangle 4"/>
          <p:cNvSpPr>
            <a:spLocks noGrp="1" noChangeArrowheads="1"/>
          </p:cNvSpPr>
          <p:nvPr>
            <p:ph type="dt" sz="half" idx="10"/>
          </p:nvPr>
        </p:nvSpPr>
        <p:spPr>
          <a:xfrm>
            <a:off x="457200" y="6245225"/>
            <a:ext cx="2133600" cy="476250"/>
          </a:xfrm>
        </p:spPr>
        <p:txBody>
          <a:bodyPr/>
          <a:lstStyle>
            <a:lvl1pPr>
              <a:defRPr/>
            </a:lvl1pPr>
          </a:lstStyle>
          <a:p>
            <a:pPr>
              <a:defRPr/>
            </a:pPr>
            <a:endParaRPr lang="en-US"/>
          </a:p>
        </p:txBody>
      </p:sp>
      <p:sp>
        <p:nvSpPr>
          <p:cNvPr id="6" name="Rectangle 5"/>
          <p:cNvSpPr>
            <a:spLocks noGrp="1" noChangeArrowheads="1"/>
          </p:cNvSpPr>
          <p:nvPr>
            <p:ph type="ftr" sz="quarter" idx="11"/>
          </p:nvPr>
        </p:nvSpPr>
        <p:spPr>
          <a:xfrm>
            <a:off x="3124200" y="6245225"/>
            <a:ext cx="2895600" cy="476250"/>
          </a:xfrm>
        </p:spPr>
        <p:txBody>
          <a:bodyPr/>
          <a:lstStyle>
            <a:lvl1pPr>
              <a:defRPr/>
            </a:lvl1pPr>
          </a:lstStyle>
          <a:p>
            <a:pPr>
              <a:defRPr/>
            </a:pPr>
            <a:endParaRPr lang="en-US"/>
          </a:p>
        </p:txBody>
      </p:sp>
      <p:sp>
        <p:nvSpPr>
          <p:cNvPr id="7" name="Rectangle 6"/>
          <p:cNvSpPr>
            <a:spLocks noGrp="1" noChangeArrowheads="1"/>
          </p:cNvSpPr>
          <p:nvPr>
            <p:ph type="sldNum" sz="quarter" idx="12"/>
          </p:nvPr>
        </p:nvSpPr>
        <p:spPr>
          <a:xfrm>
            <a:off x="6553200" y="6245225"/>
            <a:ext cx="2133600" cy="476250"/>
          </a:xfrm>
        </p:spPr>
        <p:txBody>
          <a:bodyPr/>
          <a:lstStyle>
            <a:lvl1pPr>
              <a:defRPr/>
            </a:lvl1pPr>
          </a:lstStyle>
          <a:p>
            <a:pPr>
              <a:defRPr/>
            </a:pPr>
            <a:fld id="{6F44E976-A446-4B87-BD92-A4B4DCD4D957}" type="slidenum">
              <a:rPr lang="en-US"/>
              <a:pPr>
                <a:defRPr/>
              </a:pPr>
              <a:t>‹#›</a:t>
            </a:fld>
            <a:endParaRPr lang="en-US"/>
          </a:p>
        </p:txBody>
      </p:sp>
    </p:spTree>
    <p:extLst>
      <p:ext uri="{BB962C8B-B14F-4D97-AF65-F5344CB8AC3E}">
        <p14:creationId xmlns:p14="http://schemas.microsoft.com/office/powerpoint/2010/main" val="33966279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E3C7DCD-BEDF-4405-8FF3-2C23BE112DD4}" type="slidenum">
              <a:rPr lang="en-US"/>
              <a:pPr>
                <a:defRPr/>
              </a:pPr>
              <a:t>‹#›</a:t>
            </a:fld>
            <a:endParaRPr lang="en-US"/>
          </a:p>
        </p:txBody>
      </p:sp>
    </p:spTree>
    <p:extLst>
      <p:ext uri="{BB962C8B-B14F-4D97-AF65-F5344CB8AC3E}">
        <p14:creationId xmlns:p14="http://schemas.microsoft.com/office/powerpoint/2010/main" val="1239033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836613"/>
            <a:ext cx="2057400" cy="5289550"/>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836613"/>
            <a:ext cx="6019800" cy="52895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CFA04A9-C94D-4EB5-AD02-F8C6BC57072F}" type="slidenum">
              <a:rPr lang="en-US"/>
              <a:pPr>
                <a:defRPr/>
              </a:pPr>
              <a:t>‹#›</a:t>
            </a:fld>
            <a:endParaRPr lang="en-US"/>
          </a:p>
        </p:txBody>
      </p:sp>
    </p:spTree>
    <p:extLst>
      <p:ext uri="{BB962C8B-B14F-4D97-AF65-F5344CB8AC3E}">
        <p14:creationId xmlns:p14="http://schemas.microsoft.com/office/powerpoint/2010/main" val="11913895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836613"/>
            <a:ext cx="8229600" cy="581025"/>
          </a:xfrm>
        </p:spPr>
        <p:txBody>
          <a:bodyPr/>
          <a:lstStyle/>
          <a:p>
            <a:r>
              <a:rPr lang="en-US" smtClean="0"/>
              <a:t>Click to edit Master title style</a:t>
            </a:r>
            <a:endParaRPr lang="en-CA"/>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4853C76-24C0-40FB-B1E1-867F71D15A1F}" type="slidenum">
              <a:rPr lang="en-US"/>
              <a:pPr>
                <a:defRPr/>
              </a:pPr>
              <a:t>‹#›</a:t>
            </a:fld>
            <a:endParaRPr lang="en-US"/>
          </a:p>
        </p:txBody>
      </p:sp>
    </p:spTree>
    <p:extLst>
      <p:ext uri="{BB962C8B-B14F-4D97-AF65-F5344CB8AC3E}">
        <p14:creationId xmlns:p14="http://schemas.microsoft.com/office/powerpoint/2010/main" val="39286380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22A45A0-8A27-4495-9685-1969F5317F95}" type="slidenum">
              <a:rPr lang="en-US"/>
              <a:pPr>
                <a:defRPr/>
              </a:pPr>
              <a:t>‹#›</a:t>
            </a:fld>
            <a:endParaRPr lang="en-US"/>
          </a:p>
        </p:txBody>
      </p:sp>
    </p:spTree>
    <p:extLst>
      <p:ext uri="{BB962C8B-B14F-4D97-AF65-F5344CB8AC3E}">
        <p14:creationId xmlns:p14="http://schemas.microsoft.com/office/powerpoint/2010/main" val="21223161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49CB6ED-A6F5-4F4A-8705-52FCFC604E71}" type="slidenum">
              <a:rPr lang="en-US"/>
              <a:pPr>
                <a:defRPr/>
              </a:pPr>
              <a:t>‹#›</a:t>
            </a:fld>
            <a:endParaRPr lang="en-US"/>
          </a:p>
        </p:txBody>
      </p:sp>
    </p:spTree>
    <p:extLst>
      <p:ext uri="{BB962C8B-B14F-4D97-AF65-F5344CB8AC3E}">
        <p14:creationId xmlns:p14="http://schemas.microsoft.com/office/powerpoint/2010/main" val="27240175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492BA3E-0FAF-43BC-96FD-03ABB7899257}" type="slidenum">
              <a:rPr lang="en-US"/>
              <a:pPr>
                <a:defRPr/>
              </a:pPr>
              <a:t>‹#›</a:t>
            </a:fld>
            <a:endParaRPr lang="en-US"/>
          </a:p>
        </p:txBody>
      </p:sp>
    </p:spTree>
    <p:extLst>
      <p:ext uri="{BB962C8B-B14F-4D97-AF65-F5344CB8AC3E}">
        <p14:creationId xmlns:p14="http://schemas.microsoft.com/office/powerpoint/2010/main" val="31665759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35385EE-E57F-4F0E-A445-9CC127C4CB32}" type="slidenum">
              <a:rPr lang="en-US"/>
              <a:pPr>
                <a:defRPr/>
              </a:pPr>
              <a:t>‹#›</a:t>
            </a:fld>
            <a:endParaRPr lang="en-US"/>
          </a:p>
        </p:txBody>
      </p:sp>
    </p:spTree>
    <p:extLst>
      <p:ext uri="{BB962C8B-B14F-4D97-AF65-F5344CB8AC3E}">
        <p14:creationId xmlns:p14="http://schemas.microsoft.com/office/powerpoint/2010/main" val="21976849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936253B-EB3F-4504-B106-A4BA3EEE48F1}" type="slidenum">
              <a:rPr lang="en-US"/>
              <a:pPr>
                <a:defRPr/>
              </a:pPr>
              <a:t>‹#›</a:t>
            </a:fld>
            <a:endParaRPr lang="en-US"/>
          </a:p>
        </p:txBody>
      </p:sp>
    </p:spTree>
    <p:extLst>
      <p:ext uri="{BB962C8B-B14F-4D97-AF65-F5344CB8AC3E}">
        <p14:creationId xmlns:p14="http://schemas.microsoft.com/office/powerpoint/2010/main" val="15374584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E4D0AF0-0A63-4D38-8284-4EDAFB258647}" type="slidenum">
              <a:rPr lang="en-US"/>
              <a:pPr>
                <a:defRPr/>
              </a:pPr>
              <a:t>‹#›</a:t>
            </a:fld>
            <a:endParaRPr lang="en-US"/>
          </a:p>
        </p:txBody>
      </p:sp>
    </p:spTree>
    <p:extLst>
      <p:ext uri="{BB962C8B-B14F-4D97-AF65-F5344CB8AC3E}">
        <p14:creationId xmlns:p14="http://schemas.microsoft.com/office/powerpoint/2010/main" val="40178619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83A873E-66EF-423F-9315-ED1367A4C197}" type="slidenum">
              <a:rPr lang="en-US"/>
              <a:pPr>
                <a:defRPr/>
              </a:pPr>
              <a:t>‹#›</a:t>
            </a:fld>
            <a:endParaRPr lang="en-US"/>
          </a:p>
        </p:txBody>
      </p:sp>
    </p:spTree>
    <p:extLst>
      <p:ext uri="{BB962C8B-B14F-4D97-AF65-F5344CB8AC3E}">
        <p14:creationId xmlns:p14="http://schemas.microsoft.com/office/powerpoint/2010/main" val="14697553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CA44DB2-9750-4599-850A-BBA3951F441E}" type="slidenum">
              <a:rPr lang="en-US"/>
              <a:pPr>
                <a:defRPr/>
              </a:pPr>
              <a:t>‹#›</a:t>
            </a:fld>
            <a:endParaRPr lang="en-US"/>
          </a:p>
        </p:txBody>
      </p:sp>
    </p:spTree>
    <p:extLst>
      <p:ext uri="{BB962C8B-B14F-4D97-AF65-F5344CB8AC3E}">
        <p14:creationId xmlns:p14="http://schemas.microsoft.com/office/powerpoint/2010/main" val="41435074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836613"/>
            <a:ext cx="82296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p:txBody>
      </p:sp>
      <p:sp>
        <p:nvSpPr>
          <p:cNvPr id="1028" name="Rectangle 4"/>
          <p:cNvSpPr>
            <a:spLocks noGrp="1" noChangeArrowheads="1"/>
          </p:cNvSpPr>
          <p:nvPr>
            <p:ph type="dt" sz="half" idx="2"/>
          </p:nvPr>
        </p:nvSpPr>
        <p:spPr bwMode="auto">
          <a:xfrm>
            <a:off x="457200" y="616585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165850"/>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16585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2E87B339-B13E-4262-991C-1B374E7FD7A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81" r:id="rId1"/>
    <p:sldLayoutId id="2147483870" r:id="rId2"/>
    <p:sldLayoutId id="2147483871" r:id="rId3"/>
    <p:sldLayoutId id="2147483872" r:id="rId4"/>
    <p:sldLayoutId id="2147483873" r:id="rId5"/>
    <p:sldLayoutId id="2147483874" r:id="rId6"/>
    <p:sldLayoutId id="2147483875" r:id="rId7"/>
    <p:sldLayoutId id="2147483876" r:id="rId8"/>
    <p:sldLayoutId id="2147483877" r:id="rId9"/>
    <p:sldLayoutId id="2147483878" r:id="rId10"/>
    <p:sldLayoutId id="2147483879" r:id="rId11"/>
    <p:sldLayoutId id="2147483880" r:id="rId12"/>
  </p:sldLayoutIdLst>
  <p:txStyles>
    <p:titleStyle>
      <a:lvl1pPr algn="ctr" rtl="0" eaLnBrk="0" fontAlgn="base" hangingPunct="0">
        <a:spcBef>
          <a:spcPct val="0"/>
        </a:spcBef>
        <a:spcAft>
          <a:spcPct val="0"/>
        </a:spcAft>
        <a:defRPr sz="2800" b="1">
          <a:solidFill>
            <a:srgbClr val="000066"/>
          </a:solidFill>
          <a:latin typeface="+mj-lt"/>
          <a:ea typeface="+mj-ea"/>
          <a:cs typeface="+mj-cs"/>
        </a:defRPr>
      </a:lvl1pPr>
      <a:lvl2pPr algn="ctr" rtl="0" eaLnBrk="0" fontAlgn="base" hangingPunct="0">
        <a:spcBef>
          <a:spcPct val="0"/>
        </a:spcBef>
        <a:spcAft>
          <a:spcPct val="0"/>
        </a:spcAft>
        <a:defRPr sz="2800" b="1">
          <a:solidFill>
            <a:srgbClr val="000066"/>
          </a:solidFill>
          <a:latin typeface="Arial" charset="0"/>
        </a:defRPr>
      </a:lvl2pPr>
      <a:lvl3pPr algn="ctr" rtl="0" eaLnBrk="0" fontAlgn="base" hangingPunct="0">
        <a:spcBef>
          <a:spcPct val="0"/>
        </a:spcBef>
        <a:spcAft>
          <a:spcPct val="0"/>
        </a:spcAft>
        <a:defRPr sz="2800" b="1">
          <a:solidFill>
            <a:srgbClr val="000066"/>
          </a:solidFill>
          <a:latin typeface="Arial" charset="0"/>
        </a:defRPr>
      </a:lvl3pPr>
      <a:lvl4pPr algn="ctr" rtl="0" eaLnBrk="0" fontAlgn="base" hangingPunct="0">
        <a:spcBef>
          <a:spcPct val="0"/>
        </a:spcBef>
        <a:spcAft>
          <a:spcPct val="0"/>
        </a:spcAft>
        <a:defRPr sz="2800" b="1">
          <a:solidFill>
            <a:srgbClr val="000066"/>
          </a:solidFill>
          <a:latin typeface="Arial" charset="0"/>
        </a:defRPr>
      </a:lvl4pPr>
      <a:lvl5pPr algn="ctr" rtl="0" eaLnBrk="0" fontAlgn="base" hangingPunct="0">
        <a:spcBef>
          <a:spcPct val="0"/>
        </a:spcBef>
        <a:spcAft>
          <a:spcPct val="0"/>
        </a:spcAft>
        <a:defRPr sz="2800" b="1">
          <a:solidFill>
            <a:srgbClr val="000066"/>
          </a:solidFill>
          <a:latin typeface="Arial" charset="0"/>
        </a:defRPr>
      </a:lvl5pPr>
      <a:lvl6pPr marL="457200" algn="ctr" rtl="0" fontAlgn="base">
        <a:spcBef>
          <a:spcPct val="0"/>
        </a:spcBef>
        <a:spcAft>
          <a:spcPct val="0"/>
        </a:spcAft>
        <a:defRPr sz="2800" b="1">
          <a:solidFill>
            <a:srgbClr val="000066"/>
          </a:solidFill>
          <a:latin typeface="Arial" charset="0"/>
        </a:defRPr>
      </a:lvl6pPr>
      <a:lvl7pPr marL="914400" algn="ctr" rtl="0" fontAlgn="base">
        <a:spcBef>
          <a:spcPct val="0"/>
        </a:spcBef>
        <a:spcAft>
          <a:spcPct val="0"/>
        </a:spcAft>
        <a:defRPr sz="2800" b="1">
          <a:solidFill>
            <a:srgbClr val="000066"/>
          </a:solidFill>
          <a:latin typeface="Arial" charset="0"/>
        </a:defRPr>
      </a:lvl7pPr>
      <a:lvl8pPr marL="1371600" algn="ctr" rtl="0" fontAlgn="base">
        <a:spcBef>
          <a:spcPct val="0"/>
        </a:spcBef>
        <a:spcAft>
          <a:spcPct val="0"/>
        </a:spcAft>
        <a:defRPr sz="2800" b="1">
          <a:solidFill>
            <a:srgbClr val="000066"/>
          </a:solidFill>
          <a:latin typeface="Arial" charset="0"/>
        </a:defRPr>
      </a:lvl8pPr>
      <a:lvl9pPr marL="1828800" algn="ctr" rtl="0" fontAlgn="base">
        <a:spcBef>
          <a:spcPct val="0"/>
        </a:spcBef>
        <a:spcAft>
          <a:spcPct val="0"/>
        </a:spcAft>
        <a:defRPr sz="2800" b="1">
          <a:solidFill>
            <a:srgbClr val="000066"/>
          </a:solidFill>
          <a:latin typeface="Arial" charset="0"/>
        </a:defRPr>
      </a:lvl9pPr>
    </p:titleStyle>
    <p:bodyStyle>
      <a:lvl1pPr marL="342900" indent="-342900" algn="l" rtl="0" eaLnBrk="0" fontAlgn="base" hangingPunct="0">
        <a:spcBef>
          <a:spcPct val="20000"/>
        </a:spcBef>
        <a:spcAft>
          <a:spcPct val="0"/>
        </a:spcAft>
        <a:buChar char="•"/>
        <a:defRPr sz="2400">
          <a:solidFill>
            <a:srgbClr val="000066"/>
          </a:solidFill>
          <a:latin typeface="+mn-lt"/>
          <a:ea typeface="+mn-ea"/>
          <a:cs typeface="+mn-cs"/>
        </a:defRPr>
      </a:lvl1pPr>
      <a:lvl2pPr marL="742950" indent="-285750" algn="l" rtl="0" eaLnBrk="0" fontAlgn="base" hangingPunct="0">
        <a:spcBef>
          <a:spcPct val="20000"/>
        </a:spcBef>
        <a:spcAft>
          <a:spcPct val="0"/>
        </a:spcAft>
        <a:buChar char="–"/>
        <a:defRPr sz="2000">
          <a:solidFill>
            <a:srgbClr val="000066"/>
          </a:solidFill>
          <a:latin typeface="+mn-lt"/>
        </a:defRPr>
      </a:lvl2pPr>
      <a:lvl3pPr marL="1143000" indent="-228600" algn="l" rtl="0" eaLnBrk="0" fontAlgn="base" hangingPunct="0">
        <a:spcBef>
          <a:spcPct val="20000"/>
        </a:spcBef>
        <a:spcAft>
          <a:spcPct val="0"/>
        </a:spcAft>
        <a:buChar char="•"/>
        <a:defRPr>
          <a:solidFill>
            <a:srgbClr val="000066"/>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chart" Target="../charts/char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em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chart" Target="../charts/char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p>
            <a:pPr eaLnBrk="1" hangingPunct="1"/>
            <a:r>
              <a:rPr lang="en-CA" altLang="en-US" sz="3200" dirty="0" smtClean="0"/>
              <a:t>Irregular Migration Trends</a:t>
            </a:r>
          </a:p>
        </p:txBody>
      </p:sp>
      <p:sp>
        <p:nvSpPr>
          <p:cNvPr id="3075" name="Rectangle 3"/>
          <p:cNvSpPr>
            <a:spLocks noGrp="1" noChangeArrowheads="1"/>
          </p:cNvSpPr>
          <p:nvPr>
            <p:ph type="subTitle" idx="1"/>
          </p:nvPr>
        </p:nvSpPr>
        <p:spPr>
          <a:xfrm>
            <a:off x="611560" y="3717032"/>
            <a:ext cx="4608512" cy="2232248"/>
          </a:xfrm>
        </p:spPr>
        <p:txBody>
          <a:bodyPr/>
          <a:lstStyle/>
          <a:p>
            <a:pPr eaLnBrk="1" hangingPunct="1">
              <a:spcBef>
                <a:spcPct val="0"/>
              </a:spcBef>
            </a:pPr>
            <a:r>
              <a:rPr lang="en-GB" altLang="en-US" sz="2000" b="1" dirty="0" smtClean="0"/>
              <a:t>Liaison Officers Network to Combat Migrant Smuggling and Trafficking in Persons</a:t>
            </a:r>
          </a:p>
          <a:p>
            <a:pPr eaLnBrk="1" hangingPunct="1">
              <a:spcBef>
                <a:spcPct val="0"/>
              </a:spcBef>
            </a:pPr>
            <a:endParaRPr lang="en-CA" altLang="en-US" sz="2000" b="1" dirty="0" smtClean="0"/>
          </a:p>
          <a:p>
            <a:pPr eaLnBrk="1" hangingPunct="1">
              <a:spcBef>
                <a:spcPct val="0"/>
              </a:spcBef>
            </a:pPr>
            <a:r>
              <a:rPr lang="en-CA" altLang="en-US" sz="1800" b="1" dirty="0" smtClean="0"/>
              <a:t>Regional Conference on Migration</a:t>
            </a:r>
          </a:p>
          <a:p>
            <a:pPr eaLnBrk="1" hangingPunct="1">
              <a:spcBef>
                <a:spcPct val="0"/>
              </a:spcBef>
            </a:pPr>
            <a:r>
              <a:rPr lang="en-CA" altLang="en-US" sz="1800" b="1" dirty="0" smtClean="0"/>
              <a:t>Managua, Nicaragua</a:t>
            </a:r>
          </a:p>
          <a:p>
            <a:pPr eaLnBrk="1" hangingPunct="1">
              <a:spcBef>
                <a:spcPct val="0"/>
              </a:spcBef>
            </a:pPr>
            <a:r>
              <a:rPr lang="en-CA" altLang="en-US" sz="1800" b="1" dirty="0" smtClean="0"/>
              <a:t>June 24-27, 2014</a:t>
            </a:r>
          </a:p>
          <a:p>
            <a:pPr eaLnBrk="1" hangingPunct="1">
              <a:spcBef>
                <a:spcPct val="0"/>
              </a:spcBef>
            </a:pPr>
            <a:endParaRPr lang="en-CA" altLang="en-US" sz="1800" i="1" dirty="0" smtClean="0"/>
          </a:p>
          <a:p>
            <a:pPr eaLnBrk="1" hangingPunct="1"/>
            <a:endParaRPr lang="en-US" altLang="en-US"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4"/>
          <p:cNvSpPr>
            <a:spLocks noGrp="1" noChangeArrowheads="1"/>
          </p:cNvSpPr>
          <p:nvPr>
            <p:ph type="title"/>
          </p:nvPr>
        </p:nvSpPr>
        <p:spPr/>
        <p:txBody>
          <a:bodyPr/>
          <a:lstStyle/>
          <a:p>
            <a:pPr eaLnBrk="1" hangingPunct="1"/>
            <a:r>
              <a:rPr lang="en-CA" altLang="en-US" smtClean="0"/>
              <a:t>Transit Points of IDA Refugee Claimants 2013</a:t>
            </a:r>
            <a:endParaRPr lang="en-US" altLang="en-US" smtClean="0"/>
          </a:p>
        </p:txBody>
      </p:sp>
      <p:graphicFrame>
        <p:nvGraphicFramePr>
          <p:cNvPr id="15" name="Chart 14"/>
          <p:cNvGraphicFramePr>
            <a:graphicFrameLocks/>
          </p:cNvGraphicFramePr>
          <p:nvPr/>
        </p:nvGraphicFramePr>
        <p:xfrm>
          <a:off x="539552" y="1700808"/>
          <a:ext cx="7776864" cy="460851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Chart 3"/>
          <p:cNvGraphicFramePr>
            <a:graphicFrameLocks/>
          </p:cNvGraphicFramePr>
          <p:nvPr/>
        </p:nvGraphicFramePr>
        <p:xfrm>
          <a:off x="755576" y="1700808"/>
          <a:ext cx="7848872" cy="4392488"/>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CA" altLang="en-US" dirty="0" smtClean="0"/>
              <a:t>Weaknesses at the Border itself</a:t>
            </a:r>
          </a:p>
        </p:txBody>
      </p:sp>
      <p:sp>
        <p:nvSpPr>
          <p:cNvPr id="14339" name="Content Placeholder 2"/>
          <p:cNvSpPr>
            <a:spLocks noGrp="1"/>
          </p:cNvSpPr>
          <p:nvPr>
            <p:ph idx="1"/>
          </p:nvPr>
        </p:nvSpPr>
        <p:spPr/>
        <p:txBody>
          <a:bodyPr/>
          <a:lstStyle/>
          <a:p>
            <a:pPr>
              <a:spcBef>
                <a:spcPts val="0"/>
              </a:spcBef>
            </a:pPr>
            <a:r>
              <a:rPr lang="en-US" altLang="en-US" b="1" dirty="0" smtClean="0"/>
              <a:t>Safe Third with the U.S.</a:t>
            </a:r>
            <a:r>
              <a:rPr lang="en-US" altLang="en-US" dirty="0" smtClean="0"/>
              <a:t> – loophole of “anchor relative” in Canada has been used increasingly by different nationals to obtain entry into Canada for the purposes of making refugee claims.  Even more so when dealing with “clans” or “tribes” where many of the last names are the same, e.g. </a:t>
            </a:r>
            <a:r>
              <a:rPr lang="en-US" altLang="en-US" dirty="0" err="1" smtClean="0"/>
              <a:t>Romas</a:t>
            </a:r>
            <a:r>
              <a:rPr lang="en-US" altLang="en-US" dirty="0" smtClean="0"/>
              <a:t> and most recently, Eritreans.</a:t>
            </a:r>
            <a:endParaRPr lang="en-CA" altLang="en-US" dirty="0" smtClean="0"/>
          </a:p>
          <a:p>
            <a:pPr>
              <a:spcBef>
                <a:spcPts val="0"/>
              </a:spcBef>
            </a:pPr>
            <a:endParaRPr lang="en-US" altLang="en-US" b="1" dirty="0" smtClean="0"/>
          </a:p>
          <a:p>
            <a:pPr>
              <a:spcBef>
                <a:spcPts val="0"/>
              </a:spcBef>
            </a:pPr>
            <a:r>
              <a:rPr lang="en-US" altLang="en-US" b="1" dirty="0" smtClean="0"/>
              <a:t>Native Reserves –</a:t>
            </a:r>
            <a:r>
              <a:rPr lang="en-US" altLang="en-US" dirty="0" smtClean="0"/>
              <a:t> The ability to move goods and people across the Canada/U.S. border through native reserves, e.g. Akwesasne or Walpole Island, continues unabated with enforcement activities having minimal affect.</a:t>
            </a:r>
            <a:endParaRPr lang="en-CA" altLang="en-US" dirty="0" smtClean="0"/>
          </a:p>
          <a:p>
            <a:endParaRPr lang="en-CA" altLang="en-US"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CA" altLang="en-US" smtClean="0"/>
              <a:t>Iranian Nationals</a:t>
            </a:r>
            <a:endParaRPr lang="en-US" altLang="en-US" smtClean="0"/>
          </a:p>
        </p:txBody>
      </p:sp>
      <p:sp>
        <p:nvSpPr>
          <p:cNvPr id="15363" name="Rectangle 3"/>
          <p:cNvSpPr>
            <a:spLocks noGrp="1" noChangeArrowheads="1"/>
          </p:cNvSpPr>
          <p:nvPr>
            <p:ph idx="1"/>
          </p:nvPr>
        </p:nvSpPr>
        <p:spPr>
          <a:xfrm>
            <a:off x="467544" y="1484784"/>
            <a:ext cx="8229600" cy="4896544"/>
          </a:xfrm>
        </p:spPr>
        <p:txBody>
          <a:bodyPr/>
          <a:lstStyle/>
          <a:p>
            <a:pPr eaLnBrk="1" hangingPunct="1"/>
            <a:r>
              <a:rPr lang="en-CA" altLang="en-US" dirty="0" smtClean="0"/>
              <a:t>Iranians are the most frequently detected improperly documented migrants arriving in Canada from points in the Americas.</a:t>
            </a:r>
          </a:p>
          <a:p>
            <a:pPr eaLnBrk="1" hangingPunct="1"/>
            <a:r>
              <a:rPr lang="en-CA" altLang="en-US" dirty="0" smtClean="0"/>
              <a:t>Iranians tend to target the passports of visa-exempt countries (most often Canada, France and Israel).</a:t>
            </a:r>
          </a:p>
          <a:p>
            <a:pPr eaLnBrk="1" hangingPunct="1"/>
            <a:r>
              <a:rPr lang="en-CA" altLang="en-US" dirty="0" smtClean="0"/>
              <a:t>They tend to arrive from Mexico City, Caracas or Panama City. </a:t>
            </a:r>
          </a:p>
          <a:p>
            <a:pPr eaLnBrk="1" hangingPunct="1"/>
            <a:r>
              <a:rPr lang="en-CA" altLang="en-US" dirty="0" smtClean="0"/>
              <a:t>They have often previously transited Turkey.</a:t>
            </a:r>
          </a:p>
          <a:p>
            <a:pPr eaLnBrk="1" hangingPunct="1"/>
            <a:r>
              <a:rPr lang="en-CA" altLang="en-US" dirty="0" smtClean="0"/>
              <a:t>They are often male, travelling alone, and between the ages of 20-35. </a:t>
            </a:r>
          </a:p>
          <a:p>
            <a:pPr eaLnBrk="1" hangingPunct="1"/>
            <a:r>
              <a:rPr lang="en-CA" altLang="en-US" dirty="0" smtClean="0"/>
              <a:t>There are reports that </a:t>
            </a:r>
            <a:r>
              <a:rPr lang="en-CA" altLang="en-US" dirty="0" err="1" smtClean="0"/>
              <a:t>smugglees</a:t>
            </a:r>
            <a:r>
              <a:rPr lang="en-CA" altLang="en-US" dirty="0" smtClean="0"/>
              <a:t>/refugee claimants are being co-</a:t>
            </a:r>
            <a:r>
              <a:rPr lang="en-CA" altLang="en-US" dirty="0" err="1" smtClean="0"/>
              <a:t>erced</a:t>
            </a:r>
            <a:r>
              <a:rPr lang="en-CA" altLang="en-US" dirty="0" smtClean="0"/>
              <a:t> to support criminal enterprises. </a:t>
            </a:r>
            <a:endParaRPr lang="en-US" altLang="en-US"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4"/>
          <p:cNvSpPr>
            <a:spLocks noGrp="1" noChangeArrowheads="1"/>
          </p:cNvSpPr>
          <p:nvPr>
            <p:ph type="title"/>
          </p:nvPr>
        </p:nvSpPr>
        <p:spPr>
          <a:xfrm>
            <a:off x="395288" y="981075"/>
            <a:ext cx="8229600" cy="581025"/>
          </a:xfrm>
        </p:spPr>
        <p:txBody>
          <a:bodyPr/>
          <a:lstStyle/>
          <a:p>
            <a:pPr eaLnBrk="1" hangingPunct="1"/>
            <a:r>
              <a:rPr lang="en-CA" altLang="en-US" smtClean="0"/>
              <a:t>Romanian Nationals</a:t>
            </a:r>
            <a:endParaRPr lang="en-US" altLang="en-US" smtClean="0"/>
          </a:p>
        </p:txBody>
      </p:sp>
      <p:sp>
        <p:nvSpPr>
          <p:cNvPr id="13315" name="Rectangle 5"/>
          <p:cNvSpPr>
            <a:spLocks noGrp="1" noChangeArrowheads="1"/>
          </p:cNvSpPr>
          <p:nvPr>
            <p:ph type="body" sz="half" idx="1"/>
          </p:nvPr>
        </p:nvSpPr>
        <p:spPr>
          <a:xfrm>
            <a:off x="468313" y="1557338"/>
            <a:ext cx="8135937" cy="4895850"/>
          </a:xfrm>
        </p:spPr>
        <p:txBody>
          <a:bodyPr/>
          <a:lstStyle/>
          <a:p>
            <a:pPr eaLnBrk="1" hangingPunct="1">
              <a:spcBef>
                <a:spcPts val="0"/>
              </a:spcBef>
              <a:defRPr/>
            </a:pPr>
            <a:r>
              <a:rPr lang="en-CA" sz="1600" dirty="0" smtClean="0"/>
              <a:t>In 2012, CBSA identified an organized movement of Romanian nationals entering Canada by air via Mexico and entering clandestinely into the U.S. on foot. </a:t>
            </a:r>
          </a:p>
          <a:p>
            <a:pPr eaLnBrk="1" hangingPunct="1">
              <a:spcBef>
                <a:spcPts val="0"/>
              </a:spcBef>
              <a:defRPr/>
            </a:pPr>
            <a:endParaRPr lang="en-CA" sz="1600" dirty="0"/>
          </a:p>
          <a:p>
            <a:pPr eaLnBrk="1" hangingPunct="1">
              <a:spcBef>
                <a:spcPts val="0"/>
              </a:spcBef>
              <a:defRPr/>
            </a:pPr>
            <a:r>
              <a:rPr lang="en-CA" sz="1600" dirty="0" smtClean="0"/>
              <a:t>In Fall 2012, they started to run between Canada-U.S. ports of entry using vehicles and were subsequently determined to be “designated arrivals”. </a:t>
            </a:r>
          </a:p>
          <a:p>
            <a:pPr>
              <a:spcBef>
                <a:spcPts val="0"/>
              </a:spcBef>
              <a:defRPr/>
            </a:pPr>
            <a:endParaRPr lang="en-CA" sz="1600" dirty="0" smtClean="0"/>
          </a:p>
          <a:p>
            <a:pPr>
              <a:spcBef>
                <a:spcPts val="0"/>
              </a:spcBef>
              <a:defRPr/>
            </a:pPr>
            <a:r>
              <a:rPr lang="en-CA" sz="1600" dirty="0" smtClean="0"/>
              <a:t>Numerous </a:t>
            </a:r>
            <a:r>
              <a:rPr lang="en-CA" sz="1600" dirty="0"/>
              <a:t>law enforcement actions have proven successful in weakening this network’s ability to </a:t>
            </a:r>
            <a:r>
              <a:rPr lang="en-CA" sz="1600" dirty="0" smtClean="0"/>
              <a:t>continue its </a:t>
            </a:r>
            <a:r>
              <a:rPr lang="en-CA" sz="1600" dirty="0"/>
              <a:t>illegal activities in Canada and abroad</a:t>
            </a:r>
            <a:r>
              <a:rPr lang="en-CA" sz="1600" dirty="0" smtClean="0"/>
              <a:t>.</a:t>
            </a:r>
          </a:p>
          <a:p>
            <a:pPr>
              <a:spcBef>
                <a:spcPts val="0"/>
              </a:spcBef>
              <a:defRPr/>
            </a:pPr>
            <a:endParaRPr lang="en-CA" sz="1600" dirty="0" smtClean="0"/>
          </a:p>
          <a:p>
            <a:pPr>
              <a:spcBef>
                <a:spcPts val="0"/>
              </a:spcBef>
              <a:defRPr/>
            </a:pPr>
            <a:r>
              <a:rPr lang="en-CA" sz="1600" dirty="0" smtClean="0"/>
              <a:t>It </a:t>
            </a:r>
            <a:r>
              <a:rPr lang="en-CA" sz="1600" dirty="0"/>
              <a:t>is believed that in 2012, the network relocated to the Vancouver area after law enforcement </a:t>
            </a:r>
            <a:r>
              <a:rPr lang="en-CA" sz="1600" dirty="0" smtClean="0"/>
              <a:t>began cracking </a:t>
            </a:r>
            <a:r>
              <a:rPr lang="en-CA" sz="1600" dirty="0"/>
              <a:t>down on distraction thefts and fraud </a:t>
            </a:r>
            <a:r>
              <a:rPr lang="en-CA" sz="1600" dirty="0" smtClean="0"/>
              <a:t>involving </a:t>
            </a:r>
            <a:r>
              <a:rPr lang="en-CA" sz="1600" dirty="0"/>
              <a:t>Roma in the Ontario and Québec regions.</a:t>
            </a:r>
            <a:r>
              <a:rPr lang="en-CA" sz="1600" dirty="0" smtClean="0"/>
              <a:t> </a:t>
            </a:r>
          </a:p>
          <a:p>
            <a:pPr>
              <a:spcBef>
                <a:spcPts val="0"/>
              </a:spcBef>
              <a:defRPr/>
            </a:pPr>
            <a:endParaRPr lang="en-CA" sz="1600" dirty="0" smtClean="0"/>
          </a:p>
          <a:p>
            <a:pPr>
              <a:spcBef>
                <a:spcPts val="0"/>
              </a:spcBef>
              <a:defRPr/>
            </a:pPr>
            <a:r>
              <a:rPr lang="en-CA" sz="1600" dirty="0" smtClean="0"/>
              <a:t>U.S. authorities are continuing to apprehend Romanian Roma nationals along the U.S. southern border with Mexico. </a:t>
            </a:r>
          </a:p>
          <a:p>
            <a:pPr>
              <a:spcBef>
                <a:spcPts val="0"/>
              </a:spcBef>
              <a:defRPr/>
            </a:pPr>
            <a:endParaRPr lang="en-CA" sz="1600" dirty="0" smtClean="0"/>
          </a:p>
          <a:p>
            <a:pPr>
              <a:spcBef>
                <a:spcPts val="0"/>
              </a:spcBef>
              <a:defRPr/>
            </a:pPr>
            <a:r>
              <a:rPr lang="en-CA" sz="1600" dirty="0" smtClean="0"/>
              <a:t>We anticipate another northbound movement into Canada in the near future.</a:t>
            </a:r>
            <a:endParaRPr lang="en-US" sz="1600"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CA" altLang="en-US" smtClean="0"/>
              <a:t/>
            </a:r>
            <a:br>
              <a:rPr lang="en-CA" altLang="en-US" smtClean="0"/>
            </a:br>
            <a:r>
              <a:rPr lang="en-CA" altLang="en-US" smtClean="0"/>
              <a:t>Chinese Movement</a:t>
            </a:r>
            <a:br>
              <a:rPr lang="en-CA" altLang="en-US" smtClean="0"/>
            </a:br>
            <a:r>
              <a:rPr lang="en-CA" altLang="en-US" smtClean="0"/>
              <a:t/>
            </a:r>
            <a:br>
              <a:rPr lang="en-CA" altLang="en-US" smtClean="0"/>
            </a:br>
            <a:endParaRPr lang="en-CA" altLang="en-US" smtClean="0"/>
          </a:p>
        </p:txBody>
      </p:sp>
      <p:sp>
        <p:nvSpPr>
          <p:cNvPr id="3" name="Content Placeholder 2"/>
          <p:cNvSpPr>
            <a:spLocks noGrp="1"/>
          </p:cNvSpPr>
          <p:nvPr>
            <p:ph idx="1"/>
          </p:nvPr>
        </p:nvSpPr>
        <p:spPr>
          <a:xfrm>
            <a:off x="457200" y="1600200"/>
            <a:ext cx="8229600" cy="2116138"/>
          </a:xfrm>
        </p:spPr>
        <p:txBody>
          <a:bodyPr/>
          <a:lstStyle/>
          <a:p>
            <a:pPr>
              <a:defRPr/>
            </a:pPr>
            <a:r>
              <a:rPr lang="en-US" dirty="0" smtClean="0"/>
              <a:t>In 2013, a new trend surfaced where Chinese nationals use the Washington State/ British Colombia land border to cross illegally into Canada. We suspect a smuggler in the U.S is creating false identifies for subjects with previous U.S. visa refusals wishing to enter Canada. </a:t>
            </a:r>
            <a:endParaRPr lang="en-CA" dirty="0"/>
          </a:p>
          <a:p>
            <a:pPr marL="0" indent="0">
              <a:buFontTx/>
              <a:buNone/>
              <a:defRPr/>
            </a:pPr>
            <a:r>
              <a:rPr lang="en-CA" dirty="0" smtClean="0"/>
              <a:t/>
            </a:r>
            <a:br>
              <a:rPr lang="en-CA" dirty="0" smtClean="0"/>
            </a:br>
            <a:r>
              <a:rPr lang="en-CA" dirty="0" smtClean="0"/>
              <a:t/>
            </a:r>
            <a:br>
              <a:rPr lang="en-CA" dirty="0" smtClean="0"/>
            </a:br>
            <a:endParaRPr lang="en-CA" dirty="0" smtClean="0"/>
          </a:p>
        </p:txBody>
      </p:sp>
      <p:sp>
        <p:nvSpPr>
          <p:cNvPr id="4" name="Title 1"/>
          <p:cNvSpPr txBox="1">
            <a:spLocks/>
          </p:cNvSpPr>
          <p:nvPr/>
        </p:nvSpPr>
        <p:spPr bwMode="auto">
          <a:xfrm>
            <a:off x="609600" y="989013"/>
            <a:ext cx="82296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eaLnBrk="0" fontAlgn="base" hangingPunct="0">
              <a:spcBef>
                <a:spcPct val="0"/>
              </a:spcBef>
              <a:spcAft>
                <a:spcPct val="0"/>
              </a:spcAft>
              <a:defRPr sz="2800" b="1">
                <a:solidFill>
                  <a:srgbClr val="000066"/>
                </a:solidFill>
                <a:latin typeface="+mj-lt"/>
                <a:ea typeface="+mj-ea"/>
                <a:cs typeface="+mj-cs"/>
              </a:defRPr>
            </a:lvl1pPr>
            <a:lvl2pPr algn="ctr" rtl="0" eaLnBrk="0" fontAlgn="base" hangingPunct="0">
              <a:spcBef>
                <a:spcPct val="0"/>
              </a:spcBef>
              <a:spcAft>
                <a:spcPct val="0"/>
              </a:spcAft>
              <a:defRPr sz="2800" b="1">
                <a:solidFill>
                  <a:srgbClr val="000066"/>
                </a:solidFill>
                <a:latin typeface="Arial" charset="0"/>
              </a:defRPr>
            </a:lvl2pPr>
            <a:lvl3pPr algn="ctr" rtl="0" eaLnBrk="0" fontAlgn="base" hangingPunct="0">
              <a:spcBef>
                <a:spcPct val="0"/>
              </a:spcBef>
              <a:spcAft>
                <a:spcPct val="0"/>
              </a:spcAft>
              <a:defRPr sz="2800" b="1">
                <a:solidFill>
                  <a:srgbClr val="000066"/>
                </a:solidFill>
                <a:latin typeface="Arial" charset="0"/>
              </a:defRPr>
            </a:lvl3pPr>
            <a:lvl4pPr algn="ctr" rtl="0" eaLnBrk="0" fontAlgn="base" hangingPunct="0">
              <a:spcBef>
                <a:spcPct val="0"/>
              </a:spcBef>
              <a:spcAft>
                <a:spcPct val="0"/>
              </a:spcAft>
              <a:defRPr sz="2800" b="1">
                <a:solidFill>
                  <a:srgbClr val="000066"/>
                </a:solidFill>
                <a:latin typeface="Arial" charset="0"/>
              </a:defRPr>
            </a:lvl4pPr>
            <a:lvl5pPr algn="ctr" rtl="0" eaLnBrk="0" fontAlgn="base" hangingPunct="0">
              <a:spcBef>
                <a:spcPct val="0"/>
              </a:spcBef>
              <a:spcAft>
                <a:spcPct val="0"/>
              </a:spcAft>
              <a:defRPr sz="2800" b="1">
                <a:solidFill>
                  <a:srgbClr val="000066"/>
                </a:solidFill>
                <a:latin typeface="Arial" charset="0"/>
              </a:defRPr>
            </a:lvl5pPr>
            <a:lvl6pPr marL="457200" algn="ctr" rtl="0" fontAlgn="base">
              <a:spcBef>
                <a:spcPct val="0"/>
              </a:spcBef>
              <a:spcAft>
                <a:spcPct val="0"/>
              </a:spcAft>
              <a:defRPr sz="2800" b="1">
                <a:solidFill>
                  <a:srgbClr val="000066"/>
                </a:solidFill>
                <a:latin typeface="Arial" charset="0"/>
              </a:defRPr>
            </a:lvl6pPr>
            <a:lvl7pPr marL="914400" algn="ctr" rtl="0" fontAlgn="base">
              <a:spcBef>
                <a:spcPct val="0"/>
              </a:spcBef>
              <a:spcAft>
                <a:spcPct val="0"/>
              </a:spcAft>
              <a:defRPr sz="2800" b="1">
                <a:solidFill>
                  <a:srgbClr val="000066"/>
                </a:solidFill>
                <a:latin typeface="Arial" charset="0"/>
              </a:defRPr>
            </a:lvl7pPr>
            <a:lvl8pPr marL="1371600" algn="ctr" rtl="0" fontAlgn="base">
              <a:spcBef>
                <a:spcPct val="0"/>
              </a:spcBef>
              <a:spcAft>
                <a:spcPct val="0"/>
              </a:spcAft>
              <a:defRPr sz="2800" b="1">
                <a:solidFill>
                  <a:srgbClr val="000066"/>
                </a:solidFill>
                <a:latin typeface="Arial" charset="0"/>
              </a:defRPr>
            </a:lvl8pPr>
            <a:lvl9pPr marL="1828800" algn="ctr" rtl="0" fontAlgn="base">
              <a:spcBef>
                <a:spcPct val="0"/>
              </a:spcBef>
              <a:spcAft>
                <a:spcPct val="0"/>
              </a:spcAft>
              <a:defRPr sz="2800" b="1">
                <a:solidFill>
                  <a:srgbClr val="000066"/>
                </a:solidFill>
                <a:latin typeface="Arial" charset="0"/>
              </a:defRPr>
            </a:lvl9pPr>
          </a:lstStyle>
          <a:p>
            <a:pPr>
              <a:defRPr/>
            </a:pPr>
            <a:endParaRPr lang="en-CA" kern="0" dirty="0"/>
          </a:p>
        </p:txBody>
      </p:sp>
      <p:sp>
        <p:nvSpPr>
          <p:cNvPr id="9" name="Title 1"/>
          <p:cNvSpPr txBox="1">
            <a:spLocks/>
          </p:cNvSpPr>
          <p:nvPr/>
        </p:nvSpPr>
        <p:spPr bwMode="auto">
          <a:xfrm>
            <a:off x="762000" y="1141413"/>
            <a:ext cx="82296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eaLnBrk="0" fontAlgn="base" hangingPunct="0">
              <a:spcBef>
                <a:spcPct val="0"/>
              </a:spcBef>
              <a:spcAft>
                <a:spcPct val="0"/>
              </a:spcAft>
              <a:defRPr sz="2800" b="1">
                <a:solidFill>
                  <a:srgbClr val="000066"/>
                </a:solidFill>
                <a:latin typeface="+mj-lt"/>
                <a:ea typeface="+mj-ea"/>
                <a:cs typeface="+mj-cs"/>
              </a:defRPr>
            </a:lvl1pPr>
            <a:lvl2pPr algn="ctr" rtl="0" eaLnBrk="0" fontAlgn="base" hangingPunct="0">
              <a:spcBef>
                <a:spcPct val="0"/>
              </a:spcBef>
              <a:spcAft>
                <a:spcPct val="0"/>
              </a:spcAft>
              <a:defRPr sz="2800" b="1">
                <a:solidFill>
                  <a:srgbClr val="000066"/>
                </a:solidFill>
                <a:latin typeface="Arial" charset="0"/>
              </a:defRPr>
            </a:lvl2pPr>
            <a:lvl3pPr algn="ctr" rtl="0" eaLnBrk="0" fontAlgn="base" hangingPunct="0">
              <a:spcBef>
                <a:spcPct val="0"/>
              </a:spcBef>
              <a:spcAft>
                <a:spcPct val="0"/>
              </a:spcAft>
              <a:defRPr sz="2800" b="1">
                <a:solidFill>
                  <a:srgbClr val="000066"/>
                </a:solidFill>
                <a:latin typeface="Arial" charset="0"/>
              </a:defRPr>
            </a:lvl3pPr>
            <a:lvl4pPr algn="ctr" rtl="0" eaLnBrk="0" fontAlgn="base" hangingPunct="0">
              <a:spcBef>
                <a:spcPct val="0"/>
              </a:spcBef>
              <a:spcAft>
                <a:spcPct val="0"/>
              </a:spcAft>
              <a:defRPr sz="2800" b="1">
                <a:solidFill>
                  <a:srgbClr val="000066"/>
                </a:solidFill>
                <a:latin typeface="Arial" charset="0"/>
              </a:defRPr>
            </a:lvl4pPr>
            <a:lvl5pPr algn="ctr" rtl="0" eaLnBrk="0" fontAlgn="base" hangingPunct="0">
              <a:spcBef>
                <a:spcPct val="0"/>
              </a:spcBef>
              <a:spcAft>
                <a:spcPct val="0"/>
              </a:spcAft>
              <a:defRPr sz="2800" b="1">
                <a:solidFill>
                  <a:srgbClr val="000066"/>
                </a:solidFill>
                <a:latin typeface="Arial" charset="0"/>
              </a:defRPr>
            </a:lvl5pPr>
            <a:lvl6pPr marL="457200" algn="ctr" rtl="0" fontAlgn="base">
              <a:spcBef>
                <a:spcPct val="0"/>
              </a:spcBef>
              <a:spcAft>
                <a:spcPct val="0"/>
              </a:spcAft>
              <a:defRPr sz="2800" b="1">
                <a:solidFill>
                  <a:srgbClr val="000066"/>
                </a:solidFill>
                <a:latin typeface="Arial" charset="0"/>
              </a:defRPr>
            </a:lvl6pPr>
            <a:lvl7pPr marL="914400" algn="ctr" rtl="0" fontAlgn="base">
              <a:spcBef>
                <a:spcPct val="0"/>
              </a:spcBef>
              <a:spcAft>
                <a:spcPct val="0"/>
              </a:spcAft>
              <a:defRPr sz="2800" b="1">
                <a:solidFill>
                  <a:srgbClr val="000066"/>
                </a:solidFill>
                <a:latin typeface="Arial" charset="0"/>
              </a:defRPr>
            </a:lvl7pPr>
            <a:lvl8pPr marL="1371600" algn="ctr" rtl="0" fontAlgn="base">
              <a:spcBef>
                <a:spcPct val="0"/>
              </a:spcBef>
              <a:spcAft>
                <a:spcPct val="0"/>
              </a:spcAft>
              <a:defRPr sz="2800" b="1">
                <a:solidFill>
                  <a:srgbClr val="000066"/>
                </a:solidFill>
                <a:latin typeface="Arial" charset="0"/>
              </a:defRPr>
            </a:lvl8pPr>
            <a:lvl9pPr marL="1828800" algn="ctr" rtl="0" fontAlgn="base">
              <a:spcBef>
                <a:spcPct val="0"/>
              </a:spcBef>
              <a:spcAft>
                <a:spcPct val="0"/>
              </a:spcAft>
              <a:defRPr sz="2800" b="1">
                <a:solidFill>
                  <a:srgbClr val="000066"/>
                </a:solidFill>
                <a:latin typeface="Arial" charset="0"/>
              </a:defRPr>
            </a:lvl9pPr>
          </a:lstStyle>
          <a:p>
            <a:pPr>
              <a:defRPr/>
            </a:pPr>
            <a:endParaRPr lang="en-CA" kern="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CA" altLang="en-US" smtClean="0"/>
              <a:t>Sri Lankan Nationals</a:t>
            </a:r>
            <a:endParaRPr lang="en-US" altLang="en-US" smtClean="0"/>
          </a:p>
        </p:txBody>
      </p:sp>
      <p:sp>
        <p:nvSpPr>
          <p:cNvPr id="21507" name="Rectangle 3"/>
          <p:cNvSpPr>
            <a:spLocks noGrp="1" noChangeArrowheads="1"/>
          </p:cNvSpPr>
          <p:nvPr>
            <p:ph idx="1"/>
          </p:nvPr>
        </p:nvSpPr>
        <p:spPr/>
        <p:txBody>
          <a:bodyPr/>
          <a:lstStyle/>
          <a:p>
            <a:pPr eaLnBrk="1" hangingPunct="1">
              <a:spcBef>
                <a:spcPts val="0"/>
              </a:spcBef>
            </a:pPr>
            <a:r>
              <a:rPr lang="en-CA" altLang="en-US" sz="2000" dirty="0" smtClean="0"/>
              <a:t>Despite the arrival of a marine vessel carrying nearly 500 Sri Lankan nationals in 2010, migrants from Sri Lanka have traditionally entered Canada via the Canada/U.S. land border.</a:t>
            </a:r>
          </a:p>
          <a:p>
            <a:pPr eaLnBrk="1" hangingPunct="1">
              <a:lnSpc>
                <a:spcPct val="90000"/>
              </a:lnSpc>
            </a:pPr>
            <a:endParaRPr lang="en-CA" altLang="en-US" sz="2000" dirty="0" smtClean="0"/>
          </a:p>
          <a:p>
            <a:pPr eaLnBrk="1" hangingPunct="1">
              <a:lnSpc>
                <a:spcPct val="90000"/>
              </a:lnSpc>
            </a:pPr>
            <a:r>
              <a:rPr lang="en-CA" altLang="en-US" sz="2000" dirty="0" smtClean="0"/>
              <a:t>The introduction of the </a:t>
            </a:r>
            <a:r>
              <a:rPr lang="en-CA" altLang="en-US" sz="2000" i="1" dirty="0" smtClean="0"/>
              <a:t>Canada-U.S. Safe Third Country Agreement</a:t>
            </a:r>
            <a:r>
              <a:rPr lang="en-CA" altLang="en-US" sz="2000" dirty="0" smtClean="0"/>
              <a:t> in 2004 significantly reduced this movement. </a:t>
            </a:r>
          </a:p>
          <a:p>
            <a:pPr eaLnBrk="1" hangingPunct="1">
              <a:lnSpc>
                <a:spcPct val="90000"/>
              </a:lnSpc>
            </a:pPr>
            <a:endParaRPr lang="en-CA" altLang="en-US" sz="2000" dirty="0" smtClean="0"/>
          </a:p>
          <a:p>
            <a:pPr eaLnBrk="1" hangingPunct="1">
              <a:lnSpc>
                <a:spcPct val="90000"/>
              </a:lnSpc>
            </a:pPr>
            <a:r>
              <a:rPr lang="en-CA" altLang="en-US" sz="2000" dirty="0" smtClean="0"/>
              <a:t>Refugee claims from Sri Lankan nationals submitted at the land border had been increasing every year since 2007 with a decrease in 2013. </a:t>
            </a:r>
          </a:p>
          <a:p>
            <a:pPr eaLnBrk="1" hangingPunct="1">
              <a:lnSpc>
                <a:spcPct val="90000"/>
              </a:lnSpc>
            </a:pPr>
            <a:endParaRPr lang="en-CA" altLang="en-US" sz="2000" dirty="0" smtClean="0"/>
          </a:p>
          <a:p>
            <a:pPr eaLnBrk="1" hangingPunct="1">
              <a:lnSpc>
                <a:spcPct val="90000"/>
              </a:lnSpc>
            </a:pPr>
            <a:r>
              <a:rPr lang="en-CA" altLang="en-US" sz="2000" dirty="0" smtClean="0"/>
              <a:t>Reporting indicates that many are arriving in Canada after transiting through several points in South America, Central America and the Caribbean. </a:t>
            </a:r>
            <a:endParaRPr lang="en-US" altLang="en-US" sz="2000"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CA" altLang="en-US" smtClean="0"/>
              <a:t>Somali Movement	</a:t>
            </a:r>
          </a:p>
        </p:txBody>
      </p:sp>
      <p:sp>
        <p:nvSpPr>
          <p:cNvPr id="17411" name="Content Placeholder 2"/>
          <p:cNvSpPr>
            <a:spLocks noGrp="1"/>
          </p:cNvSpPr>
          <p:nvPr>
            <p:ph idx="1"/>
          </p:nvPr>
        </p:nvSpPr>
        <p:spPr>
          <a:xfrm>
            <a:off x="467544" y="1484784"/>
            <a:ext cx="8229600" cy="4896544"/>
          </a:xfrm>
        </p:spPr>
        <p:txBody>
          <a:bodyPr/>
          <a:lstStyle/>
          <a:p>
            <a:pPr>
              <a:spcBef>
                <a:spcPts val="0"/>
              </a:spcBef>
              <a:defRPr/>
            </a:pPr>
            <a:r>
              <a:rPr lang="en-CA" altLang="en-US" sz="2000" dirty="0" smtClean="0"/>
              <a:t>Somali groups arrive in one of three ways:</a:t>
            </a:r>
          </a:p>
          <a:p>
            <a:pPr marL="857250" lvl="1" indent="-457200">
              <a:spcBef>
                <a:spcPts val="0"/>
              </a:spcBef>
              <a:buFont typeface="+mj-lt"/>
              <a:buAutoNum type="arabicParenR"/>
              <a:defRPr/>
            </a:pPr>
            <a:r>
              <a:rPr lang="en-CA" altLang="en-US" sz="1800" dirty="0" smtClean="0"/>
              <a:t>undocumented males smuggled through the South Africa/South America/Mexico/U.S. routing;</a:t>
            </a:r>
          </a:p>
          <a:p>
            <a:pPr marL="857250" lvl="1" indent="-457200">
              <a:spcBef>
                <a:spcPts val="0"/>
              </a:spcBef>
              <a:buFont typeface="+mj-lt"/>
              <a:buAutoNum type="arabicParenR"/>
              <a:defRPr/>
            </a:pPr>
            <a:r>
              <a:rPr lang="en-CA" altLang="en-US" sz="1800" dirty="0" smtClean="0"/>
              <a:t>through Europe as impostors; or, </a:t>
            </a:r>
          </a:p>
          <a:p>
            <a:pPr marL="857250" lvl="1" indent="-457200">
              <a:spcBef>
                <a:spcPts val="0"/>
              </a:spcBef>
              <a:buFont typeface="+mj-lt"/>
              <a:buAutoNum type="arabicParenR"/>
              <a:defRPr/>
            </a:pPr>
            <a:r>
              <a:rPr lang="en-CA" altLang="en-US" sz="1800" dirty="0" smtClean="0"/>
              <a:t>nationals of Europe who are country shopping. </a:t>
            </a:r>
          </a:p>
          <a:p>
            <a:pPr>
              <a:spcBef>
                <a:spcPts val="0"/>
              </a:spcBef>
              <a:defRPr/>
            </a:pPr>
            <a:endParaRPr lang="en-CA" altLang="en-US" sz="2000" dirty="0" smtClean="0"/>
          </a:p>
          <a:p>
            <a:pPr>
              <a:spcBef>
                <a:spcPts val="0"/>
              </a:spcBef>
              <a:defRPr/>
            </a:pPr>
            <a:r>
              <a:rPr lang="en-CA" altLang="en-US" sz="2000" dirty="0" smtClean="0"/>
              <a:t>Undocumented males are transiting through Johannesburg, South Africa to Brazil/Panama on counterfeit/improperly issued S. African and Kenyan passports. </a:t>
            </a:r>
          </a:p>
          <a:p>
            <a:pPr>
              <a:spcBef>
                <a:spcPts val="0"/>
              </a:spcBef>
              <a:defRPr/>
            </a:pPr>
            <a:endParaRPr lang="en-CA" altLang="en-US" sz="2000" dirty="0" smtClean="0"/>
          </a:p>
          <a:p>
            <a:pPr>
              <a:spcBef>
                <a:spcPts val="0"/>
              </a:spcBef>
              <a:defRPr/>
            </a:pPr>
            <a:r>
              <a:rPr lang="en-CA" altLang="en-US" sz="2000" dirty="0" smtClean="0"/>
              <a:t>They travel through Mexico and the U.S., and arrive in and around Emerson port of entry in Manitoba</a:t>
            </a:r>
            <a:r>
              <a:rPr lang="en-CA" sz="2000" kern="1200" dirty="0" smtClean="0"/>
              <a:t> where they are caught by authorities and claim at the land border or enter Canada undetected and proceed to Toronto to file a refugee claim inland</a:t>
            </a:r>
            <a:r>
              <a:rPr lang="en-CA" altLang="en-US" sz="2000" dirty="0" smtClean="0"/>
              <a:t>. </a:t>
            </a:r>
          </a:p>
          <a:p>
            <a:pPr>
              <a:spcBef>
                <a:spcPts val="0"/>
              </a:spcBef>
              <a:defRPr/>
            </a:pPr>
            <a:endParaRPr lang="en-CA" altLang="en-US" sz="2000" dirty="0" smtClean="0"/>
          </a:p>
          <a:p>
            <a:pPr>
              <a:spcBef>
                <a:spcPts val="0"/>
              </a:spcBef>
              <a:defRPr/>
            </a:pPr>
            <a:r>
              <a:rPr lang="en-CA" altLang="en-US" sz="2000" dirty="0" smtClean="0"/>
              <a:t>Women and children use methods 2 and 3. </a:t>
            </a:r>
          </a:p>
        </p:txBody>
      </p:sp>
      <p:sp>
        <p:nvSpPr>
          <p:cNvPr id="17412" name="Slide Number Placeholder 1"/>
          <p:cNvSpPr>
            <a:spLocks noGrp="1"/>
          </p:cNvSpPr>
          <p:nvPr>
            <p:ph type="sldNum" sz="quarter" idx="12"/>
          </p:nvPr>
        </p:nvSpPr>
        <p:spPr>
          <a:noFill/>
        </p:spPr>
        <p:txBody>
          <a:bodyPr/>
          <a:lstStyle>
            <a:lvl1pPr eaLnBrk="0" hangingPunct="0">
              <a:spcBef>
                <a:spcPct val="20000"/>
              </a:spcBef>
              <a:buChar char="•"/>
              <a:defRPr sz="2400">
                <a:solidFill>
                  <a:srgbClr val="000066"/>
                </a:solidFill>
                <a:latin typeface="Arial" charset="0"/>
              </a:defRPr>
            </a:lvl1pPr>
            <a:lvl2pPr marL="742950" indent="-285750" eaLnBrk="0" hangingPunct="0">
              <a:spcBef>
                <a:spcPct val="20000"/>
              </a:spcBef>
              <a:buChar char="–"/>
              <a:defRPr sz="2000">
                <a:solidFill>
                  <a:srgbClr val="000066"/>
                </a:solidFill>
                <a:latin typeface="Arial" charset="0"/>
              </a:defRPr>
            </a:lvl2pPr>
            <a:lvl3pPr marL="1143000" indent="-228600" eaLnBrk="0" hangingPunct="0">
              <a:spcBef>
                <a:spcPct val="20000"/>
              </a:spcBef>
              <a:buChar char="•"/>
              <a:defRPr>
                <a:solidFill>
                  <a:srgbClr val="000066"/>
                </a:solidFill>
                <a:latin typeface="Arial" charset="0"/>
              </a:defRPr>
            </a:lvl3pPr>
            <a:lvl4pPr marL="1600200" indent="-228600" eaLnBrk="0" hangingPunct="0">
              <a:spcBef>
                <a:spcPct val="20000"/>
              </a:spcBef>
              <a:buChar char="–"/>
              <a:defRPr sz="16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6E67831A-BBC9-4E82-A008-63F747E9BE4C}" type="slidenum">
              <a:rPr lang="en-US" altLang="en-US" sz="1400" smtClean="0">
                <a:solidFill>
                  <a:schemeClr val="tx1"/>
                </a:solidFill>
              </a:rPr>
              <a:pPr eaLnBrk="1" hangingPunct="1">
                <a:spcBef>
                  <a:spcPct val="0"/>
                </a:spcBef>
                <a:buFontTx/>
                <a:buNone/>
              </a:pPr>
              <a:t>16</a:t>
            </a:fld>
            <a:endParaRPr lang="en-US" altLang="en-US" sz="1400" smtClean="0">
              <a:solidFill>
                <a:schemeClr val="tx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Albanian and Kosovar Movement	</a:t>
            </a:r>
            <a:endParaRPr lang="en-CA" dirty="0"/>
          </a:p>
        </p:txBody>
      </p:sp>
      <p:sp>
        <p:nvSpPr>
          <p:cNvPr id="3" name="Content Placeholder 2"/>
          <p:cNvSpPr>
            <a:spLocks noGrp="1"/>
          </p:cNvSpPr>
          <p:nvPr>
            <p:ph idx="1"/>
          </p:nvPr>
        </p:nvSpPr>
        <p:spPr/>
        <p:txBody>
          <a:bodyPr/>
          <a:lstStyle/>
          <a:p>
            <a:pPr>
              <a:spcBef>
                <a:spcPts val="0"/>
              </a:spcBef>
            </a:pPr>
            <a:r>
              <a:rPr lang="en-CA" sz="2200" dirty="0" smtClean="0"/>
              <a:t>Recent movement from the Caribbean with improperly document arrivals coming from Curacao, Dominican Republic and attempts in Haiti.</a:t>
            </a:r>
          </a:p>
          <a:p>
            <a:pPr>
              <a:spcBef>
                <a:spcPts val="0"/>
              </a:spcBef>
            </a:pPr>
            <a:endParaRPr lang="en-CA" sz="2200" dirty="0" smtClean="0"/>
          </a:p>
          <a:p>
            <a:pPr>
              <a:spcBef>
                <a:spcPts val="0"/>
              </a:spcBef>
            </a:pPr>
            <a:r>
              <a:rPr lang="en-CA" sz="2200" dirty="0" smtClean="0"/>
              <a:t>Target passport from visa free countries such as Greece and Italy.</a:t>
            </a:r>
          </a:p>
          <a:p>
            <a:pPr>
              <a:spcBef>
                <a:spcPts val="0"/>
              </a:spcBef>
            </a:pPr>
            <a:endParaRPr lang="en-CA" sz="2200" dirty="0" smtClean="0"/>
          </a:p>
          <a:p>
            <a:pPr>
              <a:spcBef>
                <a:spcPts val="0"/>
              </a:spcBef>
            </a:pPr>
            <a:r>
              <a:rPr lang="en-CA" sz="2200" dirty="0" smtClean="0"/>
              <a:t>Many have worked in Greece for years, can speak the language and know the country, which can make fraudulent detection difficult.</a:t>
            </a:r>
          </a:p>
          <a:p>
            <a:pPr>
              <a:spcBef>
                <a:spcPts val="0"/>
              </a:spcBef>
            </a:pPr>
            <a:endParaRPr lang="en-CA" sz="2200" dirty="0" smtClean="0"/>
          </a:p>
          <a:p>
            <a:pPr>
              <a:spcBef>
                <a:spcPts val="0"/>
              </a:spcBef>
            </a:pPr>
            <a:r>
              <a:rPr lang="en-CA" sz="2200" dirty="0" smtClean="0"/>
              <a:t>Some have entered the Americas by the Dominican Republic.</a:t>
            </a:r>
            <a:endParaRPr lang="en-CA" sz="2200" dirty="0"/>
          </a:p>
        </p:txBody>
      </p:sp>
    </p:spTree>
    <p:extLst>
      <p:ext uri="{BB962C8B-B14F-4D97-AF65-F5344CB8AC3E}">
        <p14:creationId xmlns:p14="http://schemas.microsoft.com/office/powerpoint/2010/main" val="4300795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CA" altLang="en-US" smtClean="0"/>
              <a:t>Nigerian Nationals	</a:t>
            </a:r>
          </a:p>
        </p:txBody>
      </p:sp>
      <p:sp>
        <p:nvSpPr>
          <p:cNvPr id="22531" name="Content Placeholder 2"/>
          <p:cNvSpPr>
            <a:spLocks noGrp="1"/>
          </p:cNvSpPr>
          <p:nvPr>
            <p:ph idx="1"/>
          </p:nvPr>
        </p:nvSpPr>
        <p:spPr/>
        <p:txBody>
          <a:bodyPr/>
          <a:lstStyle/>
          <a:p>
            <a:pPr>
              <a:spcBef>
                <a:spcPts val="0"/>
              </a:spcBef>
            </a:pPr>
            <a:r>
              <a:rPr lang="en-US" altLang="en-US" dirty="0" smtClean="0"/>
              <a:t>Nigerians are often claiming to be from Ghana, Ivory Coast or Liberia in order to hide their true identity.</a:t>
            </a:r>
          </a:p>
          <a:p>
            <a:pPr>
              <a:spcBef>
                <a:spcPts val="0"/>
              </a:spcBef>
            </a:pPr>
            <a:endParaRPr lang="en-US" altLang="en-US" dirty="0" smtClean="0"/>
          </a:p>
          <a:p>
            <a:pPr>
              <a:spcBef>
                <a:spcPts val="0"/>
              </a:spcBef>
            </a:pPr>
            <a:r>
              <a:rPr lang="en-US" altLang="en-US" dirty="0" smtClean="0"/>
              <a:t>Many reports of document labs producing fake Canadian citizenship cards which are then used to obtain Canadian passports to further legitimize their identities.</a:t>
            </a:r>
          </a:p>
          <a:p>
            <a:pPr>
              <a:spcBef>
                <a:spcPts val="0"/>
              </a:spcBef>
            </a:pPr>
            <a:endParaRPr lang="en-US" altLang="en-US" dirty="0" smtClean="0"/>
          </a:p>
          <a:p>
            <a:pPr>
              <a:spcBef>
                <a:spcPts val="0"/>
              </a:spcBef>
            </a:pPr>
            <a:r>
              <a:rPr lang="en-US" altLang="en-US" dirty="0" smtClean="0"/>
              <a:t>Criminal activity in the U.S. hidden by either entering from the U.S. surreptitiously or via third country.</a:t>
            </a:r>
            <a:endParaRPr lang="en-CA" altLang="en-US" dirty="0" smtClean="0"/>
          </a:p>
          <a:p>
            <a:endParaRPr lang="en-CA" altLang="en-US" dirty="0" smtClean="0"/>
          </a:p>
        </p:txBody>
      </p:sp>
    </p:spTree>
    <p:extLst>
      <p:ext uri="{BB962C8B-B14F-4D97-AF65-F5344CB8AC3E}">
        <p14:creationId xmlns:p14="http://schemas.microsoft.com/office/powerpoint/2010/main" val="21030543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Dominican Republic Movement	</a:t>
            </a:r>
            <a:endParaRPr lang="en-CA" dirty="0"/>
          </a:p>
        </p:txBody>
      </p:sp>
      <p:sp>
        <p:nvSpPr>
          <p:cNvPr id="3" name="Content Placeholder 2"/>
          <p:cNvSpPr>
            <a:spLocks noGrp="1"/>
          </p:cNvSpPr>
          <p:nvPr>
            <p:ph idx="1"/>
          </p:nvPr>
        </p:nvSpPr>
        <p:spPr>
          <a:xfrm>
            <a:off x="457200" y="1600200"/>
            <a:ext cx="8229600" cy="4781128"/>
          </a:xfrm>
        </p:spPr>
        <p:txBody>
          <a:bodyPr/>
          <a:lstStyle/>
          <a:p>
            <a:pPr>
              <a:spcBef>
                <a:spcPts val="0"/>
              </a:spcBef>
            </a:pPr>
            <a:r>
              <a:rPr lang="en-CA" sz="2000" dirty="0" smtClean="0"/>
              <a:t>Nationals travel irregularly to Canada from Costa Rica. They usually fly to Nicaragua, after which they enter Costa Rica by land.</a:t>
            </a:r>
          </a:p>
          <a:p>
            <a:pPr>
              <a:spcBef>
                <a:spcPts val="0"/>
              </a:spcBef>
            </a:pPr>
            <a:endParaRPr lang="en-CA" sz="2000" dirty="0" smtClean="0"/>
          </a:p>
          <a:p>
            <a:pPr>
              <a:spcBef>
                <a:spcPts val="0"/>
              </a:spcBef>
            </a:pPr>
            <a:r>
              <a:rPr lang="en-CA" sz="2000" dirty="0" smtClean="0"/>
              <a:t>Many are found to have a criminal history and/or deportation from the U.S.</a:t>
            </a:r>
          </a:p>
          <a:p>
            <a:pPr>
              <a:spcBef>
                <a:spcPts val="0"/>
              </a:spcBef>
            </a:pPr>
            <a:endParaRPr lang="en-CA" sz="2000" dirty="0" smtClean="0"/>
          </a:p>
          <a:p>
            <a:pPr>
              <a:spcBef>
                <a:spcPts val="0"/>
              </a:spcBef>
            </a:pPr>
            <a:r>
              <a:rPr lang="en-CA" sz="2000" dirty="0" smtClean="0"/>
              <a:t>Their final destination is often the U.S., Canada being only a transit stop to avoid biometrics.</a:t>
            </a:r>
          </a:p>
          <a:p>
            <a:pPr>
              <a:spcBef>
                <a:spcPts val="0"/>
              </a:spcBef>
            </a:pPr>
            <a:endParaRPr lang="en-CA" sz="2000" dirty="0" smtClean="0"/>
          </a:p>
          <a:p>
            <a:pPr>
              <a:spcBef>
                <a:spcPts val="0"/>
              </a:spcBef>
            </a:pPr>
            <a:r>
              <a:rPr lang="en-CA" sz="2000" dirty="0" smtClean="0"/>
              <a:t>They seek to enter by presenting; </a:t>
            </a:r>
          </a:p>
          <a:p>
            <a:pPr lvl="1">
              <a:spcBef>
                <a:spcPts val="0"/>
              </a:spcBef>
            </a:pPr>
            <a:r>
              <a:rPr lang="en-CA" dirty="0" smtClean="0"/>
              <a:t>a bio page substituted Spanish passport; </a:t>
            </a:r>
          </a:p>
          <a:p>
            <a:pPr lvl="1">
              <a:spcBef>
                <a:spcPts val="0"/>
              </a:spcBef>
            </a:pPr>
            <a:r>
              <a:rPr lang="en-CA" dirty="0"/>
              <a:t>a</a:t>
            </a:r>
            <a:r>
              <a:rPr lang="en-CA" dirty="0" smtClean="0"/>
              <a:t> fraudulently obtained U.S. passport; or, </a:t>
            </a:r>
          </a:p>
          <a:p>
            <a:pPr lvl="1">
              <a:spcBef>
                <a:spcPts val="0"/>
              </a:spcBef>
            </a:pPr>
            <a:r>
              <a:rPr lang="en-CA" dirty="0" smtClean="0"/>
              <a:t>a U.S</a:t>
            </a:r>
            <a:r>
              <a:rPr lang="en-CA" dirty="0"/>
              <a:t>.</a:t>
            </a:r>
            <a:r>
              <a:rPr lang="en-CA" dirty="0" smtClean="0"/>
              <a:t> Permanent Resident Card (which they are no longer entitled after deportation) and a Dominican Republic passport.</a:t>
            </a:r>
            <a:endParaRPr lang="en-CA" dirty="0"/>
          </a:p>
        </p:txBody>
      </p:sp>
    </p:spTree>
    <p:extLst>
      <p:ext uri="{BB962C8B-B14F-4D97-AF65-F5344CB8AC3E}">
        <p14:creationId xmlns:p14="http://schemas.microsoft.com/office/powerpoint/2010/main" val="16461406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34557" y="5003355"/>
            <a:ext cx="4357923" cy="1368152"/>
          </a:xfrm>
          <a:prstGeom prst="rect">
            <a:avLst/>
          </a:prstGeom>
          <a:solidFill>
            <a:sysClr val="window" lastClr="FFFFFF">
              <a:lumMod val="85000"/>
            </a:sysClr>
          </a:solidFill>
          <a:ln w="9525" cap="flat" cmpd="sng" algn="ctr">
            <a:no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sz="1000"/>
            </a:pPr>
            <a:r>
              <a:rPr kumimoji="0" lang="en-CA" sz="1100" b="1" i="0" u="none" strike="noStrike" kern="0" cap="none" spc="0" normalizeH="0" baseline="0" noProof="0" dirty="0" smtClean="0">
                <a:ln>
                  <a:noFill/>
                </a:ln>
                <a:effectLst/>
                <a:uLnTx/>
                <a:uFillTx/>
                <a:latin typeface="Calibri"/>
                <a:cs typeface="Arial"/>
              </a:rPr>
              <a:t>2012-2013 Comparison to 2011-2012 </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sz="1000"/>
            </a:pPr>
            <a:endParaRPr kumimoji="0" lang="en-CA" sz="900" b="0" i="0" u="none" strike="noStrike" kern="0" cap="none" spc="0" normalizeH="0" baseline="0" noProof="0" dirty="0" smtClean="0">
              <a:ln>
                <a:noFill/>
              </a:ln>
              <a:effectLst/>
              <a:uLnTx/>
              <a:uFillTx/>
              <a:latin typeface="Calibri"/>
              <a:cs typeface="Arial"/>
            </a:endParaRP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sz="1000"/>
            </a:pPr>
            <a:r>
              <a:rPr kumimoji="0" lang="en-CA" sz="1050" b="0" i="0" u="none" strike="noStrike" kern="0" cap="none" spc="0" normalizeH="0" baseline="0" noProof="0" dirty="0" smtClean="0">
                <a:ln>
                  <a:noFill/>
                </a:ln>
                <a:effectLst/>
                <a:uLnTx/>
                <a:uFillTx/>
                <a:latin typeface="Calibri"/>
                <a:cs typeface="Arial"/>
              </a:rPr>
              <a:t>2.3 </a:t>
            </a:r>
            <a:r>
              <a:rPr kumimoji="0" lang="en-CA" sz="1050" b="0" i="0" u="none" strike="noStrike" kern="0" cap="none" spc="0" normalizeH="0" baseline="0" noProof="0" dirty="0">
                <a:ln>
                  <a:noFill/>
                </a:ln>
                <a:effectLst/>
                <a:uLnTx/>
                <a:uFillTx/>
                <a:latin typeface="Calibri"/>
                <a:cs typeface="Arial"/>
              </a:rPr>
              <a:t>million more </a:t>
            </a:r>
            <a:r>
              <a:rPr kumimoji="0" lang="en-CA" sz="1050" b="0" i="0" u="none" strike="noStrike" kern="0" cap="none" spc="0" normalizeH="0" baseline="0" noProof="0" dirty="0" smtClean="0">
                <a:ln>
                  <a:noFill/>
                </a:ln>
                <a:effectLst/>
                <a:uLnTx/>
                <a:uFillTx/>
                <a:latin typeface="Calibri"/>
                <a:cs typeface="Arial"/>
              </a:rPr>
              <a:t>travellers</a:t>
            </a:r>
            <a:endParaRPr kumimoji="0" lang="en-CA" sz="1050" b="0" i="0" u="none" strike="noStrike" kern="0" cap="none" spc="0" normalizeH="0" baseline="0" noProof="0" dirty="0">
              <a:ln>
                <a:noFill/>
              </a:ln>
              <a:effectLst/>
              <a:uLnTx/>
              <a:uFillTx/>
              <a:latin typeface="Calibri"/>
              <a:cs typeface="Arial"/>
            </a:endParaRP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sz="1000"/>
            </a:pPr>
            <a:r>
              <a:rPr kumimoji="0" lang="en-CA" sz="1050" b="0" i="0" u="none" strike="noStrike" kern="0" cap="none" spc="0" normalizeH="0" baseline="0" noProof="0" dirty="0">
                <a:ln>
                  <a:noFill/>
                </a:ln>
                <a:effectLst/>
                <a:uLnTx/>
                <a:uFillTx/>
                <a:latin typeface="Calibri"/>
                <a:cs typeface="Arial"/>
              </a:rPr>
              <a:t>700 thousand more </a:t>
            </a:r>
            <a:r>
              <a:rPr kumimoji="0" lang="en-CA" sz="1050" b="0" i="0" u="none" strike="noStrike" kern="0" cap="none" spc="0" normalizeH="0" baseline="0" noProof="0" dirty="0" smtClean="0">
                <a:ln>
                  <a:noFill/>
                </a:ln>
                <a:effectLst/>
                <a:uLnTx/>
                <a:uFillTx/>
                <a:latin typeface="Calibri"/>
                <a:cs typeface="Arial"/>
              </a:rPr>
              <a:t>cars</a:t>
            </a:r>
            <a:endParaRPr kumimoji="0" lang="en-CA" sz="1050" b="0" i="0" u="none" strike="noStrike" kern="0" cap="none" spc="0" normalizeH="0" baseline="0" noProof="0" dirty="0">
              <a:ln>
                <a:noFill/>
              </a:ln>
              <a:effectLst/>
              <a:uLnTx/>
              <a:uFillTx/>
              <a:latin typeface="Calibri"/>
              <a:cs typeface="Arial"/>
            </a:endParaRP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sz="1000"/>
            </a:pPr>
            <a:r>
              <a:rPr kumimoji="0" lang="en-CA" sz="1050" b="0" i="0" u="none" strike="noStrike" kern="0" cap="none" spc="0" normalizeH="0" baseline="0" noProof="0" dirty="0">
                <a:ln>
                  <a:noFill/>
                </a:ln>
                <a:effectLst/>
                <a:uLnTx/>
                <a:uFillTx/>
                <a:latin typeface="Calibri"/>
                <a:cs typeface="Arial"/>
              </a:rPr>
              <a:t>500 thousand more air </a:t>
            </a:r>
            <a:r>
              <a:rPr kumimoji="0" lang="en-CA" sz="1050" b="0" i="0" u="none" strike="noStrike" kern="0" cap="none" spc="0" normalizeH="0" baseline="0" noProof="0" dirty="0" smtClean="0">
                <a:ln>
                  <a:noFill/>
                </a:ln>
                <a:effectLst/>
                <a:uLnTx/>
                <a:uFillTx/>
                <a:latin typeface="Calibri"/>
                <a:cs typeface="Arial"/>
              </a:rPr>
              <a:t>passengers</a:t>
            </a:r>
            <a:endParaRPr kumimoji="0" lang="en-CA" sz="1050" b="0" i="0" u="none" strike="noStrike" kern="0" cap="none" spc="0" normalizeH="0" baseline="0" noProof="0" dirty="0">
              <a:ln>
                <a:noFill/>
              </a:ln>
              <a:effectLst/>
              <a:uLnTx/>
              <a:uFillTx/>
              <a:latin typeface="Calibri"/>
              <a:cs typeface="Arial"/>
            </a:endParaRP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sz="1000"/>
            </a:pPr>
            <a:r>
              <a:rPr kumimoji="0" lang="en-CA" sz="1050" b="0" i="0" u="none" strike="noStrike" kern="0" cap="none" spc="0" normalizeH="0" baseline="0" noProof="0" dirty="0">
                <a:ln>
                  <a:noFill/>
                </a:ln>
                <a:effectLst/>
                <a:uLnTx/>
                <a:uFillTx/>
                <a:latin typeface="Calibri"/>
                <a:cs typeface="Arial"/>
              </a:rPr>
              <a:t>500 thousand more commercial </a:t>
            </a:r>
            <a:r>
              <a:rPr kumimoji="0" lang="en-CA" sz="1050" b="0" i="0" u="none" strike="noStrike" kern="0" cap="none" spc="0" normalizeH="0" baseline="0" noProof="0" dirty="0" smtClean="0">
                <a:ln>
                  <a:noFill/>
                </a:ln>
                <a:effectLst/>
                <a:uLnTx/>
                <a:uFillTx/>
                <a:latin typeface="Calibri"/>
                <a:cs typeface="Arial"/>
              </a:rPr>
              <a:t>releases</a:t>
            </a:r>
            <a:endParaRPr kumimoji="0" lang="en-CA" sz="1050" b="0" i="0" u="none" strike="noStrike" kern="0" cap="none" spc="0" normalizeH="0" baseline="0" noProof="0" dirty="0">
              <a:ln>
                <a:noFill/>
              </a:ln>
              <a:effectLst/>
              <a:uLnTx/>
              <a:uFillTx/>
              <a:latin typeface="Calibri"/>
              <a:cs typeface="Arial"/>
            </a:endParaRP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sz="1000"/>
            </a:pPr>
            <a:r>
              <a:rPr kumimoji="0" lang="en-CA" sz="1050" b="0" i="0" u="none" strike="noStrike" kern="0" cap="none" spc="0" normalizeH="0" baseline="0" noProof="0" dirty="0">
                <a:ln>
                  <a:noFill/>
                </a:ln>
                <a:effectLst/>
                <a:uLnTx/>
                <a:uFillTx/>
                <a:latin typeface="Calibri"/>
                <a:cs typeface="Arial"/>
              </a:rPr>
              <a:t>1.7 million decrease in courier shipments</a:t>
            </a:r>
          </a:p>
        </p:txBody>
      </p:sp>
      <p:sp>
        <p:nvSpPr>
          <p:cNvPr id="2" name="Slide Number Placeholder 1"/>
          <p:cNvSpPr>
            <a:spLocks noGrp="1"/>
          </p:cNvSpPr>
          <p:nvPr>
            <p:ph type="sldNum" sz="quarter" idx="12"/>
          </p:nvPr>
        </p:nvSpPr>
        <p:spPr/>
        <p:txBody>
          <a:bodyPr/>
          <a:lstStyle/>
          <a:p>
            <a:pPr>
              <a:defRPr/>
            </a:pPr>
            <a:fld id="{593E1828-8EFB-4EF9-A4C3-075CD4143503}" type="slidenum">
              <a:rPr lang="en-US" smtClean="0"/>
              <a:pPr>
                <a:defRPr/>
              </a:pPr>
              <a:t>2</a:t>
            </a:fld>
            <a:endParaRPr lang="en-US"/>
          </a:p>
        </p:txBody>
      </p:sp>
      <p:sp>
        <p:nvSpPr>
          <p:cNvPr id="3" name="Rectangle 2"/>
          <p:cNvSpPr/>
          <p:nvPr/>
        </p:nvSpPr>
        <p:spPr>
          <a:xfrm>
            <a:off x="4007545" y="826891"/>
            <a:ext cx="4392265" cy="1872207"/>
          </a:xfrm>
          <a:prstGeom prst="rect">
            <a:avLst/>
          </a:prstGeom>
          <a:solidFill>
            <a:srgbClr val="4F81BD">
              <a:lumMod val="40000"/>
              <a:lumOff val="60000"/>
            </a:srgbClr>
          </a:solidFill>
          <a:ln w="9525" cap="flat" cmpd="sng" algn="ctr">
            <a:noFill/>
            <a:prstDash val="solid"/>
          </a:ln>
          <a:effectLst>
            <a:outerShdw blurRad="40000" dist="20000" dir="5400000" rotWithShape="0">
              <a:srgbClr val="000000">
                <a:alpha val="38000"/>
              </a:srgb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sz="1000"/>
            </a:pPr>
            <a:r>
              <a:rPr kumimoji="0" lang="en-CA" sz="1400" b="1" i="1" u="none" strike="noStrike" kern="0" cap="none" spc="0" normalizeH="0" baseline="0" noProof="0" dirty="0" smtClean="0">
                <a:ln>
                  <a:noFill/>
                </a:ln>
                <a:solidFill>
                  <a:srgbClr val="1F497D">
                    <a:lumMod val="75000"/>
                  </a:srgbClr>
                </a:solidFill>
                <a:effectLst/>
                <a:uLnTx/>
                <a:uFillTx/>
                <a:latin typeface="Calibri"/>
                <a:cs typeface="Arial"/>
              </a:rPr>
              <a:t>ON AN AVERAGE DAY! </a:t>
            </a:r>
          </a:p>
          <a:p>
            <a:pPr marL="0" marR="0" lvl="0" indent="0" algn="ctr" defTabSz="914400" eaLnBrk="1" fontAlgn="auto" latinLnBrk="0" hangingPunct="1">
              <a:lnSpc>
                <a:spcPct val="100000"/>
              </a:lnSpc>
              <a:spcBef>
                <a:spcPts val="0"/>
              </a:spcBef>
              <a:spcAft>
                <a:spcPts val="0"/>
              </a:spcAft>
              <a:buClrTx/>
              <a:buSzTx/>
              <a:buFontTx/>
              <a:buNone/>
              <a:tabLst/>
              <a:defRPr sz="1000"/>
            </a:pPr>
            <a:endParaRPr kumimoji="0" lang="en-CA" sz="1100" b="0" i="0" u="none" strike="noStrike" kern="0" cap="none" spc="0" normalizeH="0" baseline="0" noProof="0" dirty="0">
              <a:ln>
                <a:noFill/>
              </a:ln>
              <a:solidFill>
                <a:srgbClr val="1F497D">
                  <a:lumMod val="75000"/>
                </a:srgbClr>
              </a:solidFill>
              <a:effectLst/>
              <a:uLnTx/>
              <a:uFillTx/>
              <a:latin typeface="Calibri"/>
              <a:cs typeface="Arial"/>
            </a:endParaRP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sz="1000"/>
            </a:pPr>
            <a:r>
              <a:rPr kumimoji="0" lang="en-CA" sz="1100" b="0" i="0" u="none" strike="noStrike" kern="0" cap="none" spc="0" normalizeH="0" baseline="0" noProof="0" dirty="0">
                <a:ln>
                  <a:noFill/>
                </a:ln>
                <a:solidFill>
                  <a:srgbClr val="1F497D">
                    <a:lumMod val="75000"/>
                  </a:srgbClr>
                </a:solidFill>
                <a:effectLst/>
                <a:uLnTx/>
                <a:uFillTx/>
                <a:latin typeface="Calibri"/>
                <a:cs typeface="Arial"/>
              </a:rPr>
              <a:t>274,822 travellers are processed into </a:t>
            </a:r>
            <a:r>
              <a:rPr kumimoji="0" lang="en-CA" sz="1100" b="0" i="0" u="none" strike="noStrike" kern="0" cap="none" spc="0" normalizeH="0" baseline="0" noProof="0" dirty="0" smtClean="0">
                <a:ln>
                  <a:noFill/>
                </a:ln>
                <a:solidFill>
                  <a:srgbClr val="1F497D">
                    <a:lumMod val="75000"/>
                  </a:srgbClr>
                </a:solidFill>
                <a:effectLst/>
                <a:uLnTx/>
                <a:uFillTx/>
                <a:latin typeface="Calibri"/>
                <a:cs typeface="Arial"/>
              </a:rPr>
              <a:t>Canada</a:t>
            </a:r>
            <a:r>
              <a:rPr kumimoji="0" lang="en-CA" sz="1100" b="0" i="0" u="none" strike="noStrike" kern="0" cap="none" spc="0" normalizeH="0" baseline="0" noProof="0" dirty="0">
                <a:ln>
                  <a:noFill/>
                </a:ln>
                <a:solidFill>
                  <a:srgbClr val="1F497D">
                    <a:lumMod val="75000"/>
                  </a:srgbClr>
                </a:solidFill>
                <a:effectLst/>
                <a:uLnTx/>
                <a:uFillTx/>
                <a:latin typeface="Calibri"/>
                <a:cs typeface="Arial"/>
              </a:rPr>
              <a:t/>
            </a:r>
            <a:br>
              <a:rPr kumimoji="0" lang="en-CA" sz="1100" b="0" i="0" u="none" strike="noStrike" kern="0" cap="none" spc="0" normalizeH="0" baseline="0" noProof="0" dirty="0">
                <a:ln>
                  <a:noFill/>
                </a:ln>
                <a:solidFill>
                  <a:srgbClr val="1F497D">
                    <a:lumMod val="75000"/>
                  </a:srgbClr>
                </a:solidFill>
                <a:effectLst/>
                <a:uLnTx/>
                <a:uFillTx/>
                <a:latin typeface="Calibri"/>
                <a:cs typeface="Arial"/>
              </a:rPr>
            </a:br>
            <a:endParaRPr kumimoji="0" lang="en-CA" sz="1100" b="0" i="0" u="none" strike="noStrike" kern="0" cap="none" spc="0" normalizeH="0" baseline="0" noProof="0" dirty="0">
              <a:ln>
                <a:noFill/>
              </a:ln>
              <a:solidFill>
                <a:srgbClr val="1F497D">
                  <a:lumMod val="75000"/>
                </a:srgbClr>
              </a:solidFill>
              <a:effectLst/>
              <a:uLnTx/>
              <a:uFillTx/>
              <a:latin typeface="Calibri"/>
              <a:cs typeface="Arial"/>
            </a:endParaRP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sz="1000"/>
            </a:pPr>
            <a:r>
              <a:rPr kumimoji="0" lang="en-CA" sz="1100" b="0" i="0" u="none" strike="noStrike" kern="0" cap="none" spc="0" normalizeH="0" baseline="0" noProof="0" dirty="0">
                <a:ln>
                  <a:noFill/>
                </a:ln>
                <a:solidFill>
                  <a:srgbClr val="1F497D">
                    <a:lumMod val="75000"/>
                  </a:srgbClr>
                </a:solidFill>
                <a:effectLst/>
                <a:uLnTx/>
                <a:uFillTx/>
                <a:latin typeface="Calibri"/>
                <a:cs typeface="Arial"/>
              </a:rPr>
              <a:t>14,713 trucks enter Canada from the U.S.</a:t>
            </a:r>
            <a:br>
              <a:rPr kumimoji="0" lang="en-CA" sz="1100" b="0" i="0" u="none" strike="noStrike" kern="0" cap="none" spc="0" normalizeH="0" baseline="0" noProof="0" dirty="0">
                <a:ln>
                  <a:noFill/>
                </a:ln>
                <a:solidFill>
                  <a:srgbClr val="1F497D">
                    <a:lumMod val="75000"/>
                  </a:srgbClr>
                </a:solidFill>
                <a:effectLst/>
                <a:uLnTx/>
                <a:uFillTx/>
                <a:latin typeface="Calibri"/>
                <a:cs typeface="Arial"/>
              </a:rPr>
            </a:br>
            <a:endParaRPr kumimoji="0" lang="en-CA" sz="1100" b="0" i="0" u="none" strike="noStrike" kern="0" cap="none" spc="0" normalizeH="0" baseline="0" noProof="0" dirty="0">
              <a:ln>
                <a:noFill/>
              </a:ln>
              <a:solidFill>
                <a:srgbClr val="1F497D">
                  <a:lumMod val="75000"/>
                </a:srgbClr>
              </a:solidFill>
              <a:effectLst/>
              <a:uLnTx/>
              <a:uFillTx/>
              <a:latin typeface="Calibri"/>
              <a:cs typeface="Arial"/>
            </a:endParaRP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sz="1000"/>
            </a:pPr>
            <a:r>
              <a:rPr kumimoji="0" lang="en-CA" sz="1100" b="0" i="0" u="none" strike="noStrike" kern="0" cap="none" spc="0" normalizeH="0" baseline="0" noProof="0" dirty="0">
                <a:ln>
                  <a:noFill/>
                </a:ln>
                <a:solidFill>
                  <a:srgbClr val="1F497D">
                    <a:lumMod val="75000"/>
                  </a:srgbClr>
                </a:solidFill>
                <a:effectLst/>
                <a:uLnTx/>
                <a:uFillTx/>
                <a:latin typeface="Calibri"/>
                <a:cs typeface="Arial"/>
              </a:rPr>
              <a:t>94,314 courier shipments processed</a:t>
            </a:r>
          </a:p>
        </p:txBody>
      </p:sp>
      <p:graphicFrame>
        <p:nvGraphicFramePr>
          <p:cNvPr id="5" name="Table 4"/>
          <p:cNvGraphicFramePr>
            <a:graphicFrameLocks noGrp="1"/>
          </p:cNvGraphicFramePr>
          <p:nvPr>
            <p:extLst>
              <p:ext uri="{D42A27DB-BD31-4B8C-83A1-F6EECF244321}">
                <p14:modId xmlns:p14="http://schemas.microsoft.com/office/powerpoint/2010/main" val="452609301"/>
              </p:ext>
            </p:extLst>
          </p:nvPr>
        </p:nvGraphicFramePr>
        <p:xfrm>
          <a:off x="261208" y="826892"/>
          <a:ext cx="3662720" cy="887754"/>
        </p:xfrm>
        <a:graphic>
          <a:graphicData uri="http://schemas.openxmlformats.org/drawingml/2006/table">
            <a:tbl>
              <a:tblPr firstRow="1" bandRow="1"/>
              <a:tblGrid>
                <a:gridCol w="2507822"/>
                <a:gridCol w="1154898"/>
              </a:tblGrid>
              <a:tr h="0">
                <a:tc gridSpan="2">
                  <a:txBody>
                    <a:bodyPr/>
                    <a:lstStyle>
                      <a:lvl1pPr marL="0" algn="l" defTabSz="914400" rtl="0" eaLnBrk="1" latinLnBrk="0" hangingPunct="1">
                        <a:defRPr sz="1800" b="1" kern="1200">
                          <a:solidFill>
                            <a:schemeClr val="lt1"/>
                          </a:solidFill>
                          <a:latin typeface="Calibri"/>
                          <a:ea typeface=""/>
                          <a:cs typeface=""/>
                        </a:defRPr>
                      </a:lvl1pPr>
                      <a:lvl2pPr marL="457200" algn="l" defTabSz="914400" rtl="0" eaLnBrk="1" latinLnBrk="0" hangingPunct="1">
                        <a:defRPr sz="1800" b="1" kern="1200">
                          <a:solidFill>
                            <a:schemeClr val="lt1"/>
                          </a:solidFill>
                          <a:latin typeface="Calibri"/>
                          <a:ea typeface=""/>
                          <a:cs typeface=""/>
                        </a:defRPr>
                      </a:lvl2pPr>
                      <a:lvl3pPr marL="914400" algn="l" defTabSz="914400" rtl="0" eaLnBrk="1" latinLnBrk="0" hangingPunct="1">
                        <a:defRPr sz="1800" b="1" kern="1200">
                          <a:solidFill>
                            <a:schemeClr val="lt1"/>
                          </a:solidFill>
                          <a:latin typeface="Calibri"/>
                          <a:ea typeface=""/>
                          <a:cs typeface=""/>
                        </a:defRPr>
                      </a:lvl3pPr>
                      <a:lvl4pPr marL="1371600" algn="l" defTabSz="914400" rtl="0" eaLnBrk="1" latinLnBrk="0" hangingPunct="1">
                        <a:defRPr sz="1800" b="1" kern="1200">
                          <a:solidFill>
                            <a:schemeClr val="lt1"/>
                          </a:solidFill>
                          <a:latin typeface="Calibri"/>
                          <a:ea typeface=""/>
                          <a:cs typeface=""/>
                        </a:defRPr>
                      </a:lvl4pPr>
                      <a:lvl5pPr marL="1828800" algn="l" defTabSz="914400" rtl="0" eaLnBrk="1" latinLnBrk="0" hangingPunct="1">
                        <a:defRPr sz="1800" b="1" kern="1200">
                          <a:solidFill>
                            <a:schemeClr val="lt1"/>
                          </a:solidFill>
                          <a:latin typeface="Calibri"/>
                          <a:ea typeface=""/>
                          <a:cs typeface=""/>
                        </a:defRPr>
                      </a:lvl5pPr>
                      <a:lvl6pPr marL="2286000" algn="l" defTabSz="914400" rtl="0" eaLnBrk="1" latinLnBrk="0" hangingPunct="1">
                        <a:defRPr sz="1800" b="1" kern="1200">
                          <a:solidFill>
                            <a:schemeClr val="lt1"/>
                          </a:solidFill>
                          <a:latin typeface="Calibri"/>
                          <a:ea typeface=""/>
                          <a:cs typeface=""/>
                        </a:defRPr>
                      </a:lvl6pPr>
                      <a:lvl7pPr marL="2743200" algn="l" defTabSz="914400" rtl="0" eaLnBrk="1" latinLnBrk="0" hangingPunct="1">
                        <a:defRPr sz="1800" b="1" kern="1200">
                          <a:solidFill>
                            <a:schemeClr val="lt1"/>
                          </a:solidFill>
                          <a:latin typeface="Calibri"/>
                          <a:ea typeface=""/>
                          <a:cs typeface=""/>
                        </a:defRPr>
                      </a:lvl7pPr>
                      <a:lvl8pPr marL="3200400" algn="l" defTabSz="914400" rtl="0" eaLnBrk="1" latinLnBrk="0" hangingPunct="1">
                        <a:defRPr sz="1800" b="1" kern="1200">
                          <a:solidFill>
                            <a:schemeClr val="lt1"/>
                          </a:solidFill>
                          <a:latin typeface="Calibri"/>
                          <a:ea typeface=""/>
                          <a:cs typeface=""/>
                        </a:defRPr>
                      </a:lvl8pPr>
                      <a:lvl9pPr marL="3657600" algn="l" defTabSz="914400" rtl="0" eaLnBrk="1" latinLnBrk="0" hangingPunct="1">
                        <a:defRPr sz="1800" b="1" kern="1200">
                          <a:solidFill>
                            <a:schemeClr val="lt1"/>
                          </a:solidFill>
                          <a:latin typeface="Calibri"/>
                          <a:ea typeface=""/>
                          <a:cs typeface=""/>
                        </a:defRPr>
                      </a:lvl9pPr>
                    </a:lstStyle>
                    <a:p>
                      <a:pPr algn="ctr" fontAlgn="b"/>
                      <a:r>
                        <a:rPr lang="en-CA" sz="1000" b="1" i="0" u="none" strike="noStrike" dirty="0">
                          <a:solidFill>
                            <a:schemeClr val="bg1"/>
                          </a:solidFill>
                          <a:effectLst/>
                          <a:latin typeface="Arial"/>
                        </a:rPr>
                        <a:t>Travellers</a:t>
                      </a:r>
                    </a:p>
                  </a:txBody>
                  <a:tcPr marL="8259" marR="8259" marT="8259" marB="0" anchor="b">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hMerge="1">
                  <a:txBody>
                    <a:bodyPr/>
                    <a:lstStyle/>
                    <a:p>
                      <a:endParaRPr lang="en-CA"/>
                    </a:p>
                  </a:txBody>
                  <a:tcPr/>
                </a:tc>
              </a:tr>
              <a:tr h="0">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l" fontAlgn="b"/>
                      <a:r>
                        <a:rPr lang="en-CA" sz="900" b="0" i="0" u="none" strike="noStrike" dirty="0">
                          <a:solidFill>
                            <a:srgbClr val="000000"/>
                          </a:solidFill>
                          <a:effectLst/>
                          <a:latin typeface="Arial"/>
                        </a:rPr>
                        <a:t>Travellers </a:t>
                      </a:r>
                    </a:p>
                  </a:txBody>
                  <a:tcPr marL="74332" marR="8259" marT="8259" marB="0" anchor="b">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r" fontAlgn="b"/>
                      <a:r>
                        <a:rPr lang="en-CA" sz="900" b="0" i="0" u="none" strike="noStrike">
                          <a:solidFill>
                            <a:srgbClr val="000000"/>
                          </a:solidFill>
                          <a:effectLst/>
                          <a:latin typeface="Arial"/>
                        </a:rPr>
                        <a:t> 101 million </a:t>
                      </a:r>
                    </a:p>
                  </a:txBody>
                  <a:tcPr marL="8259" marR="8259" marT="8259" marB="0" anchor="b">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r>
              <a:tr h="0">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l" fontAlgn="b"/>
                      <a:r>
                        <a:rPr lang="en-CA" sz="900" b="0" i="0" u="none" strike="noStrike" dirty="0">
                          <a:solidFill>
                            <a:srgbClr val="000000"/>
                          </a:solidFill>
                          <a:effectLst/>
                          <a:latin typeface="Arial"/>
                        </a:rPr>
                        <a:t>Cars </a:t>
                      </a:r>
                    </a:p>
                  </a:txBody>
                  <a:tcPr marL="74332" marR="8259" marT="8259"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r" fontAlgn="b"/>
                      <a:r>
                        <a:rPr lang="en-CA" sz="900" b="0" i="0" u="none" strike="noStrike" dirty="0">
                          <a:solidFill>
                            <a:srgbClr val="000000"/>
                          </a:solidFill>
                          <a:effectLst/>
                          <a:latin typeface="Arial"/>
                        </a:rPr>
                        <a:t> 32.1 million </a:t>
                      </a:r>
                    </a:p>
                  </a:txBody>
                  <a:tcPr marL="8259" marR="8259" marT="8259"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r>
              <a:tr h="0">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l" fontAlgn="b"/>
                      <a:r>
                        <a:rPr lang="en-CA" sz="900" b="0" i="0" u="none" strike="noStrike" dirty="0">
                          <a:solidFill>
                            <a:srgbClr val="000000"/>
                          </a:solidFill>
                          <a:effectLst/>
                          <a:latin typeface="Arial"/>
                        </a:rPr>
                        <a:t>Air Passengers</a:t>
                      </a:r>
                    </a:p>
                  </a:txBody>
                  <a:tcPr marL="74332" marR="8259" marT="8259"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r" fontAlgn="b"/>
                      <a:r>
                        <a:rPr lang="en-CA" sz="900" b="0" i="0" u="none" strike="noStrike" dirty="0">
                          <a:solidFill>
                            <a:srgbClr val="000000"/>
                          </a:solidFill>
                          <a:effectLst/>
                          <a:latin typeface="Arial"/>
                        </a:rPr>
                        <a:t> 26.3 million </a:t>
                      </a:r>
                    </a:p>
                  </a:txBody>
                  <a:tcPr marL="8259" marR="8259" marT="8259"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r>
              <a:tr h="0">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l" fontAlgn="b"/>
                      <a:r>
                        <a:rPr lang="en-CA" sz="900" b="0" i="0" u="none" strike="noStrike" dirty="0">
                          <a:solidFill>
                            <a:srgbClr val="000000"/>
                          </a:solidFill>
                          <a:effectLst/>
                          <a:latin typeface="Arial"/>
                        </a:rPr>
                        <a:t>Traveller Examinations</a:t>
                      </a:r>
                    </a:p>
                  </a:txBody>
                  <a:tcPr marL="74332" marR="8259" marT="8259"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r" fontAlgn="b"/>
                      <a:r>
                        <a:rPr lang="en-CA" sz="900" b="0" i="0" u="none" strike="noStrike" dirty="0">
                          <a:solidFill>
                            <a:srgbClr val="000000"/>
                          </a:solidFill>
                          <a:effectLst/>
                          <a:latin typeface="Arial"/>
                        </a:rPr>
                        <a:t> 5.3 million </a:t>
                      </a:r>
                    </a:p>
                  </a:txBody>
                  <a:tcPr marL="8259" marR="8259" marT="8259"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r>
              <a:tr h="0">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l" fontAlgn="b"/>
                      <a:r>
                        <a:rPr lang="en-CA" sz="900" b="0" i="0" u="none" strike="noStrike" dirty="0">
                          <a:solidFill>
                            <a:srgbClr val="000000"/>
                          </a:solidFill>
                          <a:effectLst/>
                          <a:latin typeface="Arial"/>
                        </a:rPr>
                        <a:t>Trains and vessels (cargo &amp; passengers)</a:t>
                      </a:r>
                    </a:p>
                  </a:txBody>
                  <a:tcPr marL="74332" marR="8259" marT="8259"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r" fontAlgn="b"/>
                      <a:r>
                        <a:rPr lang="en-CA" sz="900" b="0" i="0" u="none" strike="noStrike" dirty="0">
                          <a:solidFill>
                            <a:srgbClr val="000000"/>
                          </a:solidFill>
                          <a:effectLst/>
                          <a:latin typeface="Arial"/>
                        </a:rPr>
                        <a:t>181,178</a:t>
                      </a:r>
                    </a:p>
                  </a:txBody>
                  <a:tcPr marL="8259" marR="8259" marT="8259"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940269203"/>
              </p:ext>
            </p:extLst>
          </p:nvPr>
        </p:nvGraphicFramePr>
        <p:xfrm>
          <a:off x="251520" y="1835003"/>
          <a:ext cx="3672408" cy="935725"/>
        </p:xfrm>
        <a:graphic>
          <a:graphicData uri="http://schemas.openxmlformats.org/drawingml/2006/table">
            <a:tbl>
              <a:tblPr firstRow="1" bandRow="1"/>
              <a:tblGrid>
                <a:gridCol w="2666626"/>
                <a:gridCol w="1005782"/>
              </a:tblGrid>
              <a:tr h="169340">
                <a:tc gridSpan="2">
                  <a:txBody>
                    <a:bodyPr/>
                    <a:lstStyle>
                      <a:lvl1pPr marL="0" algn="l" defTabSz="914400" rtl="0" eaLnBrk="1" latinLnBrk="0" hangingPunct="1">
                        <a:defRPr sz="1800" b="1" kern="1200">
                          <a:solidFill>
                            <a:schemeClr val="lt1"/>
                          </a:solidFill>
                          <a:latin typeface="Calibri"/>
                          <a:ea typeface=""/>
                          <a:cs typeface=""/>
                        </a:defRPr>
                      </a:lvl1pPr>
                      <a:lvl2pPr marL="457200" algn="l" defTabSz="914400" rtl="0" eaLnBrk="1" latinLnBrk="0" hangingPunct="1">
                        <a:defRPr sz="1800" b="1" kern="1200">
                          <a:solidFill>
                            <a:schemeClr val="lt1"/>
                          </a:solidFill>
                          <a:latin typeface="Calibri"/>
                          <a:ea typeface=""/>
                          <a:cs typeface=""/>
                        </a:defRPr>
                      </a:lvl2pPr>
                      <a:lvl3pPr marL="914400" algn="l" defTabSz="914400" rtl="0" eaLnBrk="1" latinLnBrk="0" hangingPunct="1">
                        <a:defRPr sz="1800" b="1" kern="1200">
                          <a:solidFill>
                            <a:schemeClr val="lt1"/>
                          </a:solidFill>
                          <a:latin typeface="Calibri"/>
                          <a:ea typeface=""/>
                          <a:cs typeface=""/>
                        </a:defRPr>
                      </a:lvl3pPr>
                      <a:lvl4pPr marL="1371600" algn="l" defTabSz="914400" rtl="0" eaLnBrk="1" latinLnBrk="0" hangingPunct="1">
                        <a:defRPr sz="1800" b="1" kern="1200">
                          <a:solidFill>
                            <a:schemeClr val="lt1"/>
                          </a:solidFill>
                          <a:latin typeface="Calibri"/>
                          <a:ea typeface=""/>
                          <a:cs typeface=""/>
                        </a:defRPr>
                      </a:lvl4pPr>
                      <a:lvl5pPr marL="1828800" algn="l" defTabSz="914400" rtl="0" eaLnBrk="1" latinLnBrk="0" hangingPunct="1">
                        <a:defRPr sz="1800" b="1" kern="1200">
                          <a:solidFill>
                            <a:schemeClr val="lt1"/>
                          </a:solidFill>
                          <a:latin typeface="Calibri"/>
                          <a:ea typeface=""/>
                          <a:cs typeface=""/>
                        </a:defRPr>
                      </a:lvl5pPr>
                      <a:lvl6pPr marL="2286000" algn="l" defTabSz="914400" rtl="0" eaLnBrk="1" latinLnBrk="0" hangingPunct="1">
                        <a:defRPr sz="1800" b="1" kern="1200">
                          <a:solidFill>
                            <a:schemeClr val="lt1"/>
                          </a:solidFill>
                          <a:latin typeface="Calibri"/>
                          <a:ea typeface=""/>
                          <a:cs typeface=""/>
                        </a:defRPr>
                      </a:lvl6pPr>
                      <a:lvl7pPr marL="2743200" algn="l" defTabSz="914400" rtl="0" eaLnBrk="1" latinLnBrk="0" hangingPunct="1">
                        <a:defRPr sz="1800" b="1" kern="1200">
                          <a:solidFill>
                            <a:schemeClr val="lt1"/>
                          </a:solidFill>
                          <a:latin typeface="Calibri"/>
                          <a:ea typeface=""/>
                          <a:cs typeface=""/>
                        </a:defRPr>
                      </a:lvl7pPr>
                      <a:lvl8pPr marL="3200400" algn="l" defTabSz="914400" rtl="0" eaLnBrk="1" latinLnBrk="0" hangingPunct="1">
                        <a:defRPr sz="1800" b="1" kern="1200">
                          <a:solidFill>
                            <a:schemeClr val="lt1"/>
                          </a:solidFill>
                          <a:latin typeface="Calibri"/>
                          <a:ea typeface=""/>
                          <a:cs typeface=""/>
                        </a:defRPr>
                      </a:lvl8pPr>
                      <a:lvl9pPr marL="3657600" algn="l" defTabSz="914400" rtl="0" eaLnBrk="1" latinLnBrk="0" hangingPunct="1">
                        <a:defRPr sz="1800" b="1" kern="1200">
                          <a:solidFill>
                            <a:schemeClr val="lt1"/>
                          </a:solidFill>
                          <a:latin typeface="Calibri"/>
                          <a:ea typeface=""/>
                          <a:cs typeface=""/>
                        </a:defRPr>
                      </a:lvl9pPr>
                    </a:lstStyle>
                    <a:p>
                      <a:pPr algn="ctr" fontAlgn="b"/>
                      <a:r>
                        <a:rPr lang="en-CA" sz="1000" b="1" i="0" u="none" strike="noStrike" dirty="0">
                          <a:solidFill>
                            <a:schemeClr val="bg1"/>
                          </a:solidFill>
                          <a:effectLst/>
                          <a:latin typeface="Arial"/>
                        </a:rPr>
                        <a:t>Commercial &amp; Trade</a:t>
                      </a:r>
                    </a:p>
                  </a:txBody>
                  <a:tcPr marL="8259" marR="8259" marT="8259" marB="0" anchor="b">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hMerge="1">
                  <a:txBody>
                    <a:bodyPr/>
                    <a:lstStyle/>
                    <a:p>
                      <a:endParaRPr lang="en-CA"/>
                    </a:p>
                  </a:txBody>
                  <a:tcPr/>
                </a:tc>
              </a:tr>
              <a:tr h="153277">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l" fontAlgn="b"/>
                      <a:r>
                        <a:rPr lang="en-CA" sz="900" b="0" i="0" u="none" strike="noStrike" dirty="0">
                          <a:solidFill>
                            <a:srgbClr val="000000"/>
                          </a:solidFill>
                          <a:effectLst/>
                          <a:latin typeface="Arial"/>
                        </a:rPr>
                        <a:t>Commercial Releases</a:t>
                      </a:r>
                    </a:p>
                  </a:txBody>
                  <a:tcPr marL="74332" marR="8259" marT="8259" marB="0" anchor="b">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r" fontAlgn="b"/>
                      <a:r>
                        <a:rPr lang="en-CA" sz="900" b="0" i="0" u="none" strike="noStrike">
                          <a:solidFill>
                            <a:srgbClr val="000000"/>
                          </a:solidFill>
                          <a:effectLst/>
                          <a:latin typeface="Arial"/>
                        </a:rPr>
                        <a:t> 14.2 million </a:t>
                      </a:r>
                    </a:p>
                  </a:txBody>
                  <a:tcPr marL="8259" marR="8259" marT="8259" marB="0" anchor="b">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r>
              <a:tr h="153277">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l" fontAlgn="b"/>
                      <a:r>
                        <a:rPr lang="en-CA" sz="900" b="0" i="0" u="none" strike="noStrike" dirty="0">
                          <a:solidFill>
                            <a:srgbClr val="000000"/>
                          </a:solidFill>
                          <a:effectLst/>
                          <a:latin typeface="Arial"/>
                        </a:rPr>
                        <a:t>Commercial Examinations</a:t>
                      </a:r>
                    </a:p>
                  </a:txBody>
                  <a:tcPr marL="74332" marR="8259" marT="8259"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l" fontAlgn="b"/>
                      <a:r>
                        <a:rPr lang="en-CA" sz="900" b="0" i="0" u="none" strike="noStrike" dirty="0">
                          <a:solidFill>
                            <a:srgbClr val="000000"/>
                          </a:solidFill>
                          <a:effectLst/>
                          <a:latin typeface="Arial"/>
                        </a:rPr>
                        <a:t>          237,166 </a:t>
                      </a:r>
                    </a:p>
                  </a:txBody>
                  <a:tcPr marL="8259" marR="8259" marT="8259"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r>
              <a:tr h="153277">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l" fontAlgn="b"/>
                      <a:r>
                        <a:rPr lang="en-CA" sz="900" b="0" i="0" u="none" strike="noStrike" dirty="0">
                          <a:solidFill>
                            <a:srgbClr val="000000"/>
                          </a:solidFill>
                          <a:effectLst/>
                          <a:latin typeface="Arial"/>
                        </a:rPr>
                        <a:t>Courier Shipments</a:t>
                      </a:r>
                    </a:p>
                  </a:txBody>
                  <a:tcPr marL="74332" marR="8259" marT="8259"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r" fontAlgn="b"/>
                      <a:r>
                        <a:rPr lang="en-CA" sz="900" b="0" i="0" u="none" strike="noStrike" dirty="0">
                          <a:solidFill>
                            <a:srgbClr val="000000"/>
                          </a:solidFill>
                          <a:effectLst/>
                          <a:latin typeface="Arial"/>
                        </a:rPr>
                        <a:t> 34.5 million </a:t>
                      </a:r>
                    </a:p>
                  </a:txBody>
                  <a:tcPr marL="8259" marR="8259" marT="8259"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r>
              <a:tr h="153277">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l" fontAlgn="b"/>
                      <a:r>
                        <a:rPr lang="en-CA" sz="900" b="0" i="0" u="none" strike="noStrike" dirty="0">
                          <a:solidFill>
                            <a:srgbClr val="000000"/>
                          </a:solidFill>
                          <a:effectLst/>
                          <a:latin typeface="Arial"/>
                        </a:rPr>
                        <a:t>Courier Shipments Examined</a:t>
                      </a:r>
                    </a:p>
                  </a:txBody>
                  <a:tcPr marL="74332" marR="8259" marT="8259"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r" fontAlgn="b"/>
                      <a:r>
                        <a:rPr lang="en-CA" sz="900" b="0" i="0" u="none" strike="noStrike" dirty="0">
                          <a:solidFill>
                            <a:srgbClr val="000000"/>
                          </a:solidFill>
                          <a:effectLst/>
                          <a:latin typeface="Arial"/>
                        </a:rPr>
                        <a:t>628,871</a:t>
                      </a:r>
                    </a:p>
                  </a:txBody>
                  <a:tcPr marL="8259" marR="8259" marT="8259"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r>
              <a:tr h="153277">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l" fontAlgn="b"/>
                      <a:r>
                        <a:rPr lang="en-CA" sz="900" b="0" i="0" u="none" strike="noStrike" dirty="0">
                          <a:solidFill>
                            <a:srgbClr val="000000"/>
                          </a:solidFill>
                          <a:effectLst/>
                          <a:latin typeface="Arial"/>
                        </a:rPr>
                        <a:t>Duties &amp; Taxes</a:t>
                      </a:r>
                    </a:p>
                  </a:txBody>
                  <a:tcPr marL="74332" marR="8259" marT="8259"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r" fontAlgn="b"/>
                      <a:r>
                        <a:rPr lang="en-CA" sz="900" b="0" i="0" u="none" strike="noStrike" dirty="0">
                          <a:solidFill>
                            <a:srgbClr val="000000"/>
                          </a:solidFill>
                          <a:effectLst/>
                          <a:latin typeface="Arial"/>
                        </a:rPr>
                        <a:t>$25.6 billion</a:t>
                      </a:r>
                    </a:p>
                  </a:txBody>
                  <a:tcPr marL="8259" marR="8259" marT="8259"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576402846"/>
              </p:ext>
            </p:extLst>
          </p:nvPr>
        </p:nvGraphicFramePr>
        <p:xfrm>
          <a:off x="236340" y="5003355"/>
          <a:ext cx="4193473" cy="1377973"/>
        </p:xfrm>
        <a:graphic>
          <a:graphicData uri="http://schemas.openxmlformats.org/drawingml/2006/table">
            <a:tbl>
              <a:tblPr firstRow="1" bandRow="1"/>
              <a:tblGrid>
                <a:gridCol w="3239505"/>
                <a:gridCol w="953968"/>
              </a:tblGrid>
              <a:tr h="88651">
                <a:tc gridSpan="2">
                  <a:txBody>
                    <a:bodyPr/>
                    <a:lstStyle>
                      <a:lvl1pPr marL="0" algn="l" defTabSz="914400" rtl="0" eaLnBrk="1" latinLnBrk="0" hangingPunct="1">
                        <a:defRPr sz="1800" b="1" kern="1200">
                          <a:solidFill>
                            <a:schemeClr val="lt1"/>
                          </a:solidFill>
                          <a:latin typeface="Calibri"/>
                          <a:ea typeface=""/>
                          <a:cs typeface=""/>
                        </a:defRPr>
                      </a:lvl1pPr>
                      <a:lvl2pPr marL="457200" algn="l" defTabSz="914400" rtl="0" eaLnBrk="1" latinLnBrk="0" hangingPunct="1">
                        <a:defRPr sz="1800" b="1" kern="1200">
                          <a:solidFill>
                            <a:schemeClr val="lt1"/>
                          </a:solidFill>
                          <a:latin typeface="Calibri"/>
                          <a:ea typeface=""/>
                          <a:cs typeface=""/>
                        </a:defRPr>
                      </a:lvl2pPr>
                      <a:lvl3pPr marL="914400" algn="l" defTabSz="914400" rtl="0" eaLnBrk="1" latinLnBrk="0" hangingPunct="1">
                        <a:defRPr sz="1800" b="1" kern="1200">
                          <a:solidFill>
                            <a:schemeClr val="lt1"/>
                          </a:solidFill>
                          <a:latin typeface="Calibri"/>
                          <a:ea typeface=""/>
                          <a:cs typeface=""/>
                        </a:defRPr>
                      </a:lvl3pPr>
                      <a:lvl4pPr marL="1371600" algn="l" defTabSz="914400" rtl="0" eaLnBrk="1" latinLnBrk="0" hangingPunct="1">
                        <a:defRPr sz="1800" b="1" kern="1200">
                          <a:solidFill>
                            <a:schemeClr val="lt1"/>
                          </a:solidFill>
                          <a:latin typeface="Calibri"/>
                          <a:ea typeface=""/>
                          <a:cs typeface=""/>
                        </a:defRPr>
                      </a:lvl4pPr>
                      <a:lvl5pPr marL="1828800" algn="l" defTabSz="914400" rtl="0" eaLnBrk="1" latinLnBrk="0" hangingPunct="1">
                        <a:defRPr sz="1800" b="1" kern="1200">
                          <a:solidFill>
                            <a:schemeClr val="lt1"/>
                          </a:solidFill>
                          <a:latin typeface="Calibri"/>
                          <a:ea typeface=""/>
                          <a:cs typeface=""/>
                        </a:defRPr>
                      </a:lvl5pPr>
                      <a:lvl6pPr marL="2286000" algn="l" defTabSz="914400" rtl="0" eaLnBrk="1" latinLnBrk="0" hangingPunct="1">
                        <a:defRPr sz="1800" b="1" kern="1200">
                          <a:solidFill>
                            <a:schemeClr val="lt1"/>
                          </a:solidFill>
                          <a:latin typeface="Calibri"/>
                          <a:ea typeface=""/>
                          <a:cs typeface=""/>
                        </a:defRPr>
                      </a:lvl6pPr>
                      <a:lvl7pPr marL="2743200" algn="l" defTabSz="914400" rtl="0" eaLnBrk="1" latinLnBrk="0" hangingPunct="1">
                        <a:defRPr sz="1800" b="1" kern="1200">
                          <a:solidFill>
                            <a:schemeClr val="lt1"/>
                          </a:solidFill>
                          <a:latin typeface="Calibri"/>
                          <a:ea typeface=""/>
                          <a:cs typeface=""/>
                        </a:defRPr>
                      </a:lvl7pPr>
                      <a:lvl8pPr marL="3200400" algn="l" defTabSz="914400" rtl="0" eaLnBrk="1" latinLnBrk="0" hangingPunct="1">
                        <a:defRPr sz="1800" b="1" kern="1200">
                          <a:solidFill>
                            <a:schemeClr val="lt1"/>
                          </a:solidFill>
                          <a:latin typeface="Calibri"/>
                          <a:ea typeface=""/>
                          <a:cs typeface=""/>
                        </a:defRPr>
                      </a:lvl8pPr>
                      <a:lvl9pPr marL="3657600" algn="l" defTabSz="914400" rtl="0" eaLnBrk="1" latinLnBrk="0" hangingPunct="1">
                        <a:defRPr sz="1800" b="1" kern="1200">
                          <a:solidFill>
                            <a:schemeClr val="lt1"/>
                          </a:solidFill>
                          <a:latin typeface="Calibri"/>
                          <a:ea typeface=""/>
                          <a:cs typeface=""/>
                        </a:defRPr>
                      </a:lvl9pPr>
                    </a:lstStyle>
                    <a:p>
                      <a:pPr algn="ctr" fontAlgn="b"/>
                      <a:r>
                        <a:rPr lang="en-CA" sz="1000" b="1" i="0" u="none" strike="noStrike" dirty="0" smtClean="0">
                          <a:solidFill>
                            <a:schemeClr val="bg1"/>
                          </a:solidFill>
                          <a:effectLst/>
                          <a:latin typeface="Arial" panose="020B0604020202020204" pitchFamily="34" charset="0"/>
                          <a:cs typeface="Arial" panose="020B0604020202020204" pitchFamily="34" charset="0"/>
                        </a:rPr>
                        <a:t>Administration </a:t>
                      </a:r>
                      <a:endParaRPr lang="en-CA" sz="1000" b="1" i="0" u="none" strike="noStrike" dirty="0">
                        <a:solidFill>
                          <a:schemeClr val="bg1"/>
                        </a:solidFill>
                        <a:effectLst/>
                        <a:latin typeface="Arial" panose="020B0604020202020204" pitchFamily="34" charset="0"/>
                        <a:cs typeface="Arial" panose="020B0604020202020204" pitchFamily="34" charset="0"/>
                      </a:endParaRPr>
                    </a:p>
                  </a:txBody>
                  <a:tcPr marL="8259" marR="8259" marT="8259" marB="0" anchor="b">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hMerge="1">
                  <a:txBody>
                    <a:bodyPr/>
                    <a:lstStyle/>
                    <a:p>
                      <a:endParaRPr lang="en-CA"/>
                    </a:p>
                  </a:txBody>
                  <a:tcPr/>
                </a:tc>
              </a:tr>
              <a:tr h="199381">
                <a:tc gridSpan="2">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l" fontAlgn="b"/>
                      <a:r>
                        <a:rPr lang="en-CA" sz="900" b="1" i="0" u="none" strike="noStrike" dirty="0">
                          <a:solidFill>
                            <a:srgbClr val="000000"/>
                          </a:solidFill>
                          <a:effectLst/>
                          <a:latin typeface="Arial"/>
                        </a:rPr>
                        <a:t>Service points in </a:t>
                      </a:r>
                      <a:r>
                        <a:rPr lang="en-CA" sz="900" b="1" i="0" u="none" strike="noStrike" dirty="0" smtClean="0">
                          <a:solidFill>
                            <a:srgbClr val="000000"/>
                          </a:solidFill>
                          <a:effectLst/>
                          <a:latin typeface="Arial"/>
                        </a:rPr>
                        <a:t>Canada</a:t>
                      </a:r>
                      <a:r>
                        <a:rPr lang="en-CA" sz="900" b="0" i="0" u="none" strike="noStrike" dirty="0">
                          <a:solidFill>
                            <a:srgbClr val="000000"/>
                          </a:solidFill>
                          <a:effectLst/>
                          <a:latin typeface="Arial"/>
                        </a:rPr>
                        <a:t> </a:t>
                      </a:r>
                    </a:p>
                  </a:txBody>
                  <a:tcPr marL="8259" marR="8259" marT="8259" marB="0" anchor="b">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hMerge="1">
                  <a:txBody>
                    <a:bodyPr/>
                    <a:lstStyle/>
                    <a:p>
                      <a:pPr algn="r" fontAlgn="b"/>
                      <a:endParaRPr lang="en-CA" sz="900" b="0" i="0" u="none" strike="noStrike" dirty="0">
                        <a:solidFill>
                          <a:srgbClr val="000000"/>
                        </a:solidFill>
                        <a:effectLst/>
                        <a:latin typeface="Arial"/>
                      </a:endParaRPr>
                    </a:p>
                  </a:txBody>
                  <a:tcPr marL="8259" marR="8259" marT="8259" marB="0" anchor="b"/>
                </a:tc>
              </a:tr>
              <a:tr h="145144">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l" fontAlgn="b"/>
                      <a:r>
                        <a:rPr lang="en-CA" sz="900" b="0" i="0" u="none" strike="noStrike" dirty="0">
                          <a:solidFill>
                            <a:srgbClr val="000000"/>
                          </a:solidFill>
                          <a:effectLst/>
                          <a:latin typeface="Arial"/>
                        </a:rPr>
                        <a:t>All Service points</a:t>
                      </a:r>
                    </a:p>
                  </a:txBody>
                  <a:tcPr marL="74332" marR="8259" marT="8259"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r" fontAlgn="b"/>
                      <a:r>
                        <a:rPr lang="en-CA" sz="900" b="0" i="0" u="none" strike="noStrike">
                          <a:solidFill>
                            <a:srgbClr val="000000"/>
                          </a:solidFill>
                          <a:effectLst/>
                          <a:latin typeface="Arial"/>
                        </a:rPr>
                        <a:t>1,200</a:t>
                      </a:r>
                    </a:p>
                  </a:txBody>
                  <a:tcPr marL="8259" marR="8259" marT="8259"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r>
              <a:tr h="145144">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l" fontAlgn="b"/>
                      <a:r>
                        <a:rPr lang="en-CA" sz="900" b="0" i="0" u="none" strike="noStrike" dirty="0">
                          <a:solidFill>
                            <a:srgbClr val="000000"/>
                          </a:solidFill>
                          <a:effectLst/>
                          <a:latin typeface="Arial"/>
                        </a:rPr>
                        <a:t>Land Border Crossings</a:t>
                      </a:r>
                    </a:p>
                  </a:txBody>
                  <a:tcPr marL="74332" marR="8259" marT="8259"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r" fontAlgn="b"/>
                      <a:r>
                        <a:rPr lang="en-CA" sz="900" b="0" i="0" u="none" strike="noStrike">
                          <a:solidFill>
                            <a:srgbClr val="000000"/>
                          </a:solidFill>
                          <a:effectLst/>
                          <a:latin typeface="Arial"/>
                        </a:rPr>
                        <a:t>117</a:t>
                      </a:r>
                    </a:p>
                  </a:txBody>
                  <a:tcPr marL="8259" marR="8259" marT="8259"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r>
              <a:tr h="145144">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l" fontAlgn="b"/>
                      <a:r>
                        <a:rPr lang="en-CA" sz="900" b="0" i="0" u="none" strike="noStrike" dirty="0">
                          <a:solidFill>
                            <a:srgbClr val="000000"/>
                          </a:solidFill>
                          <a:effectLst/>
                          <a:latin typeface="Arial"/>
                        </a:rPr>
                        <a:t>International Airports</a:t>
                      </a:r>
                    </a:p>
                  </a:txBody>
                  <a:tcPr marL="74332" marR="8259" marT="8259"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r" fontAlgn="b"/>
                      <a:r>
                        <a:rPr lang="en-CA" sz="900" b="0" i="0" u="none" strike="noStrike" dirty="0">
                          <a:solidFill>
                            <a:srgbClr val="000000"/>
                          </a:solidFill>
                          <a:effectLst/>
                          <a:latin typeface="Arial"/>
                        </a:rPr>
                        <a:t>13</a:t>
                      </a:r>
                    </a:p>
                  </a:txBody>
                  <a:tcPr marL="8259" marR="8259" marT="8259"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r>
              <a:tr h="107260">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l" fontAlgn="b"/>
                      <a:r>
                        <a:rPr lang="en-CA" sz="900" b="0" i="0" u="none" strike="noStrike" dirty="0">
                          <a:solidFill>
                            <a:srgbClr val="000000"/>
                          </a:solidFill>
                          <a:effectLst/>
                          <a:latin typeface="Arial"/>
                        </a:rPr>
                        <a:t>Large Marine Container Ports</a:t>
                      </a:r>
                    </a:p>
                  </a:txBody>
                  <a:tcPr marL="74332" marR="8259" marT="8259"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r" fontAlgn="b"/>
                      <a:r>
                        <a:rPr lang="en-CA" sz="900" b="0" i="0" u="none" strike="noStrike">
                          <a:solidFill>
                            <a:srgbClr val="000000"/>
                          </a:solidFill>
                          <a:effectLst/>
                          <a:latin typeface="Arial"/>
                        </a:rPr>
                        <a:t>5</a:t>
                      </a:r>
                    </a:p>
                  </a:txBody>
                  <a:tcPr marL="8259" marR="8259" marT="8259"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r>
              <a:tr h="107260">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l" fontAlgn="b"/>
                      <a:r>
                        <a:rPr lang="fr-FR" sz="900" b="0" i="0" u="none" strike="noStrike" dirty="0">
                          <a:solidFill>
                            <a:srgbClr val="000000"/>
                          </a:solidFill>
                          <a:effectLst/>
                          <a:latin typeface="Arial"/>
                        </a:rPr>
                        <a:t>Mail Centres: </a:t>
                      </a:r>
                      <a:r>
                        <a:rPr lang="fr-FR" sz="900" b="0" i="0" u="none" strike="noStrike" dirty="0" err="1">
                          <a:solidFill>
                            <a:srgbClr val="000000"/>
                          </a:solidFill>
                          <a:effectLst/>
                          <a:latin typeface="Arial"/>
                        </a:rPr>
                        <a:t>Montreal</a:t>
                      </a:r>
                      <a:r>
                        <a:rPr lang="fr-FR" sz="900" b="0" i="0" u="none" strike="noStrike" dirty="0">
                          <a:solidFill>
                            <a:srgbClr val="000000"/>
                          </a:solidFill>
                          <a:effectLst/>
                          <a:latin typeface="Arial"/>
                        </a:rPr>
                        <a:t>, Toronto, Vancouver</a:t>
                      </a:r>
                    </a:p>
                  </a:txBody>
                  <a:tcPr marL="74332" marR="8259" marT="8259"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r" fontAlgn="b"/>
                      <a:r>
                        <a:rPr lang="en-CA" sz="900" b="0" i="0" u="none" strike="noStrike" dirty="0">
                          <a:solidFill>
                            <a:srgbClr val="000000"/>
                          </a:solidFill>
                          <a:effectLst/>
                          <a:latin typeface="Arial"/>
                        </a:rPr>
                        <a:t>3</a:t>
                      </a:r>
                    </a:p>
                  </a:txBody>
                  <a:tcPr marL="8259" marR="8259" marT="8259"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r>
              <a:tr h="107260">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l" fontAlgn="b"/>
                      <a:r>
                        <a:rPr lang="fr-FR" sz="900" b="0" i="0" u="none" strike="noStrike" dirty="0" err="1">
                          <a:solidFill>
                            <a:srgbClr val="000000"/>
                          </a:solidFill>
                          <a:effectLst/>
                          <a:latin typeface="Arial"/>
                        </a:rPr>
                        <a:t>Detention</a:t>
                      </a:r>
                      <a:r>
                        <a:rPr lang="fr-FR" sz="900" b="0" i="0" u="none" strike="noStrike" dirty="0">
                          <a:solidFill>
                            <a:srgbClr val="000000"/>
                          </a:solidFill>
                          <a:effectLst/>
                          <a:latin typeface="Arial"/>
                        </a:rPr>
                        <a:t> </a:t>
                      </a:r>
                      <a:r>
                        <a:rPr lang="fr-FR" sz="900" b="0" i="0" u="none" strike="noStrike" dirty="0" err="1">
                          <a:solidFill>
                            <a:srgbClr val="000000"/>
                          </a:solidFill>
                          <a:effectLst/>
                          <a:latin typeface="Arial"/>
                        </a:rPr>
                        <a:t>Facilities</a:t>
                      </a:r>
                      <a:r>
                        <a:rPr lang="fr-FR" sz="900" b="0" i="0" u="none" strike="noStrike" dirty="0">
                          <a:solidFill>
                            <a:srgbClr val="000000"/>
                          </a:solidFill>
                          <a:effectLst/>
                          <a:latin typeface="Arial"/>
                        </a:rPr>
                        <a:t>: Laval, Toronto, Vancouver</a:t>
                      </a:r>
                    </a:p>
                  </a:txBody>
                  <a:tcPr marL="74332" marR="8259" marT="8259"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r" fontAlgn="b"/>
                      <a:r>
                        <a:rPr lang="en-CA" sz="900" b="0" i="0" u="none" strike="noStrike" dirty="0">
                          <a:solidFill>
                            <a:srgbClr val="000000"/>
                          </a:solidFill>
                          <a:effectLst/>
                          <a:latin typeface="Arial"/>
                        </a:rPr>
                        <a:t>3</a:t>
                      </a:r>
                    </a:p>
                  </a:txBody>
                  <a:tcPr marL="8259" marR="8259" marT="8259"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r>
              <a:tr h="107260">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l" fontAlgn="b"/>
                      <a:r>
                        <a:rPr lang="en-CA" sz="900" b="0" i="0" u="none" strike="noStrike" dirty="0">
                          <a:solidFill>
                            <a:srgbClr val="000000"/>
                          </a:solidFill>
                          <a:effectLst/>
                          <a:latin typeface="Arial"/>
                        </a:rPr>
                        <a:t>Integrated Border Enforcement Teams (IBET)</a:t>
                      </a:r>
                    </a:p>
                  </a:txBody>
                  <a:tcPr marL="74332" marR="8259" marT="8259"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r" fontAlgn="ctr"/>
                      <a:r>
                        <a:rPr lang="en-CA" sz="900" b="0" i="0" u="none" strike="noStrike" dirty="0">
                          <a:solidFill>
                            <a:srgbClr val="000000"/>
                          </a:solidFill>
                          <a:effectLst/>
                          <a:latin typeface="Arial"/>
                        </a:rPr>
                        <a:t>15</a:t>
                      </a:r>
                    </a:p>
                  </a:txBody>
                  <a:tcPr marL="8259" marR="8259" marT="8259"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1212322813"/>
              </p:ext>
            </p:extLst>
          </p:nvPr>
        </p:nvGraphicFramePr>
        <p:xfrm>
          <a:off x="251520" y="2915129"/>
          <a:ext cx="3672408" cy="2016218"/>
        </p:xfrm>
        <a:graphic>
          <a:graphicData uri="http://schemas.openxmlformats.org/drawingml/2006/table">
            <a:tbl>
              <a:tblPr firstRow="1" bandRow="1"/>
              <a:tblGrid>
                <a:gridCol w="2520280"/>
                <a:gridCol w="1152128"/>
              </a:tblGrid>
              <a:tr h="170717">
                <a:tc gridSpan="2">
                  <a:txBody>
                    <a:bodyPr/>
                    <a:lstStyle>
                      <a:lvl1pPr marL="0" algn="l" defTabSz="914400" rtl="0" eaLnBrk="1" latinLnBrk="0" hangingPunct="1">
                        <a:defRPr sz="1800" b="1" kern="1200">
                          <a:solidFill>
                            <a:schemeClr val="lt1"/>
                          </a:solidFill>
                          <a:latin typeface="Calibri"/>
                          <a:ea typeface=""/>
                          <a:cs typeface=""/>
                        </a:defRPr>
                      </a:lvl1pPr>
                      <a:lvl2pPr marL="457200" algn="l" defTabSz="914400" rtl="0" eaLnBrk="1" latinLnBrk="0" hangingPunct="1">
                        <a:defRPr sz="1800" b="1" kern="1200">
                          <a:solidFill>
                            <a:schemeClr val="lt1"/>
                          </a:solidFill>
                          <a:latin typeface="Calibri"/>
                          <a:ea typeface=""/>
                          <a:cs typeface=""/>
                        </a:defRPr>
                      </a:lvl2pPr>
                      <a:lvl3pPr marL="914400" algn="l" defTabSz="914400" rtl="0" eaLnBrk="1" latinLnBrk="0" hangingPunct="1">
                        <a:defRPr sz="1800" b="1" kern="1200">
                          <a:solidFill>
                            <a:schemeClr val="lt1"/>
                          </a:solidFill>
                          <a:latin typeface="Calibri"/>
                          <a:ea typeface=""/>
                          <a:cs typeface=""/>
                        </a:defRPr>
                      </a:lvl3pPr>
                      <a:lvl4pPr marL="1371600" algn="l" defTabSz="914400" rtl="0" eaLnBrk="1" latinLnBrk="0" hangingPunct="1">
                        <a:defRPr sz="1800" b="1" kern="1200">
                          <a:solidFill>
                            <a:schemeClr val="lt1"/>
                          </a:solidFill>
                          <a:latin typeface="Calibri"/>
                          <a:ea typeface=""/>
                          <a:cs typeface=""/>
                        </a:defRPr>
                      </a:lvl4pPr>
                      <a:lvl5pPr marL="1828800" algn="l" defTabSz="914400" rtl="0" eaLnBrk="1" latinLnBrk="0" hangingPunct="1">
                        <a:defRPr sz="1800" b="1" kern="1200">
                          <a:solidFill>
                            <a:schemeClr val="lt1"/>
                          </a:solidFill>
                          <a:latin typeface="Calibri"/>
                          <a:ea typeface=""/>
                          <a:cs typeface=""/>
                        </a:defRPr>
                      </a:lvl5pPr>
                      <a:lvl6pPr marL="2286000" algn="l" defTabSz="914400" rtl="0" eaLnBrk="1" latinLnBrk="0" hangingPunct="1">
                        <a:defRPr sz="1800" b="1" kern="1200">
                          <a:solidFill>
                            <a:schemeClr val="lt1"/>
                          </a:solidFill>
                          <a:latin typeface="Calibri"/>
                          <a:ea typeface=""/>
                          <a:cs typeface=""/>
                        </a:defRPr>
                      </a:lvl6pPr>
                      <a:lvl7pPr marL="2743200" algn="l" defTabSz="914400" rtl="0" eaLnBrk="1" latinLnBrk="0" hangingPunct="1">
                        <a:defRPr sz="1800" b="1" kern="1200">
                          <a:solidFill>
                            <a:schemeClr val="lt1"/>
                          </a:solidFill>
                          <a:latin typeface="Calibri"/>
                          <a:ea typeface=""/>
                          <a:cs typeface=""/>
                        </a:defRPr>
                      </a:lvl7pPr>
                      <a:lvl8pPr marL="3200400" algn="l" defTabSz="914400" rtl="0" eaLnBrk="1" latinLnBrk="0" hangingPunct="1">
                        <a:defRPr sz="1800" b="1" kern="1200">
                          <a:solidFill>
                            <a:schemeClr val="lt1"/>
                          </a:solidFill>
                          <a:latin typeface="Calibri"/>
                          <a:ea typeface=""/>
                          <a:cs typeface=""/>
                        </a:defRPr>
                      </a:lvl8pPr>
                      <a:lvl9pPr marL="3657600" algn="l" defTabSz="914400" rtl="0" eaLnBrk="1" latinLnBrk="0" hangingPunct="1">
                        <a:defRPr sz="1800" b="1" kern="1200">
                          <a:solidFill>
                            <a:schemeClr val="lt1"/>
                          </a:solidFill>
                          <a:latin typeface="Calibri"/>
                          <a:ea typeface=""/>
                          <a:cs typeface=""/>
                        </a:defRPr>
                      </a:lvl9pPr>
                    </a:lstStyle>
                    <a:p>
                      <a:pPr algn="ctr" fontAlgn="b"/>
                      <a:r>
                        <a:rPr lang="en-CA" sz="1000" u="none" strike="noStrike" dirty="0" smtClean="0">
                          <a:solidFill>
                            <a:schemeClr val="bg1"/>
                          </a:solidFill>
                          <a:effectLst/>
                          <a:latin typeface="Arial" panose="020B0604020202020204" pitchFamily="34" charset="0"/>
                          <a:cs typeface="Arial" panose="020B0604020202020204" pitchFamily="34" charset="0"/>
                        </a:rPr>
                        <a:t>Seizures</a:t>
                      </a:r>
                      <a:r>
                        <a:rPr lang="en-CA" sz="1000" u="none" strike="noStrike" baseline="0" dirty="0" smtClean="0">
                          <a:solidFill>
                            <a:schemeClr val="bg1"/>
                          </a:solidFill>
                          <a:effectLst/>
                          <a:latin typeface="Arial" panose="020B0604020202020204" pitchFamily="34" charset="0"/>
                          <a:cs typeface="Arial" panose="020B0604020202020204" pitchFamily="34" charset="0"/>
                        </a:rPr>
                        <a:t> </a:t>
                      </a:r>
                      <a:endParaRPr lang="en-CA" sz="1000" b="1" i="0" u="none" strike="noStrike" dirty="0">
                        <a:solidFill>
                          <a:schemeClr val="bg1"/>
                        </a:solidFill>
                        <a:effectLst/>
                        <a:latin typeface="Arial" panose="020B0604020202020204" pitchFamily="34" charset="0"/>
                        <a:cs typeface="Arial" panose="020B0604020202020204" pitchFamily="34" charset="0"/>
                      </a:endParaRPr>
                    </a:p>
                  </a:txBody>
                  <a:tcPr marL="8259" marR="8259" marT="8259" marB="0" anchor="b">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hMerge="1">
                  <a:txBody>
                    <a:bodyPr/>
                    <a:lstStyle/>
                    <a:p>
                      <a:pPr algn="l" fontAlgn="b"/>
                      <a:endParaRPr lang="en-CA" sz="1000" b="0" i="0" u="none" strike="noStrike" dirty="0">
                        <a:solidFill>
                          <a:srgbClr val="000000"/>
                        </a:solidFill>
                        <a:effectLst/>
                        <a:latin typeface="Arial" panose="020B0604020202020204" pitchFamily="34" charset="0"/>
                        <a:cs typeface="Arial" panose="020B0604020202020204" pitchFamily="34" charset="0"/>
                      </a:endParaRPr>
                    </a:p>
                  </a:txBody>
                  <a:tcPr marL="8259" marR="8259" marT="8259" marB="0" anchor="b"/>
                </a:tc>
              </a:tr>
              <a:tr h="154523">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l" fontAlgn="b"/>
                      <a:r>
                        <a:rPr lang="en-CA" sz="900" u="none" strike="noStrike" dirty="0">
                          <a:effectLst/>
                          <a:latin typeface="Arial" panose="020B0604020202020204" pitchFamily="34" charset="0"/>
                          <a:cs typeface="Arial" panose="020B0604020202020204" pitchFamily="34" charset="0"/>
                        </a:rPr>
                        <a:t>Drug Seizures</a:t>
                      </a:r>
                      <a:endParaRPr lang="en-CA" sz="900" b="0" i="0" u="none" strike="noStrike" dirty="0">
                        <a:solidFill>
                          <a:srgbClr val="000000"/>
                        </a:solidFill>
                        <a:effectLst/>
                        <a:latin typeface="Arial" panose="020B0604020202020204" pitchFamily="34" charset="0"/>
                        <a:cs typeface="Arial" panose="020B0604020202020204" pitchFamily="34" charset="0"/>
                      </a:endParaRPr>
                    </a:p>
                  </a:txBody>
                  <a:tcPr marL="74332" marR="8259" marT="8259" marB="0" anchor="b">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r" fontAlgn="b"/>
                      <a:r>
                        <a:rPr lang="en-CA" sz="900" u="none" strike="noStrike" dirty="0">
                          <a:effectLst/>
                          <a:latin typeface="Arial" panose="020B0604020202020204" pitchFamily="34" charset="0"/>
                          <a:cs typeface="Arial" panose="020B0604020202020204" pitchFamily="34" charset="0"/>
                        </a:rPr>
                        <a:t>10,624</a:t>
                      </a:r>
                      <a:endParaRPr lang="en-CA" sz="900" b="0" i="0" u="none" strike="noStrike" dirty="0">
                        <a:solidFill>
                          <a:srgbClr val="000000"/>
                        </a:solidFill>
                        <a:effectLst/>
                        <a:latin typeface="Arial" panose="020B0604020202020204" pitchFamily="34" charset="0"/>
                        <a:cs typeface="Arial" panose="020B0604020202020204" pitchFamily="34" charset="0"/>
                      </a:endParaRPr>
                    </a:p>
                  </a:txBody>
                  <a:tcPr marL="8259" marR="8259" marT="8259" marB="0" anchor="b">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r>
              <a:tr h="154523">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l" fontAlgn="b"/>
                      <a:r>
                        <a:rPr lang="en-CA" sz="900" u="none" strike="noStrike" dirty="0">
                          <a:effectLst/>
                          <a:latin typeface="Arial" panose="020B0604020202020204" pitchFamily="34" charset="0"/>
                          <a:cs typeface="Arial" panose="020B0604020202020204" pitchFamily="34" charset="0"/>
                        </a:rPr>
                        <a:t>Value of Drug Seizures</a:t>
                      </a:r>
                      <a:endParaRPr lang="en-CA" sz="900" b="0" i="0" u="none" strike="noStrike" dirty="0">
                        <a:solidFill>
                          <a:srgbClr val="000000"/>
                        </a:solidFill>
                        <a:effectLst/>
                        <a:latin typeface="Arial" panose="020B0604020202020204" pitchFamily="34" charset="0"/>
                        <a:cs typeface="Arial" panose="020B0604020202020204" pitchFamily="34" charset="0"/>
                      </a:endParaRPr>
                    </a:p>
                  </a:txBody>
                  <a:tcPr marL="74332" marR="8259" marT="8259"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r" fontAlgn="b"/>
                      <a:r>
                        <a:rPr lang="en-CA" sz="900" u="none" strike="noStrike" dirty="0">
                          <a:effectLst/>
                          <a:latin typeface="Arial" panose="020B0604020202020204" pitchFamily="34" charset="0"/>
                          <a:cs typeface="Arial" panose="020B0604020202020204" pitchFamily="34" charset="0"/>
                        </a:rPr>
                        <a:t>312 million</a:t>
                      </a:r>
                      <a:endParaRPr lang="en-CA" sz="900" b="0" i="0" u="none" strike="noStrike" dirty="0">
                        <a:solidFill>
                          <a:srgbClr val="000000"/>
                        </a:solidFill>
                        <a:effectLst/>
                        <a:latin typeface="Arial" panose="020B0604020202020204" pitchFamily="34" charset="0"/>
                        <a:cs typeface="Arial" panose="020B0604020202020204" pitchFamily="34" charset="0"/>
                      </a:endParaRPr>
                    </a:p>
                  </a:txBody>
                  <a:tcPr marL="8259" marR="8259" marT="8259"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r>
              <a:tr h="154523">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l" fontAlgn="b"/>
                      <a:r>
                        <a:rPr lang="en-CA" sz="900" u="none" strike="noStrike" dirty="0">
                          <a:effectLst/>
                          <a:latin typeface="Arial" panose="020B0604020202020204" pitchFamily="34" charset="0"/>
                          <a:cs typeface="Arial" panose="020B0604020202020204" pitchFamily="34" charset="0"/>
                        </a:rPr>
                        <a:t>Currency Seizures</a:t>
                      </a:r>
                      <a:endParaRPr lang="en-CA" sz="900" b="0" i="0" u="none" strike="noStrike" dirty="0">
                        <a:solidFill>
                          <a:srgbClr val="000000"/>
                        </a:solidFill>
                        <a:effectLst/>
                        <a:latin typeface="Arial" panose="020B0604020202020204" pitchFamily="34" charset="0"/>
                        <a:cs typeface="Arial" panose="020B0604020202020204" pitchFamily="34" charset="0"/>
                      </a:endParaRPr>
                    </a:p>
                  </a:txBody>
                  <a:tcPr marL="74332" marR="8259" marT="8259"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r" fontAlgn="b"/>
                      <a:r>
                        <a:rPr lang="en-CA" sz="900" u="none" strike="noStrike" dirty="0">
                          <a:effectLst/>
                          <a:latin typeface="Arial" panose="020B0604020202020204" pitchFamily="34" charset="0"/>
                          <a:cs typeface="Arial" panose="020B0604020202020204" pitchFamily="34" charset="0"/>
                        </a:rPr>
                        <a:t>1,109</a:t>
                      </a:r>
                      <a:endParaRPr lang="en-CA" sz="900" b="0" i="0" u="none" strike="noStrike" dirty="0">
                        <a:solidFill>
                          <a:srgbClr val="000000"/>
                        </a:solidFill>
                        <a:effectLst/>
                        <a:latin typeface="Arial" panose="020B0604020202020204" pitchFamily="34" charset="0"/>
                        <a:cs typeface="Arial" panose="020B0604020202020204" pitchFamily="34" charset="0"/>
                      </a:endParaRPr>
                    </a:p>
                  </a:txBody>
                  <a:tcPr marL="8259" marR="8259" marT="8259"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r>
              <a:tr h="154523">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l" fontAlgn="b"/>
                      <a:r>
                        <a:rPr lang="en-CA" sz="900" u="none" strike="noStrike" dirty="0">
                          <a:effectLst/>
                          <a:latin typeface="Arial" panose="020B0604020202020204" pitchFamily="34" charset="0"/>
                          <a:cs typeface="Arial" panose="020B0604020202020204" pitchFamily="34" charset="0"/>
                        </a:rPr>
                        <a:t>Value of Currency Seized</a:t>
                      </a:r>
                      <a:endParaRPr lang="en-CA" sz="900" b="0" i="0" u="none" strike="noStrike" dirty="0">
                        <a:solidFill>
                          <a:srgbClr val="000000"/>
                        </a:solidFill>
                        <a:effectLst/>
                        <a:latin typeface="Arial" panose="020B0604020202020204" pitchFamily="34" charset="0"/>
                        <a:cs typeface="Arial" panose="020B0604020202020204" pitchFamily="34" charset="0"/>
                      </a:endParaRPr>
                    </a:p>
                  </a:txBody>
                  <a:tcPr marL="74332" marR="8259" marT="8259"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r" fontAlgn="b"/>
                      <a:r>
                        <a:rPr lang="en-CA" sz="900" u="none" strike="noStrike" dirty="0">
                          <a:effectLst/>
                          <a:latin typeface="Arial" panose="020B0604020202020204" pitchFamily="34" charset="0"/>
                          <a:cs typeface="Arial" panose="020B0604020202020204" pitchFamily="34" charset="0"/>
                        </a:rPr>
                        <a:t>25 million</a:t>
                      </a:r>
                      <a:endParaRPr lang="en-CA" sz="900" b="0" i="0" u="none" strike="noStrike" dirty="0">
                        <a:solidFill>
                          <a:srgbClr val="000000"/>
                        </a:solidFill>
                        <a:effectLst/>
                        <a:latin typeface="Arial" panose="020B0604020202020204" pitchFamily="34" charset="0"/>
                        <a:cs typeface="Arial" panose="020B0604020202020204" pitchFamily="34" charset="0"/>
                      </a:endParaRPr>
                    </a:p>
                  </a:txBody>
                  <a:tcPr marL="8259" marR="8259" marT="8259"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r>
              <a:tr h="154523">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l" fontAlgn="b"/>
                      <a:r>
                        <a:rPr lang="en-CA" sz="900" u="none" strike="noStrike" dirty="0">
                          <a:effectLst/>
                          <a:latin typeface="Arial" panose="020B0604020202020204" pitchFamily="34" charset="0"/>
                          <a:cs typeface="Arial" panose="020B0604020202020204" pitchFamily="34" charset="0"/>
                        </a:rPr>
                        <a:t>Suspected Proceeds of Crime seizures</a:t>
                      </a:r>
                      <a:endParaRPr lang="en-CA" sz="900" b="0" i="0" u="none" strike="noStrike" dirty="0">
                        <a:solidFill>
                          <a:srgbClr val="000000"/>
                        </a:solidFill>
                        <a:effectLst/>
                        <a:latin typeface="Arial" panose="020B0604020202020204" pitchFamily="34" charset="0"/>
                        <a:cs typeface="Arial" panose="020B0604020202020204" pitchFamily="34" charset="0"/>
                      </a:endParaRPr>
                    </a:p>
                  </a:txBody>
                  <a:tcPr marL="74332" marR="8259" marT="8259"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r" fontAlgn="b"/>
                      <a:r>
                        <a:rPr lang="en-CA" sz="900" u="none" strike="noStrike" dirty="0">
                          <a:effectLst/>
                          <a:latin typeface="Arial" panose="020B0604020202020204" pitchFamily="34" charset="0"/>
                          <a:cs typeface="Arial" panose="020B0604020202020204" pitchFamily="34" charset="0"/>
                        </a:rPr>
                        <a:t>83</a:t>
                      </a:r>
                      <a:endParaRPr lang="en-CA" sz="900" b="0" i="0" u="none" strike="noStrike" dirty="0">
                        <a:solidFill>
                          <a:srgbClr val="000000"/>
                        </a:solidFill>
                        <a:effectLst/>
                        <a:latin typeface="Arial" panose="020B0604020202020204" pitchFamily="34" charset="0"/>
                        <a:cs typeface="Arial" panose="020B0604020202020204" pitchFamily="34" charset="0"/>
                      </a:endParaRPr>
                    </a:p>
                  </a:txBody>
                  <a:tcPr marL="8259" marR="8259" marT="8259"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r>
              <a:tr h="154523">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l" fontAlgn="b"/>
                      <a:r>
                        <a:rPr lang="en-CA" sz="900" u="none" strike="noStrike" dirty="0">
                          <a:effectLst/>
                          <a:latin typeface="Arial" panose="020B0604020202020204" pitchFamily="34" charset="0"/>
                          <a:cs typeface="Arial" panose="020B0604020202020204" pitchFamily="34" charset="0"/>
                        </a:rPr>
                        <a:t>Value of Suspected Proceeds of Crime</a:t>
                      </a:r>
                      <a:endParaRPr lang="en-CA" sz="900" b="0" i="0" u="none" strike="noStrike" dirty="0">
                        <a:solidFill>
                          <a:srgbClr val="000000"/>
                        </a:solidFill>
                        <a:effectLst/>
                        <a:latin typeface="Arial" panose="020B0604020202020204" pitchFamily="34" charset="0"/>
                        <a:cs typeface="Arial" panose="020B0604020202020204" pitchFamily="34" charset="0"/>
                      </a:endParaRPr>
                    </a:p>
                  </a:txBody>
                  <a:tcPr marL="74332" marR="8259" marT="8259"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r" fontAlgn="b"/>
                      <a:r>
                        <a:rPr lang="en-CA" sz="900" u="none" strike="noStrike" dirty="0">
                          <a:effectLst/>
                          <a:latin typeface="Arial" panose="020B0604020202020204" pitchFamily="34" charset="0"/>
                          <a:cs typeface="Arial" panose="020B0604020202020204" pitchFamily="34" charset="0"/>
                        </a:rPr>
                        <a:t>9.2 million</a:t>
                      </a:r>
                      <a:endParaRPr lang="en-CA" sz="900" b="0" i="0" u="none" strike="noStrike" dirty="0">
                        <a:solidFill>
                          <a:srgbClr val="000000"/>
                        </a:solidFill>
                        <a:effectLst/>
                        <a:latin typeface="Arial" panose="020B0604020202020204" pitchFamily="34" charset="0"/>
                        <a:cs typeface="Arial" panose="020B0604020202020204" pitchFamily="34" charset="0"/>
                      </a:endParaRPr>
                    </a:p>
                  </a:txBody>
                  <a:tcPr marL="8259" marR="8259" marT="8259"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r>
              <a:tr h="300271">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l" fontAlgn="b"/>
                      <a:r>
                        <a:rPr lang="en-CA" sz="900" u="none" strike="noStrike" dirty="0">
                          <a:effectLst/>
                          <a:latin typeface="Arial" panose="020B0604020202020204" pitchFamily="34" charset="0"/>
                          <a:cs typeface="Arial" panose="020B0604020202020204" pitchFamily="34" charset="0"/>
                        </a:rPr>
                        <a:t>Firearms Seized (restricted, non-restricted and prohibited)</a:t>
                      </a:r>
                      <a:endParaRPr lang="en-CA" sz="900" b="0" i="0" u="none" strike="noStrike" dirty="0">
                        <a:solidFill>
                          <a:srgbClr val="000000"/>
                        </a:solidFill>
                        <a:effectLst/>
                        <a:latin typeface="Arial" panose="020B0604020202020204" pitchFamily="34" charset="0"/>
                        <a:cs typeface="Arial" panose="020B0604020202020204" pitchFamily="34" charset="0"/>
                      </a:endParaRPr>
                    </a:p>
                  </a:txBody>
                  <a:tcPr marL="74332" marR="8259" marT="8259"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r" fontAlgn="b"/>
                      <a:r>
                        <a:rPr lang="en-CA" sz="900" u="none" strike="noStrike" dirty="0">
                          <a:effectLst/>
                          <a:latin typeface="Arial" panose="020B0604020202020204" pitchFamily="34" charset="0"/>
                          <a:cs typeface="Arial" panose="020B0604020202020204" pitchFamily="34" charset="0"/>
                        </a:rPr>
                        <a:t>499</a:t>
                      </a:r>
                      <a:endParaRPr lang="en-CA" sz="900" b="0" i="0" u="none" strike="noStrike" dirty="0">
                        <a:solidFill>
                          <a:srgbClr val="000000"/>
                        </a:solidFill>
                        <a:effectLst/>
                        <a:latin typeface="Arial" panose="020B0604020202020204" pitchFamily="34" charset="0"/>
                        <a:cs typeface="Arial" panose="020B0604020202020204" pitchFamily="34" charset="0"/>
                      </a:endParaRPr>
                    </a:p>
                  </a:txBody>
                  <a:tcPr marL="8259" marR="8259" marT="8259"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r>
              <a:tr h="154523">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l" fontAlgn="b"/>
                      <a:r>
                        <a:rPr lang="en-CA" sz="900" u="none" strike="noStrike" dirty="0">
                          <a:effectLst/>
                          <a:latin typeface="Arial" panose="020B0604020202020204" pitchFamily="34" charset="0"/>
                          <a:cs typeface="Arial" panose="020B0604020202020204" pitchFamily="34" charset="0"/>
                        </a:rPr>
                        <a:t>Prohibited Weapons Seized </a:t>
                      </a:r>
                      <a:endParaRPr lang="en-CA" sz="900" b="0" i="0" u="none" strike="noStrike" dirty="0">
                        <a:solidFill>
                          <a:srgbClr val="000000"/>
                        </a:solidFill>
                        <a:effectLst/>
                        <a:latin typeface="Arial" panose="020B0604020202020204" pitchFamily="34" charset="0"/>
                        <a:cs typeface="Arial" panose="020B0604020202020204" pitchFamily="34" charset="0"/>
                      </a:endParaRPr>
                    </a:p>
                  </a:txBody>
                  <a:tcPr marL="74332" marR="8259" marT="8259"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r" fontAlgn="b"/>
                      <a:r>
                        <a:rPr lang="en-CA" sz="900" u="none" strike="noStrike" dirty="0">
                          <a:effectLst/>
                          <a:latin typeface="Arial" panose="020B0604020202020204" pitchFamily="34" charset="0"/>
                          <a:cs typeface="Arial" panose="020B0604020202020204" pitchFamily="34" charset="0"/>
                        </a:rPr>
                        <a:t>4,754</a:t>
                      </a:r>
                      <a:endParaRPr lang="en-CA" sz="900" b="0" i="0" u="none" strike="noStrike" dirty="0">
                        <a:solidFill>
                          <a:srgbClr val="000000"/>
                        </a:solidFill>
                        <a:effectLst/>
                        <a:latin typeface="Arial" panose="020B0604020202020204" pitchFamily="34" charset="0"/>
                        <a:cs typeface="Arial" panose="020B0604020202020204" pitchFamily="34" charset="0"/>
                      </a:endParaRPr>
                    </a:p>
                  </a:txBody>
                  <a:tcPr marL="8259" marR="8259" marT="8259"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r>
              <a:tr h="154523">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l" fontAlgn="b"/>
                      <a:r>
                        <a:rPr lang="en-CA" sz="900" u="none" strike="noStrike" dirty="0">
                          <a:effectLst/>
                          <a:latin typeface="Arial" panose="020B0604020202020204" pitchFamily="34" charset="0"/>
                          <a:cs typeface="Arial" panose="020B0604020202020204" pitchFamily="34" charset="0"/>
                        </a:rPr>
                        <a:t>Tobacco Seizures</a:t>
                      </a:r>
                      <a:endParaRPr lang="en-CA" sz="900" b="0" i="0" u="none" strike="noStrike" dirty="0">
                        <a:solidFill>
                          <a:srgbClr val="000000"/>
                        </a:solidFill>
                        <a:effectLst/>
                        <a:latin typeface="Arial" panose="020B0604020202020204" pitchFamily="34" charset="0"/>
                        <a:cs typeface="Arial" panose="020B0604020202020204" pitchFamily="34" charset="0"/>
                      </a:endParaRPr>
                    </a:p>
                  </a:txBody>
                  <a:tcPr marL="74332" marR="8259" marT="8259"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r" fontAlgn="b"/>
                      <a:r>
                        <a:rPr lang="en-CA" sz="900" u="none" strike="noStrike" dirty="0">
                          <a:effectLst/>
                          <a:latin typeface="Arial" panose="020B0604020202020204" pitchFamily="34" charset="0"/>
                          <a:cs typeface="Arial" panose="020B0604020202020204" pitchFamily="34" charset="0"/>
                        </a:rPr>
                        <a:t>2,551</a:t>
                      </a:r>
                      <a:endParaRPr lang="en-CA" sz="900" b="0" i="0" u="none" strike="noStrike" dirty="0">
                        <a:solidFill>
                          <a:srgbClr val="000000"/>
                        </a:solidFill>
                        <a:effectLst/>
                        <a:latin typeface="Arial" panose="020B0604020202020204" pitchFamily="34" charset="0"/>
                        <a:cs typeface="Arial" panose="020B0604020202020204" pitchFamily="34" charset="0"/>
                      </a:endParaRPr>
                    </a:p>
                  </a:txBody>
                  <a:tcPr marL="8259" marR="8259" marT="8259"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r>
              <a:tr h="154523">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l" fontAlgn="b"/>
                      <a:r>
                        <a:rPr lang="en-CA" sz="900" u="none" strike="noStrike" dirty="0">
                          <a:effectLst/>
                          <a:latin typeface="Arial" panose="020B0604020202020204" pitchFamily="34" charset="0"/>
                          <a:cs typeface="Arial" panose="020B0604020202020204" pitchFamily="34" charset="0"/>
                        </a:rPr>
                        <a:t>Prohibited Goods Seizure (excl. weapons)</a:t>
                      </a:r>
                      <a:endParaRPr lang="en-CA" sz="900" b="0" i="0" u="none" strike="noStrike" dirty="0">
                        <a:solidFill>
                          <a:srgbClr val="000000"/>
                        </a:solidFill>
                        <a:effectLst/>
                        <a:latin typeface="Arial" panose="020B0604020202020204" pitchFamily="34" charset="0"/>
                        <a:cs typeface="Arial" panose="020B0604020202020204" pitchFamily="34" charset="0"/>
                      </a:endParaRPr>
                    </a:p>
                  </a:txBody>
                  <a:tcPr marL="74332" marR="8259" marT="8259"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r" fontAlgn="b"/>
                      <a:r>
                        <a:rPr lang="en-CA" sz="900" u="none" strike="noStrike" dirty="0">
                          <a:effectLst/>
                          <a:latin typeface="Arial" panose="020B0604020202020204" pitchFamily="34" charset="0"/>
                          <a:cs typeface="Arial" panose="020B0604020202020204" pitchFamily="34" charset="0"/>
                        </a:rPr>
                        <a:t>188</a:t>
                      </a:r>
                      <a:endParaRPr lang="en-CA" sz="900" b="0" i="0" u="none" strike="noStrike" dirty="0">
                        <a:solidFill>
                          <a:srgbClr val="000000"/>
                        </a:solidFill>
                        <a:effectLst/>
                        <a:latin typeface="Arial" panose="020B0604020202020204" pitchFamily="34" charset="0"/>
                        <a:cs typeface="Arial" panose="020B0604020202020204" pitchFamily="34" charset="0"/>
                      </a:endParaRPr>
                    </a:p>
                  </a:txBody>
                  <a:tcPr marL="8259" marR="8259" marT="8259"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r>
              <a:tr h="154523">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l" fontAlgn="b"/>
                      <a:r>
                        <a:rPr lang="en-CA" sz="900" u="none" strike="noStrike" dirty="0">
                          <a:effectLst/>
                          <a:latin typeface="Arial" panose="020B0604020202020204" pitchFamily="34" charset="0"/>
                          <a:cs typeface="Arial" panose="020B0604020202020204" pitchFamily="34" charset="0"/>
                        </a:rPr>
                        <a:t>Child Pornography items (seizures)</a:t>
                      </a:r>
                      <a:endParaRPr lang="en-CA" sz="900" b="0" i="0" u="none" strike="noStrike" dirty="0">
                        <a:solidFill>
                          <a:srgbClr val="000000"/>
                        </a:solidFill>
                        <a:effectLst/>
                        <a:latin typeface="Arial" panose="020B0604020202020204" pitchFamily="34" charset="0"/>
                        <a:cs typeface="Arial" panose="020B0604020202020204" pitchFamily="34" charset="0"/>
                      </a:endParaRPr>
                    </a:p>
                  </a:txBody>
                  <a:tcPr marL="74332" marR="8259" marT="8259"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r" fontAlgn="b"/>
                      <a:r>
                        <a:rPr lang="en-CA" sz="900" u="none" strike="noStrike" dirty="0">
                          <a:effectLst/>
                          <a:latin typeface="Arial" panose="020B0604020202020204" pitchFamily="34" charset="0"/>
                          <a:cs typeface="Arial" panose="020B0604020202020204" pitchFamily="34" charset="0"/>
                        </a:rPr>
                        <a:t>102</a:t>
                      </a:r>
                      <a:endParaRPr lang="en-CA" sz="900" b="0" i="0" u="none" strike="noStrike" dirty="0">
                        <a:solidFill>
                          <a:srgbClr val="000000"/>
                        </a:solidFill>
                        <a:effectLst/>
                        <a:latin typeface="Arial" panose="020B0604020202020204" pitchFamily="34" charset="0"/>
                        <a:cs typeface="Arial" panose="020B0604020202020204" pitchFamily="34" charset="0"/>
                      </a:endParaRPr>
                    </a:p>
                  </a:txBody>
                  <a:tcPr marL="8259" marR="8259" marT="8259"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4118279984"/>
              </p:ext>
            </p:extLst>
          </p:nvPr>
        </p:nvGraphicFramePr>
        <p:xfrm>
          <a:off x="4011340" y="2771107"/>
          <a:ext cx="2520280" cy="690677"/>
        </p:xfrm>
        <a:graphic>
          <a:graphicData uri="http://schemas.openxmlformats.org/drawingml/2006/table">
            <a:tbl>
              <a:tblPr firstRow="1" bandRow="1"/>
              <a:tblGrid>
                <a:gridCol w="1728192"/>
                <a:gridCol w="792088"/>
              </a:tblGrid>
              <a:tr h="190157">
                <a:tc gridSpan="2">
                  <a:txBody>
                    <a:bodyPr/>
                    <a:lstStyle>
                      <a:lvl1pPr marL="0" algn="l" defTabSz="914400" rtl="0" eaLnBrk="1" latinLnBrk="0" hangingPunct="1">
                        <a:defRPr sz="1800" b="1" kern="1200">
                          <a:solidFill>
                            <a:schemeClr val="lt1"/>
                          </a:solidFill>
                          <a:latin typeface="Calibri"/>
                          <a:ea typeface=""/>
                          <a:cs typeface=""/>
                        </a:defRPr>
                      </a:lvl1pPr>
                      <a:lvl2pPr marL="457200" algn="l" defTabSz="914400" rtl="0" eaLnBrk="1" latinLnBrk="0" hangingPunct="1">
                        <a:defRPr sz="1800" b="1" kern="1200">
                          <a:solidFill>
                            <a:schemeClr val="lt1"/>
                          </a:solidFill>
                          <a:latin typeface="Calibri"/>
                          <a:ea typeface=""/>
                          <a:cs typeface=""/>
                        </a:defRPr>
                      </a:lvl2pPr>
                      <a:lvl3pPr marL="914400" algn="l" defTabSz="914400" rtl="0" eaLnBrk="1" latinLnBrk="0" hangingPunct="1">
                        <a:defRPr sz="1800" b="1" kern="1200">
                          <a:solidFill>
                            <a:schemeClr val="lt1"/>
                          </a:solidFill>
                          <a:latin typeface="Calibri"/>
                          <a:ea typeface=""/>
                          <a:cs typeface=""/>
                        </a:defRPr>
                      </a:lvl3pPr>
                      <a:lvl4pPr marL="1371600" algn="l" defTabSz="914400" rtl="0" eaLnBrk="1" latinLnBrk="0" hangingPunct="1">
                        <a:defRPr sz="1800" b="1" kern="1200">
                          <a:solidFill>
                            <a:schemeClr val="lt1"/>
                          </a:solidFill>
                          <a:latin typeface="Calibri"/>
                          <a:ea typeface=""/>
                          <a:cs typeface=""/>
                        </a:defRPr>
                      </a:lvl4pPr>
                      <a:lvl5pPr marL="1828800" algn="l" defTabSz="914400" rtl="0" eaLnBrk="1" latinLnBrk="0" hangingPunct="1">
                        <a:defRPr sz="1800" b="1" kern="1200">
                          <a:solidFill>
                            <a:schemeClr val="lt1"/>
                          </a:solidFill>
                          <a:latin typeface="Calibri"/>
                          <a:ea typeface=""/>
                          <a:cs typeface=""/>
                        </a:defRPr>
                      </a:lvl5pPr>
                      <a:lvl6pPr marL="2286000" algn="l" defTabSz="914400" rtl="0" eaLnBrk="1" latinLnBrk="0" hangingPunct="1">
                        <a:defRPr sz="1800" b="1" kern="1200">
                          <a:solidFill>
                            <a:schemeClr val="lt1"/>
                          </a:solidFill>
                          <a:latin typeface="Calibri"/>
                          <a:ea typeface=""/>
                          <a:cs typeface=""/>
                        </a:defRPr>
                      </a:lvl6pPr>
                      <a:lvl7pPr marL="2743200" algn="l" defTabSz="914400" rtl="0" eaLnBrk="1" latinLnBrk="0" hangingPunct="1">
                        <a:defRPr sz="1800" b="1" kern="1200">
                          <a:solidFill>
                            <a:schemeClr val="lt1"/>
                          </a:solidFill>
                          <a:latin typeface="Calibri"/>
                          <a:ea typeface=""/>
                          <a:cs typeface=""/>
                        </a:defRPr>
                      </a:lvl7pPr>
                      <a:lvl8pPr marL="3200400" algn="l" defTabSz="914400" rtl="0" eaLnBrk="1" latinLnBrk="0" hangingPunct="1">
                        <a:defRPr sz="1800" b="1" kern="1200">
                          <a:solidFill>
                            <a:schemeClr val="lt1"/>
                          </a:solidFill>
                          <a:latin typeface="Calibri"/>
                          <a:ea typeface=""/>
                          <a:cs typeface=""/>
                        </a:defRPr>
                      </a:lvl8pPr>
                      <a:lvl9pPr marL="3657600" algn="l" defTabSz="914400" rtl="0" eaLnBrk="1" latinLnBrk="0" hangingPunct="1">
                        <a:defRPr sz="1800" b="1" kern="1200">
                          <a:solidFill>
                            <a:schemeClr val="lt1"/>
                          </a:solidFill>
                          <a:latin typeface="Calibri"/>
                          <a:ea typeface=""/>
                          <a:cs typeface=""/>
                        </a:defRPr>
                      </a:lvl9pPr>
                    </a:lstStyle>
                    <a:p>
                      <a:pPr algn="ctr" fontAlgn="b"/>
                      <a:r>
                        <a:rPr lang="en-CA" sz="1000" b="1" i="0" u="none" strike="noStrike" dirty="0">
                          <a:solidFill>
                            <a:schemeClr val="bg1"/>
                          </a:solidFill>
                          <a:effectLst/>
                          <a:latin typeface="Arial"/>
                        </a:rPr>
                        <a:t>Immigration Enforcement</a:t>
                      </a:r>
                    </a:p>
                  </a:txBody>
                  <a:tcPr marL="8259" marR="8259" marT="8259" marB="0" anchor="b">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hMerge="1">
                  <a:txBody>
                    <a:bodyPr/>
                    <a:lstStyle/>
                    <a:p>
                      <a:endParaRPr lang="en-CA"/>
                    </a:p>
                  </a:txBody>
                  <a:tcPr/>
                </a:tc>
              </a:tr>
              <a:tr h="310363">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l" fontAlgn="b"/>
                      <a:r>
                        <a:rPr lang="en-CA" sz="900" b="0" i="0" u="none" strike="noStrike" dirty="0">
                          <a:solidFill>
                            <a:srgbClr val="000000"/>
                          </a:solidFill>
                          <a:effectLst/>
                          <a:latin typeface="Arial"/>
                        </a:rPr>
                        <a:t>Removal of persons who were inadmissible to Canada </a:t>
                      </a:r>
                    </a:p>
                  </a:txBody>
                  <a:tcPr marL="74332" marR="8259" marT="8259" marB="0" anchor="b">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r" fontAlgn="b"/>
                      <a:r>
                        <a:rPr lang="en-CA" sz="900" b="0" i="0" u="none" strike="noStrike" dirty="0">
                          <a:solidFill>
                            <a:srgbClr val="000000"/>
                          </a:solidFill>
                          <a:effectLst/>
                          <a:latin typeface="Arial"/>
                        </a:rPr>
                        <a:t>18,946</a:t>
                      </a:r>
                    </a:p>
                  </a:txBody>
                  <a:tcPr marL="8259" marR="8259" marT="8259" marB="0" anchor="b">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r>
              <a:tr h="190157">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l" fontAlgn="b"/>
                      <a:r>
                        <a:rPr lang="en-CA" sz="900" b="0" i="0" u="none" strike="noStrike" dirty="0">
                          <a:solidFill>
                            <a:srgbClr val="000000"/>
                          </a:solidFill>
                          <a:effectLst/>
                          <a:latin typeface="Arial"/>
                        </a:rPr>
                        <a:t>Criminals removed</a:t>
                      </a:r>
                    </a:p>
                  </a:txBody>
                  <a:tcPr marL="74332" marR="8259" marT="8259"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r" fontAlgn="b"/>
                      <a:r>
                        <a:rPr lang="en-CA" sz="900" b="0" i="0" u="none" strike="noStrike" dirty="0">
                          <a:solidFill>
                            <a:srgbClr val="000000"/>
                          </a:solidFill>
                          <a:effectLst/>
                          <a:latin typeface="Arial"/>
                        </a:rPr>
                        <a:t>1,982</a:t>
                      </a:r>
                    </a:p>
                  </a:txBody>
                  <a:tcPr marL="8259" marR="8259" marT="8259"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3847658330"/>
              </p:ext>
            </p:extLst>
          </p:nvPr>
        </p:nvGraphicFramePr>
        <p:xfrm>
          <a:off x="4013622" y="3563195"/>
          <a:ext cx="2520280" cy="441073"/>
        </p:xfrm>
        <a:graphic>
          <a:graphicData uri="http://schemas.openxmlformats.org/drawingml/2006/table">
            <a:tbl>
              <a:tblPr firstRow="1" bandRow="1"/>
              <a:tblGrid>
                <a:gridCol w="1728192"/>
                <a:gridCol w="792088"/>
              </a:tblGrid>
              <a:tr h="203448">
                <a:tc gridSpan="2">
                  <a:txBody>
                    <a:bodyPr/>
                    <a:lstStyle>
                      <a:lvl1pPr marL="0" algn="l" defTabSz="914400" rtl="0" eaLnBrk="1" latinLnBrk="0" hangingPunct="1">
                        <a:defRPr sz="1800" b="1" kern="1200">
                          <a:solidFill>
                            <a:schemeClr val="lt1"/>
                          </a:solidFill>
                          <a:latin typeface="Calibri"/>
                          <a:ea typeface=""/>
                          <a:cs typeface=""/>
                        </a:defRPr>
                      </a:lvl1pPr>
                      <a:lvl2pPr marL="457200" algn="l" defTabSz="914400" rtl="0" eaLnBrk="1" latinLnBrk="0" hangingPunct="1">
                        <a:defRPr sz="1800" b="1" kern="1200">
                          <a:solidFill>
                            <a:schemeClr val="lt1"/>
                          </a:solidFill>
                          <a:latin typeface="Calibri"/>
                          <a:ea typeface=""/>
                          <a:cs typeface=""/>
                        </a:defRPr>
                      </a:lvl2pPr>
                      <a:lvl3pPr marL="914400" algn="l" defTabSz="914400" rtl="0" eaLnBrk="1" latinLnBrk="0" hangingPunct="1">
                        <a:defRPr sz="1800" b="1" kern="1200">
                          <a:solidFill>
                            <a:schemeClr val="lt1"/>
                          </a:solidFill>
                          <a:latin typeface="Calibri"/>
                          <a:ea typeface=""/>
                          <a:cs typeface=""/>
                        </a:defRPr>
                      </a:lvl3pPr>
                      <a:lvl4pPr marL="1371600" algn="l" defTabSz="914400" rtl="0" eaLnBrk="1" latinLnBrk="0" hangingPunct="1">
                        <a:defRPr sz="1800" b="1" kern="1200">
                          <a:solidFill>
                            <a:schemeClr val="lt1"/>
                          </a:solidFill>
                          <a:latin typeface="Calibri"/>
                          <a:ea typeface=""/>
                          <a:cs typeface=""/>
                        </a:defRPr>
                      </a:lvl4pPr>
                      <a:lvl5pPr marL="1828800" algn="l" defTabSz="914400" rtl="0" eaLnBrk="1" latinLnBrk="0" hangingPunct="1">
                        <a:defRPr sz="1800" b="1" kern="1200">
                          <a:solidFill>
                            <a:schemeClr val="lt1"/>
                          </a:solidFill>
                          <a:latin typeface="Calibri"/>
                          <a:ea typeface=""/>
                          <a:cs typeface=""/>
                        </a:defRPr>
                      </a:lvl5pPr>
                      <a:lvl6pPr marL="2286000" algn="l" defTabSz="914400" rtl="0" eaLnBrk="1" latinLnBrk="0" hangingPunct="1">
                        <a:defRPr sz="1800" b="1" kern="1200">
                          <a:solidFill>
                            <a:schemeClr val="lt1"/>
                          </a:solidFill>
                          <a:latin typeface="Calibri"/>
                          <a:ea typeface=""/>
                          <a:cs typeface=""/>
                        </a:defRPr>
                      </a:lvl6pPr>
                      <a:lvl7pPr marL="2743200" algn="l" defTabSz="914400" rtl="0" eaLnBrk="1" latinLnBrk="0" hangingPunct="1">
                        <a:defRPr sz="1800" b="1" kern="1200">
                          <a:solidFill>
                            <a:schemeClr val="lt1"/>
                          </a:solidFill>
                          <a:latin typeface="Calibri"/>
                          <a:ea typeface=""/>
                          <a:cs typeface=""/>
                        </a:defRPr>
                      </a:lvl7pPr>
                      <a:lvl8pPr marL="3200400" algn="l" defTabSz="914400" rtl="0" eaLnBrk="1" latinLnBrk="0" hangingPunct="1">
                        <a:defRPr sz="1800" b="1" kern="1200">
                          <a:solidFill>
                            <a:schemeClr val="lt1"/>
                          </a:solidFill>
                          <a:latin typeface="Calibri"/>
                          <a:ea typeface=""/>
                          <a:cs typeface=""/>
                        </a:defRPr>
                      </a:lvl8pPr>
                      <a:lvl9pPr marL="3657600" algn="l" defTabSz="914400" rtl="0" eaLnBrk="1" latinLnBrk="0" hangingPunct="1">
                        <a:defRPr sz="1800" b="1" kern="1200">
                          <a:solidFill>
                            <a:schemeClr val="lt1"/>
                          </a:solidFill>
                          <a:latin typeface="Calibri"/>
                          <a:ea typeface=""/>
                          <a:cs typeface=""/>
                        </a:defRPr>
                      </a:lvl9pPr>
                    </a:lstStyle>
                    <a:p>
                      <a:pPr algn="ctr" fontAlgn="b"/>
                      <a:r>
                        <a:rPr lang="en-CA" sz="1000" b="1" i="0" u="none" strike="noStrike" dirty="0">
                          <a:solidFill>
                            <a:schemeClr val="bg1"/>
                          </a:solidFill>
                          <a:effectLst/>
                          <a:latin typeface="Arial"/>
                        </a:rPr>
                        <a:t>Our Missing Children </a:t>
                      </a:r>
                      <a:r>
                        <a:rPr lang="en-CA" sz="1000" b="1" i="0" u="none" strike="noStrike" dirty="0" smtClean="0">
                          <a:solidFill>
                            <a:schemeClr val="bg1"/>
                          </a:solidFill>
                          <a:effectLst/>
                          <a:latin typeface="Arial"/>
                        </a:rPr>
                        <a:t>Program</a:t>
                      </a:r>
                      <a:r>
                        <a:rPr lang="en-CA" sz="1000" b="1" i="0" u="none" strike="noStrike" baseline="0" dirty="0" smtClean="0">
                          <a:solidFill>
                            <a:schemeClr val="bg1"/>
                          </a:solidFill>
                          <a:effectLst/>
                          <a:latin typeface="Arial"/>
                        </a:rPr>
                        <a:t> </a:t>
                      </a:r>
                      <a:endParaRPr lang="en-CA" sz="1000" b="1" i="0" u="none" strike="noStrike" dirty="0">
                        <a:solidFill>
                          <a:schemeClr val="bg1"/>
                        </a:solidFill>
                        <a:effectLst/>
                        <a:latin typeface="Arial"/>
                      </a:endParaRPr>
                    </a:p>
                  </a:txBody>
                  <a:tcPr marL="8259" marR="8259" marT="8259" marB="0" anchor="b">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hMerge="1">
                  <a:txBody>
                    <a:bodyPr/>
                    <a:lstStyle/>
                    <a:p>
                      <a:pPr algn="l" fontAlgn="b"/>
                      <a:endParaRPr lang="en-CA" sz="900" b="1" i="0" u="none" strike="noStrike" dirty="0">
                        <a:solidFill>
                          <a:srgbClr val="000000"/>
                        </a:solidFill>
                        <a:effectLst/>
                        <a:latin typeface="Arial"/>
                      </a:endParaRPr>
                    </a:p>
                  </a:txBody>
                  <a:tcPr marL="8259" marR="8259" marT="8259" marB="0" anchor="b"/>
                </a:tc>
              </a:tr>
              <a:tr h="237625">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l" fontAlgn="b"/>
                      <a:r>
                        <a:rPr lang="en-CA" sz="900" b="0" i="0" u="none" strike="noStrike" dirty="0">
                          <a:solidFill>
                            <a:srgbClr val="000000"/>
                          </a:solidFill>
                          <a:effectLst/>
                          <a:latin typeface="Arial"/>
                        </a:rPr>
                        <a:t>Missing children recovered</a:t>
                      </a:r>
                    </a:p>
                  </a:txBody>
                  <a:tcPr marL="74332" marR="8259" marT="8259" marB="0" anchor="b">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r" fontAlgn="b"/>
                      <a:r>
                        <a:rPr lang="en-CA" sz="900" b="0" i="0" u="none" strike="noStrike" dirty="0">
                          <a:solidFill>
                            <a:srgbClr val="000000"/>
                          </a:solidFill>
                          <a:effectLst/>
                          <a:latin typeface="Arial"/>
                        </a:rPr>
                        <a:t>18</a:t>
                      </a:r>
                    </a:p>
                  </a:txBody>
                  <a:tcPr marL="8259" marR="8259" marT="8259" marB="0" anchor="b">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r>
            </a:tbl>
          </a:graphicData>
        </a:graphic>
      </p:graphicFrame>
      <p:pic>
        <p:nvPicPr>
          <p:cNvPr id="11" name="Picture 10" descr="Operations Branch"/>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007545" y="4139259"/>
            <a:ext cx="4884935" cy="79208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450458" y="764704"/>
            <a:ext cx="2442022" cy="3168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3" name="Title 3"/>
          <p:cNvSpPr txBox="1">
            <a:spLocks/>
          </p:cNvSpPr>
          <p:nvPr/>
        </p:nvSpPr>
        <p:spPr>
          <a:xfrm>
            <a:off x="518864" y="72008"/>
            <a:ext cx="8229600" cy="404664"/>
          </a:xfrm>
          <a:prstGeom prst="rect">
            <a:avLst/>
          </a:prstGeom>
        </p:spPr>
        <p:txBody>
          <a:bodyPr>
            <a:normAutofit/>
          </a:bodyPr>
          <a:lstStyle>
            <a:lvl1pPr algn="ctr" rtl="0" eaLnBrk="1" fontAlgn="base" hangingPunct="1">
              <a:spcBef>
                <a:spcPct val="0"/>
              </a:spcBef>
              <a:spcAft>
                <a:spcPct val="0"/>
              </a:spcAft>
              <a:defRPr sz="2800" b="1">
                <a:solidFill>
                  <a:srgbClr val="000066"/>
                </a:solidFill>
                <a:latin typeface="+mj-lt"/>
                <a:ea typeface="+mj-ea"/>
                <a:cs typeface="+mj-cs"/>
              </a:defRPr>
            </a:lvl1pPr>
            <a:lvl2pPr algn="ctr" rtl="0" eaLnBrk="1" fontAlgn="base" hangingPunct="1">
              <a:spcBef>
                <a:spcPct val="0"/>
              </a:spcBef>
              <a:spcAft>
                <a:spcPct val="0"/>
              </a:spcAft>
              <a:defRPr sz="2800" b="1">
                <a:solidFill>
                  <a:srgbClr val="000066"/>
                </a:solidFill>
                <a:latin typeface="Arial" charset="0"/>
              </a:defRPr>
            </a:lvl2pPr>
            <a:lvl3pPr algn="ctr" rtl="0" eaLnBrk="1" fontAlgn="base" hangingPunct="1">
              <a:spcBef>
                <a:spcPct val="0"/>
              </a:spcBef>
              <a:spcAft>
                <a:spcPct val="0"/>
              </a:spcAft>
              <a:defRPr sz="2800" b="1">
                <a:solidFill>
                  <a:srgbClr val="000066"/>
                </a:solidFill>
                <a:latin typeface="Arial" charset="0"/>
              </a:defRPr>
            </a:lvl3pPr>
            <a:lvl4pPr algn="ctr" rtl="0" eaLnBrk="1" fontAlgn="base" hangingPunct="1">
              <a:spcBef>
                <a:spcPct val="0"/>
              </a:spcBef>
              <a:spcAft>
                <a:spcPct val="0"/>
              </a:spcAft>
              <a:defRPr sz="2800" b="1">
                <a:solidFill>
                  <a:srgbClr val="000066"/>
                </a:solidFill>
                <a:latin typeface="Arial" charset="0"/>
              </a:defRPr>
            </a:lvl4pPr>
            <a:lvl5pPr algn="ctr" rtl="0" eaLnBrk="1" fontAlgn="base" hangingPunct="1">
              <a:spcBef>
                <a:spcPct val="0"/>
              </a:spcBef>
              <a:spcAft>
                <a:spcPct val="0"/>
              </a:spcAft>
              <a:defRPr sz="2800" b="1">
                <a:solidFill>
                  <a:srgbClr val="000066"/>
                </a:solidFill>
                <a:latin typeface="Arial" charset="0"/>
              </a:defRPr>
            </a:lvl5pPr>
            <a:lvl6pPr marL="457200" algn="ctr" rtl="0" eaLnBrk="1" fontAlgn="base" hangingPunct="1">
              <a:spcBef>
                <a:spcPct val="0"/>
              </a:spcBef>
              <a:spcAft>
                <a:spcPct val="0"/>
              </a:spcAft>
              <a:defRPr sz="2800" b="1">
                <a:solidFill>
                  <a:srgbClr val="000066"/>
                </a:solidFill>
                <a:latin typeface="Arial" charset="0"/>
              </a:defRPr>
            </a:lvl6pPr>
            <a:lvl7pPr marL="914400" algn="ctr" rtl="0" eaLnBrk="1" fontAlgn="base" hangingPunct="1">
              <a:spcBef>
                <a:spcPct val="0"/>
              </a:spcBef>
              <a:spcAft>
                <a:spcPct val="0"/>
              </a:spcAft>
              <a:defRPr sz="2800" b="1">
                <a:solidFill>
                  <a:srgbClr val="000066"/>
                </a:solidFill>
                <a:latin typeface="Arial" charset="0"/>
              </a:defRPr>
            </a:lvl7pPr>
            <a:lvl8pPr marL="1371600" algn="ctr" rtl="0" eaLnBrk="1" fontAlgn="base" hangingPunct="1">
              <a:spcBef>
                <a:spcPct val="0"/>
              </a:spcBef>
              <a:spcAft>
                <a:spcPct val="0"/>
              </a:spcAft>
              <a:defRPr sz="2800" b="1">
                <a:solidFill>
                  <a:srgbClr val="000066"/>
                </a:solidFill>
                <a:latin typeface="Arial" charset="0"/>
              </a:defRPr>
            </a:lvl8pPr>
            <a:lvl9pPr marL="1828800" algn="ctr" rtl="0" eaLnBrk="1" fontAlgn="base" hangingPunct="1">
              <a:spcBef>
                <a:spcPct val="0"/>
              </a:spcBef>
              <a:spcAft>
                <a:spcPct val="0"/>
              </a:spcAft>
              <a:defRPr sz="2800" b="1">
                <a:solidFill>
                  <a:srgbClr val="000066"/>
                </a:solidFill>
                <a:latin typeface="Arial" charset="0"/>
              </a:defRPr>
            </a:lvl9pPr>
          </a:lstStyle>
          <a:p>
            <a:r>
              <a:rPr lang="en-CA" sz="2000" kern="0" dirty="0" smtClean="0"/>
              <a:t>CBSA At A Glance – 2012-2013</a:t>
            </a:r>
            <a:endParaRPr lang="en-CA" sz="2000" kern="0" dirty="0"/>
          </a:p>
        </p:txBody>
      </p:sp>
    </p:spTree>
    <p:extLst>
      <p:ext uri="{BB962C8B-B14F-4D97-AF65-F5344CB8AC3E}">
        <p14:creationId xmlns:p14="http://schemas.microsoft.com/office/powerpoint/2010/main" val="31533226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CA" altLang="en-US" smtClean="0"/>
              <a:t>Cuban Movement</a:t>
            </a:r>
          </a:p>
        </p:txBody>
      </p:sp>
      <p:sp>
        <p:nvSpPr>
          <p:cNvPr id="19459" name="Content Placeholder 2"/>
          <p:cNvSpPr>
            <a:spLocks noGrp="1"/>
          </p:cNvSpPr>
          <p:nvPr>
            <p:ph idx="1"/>
          </p:nvPr>
        </p:nvSpPr>
        <p:spPr/>
        <p:txBody>
          <a:bodyPr/>
          <a:lstStyle/>
          <a:p>
            <a:pPr>
              <a:spcBef>
                <a:spcPts val="0"/>
              </a:spcBef>
              <a:defRPr/>
            </a:pPr>
            <a:r>
              <a:rPr lang="en-CA" altLang="en-US" dirty="0" smtClean="0"/>
              <a:t>Claims from Cuban nationals are averaging about 12 per month for 2014, forecasting a year-end total of 144. This is a decrease from 2013 where Cubans made 199 claims.</a:t>
            </a:r>
          </a:p>
          <a:p>
            <a:pPr marL="0" indent="0">
              <a:spcBef>
                <a:spcPts val="0"/>
              </a:spcBef>
              <a:buFontTx/>
              <a:buNone/>
              <a:defRPr/>
            </a:pPr>
            <a:endParaRPr lang="en-CA" altLang="en-US" dirty="0" smtClean="0"/>
          </a:p>
          <a:p>
            <a:pPr>
              <a:spcBef>
                <a:spcPts val="0"/>
              </a:spcBef>
              <a:defRPr/>
            </a:pPr>
            <a:r>
              <a:rPr lang="en-CA" altLang="en-US" dirty="0" smtClean="0"/>
              <a:t>In 2013, 74% of refugee claims were made inland.</a:t>
            </a:r>
          </a:p>
          <a:p>
            <a:pPr>
              <a:spcBef>
                <a:spcPts val="0"/>
              </a:spcBef>
              <a:defRPr/>
            </a:pPr>
            <a:endParaRPr lang="en-CA" altLang="en-US" dirty="0"/>
          </a:p>
          <a:p>
            <a:pPr>
              <a:spcBef>
                <a:spcPts val="0"/>
              </a:spcBef>
              <a:defRPr/>
            </a:pPr>
            <a:r>
              <a:rPr lang="en-CA" altLang="en-US" dirty="0" smtClean="0"/>
              <a:t>This indicates that the Cuban movement is able to circumvent immigration controls at the border.</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CA" altLang="en-US" dirty="0" smtClean="0"/>
              <a:t>Human Smuggling – U.S./Mexico Corridor</a:t>
            </a:r>
          </a:p>
        </p:txBody>
      </p:sp>
      <p:sp>
        <p:nvSpPr>
          <p:cNvPr id="3" name="Content Placeholder 2"/>
          <p:cNvSpPr>
            <a:spLocks noGrp="1"/>
          </p:cNvSpPr>
          <p:nvPr>
            <p:ph idx="1"/>
          </p:nvPr>
        </p:nvSpPr>
        <p:spPr/>
        <p:txBody>
          <a:bodyPr/>
          <a:lstStyle/>
          <a:p>
            <a:pPr>
              <a:spcBef>
                <a:spcPts val="0"/>
              </a:spcBef>
              <a:defRPr/>
            </a:pPr>
            <a:r>
              <a:rPr lang="en-CA" sz="2000" dirty="0" smtClean="0"/>
              <a:t>Although Mexican nationals are no longer a significant source of refugee claims in Canada, Mexico continues to be a transit hub for migrants from across the globe. </a:t>
            </a:r>
          </a:p>
          <a:p>
            <a:pPr>
              <a:spcBef>
                <a:spcPts val="0"/>
              </a:spcBef>
              <a:defRPr/>
            </a:pPr>
            <a:endParaRPr lang="en-CA" sz="800" dirty="0" smtClean="0"/>
          </a:p>
          <a:p>
            <a:pPr lvl="1">
              <a:spcBef>
                <a:spcPts val="0"/>
              </a:spcBef>
              <a:buFont typeface="Courier New" panose="02070309020205020404" pitchFamily="49" charset="0"/>
              <a:buChar char="o"/>
              <a:defRPr/>
            </a:pPr>
            <a:r>
              <a:rPr lang="en-CA" sz="1800" dirty="0" smtClean="0"/>
              <a:t>Citizens of Afghanistan, Colombia, Iran, Pakistan, Romania, Sri Lanka, and Somalia, are known to use Mexico as a transit point for onward travel to Canada. </a:t>
            </a:r>
          </a:p>
          <a:p>
            <a:pPr lvl="1">
              <a:spcBef>
                <a:spcPts val="0"/>
              </a:spcBef>
              <a:buFont typeface="Courier New" panose="02070309020205020404" pitchFamily="49" charset="0"/>
              <a:buChar char="o"/>
              <a:defRPr/>
            </a:pPr>
            <a:r>
              <a:rPr lang="en-CA" sz="1800" dirty="0" smtClean="0"/>
              <a:t>South/Central America – Mexico – US – Canada </a:t>
            </a:r>
          </a:p>
          <a:p>
            <a:pPr marL="457200" lvl="1" indent="0">
              <a:spcBef>
                <a:spcPts val="0"/>
              </a:spcBef>
              <a:buFontTx/>
              <a:buNone/>
              <a:defRPr/>
            </a:pPr>
            <a:endParaRPr lang="en-CA" sz="800" dirty="0" smtClean="0"/>
          </a:p>
          <a:p>
            <a:pPr>
              <a:spcBef>
                <a:spcPts val="0"/>
              </a:spcBef>
              <a:defRPr/>
            </a:pPr>
            <a:r>
              <a:rPr lang="en-CA" sz="2000" dirty="0"/>
              <a:t>H</a:t>
            </a:r>
            <a:r>
              <a:rPr lang="en-CA" sz="2000" dirty="0" smtClean="0"/>
              <a:t>uman smuggling networks utilize Mexico as a transit route for migrants destined to Canada. </a:t>
            </a:r>
          </a:p>
          <a:p>
            <a:pPr marL="0" indent="0">
              <a:spcBef>
                <a:spcPts val="0"/>
              </a:spcBef>
              <a:buFontTx/>
              <a:buNone/>
              <a:defRPr/>
            </a:pPr>
            <a:endParaRPr lang="en-CA" sz="800" dirty="0" smtClean="0"/>
          </a:p>
          <a:p>
            <a:pPr>
              <a:spcBef>
                <a:spcPts val="0"/>
              </a:spcBef>
              <a:defRPr/>
            </a:pPr>
            <a:r>
              <a:rPr lang="en-CA" sz="2000" dirty="0" smtClean="0"/>
              <a:t>Mexican drug cartels are diversifying and increasingly involved in human smuggling. </a:t>
            </a:r>
            <a:endParaRPr lang="en-CA" sz="2000" dirty="0"/>
          </a:p>
        </p:txBody>
      </p:sp>
      <p:sp>
        <p:nvSpPr>
          <p:cNvPr id="18436" name="Slide Number Placeholder 3"/>
          <p:cNvSpPr>
            <a:spLocks noGrp="1"/>
          </p:cNvSpPr>
          <p:nvPr>
            <p:ph type="sldNum" sz="quarter" idx="12"/>
          </p:nvPr>
        </p:nvSpPr>
        <p:spPr>
          <a:noFill/>
        </p:spPr>
        <p:txBody>
          <a:bodyPr/>
          <a:lstStyle>
            <a:lvl1pPr eaLnBrk="0" hangingPunct="0">
              <a:spcBef>
                <a:spcPct val="20000"/>
              </a:spcBef>
              <a:buChar char="•"/>
              <a:defRPr sz="2400">
                <a:solidFill>
                  <a:srgbClr val="000066"/>
                </a:solidFill>
                <a:latin typeface="Arial" charset="0"/>
              </a:defRPr>
            </a:lvl1pPr>
            <a:lvl2pPr marL="742950" indent="-285750" eaLnBrk="0" hangingPunct="0">
              <a:spcBef>
                <a:spcPct val="20000"/>
              </a:spcBef>
              <a:buChar char="–"/>
              <a:defRPr sz="2000">
                <a:solidFill>
                  <a:srgbClr val="000066"/>
                </a:solidFill>
                <a:latin typeface="Arial" charset="0"/>
              </a:defRPr>
            </a:lvl2pPr>
            <a:lvl3pPr marL="1143000" indent="-228600" eaLnBrk="0" hangingPunct="0">
              <a:spcBef>
                <a:spcPct val="20000"/>
              </a:spcBef>
              <a:buChar char="•"/>
              <a:defRPr>
                <a:solidFill>
                  <a:srgbClr val="000066"/>
                </a:solidFill>
                <a:latin typeface="Arial" charset="0"/>
              </a:defRPr>
            </a:lvl3pPr>
            <a:lvl4pPr marL="1600200" indent="-228600" eaLnBrk="0" hangingPunct="0">
              <a:spcBef>
                <a:spcPct val="20000"/>
              </a:spcBef>
              <a:buChar char="–"/>
              <a:defRPr sz="16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ABF6D88C-674D-4322-B613-74642D27549D}" type="slidenum">
              <a:rPr lang="en-US" altLang="en-US" sz="1400" smtClean="0">
                <a:solidFill>
                  <a:schemeClr val="tx1"/>
                </a:solidFill>
              </a:rPr>
              <a:pPr eaLnBrk="1" hangingPunct="1">
                <a:spcBef>
                  <a:spcPct val="0"/>
                </a:spcBef>
                <a:buFontTx/>
                <a:buNone/>
              </a:pPr>
              <a:t>21</a:t>
            </a:fld>
            <a:endParaRPr lang="en-US" altLang="en-US" sz="1400" smtClean="0">
              <a:solidFill>
                <a:schemeClr val="tx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fr-CA" altLang="en-US" smtClean="0"/>
              <a:t>Questions?</a:t>
            </a:r>
            <a:endParaRPr lang="en-US" altLang="en-US" smtClean="0"/>
          </a:p>
        </p:txBody>
      </p:sp>
      <p:sp>
        <p:nvSpPr>
          <p:cNvPr id="23555" name="Rectangle 3"/>
          <p:cNvSpPr>
            <a:spLocks noGrp="1" noChangeArrowheads="1"/>
          </p:cNvSpPr>
          <p:nvPr>
            <p:ph idx="1"/>
          </p:nvPr>
        </p:nvSpPr>
        <p:spPr/>
        <p:txBody>
          <a:bodyPr/>
          <a:lstStyle/>
          <a:p>
            <a:pPr marL="0" indent="0" algn="ctr" eaLnBrk="1" hangingPunct="1">
              <a:buFontTx/>
              <a:buNone/>
            </a:pPr>
            <a:endParaRPr lang="en-US" altLang="en-US" smtClean="0"/>
          </a:p>
          <a:p>
            <a:pPr marL="0" indent="0" algn="ctr" eaLnBrk="1" hangingPunct="1">
              <a:buFontTx/>
              <a:buNone/>
            </a:pPr>
            <a:endParaRPr lang="en-US" altLang="en-US" smtClean="0"/>
          </a:p>
          <a:p>
            <a:pPr marL="0" indent="0" algn="ctr" eaLnBrk="1" hangingPunct="1">
              <a:buFontTx/>
              <a:buNone/>
            </a:pPr>
            <a:endParaRPr lang="en-US" altLang="en-US" b="1" smtClean="0"/>
          </a:p>
          <a:p>
            <a:pPr marL="0" indent="0" algn="ctr" eaLnBrk="1" hangingPunct="1">
              <a:buFontTx/>
              <a:buNone/>
            </a:pPr>
            <a:endParaRPr lang="en-US" altLang="en-US" b="1" smtClean="0"/>
          </a:p>
          <a:p>
            <a:pPr marL="0" indent="0" algn="ctr" eaLnBrk="1" hangingPunct="1">
              <a:buFontTx/>
              <a:buNone/>
            </a:pPr>
            <a:endParaRPr lang="en-US" altLang="en-US" b="1" smtClean="0"/>
          </a:p>
          <a:p>
            <a:pPr marL="0" indent="0" algn="ctr" eaLnBrk="1" hangingPunct="1">
              <a:buFontTx/>
              <a:buNone/>
            </a:pPr>
            <a:endParaRPr lang="en-US" altLang="en-US" b="1" smtClean="0"/>
          </a:p>
          <a:p>
            <a:pPr marL="0" indent="0" algn="ctr" eaLnBrk="1" hangingPunct="1">
              <a:buFontTx/>
              <a:buNone/>
            </a:pPr>
            <a:endParaRPr lang="en-US" altLang="en-US" b="1" smtClean="0"/>
          </a:p>
          <a:p>
            <a:pPr marL="0" indent="0" algn="ctr" eaLnBrk="1" hangingPunct="1">
              <a:buFontTx/>
              <a:buNone/>
            </a:pPr>
            <a:r>
              <a:rPr lang="en-US" altLang="en-US" b="1" smtClean="0"/>
              <a:t>Canada Border Services Agency</a:t>
            </a:r>
          </a:p>
          <a:p>
            <a:pPr marL="0" indent="0" algn="ctr" eaLnBrk="1" hangingPunct="1">
              <a:buFontTx/>
              <a:buNone/>
            </a:pPr>
            <a:r>
              <a:rPr lang="en-US" altLang="en-US" b="1" smtClean="0"/>
              <a:t>www.cbsa-asfc.gc.ca</a:t>
            </a:r>
          </a:p>
        </p:txBody>
      </p:sp>
      <p:pic>
        <p:nvPicPr>
          <p:cNvPr id="23556"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617913" y="2236788"/>
            <a:ext cx="1908175" cy="2384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6" name="Picture 3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787828" y="4613380"/>
            <a:ext cx="7320989" cy="1626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 name="Rectangle 4"/>
          <p:cNvSpPr txBox="1">
            <a:spLocks noChangeArrowheads="1"/>
          </p:cNvSpPr>
          <p:nvPr/>
        </p:nvSpPr>
        <p:spPr>
          <a:xfrm>
            <a:off x="35496" y="125388"/>
            <a:ext cx="8856984" cy="495300"/>
          </a:xfrm>
          <a:prstGeom prst="rect">
            <a:avLst/>
          </a:prstGeom>
        </p:spPr>
        <p:txBody>
          <a:bodyPr/>
          <a:lstStyle>
            <a:lvl1pPr algn="ctr" rtl="0" eaLnBrk="0" fontAlgn="base" hangingPunct="0">
              <a:spcBef>
                <a:spcPct val="0"/>
              </a:spcBef>
              <a:spcAft>
                <a:spcPct val="0"/>
              </a:spcAft>
              <a:defRPr sz="2800" b="1">
                <a:solidFill>
                  <a:srgbClr val="000066"/>
                </a:solidFill>
                <a:latin typeface="+mj-lt"/>
                <a:ea typeface="+mj-ea"/>
                <a:cs typeface="+mj-cs"/>
              </a:defRPr>
            </a:lvl1pPr>
            <a:lvl2pPr algn="ctr" rtl="0" eaLnBrk="0" fontAlgn="base" hangingPunct="0">
              <a:spcBef>
                <a:spcPct val="0"/>
              </a:spcBef>
              <a:spcAft>
                <a:spcPct val="0"/>
              </a:spcAft>
              <a:defRPr sz="2800" b="1">
                <a:solidFill>
                  <a:srgbClr val="000066"/>
                </a:solidFill>
                <a:latin typeface="Arial" charset="0"/>
              </a:defRPr>
            </a:lvl2pPr>
            <a:lvl3pPr algn="ctr" rtl="0" eaLnBrk="0" fontAlgn="base" hangingPunct="0">
              <a:spcBef>
                <a:spcPct val="0"/>
              </a:spcBef>
              <a:spcAft>
                <a:spcPct val="0"/>
              </a:spcAft>
              <a:defRPr sz="2800" b="1">
                <a:solidFill>
                  <a:srgbClr val="000066"/>
                </a:solidFill>
                <a:latin typeface="Arial" charset="0"/>
              </a:defRPr>
            </a:lvl3pPr>
            <a:lvl4pPr algn="ctr" rtl="0" eaLnBrk="0" fontAlgn="base" hangingPunct="0">
              <a:spcBef>
                <a:spcPct val="0"/>
              </a:spcBef>
              <a:spcAft>
                <a:spcPct val="0"/>
              </a:spcAft>
              <a:defRPr sz="2800" b="1">
                <a:solidFill>
                  <a:srgbClr val="000066"/>
                </a:solidFill>
                <a:latin typeface="Arial" charset="0"/>
              </a:defRPr>
            </a:lvl4pPr>
            <a:lvl5pPr algn="ctr" rtl="0" eaLnBrk="0" fontAlgn="base" hangingPunct="0">
              <a:spcBef>
                <a:spcPct val="0"/>
              </a:spcBef>
              <a:spcAft>
                <a:spcPct val="0"/>
              </a:spcAft>
              <a:defRPr sz="2800" b="1">
                <a:solidFill>
                  <a:srgbClr val="000066"/>
                </a:solidFill>
                <a:latin typeface="Arial" charset="0"/>
              </a:defRPr>
            </a:lvl5pPr>
            <a:lvl6pPr marL="457200" algn="ctr" rtl="0" fontAlgn="base">
              <a:spcBef>
                <a:spcPct val="0"/>
              </a:spcBef>
              <a:spcAft>
                <a:spcPct val="0"/>
              </a:spcAft>
              <a:defRPr sz="2800" b="1">
                <a:solidFill>
                  <a:srgbClr val="000066"/>
                </a:solidFill>
                <a:latin typeface="Arial" charset="0"/>
              </a:defRPr>
            </a:lvl6pPr>
            <a:lvl7pPr marL="914400" algn="ctr" rtl="0" fontAlgn="base">
              <a:spcBef>
                <a:spcPct val="0"/>
              </a:spcBef>
              <a:spcAft>
                <a:spcPct val="0"/>
              </a:spcAft>
              <a:defRPr sz="2800" b="1">
                <a:solidFill>
                  <a:srgbClr val="000066"/>
                </a:solidFill>
                <a:latin typeface="Arial" charset="0"/>
              </a:defRPr>
            </a:lvl7pPr>
            <a:lvl8pPr marL="1371600" algn="ctr" rtl="0" fontAlgn="base">
              <a:spcBef>
                <a:spcPct val="0"/>
              </a:spcBef>
              <a:spcAft>
                <a:spcPct val="0"/>
              </a:spcAft>
              <a:defRPr sz="2800" b="1">
                <a:solidFill>
                  <a:srgbClr val="000066"/>
                </a:solidFill>
                <a:latin typeface="Arial" charset="0"/>
              </a:defRPr>
            </a:lvl8pPr>
            <a:lvl9pPr marL="1828800" algn="ctr" rtl="0" fontAlgn="base">
              <a:spcBef>
                <a:spcPct val="0"/>
              </a:spcBef>
              <a:spcAft>
                <a:spcPct val="0"/>
              </a:spcAft>
              <a:defRPr sz="2800" b="1">
                <a:solidFill>
                  <a:srgbClr val="000066"/>
                </a:solidFill>
                <a:latin typeface="Arial" charset="0"/>
              </a:defRPr>
            </a:lvl9pPr>
          </a:lstStyle>
          <a:p>
            <a:pPr eaLnBrk="1" hangingPunct="1"/>
            <a:r>
              <a:rPr lang="en-US" sz="1600" dirty="0" smtClean="0"/>
              <a:t>CBSA </a:t>
            </a:r>
            <a:r>
              <a:rPr lang="en-US" sz="1600" smtClean="0"/>
              <a:t>International Network 2013-2014</a:t>
            </a:r>
            <a:endParaRPr lang="en-US" sz="1600" dirty="0" smtClean="0"/>
          </a:p>
        </p:txBody>
      </p:sp>
      <p:pic>
        <p:nvPicPr>
          <p:cNvPr id="201" name="Picture 1"/>
          <p:cNvPicPr>
            <a:picLocks noChangeAspect="1"/>
          </p:cNvPicPr>
          <p:nvPr/>
        </p:nvPicPr>
        <p:blipFill>
          <a:blip r:embed="rId4" cstate="email">
            <a:extLst>
              <a:ext uri="{28A0092B-C50C-407E-A947-70E740481C1C}">
                <a14:useLocalDpi xmlns:a14="http://schemas.microsoft.com/office/drawing/2010/main"/>
              </a:ext>
            </a:extLst>
          </a:blip>
          <a:srcRect t="18015"/>
          <a:stretch>
            <a:fillRect/>
          </a:stretch>
        </p:blipFill>
        <p:spPr bwMode="auto">
          <a:xfrm>
            <a:off x="9550" y="763719"/>
            <a:ext cx="9144000" cy="462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2" name="TextBox 4"/>
          <p:cNvSpPr txBox="1">
            <a:spLocks noChangeArrowheads="1"/>
          </p:cNvSpPr>
          <p:nvPr/>
        </p:nvSpPr>
        <p:spPr bwMode="auto">
          <a:xfrm>
            <a:off x="1636712" y="2433769"/>
            <a:ext cx="496888"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sz="400">
                <a:solidFill>
                  <a:srgbClr val="000000"/>
                </a:solidFill>
                <a:latin typeface="Calibri" pitchFamily="34" charset="0"/>
              </a:rPr>
              <a:t>Los Angeles</a:t>
            </a:r>
          </a:p>
        </p:txBody>
      </p:sp>
      <p:sp>
        <p:nvSpPr>
          <p:cNvPr id="203" name="TextBox 5"/>
          <p:cNvSpPr txBox="1">
            <a:spLocks noChangeArrowheads="1"/>
          </p:cNvSpPr>
          <p:nvPr/>
        </p:nvSpPr>
        <p:spPr bwMode="auto">
          <a:xfrm>
            <a:off x="2109787" y="2811594"/>
            <a:ext cx="457200"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sz="400">
                <a:solidFill>
                  <a:srgbClr val="000000"/>
                </a:solidFill>
                <a:latin typeface="Calibri" pitchFamily="34" charset="0"/>
              </a:rPr>
              <a:t>Mexico City</a:t>
            </a:r>
          </a:p>
        </p:txBody>
      </p:sp>
      <p:sp>
        <p:nvSpPr>
          <p:cNvPr id="204" name="TextBox 6"/>
          <p:cNvSpPr txBox="1">
            <a:spLocks noChangeArrowheads="1"/>
          </p:cNvSpPr>
          <p:nvPr/>
        </p:nvSpPr>
        <p:spPr bwMode="auto">
          <a:xfrm>
            <a:off x="2573337" y="2657606"/>
            <a:ext cx="455613"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sz="400">
                <a:solidFill>
                  <a:srgbClr val="000000"/>
                </a:solidFill>
                <a:latin typeface="Calibri" pitchFamily="34" charset="0"/>
              </a:rPr>
              <a:t>Miami</a:t>
            </a:r>
          </a:p>
        </p:txBody>
      </p:sp>
      <p:sp>
        <p:nvSpPr>
          <p:cNvPr id="205" name="TextBox 7"/>
          <p:cNvSpPr txBox="1">
            <a:spLocks noChangeArrowheads="1"/>
          </p:cNvSpPr>
          <p:nvPr/>
        </p:nvSpPr>
        <p:spPr bwMode="auto">
          <a:xfrm>
            <a:off x="2755900" y="2219456"/>
            <a:ext cx="4572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sz="400">
                <a:solidFill>
                  <a:srgbClr val="000000"/>
                </a:solidFill>
                <a:latin typeface="Calibri" pitchFamily="34" charset="0"/>
              </a:rPr>
              <a:t>New York</a:t>
            </a:r>
          </a:p>
        </p:txBody>
      </p:sp>
      <p:sp>
        <p:nvSpPr>
          <p:cNvPr id="206" name="TextBox 8"/>
          <p:cNvSpPr txBox="1">
            <a:spLocks noChangeArrowheads="1"/>
          </p:cNvSpPr>
          <p:nvPr/>
        </p:nvSpPr>
        <p:spPr bwMode="auto">
          <a:xfrm>
            <a:off x="2617008" y="2310801"/>
            <a:ext cx="457200"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sz="400" dirty="0">
                <a:solidFill>
                  <a:srgbClr val="000000"/>
                </a:solidFill>
                <a:latin typeface="Calibri" pitchFamily="34" charset="0"/>
              </a:rPr>
              <a:t>Washington</a:t>
            </a:r>
          </a:p>
        </p:txBody>
      </p:sp>
      <p:sp>
        <p:nvSpPr>
          <p:cNvPr id="207" name="TextBox 9"/>
          <p:cNvSpPr txBox="1">
            <a:spLocks noChangeArrowheads="1"/>
          </p:cNvSpPr>
          <p:nvPr/>
        </p:nvSpPr>
        <p:spPr bwMode="auto">
          <a:xfrm>
            <a:off x="2578100" y="3113219"/>
            <a:ext cx="457200"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sz="400">
                <a:solidFill>
                  <a:srgbClr val="000000"/>
                </a:solidFill>
                <a:latin typeface="Calibri" pitchFamily="34" charset="0"/>
              </a:rPr>
              <a:t>Panama</a:t>
            </a:r>
          </a:p>
        </p:txBody>
      </p:sp>
      <p:sp>
        <p:nvSpPr>
          <p:cNvPr id="208" name="TextBox 10"/>
          <p:cNvSpPr txBox="1">
            <a:spLocks noChangeArrowheads="1"/>
          </p:cNvSpPr>
          <p:nvPr/>
        </p:nvSpPr>
        <p:spPr bwMode="auto">
          <a:xfrm>
            <a:off x="2736850" y="3211644"/>
            <a:ext cx="457200"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sz="400">
                <a:solidFill>
                  <a:srgbClr val="000000"/>
                </a:solidFill>
                <a:latin typeface="Calibri" pitchFamily="34" charset="0"/>
              </a:rPr>
              <a:t>Bogota</a:t>
            </a:r>
          </a:p>
        </p:txBody>
      </p:sp>
      <p:sp>
        <p:nvSpPr>
          <p:cNvPr id="209" name="TextBox 11"/>
          <p:cNvSpPr txBox="1">
            <a:spLocks noChangeArrowheads="1"/>
          </p:cNvSpPr>
          <p:nvPr/>
        </p:nvSpPr>
        <p:spPr bwMode="auto">
          <a:xfrm>
            <a:off x="2368550" y="2883031"/>
            <a:ext cx="457200"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sz="400">
                <a:solidFill>
                  <a:srgbClr val="000000"/>
                </a:solidFill>
                <a:latin typeface="Calibri" pitchFamily="34" charset="0"/>
              </a:rPr>
              <a:t>Kingston</a:t>
            </a:r>
          </a:p>
        </p:txBody>
      </p:sp>
      <p:sp>
        <p:nvSpPr>
          <p:cNvPr id="210" name="TextBox 12"/>
          <p:cNvSpPr txBox="1">
            <a:spLocks noChangeArrowheads="1"/>
          </p:cNvSpPr>
          <p:nvPr/>
        </p:nvSpPr>
        <p:spPr bwMode="auto">
          <a:xfrm>
            <a:off x="2690812" y="2943356"/>
            <a:ext cx="508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sz="400">
                <a:solidFill>
                  <a:srgbClr val="000000"/>
                </a:solidFill>
                <a:latin typeface="Calibri" pitchFamily="34" charset="0"/>
              </a:rPr>
              <a:t>Port au Prince</a:t>
            </a:r>
          </a:p>
        </p:txBody>
      </p:sp>
      <p:sp>
        <p:nvSpPr>
          <p:cNvPr id="211" name="TextBox 13"/>
          <p:cNvSpPr txBox="1">
            <a:spLocks noChangeArrowheads="1"/>
          </p:cNvSpPr>
          <p:nvPr/>
        </p:nvSpPr>
        <p:spPr bwMode="auto">
          <a:xfrm>
            <a:off x="2846387" y="2822706"/>
            <a:ext cx="5905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sz="400">
                <a:solidFill>
                  <a:srgbClr val="000000"/>
                </a:solidFill>
                <a:latin typeface="Calibri" pitchFamily="34" charset="0"/>
              </a:rPr>
              <a:t>Santo Domingo</a:t>
            </a:r>
          </a:p>
        </p:txBody>
      </p:sp>
      <p:sp>
        <p:nvSpPr>
          <p:cNvPr id="212" name="TextBox 14"/>
          <p:cNvSpPr txBox="1">
            <a:spLocks noChangeArrowheads="1"/>
          </p:cNvSpPr>
          <p:nvPr/>
        </p:nvSpPr>
        <p:spPr bwMode="auto">
          <a:xfrm>
            <a:off x="3035300" y="3090994"/>
            <a:ext cx="506412"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sz="400">
                <a:solidFill>
                  <a:srgbClr val="000000"/>
                </a:solidFill>
                <a:latin typeface="Calibri" pitchFamily="34" charset="0"/>
              </a:rPr>
              <a:t>Port of Spain</a:t>
            </a:r>
          </a:p>
        </p:txBody>
      </p:sp>
      <p:sp>
        <p:nvSpPr>
          <p:cNvPr id="213" name="TextBox 15"/>
          <p:cNvSpPr txBox="1">
            <a:spLocks noChangeArrowheads="1"/>
          </p:cNvSpPr>
          <p:nvPr/>
        </p:nvSpPr>
        <p:spPr bwMode="auto">
          <a:xfrm>
            <a:off x="2649537" y="3625981"/>
            <a:ext cx="506413"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sz="400">
                <a:solidFill>
                  <a:srgbClr val="000000"/>
                </a:solidFill>
                <a:latin typeface="Calibri" pitchFamily="34" charset="0"/>
              </a:rPr>
              <a:t>Lima</a:t>
            </a:r>
          </a:p>
        </p:txBody>
      </p:sp>
      <p:sp>
        <p:nvSpPr>
          <p:cNvPr id="214" name="TextBox 16"/>
          <p:cNvSpPr txBox="1">
            <a:spLocks noChangeArrowheads="1"/>
          </p:cNvSpPr>
          <p:nvPr/>
        </p:nvSpPr>
        <p:spPr bwMode="auto">
          <a:xfrm>
            <a:off x="3370262" y="3932369"/>
            <a:ext cx="506413"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sz="400">
                <a:solidFill>
                  <a:srgbClr val="000000"/>
                </a:solidFill>
                <a:latin typeface="Calibri" pitchFamily="34" charset="0"/>
              </a:rPr>
              <a:t>Sao Paulo</a:t>
            </a:r>
          </a:p>
        </p:txBody>
      </p:sp>
      <p:sp>
        <p:nvSpPr>
          <p:cNvPr id="215" name="TextBox 17"/>
          <p:cNvSpPr txBox="1">
            <a:spLocks noChangeArrowheads="1"/>
          </p:cNvSpPr>
          <p:nvPr/>
        </p:nvSpPr>
        <p:spPr bwMode="auto">
          <a:xfrm>
            <a:off x="5284787" y="3976819"/>
            <a:ext cx="506413"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sz="400">
                <a:solidFill>
                  <a:srgbClr val="000000"/>
                </a:solidFill>
                <a:latin typeface="Calibri" pitchFamily="34" charset="0"/>
              </a:rPr>
              <a:t>Pretoria</a:t>
            </a:r>
          </a:p>
        </p:txBody>
      </p:sp>
      <p:sp>
        <p:nvSpPr>
          <p:cNvPr id="216" name="TextBox 18"/>
          <p:cNvSpPr txBox="1">
            <a:spLocks noChangeArrowheads="1"/>
          </p:cNvSpPr>
          <p:nvPr/>
        </p:nvSpPr>
        <p:spPr bwMode="auto">
          <a:xfrm>
            <a:off x="5486400" y="3365631"/>
            <a:ext cx="508000"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sz="400">
                <a:solidFill>
                  <a:srgbClr val="000000"/>
                </a:solidFill>
                <a:latin typeface="Calibri" pitchFamily="34" charset="0"/>
              </a:rPr>
              <a:t>Nairobi</a:t>
            </a:r>
          </a:p>
        </p:txBody>
      </p:sp>
      <p:sp>
        <p:nvSpPr>
          <p:cNvPr id="217" name="TextBox 19"/>
          <p:cNvSpPr txBox="1">
            <a:spLocks noChangeArrowheads="1"/>
          </p:cNvSpPr>
          <p:nvPr/>
        </p:nvSpPr>
        <p:spPr bwMode="auto">
          <a:xfrm>
            <a:off x="4549775" y="3198944"/>
            <a:ext cx="508000"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sz="400">
                <a:solidFill>
                  <a:srgbClr val="000000"/>
                </a:solidFill>
                <a:latin typeface="Calibri" pitchFamily="34" charset="0"/>
              </a:rPr>
              <a:t>Accra</a:t>
            </a:r>
          </a:p>
        </p:txBody>
      </p:sp>
      <p:sp>
        <p:nvSpPr>
          <p:cNvPr id="218" name="TextBox 20"/>
          <p:cNvSpPr txBox="1">
            <a:spLocks noChangeArrowheads="1"/>
          </p:cNvSpPr>
          <p:nvPr/>
        </p:nvSpPr>
        <p:spPr bwMode="auto">
          <a:xfrm>
            <a:off x="4687887" y="2373444"/>
            <a:ext cx="506413"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sz="400">
                <a:solidFill>
                  <a:srgbClr val="000000"/>
                </a:solidFill>
                <a:latin typeface="Calibri" pitchFamily="34" charset="0"/>
              </a:rPr>
              <a:t>Algiers</a:t>
            </a:r>
          </a:p>
        </p:txBody>
      </p:sp>
      <p:sp>
        <p:nvSpPr>
          <p:cNvPr id="220" name="TextBox 22"/>
          <p:cNvSpPr txBox="1">
            <a:spLocks noChangeArrowheads="1"/>
          </p:cNvSpPr>
          <p:nvPr/>
        </p:nvSpPr>
        <p:spPr bwMode="auto">
          <a:xfrm>
            <a:off x="6523037" y="3157669"/>
            <a:ext cx="508000"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sz="400">
                <a:solidFill>
                  <a:srgbClr val="000000"/>
                </a:solidFill>
                <a:latin typeface="Calibri" pitchFamily="34" charset="0"/>
              </a:rPr>
              <a:t>Colombo</a:t>
            </a:r>
          </a:p>
        </p:txBody>
      </p:sp>
      <p:sp>
        <p:nvSpPr>
          <p:cNvPr id="221" name="TextBox 23"/>
          <p:cNvSpPr txBox="1">
            <a:spLocks noChangeArrowheads="1"/>
          </p:cNvSpPr>
          <p:nvPr/>
        </p:nvSpPr>
        <p:spPr bwMode="auto">
          <a:xfrm>
            <a:off x="6515100" y="2683006"/>
            <a:ext cx="508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sz="400">
                <a:solidFill>
                  <a:srgbClr val="000000"/>
                </a:solidFill>
                <a:latin typeface="Calibri" pitchFamily="34" charset="0"/>
              </a:rPr>
              <a:t>New Delhi</a:t>
            </a:r>
          </a:p>
        </p:txBody>
      </p:sp>
      <p:sp>
        <p:nvSpPr>
          <p:cNvPr id="222" name="TextBox 24"/>
          <p:cNvSpPr txBox="1">
            <a:spLocks noChangeArrowheads="1"/>
          </p:cNvSpPr>
          <p:nvPr/>
        </p:nvSpPr>
        <p:spPr bwMode="auto">
          <a:xfrm>
            <a:off x="6492875" y="2559181"/>
            <a:ext cx="506412"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sz="400">
                <a:solidFill>
                  <a:srgbClr val="000000"/>
                </a:solidFill>
                <a:latin typeface="Calibri" pitchFamily="34" charset="0"/>
              </a:rPr>
              <a:t>Chandigarh</a:t>
            </a:r>
          </a:p>
        </p:txBody>
      </p:sp>
      <p:sp>
        <p:nvSpPr>
          <p:cNvPr id="223" name="TextBox 25"/>
          <p:cNvSpPr txBox="1">
            <a:spLocks noChangeArrowheads="1"/>
          </p:cNvSpPr>
          <p:nvPr/>
        </p:nvSpPr>
        <p:spPr bwMode="auto">
          <a:xfrm>
            <a:off x="6375400" y="2443294"/>
            <a:ext cx="508000"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sz="400">
                <a:solidFill>
                  <a:srgbClr val="000000"/>
                </a:solidFill>
                <a:latin typeface="Calibri" pitchFamily="34" charset="0"/>
              </a:rPr>
              <a:t>Islamabad</a:t>
            </a:r>
          </a:p>
        </p:txBody>
      </p:sp>
      <p:sp>
        <p:nvSpPr>
          <p:cNvPr id="224" name="TextBox 26"/>
          <p:cNvSpPr txBox="1">
            <a:spLocks noChangeArrowheads="1"/>
          </p:cNvSpPr>
          <p:nvPr/>
        </p:nvSpPr>
        <p:spPr bwMode="auto">
          <a:xfrm>
            <a:off x="5541962" y="2741744"/>
            <a:ext cx="508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sz="400">
                <a:solidFill>
                  <a:srgbClr val="000000"/>
                </a:solidFill>
                <a:latin typeface="Calibri" pitchFamily="34" charset="0"/>
              </a:rPr>
              <a:t>Abu Dhabi</a:t>
            </a:r>
          </a:p>
        </p:txBody>
      </p:sp>
      <p:sp>
        <p:nvSpPr>
          <p:cNvPr id="225" name="TextBox 27"/>
          <p:cNvSpPr txBox="1">
            <a:spLocks noChangeArrowheads="1"/>
          </p:cNvSpPr>
          <p:nvPr/>
        </p:nvSpPr>
        <p:spPr bwMode="auto">
          <a:xfrm>
            <a:off x="5919787" y="2729044"/>
            <a:ext cx="508000"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sz="400">
                <a:solidFill>
                  <a:srgbClr val="000000"/>
                </a:solidFill>
                <a:latin typeface="Calibri" pitchFamily="34" charset="0"/>
              </a:rPr>
              <a:t>Dubai</a:t>
            </a:r>
          </a:p>
        </p:txBody>
      </p:sp>
      <p:sp>
        <p:nvSpPr>
          <p:cNvPr id="226" name="TextBox 28"/>
          <p:cNvSpPr txBox="1">
            <a:spLocks noChangeArrowheads="1"/>
          </p:cNvSpPr>
          <p:nvPr/>
        </p:nvSpPr>
        <p:spPr bwMode="auto">
          <a:xfrm>
            <a:off x="5362575" y="2297244"/>
            <a:ext cx="376237"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sz="400">
                <a:solidFill>
                  <a:srgbClr val="000000"/>
                </a:solidFill>
                <a:latin typeface="Calibri" pitchFamily="34" charset="0"/>
              </a:rPr>
              <a:t>Ankara</a:t>
            </a:r>
          </a:p>
        </p:txBody>
      </p:sp>
      <p:sp>
        <p:nvSpPr>
          <p:cNvPr id="227" name="TextBox 29"/>
          <p:cNvSpPr txBox="1">
            <a:spLocks noChangeArrowheads="1"/>
          </p:cNvSpPr>
          <p:nvPr/>
        </p:nvSpPr>
        <p:spPr bwMode="auto">
          <a:xfrm>
            <a:off x="5456237" y="2532194"/>
            <a:ext cx="506413"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sz="400">
                <a:solidFill>
                  <a:srgbClr val="000000"/>
                </a:solidFill>
                <a:latin typeface="Calibri" pitchFamily="34" charset="0"/>
              </a:rPr>
              <a:t>Amman</a:t>
            </a:r>
          </a:p>
        </p:txBody>
      </p:sp>
      <p:sp>
        <p:nvSpPr>
          <p:cNvPr id="228" name="TextBox 30"/>
          <p:cNvSpPr txBox="1">
            <a:spLocks noChangeArrowheads="1"/>
          </p:cNvSpPr>
          <p:nvPr/>
        </p:nvSpPr>
        <p:spPr bwMode="auto">
          <a:xfrm>
            <a:off x="5000625" y="2224219"/>
            <a:ext cx="377825"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sz="400">
                <a:solidFill>
                  <a:srgbClr val="000000"/>
                </a:solidFill>
                <a:latin typeface="Calibri" pitchFamily="34" charset="0"/>
              </a:rPr>
              <a:t>Istanbul</a:t>
            </a:r>
          </a:p>
        </p:txBody>
      </p:sp>
      <p:sp>
        <p:nvSpPr>
          <p:cNvPr id="229" name="TextBox 31"/>
          <p:cNvSpPr txBox="1">
            <a:spLocks noChangeArrowheads="1"/>
          </p:cNvSpPr>
          <p:nvPr/>
        </p:nvSpPr>
        <p:spPr bwMode="auto">
          <a:xfrm>
            <a:off x="4286250" y="1846394"/>
            <a:ext cx="4572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sz="400">
                <a:solidFill>
                  <a:srgbClr val="000000"/>
                </a:solidFill>
                <a:latin typeface="Calibri" pitchFamily="34" charset="0"/>
              </a:rPr>
              <a:t>London</a:t>
            </a:r>
          </a:p>
        </p:txBody>
      </p:sp>
      <p:sp>
        <p:nvSpPr>
          <p:cNvPr id="230" name="TextBox 32"/>
          <p:cNvSpPr txBox="1">
            <a:spLocks noChangeArrowheads="1"/>
          </p:cNvSpPr>
          <p:nvPr/>
        </p:nvSpPr>
        <p:spPr bwMode="auto">
          <a:xfrm>
            <a:off x="4422775" y="1981331"/>
            <a:ext cx="4572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sz="400">
                <a:solidFill>
                  <a:srgbClr val="000000"/>
                </a:solidFill>
                <a:latin typeface="Calibri" pitchFamily="34" charset="0"/>
              </a:rPr>
              <a:t>Paris</a:t>
            </a:r>
          </a:p>
        </p:txBody>
      </p:sp>
      <p:sp>
        <p:nvSpPr>
          <p:cNvPr id="231" name="TextBox 33"/>
          <p:cNvSpPr txBox="1">
            <a:spLocks noChangeArrowheads="1"/>
          </p:cNvSpPr>
          <p:nvPr/>
        </p:nvSpPr>
        <p:spPr bwMode="auto">
          <a:xfrm>
            <a:off x="4665662" y="1859094"/>
            <a:ext cx="4572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sz="400">
                <a:solidFill>
                  <a:srgbClr val="000000"/>
                </a:solidFill>
                <a:latin typeface="Calibri" pitchFamily="34" charset="0"/>
              </a:rPr>
              <a:t>Brussels</a:t>
            </a:r>
          </a:p>
        </p:txBody>
      </p:sp>
      <p:sp>
        <p:nvSpPr>
          <p:cNvPr id="232" name="TextBox 34"/>
          <p:cNvSpPr txBox="1">
            <a:spLocks noChangeArrowheads="1"/>
          </p:cNvSpPr>
          <p:nvPr/>
        </p:nvSpPr>
        <p:spPr bwMode="auto">
          <a:xfrm>
            <a:off x="4694237" y="1797181"/>
            <a:ext cx="4572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sz="400">
                <a:solidFill>
                  <a:srgbClr val="000000"/>
                </a:solidFill>
                <a:latin typeface="Calibri" pitchFamily="34" charset="0"/>
              </a:rPr>
              <a:t>The Hague</a:t>
            </a:r>
          </a:p>
        </p:txBody>
      </p:sp>
      <p:sp>
        <p:nvSpPr>
          <p:cNvPr id="233" name="TextBox 35"/>
          <p:cNvSpPr txBox="1">
            <a:spLocks noChangeArrowheads="1"/>
          </p:cNvSpPr>
          <p:nvPr/>
        </p:nvSpPr>
        <p:spPr bwMode="auto">
          <a:xfrm>
            <a:off x="4767262" y="1927356"/>
            <a:ext cx="4572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sz="400">
                <a:solidFill>
                  <a:srgbClr val="000000"/>
                </a:solidFill>
                <a:latin typeface="Calibri" pitchFamily="34" charset="0"/>
              </a:rPr>
              <a:t>Frankfurt</a:t>
            </a:r>
          </a:p>
        </p:txBody>
      </p:sp>
      <p:sp>
        <p:nvSpPr>
          <p:cNvPr id="234" name="TextBox 36"/>
          <p:cNvSpPr txBox="1">
            <a:spLocks noChangeArrowheads="1"/>
          </p:cNvSpPr>
          <p:nvPr/>
        </p:nvSpPr>
        <p:spPr bwMode="auto">
          <a:xfrm>
            <a:off x="4657725" y="2132144"/>
            <a:ext cx="363537"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sz="400">
                <a:solidFill>
                  <a:srgbClr val="000000"/>
                </a:solidFill>
                <a:latin typeface="Calibri" pitchFamily="34" charset="0"/>
              </a:rPr>
              <a:t>Rome</a:t>
            </a:r>
          </a:p>
        </p:txBody>
      </p:sp>
      <p:sp>
        <p:nvSpPr>
          <p:cNvPr id="235" name="TextBox 37"/>
          <p:cNvSpPr txBox="1">
            <a:spLocks noChangeArrowheads="1"/>
          </p:cNvSpPr>
          <p:nvPr/>
        </p:nvSpPr>
        <p:spPr bwMode="auto">
          <a:xfrm>
            <a:off x="4891087" y="1994031"/>
            <a:ext cx="363538"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sz="400">
                <a:solidFill>
                  <a:srgbClr val="000000"/>
                </a:solidFill>
                <a:latin typeface="Calibri" pitchFamily="34" charset="0"/>
              </a:rPr>
              <a:t>Vienna</a:t>
            </a:r>
          </a:p>
        </p:txBody>
      </p:sp>
      <p:sp>
        <p:nvSpPr>
          <p:cNvPr id="236" name="TextBox 38"/>
          <p:cNvSpPr txBox="1">
            <a:spLocks noChangeArrowheads="1"/>
          </p:cNvSpPr>
          <p:nvPr/>
        </p:nvSpPr>
        <p:spPr bwMode="auto">
          <a:xfrm>
            <a:off x="5318125" y="1917831"/>
            <a:ext cx="363537"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sz="400">
                <a:solidFill>
                  <a:srgbClr val="000000"/>
                </a:solidFill>
                <a:latin typeface="Calibri" pitchFamily="34" charset="0"/>
              </a:rPr>
              <a:t>Kyiv</a:t>
            </a:r>
          </a:p>
        </p:txBody>
      </p:sp>
      <p:sp>
        <p:nvSpPr>
          <p:cNvPr id="237" name="TextBox 39"/>
          <p:cNvSpPr txBox="1">
            <a:spLocks noChangeArrowheads="1"/>
          </p:cNvSpPr>
          <p:nvPr/>
        </p:nvSpPr>
        <p:spPr bwMode="auto">
          <a:xfrm>
            <a:off x="5499100" y="1613031"/>
            <a:ext cx="420687"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sz="400">
                <a:solidFill>
                  <a:srgbClr val="000000"/>
                </a:solidFill>
                <a:latin typeface="Calibri" pitchFamily="34" charset="0"/>
              </a:rPr>
              <a:t>Moscow</a:t>
            </a:r>
          </a:p>
        </p:txBody>
      </p:sp>
      <p:sp>
        <p:nvSpPr>
          <p:cNvPr id="238" name="TextBox 40"/>
          <p:cNvSpPr txBox="1">
            <a:spLocks noChangeArrowheads="1"/>
          </p:cNvSpPr>
          <p:nvPr/>
        </p:nvSpPr>
        <p:spPr bwMode="auto">
          <a:xfrm>
            <a:off x="7177087" y="2273431"/>
            <a:ext cx="363538"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sz="400">
                <a:solidFill>
                  <a:srgbClr val="000000"/>
                </a:solidFill>
                <a:latin typeface="Calibri" pitchFamily="34" charset="0"/>
              </a:rPr>
              <a:t>Beijing</a:t>
            </a:r>
          </a:p>
        </p:txBody>
      </p:sp>
      <p:sp>
        <p:nvSpPr>
          <p:cNvPr id="239" name="TextBox 41"/>
          <p:cNvSpPr txBox="1">
            <a:spLocks noChangeArrowheads="1"/>
          </p:cNvSpPr>
          <p:nvPr/>
        </p:nvSpPr>
        <p:spPr bwMode="auto">
          <a:xfrm>
            <a:off x="7483475" y="2359156"/>
            <a:ext cx="363537"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sz="400">
                <a:solidFill>
                  <a:srgbClr val="000000"/>
                </a:solidFill>
                <a:latin typeface="Calibri" pitchFamily="34" charset="0"/>
              </a:rPr>
              <a:t>Seoul</a:t>
            </a:r>
          </a:p>
        </p:txBody>
      </p:sp>
      <p:sp>
        <p:nvSpPr>
          <p:cNvPr id="240" name="TextBox 42"/>
          <p:cNvSpPr txBox="1">
            <a:spLocks noChangeArrowheads="1"/>
          </p:cNvSpPr>
          <p:nvPr/>
        </p:nvSpPr>
        <p:spPr bwMode="auto">
          <a:xfrm>
            <a:off x="8002587" y="2403606"/>
            <a:ext cx="363538"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sz="400">
                <a:solidFill>
                  <a:srgbClr val="000000"/>
                </a:solidFill>
                <a:latin typeface="Calibri" pitchFamily="34" charset="0"/>
              </a:rPr>
              <a:t>Tokyo</a:t>
            </a:r>
          </a:p>
        </p:txBody>
      </p:sp>
      <p:sp>
        <p:nvSpPr>
          <p:cNvPr id="241" name="TextBox 43"/>
          <p:cNvSpPr txBox="1">
            <a:spLocks noChangeArrowheads="1"/>
          </p:cNvSpPr>
          <p:nvPr/>
        </p:nvSpPr>
        <p:spPr bwMode="auto">
          <a:xfrm>
            <a:off x="7253287" y="2492506"/>
            <a:ext cx="45402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sz="400">
                <a:solidFill>
                  <a:srgbClr val="000000"/>
                </a:solidFill>
                <a:latin typeface="Calibri" pitchFamily="34" charset="0"/>
              </a:rPr>
              <a:t>Shanghai</a:t>
            </a:r>
          </a:p>
        </p:txBody>
      </p:sp>
      <p:sp>
        <p:nvSpPr>
          <p:cNvPr id="242" name="TextBox 44"/>
          <p:cNvSpPr txBox="1">
            <a:spLocks noChangeArrowheads="1"/>
          </p:cNvSpPr>
          <p:nvPr/>
        </p:nvSpPr>
        <p:spPr bwMode="auto">
          <a:xfrm>
            <a:off x="7559675" y="2711581"/>
            <a:ext cx="381000"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sz="400">
                <a:solidFill>
                  <a:srgbClr val="000000"/>
                </a:solidFill>
                <a:latin typeface="Calibri" pitchFamily="34" charset="0"/>
              </a:rPr>
              <a:t>Taipei</a:t>
            </a:r>
          </a:p>
        </p:txBody>
      </p:sp>
      <p:sp>
        <p:nvSpPr>
          <p:cNvPr id="243" name="TextBox 45"/>
          <p:cNvSpPr txBox="1">
            <a:spLocks noChangeArrowheads="1"/>
          </p:cNvSpPr>
          <p:nvPr/>
        </p:nvSpPr>
        <p:spPr bwMode="auto">
          <a:xfrm>
            <a:off x="7369175" y="2765556"/>
            <a:ext cx="501650"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sz="400">
                <a:solidFill>
                  <a:srgbClr val="000000"/>
                </a:solidFill>
                <a:latin typeface="Calibri" pitchFamily="34" charset="0"/>
              </a:rPr>
              <a:t>Hong Kong</a:t>
            </a:r>
          </a:p>
        </p:txBody>
      </p:sp>
      <p:sp>
        <p:nvSpPr>
          <p:cNvPr id="244" name="TextBox 46"/>
          <p:cNvSpPr txBox="1">
            <a:spLocks noChangeArrowheads="1"/>
          </p:cNvSpPr>
          <p:nvPr/>
        </p:nvSpPr>
        <p:spPr bwMode="auto">
          <a:xfrm>
            <a:off x="7546975" y="2979869"/>
            <a:ext cx="419100"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sz="400">
                <a:solidFill>
                  <a:srgbClr val="000000"/>
                </a:solidFill>
                <a:latin typeface="Calibri" pitchFamily="34" charset="0"/>
              </a:rPr>
              <a:t>Manila</a:t>
            </a:r>
          </a:p>
        </p:txBody>
      </p:sp>
      <p:sp>
        <p:nvSpPr>
          <p:cNvPr id="245" name="TextBox 47"/>
          <p:cNvSpPr txBox="1">
            <a:spLocks noChangeArrowheads="1"/>
          </p:cNvSpPr>
          <p:nvPr/>
        </p:nvSpPr>
        <p:spPr bwMode="auto">
          <a:xfrm>
            <a:off x="6859587" y="2770319"/>
            <a:ext cx="538163"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sz="400">
                <a:solidFill>
                  <a:srgbClr val="000000"/>
                </a:solidFill>
                <a:latin typeface="Calibri" pitchFamily="34" charset="0"/>
              </a:rPr>
              <a:t>Guangzhou</a:t>
            </a:r>
          </a:p>
        </p:txBody>
      </p:sp>
      <p:sp>
        <p:nvSpPr>
          <p:cNvPr id="246" name="TextBox 48"/>
          <p:cNvSpPr txBox="1">
            <a:spLocks noChangeArrowheads="1"/>
          </p:cNvSpPr>
          <p:nvPr/>
        </p:nvSpPr>
        <p:spPr bwMode="auto">
          <a:xfrm>
            <a:off x="7061200" y="3139702"/>
            <a:ext cx="481012"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sz="400">
                <a:solidFill>
                  <a:srgbClr val="000000"/>
                </a:solidFill>
                <a:latin typeface="Calibri" pitchFamily="34" charset="0"/>
              </a:rPr>
              <a:t>Ho Chi Minh </a:t>
            </a:r>
          </a:p>
        </p:txBody>
      </p:sp>
      <p:sp>
        <p:nvSpPr>
          <p:cNvPr id="247" name="TextBox 49"/>
          <p:cNvSpPr txBox="1">
            <a:spLocks noChangeArrowheads="1"/>
          </p:cNvSpPr>
          <p:nvPr/>
        </p:nvSpPr>
        <p:spPr bwMode="auto">
          <a:xfrm>
            <a:off x="7093743" y="3249743"/>
            <a:ext cx="481013"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sz="400" dirty="0">
                <a:solidFill>
                  <a:srgbClr val="000000"/>
                </a:solidFill>
                <a:latin typeface="Calibri" pitchFamily="34" charset="0"/>
              </a:rPr>
              <a:t>Singapore</a:t>
            </a:r>
          </a:p>
        </p:txBody>
      </p:sp>
      <p:sp>
        <p:nvSpPr>
          <p:cNvPr id="248" name="TextBox 50"/>
          <p:cNvSpPr txBox="1">
            <a:spLocks noChangeArrowheads="1"/>
          </p:cNvSpPr>
          <p:nvPr/>
        </p:nvSpPr>
        <p:spPr bwMode="auto">
          <a:xfrm>
            <a:off x="6772275" y="2986219"/>
            <a:ext cx="481012"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sz="400">
                <a:solidFill>
                  <a:srgbClr val="000000"/>
                </a:solidFill>
                <a:latin typeface="Calibri" pitchFamily="34" charset="0"/>
              </a:rPr>
              <a:t>Bangkok</a:t>
            </a:r>
          </a:p>
        </p:txBody>
      </p:sp>
      <p:sp>
        <p:nvSpPr>
          <p:cNvPr id="249" name="TextBox 53"/>
          <p:cNvSpPr txBox="1">
            <a:spLocks noChangeArrowheads="1"/>
          </p:cNvSpPr>
          <p:nvPr/>
        </p:nvSpPr>
        <p:spPr bwMode="auto">
          <a:xfrm>
            <a:off x="8216900" y="4294319"/>
            <a:ext cx="481012"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sz="400">
                <a:solidFill>
                  <a:srgbClr val="000000"/>
                </a:solidFill>
                <a:latin typeface="Calibri" pitchFamily="34" charset="0"/>
              </a:rPr>
              <a:t>Canberra</a:t>
            </a:r>
          </a:p>
        </p:txBody>
      </p:sp>
      <p:sp>
        <p:nvSpPr>
          <p:cNvPr id="250" name="Hexagon 249"/>
          <p:cNvSpPr>
            <a:spLocks noChangeArrowheads="1"/>
          </p:cNvSpPr>
          <p:nvPr/>
        </p:nvSpPr>
        <p:spPr bwMode="auto">
          <a:xfrm>
            <a:off x="5500687" y="3403731"/>
            <a:ext cx="60325" cy="68263"/>
          </a:xfrm>
          <a:prstGeom prst="hexagon">
            <a:avLst>
              <a:gd name="adj" fmla="val 25000"/>
              <a:gd name="vf" fmla="val 115470"/>
            </a:avLst>
          </a:prstGeom>
          <a:solidFill>
            <a:srgbClr val="F6801E"/>
          </a:solidFill>
          <a:ln w="28575" algn="ctr">
            <a:solidFill>
              <a:srgbClr val="2DF340"/>
            </a:solidFill>
            <a:miter lim="800000"/>
            <a:headEnd/>
            <a:tailEnd/>
          </a:ln>
        </p:spPr>
        <p:txBody>
          <a:bodyPr anchor="ctr"/>
          <a:lstStyle/>
          <a:p>
            <a:pPr algn="ctr" fontAlgn="auto">
              <a:spcBef>
                <a:spcPts val="0"/>
              </a:spcBef>
              <a:spcAft>
                <a:spcPts val="0"/>
              </a:spcAft>
              <a:defRPr/>
            </a:pPr>
            <a:endParaRPr lang="en-CA">
              <a:solidFill>
                <a:srgbClr val="FFFFFF"/>
              </a:solidFill>
              <a:latin typeface="Arial"/>
              <a:cs typeface="+mn-cs"/>
            </a:endParaRPr>
          </a:p>
        </p:txBody>
      </p:sp>
      <p:sp>
        <p:nvSpPr>
          <p:cNvPr id="251" name="Hexagon 250"/>
          <p:cNvSpPr>
            <a:spLocks noChangeArrowheads="1"/>
          </p:cNvSpPr>
          <p:nvPr/>
        </p:nvSpPr>
        <p:spPr bwMode="auto">
          <a:xfrm>
            <a:off x="6378575" y="2482981"/>
            <a:ext cx="60325" cy="76200"/>
          </a:xfrm>
          <a:prstGeom prst="hexagon">
            <a:avLst>
              <a:gd name="adj" fmla="val 25000"/>
              <a:gd name="vf" fmla="val 115470"/>
            </a:avLst>
          </a:prstGeom>
          <a:solidFill>
            <a:srgbClr val="F6801E"/>
          </a:solidFill>
          <a:ln w="25400" algn="ctr">
            <a:solidFill>
              <a:srgbClr val="2DF340"/>
            </a:solidFill>
            <a:miter lim="800000"/>
            <a:headEnd/>
            <a:tailEnd/>
          </a:ln>
        </p:spPr>
        <p:txBody>
          <a:bodyPr anchor="ctr"/>
          <a:lstStyle/>
          <a:p>
            <a:pPr algn="ctr" fontAlgn="auto">
              <a:spcBef>
                <a:spcPts val="0"/>
              </a:spcBef>
              <a:spcAft>
                <a:spcPts val="0"/>
              </a:spcAft>
              <a:defRPr/>
            </a:pPr>
            <a:endParaRPr lang="en-CA">
              <a:solidFill>
                <a:srgbClr val="FFFFFF"/>
              </a:solidFill>
              <a:latin typeface="Arial"/>
              <a:cs typeface="+mn-cs"/>
            </a:endParaRPr>
          </a:p>
        </p:txBody>
      </p:sp>
      <p:sp>
        <p:nvSpPr>
          <p:cNvPr id="252" name="Hexagon 251"/>
          <p:cNvSpPr>
            <a:spLocks noChangeArrowheads="1"/>
          </p:cNvSpPr>
          <p:nvPr/>
        </p:nvSpPr>
        <p:spPr bwMode="auto">
          <a:xfrm>
            <a:off x="6518275" y="2741744"/>
            <a:ext cx="60325" cy="63500"/>
          </a:xfrm>
          <a:prstGeom prst="hexagon">
            <a:avLst>
              <a:gd name="adj" fmla="val 25000"/>
              <a:gd name="vf" fmla="val 115470"/>
            </a:avLst>
          </a:prstGeom>
          <a:solidFill>
            <a:srgbClr val="F6801E"/>
          </a:solidFill>
          <a:ln w="25400" algn="ctr">
            <a:solidFill>
              <a:srgbClr val="2DF340"/>
            </a:solidFill>
            <a:miter lim="800000"/>
            <a:headEnd/>
            <a:tailEnd/>
          </a:ln>
        </p:spPr>
        <p:txBody>
          <a:bodyPr anchor="ctr"/>
          <a:lstStyle/>
          <a:p>
            <a:pPr algn="ctr" fontAlgn="auto">
              <a:spcBef>
                <a:spcPts val="0"/>
              </a:spcBef>
              <a:spcAft>
                <a:spcPts val="0"/>
              </a:spcAft>
              <a:defRPr/>
            </a:pPr>
            <a:endParaRPr lang="en-CA">
              <a:solidFill>
                <a:srgbClr val="FFFFFF"/>
              </a:solidFill>
              <a:latin typeface="Arial"/>
              <a:cs typeface="+mn-cs"/>
            </a:endParaRPr>
          </a:p>
        </p:txBody>
      </p:sp>
      <p:sp>
        <p:nvSpPr>
          <p:cNvPr id="253" name="Hexagon 252"/>
          <p:cNvSpPr>
            <a:spLocks noChangeArrowheads="1"/>
          </p:cNvSpPr>
          <p:nvPr/>
        </p:nvSpPr>
        <p:spPr bwMode="auto">
          <a:xfrm>
            <a:off x="2103437" y="2871919"/>
            <a:ext cx="61913" cy="63500"/>
          </a:xfrm>
          <a:prstGeom prst="hexagon">
            <a:avLst>
              <a:gd name="adj" fmla="val 25000"/>
              <a:gd name="vf" fmla="val 115470"/>
            </a:avLst>
          </a:prstGeom>
          <a:solidFill>
            <a:srgbClr val="F6801E"/>
          </a:solidFill>
          <a:ln w="25400" algn="ctr">
            <a:solidFill>
              <a:srgbClr val="2DF340"/>
            </a:solidFill>
            <a:miter lim="800000"/>
            <a:headEnd/>
            <a:tailEnd/>
          </a:ln>
        </p:spPr>
        <p:txBody>
          <a:bodyPr anchor="ctr"/>
          <a:lstStyle/>
          <a:p>
            <a:pPr algn="ctr" fontAlgn="auto">
              <a:spcBef>
                <a:spcPts val="0"/>
              </a:spcBef>
              <a:spcAft>
                <a:spcPts val="0"/>
              </a:spcAft>
              <a:defRPr/>
            </a:pPr>
            <a:endParaRPr lang="en-CA">
              <a:solidFill>
                <a:srgbClr val="FFFFFF"/>
              </a:solidFill>
              <a:latin typeface="Arial"/>
              <a:cs typeface="+mn-cs"/>
            </a:endParaRPr>
          </a:p>
        </p:txBody>
      </p:sp>
      <p:sp>
        <p:nvSpPr>
          <p:cNvPr id="254" name="Hexagon 253"/>
          <p:cNvSpPr/>
          <p:nvPr/>
        </p:nvSpPr>
        <p:spPr bwMode="auto">
          <a:xfrm>
            <a:off x="4567237" y="1894019"/>
            <a:ext cx="61913" cy="68262"/>
          </a:xfrm>
          <a:prstGeom prst="hexagon">
            <a:avLst/>
          </a:prstGeom>
          <a:solidFill>
            <a:srgbClr val="FF0000"/>
          </a:solidFill>
          <a:ln w="28575">
            <a:solidFill>
              <a:srgbClr val="2DF34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solidFill>
                <a:srgbClr val="FFFFFF"/>
              </a:solidFill>
            </a:endParaRPr>
          </a:p>
        </p:txBody>
      </p:sp>
      <p:sp>
        <p:nvSpPr>
          <p:cNvPr id="256" name="Hexagon 255"/>
          <p:cNvSpPr/>
          <p:nvPr/>
        </p:nvSpPr>
        <p:spPr bwMode="auto">
          <a:xfrm>
            <a:off x="8226425" y="4334006"/>
            <a:ext cx="61912" cy="63500"/>
          </a:xfrm>
          <a:prstGeom prst="hexagon">
            <a:avLst/>
          </a:prstGeom>
          <a:solidFill>
            <a:srgbClr val="FF00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solidFill>
                <a:srgbClr val="FFFFFF"/>
              </a:solidFill>
            </a:endParaRPr>
          </a:p>
        </p:txBody>
      </p:sp>
      <p:sp>
        <p:nvSpPr>
          <p:cNvPr id="257" name="Regular Pentagon 256"/>
          <p:cNvSpPr/>
          <p:nvPr/>
        </p:nvSpPr>
        <p:spPr bwMode="auto">
          <a:xfrm>
            <a:off x="2597150" y="2717931"/>
            <a:ext cx="46037" cy="46038"/>
          </a:xfrm>
          <a:prstGeom prst="pentagon">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solidFill>
                <a:srgbClr val="FFFFFF"/>
              </a:solidFill>
            </a:endParaRPr>
          </a:p>
        </p:txBody>
      </p:sp>
      <p:sp>
        <p:nvSpPr>
          <p:cNvPr id="258" name="Regular Pentagon 257"/>
          <p:cNvSpPr/>
          <p:nvPr/>
        </p:nvSpPr>
        <p:spPr bwMode="auto">
          <a:xfrm>
            <a:off x="1655762" y="2489331"/>
            <a:ext cx="46038" cy="46038"/>
          </a:xfrm>
          <a:prstGeom prst="pentagon">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solidFill>
                <a:srgbClr val="FFFFFF"/>
              </a:solidFill>
            </a:endParaRPr>
          </a:p>
        </p:txBody>
      </p:sp>
      <p:sp>
        <p:nvSpPr>
          <p:cNvPr id="259" name="Regular Pentagon 258"/>
          <p:cNvSpPr/>
          <p:nvPr/>
        </p:nvSpPr>
        <p:spPr bwMode="auto">
          <a:xfrm>
            <a:off x="2667000" y="2935419"/>
            <a:ext cx="46037" cy="46037"/>
          </a:xfrm>
          <a:prstGeom prst="pentagon">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solidFill>
                <a:srgbClr val="FFFFFF"/>
              </a:solidFill>
            </a:endParaRPr>
          </a:p>
        </p:txBody>
      </p:sp>
      <p:sp>
        <p:nvSpPr>
          <p:cNvPr id="260" name="Regular Pentagon 259"/>
          <p:cNvSpPr/>
          <p:nvPr/>
        </p:nvSpPr>
        <p:spPr bwMode="auto">
          <a:xfrm>
            <a:off x="2871787" y="2919544"/>
            <a:ext cx="46038" cy="44450"/>
          </a:xfrm>
          <a:prstGeom prst="pentagon">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solidFill>
                <a:srgbClr val="FFFFFF"/>
              </a:solidFill>
            </a:endParaRPr>
          </a:p>
        </p:txBody>
      </p:sp>
      <p:sp>
        <p:nvSpPr>
          <p:cNvPr id="261" name="Regular Pentagon 260"/>
          <p:cNvSpPr>
            <a:spLocks noChangeArrowheads="1"/>
          </p:cNvSpPr>
          <p:nvPr/>
        </p:nvSpPr>
        <p:spPr bwMode="auto">
          <a:xfrm>
            <a:off x="2608262" y="3165606"/>
            <a:ext cx="46038" cy="46038"/>
          </a:xfrm>
          <a:prstGeom prst="pentagon">
            <a:avLst/>
          </a:prstGeom>
          <a:solidFill>
            <a:srgbClr val="00B0F0"/>
          </a:solidFill>
          <a:ln w="25400" algn="ctr">
            <a:solidFill>
              <a:srgbClr val="00B0F0"/>
            </a:solidFill>
            <a:miter lim="800000"/>
            <a:headEnd/>
            <a:tailEnd/>
          </a:ln>
          <a:effectLst/>
        </p:spPr>
        <p:txBody>
          <a:bodyPr anchor="ctr"/>
          <a:lstStyle/>
          <a:p>
            <a:pPr algn="ctr" fontAlgn="auto">
              <a:spcBef>
                <a:spcPts val="0"/>
              </a:spcBef>
              <a:spcAft>
                <a:spcPts val="0"/>
              </a:spcAft>
              <a:defRPr/>
            </a:pPr>
            <a:endParaRPr lang="en-CA">
              <a:solidFill>
                <a:srgbClr val="FFFFFF"/>
              </a:solidFill>
              <a:latin typeface="Arial"/>
              <a:cs typeface="+mn-cs"/>
            </a:endParaRPr>
          </a:p>
        </p:txBody>
      </p:sp>
      <p:sp>
        <p:nvSpPr>
          <p:cNvPr id="262" name="Regular Pentagon 261"/>
          <p:cNvSpPr/>
          <p:nvPr/>
        </p:nvSpPr>
        <p:spPr bwMode="auto">
          <a:xfrm>
            <a:off x="2755900" y="2278194"/>
            <a:ext cx="46037" cy="46037"/>
          </a:xfrm>
          <a:prstGeom prst="pentagon">
            <a:avLst/>
          </a:prstGeom>
          <a:solidFill>
            <a:srgbClr val="2DF340"/>
          </a:solidFill>
          <a:ln>
            <a:solidFill>
              <a:srgbClr val="2DF34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solidFill>
                <a:srgbClr val="FFFFFF"/>
              </a:solidFill>
            </a:endParaRPr>
          </a:p>
        </p:txBody>
      </p:sp>
      <p:sp>
        <p:nvSpPr>
          <p:cNvPr id="263" name="Regular Pentagon 262"/>
          <p:cNvSpPr/>
          <p:nvPr/>
        </p:nvSpPr>
        <p:spPr bwMode="auto">
          <a:xfrm>
            <a:off x="2773362" y="2929069"/>
            <a:ext cx="46038" cy="46037"/>
          </a:xfrm>
          <a:prstGeom prst="pentagon">
            <a:avLst/>
          </a:prstGeom>
          <a:solidFill>
            <a:srgbClr val="2DF340"/>
          </a:solidFill>
          <a:ln>
            <a:solidFill>
              <a:srgbClr val="2DF34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solidFill>
                <a:srgbClr val="FFFFFF"/>
              </a:solidFill>
            </a:endParaRPr>
          </a:p>
        </p:txBody>
      </p:sp>
      <p:sp>
        <p:nvSpPr>
          <p:cNvPr id="264" name="Regular Pentagon 263"/>
          <p:cNvSpPr/>
          <p:nvPr/>
        </p:nvSpPr>
        <p:spPr bwMode="auto">
          <a:xfrm>
            <a:off x="2674937" y="3679956"/>
            <a:ext cx="46038" cy="46038"/>
          </a:xfrm>
          <a:prstGeom prst="pentagon">
            <a:avLst/>
          </a:prstGeom>
          <a:solidFill>
            <a:srgbClr val="2DF340"/>
          </a:solidFill>
          <a:ln>
            <a:solidFill>
              <a:srgbClr val="2DF34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solidFill>
                <a:srgbClr val="FFFFFF"/>
              </a:solidFill>
            </a:endParaRPr>
          </a:p>
        </p:txBody>
      </p:sp>
      <p:sp>
        <p:nvSpPr>
          <p:cNvPr id="265" name="Regular Pentagon 264"/>
          <p:cNvSpPr/>
          <p:nvPr/>
        </p:nvSpPr>
        <p:spPr bwMode="auto">
          <a:xfrm>
            <a:off x="3403600" y="3983169"/>
            <a:ext cx="46037" cy="46037"/>
          </a:xfrm>
          <a:prstGeom prst="pentagon">
            <a:avLst/>
          </a:prstGeom>
          <a:solidFill>
            <a:srgbClr val="2DF340"/>
          </a:solidFill>
          <a:ln>
            <a:solidFill>
              <a:srgbClr val="2DF34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solidFill>
                <a:srgbClr val="FFFFFF"/>
              </a:solidFill>
            </a:endParaRPr>
          </a:p>
        </p:txBody>
      </p:sp>
      <p:sp>
        <p:nvSpPr>
          <p:cNvPr id="266" name="Regular Pentagon 265"/>
          <p:cNvSpPr>
            <a:spLocks noChangeArrowheads="1"/>
          </p:cNvSpPr>
          <p:nvPr/>
        </p:nvSpPr>
        <p:spPr bwMode="auto">
          <a:xfrm>
            <a:off x="2760662" y="3265619"/>
            <a:ext cx="46038" cy="46037"/>
          </a:xfrm>
          <a:prstGeom prst="pentagon">
            <a:avLst/>
          </a:prstGeom>
          <a:solidFill>
            <a:srgbClr val="F6801E"/>
          </a:solidFill>
          <a:ln w="25400" algn="ctr">
            <a:solidFill>
              <a:srgbClr val="F6801E"/>
            </a:solidFill>
            <a:miter lim="800000"/>
            <a:headEnd/>
            <a:tailEnd/>
          </a:ln>
        </p:spPr>
        <p:txBody>
          <a:bodyPr anchor="ctr"/>
          <a:lstStyle/>
          <a:p>
            <a:pPr algn="ctr" fontAlgn="auto">
              <a:spcBef>
                <a:spcPts val="0"/>
              </a:spcBef>
              <a:spcAft>
                <a:spcPts val="0"/>
              </a:spcAft>
              <a:defRPr/>
            </a:pPr>
            <a:endParaRPr lang="en-CA">
              <a:solidFill>
                <a:srgbClr val="FFFFFF"/>
              </a:solidFill>
              <a:latin typeface="Arial"/>
              <a:cs typeface="+mn-cs"/>
            </a:endParaRPr>
          </a:p>
        </p:txBody>
      </p:sp>
      <p:sp>
        <p:nvSpPr>
          <p:cNvPr id="267" name="Regular Pentagon 266"/>
          <p:cNvSpPr>
            <a:spLocks noChangeArrowheads="1"/>
          </p:cNvSpPr>
          <p:nvPr/>
        </p:nvSpPr>
        <p:spPr bwMode="auto">
          <a:xfrm>
            <a:off x="3059112" y="3133856"/>
            <a:ext cx="46038" cy="46038"/>
          </a:xfrm>
          <a:prstGeom prst="pentagon">
            <a:avLst/>
          </a:prstGeom>
          <a:solidFill>
            <a:srgbClr val="F6801E"/>
          </a:solidFill>
          <a:ln w="25400" algn="ctr">
            <a:solidFill>
              <a:srgbClr val="F6801E"/>
            </a:solidFill>
            <a:miter lim="800000"/>
            <a:headEnd/>
            <a:tailEnd/>
          </a:ln>
          <a:effectLst/>
        </p:spPr>
        <p:txBody>
          <a:bodyPr anchor="ctr"/>
          <a:lstStyle/>
          <a:p>
            <a:pPr algn="ctr" fontAlgn="auto">
              <a:spcBef>
                <a:spcPts val="0"/>
              </a:spcBef>
              <a:spcAft>
                <a:spcPts val="0"/>
              </a:spcAft>
              <a:defRPr/>
            </a:pPr>
            <a:endParaRPr lang="en-CA">
              <a:solidFill>
                <a:srgbClr val="FFFFFF"/>
              </a:solidFill>
              <a:latin typeface="Arial"/>
              <a:cs typeface="+mn-cs"/>
            </a:endParaRPr>
          </a:p>
        </p:txBody>
      </p:sp>
      <p:sp>
        <p:nvSpPr>
          <p:cNvPr id="268" name="Regular Pentagon 267"/>
          <p:cNvSpPr/>
          <p:nvPr/>
        </p:nvSpPr>
        <p:spPr bwMode="auto">
          <a:xfrm>
            <a:off x="4568825" y="3240219"/>
            <a:ext cx="46037" cy="46037"/>
          </a:xfrm>
          <a:prstGeom prst="pentagon">
            <a:avLst/>
          </a:prstGeom>
          <a:solidFill>
            <a:srgbClr val="2DF340"/>
          </a:solidFill>
          <a:ln>
            <a:solidFill>
              <a:srgbClr val="2DF34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solidFill>
                <a:srgbClr val="FFFFFF"/>
              </a:solidFill>
            </a:endParaRPr>
          </a:p>
        </p:txBody>
      </p:sp>
      <p:sp>
        <p:nvSpPr>
          <p:cNvPr id="269" name="Regular Pentagon 268"/>
          <p:cNvSpPr/>
          <p:nvPr/>
        </p:nvSpPr>
        <p:spPr bwMode="auto">
          <a:xfrm>
            <a:off x="4699000" y="2427419"/>
            <a:ext cx="44450" cy="46037"/>
          </a:xfrm>
          <a:prstGeom prst="pentagon">
            <a:avLst/>
          </a:prstGeom>
          <a:solidFill>
            <a:srgbClr val="2DF340"/>
          </a:solidFill>
          <a:ln>
            <a:solidFill>
              <a:srgbClr val="2DF34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solidFill>
                <a:srgbClr val="FFFFFF"/>
              </a:solidFill>
            </a:endParaRPr>
          </a:p>
        </p:txBody>
      </p:sp>
      <p:sp>
        <p:nvSpPr>
          <p:cNvPr id="271" name="Regular Pentagon 270"/>
          <p:cNvSpPr/>
          <p:nvPr/>
        </p:nvSpPr>
        <p:spPr bwMode="auto">
          <a:xfrm>
            <a:off x="5302250" y="4016506"/>
            <a:ext cx="46037" cy="44450"/>
          </a:xfrm>
          <a:prstGeom prst="pentagon">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solidFill>
                <a:srgbClr val="FFFFFF"/>
              </a:solidFill>
            </a:endParaRPr>
          </a:p>
        </p:txBody>
      </p:sp>
      <p:sp>
        <p:nvSpPr>
          <p:cNvPr id="272" name="Regular Pentagon 271"/>
          <p:cNvSpPr/>
          <p:nvPr/>
        </p:nvSpPr>
        <p:spPr bwMode="auto">
          <a:xfrm>
            <a:off x="6554787" y="3205294"/>
            <a:ext cx="46038" cy="46037"/>
          </a:xfrm>
          <a:prstGeom prst="pentagon">
            <a:avLst/>
          </a:prstGeom>
          <a:solidFill>
            <a:srgbClr val="2DF340"/>
          </a:solidFill>
          <a:ln>
            <a:solidFill>
              <a:srgbClr val="2DF34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solidFill>
                <a:srgbClr val="FFFFFF"/>
              </a:solidFill>
            </a:endParaRPr>
          </a:p>
        </p:txBody>
      </p:sp>
      <p:sp>
        <p:nvSpPr>
          <p:cNvPr id="273" name="Regular Pentagon 272"/>
          <p:cNvSpPr/>
          <p:nvPr/>
        </p:nvSpPr>
        <p:spPr bwMode="auto">
          <a:xfrm>
            <a:off x="5483225" y="2573469"/>
            <a:ext cx="46037" cy="46037"/>
          </a:xfrm>
          <a:prstGeom prst="pentagon">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solidFill>
                <a:srgbClr val="FFFFFF"/>
              </a:solidFill>
            </a:endParaRPr>
          </a:p>
        </p:txBody>
      </p:sp>
      <p:sp>
        <p:nvSpPr>
          <p:cNvPr id="274" name="Regular Pentagon 273"/>
          <p:cNvSpPr/>
          <p:nvPr/>
        </p:nvSpPr>
        <p:spPr bwMode="auto">
          <a:xfrm>
            <a:off x="5294312" y="2275019"/>
            <a:ext cx="44450" cy="44450"/>
          </a:xfrm>
          <a:prstGeom prst="pentagon">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solidFill>
                <a:srgbClr val="FFFFFF"/>
              </a:solidFill>
            </a:endParaRPr>
          </a:p>
        </p:txBody>
      </p:sp>
      <p:sp>
        <p:nvSpPr>
          <p:cNvPr id="275" name="Regular Pentagon 274"/>
          <p:cNvSpPr/>
          <p:nvPr/>
        </p:nvSpPr>
        <p:spPr bwMode="auto">
          <a:xfrm>
            <a:off x="5943600" y="2752856"/>
            <a:ext cx="44450" cy="44450"/>
          </a:xfrm>
          <a:prstGeom prst="pentagon">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solidFill>
                <a:srgbClr val="FFFFFF"/>
              </a:solidFill>
            </a:endParaRPr>
          </a:p>
        </p:txBody>
      </p:sp>
      <p:sp>
        <p:nvSpPr>
          <p:cNvPr id="276" name="Regular Pentagon 275"/>
          <p:cNvSpPr>
            <a:spLocks noChangeArrowheads="1"/>
          </p:cNvSpPr>
          <p:nvPr/>
        </p:nvSpPr>
        <p:spPr bwMode="auto">
          <a:xfrm>
            <a:off x="4799012" y="1965456"/>
            <a:ext cx="46038" cy="46038"/>
          </a:xfrm>
          <a:prstGeom prst="pentagon">
            <a:avLst/>
          </a:prstGeom>
          <a:solidFill>
            <a:srgbClr val="00B0F0"/>
          </a:solidFill>
          <a:ln w="25400" algn="ctr">
            <a:solidFill>
              <a:srgbClr val="00B0F0"/>
            </a:solidFill>
            <a:miter lim="800000"/>
            <a:headEnd/>
            <a:tailEnd/>
          </a:ln>
          <a:effectLst/>
        </p:spPr>
        <p:txBody>
          <a:bodyPr anchor="ctr"/>
          <a:lstStyle/>
          <a:p>
            <a:pPr algn="ctr" fontAlgn="auto">
              <a:spcBef>
                <a:spcPts val="0"/>
              </a:spcBef>
              <a:spcAft>
                <a:spcPts val="0"/>
              </a:spcAft>
              <a:defRPr/>
            </a:pPr>
            <a:endParaRPr lang="en-CA">
              <a:solidFill>
                <a:srgbClr val="FFFFFF"/>
              </a:solidFill>
              <a:latin typeface="Arial"/>
              <a:cs typeface="+mn-cs"/>
            </a:endParaRPr>
          </a:p>
        </p:txBody>
      </p:sp>
      <p:sp>
        <p:nvSpPr>
          <p:cNvPr id="277" name="Regular Pentagon 276"/>
          <p:cNvSpPr/>
          <p:nvPr/>
        </p:nvSpPr>
        <p:spPr bwMode="auto">
          <a:xfrm>
            <a:off x="4722812" y="1844806"/>
            <a:ext cx="44450" cy="46038"/>
          </a:xfrm>
          <a:prstGeom prst="pentagon">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solidFill>
                <a:srgbClr val="FFFFFF"/>
              </a:solidFill>
            </a:endParaRPr>
          </a:p>
        </p:txBody>
      </p:sp>
      <p:sp>
        <p:nvSpPr>
          <p:cNvPr id="278" name="Regular Pentagon 277"/>
          <p:cNvSpPr/>
          <p:nvPr/>
        </p:nvSpPr>
        <p:spPr bwMode="auto">
          <a:xfrm>
            <a:off x="4684712" y="1941644"/>
            <a:ext cx="46038" cy="46037"/>
          </a:xfrm>
          <a:prstGeom prst="pentagon">
            <a:avLst/>
          </a:prstGeom>
          <a:solidFill>
            <a:schemeClr val="accent2">
              <a:lumMod val="75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solidFill>
                <a:srgbClr val="FFFFFF"/>
              </a:solidFill>
            </a:endParaRPr>
          </a:p>
        </p:txBody>
      </p:sp>
      <p:sp>
        <p:nvSpPr>
          <p:cNvPr id="279" name="Regular Pentagon 278"/>
          <p:cNvSpPr/>
          <p:nvPr/>
        </p:nvSpPr>
        <p:spPr bwMode="auto">
          <a:xfrm>
            <a:off x="4656137" y="2009906"/>
            <a:ext cx="46038" cy="46038"/>
          </a:xfrm>
          <a:prstGeom prst="pentagon">
            <a:avLst/>
          </a:prstGeom>
          <a:solidFill>
            <a:srgbClr val="2DF340"/>
          </a:solidFill>
          <a:ln>
            <a:solidFill>
              <a:srgbClr val="2DF34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solidFill>
                <a:srgbClr val="FFFFFF"/>
              </a:solidFill>
            </a:endParaRPr>
          </a:p>
        </p:txBody>
      </p:sp>
      <p:sp>
        <p:nvSpPr>
          <p:cNvPr id="280" name="Regular Pentagon 279"/>
          <p:cNvSpPr/>
          <p:nvPr/>
        </p:nvSpPr>
        <p:spPr bwMode="auto">
          <a:xfrm>
            <a:off x="4879975" y="2246444"/>
            <a:ext cx="44450" cy="46037"/>
          </a:xfrm>
          <a:prstGeom prst="pentagon">
            <a:avLst/>
          </a:prstGeom>
          <a:solidFill>
            <a:srgbClr val="2DF340"/>
          </a:solidFill>
          <a:ln>
            <a:solidFill>
              <a:srgbClr val="2DF34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solidFill>
                <a:srgbClr val="FFFFFF"/>
              </a:solidFill>
            </a:endParaRPr>
          </a:p>
        </p:txBody>
      </p:sp>
      <p:sp>
        <p:nvSpPr>
          <p:cNvPr id="281" name="Regular Pentagon 280"/>
          <p:cNvSpPr/>
          <p:nvPr/>
        </p:nvSpPr>
        <p:spPr bwMode="auto">
          <a:xfrm>
            <a:off x="4913312" y="2049594"/>
            <a:ext cx="46038" cy="46037"/>
          </a:xfrm>
          <a:prstGeom prst="pentagon">
            <a:avLst/>
          </a:prstGeom>
          <a:solidFill>
            <a:srgbClr val="2DF340"/>
          </a:solidFill>
          <a:ln>
            <a:solidFill>
              <a:srgbClr val="2DF34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solidFill>
                <a:srgbClr val="FFFFFF"/>
              </a:solidFill>
            </a:endParaRPr>
          </a:p>
        </p:txBody>
      </p:sp>
      <p:sp>
        <p:nvSpPr>
          <p:cNvPr id="282" name="Regular Pentagon 281"/>
          <p:cNvSpPr/>
          <p:nvPr/>
        </p:nvSpPr>
        <p:spPr bwMode="auto">
          <a:xfrm>
            <a:off x="5522912" y="1659069"/>
            <a:ext cx="46038" cy="46037"/>
          </a:xfrm>
          <a:prstGeom prst="pentagon">
            <a:avLst/>
          </a:prstGeom>
          <a:solidFill>
            <a:srgbClr val="2DF340"/>
          </a:solidFill>
          <a:ln>
            <a:solidFill>
              <a:srgbClr val="2DF34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solidFill>
                <a:srgbClr val="FFFFFF"/>
              </a:solidFill>
            </a:endParaRPr>
          </a:p>
        </p:txBody>
      </p:sp>
      <p:sp>
        <p:nvSpPr>
          <p:cNvPr id="283" name="Regular Pentagon 282"/>
          <p:cNvSpPr>
            <a:spLocks noChangeArrowheads="1"/>
          </p:cNvSpPr>
          <p:nvPr/>
        </p:nvSpPr>
        <p:spPr bwMode="auto">
          <a:xfrm>
            <a:off x="5341937" y="1959106"/>
            <a:ext cx="46038" cy="46038"/>
          </a:xfrm>
          <a:prstGeom prst="pentagon">
            <a:avLst/>
          </a:prstGeom>
          <a:solidFill>
            <a:srgbClr val="F6801E"/>
          </a:solidFill>
          <a:ln w="25400" algn="ctr">
            <a:solidFill>
              <a:srgbClr val="F6801E"/>
            </a:solidFill>
            <a:miter lim="800000"/>
            <a:headEnd/>
            <a:tailEnd/>
          </a:ln>
          <a:effectLst/>
        </p:spPr>
        <p:txBody>
          <a:bodyPr anchor="ctr"/>
          <a:lstStyle/>
          <a:p>
            <a:pPr algn="ctr" fontAlgn="auto">
              <a:spcBef>
                <a:spcPts val="0"/>
              </a:spcBef>
              <a:spcAft>
                <a:spcPts val="0"/>
              </a:spcAft>
              <a:defRPr/>
            </a:pPr>
            <a:endParaRPr lang="en-CA">
              <a:solidFill>
                <a:srgbClr val="FFFFFF"/>
              </a:solidFill>
              <a:latin typeface="Arial"/>
              <a:cs typeface="+mn-cs"/>
            </a:endParaRPr>
          </a:p>
        </p:txBody>
      </p:sp>
      <p:sp>
        <p:nvSpPr>
          <p:cNvPr id="284" name="Regular Pentagon 283"/>
          <p:cNvSpPr>
            <a:spLocks noChangeArrowheads="1"/>
          </p:cNvSpPr>
          <p:nvPr/>
        </p:nvSpPr>
        <p:spPr bwMode="auto">
          <a:xfrm>
            <a:off x="5889625" y="2794131"/>
            <a:ext cx="46037" cy="46038"/>
          </a:xfrm>
          <a:prstGeom prst="pentagon">
            <a:avLst/>
          </a:prstGeom>
          <a:solidFill>
            <a:srgbClr val="F6801E"/>
          </a:solidFill>
          <a:ln w="25400" algn="ctr">
            <a:solidFill>
              <a:srgbClr val="F6801E"/>
            </a:solidFill>
            <a:miter lim="800000"/>
            <a:headEnd/>
            <a:tailEnd/>
          </a:ln>
          <a:effectLst/>
        </p:spPr>
        <p:txBody>
          <a:bodyPr anchor="ctr"/>
          <a:lstStyle/>
          <a:p>
            <a:pPr algn="ctr" fontAlgn="auto">
              <a:spcBef>
                <a:spcPts val="0"/>
              </a:spcBef>
              <a:spcAft>
                <a:spcPts val="0"/>
              </a:spcAft>
              <a:defRPr/>
            </a:pPr>
            <a:endParaRPr lang="en-CA">
              <a:solidFill>
                <a:srgbClr val="FFFFFF"/>
              </a:solidFill>
              <a:latin typeface="Arial"/>
              <a:cs typeface="+mn-cs"/>
            </a:endParaRPr>
          </a:p>
        </p:txBody>
      </p:sp>
      <p:sp>
        <p:nvSpPr>
          <p:cNvPr id="285" name="Regular Pentagon 284"/>
          <p:cNvSpPr>
            <a:spLocks noChangeArrowheads="1"/>
          </p:cNvSpPr>
          <p:nvPr/>
        </p:nvSpPr>
        <p:spPr bwMode="auto">
          <a:xfrm>
            <a:off x="6497637" y="2621094"/>
            <a:ext cx="46038" cy="46037"/>
          </a:xfrm>
          <a:prstGeom prst="pentagon">
            <a:avLst/>
          </a:prstGeom>
          <a:solidFill>
            <a:srgbClr val="F6801E"/>
          </a:solidFill>
          <a:ln w="25400" algn="ctr">
            <a:solidFill>
              <a:srgbClr val="F6801E"/>
            </a:solidFill>
            <a:miter lim="800000"/>
            <a:headEnd/>
            <a:tailEnd/>
          </a:ln>
        </p:spPr>
        <p:txBody>
          <a:bodyPr anchor="ctr"/>
          <a:lstStyle/>
          <a:p>
            <a:pPr algn="ctr" fontAlgn="auto">
              <a:spcBef>
                <a:spcPts val="0"/>
              </a:spcBef>
              <a:spcAft>
                <a:spcPts val="0"/>
              </a:spcAft>
              <a:defRPr/>
            </a:pPr>
            <a:endParaRPr lang="en-CA">
              <a:solidFill>
                <a:srgbClr val="FFFFFF"/>
              </a:solidFill>
              <a:latin typeface="Arial"/>
              <a:cs typeface="+mn-cs"/>
            </a:endParaRPr>
          </a:p>
        </p:txBody>
      </p:sp>
      <p:sp>
        <p:nvSpPr>
          <p:cNvPr id="286" name="Regular Pentagon 285"/>
          <p:cNvSpPr>
            <a:spLocks noChangeArrowheads="1"/>
          </p:cNvSpPr>
          <p:nvPr/>
        </p:nvSpPr>
        <p:spPr bwMode="auto">
          <a:xfrm>
            <a:off x="7262812" y="3108456"/>
            <a:ext cx="46038" cy="46038"/>
          </a:xfrm>
          <a:prstGeom prst="pentagon">
            <a:avLst/>
          </a:prstGeom>
          <a:solidFill>
            <a:srgbClr val="F6801E"/>
          </a:solidFill>
          <a:ln w="25400" algn="ctr">
            <a:solidFill>
              <a:srgbClr val="F6801E"/>
            </a:solidFill>
            <a:miter lim="800000"/>
            <a:headEnd/>
            <a:tailEnd/>
          </a:ln>
          <a:effectLst/>
        </p:spPr>
        <p:txBody>
          <a:bodyPr anchor="ctr"/>
          <a:lstStyle/>
          <a:p>
            <a:pPr algn="ctr" fontAlgn="auto">
              <a:spcBef>
                <a:spcPts val="0"/>
              </a:spcBef>
              <a:spcAft>
                <a:spcPts val="0"/>
              </a:spcAft>
              <a:defRPr/>
            </a:pPr>
            <a:endParaRPr lang="en-CA">
              <a:solidFill>
                <a:srgbClr val="FFFFFF"/>
              </a:solidFill>
              <a:latin typeface="Arial"/>
              <a:cs typeface="+mn-cs"/>
            </a:endParaRPr>
          </a:p>
        </p:txBody>
      </p:sp>
      <p:sp>
        <p:nvSpPr>
          <p:cNvPr id="287" name="Regular Pentagon 286"/>
          <p:cNvSpPr/>
          <p:nvPr/>
        </p:nvSpPr>
        <p:spPr bwMode="auto">
          <a:xfrm>
            <a:off x="7591425" y="2749681"/>
            <a:ext cx="46037" cy="46038"/>
          </a:xfrm>
          <a:prstGeom prst="pentagon">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solidFill>
                <a:srgbClr val="FFFFFF"/>
              </a:solidFill>
            </a:endParaRPr>
          </a:p>
        </p:txBody>
      </p:sp>
      <p:sp>
        <p:nvSpPr>
          <p:cNvPr id="288" name="Regular Pentagon 287"/>
          <p:cNvSpPr>
            <a:spLocks noChangeArrowheads="1"/>
          </p:cNvSpPr>
          <p:nvPr/>
        </p:nvSpPr>
        <p:spPr bwMode="auto">
          <a:xfrm>
            <a:off x="5391150" y="2328994"/>
            <a:ext cx="44450" cy="46037"/>
          </a:xfrm>
          <a:prstGeom prst="pentagon">
            <a:avLst/>
          </a:prstGeom>
          <a:solidFill>
            <a:srgbClr val="F6801E"/>
          </a:solidFill>
          <a:ln w="25400" algn="ctr">
            <a:solidFill>
              <a:srgbClr val="F6801E"/>
            </a:solidFill>
            <a:miter lim="800000"/>
            <a:headEnd/>
            <a:tailEnd/>
          </a:ln>
          <a:effectLst/>
        </p:spPr>
        <p:txBody>
          <a:bodyPr anchor="ctr"/>
          <a:lstStyle/>
          <a:p>
            <a:pPr algn="ctr" fontAlgn="auto">
              <a:spcBef>
                <a:spcPts val="0"/>
              </a:spcBef>
              <a:spcAft>
                <a:spcPts val="0"/>
              </a:spcAft>
              <a:defRPr/>
            </a:pPr>
            <a:endParaRPr lang="en-CA">
              <a:solidFill>
                <a:srgbClr val="FFFFFF"/>
              </a:solidFill>
              <a:latin typeface="Arial"/>
              <a:cs typeface="+mn-cs"/>
            </a:endParaRPr>
          </a:p>
        </p:txBody>
      </p:sp>
      <p:sp>
        <p:nvSpPr>
          <p:cNvPr id="290" name="Regular Pentagon 289"/>
          <p:cNvSpPr/>
          <p:nvPr/>
        </p:nvSpPr>
        <p:spPr bwMode="auto">
          <a:xfrm>
            <a:off x="8035925" y="2451231"/>
            <a:ext cx="46037" cy="44450"/>
          </a:xfrm>
          <a:prstGeom prst="pentagon">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solidFill>
                <a:srgbClr val="FFFFFF"/>
              </a:solidFill>
            </a:endParaRPr>
          </a:p>
        </p:txBody>
      </p:sp>
      <p:sp>
        <p:nvSpPr>
          <p:cNvPr id="291" name="Regular Pentagon 290"/>
          <p:cNvSpPr/>
          <p:nvPr/>
        </p:nvSpPr>
        <p:spPr bwMode="auto">
          <a:xfrm>
            <a:off x="7445375" y="2322644"/>
            <a:ext cx="46037" cy="44450"/>
          </a:xfrm>
          <a:prstGeom prst="pentagon">
            <a:avLst/>
          </a:prstGeom>
          <a:solidFill>
            <a:srgbClr val="2DF340"/>
          </a:solidFill>
          <a:ln>
            <a:solidFill>
              <a:srgbClr val="2DF34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solidFill>
                <a:srgbClr val="FFFFFF"/>
              </a:solidFill>
            </a:endParaRPr>
          </a:p>
        </p:txBody>
      </p:sp>
      <p:sp>
        <p:nvSpPr>
          <p:cNvPr id="292" name="Regular Pentagon 291"/>
          <p:cNvSpPr/>
          <p:nvPr/>
        </p:nvSpPr>
        <p:spPr bwMode="auto">
          <a:xfrm>
            <a:off x="7721600" y="2406781"/>
            <a:ext cx="46037" cy="46038"/>
          </a:xfrm>
          <a:prstGeom prst="pentagon">
            <a:avLst/>
          </a:prstGeom>
          <a:solidFill>
            <a:srgbClr val="2DF340"/>
          </a:solidFill>
          <a:ln>
            <a:solidFill>
              <a:srgbClr val="2DF34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solidFill>
                <a:srgbClr val="FFFFFF"/>
              </a:solidFill>
            </a:endParaRPr>
          </a:p>
        </p:txBody>
      </p:sp>
      <p:sp>
        <p:nvSpPr>
          <p:cNvPr id="293" name="Regular Pentagon 292"/>
          <p:cNvSpPr/>
          <p:nvPr/>
        </p:nvSpPr>
        <p:spPr bwMode="auto">
          <a:xfrm>
            <a:off x="7556500" y="2597281"/>
            <a:ext cx="44450" cy="46038"/>
          </a:xfrm>
          <a:prstGeom prst="pentagon">
            <a:avLst/>
          </a:prstGeom>
          <a:solidFill>
            <a:srgbClr val="2DF340"/>
          </a:solidFill>
          <a:ln>
            <a:solidFill>
              <a:srgbClr val="2DF34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solidFill>
                <a:srgbClr val="FFFFFF"/>
              </a:solidFill>
            </a:endParaRPr>
          </a:p>
        </p:txBody>
      </p:sp>
      <p:sp>
        <p:nvSpPr>
          <p:cNvPr id="294" name="Regular Pentagon 293"/>
          <p:cNvSpPr/>
          <p:nvPr/>
        </p:nvSpPr>
        <p:spPr bwMode="auto">
          <a:xfrm>
            <a:off x="7150100" y="2754444"/>
            <a:ext cx="46037" cy="46037"/>
          </a:xfrm>
          <a:prstGeom prst="pentagon">
            <a:avLst/>
          </a:prstGeom>
          <a:solidFill>
            <a:srgbClr val="2DF340"/>
          </a:solidFill>
          <a:ln>
            <a:solidFill>
              <a:srgbClr val="2DF34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solidFill>
                <a:srgbClr val="FFFFFF"/>
              </a:solidFill>
            </a:endParaRPr>
          </a:p>
        </p:txBody>
      </p:sp>
      <p:sp>
        <p:nvSpPr>
          <p:cNvPr id="295" name="Regular Pentagon 294"/>
          <p:cNvSpPr/>
          <p:nvPr/>
        </p:nvSpPr>
        <p:spPr bwMode="auto">
          <a:xfrm>
            <a:off x="7397750" y="2808419"/>
            <a:ext cx="44450" cy="46037"/>
          </a:xfrm>
          <a:prstGeom prst="pentagon">
            <a:avLst/>
          </a:prstGeom>
          <a:solidFill>
            <a:srgbClr val="2DF340"/>
          </a:solidFill>
          <a:ln>
            <a:solidFill>
              <a:srgbClr val="2DF34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solidFill>
                <a:srgbClr val="FFFFFF"/>
              </a:solidFill>
            </a:endParaRPr>
          </a:p>
        </p:txBody>
      </p:sp>
      <p:sp>
        <p:nvSpPr>
          <p:cNvPr id="296" name="Regular Pentagon 295"/>
          <p:cNvSpPr/>
          <p:nvPr/>
        </p:nvSpPr>
        <p:spPr bwMode="auto">
          <a:xfrm>
            <a:off x="7578725" y="3021144"/>
            <a:ext cx="46037" cy="46037"/>
          </a:xfrm>
          <a:prstGeom prst="pentagon">
            <a:avLst/>
          </a:prstGeom>
          <a:solidFill>
            <a:srgbClr val="2DF340"/>
          </a:solidFill>
          <a:ln>
            <a:solidFill>
              <a:srgbClr val="2DF34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solidFill>
                <a:srgbClr val="FFFFFF"/>
              </a:solidFill>
            </a:endParaRPr>
          </a:p>
        </p:txBody>
      </p:sp>
      <p:sp>
        <p:nvSpPr>
          <p:cNvPr id="297" name="Regular Pentagon 296"/>
          <p:cNvSpPr/>
          <p:nvPr/>
        </p:nvSpPr>
        <p:spPr bwMode="auto">
          <a:xfrm>
            <a:off x="7075487" y="3046544"/>
            <a:ext cx="46038" cy="46037"/>
          </a:xfrm>
          <a:prstGeom prst="pentagon">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solidFill>
                <a:srgbClr val="FFFFFF"/>
              </a:solidFill>
            </a:endParaRPr>
          </a:p>
        </p:txBody>
      </p:sp>
      <p:sp>
        <p:nvSpPr>
          <p:cNvPr id="308" name="Regular Pentagon 307"/>
          <p:cNvSpPr/>
          <p:nvPr/>
        </p:nvSpPr>
        <p:spPr bwMode="auto">
          <a:xfrm>
            <a:off x="7103625" y="3326737"/>
            <a:ext cx="69493" cy="62642"/>
          </a:xfrm>
          <a:prstGeom prst="pentagon">
            <a:avLst/>
          </a:prstGeom>
          <a:solidFill>
            <a:srgbClr val="FF66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solidFill>
                <a:srgbClr val="FFFFFF"/>
              </a:solidFill>
            </a:endParaRPr>
          </a:p>
        </p:txBody>
      </p:sp>
      <p:sp>
        <p:nvSpPr>
          <p:cNvPr id="114" name="Regular Pentagon 113"/>
          <p:cNvSpPr/>
          <p:nvPr/>
        </p:nvSpPr>
        <p:spPr bwMode="auto">
          <a:xfrm>
            <a:off x="5295467" y="2620506"/>
            <a:ext cx="46037" cy="46037"/>
          </a:xfrm>
          <a:prstGeom prst="pentagon">
            <a:avLst/>
          </a:prstGeom>
          <a:solidFill>
            <a:srgbClr val="2DF340"/>
          </a:solidFill>
          <a:ln>
            <a:solidFill>
              <a:srgbClr val="2DF34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115" name="TextBox 19"/>
          <p:cNvSpPr txBox="1">
            <a:spLocks noChangeArrowheads="1"/>
          </p:cNvSpPr>
          <p:nvPr/>
        </p:nvSpPr>
        <p:spPr bwMode="auto">
          <a:xfrm>
            <a:off x="5265434" y="2595720"/>
            <a:ext cx="508000"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sz="400" dirty="0" smtClean="0">
                <a:latin typeface="Calibri" pitchFamily="34" charset="0"/>
              </a:rPr>
              <a:t>Cairo</a:t>
            </a:r>
            <a:endParaRPr lang="en-CA" sz="400" dirty="0">
              <a:latin typeface="Calibri" pitchFamily="34" charset="0"/>
            </a:endParaRPr>
          </a:p>
        </p:txBody>
      </p:sp>
      <p:pic>
        <p:nvPicPr>
          <p:cNvPr id="1055" name="Picture 31"/>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2603218" y="6237807"/>
            <a:ext cx="3930651" cy="1919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4" name="Regular Pentagon 143"/>
          <p:cNvSpPr/>
          <p:nvPr/>
        </p:nvSpPr>
        <p:spPr bwMode="auto">
          <a:xfrm>
            <a:off x="2635865" y="2354318"/>
            <a:ext cx="46038" cy="46037"/>
          </a:xfrm>
          <a:prstGeom prst="pentagon">
            <a:avLst/>
          </a:prstGeom>
          <a:solidFill>
            <a:schemeClr val="accent2">
              <a:lumMod val="75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solidFill>
                <a:srgbClr val="FFFFFF"/>
              </a:solidFill>
            </a:endParaRPr>
          </a:p>
        </p:txBody>
      </p:sp>
    </p:spTree>
    <p:extLst>
      <p:ext uri="{BB962C8B-B14F-4D97-AF65-F5344CB8AC3E}">
        <p14:creationId xmlns:p14="http://schemas.microsoft.com/office/powerpoint/2010/main" val="23203188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CA" altLang="en-US" smtClean="0"/>
              <a:t>CBSA Liaison Officer Mandate</a:t>
            </a:r>
          </a:p>
        </p:txBody>
      </p:sp>
      <p:sp>
        <p:nvSpPr>
          <p:cNvPr id="3" name="Content Placeholder 2"/>
          <p:cNvSpPr>
            <a:spLocks noGrp="1"/>
          </p:cNvSpPr>
          <p:nvPr>
            <p:ph idx="1"/>
          </p:nvPr>
        </p:nvSpPr>
        <p:spPr/>
        <p:txBody>
          <a:bodyPr/>
          <a:lstStyle/>
          <a:p>
            <a:pPr marL="0" indent="0">
              <a:buFontTx/>
              <a:buNone/>
              <a:defRPr/>
            </a:pPr>
            <a:r>
              <a:rPr lang="en-CA" dirty="0" smtClean="0"/>
              <a:t>To protect the integrity and security of the Canadian border through a range of intelligence, interdiction, investigative and liaison activities related to:</a:t>
            </a:r>
          </a:p>
          <a:p>
            <a:pPr marL="0" indent="0">
              <a:buFontTx/>
              <a:buNone/>
              <a:defRPr/>
            </a:pPr>
            <a:endParaRPr lang="en-CA" dirty="0" smtClean="0"/>
          </a:p>
          <a:p>
            <a:pPr>
              <a:defRPr/>
            </a:pPr>
            <a:r>
              <a:rPr lang="en-CA" sz="2000" dirty="0" smtClean="0"/>
              <a:t>Prevention and disruption of irregular migration</a:t>
            </a:r>
          </a:p>
          <a:p>
            <a:pPr>
              <a:defRPr/>
            </a:pPr>
            <a:r>
              <a:rPr lang="en-CA" sz="2000" dirty="0"/>
              <a:t>H</a:t>
            </a:r>
            <a:r>
              <a:rPr lang="en-CA" sz="2000" dirty="0" smtClean="0"/>
              <a:t>uman smuggling and trafficking</a:t>
            </a:r>
          </a:p>
          <a:p>
            <a:pPr>
              <a:defRPr/>
            </a:pPr>
            <a:r>
              <a:rPr lang="en-CA" sz="2000" dirty="0" smtClean="0"/>
              <a:t>Supply-chain security</a:t>
            </a:r>
          </a:p>
          <a:p>
            <a:pPr>
              <a:defRPr/>
            </a:pPr>
            <a:r>
              <a:rPr lang="en-CA" sz="2000" dirty="0" smtClean="0"/>
              <a:t>Contraband</a:t>
            </a:r>
          </a:p>
          <a:p>
            <a:pPr>
              <a:defRPr/>
            </a:pPr>
            <a:r>
              <a:rPr lang="en-CA" sz="2000" dirty="0" smtClean="0"/>
              <a:t>Food plant and animal safety</a:t>
            </a:r>
          </a:p>
          <a:p>
            <a:pPr>
              <a:defRPr/>
            </a:pPr>
            <a:r>
              <a:rPr lang="en-CA" sz="2000" dirty="0" smtClean="0"/>
              <a:t>National security</a:t>
            </a:r>
          </a:p>
          <a:p>
            <a:pPr>
              <a:defRPr/>
            </a:pPr>
            <a:r>
              <a:rPr lang="en-CA" sz="2000" dirty="0" smtClean="0"/>
              <a:t>Crisis response</a:t>
            </a:r>
            <a:endParaRPr lang="en-CA" sz="20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CA" altLang="en-US" sz="2600" smtClean="0"/>
              <a:t>Irregular Migration </a:t>
            </a:r>
            <a:br>
              <a:rPr lang="en-CA" altLang="en-US" sz="2600" smtClean="0"/>
            </a:br>
            <a:r>
              <a:rPr lang="en-CA" altLang="en-US" sz="2600" smtClean="0"/>
              <a:t>Statistics and Recent Trends</a:t>
            </a:r>
            <a:endParaRPr lang="en-US" altLang="en-US" sz="2600" smtClean="0"/>
          </a:p>
        </p:txBody>
      </p:sp>
      <p:sp>
        <p:nvSpPr>
          <p:cNvPr id="96259" name="Rectangle 3"/>
          <p:cNvSpPr>
            <a:spLocks noGrp="1" noChangeArrowheads="1"/>
          </p:cNvSpPr>
          <p:nvPr>
            <p:ph idx="1"/>
          </p:nvPr>
        </p:nvSpPr>
        <p:spPr/>
        <p:txBody>
          <a:bodyPr/>
          <a:lstStyle/>
          <a:p>
            <a:pPr eaLnBrk="1" hangingPunct="1">
              <a:defRPr/>
            </a:pPr>
            <a:r>
              <a:rPr lang="en-CA" sz="2000" dirty="0" smtClean="0"/>
              <a:t>Irregular migration is measured in terms of refugee protection claimants and improperly documented arrivals at Canada’s borders. While these may be separate groups people, these statistics help to quantify irregular migrants.</a:t>
            </a:r>
          </a:p>
          <a:p>
            <a:pPr marL="0" indent="0" eaLnBrk="1" hangingPunct="1">
              <a:buNone/>
              <a:defRPr/>
            </a:pPr>
            <a:endParaRPr lang="en-CA" sz="2000" dirty="0" smtClean="0"/>
          </a:p>
          <a:p>
            <a:pPr eaLnBrk="1" hangingPunct="1">
              <a:defRPr/>
            </a:pPr>
            <a:r>
              <a:rPr lang="en-CA" sz="2000" dirty="0" smtClean="0"/>
              <a:t>The number of refugee claims in Canada decreased significantly in 2013. China </a:t>
            </a:r>
            <a:r>
              <a:rPr lang="en-CA" sz="2000" dirty="0"/>
              <a:t>is responsible for nearly 7.3% of all refugee claims in Canada. Closely followed by Pakistan at 4.5%. </a:t>
            </a:r>
          </a:p>
          <a:p>
            <a:pPr eaLnBrk="1" hangingPunct="1">
              <a:defRPr/>
            </a:pPr>
            <a:endParaRPr lang="en-CA" sz="2000" dirty="0" smtClean="0"/>
          </a:p>
          <a:p>
            <a:pPr eaLnBrk="1" hangingPunct="1">
              <a:defRPr/>
            </a:pPr>
            <a:r>
              <a:rPr lang="en-CA" sz="2000" dirty="0" smtClean="0"/>
              <a:t>Refugee </a:t>
            </a:r>
            <a:r>
              <a:rPr lang="en-CA" sz="2000" dirty="0"/>
              <a:t>claims from formerly high volume visa-exempt countries such as Hungary, Croatia and the Slovak Republic dropped out of the top 20 in </a:t>
            </a:r>
            <a:r>
              <a:rPr lang="en-CA" sz="2000" dirty="0" smtClean="0"/>
              <a:t>2013. </a:t>
            </a:r>
            <a:r>
              <a:rPr lang="fr-CA" sz="2000" dirty="0" err="1" smtClean="0"/>
              <a:t>Organized</a:t>
            </a:r>
            <a:r>
              <a:rPr lang="fr-CA" sz="2000" dirty="0" smtClean="0"/>
              <a:t> </a:t>
            </a:r>
            <a:r>
              <a:rPr lang="fr-CA" sz="2000" dirty="0" err="1"/>
              <a:t>movements</a:t>
            </a:r>
            <a:r>
              <a:rPr lang="fr-CA" sz="2000" dirty="0"/>
              <a:t>: </a:t>
            </a:r>
            <a:r>
              <a:rPr lang="fr-CA" sz="2000" dirty="0" err="1"/>
              <a:t>Iranian</a:t>
            </a:r>
            <a:r>
              <a:rPr lang="fr-CA" sz="2000" dirty="0"/>
              <a:t>, </a:t>
            </a:r>
            <a:r>
              <a:rPr lang="fr-CA" sz="2000" dirty="0" err="1"/>
              <a:t>Romanian</a:t>
            </a:r>
            <a:r>
              <a:rPr lang="fr-CA" sz="2000" dirty="0"/>
              <a:t>, </a:t>
            </a:r>
            <a:r>
              <a:rPr lang="fr-CA" sz="2000" dirty="0" err="1"/>
              <a:t>Chinese</a:t>
            </a:r>
            <a:r>
              <a:rPr lang="fr-CA" sz="2000" dirty="0"/>
              <a:t> and Sri </a:t>
            </a:r>
            <a:r>
              <a:rPr lang="fr-CA" sz="2000" dirty="0" err="1"/>
              <a:t>Lankan</a:t>
            </a:r>
            <a:r>
              <a:rPr lang="fr-CA" sz="2000" dirty="0"/>
              <a:t> </a:t>
            </a:r>
            <a:r>
              <a:rPr lang="fr-CA" sz="2000" dirty="0" err="1"/>
              <a:t>nationals</a:t>
            </a:r>
            <a:r>
              <a:rPr lang="fr-CA" sz="2000" dirty="0"/>
              <a:t>.</a:t>
            </a:r>
            <a:endParaRPr lang="en-CA" sz="2000" dirty="0"/>
          </a:p>
          <a:p>
            <a:pPr marL="0" indent="0" eaLnBrk="1" hangingPunct="1">
              <a:buFontTx/>
              <a:buNone/>
              <a:defRPr/>
            </a:pPr>
            <a:r>
              <a:rPr lang="en-CA" dirty="0" smtClean="0"/>
              <a:t> </a:t>
            </a:r>
            <a:endParaRPr lang="en-US"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
          <p:cNvSpPr>
            <a:spLocks noGrp="1" noChangeArrowheads="1"/>
          </p:cNvSpPr>
          <p:nvPr>
            <p:ph type="title"/>
          </p:nvPr>
        </p:nvSpPr>
        <p:spPr/>
        <p:txBody>
          <a:bodyPr/>
          <a:lstStyle/>
          <a:p>
            <a:pPr eaLnBrk="1" hangingPunct="1"/>
            <a:r>
              <a:rPr lang="en-CA" altLang="en-US" smtClean="0"/>
              <a:t>Irregular Migration – Refugee Claims in Canada</a:t>
            </a:r>
            <a:endParaRPr lang="en-US" altLang="en-US" smtClean="0"/>
          </a:p>
        </p:txBody>
      </p:sp>
      <p:graphicFrame>
        <p:nvGraphicFramePr>
          <p:cNvPr id="4" name="Chart 3"/>
          <p:cNvGraphicFramePr>
            <a:graphicFrameLocks/>
          </p:cNvGraphicFramePr>
          <p:nvPr/>
        </p:nvGraphicFramePr>
        <p:xfrm>
          <a:off x="395536" y="1628800"/>
          <a:ext cx="8496944" cy="4608511"/>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CA" altLang="en-US" sz="2400" dirty="0" smtClean="0"/>
              <a:t>Irregular Migration – Top Source Countries 2013</a:t>
            </a:r>
          </a:p>
        </p:txBody>
      </p:sp>
      <p:graphicFrame>
        <p:nvGraphicFramePr>
          <p:cNvPr id="6" name="Content Placeholder 5"/>
          <p:cNvGraphicFramePr>
            <a:graphicFrameLocks noGrp="1"/>
          </p:cNvGraphicFramePr>
          <p:nvPr>
            <p:ph sz="half" idx="1"/>
            <p:extLst>
              <p:ext uri="{D42A27DB-BD31-4B8C-83A1-F6EECF244321}">
                <p14:modId xmlns:p14="http://schemas.microsoft.com/office/powerpoint/2010/main" val="13292255"/>
              </p:ext>
            </p:extLst>
          </p:nvPr>
        </p:nvGraphicFramePr>
        <p:xfrm>
          <a:off x="468313" y="1541463"/>
          <a:ext cx="4689476" cy="4911728"/>
        </p:xfrm>
        <a:graphic>
          <a:graphicData uri="http://schemas.openxmlformats.org/drawingml/2006/table">
            <a:tbl>
              <a:tblPr firstRow="1" bandRow="1">
                <a:tableStyleId>{5C22544A-7EE6-4342-B048-85BDC9FD1C3A}</a:tableStyleId>
              </a:tblPr>
              <a:tblGrid>
                <a:gridCol w="2447503"/>
                <a:gridCol w="2241973"/>
              </a:tblGrid>
              <a:tr h="39622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CA" sz="2000" b="1" i="0" u="none" strike="noStrike" cap="none" normalizeH="0" baseline="0" dirty="0" smtClean="0">
                          <a:ln>
                            <a:noFill/>
                          </a:ln>
                          <a:solidFill>
                            <a:schemeClr val="bg1"/>
                          </a:solidFill>
                          <a:effectLst/>
                          <a:latin typeface="+mn-lt"/>
                        </a:rPr>
                        <a:t>Country</a:t>
                      </a:r>
                      <a:endParaRPr kumimoji="0" lang="en-US" sz="2000" b="1" i="0" u="none" strike="noStrike" cap="none" normalizeH="0" baseline="0" dirty="0" smtClean="0">
                        <a:ln>
                          <a:noFill/>
                        </a:ln>
                        <a:solidFill>
                          <a:schemeClr val="bg1"/>
                        </a:solidFill>
                        <a:effectLst/>
                        <a:latin typeface="+mn-lt"/>
                      </a:endParaRPr>
                    </a:p>
                  </a:txBody>
                  <a:tcPr marL="91416" marR="91416" marT="45713" marB="45713" horzOverflow="overflow">
                    <a:lnL w="12700" cap="flat" cmpd="sng" algn="ctr">
                      <a:solidFill>
                        <a:srgbClr val="000066"/>
                      </a:solidFill>
                      <a:prstDash val="solid"/>
                      <a:round/>
                      <a:headEnd type="none" w="med" len="med"/>
                      <a:tailEnd type="none" w="med" len="med"/>
                    </a:lnL>
                    <a:lnR w="12700" cap="flat" cmpd="sng" algn="ctr">
                      <a:solidFill>
                        <a:srgbClr val="000066"/>
                      </a:solidFill>
                      <a:prstDash val="solid"/>
                      <a:round/>
                      <a:headEnd type="none" w="med" len="med"/>
                      <a:tailEnd type="none" w="med" len="med"/>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solidFill>
                      <a:srgbClr val="000066"/>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CA" sz="2000" b="1" i="0" u="none" strike="noStrike" cap="none" normalizeH="0" baseline="0" dirty="0" smtClean="0">
                          <a:ln>
                            <a:noFill/>
                          </a:ln>
                          <a:solidFill>
                            <a:schemeClr val="bg1"/>
                          </a:solidFill>
                          <a:effectLst/>
                          <a:latin typeface="+mn-lt"/>
                        </a:rPr>
                        <a:t>No. of Claims</a:t>
                      </a:r>
                      <a:endParaRPr kumimoji="0" lang="en-US" sz="2000" b="1" i="0" u="none" strike="noStrike" cap="none" normalizeH="0" baseline="0" dirty="0" smtClean="0">
                        <a:ln>
                          <a:noFill/>
                        </a:ln>
                        <a:solidFill>
                          <a:schemeClr val="bg1"/>
                        </a:solidFill>
                        <a:effectLst/>
                        <a:latin typeface="+mn-lt"/>
                      </a:endParaRPr>
                    </a:p>
                  </a:txBody>
                  <a:tcPr marL="91416" marR="91416" marT="45713" marB="45713" horzOverflow="overflow">
                    <a:lnL w="12700" cap="flat" cmpd="sng" algn="ctr">
                      <a:solidFill>
                        <a:srgbClr val="000066"/>
                      </a:solidFill>
                      <a:prstDash val="solid"/>
                      <a:round/>
                      <a:headEnd type="none" w="med" len="med"/>
                      <a:tailEnd type="none" w="med" len="med"/>
                    </a:lnL>
                    <a:lnR w="12700" cap="flat" cmpd="sng" algn="ctr">
                      <a:solidFill>
                        <a:srgbClr val="000066"/>
                      </a:solidFill>
                      <a:prstDash val="solid"/>
                      <a:round/>
                      <a:headEnd type="none" w="med" len="med"/>
                      <a:tailEnd type="none" w="med" len="med"/>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solidFill>
                      <a:srgbClr val="000066"/>
                    </a:solidFill>
                  </a:tcPr>
                </a:tc>
              </a:tr>
              <a:tr h="619126">
                <a:tc>
                  <a:txBody>
                    <a:bodyPr/>
                    <a:lstStyle/>
                    <a:p>
                      <a:pPr algn="l" fontAlgn="b"/>
                      <a:r>
                        <a:rPr lang="en-CA" sz="2000" b="0" i="0" u="none" strike="noStrike" dirty="0" smtClean="0">
                          <a:solidFill>
                            <a:srgbClr val="002060"/>
                          </a:solidFill>
                          <a:effectLst/>
                          <a:latin typeface="+mn-lt"/>
                        </a:rPr>
                        <a:t>People's Republic of China</a:t>
                      </a:r>
                      <a:endParaRPr lang="en-CA" sz="2000" b="0" i="0" u="none" strike="noStrike" dirty="0">
                        <a:solidFill>
                          <a:srgbClr val="002060"/>
                        </a:solidFill>
                        <a:effectLst/>
                        <a:latin typeface="+mn-lt"/>
                      </a:endParaRPr>
                    </a:p>
                  </a:txBody>
                  <a:tcPr marL="9522" marR="9522" marT="9526" marB="0" anchor="b">
                    <a:lnL w="12700" cap="flat" cmpd="sng" algn="ctr">
                      <a:solidFill>
                        <a:srgbClr val="000066"/>
                      </a:solidFill>
                      <a:prstDash val="solid"/>
                      <a:round/>
                      <a:headEnd type="none" w="med" len="med"/>
                      <a:tailEnd type="none" w="med" len="med"/>
                    </a:lnL>
                    <a:lnR w="12700" cap="flat" cmpd="sng" algn="ctr">
                      <a:solidFill>
                        <a:srgbClr val="000066"/>
                      </a:solidFill>
                      <a:prstDash val="solid"/>
                      <a:round/>
                      <a:headEnd type="none" w="med" len="med"/>
                      <a:tailEnd type="none" w="med" len="med"/>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solidFill>
                      <a:srgbClr val="92D050">
                        <a:alpha val="48000"/>
                      </a:srgbClr>
                    </a:solidFill>
                  </a:tcPr>
                </a:tc>
                <a:tc>
                  <a:txBody>
                    <a:bodyPr/>
                    <a:lstStyle/>
                    <a:p>
                      <a:pPr algn="ctr" fontAlgn="b"/>
                      <a:r>
                        <a:rPr lang="en-CA" sz="2000" b="0" i="0" u="none" strike="noStrike" dirty="0">
                          <a:solidFill>
                            <a:srgbClr val="002060"/>
                          </a:solidFill>
                          <a:effectLst/>
                          <a:latin typeface="+mn-lt"/>
                        </a:rPr>
                        <a:t>761</a:t>
                      </a:r>
                    </a:p>
                  </a:txBody>
                  <a:tcPr marL="9522" marR="9522" marT="9526" marB="0" anchor="b">
                    <a:lnL w="12700" cap="flat" cmpd="sng" algn="ctr">
                      <a:solidFill>
                        <a:srgbClr val="000066"/>
                      </a:solidFill>
                      <a:prstDash val="solid"/>
                      <a:round/>
                      <a:headEnd type="none" w="med" len="med"/>
                      <a:tailEnd type="none" w="med" len="med"/>
                    </a:lnL>
                    <a:lnR w="12700" cap="flat" cmpd="sng" algn="ctr">
                      <a:solidFill>
                        <a:srgbClr val="000066"/>
                      </a:solidFill>
                      <a:prstDash val="solid"/>
                      <a:round/>
                      <a:headEnd type="none" w="med" len="med"/>
                      <a:tailEnd type="none" w="med" len="med"/>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noFill/>
                  </a:tcPr>
                </a:tc>
              </a:tr>
              <a:tr h="360128">
                <a:tc>
                  <a:txBody>
                    <a:bodyPr/>
                    <a:lstStyle/>
                    <a:p>
                      <a:pPr algn="l" fontAlgn="b"/>
                      <a:r>
                        <a:rPr lang="en-CA" sz="2000" b="0" i="0" u="none" strike="noStrike" dirty="0" smtClean="0">
                          <a:solidFill>
                            <a:srgbClr val="002060"/>
                          </a:solidFill>
                          <a:effectLst/>
                          <a:latin typeface="+mn-lt"/>
                        </a:rPr>
                        <a:t>Pakistan</a:t>
                      </a:r>
                      <a:endParaRPr lang="en-CA" sz="2000" b="0" i="0" u="none" strike="noStrike" dirty="0">
                        <a:solidFill>
                          <a:srgbClr val="002060"/>
                        </a:solidFill>
                        <a:effectLst/>
                        <a:latin typeface="+mn-lt"/>
                      </a:endParaRPr>
                    </a:p>
                  </a:txBody>
                  <a:tcPr marL="9522" marR="9522" marT="9526" marB="0" anchor="b">
                    <a:lnL w="12700" cap="flat" cmpd="sng" algn="ctr">
                      <a:solidFill>
                        <a:srgbClr val="000066"/>
                      </a:solidFill>
                      <a:prstDash val="solid"/>
                      <a:round/>
                      <a:headEnd type="none" w="med" len="med"/>
                      <a:tailEnd type="none" w="med" len="med"/>
                    </a:lnL>
                    <a:lnR w="12700" cap="flat" cmpd="sng" algn="ctr">
                      <a:solidFill>
                        <a:srgbClr val="000066"/>
                      </a:solidFill>
                      <a:prstDash val="solid"/>
                      <a:round/>
                      <a:headEnd type="none" w="med" len="med"/>
                      <a:tailEnd type="none" w="med" len="med"/>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solidFill>
                      <a:srgbClr val="92D050">
                        <a:alpha val="48000"/>
                      </a:srgbClr>
                    </a:solidFill>
                  </a:tcPr>
                </a:tc>
                <a:tc>
                  <a:txBody>
                    <a:bodyPr/>
                    <a:lstStyle/>
                    <a:p>
                      <a:pPr algn="ctr" fontAlgn="b"/>
                      <a:r>
                        <a:rPr lang="en-CA" sz="2000" b="0" i="0" u="none" strike="noStrike" dirty="0">
                          <a:solidFill>
                            <a:srgbClr val="002060"/>
                          </a:solidFill>
                          <a:effectLst/>
                          <a:latin typeface="+mn-lt"/>
                        </a:rPr>
                        <a:t>630</a:t>
                      </a:r>
                    </a:p>
                  </a:txBody>
                  <a:tcPr marL="9522" marR="9522" marT="9526" marB="0" anchor="b">
                    <a:lnL w="12700" cap="flat" cmpd="sng" algn="ctr">
                      <a:solidFill>
                        <a:srgbClr val="000066"/>
                      </a:solidFill>
                      <a:prstDash val="solid"/>
                      <a:round/>
                      <a:headEnd type="none" w="med" len="med"/>
                      <a:tailEnd type="none" w="med" len="med"/>
                    </a:lnL>
                    <a:lnR w="12700" cap="flat" cmpd="sng" algn="ctr">
                      <a:solidFill>
                        <a:srgbClr val="000066"/>
                      </a:solidFill>
                      <a:prstDash val="solid"/>
                      <a:round/>
                      <a:headEnd type="none" w="med" len="med"/>
                      <a:tailEnd type="none" w="med" len="med"/>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noFill/>
                  </a:tcPr>
                </a:tc>
              </a:tr>
              <a:tr h="360128">
                <a:tc>
                  <a:txBody>
                    <a:bodyPr/>
                    <a:lstStyle/>
                    <a:p>
                      <a:pPr algn="l" fontAlgn="b"/>
                      <a:r>
                        <a:rPr lang="en-CA" sz="2000" b="0" i="0" u="none" strike="noStrike" dirty="0" smtClean="0">
                          <a:solidFill>
                            <a:srgbClr val="002060"/>
                          </a:solidFill>
                          <a:effectLst/>
                          <a:latin typeface="+mn-lt"/>
                        </a:rPr>
                        <a:t>Colombia</a:t>
                      </a:r>
                      <a:endParaRPr lang="en-CA" sz="2000" b="0" i="0" u="none" strike="noStrike" dirty="0">
                        <a:solidFill>
                          <a:srgbClr val="002060"/>
                        </a:solidFill>
                        <a:effectLst/>
                        <a:latin typeface="+mn-lt"/>
                      </a:endParaRPr>
                    </a:p>
                  </a:txBody>
                  <a:tcPr marL="9522" marR="9522" marT="9526" marB="0" anchor="b">
                    <a:lnL w="12700" cap="flat" cmpd="sng" algn="ctr">
                      <a:solidFill>
                        <a:srgbClr val="000066"/>
                      </a:solidFill>
                      <a:prstDash val="solid"/>
                      <a:round/>
                      <a:headEnd type="none" w="med" len="med"/>
                      <a:tailEnd type="none" w="med" len="med"/>
                    </a:lnL>
                    <a:lnR w="12700" cap="flat" cmpd="sng" algn="ctr">
                      <a:solidFill>
                        <a:srgbClr val="000066"/>
                      </a:solidFill>
                      <a:prstDash val="solid"/>
                      <a:round/>
                      <a:headEnd type="none" w="med" len="med"/>
                      <a:tailEnd type="none" w="med" len="med"/>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solidFill>
                      <a:srgbClr val="92D050">
                        <a:alpha val="48000"/>
                      </a:srgbClr>
                    </a:solidFill>
                  </a:tcPr>
                </a:tc>
                <a:tc>
                  <a:txBody>
                    <a:bodyPr/>
                    <a:lstStyle/>
                    <a:p>
                      <a:pPr algn="ctr" fontAlgn="b"/>
                      <a:r>
                        <a:rPr lang="en-CA" sz="2000" b="0" i="0" u="none" strike="noStrike" dirty="0">
                          <a:solidFill>
                            <a:srgbClr val="002060"/>
                          </a:solidFill>
                          <a:effectLst/>
                          <a:latin typeface="+mn-lt"/>
                        </a:rPr>
                        <a:t>597</a:t>
                      </a:r>
                    </a:p>
                  </a:txBody>
                  <a:tcPr marL="9522" marR="9522" marT="9526" marB="0" anchor="b">
                    <a:lnL w="12700" cap="flat" cmpd="sng" algn="ctr">
                      <a:solidFill>
                        <a:srgbClr val="000066"/>
                      </a:solidFill>
                      <a:prstDash val="solid"/>
                      <a:round/>
                      <a:headEnd type="none" w="med" len="med"/>
                      <a:tailEnd type="none" w="med" len="med"/>
                    </a:lnL>
                    <a:lnR w="12700" cap="flat" cmpd="sng" algn="ctr">
                      <a:solidFill>
                        <a:srgbClr val="000066"/>
                      </a:solidFill>
                      <a:prstDash val="solid"/>
                      <a:round/>
                      <a:headEnd type="none" w="med" len="med"/>
                      <a:tailEnd type="none" w="med" len="med"/>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noFill/>
                  </a:tcPr>
                </a:tc>
              </a:tr>
              <a:tr h="360128">
                <a:tc>
                  <a:txBody>
                    <a:bodyPr/>
                    <a:lstStyle/>
                    <a:p>
                      <a:pPr algn="l" fontAlgn="b"/>
                      <a:r>
                        <a:rPr lang="en-CA" sz="2000" b="0" i="0" u="none" strike="noStrike" dirty="0" smtClean="0">
                          <a:solidFill>
                            <a:srgbClr val="002060"/>
                          </a:solidFill>
                          <a:effectLst/>
                          <a:latin typeface="+mn-lt"/>
                        </a:rPr>
                        <a:t>Syria</a:t>
                      </a:r>
                      <a:endParaRPr lang="en-CA" sz="2000" b="0" i="0" u="none" strike="noStrike" dirty="0">
                        <a:solidFill>
                          <a:srgbClr val="002060"/>
                        </a:solidFill>
                        <a:effectLst/>
                        <a:latin typeface="+mn-lt"/>
                      </a:endParaRPr>
                    </a:p>
                  </a:txBody>
                  <a:tcPr marL="9522" marR="9522" marT="9526" marB="0" anchor="b">
                    <a:lnL w="12700" cap="flat" cmpd="sng" algn="ctr">
                      <a:solidFill>
                        <a:srgbClr val="000066"/>
                      </a:solidFill>
                      <a:prstDash val="solid"/>
                      <a:round/>
                      <a:headEnd type="none" w="med" len="med"/>
                      <a:tailEnd type="none" w="med" len="med"/>
                    </a:lnL>
                    <a:lnR w="12700" cap="flat" cmpd="sng" algn="ctr">
                      <a:solidFill>
                        <a:srgbClr val="000066"/>
                      </a:solidFill>
                      <a:prstDash val="solid"/>
                      <a:round/>
                      <a:headEnd type="none" w="med" len="med"/>
                      <a:tailEnd type="none" w="med" len="med"/>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solidFill>
                      <a:srgbClr val="FF0000">
                        <a:alpha val="48000"/>
                      </a:srgbClr>
                    </a:solidFill>
                  </a:tcPr>
                </a:tc>
                <a:tc>
                  <a:txBody>
                    <a:bodyPr/>
                    <a:lstStyle/>
                    <a:p>
                      <a:pPr algn="ctr" fontAlgn="b"/>
                      <a:r>
                        <a:rPr lang="en-CA" sz="2000" b="0" i="0" u="none" strike="noStrike" dirty="0">
                          <a:solidFill>
                            <a:srgbClr val="002060"/>
                          </a:solidFill>
                          <a:effectLst/>
                          <a:latin typeface="+mn-lt"/>
                        </a:rPr>
                        <a:t>493</a:t>
                      </a:r>
                    </a:p>
                  </a:txBody>
                  <a:tcPr marL="9522" marR="9522" marT="9526" marB="0" anchor="b">
                    <a:lnL w="12700" cap="flat" cmpd="sng" algn="ctr">
                      <a:solidFill>
                        <a:srgbClr val="000066"/>
                      </a:solidFill>
                      <a:prstDash val="solid"/>
                      <a:round/>
                      <a:headEnd type="none" w="med" len="med"/>
                      <a:tailEnd type="none" w="med" len="med"/>
                    </a:lnL>
                    <a:lnR w="12700" cap="flat" cmpd="sng" algn="ctr">
                      <a:solidFill>
                        <a:srgbClr val="000066"/>
                      </a:solidFill>
                      <a:prstDash val="solid"/>
                      <a:round/>
                      <a:headEnd type="none" w="med" len="med"/>
                      <a:tailEnd type="none" w="med" len="med"/>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noFill/>
                  </a:tcPr>
                </a:tc>
              </a:tr>
              <a:tr h="360128">
                <a:tc>
                  <a:txBody>
                    <a:bodyPr/>
                    <a:lstStyle/>
                    <a:p>
                      <a:pPr algn="l" fontAlgn="b"/>
                      <a:r>
                        <a:rPr lang="en-CA" sz="2000" b="0" i="0" u="none" strike="noStrike" dirty="0" smtClean="0">
                          <a:solidFill>
                            <a:srgbClr val="002060"/>
                          </a:solidFill>
                          <a:effectLst/>
                          <a:latin typeface="+mn-lt"/>
                        </a:rPr>
                        <a:t>Nigeria</a:t>
                      </a:r>
                      <a:endParaRPr lang="en-CA" sz="2000" b="0" i="0" u="none" strike="noStrike" dirty="0">
                        <a:solidFill>
                          <a:srgbClr val="002060"/>
                        </a:solidFill>
                        <a:effectLst/>
                        <a:latin typeface="+mn-lt"/>
                      </a:endParaRPr>
                    </a:p>
                  </a:txBody>
                  <a:tcPr marL="9522" marR="9522" marT="9526" marB="0" anchor="b">
                    <a:lnL w="12700" cap="flat" cmpd="sng" algn="ctr">
                      <a:solidFill>
                        <a:srgbClr val="000066"/>
                      </a:solidFill>
                      <a:prstDash val="solid"/>
                      <a:round/>
                      <a:headEnd type="none" w="med" len="med"/>
                      <a:tailEnd type="none" w="med" len="med"/>
                    </a:lnL>
                    <a:lnR w="12700" cap="flat" cmpd="sng" algn="ctr">
                      <a:solidFill>
                        <a:srgbClr val="000066"/>
                      </a:solidFill>
                      <a:prstDash val="solid"/>
                      <a:round/>
                      <a:headEnd type="none" w="med" len="med"/>
                      <a:tailEnd type="none" w="med" len="med"/>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solidFill>
                      <a:srgbClr val="92D050">
                        <a:alpha val="48000"/>
                      </a:srgbClr>
                    </a:solidFill>
                  </a:tcPr>
                </a:tc>
                <a:tc>
                  <a:txBody>
                    <a:bodyPr/>
                    <a:lstStyle/>
                    <a:p>
                      <a:pPr algn="ctr" fontAlgn="b"/>
                      <a:r>
                        <a:rPr lang="en-CA" sz="2000" b="0" i="0" u="none" strike="noStrike" dirty="0">
                          <a:solidFill>
                            <a:srgbClr val="002060"/>
                          </a:solidFill>
                          <a:effectLst/>
                          <a:latin typeface="+mn-lt"/>
                        </a:rPr>
                        <a:t>468</a:t>
                      </a:r>
                    </a:p>
                  </a:txBody>
                  <a:tcPr marL="9522" marR="9522" marT="9526" marB="0" anchor="b">
                    <a:lnL w="12700" cap="flat" cmpd="sng" algn="ctr">
                      <a:solidFill>
                        <a:srgbClr val="000066"/>
                      </a:solidFill>
                      <a:prstDash val="solid"/>
                      <a:round/>
                      <a:headEnd type="none" w="med" len="med"/>
                      <a:tailEnd type="none" w="med" len="med"/>
                    </a:lnL>
                    <a:lnR w="12700" cap="flat" cmpd="sng" algn="ctr">
                      <a:solidFill>
                        <a:srgbClr val="000066"/>
                      </a:solidFill>
                      <a:prstDash val="solid"/>
                      <a:round/>
                      <a:headEnd type="none" w="med" len="med"/>
                      <a:tailEnd type="none" w="med" len="med"/>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noFill/>
                  </a:tcPr>
                </a:tc>
              </a:tr>
              <a:tr h="360128">
                <a:tc>
                  <a:txBody>
                    <a:bodyPr/>
                    <a:lstStyle/>
                    <a:p>
                      <a:pPr algn="l" fontAlgn="b"/>
                      <a:r>
                        <a:rPr lang="en-CA" sz="2000" b="0" i="0" u="none" strike="noStrike" dirty="0" smtClean="0">
                          <a:solidFill>
                            <a:srgbClr val="002060"/>
                          </a:solidFill>
                          <a:effectLst/>
                          <a:latin typeface="+mn-lt"/>
                        </a:rPr>
                        <a:t>Afghanistan</a:t>
                      </a:r>
                      <a:endParaRPr lang="en-CA" sz="2000" b="0" i="0" u="none" strike="noStrike" dirty="0">
                        <a:solidFill>
                          <a:srgbClr val="002060"/>
                        </a:solidFill>
                        <a:effectLst/>
                        <a:latin typeface="+mn-lt"/>
                      </a:endParaRPr>
                    </a:p>
                  </a:txBody>
                  <a:tcPr marL="9522" marR="9522" marT="9526" marB="0" anchor="b">
                    <a:lnL w="12700" cap="flat" cmpd="sng" algn="ctr">
                      <a:solidFill>
                        <a:srgbClr val="000066"/>
                      </a:solidFill>
                      <a:prstDash val="solid"/>
                      <a:round/>
                      <a:headEnd type="none" w="med" len="med"/>
                      <a:tailEnd type="none" w="med" len="med"/>
                    </a:lnL>
                    <a:lnR w="12700" cap="flat" cmpd="sng" algn="ctr">
                      <a:solidFill>
                        <a:srgbClr val="000066"/>
                      </a:solidFill>
                      <a:prstDash val="solid"/>
                      <a:round/>
                      <a:headEnd type="none" w="med" len="med"/>
                      <a:tailEnd type="none" w="med" len="med"/>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solidFill>
                      <a:srgbClr val="FF0000">
                        <a:alpha val="48000"/>
                      </a:srgbClr>
                    </a:solidFill>
                  </a:tcPr>
                </a:tc>
                <a:tc>
                  <a:txBody>
                    <a:bodyPr/>
                    <a:lstStyle/>
                    <a:p>
                      <a:pPr algn="ctr" fontAlgn="b"/>
                      <a:r>
                        <a:rPr lang="en-CA" sz="2000" b="0" i="0" u="none" strike="noStrike" dirty="0">
                          <a:solidFill>
                            <a:srgbClr val="002060"/>
                          </a:solidFill>
                          <a:effectLst/>
                          <a:latin typeface="+mn-lt"/>
                        </a:rPr>
                        <a:t>386</a:t>
                      </a:r>
                    </a:p>
                  </a:txBody>
                  <a:tcPr marL="9522" marR="9522" marT="9526" marB="0" anchor="b">
                    <a:lnL w="12700" cap="flat" cmpd="sng" algn="ctr">
                      <a:solidFill>
                        <a:srgbClr val="000066"/>
                      </a:solidFill>
                      <a:prstDash val="solid"/>
                      <a:round/>
                      <a:headEnd type="none" w="med" len="med"/>
                      <a:tailEnd type="none" w="med" len="med"/>
                    </a:lnL>
                    <a:lnR w="12700" cap="flat" cmpd="sng" algn="ctr">
                      <a:solidFill>
                        <a:srgbClr val="000066"/>
                      </a:solidFill>
                      <a:prstDash val="solid"/>
                      <a:round/>
                      <a:headEnd type="none" w="med" len="med"/>
                      <a:tailEnd type="none" w="med" len="med"/>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noFill/>
                  </a:tcPr>
                </a:tc>
              </a:tr>
              <a:tr h="360128">
                <a:tc>
                  <a:txBody>
                    <a:bodyPr/>
                    <a:lstStyle/>
                    <a:p>
                      <a:pPr algn="l" fontAlgn="b"/>
                      <a:r>
                        <a:rPr lang="en-CA" sz="2000" b="0" i="0" u="none" strike="noStrike" dirty="0" smtClean="0">
                          <a:solidFill>
                            <a:srgbClr val="002060"/>
                          </a:solidFill>
                          <a:effectLst/>
                          <a:latin typeface="+mn-lt"/>
                        </a:rPr>
                        <a:t>Haiti</a:t>
                      </a:r>
                      <a:endParaRPr lang="en-CA" sz="2000" b="0" i="0" u="none" strike="noStrike" dirty="0">
                        <a:solidFill>
                          <a:srgbClr val="002060"/>
                        </a:solidFill>
                        <a:effectLst/>
                        <a:latin typeface="+mn-lt"/>
                      </a:endParaRPr>
                    </a:p>
                  </a:txBody>
                  <a:tcPr marL="9522" marR="9522" marT="9526" marB="0" anchor="b">
                    <a:lnL w="12700" cap="flat" cmpd="sng" algn="ctr">
                      <a:solidFill>
                        <a:srgbClr val="000066"/>
                      </a:solidFill>
                      <a:prstDash val="solid"/>
                      <a:round/>
                      <a:headEnd type="none" w="med" len="med"/>
                      <a:tailEnd type="none" w="med" len="med"/>
                    </a:lnL>
                    <a:lnR w="12700" cap="flat" cmpd="sng" algn="ctr">
                      <a:solidFill>
                        <a:srgbClr val="000066"/>
                      </a:solidFill>
                      <a:prstDash val="solid"/>
                      <a:round/>
                      <a:headEnd type="none" w="med" len="med"/>
                      <a:tailEnd type="none" w="med" len="med"/>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solidFill>
                      <a:srgbClr val="92D050">
                        <a:alpha val="48000"/>
                      </a:srgbClr>
                    </a:solidFill>
                  </a:tcPr>
                </a:tc>
                <a:tc>
                  <a:txBody>
                    <a:bodyPr/>
                    <a:lstStyle/>
                    <a:p>
                      <a:pPr algn="ctr" fontAlgn="b"/>
                      <a:r>
                        <a:rPr lang="en-CA" sz="2000" b="0" i="0" u="none" strike="noStrike" dirty="0">
                          <a:solidFill>
                            <a:srgbClr val="002060"/>
                          </a:solidFill>
                          <a:effectLst/>
                          <a:latin typeface="+mn-lt"/>
                        </a:rPr>
                        <a:t>329</a:t>
                      </a:r>
                    </a:p>
                  </a:txBody>
                  <a:tcPr marL="9522" marR="9522" marT="9526" marB="0" anchor="b">
                    <a:lnL w="12700" cap="flat" cmpd="sng" algn="ctr">
                      <a:solidFill>
                        <a:srgbClr val="000066"/>
                      </a:solidFill>
                      <a:prstDash val="solid"/>
                      <a:round/>
                      <a:headEnd type="none" w="med" len="med"/>
                      <a:tailEnd type="none" w="med" len="med"/>
                    </a:lnL>
                    <a:lnR w="12700" cap="flat" cmpd="sng" algn="ctr">
                      <a:solidFill>
                        <a:srgbClr val="000066"/>
                      </a:solidFill>
                      <a:prstDash val="solid"/>
                      <a:round/>
                      <a:headEnd type="none" w="med" len="med"/>
                      <a:tailEnd type="none" w="med" len="med"/>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noFill/>
                  </a:tcPr>
                </a:tc>
              </a:tr>
              <a:tr h="619126">
                <a:tc>
                  <a:txBody>
                    <a:bodyPr/>
                    <a:lstStyle/>
                    <a:p>
                      <a:pPr algn="l" fontAlgn="b"/>
                      <a:r>
                        <a:rPr lang="en-CA" sz="2000" b="0" i="0" u="none" strike="noStrike" dirty="0" smtClean="0">
                          <a:solidFill>
                            <a:srgbClr val="002060"/>
                          </a:solidFill>
                          <a:effectLst/>
                          <a:latin typeface="+mn-lt"/>
                        </a:rPr>
                        <a:t>Democratic</a:t>
                      </a:r>
                      <a:r>
                        <a:rPr lang="en-CA" sz="2000" b="0" i="0" u="none" strike="noStrike" baseline="0" dirty="0" smtClean="0">
                          <a:solidFill>
                            <a:srgbClr val="002060"/>
                          </a:solidFill>
                          <a:effectLst/>
                          <a:latin typeface="+mn-lt"/>
                        </a:rPr>
                        <a:t> Republic of </a:t>
                      </a:r>
                      <a:r>
                        <a:rPr lang="en-CA" sz="2000" b="0" i="0" u="none" strike="noStrike" dirty="0" smtClean="0">
                          <a:solidFill>
                            <a:srgbClr val="002060"/>
                          </a:solidFill>
                          <a:effectLst/>
                          <a:latin typeface="+mn-lt"/>
                        </a:rPr>
                        <a:t>Congo (DRC)</a:t>
                      </a:r>
                      <a:endParaRPr lang="en-CA" sz="2000" b="0" i="0" u="none" strike="noStrike" dirty="0">
                        <a:solidFill>
                          <a:srgbClr val="002060"/>
                        </a:solidFill>
                        <a:effectLst/>
                        <a:latin typeface="+mn-lt"/>
                      </a:endParaRPr>
                    </a:p>
                  </a:txBody>
                  <a:tcPr marL="9522" marR="9522" marT="9526" marB="0" anchor="b">
                    <a:lnL w="12700" cap="flat" cmpd="sng" algn="ctr">
                      <a:solidFill>
                        <a:srgbClr val="000066"/>
                      </a:solidFill>
                      <a:prstDash val="solid"/>
                      <a:round/>
                      <a:headEnd type="none" w="med" len="med"/>
                      <a:tailEnd type="none" w="med" len="med"/>
                    </a:lnL>
                    <a:lnR w="12700" cap="flat" cmpd="sng" algn="ctr">
                      <a:solidFill>
                        <a:srgbClr val="000066"/>
                      </a:solidFill>
                      <a:prstDash val="solid"/>
                      <a:round/>
                      <a:headEnd type="none" w="med" len="med"/>
                      <a:tailEnd type="none" w="med" len="med"/>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solidFill>
                      <a:srgbClr val="92D050">
                        <a:alpha val="48000"/>
                      </a:srgbClr>
                    </a:solidFill>
                  </a:tcPr>
                </a:tc>
                <a:tc>
                  <a:txBody>
                    <a:bodyPr/>
                    <a:lstStyle/>
                    <a:p>
                      <a:pPr algn="ctr" fontAlgn="b"/>
                      <a:r>
                        <a:rPr lang="en-CA" sz="2000" b="0" i="0" u="none" strike="noStrike" dirty="0">
                          <a:solidFill>
                            <a:srgbClr val="002060"/>
                          </a:solidFill>
                          <a:effectLst/>
                          <a:latin typeface="+mn-lt"/>
                        </a:rPr>
                        <a:t>308</a:t>
                      </a:r>
                    </a:p>
                  </a:txBody>
                  <a:tcPr marL="9522" marR="9522" marT="9526" marB="0" anchor="b">
                    <a:lnL w="12700" cap="flat" cmpd="sng" algn="ctr">
                      <a:solidFill>
                        <a:srgbClr val="000066"/>
                      </a:solidFill>
                      <a:prstDash val="solid"/>
                      <a:round/>
                      <a:headEnd type="none" w="med" len="med"/>
                      <a:tailEnd type="none" w="med" len="med"/>
                    </a:lnL>
                    <a:lnR w="12700" cap="flat" cmpd="sng" algn="ctr">
                      <a:solidFill>
                        <a:srgbClr val="000066"/>
                      </a:solidFill>
                      <a:prstDash val="solid"/>
                      <a:round/>
                      <a:headEnd type="none" w="med" len="med"/>
                      <a:tailEnd type="none" w="med" len="med"/>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noFill/>
                  </a:tcPr>
                </a:tc>
              </a:tr>
              <a:tr h="360128">
                <a:tc>
                  <a:txBody>
                    <a:bodyPr/>
                    <a:lstStyle/>
                    <a:p>
                      <a:pPr algn="l" fontAlgn="b"/>
                      <a:r>
                        <a:rPr lang="en-CA" sz="2000" b="0" i="0" u="none" strike="noStrike" dirty="0" smtClean="0">
                          <a:solidFill>
                            <a:srgbClr val="002060"/>
                          </a:solidFill>
                          <a:effectLst/>
                          <a:latin typeface="+mn-lt"/>
                        </a:rPr>
                        <a:t>Somalia</a:t>
                      </a:r>
                      <a:endParaRPr lang="en-CA" sz="2000" b="0" i="0" u="none" strike="noStrike" dirty="0">
                        <a:solidFill>
                          <a:srgbClr val="002060"/>
                        </a:solidFill>
                        <a:effectLst/>
                        <a:latin typeface="+mn-lt"/>
                      </a:endParaRPr>
                    </a:p>
                  </a:txBody>
                  <a:tcPr marL="9522" marR="9522" marT="9526" marB="0" anchor="b">
                    <a:lnL w="12700" cap="flat" cmpd="sng" algn="ctr">
                      <a:solidFill>
                        <a:srgbClr val="000066"/>
                      </a:solidFill>
                      <a:prstDash val="solid"/>
                      <a:round/>
                      <a:headEnd type="none" w="med" len="med"/>
                      <a:tailEnd type="none" w="med" len="med"/>
                    </a:lnL>
                    <a:lnR w="12700" cap="flat" cmpd="sng" algn="ctr">
                      <a:solidFill>
                        <a:srgbClr val="000066"/>
                      </a:solidFill>
                      <a:prstDash val="solid"/>
                      <a:round/>
                      <a:headEnd type="none" w="med" len="med"/>
                      <a:tailEnd type="none" w="med" len="med"/>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solidFill>
                      <a:srgbClr val="92D050">
                        <a:alpha val="48000"/>
                      </a:srgbClr>
                    </a:solidFill>
                  </a:tcPr>
                </a:tc>
                <a:tc>
                  <a:txBody>
                    <a:bodyPr/>
                    <a:lstStyle/>
                    <a:p>
                      <a:pPr algn="ctr" fontAlgn="b"/>
                      <a:r>
                        <a:rPr lang="en-CA" sz="2000" b="0" i="0" u="none" strike="noStrike" dirty="0">
                          <a:solidFill>
                            <a:srgbClr val="002060"/>
                          </a:solidFill>
                          <a:effectLst/>
                          <a:latin typeface="+mn-lt"/>
                        </a:rPr>
                        <a:t>290</a:t>
                      </a:r>
                    </a:p>
                  </a:txBody>
                  <a:tcPr marL="9522" marR="9522" marT="9526" marB="0" anchor="b">
                    <a:lnL w="12700" cap="flat" cmpd="sng" algn="ctr">
                      <a:solidFill>
                        <a:srgbClr val="000066"/>
                      </a:solidFill>
                      <a:prstDash val="solid"/>
                      <a:round/>
                      <a:headEnd type="none" w="med" len="med"/>
                      <a:tailEnd type="none" w="med" len="med"/>
                    </a:lnL>
                    <a:lnR w="12700" cap="flat" cmpd="sng" algn="ctr">
                      <a:solidFill>
                        <a:srgbClr val="000066"/>
                      </a:solidFill>
                      <a:prstDash val="solid"/>
                      <a:round/>
                      <a:headEnd type="none" w="med" len="med"/>
                      <a:tailEnd type="none" w="med" len="med"/>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noFill/>
                  </a:tcPr>
                </a:tc>
              </a:tr>
              <a:tr h="360128">
                <a:tc>
                  <a:txBody>
                    <a:bodyPr/>
                    <a:lstStyle/>
                    <a:p>
                      <a:pPr algn="l" fontAlgn="b"/>
                      <a:r>
                        <a:rPr lang="en-CA" sz="2000" b="0" i="0" u="none" strike="noStrike" dirty="0" smtClean="0">
                          <a:solidFill>
                            <a:srgbClr val="002060"/>
                          </a:solidFill>
                          <a:effectLst/>
                          <a:latin typeface="+mn-lt"/>
                        </a:rPr>
                        <a:t>Egypt</a:t>
                      </a:r>
                      <a:endParaRPr lang="en-CA" sz="2000" b="0" i="0" u="none" strike="noStrike" dirty="0">
                        <a:solidFill>
                          <a:srgbClr val="002060"/>
                        </a:solidFill>
                        <a:effectLst/>
                        <a:latin typeface="+mn-lt"/>
                      </a:endParaRPr>
                    </a:p>
                  </a:txBody>
                  <a:tcPr marL="9522" marR="9522" marT="9526" marB="0" anchor="b">
                    <a:lnL w="12700" cap="flat" cmpd="sng" algn="ctr">
                      <a:solidFill>
                        <a:srgbClr val="000066"/>
                      </a:solidFill>
                      <a:prstDash val="solid"/>
                      <a:round/>
                      <a:headEnd type="none" w="med" len="med"/>
                      <a:tailEnd type="none" w="med" len="med"/>
                    </a:lnL>
                    <a:lnR w="12700" cap="flat" cmpd="sng" algn="ctr">
                      <a:solidFill>
                        <a:srgbClr val="000066"/>
                      </a:solidFill>
                      <a:prstDash val="solid"/>
                      <a:round/>
                      <a:headEnd type="none" w="med" len="med"/>
                      <a:tailEnd type="none" w="med" len="med"/>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solidFill>
                      <a:srgbClr val="FF0000">
                        <a:alpha val="48000"/>
                      </a:srgbClr>
                    </a:solidFill>
                  </a:tcPr>
                </a:tc>
                <a:tc>
                  <a:txBody>
                    <a:bodyPr/>
                    <a:lstStyle/>
                    <a:p>
                      <a:pPr algn="ctr" fontAlgn="b"/>
                      <a:r>
                        <a:rPr lang="en-CA" sz="2000" b="0" i="0" u="none" strike="noStrike" dirty="0">
                          <a:solidFill>
                            <a:srgbClr val="002060"/>
                          </a:solidFill>
                          <a:effectLst/>
                          <a:latin typeface="+mn-lt"/>
                        </a:rPr>
                        <a:t>255</a:t>
                      </a:r>
                    </a:p>
                  </a:txBody>
                  <a:tcPr marL="9522" marR="9522" marT="9526" marB="0" anchor="b">
                    <a:lnL w="12700" cap="flat" cmpd="sng" algn="ctr">
                      <a:solidFill>
                        <a:srgbClr val="000066"/>
                      </a:solidFill>
                      <a:prstDash val="solid"/>
                      <a:round/>
                      <a:headEnd type="none" w="med" len="med"/>
                      <a:tailEnd type="none" w="med" len="med"/>
                    </a:lnL>
                    <a:lnR w="12700" cap="flat" cmpd="sng" algn="ctr">
                      <a:solidFill>
                        <a:srgbClr val="000066"/>
                      </a:solidFill>
                      <a:prstDash val="solid"/>
                      <a:round/>
                      <a:headEnd type="none" w="med" len="med"/>
                      <a:tailEnd type="none" w="med" len="med"/>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noFill/>
                  </a:tcPr>
                </a:tc>
              </a:tr>
              <a:tr h="39622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CA" sz="2000" b="1" i="0" u="none" strike="noStrike" cap="none" normalizeH="0" baseline="0" dirty="0" smtClean="0">
                          <a:ln>
                            <a:noFill/>
                          </a:ln>
                          <a:solidFill>
                            <a:srgbClr val="000066"/>
                          </a:solidFill>
                          <a:effectLst/>
                          <a:latin typeface="+mn-lt"/>
                        </a:rPr>
                        <a:t>Total</a:t>
                      </a:r>
                      <a:endParaRPr kumimoji="0" lang="en-US" sz="2000" b="1" i="0" u="none" strike="noStrike" cap="none" normalizeH="0" baseline="0" dirty="0" smtClean="0">
                        <a:ln>
                          <a:noFill/>
                        </a:ln>
                        <a:solidFill>
                          <a:srgbClr val="000066"/>
                        </a:solidFill>
                        <a:effectLst/>
                        <a:latin typeface="+mn-lt"/>
                      </a:endParaRPr>
                    </a:p>
                  </a:txBody>
                  <a:tcPr marL="91416" marR="91416" marT="45713" marB="45713" horzOverflow="overflow">
                    <a:lnL w="12700" cap="flat" cmpd="sng" algn="ctr">
                      <a:solidFill>
                        <a:srgbClr val="000066"/>
                      </a:solidFill>
                      <a:prstDash val="solid"/>
                      <a:round/>
                      <a:headEnd type="none" w="med" len="med"/>
                      <a:tailEnd type="none" w="med" len="med"/>
                    </a:lnL>
                    <a:lnR w="12700" cap="flat" cmpd="sng" algn="ctr">
                      <a:solidFill>
                        <a:srgbClr val="000066"/>
                      </a:solidFill>
                      <a:prstDash val="solid"/>
                      <a:round/>
                      <a:headEnd type="none" w="med" len="med"/>
                      <a:tailEnd type="none" w="med" len="med"/>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2000" b="1" i="0" u="none" strike="noStrike" kern="1200" dirty="0" smtClean="0">
                          <a:solidFill>
                            <a:srgbClr val="002060"/>
                          </a:solidFill>
                          <a:effectLst/>
                          <a:latin typeface="+mn-lt"/>
                          <a:ea typeface="+mn-ea"/>
                          <a:cs typeface="+mn-cs"/>
                        </a:rPr>
                        <a:t>10,375</a:t>
                      </a:r>
                      <a:endParaRPr lang="en-US" sz="2000" b="1" i="0" u="none" strike="noStrike" kern="1200" dirty="0" smtClean="0">
                        <a:solidFill>
                          <a:srgbClr val="002060"/>
                        </a:solidFill>
                        <a:effectLst/>
                        <a:latin typeface="+mn-lt"/>
                        <a:ea typeface="+mn-ea"/>
                        <a:cs typeface="+mn-cs"/>
                      </a:endParaRPr>
                    </a:p>
                  </a:txBody>
                  <a:tcPr marL="91416" marR="91416" marT="45713" marB="45713" horzOverflow="overflow">
                    <a:lnL w="12700" cap="flat" cmpd="sng" algn="ctr">
                      <a:solidFill>
                        <a:srgbClr val="000066"/>
                      </a:solidFill>
                      <a:prstDash val="solid"/>
                      <a:round/>
                      <a:headEnd type="none" w="med" len="med"/>
                      <a:tailEnd type="none" w="med" len="med"/>
                    </a:lnL>
                    <a:lnR w="12700" cap="flat" cmpd="sng" algn="ctr">
                      <a:solidFill>
                        <a:srgbClr val="000066"/>
                      </a:solidFill>
                      <a:prstDash val="solid"/>
                      <a:round/>
                      <a:headEnd type="none" w="med" len="med"/>
                      <a:tailEnd type="none" w="med" len="med"/>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noFill/>
                  </a:tcPr>
                </a:tc>
              </a:tr>
            </a:tbl>
          </a:graphicData>
        </a:graphic>
      </p:graphicFrame>
      <p:graphicFrame>
        <p:nvGraphicFramePr>
          <p:cNvPr id="7" name="Content Placeholder 6"/>
          <p:cNvGraphicFramePr>
            <a:graphicFrameLocks noGrp="1"/>
          </p:cNvGraphicFramePr>
          <p:nvPr>
            <p:ph sz="half" idx="2"/>
          </p:nvPr>
        </p:nvGraphicFramePr>
        <p:xfrm>
          <a:off x="5435600" y="5373688"/>
          <a:ext cx="3251200" cy="741362"/>
        </p:xfrm>
        <a:graphic>
          <a:graphicData uri="http://schemas.openxmlformats.org/drawingml/2006/table">
            <a:tbl>
              <a:tblPr firstRow="1" bandRow="1">
                <a:tableStyleId>{5C22544A-7EE6-4342-B048-85BDC9FD1C3A}</a:tableStyleId>
              </a:tblPr>
              <a:tblGrid>
                <a:gridCol w="3251200"/>
              </a:tblGrid>
              <a:tr h="370681">
                <a:tc>
                  <a:txBody>
                    <a:bodyPr/>
                    <a:lstStyle/>
                    <a:p>
                      <a:r>
                        <a:rPr lang="en-CA" sz="1800" b="0" dirty="0" smtClean="0">
                          <a:solidFill>
                            <a:srgbClr val="000066"/>
                          </a:solidFill>
                        </a:rPr>
                        <a:t>Increase</a:t>
                      </a:r>
                      <a:r>
                        <a:rPr lang="en-CA" sz="1800" b="0" baseline="0" dirty="0" smtClean="0">
                          <a:solidFill>
                            <a:srgbClr val="000066"/>
                          </a:solidFill>
                        </a:rPr>
                        <a:t> from 2012</a:t>
                      </a:r>
                      <a:endParaRPr lang="en-CA" sz="1800" b="0" dirty="0">
                        <a:solidFill>
                          <a:srgbClr val="000066"/>
                        </a:solidFill>
                      </a:endParaRPr>
                    </a:p>
                  </a:txBody>
                  <a:tcPr marT="45700" marB="45700">
                    <a:solidFill>
                      <a:srgbClr val="FF0000">
                        <a:alpha val="48000"/>
                      </a:srgbClr>
                    </a:solidFill>
                  </a:tcPr>
                </a:tc>
              </a:tr>
              <a:tr h="370681">
                <a:tc>
                  <a:txBody>
                    <a:bodyPr/>
                    <a:lstStyle/>
                    <a:p>
                      <a:r>
                        <a:rPr lang="en-CA" sz="1800" b="0" dirty="0" smtClean="0">
                          <a:solidFill>
                            <a:srgbClr val="000066"/>
                          </a:solidFill>
                        </a:rPr>
                        <a:t>Decrease</a:t>
                      </a:r>
                      <a:r>
                        <a:rPr lang="en-CA" sz="1800" b="0" baseline="0" dirty="0" smtClean="0">
                          <a:solidFill>
                            <a:srgbClr val="000066"/>
                          </a:solidFill>
                        </a:rPr>
                        <a:t> from 2012</a:t>
                      </a:r>
                      <a:endParaRPr lang="en-CA" sz="1800" b="0" dirty="0">
                        <a:solidFill>
                          <a:srgbClr val="000066"/>
                        </a:solidFill>
                      </a:endParaRPr>
                    </a:p>
                  </a:txBody>
                  <a:tcPr marT="45700" marB="45700">
                    <a:solidFill>
                      <a:srgbClr val="92D050">
                        <a:alpha val="48000"/>
                      </a:srgbClr>
                    </a:solidFill>
                  </a:tcPr>
                </a:tc>
              </a:tr>
            </a:tbl>
          </a:graphicData>
        </a:graphic>
      </p:graphicFrame>
      <p:sp>
        <p:nvSpPr>
          <p:cNvPr id="11316" name="Slide Number Placeholder 4"/>
          <p:cNvSpPr>
            <a:spLocks noGrp="1"/>
          </p:cNvSpPr>
          <p:nvPr>
            <p:ph type="sldNum" sz="quarter" idx="12"/>
          </p:nvPr>
        </p:nvSpPr>
        <p:spPr>
          <a:noFill/>
        </p:spPr>
        <p:txBody>
          <a:bodyPr/>
          <a:lstStyle>
            <a:lvl1pPr eaLnBrk="0" hangingPunct="0">
              <a:spcBef>
                <a:spcPct val="20000"/>
              </a:spcBef>
              <a:buChar char="•"/>
              <a:defRPr sz="2400">
                <a:solidFill>
                  <a:srgbClr val="000066"/>
                </a:solidFill>
                <a:latin typeface="Arial" charset="0"/>
              </a:defRPr>
            </a:lvl1pPr>
            <a:lvl2pPr marL="742950" indent="-285750" eaLnBrk="0" hangingPunct="0">
              <a:spcBef>
                <a:spcPct val="20000"/>
              </a:spcBef>
              <a:buChar char="–"/>
              <a:defRPr sz="2000">
                <a:solidFill>
                  <a:srgbClr val="000066"/>
                </a:solidFill>
                <a:latin typeface="Arial" charset="0"/>
              </a:defRPr>
            </a:lvl2pPr>
            <a:lvl3pPr marL="1143000" indent="-228600" eaLnBrk="0" hangingPunct="0">
              <a:spcBef>
                <a:spcPct val="20000"/>
              </a:spcBef>
              <a:buChar char="•"/>
              <a:defRPr>
                <a:solidFill>
                  <a:srgbClr val="000066"/>
                </a:solidFill>
                <a:latin typeface="Arial" charset="0"/>
              </a:defRPr>
            </a:lvl3pPr>
            <a:lvl4pPr marL="1600200" indent="-228600" eaLnBrk="0" hangingPunct="0">
              <a:spcBef>
                <a:spcPct val="20000"/>
              </a:spcBef>
              <a:buChar char="–"/>
              <a:defRPr sz="16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04E2B062-ADB7-4C81-9831-6C0E3E2057F5}" type="slidenum">
              <a:rPr lang="en-US" altLang="en-US" sz="1400" smtClean="0">
                <a:solidFill>
                  <a:schemeClr val="tx1"/>
                </a:solidFill>
              </a:rPr>
              <a:pPr eaLnBrk="1" hangingPunct="1">
                <a:spcBef>
                  <a:spcPct val="0"/>
                </a:spcBef>
                <a:buFontTx/>
                <a:buNone/>
              </a:pPr>
              <a:t>7</a:t>
            </a:fld>
            <a:endParaRPr lang="en-US" altLang="en-US" sz="1400" smtClean="0">
              <a:solidFill>
                <a:schemeClr val="tx1"/>
              </a:solidFill>
            </a:endParaRPr>
          </a:p>
        </p:txBody>
      </p:sp>
      <p:sp>
        <p:nvSpPr>
          <p:cNvPr id="8" name="TextBox 7"/>
          <p:cNvSpPr txBox="1"/>
          <p:nvPr/>
        </p:nvSpPr>
        <p:spPr>
          <a:xfrm>
            <a:off x="5435600" y="1557338"/>
            <a:ext cx="3240088" cy="3200876"/>
          </a:xfrm>
          <a:prstGeom prst="rect">
            <a:avLst/>
          </a:prstGeom>
          <a:noFill/>
        </p:spPr>
        <p:txBody>
          <a:bodyPr>
            <a:spAutoFit/>
          </a:bodyPr>
          <a:lstStyle/>
          <a:p>
            <a:pPr>
              <a:defRPr/>
            </a:pPr>
            <a:r>
              <a:rPr lang="en-CA" altLang="en-US" dirty="0">
                <a:solidFill>
                  <a:srgbClr val="000066"/>
                </a:solidFill>
              </a:rPr>
              <a:t>Significant change in makeup of top </a:t>
            </a:r>
            <a:r>
              <a:rPr lang="en-CA" altLang="en-US" dirty="0" smtClean="0">
                <a:solidFill>
                  <a:srgbClr val="000066"/>
                </a:solidFill>
              </a:rPr>
              <a:t>10 </a:t>
            </a:r>
            <a:r>
              <a:rPr lang="en-CA" altLang="en-US" dirty="0">
                <a:solidFill>
                  <a:srgbClr val="000066"/>
                </a:solidFill>
              </a:rPr>
              <a:t>from 2012 to 2013</a:t>
            </a:r>
          </a:p>
          <a:p>
            <a:pPr>
              <a:defRPr/>
            </a:pPr>
            <a:endParaRPr lang="en-CA" altLang="en-US" dirty="0">
              <a:solidFill>
                <a:srgbClr val="000066"/>
              </a:solidFill>
            </a:endParaRPr>
          </a:p>
          <a:p>
            <a:pPr>
              <a:defRPr/>
            </a:pPr>
            <a:r>
              <a:rPr lang="en-CA" altLang="en-US" dirty="0" smtClean="0">
                <a:solidFill>
                  <a:srgbClr val="000066"/>
                </a:solidFill>
              </a:rPr>
              <a:t>New top source countries: </a:t>
            </a:r>
            <a:endParaRPr lang="en-CA" altLang="en-US" dirty="0">
              <a:solidFill>
                <a:srgbClr val="000066"/>
              </a:solidFill>
            </a:endParaRPr>
          </a:p>
          <a:p>
            <a:pPr marL="285750" indent="-285750">
              <a:buFont typeface="Arial" panose="020B0604020202020204" pitchFamily="34" charset="0"/>
              <a:buChar char="•"/>
              <a:defRPr/>
            </a:pPr>
            <a:r>
              <a:rPr lang="en-CA" altLang="en-US" sz="1600" dirty="0">
                <a:solidFill>
                  <a:srgbClr val="000066"/>
                </a:solidFill>
              </a:rPr>
              <a:t>Syria, Egypt, </a:t>
            </a:r>
            <a:r>
              <a:rPr lang="en-CA" altLang="en-US" sz="1600" dirty="0" smtClean="0">
                <a:solidFill>
                  <a:srgbClr val="000066"/>
                </a:solidFill>
              </a:rPr>
              <a:t>DRC, </a:t>
            </a:r>
            <a:r>
              <a:rPr lang="en-CA" altLang="en-US" sz="1600" dirty="0">
                <a:solidFill>
                  <a:srgbClr val="000066"/>
                </a:solidFill>
              </a:rPr>
              <a:t>Afghanistan, Haiti</a:t>
            </a:r>
          </a:p>
          <a:p>
            <a:pPr marL="285750" indent="-285750">
              <a:buFont typeface="Arial" panose="020B0604020202020204" pitchFamily="34" charset="0"/>
              <a:buChar char="•"/>
              <a:defRPr/>
            </a:pPr>
            <a:endParaRPr lang="en-CA" altLang="en-US" sz="1600" dirty="0">
              <a:solidFill>
                <a:srgbClr val="000066"/>
              </a:solidFill>
            </a:endParaRPr>
          </a:p>
          <a:p>
            <a:pPr>
              <a:defRPr/>
            </a:pPr>
            <a:r>
              <a:rPr lang="en-CA" altLang="en-US" dirty="0" smtClean="0">
                <a:solidFill>
                  <a:srgbClr val="000066"/>
                </a:solidFill>
              </a:rPr>
              <a:t>Countries still of interest:</a:t>
            </a:r>
            <a:endParaRPr lang="en-CA" altLang="en-US" dirty="0">
              <a:solidFill>
                <a:srgbClr val="000066"/>
              </a:solidFill>
            </a:endParaRPr>
          </a:p>
          <a:p>
            <a:pPr marL="285750" indent="-285750">
              <a:buFont typeface="Arial" panose="020B0604020202020204" pitchFamily="34" charset="0"/>
              <a:buChar char="•"/>
              <a:defRPr/>
            </a:pPr>
            <a:r>
              <a:rPr lang="en-CA" altLang="en-US" sz="1600" dirty="0">
                <a:solidFill>
                  <a:srgbClr val="000066"/>
                </a:solidFill>
              </a:rPr>
              <a:t>India, </a:t>
            </a:r>
            <a:r>
              <a:rPr lang="en-CA" altLang="en-US" sz="1600" dirty="0" smtClean="0">
                <a:solidFill>
                  <a:srgbClr val="000066"/>
                </a:solidFill>
              </a:rPr>
              <a:t>North Korea</a:t>
            </a:r>
            <a:endParaRPr lang="en-CA" altLang="en-US" sz="1600" dirty="0">
              <a:solidFill>
                <a:srgbClr val="000066"/>
              </a:solidFill>
            </a:endParaRPr>
          </a:p>
          <a:p>
            <a:pPr marL="285750" indent="-285750">
              <a:buFont typeface="Arial" panose="020B0604020202020204" pitchFamily="34" charset="0"/>
              <a:buChar char="•"/>
              <a:defRPr/>
            </a:pPr>
            <a:endParaRPr lang="en-CA" altLang="en-US" sz="1600" dirty="0">
              <a:solidFill>
                <a:srgbClr val="000066"/>
              </a:solidFill>
            </a:endParaRPr>
          </a:p>
          <a:p>
            <a:pPr marL="285750" indent="-285750">
              <a:buFont typeface="Arial" panose="020B0604020202020204" pitchFamily="34" charset="0"/>
              <a:buChar char="•"/>
              <a:defRPr/>
            </a:pPr>
            <a:endParaRPr lang="en-CA" altLang="en-US" sz="1600" dirty="0">
              <a:solidFill>
                <a:srgbClr val="000066"/>
              </a:solidFill>
            </a:endParaRPr>
          </a:p>
          <a:p>
            <a:pPr>
              <a:defRPr/>
            </a:pPr>
            <a:endParaRPr lang="en-CA" altLang="en-US" sz="1600" dirty="0">
              <a:solidFill>
                <a:srgbClr val="000066"/>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4"/>
          <p:cNvSpPr>
            <a:spLocks noGrp="1" noChangeArrowheads="1"/>
          </p:cNvSpPr>
          <p:nvPr>
            <p:ph type="title"/>
          </p:nvPr>
        </p:nvSpPr>
        <p:spPr/>
        <p:txBody>
          <a:bodyPr/>
          <a:lstStyle/>
          <a:p>
            <a:pPr eaLnBrk="1" hangingPunct="1"/>
            <a:r>
              <a:rPr lang="en-CA" altLang="en-US" sz="2400" dirty="0" smtClean="0"/>
              <a:t>Irregular Migration –  Top Source Countries 2012</a:t>
            </a:r>
            <a:endParaRPr lang="en-US" altLang="en-US" sz="2400" dirty="0" smtClean="0"/>
          </a:p>
        </p:txBody>
      </p:sp>
      <p:graphicFrame>
        <p:nvGraphicFramePr>
          <p:cNvPr id="42062" name="Group 78"/>
          <p:cNvGraphicFramePr>
            <a:graphicFrameLocks noGrp="1"/>
          </p:cNvGraphicFramePr>
          <p:nvPr>
            <p:ph sz="half" idx="1"/>
            <p:extLst>
              <p:ext uri="{D42A27DB-BD31-4B8C-83A1-F6EECF244321}">
                <p14:modId xmlns:p14="http://schemas.microsoft.com/office/powerpoint/2010/main" val="702977687"/>
              </p:ext>
            </p:extLst>
          </p:nvPr>
        </p:nvGraphicFramePr>
        <p:xfrm>
          <a:off x="457200" y="1600200"/>
          <a:ext cx="6419850" cy="4781595"/>
        </p:xfrm>
        <a:graphic>
          <a:graphicData uri="http://schemas.openxmlformats.org/drawingml/2006/table">
            <a:tbl>
              <a:tblPr/>
              <a:tblGrid>
                <a:gridCol w="4114800"/>
                <a:gridCol w="2305050"/>
              </a:tblGrid>
              <a:tr h="39618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CA" sz="2000" b="1" i="0" u="none" strike="noStrike" cap="none" normalizeH="0" baseline="0" dirty="0" smtClean="0">
                          <a:ln>
                            <a:noFill/>
                          </a:ln>
                          <a:solidFill>
                            <a:srgbClr val="000066"/>
                          </a:solidFill>
                          <a:effectLst/>
                          <a:latin typeface="Arial" charset="0"/>
                        </a:rPr>
                        <a:t>Country</a:t>
                      </a:r>
                      <a:endParaRPr kumimoji="0" lang="en-US" sz="2000" b="1" i="0" u="none" strike="noStrike" cap="none" normalizeH="0" baseline="0" dirty="0" smtClean="0">
                        <a:ln>
                          <a:noFill/>
                        </a:ln>
                        <a:solidFill>
                          <a:srgbClr val="000066"/>
                        </a:solidFill>
                        <a:effectLst/>
                        <a:latin typeface="Arial" charset="0"/>
                      </a:endParaRPr>
                    </a:p>
                  </a:txBody>
                  <a:tcPr marT="45692" marB="4569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CA" sz="2000" b="1" i="0" u="none" strike="noStrike" cap="none" normalizeH="0" baseline="0" smtClean="0">
                          <a:ln>
                            <a:noFill/>
                          </a:ln>
                          <a:solidFill>
                            <a:srgbClr val="000066"/>
                          </a:solidFill>
                          <a:effectLst/>
                          <a:latin typeface="Arial" charset="0"/>
                        </a:rPr>
                        <a:t>No. of Claims</a:t>
                      </a:r>
                      <a:endParaRPr kumimoji="0" lang="en-US" sz="2000" b="1" i="0" u="none" strike="noStrike" cap="none" normalizeH="0" baseline="0" smtClean="0">
                        <a:ln>
                          <a:noFill/>
                        </a:ln>
                        <a:solidFill>
                          <a:srgbClr val="000066"/>
                        </a:solidFill>
                        <a:effectLst/>
                        <a:latin typeface="Arial" charset="0"/>
                      </a:endParaRPr>
                    </a:p>
                  </a:txBody>
                  <a:tcPr marT="45692" marB="4569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18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CA" sz="2000" b="0" i="0" u="none" strike="noStrike" cap="none" normalizeH="0" baseline="0" dirty="0" smtClean="0">
                          <a:ln>
                            <a:noFill/>
                          </a:ln>
                          <a:solidFill>
                            <a:schemeClr val="tx1"/>
                          </a:solidFill>
                          <a:effectLst/>
                          <a:latin typeface="Arial" charset="0"/>
                        </a:rPr>
                        <a:t>Hungary</a:t>
                      </a:r>
                      <a:endParaRPr kumimoji="0" lang="en-US" sz="2000" b="0" i="0" u="none" strike="noStrike" cap="none" normalizeH="0" baseline="0" dirty="0" smtClean="0">
                        <a:ln>
                          <a:noFill/>
                        </a:ln>
                        <a:solidFill>
                          <a:schemeClr val="tx1"/>
                        </a:solidFill>
                        <a:effectLst/>
                        <a:latin typeface="Arial" charset="0"/>
                      </a:endParaRPr>
                    </a:p>
                  </a:txBody>
                  <a:tcPr marT="45692" marB="4569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CA" sz="2000" b="0" i="0" u="none" strike="noStrike" cap="none" normalizeH="0" baseline="0" dirty="0" smtClean="0">
                          <a:ln>
                            <a:noFill/>
                          </a:ln>
                          <a:solidFill>
                            <a:srgbClr val="000066"/>
                          </a:solidFill>
                          <a:effectLst/>
                          <a:latin typeface="Arial" charset="0"/>
                        </a:rPr>
                        <a:t>1880</a:t>
                      </a:r>
                      <a:endParaRPr kumimoji="0" lang="en-US" sz="2000" b="0" i="0" u="none" strike="noStrike" cap="none" normalizeH="0" baseline="0" dirty="0" smtClean="0">
                        <a:ln>
                          <a:noFill/>
                        </a:ln>
                        <a:solidFill>
                          <a:srgbClr val="000066"/>
                        </a:solidFill>
                        <a:effectLst/>
                        <a:latin typeface="Arial" charset="0"/>
                      </a:endParaRPr>
                    </a:p>
                  </a:txBody>
                  <a:tcPr marT="45692" marB="4569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18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CA" sz="2000" b="0" i="0" u="none" strike="noStrike" cap="none" normalizeH="0" baseline="0" dirty="0" smtClean="0">
                          <a:ln>
                            <a:noFill/>
                          </a:ln>
                          <a:solidFill>
                            <a:srgbClr val="000066"/>
                          </a:solidFill>
                          <a:effectLst/>
                          <a:latin typeface="Arial" charset="0"/>
                        </a:rPr>
                        <a:t>China</a:t>
                      </a:r>
                      <a:endParaRPr kumimoji="0" lang="en-US" sz="2000" b="0" i="0" u="none" strike="noStrike" cap="none" normalizeH="0" baseline="0" dirty="0" smtClean="0">
                        <a:ln>
                          <a:noFill/>
                        </a:ln>
                        <a:solidFill>
                          <a:srgbClr val="000066"/>
                        </a:solidFill>
                        <a:effectLst/>
                        <a:latin typeface="Arial" charset="0"/>
                      </a:endParaRPr>
                    </a:p>
                  </a:txBody>
                  <a:tcPr marT="45692" marB="4569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CA" sz="2000" b="0" i="0" u="none" strike="noStrike" cap="none" normalizeH="0" baseline="0" dirty="0" smtClean="0">
                          <a:ln>
                            <a:noFill/>
                          </a:ln>
                          <a:solidFill>
                            <a:srgbClr val="000066"/>
                          </a:solidFill>
                          <a:effectLst/>
                          <a:latin typeface="Arial" charset="0"/>
                        </a:rPr>
                        <a:t>1664</a:t>
                      </a:r>
                      <a:endParaRPr kumimoji="0" lang="en-US" sz="2000" b="0" i="0" u="none" strike="noStrike" cap="none" normalizeH="0" baseline="0" dirty="0" smtClean="0">
                        <a:ln>
                          <a:noFill/>
                        </a:ln>
                        <a:solidFill>
                          <a:srgbClr val="000066"/>
                        </a:solidFill>
                        <a:effectLst/>
                        <a:latin typeface="Arial" charset="0"/>
                      </a:endParaRPr>
                    </a:p>
                  </a:txBody>
                  <a:tcPr marT="45692" marB="4569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18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CA" sz="2000" b="0" i="0" u="none" strike="noStrike" cap="none" normalizeH="0" baseline="0" dirty="0" smtClean="0">
                          <a:ln>
                            <a:noFill/>
                          </a:ln>
                          <a:solidFill>
                            <a:srgbClr val="000066"/>
                          </a:solidFill>
                          <a:effectLst/>
                          <a:latin typeface="Arial" charset="0"/>
                        </a:rPr>
                        <a:t>Croatia</a:t>
                      </a:r>
                      <a:endParaRPr kumimoji="0" lang="en-US" sz="2000" b="0" i="0" u="none" strike="noStrike" cap="none" normalizeH="0" baseline="0" dirty="0" smtClean="0">
                        <a:ln>
                          <a:noFill/>
                        </a:ln>
                        <a:solidFill>
                          <a:srgbClr val="000066"/>
                        </a:solidFill>
                        <a:effectLst/>
                        <a:latin typeface="Arial" charset="0"/>
                      </a:endParaRPr>
                    </a:p>
                  </a:txBody>
                  <a:tcPr marT="45692" marB="4569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CA" sz="2000" b="0" i="0" u="none" strike="noStrike" cap="none" normalizeH="0" baseline="0" dirty="0" smtClean="0">
                          <a:ln>
                            <a:noFill/>
                          </a:ln>
                          <a:solidFill>
                            <a:srgbClr val="000066"/>
                          </a:solidFill>
                          <a:effectLst/>
                          <a:latin typeface="Arial" charset="0"/>
                        </a:rPr>
                        <a:t>893</a:t>
                      </a:r>
                      <a:endParaRPr kumimoji="0" lang="en-US" sz="2000" b="0" i="0" u="none" strike="noStrike" cap="none" normalizeH="0" baseline="0" dirty="0" smtClean="0">
                        <a:ln>
                          <a:noFill/>
                        </a:ln>
                        <a:solidFill>
                          <a:srgbClr val="000066"/>
                        </a:solidFill>
                        <a:effectLst/>
                        <a:latin typeface="Arial" charset="0"/>
                      </a:endParaRPr>
                    </a:p>
                  </a:txBody>
                  <a:tcPr marT="45692" marB="4569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18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CA" sz="2000" b="0" i="0" u="none" strike="noStrike" cap="none" normalizeH="0" baseline="0" dirty="0" smtClean="0">
                          <a:ln>
                            <a:noFill/>
                          </a:ln>
                          <a:solidFill>
                            <a:srgbClr val="000066"/>
                          </a:solidFill>
                          <a:effectLst/>
                          <a:latin typeface="Arial" charset="0"/>
                        </a:rPr>
                        <a:t>Pakistan</a:t>
                      </a:r>
                      <a:endParaRPr kumimoji="0" lang="en-US" sz="2000" b="0" i="0" u="none" strike="noStrike" cap="none" normalizeH="0" baseline="0" dirty="0" smtClean="0">
                        <a:ln>
                          <a:noFill/>
                        </a:ln>
                        <a:solidFill>
                          <a:srgbClr val="000066"/>
                        </a:solidFill>
                        <a:effectLst/>
                        <a:latin typeface="Arial" charset="0"/>
                      </a:endParaRPr>
                    </a:p>
                  </a:txBody>
                  <a:tcPr marT="45692" marB="4569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CA" sz="2000" b="0" i="0" u="none" strike="noStrike" cap="none" normalizeH="0" baseline="0" dirty="0" smtClean="0">
                          <a:ln>
                            <a:noFill/>
                          </a:ln>
                          <a:solidFill>
                            <a:srgbClr val="000066"/>
                          </a:solidFill>
                          <a:effectLst/>
                          <a:latin typeface="Arial" charset="0"/>
                        </a:rPr>
                        <a:t>862</a:t>
                      </a:r>
                      <a:endParaRPr kumimoji="0" lang="en-US" sz="2000" b="0" i="0" u="none" strike="noStrike" cap="none" normalizeH="0" baseline="0" dirty="0" smtClean="0">
                        <a:ln>
                          <a:noFill/>
                        </a:ln>
                        <a:solidFill>
                          <a:srgbClr val="000066"/>
                        </a:solidFill>
                        <a:effectLst/>
                        <a:latin typeface="Arial" charset="0"/>
                      </a:endParaRPr>
                    </a:p>
                  </a:txBody>
                  <a:tcPr marT="45692" marB="4569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357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CA" sz="2000" b="0" i="0" u="none" strike="noStrike" cap="none" normalizeH="0" baseline="0" dirty="0" smtClean="0">
                          <a:ln>
                            <a:noFill/>
                          </a:ln>
                          <a:solidFill>
                            <a:srgbClr val="000066"/>
                          </a:solidFill>
                          <a:effectLst/>
                          <a:latin typeface="Arial" charset="0"/>
                        </a:rPr>
                        <a:t>North Korea</a:t>
                      </a:r>
                      <a:endParaRPr kumimoji="0" lang="en-CA" sz="1800" b="0" i="0" u="none" strike="noStrike" cap="none" normalizeH="0" baseline="0" dirty="0" smtClean="0">
                        <a:ln>
                          <a:noFill/>
                        </a:ln>
                        <a:solidFill>
                          <a:srgbClr val="000066"/>
                        </a:solidFill>
                        <a:effectLst/>
                        <a:latin typeface="Arial" charset="0"/>
                      </a:endParaRPr>
                    </a:p>
                  </a:txBody>
                  <a:tcPr marT="45692" marB="4569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CA" sz="2000" b="0" i="0" u="none" strike="noStrike" cap="none" normalizeH="0" baseline="0" dirty="0" smtClean="0">
                          <a:ln>
                            <a:noFill/>
                          </a:ln>
                          <a:solidFill>
                            <a:srgbClr val="000066"/>
                          </a:solidFill>
                          <a:effectLst/>
                          <a:latin typeface="Arial" charset="0"/>
                        </a:rPr>
                        <a:t>723</a:t>
                      </a:r>
                      <a:endParaRPr kumimoji="0" lang="en-US" sz="2000" b="0" i="0" u="none" strike="noStrike" cap="none" normalizeH="0" baseline="0" dirty="0" smtClean="0">
                        <a:ln>
                          <a:noFill/>
                        </a:ln>
                        <a:solidFill>
                          <a:srgbClr val="000066"/>
                        </a:solidFill>
                        <a:effectLst/>
                        <a:latin typeface="Arial" charset="0"/>
                      </a:endParaRPr>
                    </a:p>
                  </a:txBody>
                  <a:tcPr marT="45692" marB="4569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18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CA" sz="2000" b="0" i="0" u="none" strike="noStrike" cap="none" normalizeH="0" baseline="0" dirty="0" smtClean="0">
                          <a:ln>
                            <a:noFill/>
                          </a:ln>
                          <a:solidFill>
                            <a:srgbClr val="000066"/>
                          </a:solidFill>
                          <a:effectLst/>
                          <a:latin typeface="Arial" charset="0"/>
                        </a:rPr>
                        <a:t>Nigeria</a:t>
                      </a:r>
                      <a:endParaRPr kumimoji="0" lang="en-US" sz="2000" b="0" i="0" u="none" strike="noStrike" cap="none" normalizeH="0" baseline="0" dirty="0" smtClean="0">
                        <a:ln>
                          <a:noFill/>
                        </a:ln>
                        <a:solidFill>
                          <a:srgbClr val="000066"/>
                        </a:solidFill>
                        <a:effectLst/>
                        <a:latin typeface="Arial" charset="0"/>
                      </a:endParaRPr>
                    </a:p>
                  </a:txBody>
                  <a:tcPr marT="45692" marB="4569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CA" sz="2000" b="0" i="0" u="none" strike="noStrike" cap="none" normalizeH="0" baseline="0" dirty="0" smtClean="0">
                          <a:ln>
                            <a:noFill/>
                          </a:ln>
                          <a:solidFill>
                            <a:srgbClr val="000066"/>
                          </a:solidFill>
                          <a:effectLst/>
                          <a:latin typeface="Arial" charset="0"/>
                        </a:rPr>
                        <a:t>709</a:t>
                      </a:r>
                      <a:endParaRPr kumimoji="0" lang="en-US" sz="2000" b="0" i="0" u="none" strike="noStrike" cap="none" normalizeH="0" baseline="0" dirty="0" smtClean="0">
                        <a:ln>
                          <a:noFill/>
                        </a:ln>
                        <a:solidFill>
                          <a:srgbClr val="000066"/>
                        </a:solidFill>
                        <a:effectLst/>
                        <a:latin typeface="Arial" charset="0"/>
                      </a:endParaRPr>
                    </a:p>
                  </a:txBody>
                  <a:tcPr marT="45692" marB="4569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18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CA" sz="2000" b="0" i="0" u="none" strike="noStrike" cap="none" normalizeH="0" baseline="0" dirty="0" smtClean="0">
                          <a:ln>
                            <a:noFill/>
                          </a:ln>
                          <a:solidFill>
                            <a:srgbClr val="000066"/>
                          </a:solidFill>
                          <a:effectLst/>
                          <a:latin typeface="Arial" charset="0"/>
                        </a:rPr>
                        <a:t>Colombia</a:t>
                      </a:r>
                      <a:endParaRPr kumimoji="0" lang="en-US" sz="2000" b="0" i="0" u="none" strike="noStrike" cap="none" normalizeH="0" baseline="0" dirty="0" smtClean="0">
                        <a:ln>
                          <a:noFill/>
                        </a:ln>
                        <a:solidFill>
                          <a:srgbClr val="000066"/>
                        </a:solidFill>
                        <a:effectLst/>
                        <a:latin typeface="Arial" charset="0"/>
                      </a:endParaRPr>
                    </a:p>
                  </a:txBody>
                  <a:tcPr marT="45692" marB="4569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CA" sz="2000" b="0" i="0" u="none" strike="noStrike" cap="none" normalizeH="0" baseline="0" dirty="0" smtClean="0">
                          <a:ln>
                            <a:noFill/>
                          </a:ln>
                          <a:solidFill>
                            <a:srgbClr val="000066"/>
                          </a:solidFill>
                          <a:effectLst/>
                          <a:latin typeface="Arial" charset="0"/>
                        </a:rPr>
                        <a:t>695</a:t>
                      </a:r>
                      <a:endParaRPr kumimoji="0" lang="en-US" sz="2000" b="0" i="0" u="none" strike="noStrike" cap="none" normalizeH="0" baseline="0" dirty="0" smtClean="0">
                        <a:ln>
                          <a:noFill/>
                        </a:ln>
                        <a:solidFill>
                          <a:srgbClr val="000066"/>
                        </a:solidFill>
                        <a:effectLst/>
                        <a:latin typeface="Arial" charset="0"/>
                      </a:endParaRPr>
                    </a:p>
                  </a:txBody>
                  <a:tcPr marT="45692" marB="4569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18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CA" sz="2000" b="0" i="0" u="none" strike="noStrike" cap="none" normalizeH="0" baseline="0" dirty="0" smtClean="0">
                          <a:ln>
                            <a:noFill/>
                          </a:ln>
                          <a:solidFill>
                            <a:srgbClr val="000066"/>
                          </a:solidFill>
                          <a:effectLst/>
                          <a:latin typeface="Arial" charset="0"/>
                        </a:rPr>
                        <a:t>India</a:t>
                      </a:r>
                      <a:endParaRPr kumimoji="0" lang="en-US" sz="2000" b="0" i="0" u="none" strike="noStrike" cap="none" normalizeH="0" baseline="0" dirty="0" smtClean="0">
                        <a:ln>
                          <a:noFill/>
                        </a:ln>
                        <a:solidFill>
                          <a:srgbClr val="000066"/>
                        </a:solidFill>
                        <a:effectLst/>
                        <a:latin typeface="Arial" charset="0"/>
                      </a:endParaRPr>
                    </a:p>
                  </a:txBody>
                  <a:tcPr marT="45692" marB="4569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CA" sz="2000" b="0" i="0" u="none" strike="noStrike" cap="none" normalizeH="0" baseline="0" dirty="0" smtClean="0">
                          <a:ln>
                            <a:noFill/>
                          </a:ln>
                          <a:solidFill>
                            <a:srgbClr val="000066"/>
                          </a:solidFill>
                          <a:effectLst/>
                          <a:latin typeface="Arial" charset="0"/>
                        </a:rPr>
                        <a:t>686</a:t>
                      </a:r>
                      <a:endParaRPr kumimoji="0" lang="en-US" sz="2000" b="0" i="0" u="none" strike="noStrike" cap="none" normalizeH="0" baseline="0" dirty="0" smtClean="0">
                        <a:ln>
                          <a:noFill/>
                        </a:ln>
                        <a:solidFill>
                          <a:srgbClr val="000066"/>
                        </a:solidFill>
                        <a:effectLst/>
                        <a:latin typeface="Arial" charset="0"/>
                      </a:endParaRPr>
                    </a:p>
                  </a:txBody>
                  <a:tcPr marT="45692" marB="4569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18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CA" sz="2000" b="0" i="0" u="none" strike="noStrike" cap="none" normalizeH="0" baseline="0" dirty="0" smtClean="0">
                          <a:ln>
                            <a:noFill/>
                          </a:ln>
                          <a:solidFill>
                            <a:srgbClr val="000066"/>
                          </a:solidFill>
                          <a:effectLst/>
                          <a:latin typeface="Arial" charset="0"/>
                        </a:rPr>
                        <a:t>Slovak Republic</a:t>
                      </a:r>
                      <a:endParaRPr kumimoji="0" lang="en-US" sz="2000" b="0" i="0" u="none" strike="noStrike" cap="none" normalizeH="0" baseline="0" dirty="0" smtClean="0">
                        <a:ln>
                          <a:noFill/>
                        </a:ln>
                        <a:solidFill>
                          <a:srgbClr val="000066"/>
                        </a:solidFill>
                        <a:effectLst/>
                        <a:latin typeface="Arial" charset="0"/>
                      </a:endParaRPr>
                    </a:p>
                  </a:txBody>
                  <a:tcPr marT="45692" marB="4569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CA" sz="2000" b="0" i="0" u="none" strike="noStrike" cap="none" normalizeH="0" baseline="0" dirty="0" smtClean="0">
                          <a:ln>
                            <a:noFill/>
                          </a:ln>
                          <a:solidFill>
                            <a:srgbClr val="000066"/>
                          </a:solidFill>
                          <a:effectLst/>
                          <a:latin typeface="Arial" charset="0"/>
                        </a:rPr>
                        <a:t>444</a:t>
                      </a:r>
                      <a:endParaRPr kumimoji="0" lang="en-US" sz="2000" b="0" i="0" u="none" strike="noStrike" cap="none" normalizeH="0" baseline="0" dirty="0" smtClean="0">
                        <a:ln>
                          <a:noFill/>
                        </a:ln>
                        <a:solidFill>
                          <a:srgbClr val="000066"/>
                        </a:solidFill>
                        <a:effectLst/>
                        <a:latin typeface="Arial" charset="0"/>
                      </a:endParaRPr>
                    </a:p>
                  </a:txBody>
                  <a:tcPr marT="45692" marB="4569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18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CA" sz="2000" b="0" i="0" u="none" strike="noStrike" cap="none" normalizeH="0" baseline="0" dirty="0" smtClean="0">
                          <a:ln>
                            <a:noFill/>
                          </a:ln>
                          <a:solidFill>
                            <a:srgbClr val="000066"/>
                          </a:solidFill>
                          <a:effectLst/>
                          <a:latin typeface="Arial" charset="0"/>
                        </a:rPr>
                        <a:t>Democratic Republic of Somalia</a:t>
                      </a:r>
                      <a:endParaRPr kumimoji="0" lang="en-US" sz="2000" b="0" i="0" u="none" strike="noStrike" cap="none" normalizeH="0" baseline="0" dirty="0" smtClean="0">
                        <a:ln>
                          <a:noFill/>
                        </a:ln>
                        <a:solidFill>
                          <a:srgbClr val="000066"/>
                        </a:solidFill>
                        <a:effectLst/>
                        <a:latin typeface="Arial" charset="0"/>
                      </a:endParaRPr>
                    </a:p>
                  </a:txBody>
                  <a:tcPr marT="45692" marB="4569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CA" sz="2000" b="0" i="0" u="none" strike="noStrike" cap="none" normalizeH="0" baseline="0" dirty="0" smtClean="0">
                          <a:ln>
                            <a:noFill/>
                          </a:ln>
                          <a:solidFill>
                            <a:srgbClr val="000066"/>
                          </a:solidFill>
                          <a:effectLst/>
                          <a:latin typeface="Arial" charset="0"/>
                        </a:rPr>
                        <a:t>430</a:t>
                      </a:r>
                      <a:endParaRPr kumimoji="0" lang="en-US" sz="2000" b="0" i="0" u="none" strike="noStrike" cap="none" normalizeH="0" baseline="0" dirty="0" smtClean="0">
                        <a:ln>
                          <a:noFill/>
                        </a:ln>
                        <a:solidFill>
                          <a:srgbClr val="000066"/>
                        </a:solidFill>
                        <a:effectLst/>
                        <a:latin typeface="Arial" charset="0"/>
                      </a:endParaRPr>
                    </a:p>
                  </a:txBody>
                  <a:tcPr marT="45692" marB="4569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18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CA" sz="2000" b="1" i="0" u="none" strike="noStrike" cap="none" normalizeH="0" baseline="0" dirty="0" smtClean="0">
                          <a:ln>
                            <a:noFill/>
                          </a:ln>
                          <a:solidFill>
                            <a:srgbClr val="000066"/>
                          </a:solidFill>
                          <a:effectLst/>
                          <a:latin typeface="Arial" charset="0"/>
                        </a:rPr>
                        <a:t>Total</a:t>
                      </a:r>
                      <a:endParaRPr kumimoji="0" lang="en-US" sz="2000" b="1" i="0" u="none" strike="noStrike" cap="none" normalizeH="0" baseline="0" dirty="0" smtClean="0">
                        <a:ln>
                          <a:noFill/>
                        </a:ln>
                        <a:solidFill>
                          <a:srgbClr val="000066"/>
                        </a:solidFill>
                        <a:effectLst/>
                        <a:latin typeface="Arial" charset="0"/>
                      </a:endParaRPr>
                    </a:p>
                  </a:txBody>
                  <a:tcPr marT="45692" marB="4569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CA" sz="2000" b="1" i="0" u="none" strike="noStrike" cap="none" normalizeH="0" baseline="0" dirty="0" smtClean="0">
                          <a:ln>
                            <a:noFill/>
                          </a:ln>
                          <a:solidFill>
                            <a:srgbClr val="000066"/>
                          </a:solidFill>
                          <a:effectLst/>
                          <a:latin typeface="Arial" charset="0"/>
                        </a:rPr>
                        <a:t>20,507</a:t>
                      </a:r>
                      <a:endParaRPr kumimoji="0" lang="en-US" sz="2000" b="1" i="0" u="none" strike="noStrike" cap="none" normalizeH="0" baseline="0" dirty="0" smtClean="0">
                        <a:ln>
                          <a:noFill/>
                        </a:ln>
                        <a:solidFill>
                          <a:srgbClr val="000066"/>
                        </a:solidFill>
                        <a:effectLst/>
                        <a:latin typeface="Arial" charset="0"/>
                      </a:endParaRPr>
                    </a:p>
                  </a:txBody>
                  <a:tcPr marT="45692" marB="4569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42048" name="Group 64"/>
          <p:cNvGraphicFramePr>
            <a:graphicFrameLocks noGrp="1"/>
          </p:cNvGraphicFramePr>
          <p:nvPr>
            <p:ph sz="half" idx="2"/>
          </p:nvPr>
        </p:nvGraphicFramePr>
        <p:xfrm>
          <a:off x="7164388" y="2708275"/>
          <a:ext cx="1522412" cy="936625"/>
        </p:xfrm>
        <a:graphic>
          <a:graphicData uri="http://schemas.openxmlformats.org/drawingml/2006/table">
            <a:tbl>
              <a:tblPr/>
              <a:tblGrid>
                <a:gridCol w="1522412"/>
              </a:tblGrid>
              <a:tr h="5048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CA" sz="2000" b="0" i="0" u="none" strike="noStrike" cap="none" normalizeH="0" baseline="0" dirty="0" smtClean="0">
                          <a:ln>
                            <a:noFill/>
                          </a:ln>
                          <a:solidFill>
                            <a:srgbClr val="000066"/>
                          </a:solidFill>
                          <a:effectLst/>
                          <a:latin typeface="Arial" charset="0"/>
                        </a:rPr>
                        <a:t>Increasing</a:t>
                      </a:r>
                      <a:endParaRPr kumimoji="0" lang="en-US" sz="2000" b="0" i="0" u="none" strike="noStrike" cap="none" normalizeH="0" baseline="0" dirty="0" smtClean="0">
                        <a:ln>
                          <a:noFill/>
                        </a:ln>
                        <a:solidFill>
                          <a:srgbClr val="000066"/>
                        </a:solidFill>
                        <a:effectLst/>
                        <a:latin typeface="Arial"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r>
              <a:tr h="431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CA" sz="2000" b="0" i="0" u="none" strike="noStrike" cap="none" normalizeH="0" baseline="0" dirty="0" smtClean="0">
                          <a:ln>
                            <a:noFill/>
                          </a:ln>
                          <a:solidFill>
                            <a:srgbClr val="000066"/>
                          </a:solidFill>
                          <a:effectLst/>
                          <a:latin typeface="Arial" charset="0"/>
                        </a:rPr>
                        <a:t>Decreasing</a:t>
                      </a:r>
                      <a:endParaRPr kumimoji="0" lang="en-US" sz="2000" b="0" i="0" u="none" strike="noStrike" cap="none" normalizeH="0" baseline="0" dirty="0" smtClean="0">
                        <a:ln>
                          <a:noFill/>
                        </a:ln>
                        <a:solidFill>
                          <a:srgbClr val="000066"/>
                        </a:solidFill>
                        <a:effectLst/>
                        <a:latin typeface="Arial"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2">
                        <a:lumMod val="60000"/>
                        <a:lumOff val="40000"/>
                      </a:schemeClr>
                    </a:solidFill>
                  </a:tcPr>
                </a:tc>
              </a:tr>
            </a:tbl>
          </a:graphicData>
        </a:graphic>
      </p:graphicFrame>
    </p:spTree>
    <p:extLst>
      <p:ext uri="{BB962C8B-B14F-4D97-AF65-F5344CB8AC3E}">
        <p14:creationId xmlns:p14="http://schemas.microsoft.com/office/powerpoint/2010/main" val="37653839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
          <p:cNvSpPr>
            <a:spLocks noGrp="1" noChangeArrowheads="1"/>
          </p:cNvSpPr>
          <p:nvPr>
            <p:ph type="title"/>
          </p:nvPr>
        </p:nvSpPr>
        <p:spPr/>
        <p:txBody>
          <a:bodyPr/>
          <a:lstStyle/>
          <a:p>
            <a:pPr eaLnBrk="1" hangingPunct="1"/>
            <a:r>
              <a:rPr lang="en-CA" altLang="en-US" sz="2400" dirty="0" smtClean="0"/>
              <a:t>Improperly Documented Arrivals by Citizenship 2013</a:t>
            </a:r>
            <a:br>
              <a:rPr lang="en-CA" altLang="en-US" sz="2400" dirty="0" smtClean="0"/>
            </a:br>
            <a:r>
              <a:rPr lang="en-CA" altLang="en-US" sz="2400" dirty="0" smtClean="0"/>
              <a:t>by air, land and marine modes</a:t>
            </a:r>
            <a:endParaRPr lang="en-US" altLang="en-US" sz="2400" dirty="0" smtClean="0"/>
          </a:p>
        </p:txBody>
      </p:sp>
      <p:graphicFrame>
        <p:nvGraphicFramePr>
          <p:cNvPr id="6" name="Chart 5"/>
          <p:cNvGraphicFramePr>
            <a:graphicFrameLocks/>
          </p:cNvGraphicFramePr>
          <p:nvPr/>
        </p:nvGraphicFramePr>
        <p:xfrm>
          <a:off x="755576" y="1628800"/>
          <a:ext cx="7344816" cy="446449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p:cNvGraphicFramePr>
            <a:graphicFrameLocks/>
          </p:cNvGraphicFramePr>
          <p:nvPr/>
        </p:nvGraphicFramePr>
        <p:xfrm>
          <a:off x="395536" y="1772816"/>
          <a:ext cx="8208912" cy="4392488"/>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12054</TotalTime>
  <Words>1623</Words>
  <Application>Microsoft Office PowerPoint</Application>
  <PresentationFormat>On-screen Show (4:3)</PresentationFormat>
  <Paragraphs>343</Paragraphs>
  <Slides>22</Slides>
  <Notes>22</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Default Design</vt:lpstr>
      <vt:lpstr>Irregular Migration Trends</vt:lpstr>
      <vt:lpstr>PowerPoint Presentation</vt:lpstr>
      <vt:lpstr>PowerPoint Presentation</vt:lpstr>
      <vt:lpstr>CBSA Liaison Officer Mandate</vt:lpstr>
      <vt:lpstr>Irregular Migration  Statistics and Recent Trends</vt:lpstr>
      <vt:lpstr>Irregular Migration – Refugee Claims in Canada</vt:lpstr>
      <vt:lpstr>Irregular Migration – Top Source Countries 2013</vt:lpstr>
      <vt:lpstr>Irregular Migration –  Top Source Countries 2012</vt:lpstr>
      <vt:lpstr>Improperly Documented Arrivals by Citizenship 2013 by air, land and marine modes</vt:lpstr>
      <vt:lpstr>Transit Points of IDA Refugee Claimants 2013</vt:lpstr>
      <vt:lpstr>Weaknesses at the Border itself</vt:lpstr>
      <vt:lpstr>Iranian Nationals</vt:lpstr>
      <vt:lpstr>Romanian Nationals</vt:lpstr>
      <vt:lpstr> Chinese Movement  </vt:lpstr>
      <vt:lpstr>Sri Lankan Nationals</vt:lpstr>
      <vt:lpstr>Somali Movement </vt:lpstr>
      <vt:lpstr>Albanian and Kosovar Movement </vt:lpstr>
      <vt:lpstr>Nigerian Nationals </vt:lpstr>
      <vt:lpstr>Dominican Republic Movement </vt:lpstr>
      <vt:lpstr>Cuban Movement</vt:lpstr>
      <vt:lpstr>Human Smuggling – U.S./Mexico Corridor</vt:lpstr>
      <vt:lpstr>Questions?</vt:lpstr>
    </vt:vector>
  </TitlesOfParts>
  <Company>Government of Canada / Gouvernement du Canada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jxb706</dc:creator>
  <cp:lastModifiedBy>RODAS Renán</cp:lastModifiedBy>
  <cp:revision>187</cp:revision>
  <dcterms:created xsi:type="dcterms:W3CDTF">2010-04-08T19:11:20Z</dcterms:created>
  <dcterms:modified xsi:type="dcterms:W3CDTF">2014-06-27T07:23:03Z</dcterms:modified>
</cp:coreProperties>
</file>