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63" r:id="rId4"/>
    <p:sldId id="286" r:id="rId5"/>
    <p:sldId id="283" r:id="rId6"/>
    <p:sldId id="285" r:id="rId7"/>
    <p:sldId id="282" r:id="rId8"/>
    <p:sldId id="287" r:id="rId9"/>
    <p:sldId id="274" r:id="rId10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FFD3"/>
    <a:srgbClr val="1B357D"/>
    <a:srgbClr val="1F347D"/>
    <a:srgbClr val="C4BB86"/>
    <a:srgbClr val="C4BF94"/>
    <a:srgbClr val="C1BB83"/>
    <a:srgbClr val="C4BC6D"/>
    <a:srgbClr val="C4C0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5" autoAdjust="0"/>
    <p:restoredTop sz="88489" autoAdjust="0"/>
  </p:normalViewPr>
  <p:slideViewPr>
    <p:cSldViewPr snapToObjects="1">
      <p:cViewPr>
        <p:scale>
          <a:sx n="90" d="100"/>
          <a:sy n="90" d="100"/>
        </p:scale>
        <p:origin x="-46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3456" y="-120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27BF69-57E2-477E-B071-202951CE6556}" type="datetimeFigureOut">
              <a:rPr lang="en-CA"/>
              <a:pPr>
                <a:defRPr/>
              </a:pPr>
              <a:t>20/06/2014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491CEA-B18E-4D7F-8529-0356C51BFF9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78068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5FE924-C72E-499C-90C3-C5089825D3CC}" type="datetimeFigureOut">
              <a:rPr lang="en-CA"/>
              <a:pPr>
                <a:defRPr/>
              </a:pPr>
              <a:t>20/06/2014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8300"/>
          </a:xfrm>
          <a:prstGeom prst="rect">
            <a:avLst/>
          </a:prstGeom>
        </p:spPr>
        <p:txBody>
          <a:bodyPr vert="horz" lIns="91221" tIns="45610" rIns="91221" bIns="4561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8C70BC-DA81-48BA-AA69-B94E990C9DE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52161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CA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7A913-3D62-489A-BC22-65CE07C935C5}" type="slidenum">
              <a:rPr lang="en-CA" smtClean="0">
                <a:cs typeface="Arial" charset="0"/>
              </a:rPr>
              <a:pPr/>
              <a:t>2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100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6F63C4-0E75-447A-9E19-7C21C5BFA11E}" type="slidenum">
              <a:rPr lang="en-CA" smtClean="0">
                <a:cs typeface="Arial" charset="0"/>
              </a:rPr>
              <a:pPr/>
              <a:t>3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C70BC-DA81-48BA-AA69-B94E990C9DE7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F18B1F-4BDE-449F-B722-184DF5BC0B7C}" type="slidenum">
              <a:rPr lang="en-CA" smtClean="0">
                <a:cs typeface="Arial" charset="0"/>
              </a:rPr>
              <a:pPr/>
              <a:t>5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7F0A42-F527-455B-9EAE-D7F18F3A837C}" type="slidenum">
              <a:rPr lang="en-CA" smtClean="0">
                <a:cs typeface="Arial" charset="0"/>
              </a:rPr>
              <a:pPr/>
              <a:t>6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F3D0BB-37EA-48AF-80F0-02768DB6C125}" type="slidenum">
              <a:rPr lang="en-CA" smtClean="0">
                <a:cs typeface="Arial" charset="0"/>
              </a:rPr>
              <a:pPr/>
              <a:t>7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C70BC-DA81-48BA-AA69-B94E990C9DE7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0AE61D-1688-4C18-9A3A-49E64CEE9859}" type="slidenum">
              <a:rPr lang="en-CA" smtClean="0">
                <a:cs typeface="Arial" charset="0"/>
              </a:rPr>
              <a:pPr/>
              <a:t>9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rp-pp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395D-F48E-454F-B9A9-14F2C4183403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479A1-2DC0-4642-94CD-CBA8702DF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C48A-2FF7-422C-8D06-56A12F49A418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B5D5-A6CF-4AC1-8750-668222F6E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6D2D-B083-4C9C-B1CD-99781CF9819D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B8DA-3528-43CA-93A1-01FF5A692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77C-8E50-49E0-8193-C27142E01206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77A9-83CA-48D1-BB37-42C9199E0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0F5B-73EE-4D0C-9C25-E52A3F531343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378E-8114-4292-971F-EF3C50D75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1EAB-F0CE-42F7-ABD1-5159EE43B185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A9FB-79FB-425A-A4C3-EDADE43D33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4000">
                <a:srgbClr val="C4BB86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latin typeface="Verdana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79D0-1057-43BA-B02B-64AFE42C4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1000">
                <a:srgbClr val="1B357D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2C05-B34D-46C1-84FF-D495489F9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5000">
                <a:srgbClr val="80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6ED8-411C-4615-81AB-39D3DCCB9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1A62-A973-49C5-A83A-B35C1B086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rgbClr val="008000"/>
              </a:gs>
              <a:gs pos="100000">
                <a:srgbClr val="DAFFD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EF42-2474-4A8C-BA19-53AD1ACBB5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9031-F0BA-4B57-9DF0-25F3398B6DF1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8195-7AF0-479C-98F0-A468A4186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CD9A-F1D6-45EB-946E-1A69524E02DE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1960-32F7-4D1F-A80E-8F018366D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7292-11CB-4567-A156-8CABDC6C095F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D95D-F1D3-453F-ABA8-CF2AA40232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B06A2C-1DC9-4330-9202-26FBA8C78D3E}" type="datetimeFigureOut">
              <a:rPr lang="en-US"/>
              <a:pPr>
                <a:defRPr/>
              </a:pPr>
              <a:t>6/20/2014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658DD-EB1A-404A-876D-4699A0C6E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ES_tradnl" sz="1100" b="1" dirty="0" smtClean="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14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Salud y migración: Canadá y la CRM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14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XIX Conferencia Regional sobre Migración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14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Nicaragua, junio de 2014 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685800" y="4298776"/>
            <a:ext cx="5398368" cy="4983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2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Ciudadanía e Inmigración de Canadá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685800" y="1484784"/>
            <a:ext cx="8001000" cy="43449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La salud es un componente clave de la </a:t>
            </a:r>
            <a:r>
              <a:rPr lang="es-ES_tradnl" sz="2200" dirty="0" smtClean="0">
                <a:ea typeface="ＭＳ Ｐゴシック" pitchFamily="34" charset="-128"/>
              </a:rPr>
              <a:t>migración</a:t>
            </a:r>
            <a:r>
              <a:rPr lang="es-ES_tradnl" sz="2200" dirty="0" smtClean="0">
                <a:ea typeface="ＭＳ Ｐゴシック" pitchFamily="34" charset="-128"/>
              </a:rPr>
              <a:t>. 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Los riesgos para la salud pública no respetan fronteras.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En 2004 se realizó un seminario sobre salud y migración en Guatemala, copatrocinado por México y Canadá.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Un foro virtual de migración y salud no progresó mayormente.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Todos los países miembros son miembros de la Organización Mundial de la Salud (OMS) y comparten su prioridad de abordar el tema de la tuberculosis.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Los países miembros y organizaciones observadoras tienen varios intereses en común, incluyendo flujos regulares e irregulares.</a:t>
            </a:r>
            <a:endParaRPr lang="es-ES_tradnl" sz="2000" dirty="0" smtClean="0">
              <a:ea typeface="ＭＳ Ｐゴシック" pitchFamily="34" charset="-128"/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Migración y Salud, y la CRM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85800" y="1700213"/>
            <a:ext cx="8001000" cy="42735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_tradnl" sz="2400" dirty="0" smtClean="0">
                <a:ea typeface="ＭＳ Ｐゴシック" pitchFamily="34" charset="-128"/>
              </a:rPr>
              <a:t>Ciudadanía e Inmigración Canadá (CIC):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s-ES_tradnl" sz="2400" dirty="0" smtClean="0">
                <a:ea typeface="ＭＳ Ｐゴシック" pitchFamily="34" charset="-128"/>
              </a:rPr>
              <a:t>Tiene el mandato de desarrollar e implementar políticas y programas de inmigración y protección de refugiados.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s-ES_tradnl" sz="2400" dirty="0" smtClean="0">
                <a:ea typeface="ＭＳ Ｐゴシック" pitchFamily="34" charset="-128"/>
              </a:rPr>
              <a:t>En lo referente a la salud, esto significa: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dirty="0" smtClean="0">
                <a:ea typeface="ＭＳ Ｐゴシック" pitchFamily="34" charset="-128"/>
              </a:rPr>
              <a:t>Manejar los riesgos para la salud y seguridad públicas, y de costos excesivos para los servicios sociales y de salud 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dirty="0" smtClean="0">
                <a:ea typeface="ＭＳ Ｐゴシック" pitchFamily="34" charset="-128"/>
              </a:rPr>
              <a:t>Promover aspectos relacionados con la salud en la </a:t>
            </a:r>
            <a:r>
              <a:rPr lang="es-ES_tradnl" i="1" dirty="0" smtClean="0">
                <a:ea typeface="ＭＳ Ｐゴシック" pitchFamily="34" charset="-128"/>
              </a:rPr>
              <a:t>integración</a:t>
            </a:r>
            <a:r>
              <a:rPr lang="es-ES_tradnl" dirty="0" smtClean="0">
                <a:ea typeface="ＭＳ Ｐゴシック" pitchFamily="34" charset="-128"/>
              </a:rPr>
              <a:t> de los </a:t>
            </a:r>
            <a:r>
              <a:rPr lang="es-ES_tradnl" dirty="0" smtClean="0">
                <a:ea typeface="ＭＳ Ｐゴシック" pitchFamily="34" charset="-128"/>
              </a:rPr>
              <a:t>migrantes</a:t>
            </a:r>
            <a:endParaRPr lang="es-ES_tradnl" i="1" dirty="0" smtClean="0">
              <a:ea typeface="ＭＳ Ｐゴシック" pitchFamily="34" charset="-128"/>
            </a:endParaRP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Ciudadanía e Inmigración Canadá (CIC) - Mandato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453650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1800" dirty="0" smtClean="0">
                <a:ea typeface="ＭＳ Ｐゴシック" pitchFamily="34" charset="-128"/>
              </a:rPr>
              <a:t>Se realizan exámenes médicos de inmigración antes de partir, para proteger la salud y seguridad </a:t>
            </a:r>
            <a:r>
              <a:rPr lang="es-ES_tradnl" sz="1800" dirty="0" smtClean="0">
                <a:ea typeface="ＭＳ Ｐゴシック" pitchFamily="34" charset="-128"/>
              </a:rPr>
              <a:t>púbicas y </a:t>
            </a:r>
            <a:r>
              <a:rPr lang="es-ES_tradnl" sz="1800" dirty="0" smtClean="0">
                <a:ea typeface="ＭＳ Ｐゴシック" pitchFamily="34" charset="-128"/>
              </a:rPr>
              <a:t>evitar costos excesivos para los servicios sociales y de salud. 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1800" dirty="0" smtClean="0">
                <a:ea typeface="ＭＳ Ｐゴシック" pitchFamily="34" charset="-128"/>
              </a:rPr>
              <a:t>En caso de riesgos de salud pública por tuberculosis, los migrantes son remitidos a las autoridades de salud pública a su llegada para asegurar que obtengan un seguimiento y tratamiento apropiados, según se requiera.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1800" dirty="0" smtClean="0">
                <a:ea typeface="ＭＳ Ｐゴシック" pitchFamily="34" charset="-128"/>
              </a:rPr>
              <a:t>Cuando ciertos grupos de refugiados o en situaciones similares tienen necesidades especiales o en caso de crisis o emergencia, se adaptan los procesos pre-partida y post-arribo, en colaboración con socios nacionales e internacionales, para mitigar el riesgo público y facilitar el ingreso a Canadá.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_tradnl" sz="1800" dirty="0" smtClean="0"/>
              <a:t>Requerimientos médicos de reasentamiento que podrían afectar la capacidad de refugiados de viajar y reasentarse en Canadá  se evalúan mediante recolección y distribución de información médica pertinente. 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_tradnl" sz="1800" dirty="0" smtClean="0">
                <a:ea typeface="ＭＳ Ｐゴシック" pitchFamily="34" charset="-128"/>
              </a:rPr>
              <a:t>Se brindan servicios de salud limitados, temporales y financiados con fondos públicos, a grupos específicos que no califican para un seguro médico provincial o territorial.</a:t>
            </a: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Manejo de riesgos para la salud y seguridad públicas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45259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La salud es clave para el bienestar de </a:t>
            </a:r>
            <a:r>
              <a:rPr lang="es-ES_tradnl" sz="2200" dirty="0" smtClean="0">
                <a:ea typeface="ＭＳ Ｐゴシック" pitchFamily="34" charset="-128"/>
              </a:rPr>
              <a:t>migrantes.  </a:t>
            </a:r>
            <a:r>
              <a:rPr lang="es-ES_tradnl" sz="2200" dirty="0" smtClean="0">
                <a:ea typeface="ＭＳ Ｐゴシック" pitchFamily="34" charset="-128"/>
              </a:rPr>
              <a:t>La capacidad a nivel federal es limitada: en Canadá, los servicios de salud son jurisdicción de las Provincias y Territorios.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Programas de salud relacionados al asentamiento apoyan la prevención de enfermedades, promoción de un vivir saludable y orientación general en salud.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La información de salud disponible a nivel comunitario promueve la conciencia sobre salud mental y acceso a servicios de salud.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Los cursos de idiomas incluyen un tema de salud y seguridad (por ejemplo, aprender a explicar problemas de salud, hacer citas, alimentación saludable, emergencias médicas).</a:t>
            </a:r>
          </a:p>
          <a:p>
            <a:endParaRPr lang="es-ES_tradnl" sz="2000" dirty="0" smtClean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 smtClean="0"/>
              <a:t>Promoviendo componentes de salud en la Integración 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57400"/>
            <a:ext cx="8001000" cy="5400600"/>
          </a:xfrm>
        </p:spPr>
        <p:txBody>
          <a:bodyPr/>
          <a:lstStyle/>
          <a:p>
            <a:pPr marL="0" lvl="2" indent="0">
              <a:buNone/>
              <a:defRPr/>
            </a:pPr>
            <a:endParaRPr lang="es-ES_tradnl" sz="2900" dirty="0" smtClean="0"/>
          </a:p>
          <a:p>
            <a:pPr marL="342900" lvl="2" indent="-3429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200" dirty="0" smtClean="0"/>
              <a:t>El trabajo conjunto es de fundamental importancia para la implementación de políticas y programas de salud de CIC:</a:t>
            </a:r>
          </a:p>
          <a:p>
            <a:pPr marL="711200" lvl="2" indent="-257175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200" b="1" dirty="0" smtClean="0"/>
              <a:t>A nivel federal</a:t>
            </a:r>
            <a:r>
              <a:rPr lang="es-ES_tradnl" sz="2200" dirty="0" smtClean="0"/>
              <a:t>: estrecha colaboración con la Agencia de Salud Pública de Canadá y el Ministerio (federal) de Salud.</a:t>
            </a:r>
          </a:p>
          <a:p>
            <a:pPr lv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200" b="1" dirty="0" smtClean="0"/>
              <a:t>A nivel de Provincias y Territorios</a:t>
            </a:r>
            <a:r>
              <a:rPr lang="es-ES_tradnl" sz="2200" dirty="0" smtClean="0"/>
              <a:t>: aunque en Canadá la salud es mayormente jurisdicción </a:t>
            </a:r>
            <a:r>
              <a:rPr lang="es-ES_tradnl" sz="2200" dirty="0" smtClean="0"/>
              <a:t>provincial y territorial, </a:t>
            </a:r>
            <a:r>
              <a:rPr lang="es-ES_tradnl" sz="2200" dirty="0" smtClean="0"/>
              <a:t>la gestión de salud pública es responsabilidad compartida a nivel federal, provincial y territorial (p. ej.: programas de monitoreo).</a:t>
            </a:r>
          </a:p>
          <a:p>
            <a:pPr lv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200" b="1" dirty="0" smtClean="0"/>
              <a:t>A nivel comunitario</a:t>
            </a:r>
            <a:r>
              <a:rPr lang="es-ES_tradnl" sz="2200" dirty="0" smtClean="0"/>
              <a:t>: socios en la provisión de servicios de asistencia para integración y reasentamiento (organizaciones que proveen servicios, patrocinadores privados).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Trabajo conjunto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sz="20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b="1" dirty="0" smtClean="0">
                <a:ea typeface="ＭＳ Ｐゴシック" pitchFamily="34" charset="-128"/>
              </a:rPr>
              <a:t>A nivel internacional</a:t>
            </a:r>
            <a:r>
              <a:rPr lang="es-ES_tradnl" sz="2200" dirty="0" smtClean="0">
                <a:ea typeface="ＭＳ Ｐゴシック" pitchFamily="34" charset="-128"/>
              </a:rPr>
              <a:t>: se desarrolla trabajo en conjunto con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sz="2200" dirty="0" smtClean="0">
                <a:ea typeface="ＭＳ Ｐゴシック" pitchFamily="34" charset="-128"/>
              </a:rPr>
              <a:t>Organizaciones internacionales (por ejemplo, ACNUR – reasentamiento de refugiados, OIM – provisión de servicios) y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sz="2200" dirty="0" smtClean="0">
                <a:ea typeface="ＭＳ Ｐゴシック" pitchFamily="34" charset="-128"/>
              </a:rPr>
              <a:t>Países y foros como la Conferencia de Cinco Países (FCC), para estrategias y políticas, intercambio de información, diseño y provisión de exámenes de salud, armonización de políticas y prácticas, y gestión de crisis de salud</a:t>
            </a:r>
            <a:endParaRPr lang="es-ES_tradnl" sz="2000" dirty="0" smtClean="0">
              <a:ea typeface="ＭＳ Ｐゴシック" pitchFamily="34" charset="-128"/>
            </a:endParaRP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Trabajo conjunto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539750" y="1556792"/>
            <a:ext cx="8001000" cy="45259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>
                <a:ea typeface="ＭＳ Ｐゴシック" pitchFamily="34" charset="-128"/>
              </a:rPr>
              <a:t>Mejor comprensión del perfil cambiante de migrantes desde una perspectiva de salud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>
                <a:ea typeface="ＭＳ Ｐゴシック" pitchFamily="34" charset="-128"/>
              </a:rPr>
              <a:t>Revisar el propósito y uso de los exámenes de salud, más allá de la admisibilidad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>
                <a:ea typeface="ＭＳ Ｐゴシック" pitchFamily="34" charset="-128"/>
              </a:rPr>
              <a:t>Mejorar estrategias para mitigar riesgos de salud pública para migrantes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>
                <a:ea typeface="ＭＳ Ｐゴシック" pitchFamily="34" charset="-128"/>
              </a:rPr>
              <a:t>Facilitar transferencia de conocimientos en materia de salud entre países de origen y </a:t>
            </a:r>
            <a:r>
              <a:rPr lang="es-ES_tradnl" sz="2200" dirty="0" smtClean="0">
                <a:ea typeface="ＭＳ Ｐゴシック" pitchFamily="34" charset="-128"/>
              </a:rPr>
              <a:t>destino, incluyendo países de tránsito  </a:t>
            </a:r>
            <a:endParaRPr lang="es-ES_tradnl" sz="2200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 smtClean="0">
                <a:ea typeface="ＭＳ Ｐゴシック" pitchFamily="34" charset="-128"/>
              </a:rPr>
              <a:t>Desarrollar experiencia, capacidad y una base de conocimientos sobre desafíos y obstáculos en materia de salud para la integración de migrantes</a:t>
            </a:r>
          </a:p>
          <a:p>
            <a:endParaRPr lang="es-ES_tradnl" dirty="0" smtClean="0">
              <a:ea typeface="ＭＳ Ｐゴシック" pitchFamily="34" charset="-128"/>
            </a:endParaRPr>
          </a:p>
          <a:p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Verdana" pitchFamily="34" charset="0"/>
                <a:ea typeface="ＭＳ Ｐゴシック" pitchFamily="34" charset="-128"/>
              </a:rPr>
              <a:t>Areas</a:t>
            </a:r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 de interés clave para CIC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44545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Proponemos un espacio en la agenda del próximo GRCM, dedicado a conocer de los países miembros y organizaciones observadoras (OIM, ACNUR, CICR)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sz="2200" dirty="0" smtClean="0">
                <a:ea typeface="ＭＳ Ｐゴシック" pitchFamily="34" charset="-128"/>
              </a:rPr>
              <a:t> Sus experiencias con políticas y/o programas de migración y salud (p. ej.: exámenes médicos, monitoreo y mitigación de riesgo de TB, temas post-arribo, asentamiento)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s-ES_tradnl" sz="2200" dirty="0" smtClean="0">
                <a:ea typeface="ＭＳ Ｐゴシック" pitchFamily="34" charset="-128"/>
              </a:rPr>
              <a:t>Situaciones, tendencias y asuntos de relevancia regional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s-ES_tradnl" sz="2200" dirty="0" smtClean="0">
                <a:ea typeface="ＭＳ Ｐゴシック" pitchFamily="34" charset="-128"/>
              </a:rPr>
              <a:t>Evaluar entonces si el tema de migración y salud debería incluirse como tema regular de agenda </a:t>
            </a:r>
            <a:r>
              <a:rPr lang="es-ES_tradnl" sz="2200" smtClean="0">
                <a:ea typeface="ＭＳ Ｐゴシック" pitchFamily="34" charset="-128"/>
              </a:rPr>
              <a:t>para actualización mutua sobre asuntos </a:t>
            </a:r>
            <a:r>
              <a:rPr lang="es-ES_tradnl" sz="2200" dirty="0" smtClean="0">
                <a:ea typeface="ＭＳ Ｐゴシック" pitchFamily="34" charset="-128"/>
              </a:rPr>
              <a:t>importantes y emergentes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_tradnl" dirty="0" smtClean="0">
                <a:latin typeface="Verdana" pitchFamily="34" charset="0"/>
                <a:ea typeface="ＭＳ Ｐゴシック" pitchFamily="34" charset="-128"/>
              </a:rPr>
              <a:t>Oportunidades para dialogar sobre políticas y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10286</TotalTime>
  <Words>871</Words>
  <Application>Microsoft Office PowerPoint</Application>
  <PresentationFormat>On-screen Show (4:3)</PresentationFormat>
  <Paragraphs>59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Migración y Salud, y la CRM </vt:lpstr>
      <vt:lpstr>Ciudadanía e Inmigración Canadá (CIC) - Mandato</vt:lpstr>
      <vt:lpstr>Manejo de riesgos para la salud y seguridad públicas</vt:lpstr>
      <vt:lpstr>Promoviendo componentes de salud en la Integración </vt:lpstr>
      <vt:lpstr>Trabajo conjunto</vt:lpstr>
      <vt:lpstr>Trabajo conjunto</vt:lpstr>
      <vt:lpstr>Areas de interés clave para CIC</vt:lpstr>
      <vt:lpstr>Oportunidades para dialogar sobre políticas y programas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</dc:creator>
  <cp:lastModifiedBy>Juan-Pedro.Unger</cp:lastModifiedBy>
  <cp:revision>425</cp:revision>
  <cp:lastPrinted>2014-01-19T21:58:27Z</cp:lastPrinted>
  <dcterms:created xsi:type="dcterms:W3CDTF">2010-07-27T20:22:16Z</dcterms:created>
  <dcterms:modified xsi:type="dcterms:W3CDTF">2014-06-20T21:18:50Z</dcterms:modified>
</cp:coreProperties>
</file>