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s/slide81.xml" ContentType="application/vnd.openxmlformats-officedocument.presentationml.slide+xml"/>
  <Override PartName="/ppt/notesSlides/notesSlide101.xml" ContentType="application/vnd.openxmlformats-officedocument.presentationml.notesSl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notesSlides/notesSlide81.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12.xml" ContentType="application/vnd.openxmlformats-officedocument.presentationml.slide+xml"/>
  <Override PartName="/ppt/notesSlides/notesSlide61.xml" ContentType="application/vnd.openxmlformats-officedocument.presentationml.notesSlide+xml"/>
  <Override PartName="/ppt/diagrams/data6.xml" ContentType="application/vnd.openxmlformats-officedocument.drawingml.diagramData+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rawing21.xml" ContentType="application/vnd.ms-office.drawingml.diagramDrawing+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01.xml" ContentType="application/vnd.openxmlformats-officedocument.presentationml.slide+xml"/>
  <Override PartName="/ppt/diagrams/colors21.xml" ContentType="application/vnd.openxmlformats-officedocument.drawingml.diagramColors+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slides/slide71.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3.xml" ContentType="application/vnd.openxmlformats-officedocument.presentationml.slide+xml"/>
  <Override PartName="/ppt/diagrams/layout6.xml" ContentType="application/vnd.openxmlformats-officedocument.drawingml.diagramLayout+xml"/>
  <Override PartName="/ppt/notesSlides/notesSlide71.xml" ContentType="application/vnd.openxmlformats-officedocument.presentationml.notesSlide+xml"/>
  <Override PartName="/ppt/notesSlides/notesSlide91.xml" ContentType="application/vnd.openxmlformats-officedocument.presentationml.notesSlide+xml"/>
  <Override PartName="/ppt/slides/slide11.xml" ContentType="application/vnd.openxmlformats-officedocument.presentationml.slide+xml"/>
  <Override PartName="/ppt/diagrams/data7.xml" ContentType="application/vnd.openxmlformats-officedocument.drawingml.diagramData+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5.xml" ContentType="application/vnd.openxmlformats-officedocument.drawingml.diagramData+xml"/>
  <Override PartName="/ppt/notesSlides/notesSlide6.xml" ContentType="application/vnd.openxmlformats-officedocument.presentationml.notesSlide+xml"/>
  <Override PartName="/ppt/diagrams/quickStyle21.xml" ContentType="application/vnd.openxmlformats-officedocument.drawingml.diagramStyle+xml"/>
  <Override PartName="/ppt/diagrams/drawing6.xml" ContentType="application/vnd.ms-office.drawingml.diagramDrawing+xml"/>
  <Override PartName="/ppt/diagrams/quickStyle8.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diagrams/layout21.xml" ContentType="application/vnd.openxmlformats-officedocument.drawingml.diagramLayout+xml"/>
  <Override PartName="/ppt/diagrams/quickStyle6.xml" ContentType="application/vnd.openxmlformats-officedocument.drawingml.diagramStyle+xml"/>
  <Override PartName="/ppt/diagrams/colors3.xml" ContentType="application/vnd.openxmlformats-officedocument.drawingml.diagramColor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11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82" r:id="rId3"/>
    <p:sldId id="279" r:id="rId4"/>
    <p:sldId id="258" r:id="rId5"/>
    <p:sldId id="259" r:id="rId6"/>
    <p:sldId id="280" r:id="rId7"/>
    <p:sldId id="275" r:id="rId8"/>
    <p:sldId id="261" r:id="rId9"/>
    <p:sldId id="277" r:id="rId10"/>
    <p:sldId id="276"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5F4EA"/>
    <a:srgbClr val="FFFFFF"/>
    <a:srgbClr val="FBEDFA"/>
    <a:srgbClr val="F3E0D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84946" autoAdjust="0"/>
  </p:normalViewPr>
  <p:slideViewPr>
    <p:cSldViewPr snapToGrid="0" snapToObjects="1">
      <p:cViewPr varScale="1">
        <p:scale>
          <a:sx n="61" d="100"/>
          <a:sy n="61" d="100"/>
        </p:scale>
        <p:origin x="-103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101.xml"/><Relationship Id="rId3" Type="http://schemas.openxmlformats.org/officeDocument/2006/relationships/slide" Target="../slides/slide12.xml"/><Relationship Id="rId7" Type="http://schemas.openxmlformats.org/officeDocument/2006/relationships/slide" Target="../slides/slide91.xml"/><Relationship Id="rId2" Type="http://schemas.openxmlformats.org/officeDocument/2006/relationships/slide" Target="../slides/slide111.xml"/><Relationship Id="rId1" Type="http://schemas.openxmlformats.org/officeDocument/2006/relationships/slide" Target="../slides/slide71.xml"/><Relationship Id="rId6" Type="http://schemas.openxmlformats.org/officeDocument/2006/relationships/slide" Target="../slides/slide81.xml"/><Relationship Id="rId5" Type="http://schemas.openxmlformats.org/officeDocument/2006/relationships/slide" Target="../slides/slide7.xml"/><Relationship Id="rId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A35FC-3F4F-584A-954B-907135D847EB}" type="doc">
      <dgm:prSet loTypeId="urn:microsoft.com/office/officeart/2005/8/layout/bProcess3" loCatId="" qsTypeId="urn:microsoft.com/office/officeart/2005/8/quickstyle/simple4" qsCatId="simple" csTypeId="urn:microsoft.com/office/officeart/2005/8/colors/accent1_2" csCatId="accent1" phldr="1"/>
      <dgm:spPr/>
      <dgm:t>
        <a:bodyPr/>
        <a:lstStyle/>
        <a:p>
          <a:endParaRPr lang="en-US"/>
        </a:p>
      </dgm:t>
    </dgm:pt>
    <dgm:pt modelId="{7EED9521-F61C-5240-AB98-2FAFDF7A5749}">
      <dgm:prSet phldrT="[Text]"/>
      <dgm:spPr>
        <a:noFill/>
        <a:ln>
          <a:solidFill>
            <a:srgbClr val="002060"/>
          </a:solidFill>
        </a:ln>
      </dgm:spPr>
      <dgm:t>
        <a:bodyPr/>
        <a:lstStyle/>
        <a:p>
          <a:r>
            <a:rPr lang="es-ES_tradnl" noProof="0" dirty="0" smtClean="0">
              <a:solidFill>
                <a:schemeClr val="tx2"/>
              </a:solidFill>
            </a:rPr>
            <a:t>Introducción</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1" action="ppaction://hlinksldjump"/>
          </dgm14:cNvPr>
        </a:ext>
      </dgm:extLst>
    </dgm:pt>
    <dgm:pt modelId="{1F064C02-6E7E-334A-B753-A4B234FE8E84}" type="parTrans" cxnId="{D3839ED2-3FF4-9241-80BE-EC0BDA8A6471}">
      <dgm:prSet/>
      <dgm:spPr/>
      <dgm:t>
        <a:bodyPr/>
        <a:lstStyle/>
        <a:p>
          <a:endParaRPr lang="es-ES_tradnl" noProof="0" dirty="0"/>
        </a:p>
      </dgm:t>
    </dgm:pt>
    <dgm:pt modelId="{4E150EE3-98FB-4947-B46D-7F43DF2D70C0}" type="sibTrans" cxnId="{D3839ED2-3FF4-9241-80BE-EC0BDA8A6471}">
      <dgm:prSet/>
      <dgm:spPr/>
      <dgm:t>
        <a:bodyPr/>
        <a:lstStyle/>
        <a:p>
          <a:endParaRPr lang="es-ES_tradnl" noProof="0" dirty="0"/>
        </a:p>
      </dgm:t>
    </dgm:pt>
    <dgm:pt modelId="{E1A059C4-97B1-2E4C-8D82-96D7B6F152A5}">
      <dgm:prSet phldrT="[Text]"/>
      <dgm:spPr>
        <a:noFill/>
        <a:ln>
          <a:solidFill>
            <a:srgbClr val="002060"/>
          </a:solidFill>
        </a:ln>
      </dgm:spPr>
      <dgm:t>
        <a:bodyPr/>
        <a:lstStyle/>
        <a:p>
          <a:r>
            <a:rPr lang="es-ES_tradnl" noProof="0" dirty="0" smtClean="0">
              <a:solidFill>
                <a:schemeClr val="tx2"/>
              </a:solidFill>
            </a:rPr>
            <a:t>Comunicarse con los migrantes en tiempos de crisis </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2" action="ppaction://hlinksldjump"/>
          </dgm14:cNvPr>
        </a:ext>
      </dgm:extLst>
    </dgm:pt>
    <dgm:pt modelId="{2AE1CF8D-4A67-824E-8E52-E86274B9120B}" type="parTrans" cxnId="{F5830F45-379C-0E48-9FD6-762F43636F2C}">
      <dgm:prSet/>
      <dgm:spPr/>
      <dgm:t>
        <a:bodyPr/>
        <a:lstStyle/>
        <a:p>
          <a:endParaRPr lang="es-ES_tradnl" noProof="0" dirty="0"/>
        </a:p>
      </dgm:t>
    </dgm:pt>
    <dgm:pt modelId="{FB94E496-C6A0-3841-89B9-3FA37C9616DE}" type="sibTrans" cxnId="{F5830F45-379C-0E48-9FD6-762F43636F2C}">
      <dgm:prSet/>
      <dgm:spPr/>
      <dgm:t>
        <a:bodyPr/>
        <a:lstStyle/>
        <a:p>
          <a:endParaRPr lang="es-ES_tradnl" noProof="0" dirty="0"/>
        </a:p>
      </dgm:t>
    </dgm:pt>
    <dgm:pt modelId="{96ED001F-31FB-3C40-B319-AEF998356A8D}">
      <dgm:prSet phldrT="[Text]"/>
      <dgm:spPr>
        <a:noFill/>
        <a:ln>
          <a:solidFill>
            <a:srgbClr val="002060"/>
          </a:solidFill>
        </a:ln>
      </dgm:spPr>
      <dgm:t>
        <a:bodyPr/>
        <a:lstStyle/>
        <a:p>
          <a:r>
            <a:rPr lang="es-ES_tradnl" noProof="0" dirty="0" smtClean="0">
              <a:solidFill>
                <a:schemeClr val="tx2"/>
              </a:solidFill>
            </a:rPr>
            <a:t>Planificando para Crisis</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3" action="ppaction://hlinksldjump"/>
          </dgm14:cNvPr>
        </a:ext>
      </dgm:extLst>
    </dgm:pt>
    <dgm:pt modelId="{48E1D4E7-A6B7-F948-84DB-475B940D5195}" type="parTrans" cxnId="{67FBC5FF-7A2F-F940-A6C0-62814032B75D}">
      <dgm:prSet/>
      <dgm:spPr/>
      <dgm:t>
        <a:bodyPr/>
        <a:lstStyle/>
        <a:p>
          <a:endParaRPr lang="es-ES_tradnl" noProof="0" dirty="0"/>
        </a:p>
      </dgm:t>
    </dgm:pt>
    <dgm:pt modelId="{C71EB970-1FE7-0345-B708-DF6FB0BF4B5C}" type="sibTrans" cxnId="{67FBC5FF-7A2F-F940-A6C0-62814032B75D}">
      <dgm:prSet/>
      <dgm:spPr/>
      <dgm:t>
        <a:bodyPr/>
        <a:lstStyle/>
        <a:p>
          <a:endParaRPr lang="es-ES_tradnl" noProof="0" dirty="0"/>
        </a:p>
      </dgm:t>
    </dgm:pt>
    <dgm:pt modelId="{4CD5D908-2486-D24A-94BA-E9CE6AF694AC}">
      <dgm:prSet phldrT="[Text]"/>
      <dgm:spPr>
        <a:noFill/>
        <a:ln>
          <a:solidFill>
            <a:srgbClr val="002060"/>
          </a:solidFill>
        </a:ln>
      </dgm:spPr>
      <dgm:t>
        <a:bodyPr/>
        <a:lstStyle/>
        <a:p>
          <a:r>
            <a:rPr lang="es-ES_tradnl" noProof="0" dirty="0" smtClean="0">
              <a:solidFill>
                <a:schemeClr val="tx2"/>
              </a:solidFill>
            </a:rPr>
            <a:t>Proveer alivio y asistencia en la recuperación de nacionales afectados</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4" action="ppaction://hlinksldjump"/>
          </dgm14:cNvPr>
        </a:ext>
      </dgm:extLst>
    </dgm:pt>
    <dgm:pt modelId="{30FD0882-A384-AD44-BFE3-C4E5CBE4C03F}" type="parTrans" cxnId="{83BF2117-C995-3D4F-8277-3D65BFB832FA}">
      <dgm:prSet/>
      <dgm:spPr/>
      <dgm:t>
        <a:bodyPr/>
        <a:lstStyle/>
        <a:p>
          <a:endParaRPr lang="es-ES_tradnl" noProof="0" dirty="0"/>
        </a:p>
      </dgm:t>
    </dgm:pt>
    <dgm:pt modelId="{3A7829BF-397B-CA47-B952-DCA5C0BC829C}" type="sibTrans" cxnId="{83BF2117-C995-3D4F-8277-3D65BFB832FA}">
      <dgm:prSet/>
      <dgm:spPr/>
      <dgm:t>
        <a:bodyPr/>
        <a:lstStyle/>
        <a:p>
          <a:endParaRPr lang="es-ES_tradnl" noProof="0" dirty="0"/>
        </a:p>
      </dgm:t>
    </dgm:pt>
    <dgm:pt modelId="{26218FFC-6610-D44E-83AB-B21359A9D234}">
      <dgm:prSet phldrT="[Text]"/>
      <dgm:spPr>
        <a:noFill/>
        <a:ln>
          <a:solidFill>
            <a:srgbClr val="002060"/>
          </a:solidFill>
        </a:ln>
      </dgm:spPr>
      <dgm:t>
        <a:bodyPr/>
        <a:lstStyle/>
        <a:p>
          <a:r>
            <a:rPr lang="es-ES_tradnl" noProof="0" dirty="0" smtClean="0">
              <a:solidFill>
                <a:schemeClr val="tx2"/>
              </a:solidFill>
            </a:rPr>
            <a:t>Conclusiones y recomendaciones</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5" action="ppaction://hlinksldjump"/>
          </dgm14:cNvPr>
        </a:ext>
      </dgm:extLst>
    </dgm:pt>
    <dgm:pt modelId="{482E85D8-D658-0F47-9C84-CB111EEFC3F7}" type="parTrans" cxnId="{C448E418-0F12-DE45-BCAB-1B52A526A0A2}">
      <dgm:prSet/>
      <dgm:spPr/>
      <dgm:t>
        <a:bodyPr/>
        <a:lstStyle/>
        <a:p>
          <a:endParaRPr lang="es-ES_tradnl" noProof="0" dirty="0"/>
        </a:p>
      </dgm:t>
    </dgm:pt>
    <dgm:pt modelId="{26044FB3-3A4D-F042-8E5B-2CF03293DD1D}" type="sibTrans" cxnId="{C448E418-0F12-DE45-BCAB-1B52A526A0A2}">
      <dgm:prSet/>
      <dgm:spPr/>
      <dgm:t>
        <a:bodyPr/>
        <a:lstStyle/>
        <a:p>
          <a:endParaRPr lang="es-ES_tradnl" noProof="0" dirty="0"/>
        </a:p>
      </dgm:t>
    </dgm:pt>
    <dgm:pt modelId="{4D6547CC-1DA6-F34C-A28E-B1B4896F5CE5}">
      <dgm:prSet/>
      <dgm:spPr>
        <a:noFill/>
        <a:ln>
          <a:solidFill>
            <a:srgbClr val="002060"/>
          </a:solidFill>
        </a:ln>
      </dgm:spPr>
      <dgm:t>
        <a:bodyPr/>
        <a:lstStyle/>
        <a:p>
          <a:r>
            <a:rPr lang="es-ES_tradnl" noProof="0" dirty="0" smtClean="0">
              <a:solidFill>
                <a:schemeClr val="tx2"/>
              </a:solidFill>
            </a:rPr>
            <a:t>Los migrantes en condición de vulnerabilidad y las situaciones de crisis</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6" action="ppaction://hlinksldjump"/>
          </dgm14:cNvPr>
        </a:ext>
      </dgm:extLst>
    </dgm:pt>
    <dgm:pt modelId="{2633FBC8-1661-DE45-8006-DE58C8F260BB}" type="parTrans" cxnId="{BF384882-37D8-364C-8D8A-0AA503C33883}">
      <dgm:prSet/>
      <dgm:spPr/>
      <dgm:t>
        <a:bodyPr/>
        <a:lstStyle/>
        <a:p>
          <a:endParaRPr lang="es-ES_tradnl" noProof="0" dirty="0"/>
        </a:p>
      </dgm:t>
    </dgm:pt>
    <dgm:pt modelId="{BF1801C6-5D11-554F-B779-A60709794CF3}" type="sibTrans" cxnId="{BF384882-37D8-364C-8D8A-0AA503C33883}">
      <dgm:prSet/>
      <dgm:spPr/>
      <dgm:t>
        <a:bodyPr/>
        <a:lstStyle/>
        <a:p>
          <a:endParaRPr lang="es-ES_tradnl" noProof="0" dirty="0"/>
        </a:p>
      </dgm:t>
    </dgm:pt>
    <dgm:pt modelId="{31874ABD-1744-CD45-9138-D403A32CC8E2}">
      <dgm:prSet/>
      <dgm:spPr>
        <a:noFill/>
        <a:ln>
          <a:solidFill>
            <a:srgbClr val="002060"/>
          </a:solidFill>
        </a:ln>
      </dgm:spPr>
      <dgm:t>
        <a:bodyPr/>
        <a:lstStyle/>
        <a:p>
          <a:r>
            <a:rPr lang="es-ES_tradnl" noProof="0" dirty="0" smtClean="0">
              <a:solidFill>
                <a:schemeClr val="tx2"/>
              </a:solidFill>
            </a:rPr>
            <a:t>Los marcos normativos internacionales y nacionales, y la cooperación con actos relevantes</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7" action="ppaction://hlinksldjump"/>
          </dgm14:cNvPr>
        </a:ext>
      </dgm:extLst>
    </dgm:pt>
    <dgm:pt modelId="{7FE489C3-CACC-B44A-8CB6-F96DE6B1C2ED}" type="parTrans" cxnId="{702BC34E-8B66-FF45-8B75-0B9C3BFC21BC}">
      <dgm:prSet/>
      <dgm:spPr/>
      <dgm:t>
        <a:bodyPr/>
        <a:lstStyle/>
        <a:p>
          <a:endParaRPr lang="es-ES_tradnl" noProof="0" dirty="0"/>
        </a:p>
      </dgm:t>
    </dgm:pt>
    <dgm:pt modelId="{D0566DBB-1E64-6942-86ED-D75FBD5D395A}" type="sibTrans" cxnId="{702BC34E-8B66-FF45-8B75-0B9C3BFC21BC}">
      <dgm:prSet/>
      <dgm:spPr/>
      <dgm:t>
        <a:bodyPr/>
        <a:lstStyle/>
        <a:p>
          <a:endParaRPr lang="es-ES_tradnl" noProof="0" dirty="0"/>
        </a:p>
      </dgm:t>
    </dgm:pt>
    <dgm:pt modelId="{28CB8629-5AD4-0341-AA90-C4D229A3BB43}">
      <dgm:prSet/>
      <dgm:spPr>
        <a:noFill/>
        <a:ln>
          <a:solidFill>
            <a:srgbClr val="002060"/>
          </a:solidFill>
        </a:ln>
      </dgm:spPr>
      <dgm:t>
        <a:bodyPr/>
        <a:lstStyle/>
        <a:p>
          <a:r>
            <a:rPr lang="es-ES_tradnl" noProof="0" dirty="0" smtClean="0">
              <a:solidFill>
                <a:schemeClr val="tx2"/>
              </a:solidFill>
            </a:rPr>
            <a:t>Recopilación de información de los migrantes en el exterior para facilitar la preparación y respuesta en crisis</a:t>
          </a:r>
          <a:endParaRPr lang="es-ES_tradnl" noProof="0" dirty="0">
            <a:solidFill>
              <a:schemeClr val="tx2"/>
            </a:solidFill>
          </a:endParaRPr>
        </a:p>
      </dgm:t>
      <dgm:extLst>
        <a:ext uri="{E40237B7-FDA0-4F09-8148-C483321AD2D9}">
          <dgm14:cNvPr xmlns="" xmlns:dgm14="http://schemas.microsoft.com/office/drawing/2010/diagram" id="0" name="">
            <a:hlinkClick xmlns:r="http://schemas.openxmlformats.org/officeDocument/2006/relationships" r:id="rId8" action="ppaction://hlinksldjump"/>
          </dgm14:cNvPr>
        </a:ext>
      </dgm:extLst>
    </dgm:pt>
    <dgm:pt modelId="{0A0EF25E-CD97-3F41-87D1-4B880DC719D2}" type="parTrans" cxnId="{A47B2D32-B3DC-8044-8C14-C69248CA9F48}">
      <dgm:prSet/>
      <dgm:spPr/>
      <dgm:t>
        <a:bodyPr/>
        <a:lstStyle/>
        <a:p>
          <a:endParaRPr lang="es-ES_tradnl" noProof="0" dirty="0"/>
        </a:p>
      </dgm:t>
    </dgm:pt>
    <dgm:pt modelId="{FFDD7DA5-283B-014F-B130-126EF29EFD7C}" type="sibTrans" cxnId="{A47B2D32-B3DC-8044-8C14-C69248CA9F48}">
      <dgm:prSet/>
      <dgm:spPr/>
      <dgm:t>
        <a:bodyPr/>
        <a:lstStyle/>
        <a:p>
          <a:endParaRPr lang="es-ES_tradnl" noProof="0" dirty="0"/>
        </a:p>
      </dgm:t>
    </dgm:pt>
    <dgm:pt modelId="{B718EF28-8FB6-D943-984C-A64AA16E96FC}" type="pres">
      <dgm:prSet presAssocID="{786A35FC-3F4F-584A-954B-907135D847EB}" presName="Name0" presStyleCnt="0">
        <dgm:presLayoutVars>
          <dgm:dir/>
          <dgm:resizeHandles val="exact"/>
        </dgm:presLayoutVars>
      </dgm:prSet>
      <dgm:spPr/>
      <dgm:t>
        <a:bodyPr/>
        <a:lstStyle/>
        <a:p>
          <a:endParaRPr lang="es-CR"/>
        </a:p>
      </dgm:t>
    </dgm:pt>
    <dgm:pt modelId="{4586AC1D-95B6-CF45-9D3D-001CF66A2AF9}" type="pres">
      <dgm:prSet presAssocID="{7EED9521-F61C-5240-AB98-2FAFDF7A5749}" presName="node" presStyleLbl="node1" presStyleIdx="0" presStyleCnt="8">
        <dgm:presLayoutVars>
          <dgm:bulletEnabled val="1"/>
        </dgm:presLayoutVars>
      </dgm:prSet>
      <dgm:spPr/>
      <dgm:t>
        <a:bodyPr/>
        <a:lstStyle/>
        <a:p>
          <a:endParaRPr lang="en-US"/>
        </a:p>
      </dgm:t>
    </dgm:pt>
    <dgm:pt modelId="{F1A5829A-B43B-9D48-B7EA-8BB31CDE92B6}" type="pres">
      <dgm:prSet presAssocID="{4E150EE3-98FB-4947-B46D-7F43DF2D70C0}" presName="sibTrans" presStyleLbl="sibTrans1D1" presStyleIdx="0" presStyleCnt="7"/>
      <dgm:spPr/>
      <dgm:t>
        <a:bodyPr/>
        <a:lstStyle/>
        <a:p>
          <a:endParaRPr lang="es-CR"/>
        </a:p>
      </dgm:t>
    </dgm:pt>
    <dgm:pt modelId="{F0DEB7E0-5AF4-374C-9B57-DCA0972BFA4C}" type="pres">
      <dgm:prSet presAssocID="{4E150EE3-98FB-4947-B46D-7F43DF2D70C0}" presName="connectorText" presStyleLbl="sibTrans1D1" presStyleIdx="0" presStyleCnt="7"/>
      <dgm:spPr/>
      <dgm:t>
        <a:bodyPr/>
        <a:lstStyle/>
        <a:p>
          <a:endParaRPr lang="es-CR"/>
        </a:p>
      </dgm:t>
    </dgm:pt>
    <dgm:pt modelId="{E114D65F-AA37-6441-9084-7C4F84EA8E6D}" type="pres">
      <dgm:prSet presAssocID="{4D6547CC-1DA6-F34C-A28E-B1B4896F5CE5}" presName="node" presStyleLbl="node1" presStyleIdx="1" presStyleCnt="8">
        <dgm:presLayoutVars>
          <dgm:bulletEnabled val="1"/>
        </dgm:presLayoutVars>
      </dgm:prSet>
      <dgm:spPr/>
      <dgm:t>
        <a:bodyPr/>
        <a:lstStyle/>
        <a:p>
          <a:endParaRPr lang="en-US"/>
        </a:p>
      </dgm:t>
    </dgm:pt>
    <dgm:pt modelId="{2698CAE1-32E2-A140-BA92-6AAB577024BE}" type="pres">
      <dgm:prSet presAssocID="{BF1801C6-5D11-554F-B779-A60709794CF3}" presName="sibTrans" presStyleLbl="sibTrans1D1" presStyleIdx="1" presStyleCnt="7"/>
      <dgm:spPr/>
      <dgm:t>
        <a:bodyPr/>
        <a:lstStyle/>
        <a:p>
          <a:endParaRPr lang="es-CR"/>
        </a:p>
      </dgm:t>
    </dgm:pt>
    <dgm:pt modelId="{1AC025A6-170F-334D-847D-2C164C7E71EF}" type="pres">
      <dgm:prSet presAssocID="{BF1801C6-5D11-554F-B779-A60709794CF3}" presName="connectorText" presStyleLbl="sibTrans1D1" presStyleIdx="1" presStyleCnt="7"/>
      <dgm:spPr/>
      <dgm:t>
        <a:bodyPr/>
        <a:lstStyle/>
        <a:p>
          <a:endParaRPr lang="es-CR"/>
        </a:p>
      </dgm:t>
    </dgm:pt>
    <dgm:pt modelId="{D4EC8C71-FCEA-9747-BE93-42FE12CBCA97}" type="pres">
      <dgm:prSet presAssocID="{31874ABD-1744-CD45-9138-D403A32CC8E2}" presName="node" presStyleLbl="node1" presStyleIdx="2" presStyleCnt="8">
        <dgm:presLayoutVars>
          <dgm:bulletEnabled val="1"/>
        </dgm:presLayoutVars>
      </dgm:prSet>
      <dgm:spPr/>
      <dgm:t>
        <a:bodyPr/>
        <a:lstStyle/>
        <a:p>
          <a:endParaRPr lang="en-US"/>
        </a:p>
      </dgm:t>
    </dgm:pt>
    <dgm:pt modelId="{7D633ACB-EC29-A144-AEB5-EF3AF7723C7B}" type="pres">
      <dgm:prSet presAssocID="{D0566DBB-1E64-6942-86ED-D75FBD5D395A}" presName="sibTrans" presStyleLbl="sibTrans1D1" presStyleIdx="2" presStyleCnt="7"/>
      <dgm:spPr/>
      <dgm:t>
        <a:bodyPr/>
        <a:lstStyle/>
        <a:p>
          <a:endParaRPr lang="es-CR"/>
        </a:p>
      </dgm:t>
    </dgm:pt>
    <dgm:pt modelId="{BE1DDBE4-EBE3-574D-A185-45D1C91BEDC3}" type="pres">
      <dgm:prSet presAssocID="{D0566DBB-1E64-6942-86ED-D75FBD5D395A}" presName="connectorText" presStyleLbl="sibTrans1D1" presStyleIdx="2" presStyleCnt="7"/>
      <dgm:spPr/>
      <dgm:t>
        <a:bodyPr/>
        <a:lstStyle/>
        <a:p>
          <a:endParaRPr lang="es-CR"/>
        </a:p>
      </dgm:t>
    </dgm:pt>
    <dgm:pt modelId="{93ECFCE5-79DF-AA47-8DE4-9A1BECDD0952}" type="pres">
      <dgm:prSet presAssocID="{28CB8629-5AD4-0341-AA90-C4D229A3BB43}" presName="node" presStyleLbl="node1" presStyleIdx="3" presStyleCnt="8">
        <dgm:presLayoutVars>
          <dgm:bulletEnabled val="1"/>
        </dgm:presLayoutVars>
      </dgm:prSet>
      <dgm:spPr/>
      <dgm:t>
        <a:bodyPr/>
        <a:lstStyle/>
        <a:p>
          <a:endParaRPr lang="en-US"/>
        </a:p>
      </dgm:t>
    </dgm:pt>
    <dgm:pt modelId="{C3191945-E174-C844-AB09-B69137A3B81B}" type="pres">
      <dgm:prSet presAssocID="{FFDD7DA5-283B-014F-B130-126EF29EFD7C}" presName="sibTrans" presStyleLbl="sibTrans1D1" presStyleIdx="3" presStyleCnt="7"/>
      <dgm:spPr/>
      <dgm:t>
        <a:bodyPr/>
        <a:lstStyle/>
        <a:p>
          <a:endParaRPr lang="es-CR"/>
        </a:p>
      </dgm:t>
    </dgm:pt>
    <dgm:pt modelId="{F882B3BB-8908-5447-A64C-A180740F0C63}" type="pres">
      <dgm:prSet presAssocID="{FFDD7DA5-283B-014F-B130-126EF29EFD7C}" presName="connectorText" presStyleLbl="sibTrans1D1" presStyleIdx="3" presStyleCnt="7"/>
      <dgm:spPr/>
      <dgm:t>
        <a:bodyPr/>
        <a:lstStyle/>
        <a:p>
          <a:endParaRPr lang="es-CR"/>
        </a:p>
      </dgm:t>
    </dgm:pt>
    <dgm:pt modelId="{1D40E869-C6B2-DA44-9C2C-2D66F9EE342E}" type="pres">
      <dgm:prSet presAssocID="{E1A059C4-97B1-2E4C-8D82-96D7B6F152A5}" presName="node" presStyleLbl="node1" presStyleIdx="4" presStyleCnt="8">
        <dgm:presLayoutVars>
          <dgm:bulletEnabled val="1"/>
        </dgm:presLayoutVars>
      </dgm:prSet>
      <dgm:spPr/>
      <dgm:t>
        <a:bodyPr/>
        <a:lstStyle/>
        <a:p>
          <a:endParaRPr lang="en-US"/>
        </a:p>
      </dgm:t>
    </dgm:pt>
    <dgm:pt modelId="{365B147C-FB3D-0D43-A3CF-03A6DBB90D68}" type="pres">
      <dgm:prSet presAssocID="{FB94E496-C6A0-3841-89B9-3FA37C9616DE}" presName="sibTrans" presStyleLbl="sibTrans1D1" presStyleIdx="4" presStyleCnt="7"/>
      <dgm:spPr/>
      <dgm:t>
        <a:bodyPr/>
        <a:lstStyle/>
        <a:p>
          <a:endParaRPr lang="es-CR"/>
        </a:p>
      </dgm:t>
    </dgm:pt>
    <dgm:pt modelId="{34A804B4-23B6-334A-82D9-4AD51F27529F}" type="pres">
      <dgm:prSet presAssocID="{FB94E496-C6A0-3841-89B9-3FA37C9616DE}" presName="connectorText" presStyleLbl="sibTrans1D1" presStyleIdx="4" presStyleCnt="7"/>
      <dgm:spPr/>
      <dgm:t>
        <a:bodyPr/>
        <a:lstStyle/>
        <a:p>
          <a:endParaRPr lang="es-CR"/>
        </a:p>
      </dgm:t>
    </dgm:pt>
    <dgm:pt modelId="{943E2785-FF6C-4E4C-B98F-CE94B1F0C713}" type="pres">
      <dgm:prSet presAssocID="{96ED001F-31FB-3C40-B319-AEF998356A8D}" presName="node" presStyleLbl="node1" presStyleIdx="5" presStyleCnt="8">
        <dgm:presLayoutVars>
          <dgm:bulletEnabled val="1"/>
        </dgm:presLayoutVars>
      </dgm:prSet>
      <dgm:spPr/>
      <dgm:t>
        <a:bodyPr/>
        <a:lstStyle/>
        <a:p>
          <a:endParaRPr lang="en-US"/>
        </a:p>
      </dgm:t>
    </dgm:pt>
    <dgm:pt modelId="{C41C5BE6-D2C2-9043-8945-EBF4DC806F6D}" type="pres">
      <dgm:prSet presAssocID="{C71EB970-1FE7-0345-B708-DF6FB0BF4B5C}" presName="sibTrans" presStyleLbl="sibTrans1D1" presStyleIdx="5" presStyleCnt="7"/>
      <dgm:spPr/>
      <dgm:t>
        <a:bodyPr/>
        <a:lstStyle/>
        <a:p>
          <a:endParaRPr lang="es-CR"/>
        </a:p>
      </dgm:t>
    </dgm:pt>
    <dgm:pt modelId="{0338EA4C-C80D-314A-8F03-83F670F69C47}" type="pres">
      <dgm:prSet presAssocID="{C71EB970-1FE7-0345-B708-DF6FB0BF4B5C}" presName="connectorText" presStyleLbl="sibTrans1D1" presStyleIdx="5" presStyleCnt="7"/>
      <dgm:spPr/>
      <dgm:t>
        <a:bodyPr/>
        <a:lstStyle/>
        <a:p>
          <a:endParaRPr lang="es-CR"/>
        </a:p>
      </dgm:t>
    </dgm:pt>
    <dgm:pt modelId="{B547D2DC-7069-EE43-AA9B-2935B8C21CA7}" type="pres">
      <dgm:prSet presAssocID="{4CD5D908-2486-D24A-94BA-E9CE6AF694AC}" presName="node" presStyleLbl="node1" presStyleIdx="6" presStyleCnt="8">
        <dgm:presLayoutVars>
          <dgm:bulletEnabled val="1"/>
        </dgm:presLayoutVars>
      </dgm:prSet>
      <dgm:spPr/>
      <dgm:t>
        <a:bodyPr/>
        <a:lstStyle/>
        <a:p>
          <a:endParaRPr lang="en-US"/>
        </a:p>
      </dgm:t>
    </dgm:pt>
    <dgm:pt modelId="{2847AAE4-8355-2D42-A584-94DB7D735A26}" type="pres">
      <dgm:prSet presAssocID="{3A7829BF-397B-CA47-B952-DCA5C0BC829C}" presName="sibTrans" presStyleLbl="sibTrans1D1" presStyleIdx="6" presStyleCnt="7"/>
      <dgm:spPr/>
      <dgm:t>
        <a:bodyPr/>
        <a:lstStyle/>
        <a:p>
          <a:endParaRPr lang="es-CR"/>
        </a:p>
      </dgm:t>
    </dgm:pt>
    <dgm:pt modelId="{4F3E8190-6524-A249-A90D-AA12D9980956}" type="pres">
      <dgm:prSet presAssocID="{3A7829BF-397B-CA47-B952-DCA5C0BC829C}" presName="connectorText" presStyleLbl="sibTrans1D1" presStyleIdx="6" presStyleCnt="7"/>
      <dgm:spPr/>
      <dgm:t>
        <a:bodyPr/>
        <a:lstStyle/>
        <a:p>
          <a:endParaRPr lang="es-CR"/>
        </a:p>
      </dgm:t>
    </dgm:pt>
    <dgm:pt modelId="{D471794F-445C-E24C-9D27-E80CA3E39607}" type="pres">
      <dgm:prSet presAssocID="{26218FFC-6610-D44E-83AB-B21359A9D234}" presName="node" presStyleLbl="node1" presStyleIdx="7" presStyleCnt="8">
        <dgm:presLayoutVars>
          <dgm:bulletEnabled val="1"/>
        </dgm:presLayoutVars>
      </dgm:prSet>
      <dgm:spPr/>
      <dgm:t>
        <a:bodyPr/>
        <a:lstStyle/>
        <a:p>
          <a:endParaRPr lang="es-CR"/>
        </a:p>
      </dgm:t>
    </dgm:pt>
  </dgm:ptLst>
  <dgm:cxnLst>
    <dgm:cxn modelId="{0B296C70-7FDC-6A47-BCD0-9C28CAB5B10B}" type="presOf" srcId="{28CB8629-5AD4-0341-AA90-C4D229A3BB43}" destId="{93ECFCE5-79DF-AA47-8DE4-9A1BECDD0952}" srcOrd="0" destOrd="0" presId="urn:microsoft.com/office/officeart/2005/8/layout/bProcess3"/>
    <dgm:cxn modelId="{3B89BF58-31E5-6840-8F22-2B5D78FC227D}" type="presOf" srcId="{BF1801C6-5D11-554F-B779-A60709794CF3}" destId="{1AC025A6-170F-334D-847D-2C164C7E71EF}" srcOrd="1" destOrd="0" presId="urn:microsoft.com/office/officeart/2005/8/layout/bProcess3"/>
    <dgm:cxn modelId="{6A853646-8914-8840-8105-7EEABF13A407}" type="presOf" srcId="{C71EB970-1FE7-0345-B708-DF6FB0BF4B5C}" destId="{C41C5BE6-D2C2-9043-8945-EBF4DC806F6D}" srcOrd="0" destOrd="0" presId="urn:microsoft.com/office/officeart/2005/8/layout/bProcess3"/>
    <dgm:cxn modelId="{C448E418-0F12-DE45-BCAB-1B52A526A0A2}" srcId="{786A35FC-3F4F-584A-954B-907135D847EB}" destId="{26218FFC-6610-D44E-83AB-B21359A9D234}" srcOrd="7" destOrd="0" parTransId="{482E85D8-D658-0F47-9C84-CB111EEFC3F7}" sibTransId="{26044FB3-3A4D-F042-8E5B-2CF03293DD1D}"/>
    <dgm:cxn modelId="{0BD035CE-EFEC-3149-852B-AA9C9CED4657}" type="presOf" srcId="{D0566DBB-1E64-6942-86ED-D75FBD5D395A}" destId="{7D633ACB-EC29-A144-AEB5-EF3AF7723C7B}" srcOrd="0" destOrd="0" presId="urn:microsoft.com/office/officeart/2005/8/layout/bProcess3"/>
    <dgm:cxn modelId="{AA1C6E0D-847E-0C43-8ED8-7F54F114ADAF}" type="presOf" srcId="{FFDD7DA5-283B-014F-B130-126EF29EFD7C}" destId="{C3191945-E174-C844-AB09-B69137A3B81B}" srcOrd="0" destOrd="0" presId="urn:microsoft.com/office/officeart/2005/8/layout/bProcess3"/>
    <dgm:cxn modelId="{83BF2117-C995-3D4F-8277-3D65BFB832FA}" srcId="{786A35FC-3F4F-584A-954B-907135D847EB}" destId="{4CD5D908-2486-D24A-94BA-E9CE6AF694AC}" srcOrd="6" destOrd="0" parTransId="{30FD0882-A384-AD44-BFE3-C4E5CBE4C03F}" sibTransId="{3A7829BF-397B-CA47-B952-DCA5C0BC829C}"/>
    <dgm:cxn modelId="{A47B2D32-B3DC-8044-8C14-C69248CA9F48}" srcId="{786A35FC-3F4F-584A-954B-907135D847EB}" destId="{28CB8629-5AD4-0341-AA90-C4D229A3BB43}" srcOrd="3" destOrd="0" parTransId="{0A0EF25E-CD97-3F41-87D1-4B880DC719D2}" sibTransId="{FFDD7DA5-283B-014F-B130-126EF29EFD7C}"/>
    <dgm:cxn modelId="{6A238B77-58DD-9A44-A1E5-2A6C3759B112}" type="presOf" srcId="{96ED001F-31FB-3C40-B319-AEF998356A8D}" destId="{943E2785-FF6C-4E4C-B98F-CE94B1F0C713}" srcOrd="0" destOrd="0" presId="urn:microsoft.com/office/officeart/2005/8/layout/bProcess3"/>
    <dgm:cxn modelId="{43D517A0-EF77-FC40-B79A-B90CE0FE58F1}" type="presOf" srcId="{FB94E496-C6A0-3841-89B9-3FA37C9616DE}" destId="{34A804B4-23B6-334A-82D9-4AD51F27529F}" srcOrd="1" destOrd="0" presId="urn:microsoft.com/office/officeart/2005/8/layout/bProcess3"/>
    <dgm:cxn modelId="{6C6AFE5C-34E5-E442-A587-20964717012D}" type="presOf" srcId="{E1A059C4-97B1-2E4C-8D82-96D7B6F152A5}" destId="{1D40E869-C6B2-DA44-9C2C-2D66F9EE342E}" srcOrd="0" destOrd="0" presId="urn:microsoft.com/office/officeart/2005/8/layout/bProcess3"/>
    <dgm:cxn modelId="{702BC34E-8B66-FF45-8B75-0B9C3BFC21BC}" srcId="{786A35FC-3F4F-584A-954B-907135D847EB}" destId="{31874ABD-1744-CD45-9138-D403A32CC8E2}" srcOrd="2" destOrd="0" parTransId="{7FE489C3-CACC-B44A-8CB6-F96DE6B1C2ED}" sibTransId="{D0566DBB-1E64-6942-86ED-D75FBD5D395A}"/>
    <dgm:cxn modelId="{14634F21-2F01-954B-AAB7-D06368338FFD}" type="presOf" srcId="{7EED9521-F61C-5240-AB98-2FAFDF7A5749}" destId="{4586AC1D-95B6-CF45-9D3D-001CF66A2AF9}" srcOrd="0" destOrd="0" presId="urn:microsoft.com/office/officeart/2005/8/layout/bProcess3"/>
    <dgm:cxn modelId="{9A5DD514-AE85-F547-807F-45A16D56515A}" type="presOf" srcId="{4D6547CC-1DA6-F34C-A28E-B1B4896F5CE5}" destId="{E114D65F-AA37-6441-9084-7C4F84EA8E6D}" srcOrd="0" destOrd="0" presId="urn:microsoft.com/office/officeart/2005/8/layout/bProcess3"/>
    <dgm:cxn modelId="{684DE5F0-A705-0442-A6B3-DBC646F2D835}" type="presOf" srcId="{786A35FC-3F4F-584A-954B-907135D847EB}" destId="{B718EF28-8FB6-D943-984C-A64AA16E96FC}" srcOrd="0" destOrd="0" presId="urn:microsoft.com/office/officeart/2005/8/layout/bProcess3"/>
    <dgm:cxn modelId="{D3839ED2-3FF4-9241-80BE-EC0BDA8A6471}" srcId="{786A35FC-3F4F-584A-954B-907135D847EB}" destId="{7EED9521-F61C-5240-AB98-2FAFDF7A5749}" srcOrd="0" destOrd="0" parTransId="{1F064C02-6E7E-334A-B753-A4B234FE8E84}" sibTransId="{4E150EE3-98FB-4947-B46D-7F43DF2D70C0}"/>
    <dgm:cxn modelId="{39B53E1D-819F-4341-A02D-735DA64C7AD5}" type="presOf" srcId="{BF1801C6-5D11-554F-B779-A60709794CF3}" destId="{2698CAE1-32E2-A140-BA92-6AAB577024BE}" srcOrd="0" destOrd="0" presId="urn:microsoft.com/office/officeart/2005/8/layout/bProcess3"/>
    <dgm:cxn modelId="{172EE6AF-66E4-8647-8EE1-FCC0380C1197}" type="presOf" srcId="{4E150EE3-98FB-4947-B46D-7F43DF2D70C0}" destId="{F1A5829A-B43B-9D48-B7EA-8BB31CDE92B6}" srcOrd="0" destOrd="0" presId="urn:microsoft.com/office/officeart/2005/8/layout/bProcess3"/>
    <dgm:cxn modelId="{D8E5301E-1DCD-C24E-B6A8-C98BB926CF5C}" type="presOf" srcId="{4CD5D908-2486-D24A-94BA-E9CE6AF694AC}" destId="{B547D2DC-7069-EE43-AA9B-2935B8C21CA7}" srcOrd="0" destOrd="0" presId="urn:microsoft.com/office/officeart/2005/8/layout/bProcess3"/>
    <dgm:cxn modelId="{7C1CB867-2129-C249-8DFF-2F54290693DE}" type="presOf" srcId="{26218FFC-6610-D44E-83AB-B21359A9D234}" destId="{D471794F-445C-E24C-9D27-E80CA3E39607}" srcOrd="0" destOrd="0" presId="urn:microsoft.com/office/officeart/2005/8/layout/bProcess3"/>
    <dgm:cxn modelId="{BF384882-37D8-364C-8D8A-0AA503C33883}" srcId="{786A35FC-3F4F-584A-954B-907135D847EB}" destId="{4D6547CC-1DA6-F34C-A28E-B1B4896F5CE5}" srcOrd="1" destOrd="0" parTransId="{2633FBC8-1661-DE45-8006-DE58C8F260BB}" sibTransId="{BF1801C6-5D11-554F-B779-A60709794CF3}"/>
    <dgm:cxn modelId="{7E535CEA-D3AF-EE44-8231-37615682E6F9}" type="presOf" srcId="{D0566DBB-1E64-6942-86ED-D75FBD5D395A}" destId="{BE1DDBE4-EBE3-574D-A185-45D1C91BEDC3}" srcOrd="1" destOrd="0" presId="urn:microsoft.com/office/officeart/2005/8/layout/bProcess3"/>
    <dgm:cxn modelId="{3B757106-02ED-F94E-9934-257F67CC63CD}" type="presOf" srcId="{C71EB970-1FE7-0345-B708-DF6FB0BF4B5C}" destId="{0338EA4C-C80D-314A-8F03-83F670F69C47}" srcOrd="1" destOrd="0" presId="urn:microsoft.com/office/officeart/2005/8/layout/bProcess3"/>
    <dgm:cxn modelId="{D5A75936-B4FD-0848-847E-6629F78DB8C6}" type="presOf" srcId="{4E150EE3-98FB-4947-B46D-7F43DF2D70C0}" destId="{F0DEB7E0-5AF4-374C-9B57-DCA0972BFA4C}" srcOrd="1" destOrd="0" presId="urn:microsoft.com/office/officeart/2005/8/layout/bProcess3"/>
    <dgm:cxn modelId="{69063C18-1DA4-BA44-BDF6-66D53E8C045F}" type="presOf" srcId="{FB94E496-C6A0-3841-89B9-3FA37C9616DE}" destId="{365B147C-FB3D-0D43-A3CF-03A6DBB90D68}" srcOrd="0" destOrd="0" presId="urn:microsoft.com/office/officeart/2005/8/layout/bProcess3"/>
    <dgm:cxn modelId="{F5830F45-379C-0E48-9FD6-762F43636F2C}" srcId="{786A35FC-3F4F-584A-954B-907135D847EB}" destId="{E1A059C4-97B1-2E4C-8D82-96D7B6F152A5}" srcOrd="4" destOrd="0" parTransId="{2AE1CF8D-4A67-824E-8E52-E86274B9120B}" sibTransId="{FB94E496-C6A0-3841-89B9-3FA37C9616DE}"/>
    <dgm:cxn modelId="{F9FE2ECE-8FE8-264E-9764-063EBBAD1055}" type="presOf" srcId="{FFDD7DA5-283B-014F-B130-126EF29EFD7C}" destId="{F882B3BB-8908-5447-A64C-A180740F0C63}" srcOrd="1" destOrd="0" presId="urn:microsoft.com/office/officeart/2005/8/layout/bProcess3"/>
    <dgm:cxn modelId="{8363F187-AFDC-4D4F-A053-5BCFFCDE1E7C}" type="presOf" srcId="{31874ABD-1744-CD45-9138-D403A32CC8E2}" destId="{D4EC8C71-FCEA-9747-BE93-42FE12CBCA97}" srcOrd="0" destOrd="0" presId="urn:microsoft.com/office/officeart/2005/8/layout/bProcess3"/>
    <dgm:cxn modelId="{67FBC5FF-7A2F-F940-A6C0-62814032B75D}" srcId="{786A35FC-3F4F-584A-954B-907135D847EB}" destId="{96ED001F-31FB-3C40-B319-AEF998356A8D}" srcOrd="5" destOrd="0" parTransId="{48E1D4E7-A6B7-F948-84DB-475B940D5195}" sibTransId="{C71EB970-1FE7-0345-B708-DF6FB0BF4B5C}"/>
    <dgm:cxn modelId="{7BA20BE7-5DC5-C945-9E82-E8555A215A1C}" type="presOf" srcId="{3A7829BF-397B-CA47-B952-DCA5C0BC829C}" destId="{4F3E8190-6524-A249-A90D-AA12D9980956}" srcOrd="1" destOrd="0" presId="urn:microsoft.com/office/officeart/2005/8/layout/bProcess3"/>
    <dgm:cxn modelId="{8F2A240A-D78E-674B-80B8-F024D869CDB7}" type="presOf" srcId="{3A7829BF-397B-CA47-B952-DCA5C0BC829C}" destId="{2847AAE4-8355-2D42-A584-94DB7D735A26}" srcOrd="0" destOrd="0" presId="urn:microsoft.com/office/officeart/2005/8/layout/bProcess3"/>
    <dgm:cxn modelId="{58D1F6D2-31F7-6242-A9DA-497B113D07C7}" type="presParOf" srcId="{B718EF28-8FB6-D943-984C-A64AA16E96FC}" destId="{4586AC1D-95B6-CF45-9D3D-001CF66A2AF9}" srcOrd="0" destOrd="0" presId="urn:microsoft.com/office/officeart/2005/8/layout/bProcess3"/>
    <dgm:cxn modelId="{D6E2BF60-BC35-7F47-90E9-614C1DE9EFA0}" type="presParOf" srcId="{B718EF28-8FB6-D943-984C-A64AA16E96FC}" destId="{F1A5829A-B43B-9D48-B7EA-8BB31CDE92B6}" srcOrd="1" destOrd="0" presId="urn:microsoft.com/office/officeart/2005/8/layout/bProcess3"/>
    <dgm:cxn modelId="{B3BCBD73-77BC-3147-AA5E-305D2CA32AD0}" type="presParOf" srcId="{F1A5829A-B43B-9D48-B7EA-8BB31CDE92B6}" destId="{F0DEB7E0-5AF4-374C-9B57-DCA0972BFA4C}" srcOrd="0" destOrd="0" presId="urn:microsoft.com/office/officeart/2005/8/layout/bProcess3"/>
    <dgm:cxn modelId="{52C67C40-3077-BF41-93EE-B172790E92B7}" type="presParOf" srcId="{B718EF28-8FB6-D943-984C-A64AA16E96FC}" destId="{E114D65F-AA37-6441-9084-7C4F84EA8E6D}" srcOrd="2" destOrd="0" presId="urn:microsoft.com/office/officeart/2005/8/layout/bProcess3"/>
    <dgm:cxn modelId="{2C46C741-1F93-904A-B29C-6CC8FF33EC24}" type="presParOf" srcId="{B718EF28-8FB6-D943-984C-A64AA16E96FC}" destId="{2698CAE1-32E2-A140-BA92-6AAB577024BE}" srcOrd="3" destOrd="0" presId="urn:microsoft.com/office/officeart/2005/8/layout/bProcess3"/>
    <dgm:cxn modelId="{B7F59DD1-D4C4-904A-A4E3-3AB29D96C571}" type="presParOf" srcId="{2698CAE1-32E2-A140-BA92-6AAB577024BE}" destId="{1AC025A6-170F-334D-847D-2C164C7E71EF}" srcOrd="0" destOrd="0" presId="urn:microsoft.com/office/officeart/2005/8/layout/bProcess3"/>
    <dgm:cxn modelId="{638B894E-832B-9348-BC01-6944816E8159}" type="presParOf" srcId="{B718EF28-8FB6-D943-984C-A64AA16E96FC}" destId="{D4EC8C71-FCEA-9747-BE93-42FE12CBCA97}" srcOrd="4" destOrd="0" presId="urn:microsoft.com/office/officeart/2005/8/layout/bProcess3"/>
    <dgm:cxn modelId="{B9E8877B-BAC5-0C4C-8ED4-991364F5B787}" type="presParOf" srcId="{B718EF28-8FB6-D943-984C-A64AA16E96FC}" destId="{7D633ACB-EC29-A144-AEB5-EF3AF7723C7B}" srcOrd="5" destOrd="0" presId="urn:microsoft.com/office/officeart/2005/8/layout/bProcess3"/>
    <dgm:cxn modelId="{6D801760-676B-B940-A96B-3B8701C8CC6A}" type="presParOf" srcId="{7D633ACB-EC29-A144-AEB5-EF3AF7723C7B}" destId="{BE1DDBE4-EBE3-574D-A185-45D1C91BEDC3}" srcOrd="0" destOrd="0" presId="urn:microsoft.com/office/officeart/2005/8/layout/bProcess3"/>
    <dgm:cxn modelId="{3FD0A3C0-E308-634B-9491-57D705EF85A2}" type="presParOf" srcId="{B718EF28-8FB6-D943-984C-A64AA16E96FC}" destId="{93ECFCE5-79DF-AA47-8DE4-9A1BECDD0952}" srcOrd="6" destOrd="0" presId="urn:microsoft.com/office/officeart/2005/8/layout/bProcess3"/>
    <dgm:cxn modelId="{8E10FDB0-9664-2847-A95F-A423CDC7BF1F}" type="presParOf" srcId="{B718EF28-8FB6-D943-984C-A64AA16E96FC}" destId="{C3191945-E174-C844-AB09-B69137A3B81B}" srcOrd="7" destOrd="0" presId="urn:microsoft.com/office/officeart/2005/8/layout/bProcess3"/>
    <dgm:cxn modelId="{1E29EBE4-ED14-5244-A267-B3CF91043E0F}" type="presParOf" srcId="{C3191945-E174-C844-AB09-B69137A3B81B}" destId="{F882B3BB-8908-5447-A64C-A180740F0C63}" srcOrd="0" destOrd="0" presId="urn:microsoft.com/office/officeart/2005/8/layout/bProcess3"/>
    <dgm:cxn modelId="{38F7D5CF-1E1F-9149-859E-17B2B1DEC76A}" type="presParOf" srcId="{B718EF28-8FB6-D943-984C-A64AA16E96FC}" destId="{1D40E869-C6B2-DA44-9C2C-2D66F9EE342E}" srcOrd="8" destOrd="0" presId="urn:microsoft.com/office/officeart/2005/8/layout/bProcess3"/>
    <dgm:cxn modelId="{24E99357-3810-6E45-B4DB-3A41CEBCD3AD}" type="presParOf" srcId="{B718EF28-8FB6-D943-984C-A64AA16E96FC}" destId="{365B147C-FB3D-0D43-A3CF-03A6DBB90D68}" srcOrd="9" destOrd="0" presId="urn:microsoft.com/office/officeart/2005/8/layout/bProcess3"/>
    <dgm:cxn modelId="{F9DA20E6-AC86-0743-950E-DBD14BD56805}" type="presParOf" srcId="{365B147C-FB3D-0D43-A3CF-03A6DBB90D68}" destId="{34A804B4-23B6-334A-82D9-4AD51F27529F}" srcOrd="0" destOrd="0" presId="urn:microsoft.com/office/officeart/2005/8/layout/bProcess3"/>
    <dgm:cxn modelId="{F8B5F8BB-8CED-3041-8C5C-02E4ECCB89DD}" type="presParOf" srcId="{B718EF28-8FB6-D943-984C-A64AA16E96FC}" destId="{943E2785-FF6C-4E4C-B98F-CE94B1F0C713}" srcOrd="10" destOrd="0" presId="urn:microsoft.com/office/officeart/2005/8/layout/bProcess3"/>
    <dgm:cxn modelId="{DB91AE9F-DF47-5A4E-BDCD-EEBE3763E171}" type="presParOf" srcId="{B718EF28-8FB6-D943-984C-A64AA16E96FC}" destId="{C41C5BE6-D2C2-9043-8945-EBF4DC806F6D}" srcOrd="11" destOrd="0" presId="urn:microsoft.com/office/officeart/2005/8/layout/bProcess3"/>
    <dgm:cxn modelId="{8833D7BD-E55F-BC48-B0C5-8CDE05EEC0C6}" type="presParOf" srcId="{C41C5BE6-D2C2-9043-8945-EBF4DC806F6D}" destId="{0338EA4C-C80D-314A-8F03-83F670F69C47}" srcOrd="0" destOrd="0" presId="urn:microsoft.com/office/officeart/2005/8/layout/bProcess3"/>
    <dgm:cxn modelId="{0635B7B8-ADD8-8E48-A286-6A52BDA1E58D}" type="presParOf" srcId="{B718EF28-8FB6-D943-984C-A64AA16E96FC}" destId="{B547D2DC-7069-EE43-AA9B-2935B8C21CA7}" srcOrd="12" destOrd="0" presId="urn:microsoft.com/office/officeart/2005/8/layout/bProcess3"/>
    <dgm:cxn modelId="{F73FC9B9-6D0D-B946-A7B2-46F336F5CB84}" type="presParOf" srcId="{B718EF28-8FB6-D943-984C-A64AA16E96FC}" destId="{2847AAE4-8355-2D42-A584-94DB7D735A26}" srcOrd="13" destOrd="0" presId="urn:microsoft.com/office/officeart/2005/8/layout/bProcess3"/>
    <dgm:cxn modelId="{8D656393-3A81-5B42-80DB-87E7B4AB11AC}" type="presParOf" srcId="{2847AAE4-8355-2D42-A584-94DB7D735A26}" destId="{4F3E8190-6524-A249-A90D-AA12D9980956}" srcOrd="0" destOrd="0" presId="urn:microsoft.com/office/officeart/2005/8/layout/bProcess3"/>
    <dgm:cxn modelId="{21563B51-1E39-7B4F-8D11-98E90C3A6A09}" type="presParOf" srcId="{B718EF28-8FB6-D943-984C-A64AA16E96FC}" destId="{D471794F-445C-E24C-9D27-E80CA3E39607}" srcOrd="14" destOrd="0" presId="urn:microsoft.com/office/officeart/2005/8/layout/bProcess3"/>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custT="1"/>
      <dgm:spPr>
        <a:ln>
          <a:solidFill>
            <a:srgbClr val="002060"/>
          </a:solidFill>
        </a:ln>
      </dgm:spPr>
      <dgm:t>
        <a:bodyPr/>
        <a:lstStyle/>
        <a:p>
          <a:r>
            <a:rPr lang="es-ES_tradnl" sz="1200" noProof="0" dirty="0" smtClean="0">
              <a:ln>
                <a:noFill/>
              </a:ln>
            </a:rPr>
            <a:t>Dialogo en grupos sobre las recomendaciones finales en torno a tres temas principales.</a:t>
          </a:r>
          <a:endParaRPr lang="es-ES_tradnl" sz="1200" noProof="0" dirty="0">
            <a:ln>
              <a:noFill/>
            </a:ln>
          </a:endParaRPr>
        </a:p>
      </dgm:t>
    </dgm:pt>
    <dgm:pt modelId="{2901841C-D9D2-FD40-8000-A3C521A4E1A8}" type="parTrans" cxnId="{094A8CEC-4A4C-1D4A-A224-25A20A5E6337}">
      <dgm:prSet/>
      <dgm:spPr/>
      <dgm:t>
        <a:bodyPr/>
        <a:lstStyle/>
        <a:p>
          <a:endParaRPr lang="es-ES_tradnl" sz="1200" noProof="0" dirty="0">
            <a:ln>
              <a:noFill/>
            </a:ln>
          </a:endParaRPr>
        </a:p>
      </dgm:t>
    </dgm:pt>
    <dgm:pt modelId="{3003ADF2-EBC6-DE49-8D06-239E81BAAA37}" type="sibTrans" cxnId="{094A8CEC-4A4C-1D4A-A224-25A20A5E6337}">
      <dgm:prSet/>
      <dgm:spPr/>
      <dgm:t>
        <a:bodyPr/>
        <a:lstStyle/>
        <a:p>
          <a:endParaRPr lang="es-ES_tradnl" sz="1200" noProof="0" dirty="0">
            <a:ln>
              <a:noFill/>
            </a:ln>
          </a:endParaRPr>
        </a:p>
      </dgm:t>
    </dgm:pt>
    <dgm:pt modelId="{D914A7B1-E00D-0746-A1C8-6B64C3569D9F}">
      <dgm:prSet phldrT="[Text]" custT="1"/>
      <dgm:spPr>
        <a:ln>
          <a:solidFill>
            <a:srgbClr val="002060"/>
          </a:solidFill>
        </a:ln>
      </dgm:spPr>
      <dgm:t>
        <a:bodyPr/>
        <a:lstStyle/>
        <a:p>
          <a:r>
            <a:rPr lang="es-ES_tradnl" sz="1200" noProof="0" dirty="0" smtClean="0">
              <a:ln>
                <a:noFill/>
              </a:ln>
            </a:rPr>
            <a:t>Presentación en plenario de las recomendaciones de cada grupo</a:t>
          </a:r>
          <a:endParaRPr lang="es-ES_tradnl" sz="1200" noProof="0" dirty="0">
            <a:ln>
              <a:noFill/>
            </a:ln>
          </a:endParaRPr>
        </a:p>
      </dgm:t>
    </dgm:pt>
    <dgm:pt modelId="{78E1FBC9-5D74-124E-8BA5-09A52EAFC409}" type="parTrans" cxnId="{D36CE72F-8FAC-EA49-80D7-D6CFE9DC84F7}">
      <dgm:prSet/>
      <dgm:spPr/>
      <dgm:t>
        <a:bodyPr/>
        <a:lstStyle/>
        <a:p>
          <a:endParaRPr lang="en-US" sz="1200"/>
        </a:p>
      </dgm:t>
    </dgm:pt>
    <dgm:pt modelId="{E36A6EE3-88C0-7944-8A0C-C8B0E2954223}" type="sibTrans" cxnId="{D36CE72F-8FAC-EA49-80D7-D6CFE9DC84F7}">
      <dgm:prSet/>
      <dgm:spPr/>
      <dgm:t>
        <a:bodyPr/>
        <a:lstStyle/>
        <a:p>
          <a:endParaRPr lang="en-US" sz="1200"/>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2">
        <dgm:presLayoutVars>
          <dgm:bulletEnabled val="1"/>
        </dgm:presLayoutVars>
      </dgm:prSet>
      <dgm:spPr/>
      <dgm:t>
        <a:bodyPr/>
        <a:lstStyle/>
        <a:p>
          <a:endParaRPr lang="es-CR"/>
        </a:p>
      </dgm:t>
    </dgm:pt>
    <dgm:pt modelId="{8382A35B-A5AF-0748-AA9B-72D35B9F13B0}" type="pres">
      <dgm:prSet presAssocID="{3003ADF2-EBC6-DE49-8D06-239E81BAAA37}" presName="parSpace" presStyleCnt="0"/>
      <dgm:spPr/>
    </dgm:pt>
    <dgm:pt modelId="{63DD8EEC-2A2D-AE45-9992-8A9DB982EF96}" type="pres">
      <dgm:prSet presAssocID="{D914A7B1-E00D-0746-A1C8-6B64C3569D9F}" presName="parTxOnly" presStyleLbl="node1" presStyleIdx="1" presStyleCnt="2">
        <dgm:presLayoutVars>
          <dgm:bulletEnabled val="1"/>
        </dgm:presLayoutVars>
      </dgm:prSet>
      <dgm:spPr/>
      <dgm:t>
        <a:bodyPr/>
        <a:lstStyle/>
        <a:p>
          <a:endParaRPr lang="en-US"/>
        </a:p>
      </dgm:t>
    </dgm:pt>
  </dgm:ptLst>
  <dgm:cxnLst>
    <dgm:cxn modelId="{094A8CEC-4A4C-1D4A-A224-25A20A5E6337}" srcId="{BEB679A6-7952-5B49-A8FB-3E2A99687EAA}" destId="{B743000A-6896-7A45-92C7-73643C053195}" srcOrd="0" destOrd="0" parTransId="{2901841C-D9D2-FD40-8000-A3C521A4E1A8}" sibTransId="{3003ADF2-EBC6-DE49-8D06-239E81BAAA37}"/>
    <dgm:cxn modelId="{222DDC99-273B-CA45-B299-81125593AE56}" type="presOf" srcId="{B743000A-6896-7A45-92C7-73643C053195}" destId="{A862DA56-596E-6247-B096-4C987C64C3F7}" srcOrd="0" destOrd="0" presId="urn:microsoft.com/office/officeart/2005/8/layout/hChevron3"/>
    <dgm:cxn modelId="{C24F857F-512B-F34C-8F79-F200C5BE2F0B}" type="presOf" srcId="{D914A7B1-E00D-0746-A1C8-6B64C3569D9F}" destId="{63DD8EEC-2A2D-AE45-9992-8A9DB982EF96}" srcOrd="0" destOrd="0" presId="urn:microsoft.com/office/officeart/2005/8/layout/hChevron3"/>
    <dgm:cxn modelId="{D36CE72F-8FAC-EA49-80D7-D6CFE9DC84F7}" srcId="{BEB679A6-7952-5B49-A8FB-3E2A99687EAA}" destId="{D914A7B1-E00D-0746-A1C8-6B64C3569D9F}" srcOrd="1" destOrd="0" parTransId="{78E1FBC9-5D74-124E-8BA5-09A52EAFC409}" sibTransId="{E36A6EE3-88C0-7944-8A0C-C8B0E2954223}"/>
    <dgm:cxn modelId="{C8D1AEC5-2DEA-5B4F-BEB3-4DF5F7882F7E}" type="presOf" srcId="{BEB679A6-7952-5B49-A8FB-3E2A99687EAA}" destId="{8F4748C3-1682-0044-9E5F-586B5AF38E0F}" srcOrd="0" destOrd="0" presId="urn:microsoft.com/office/officeart/2005/8/layout/hChevron3"/>
    <dgm:cxn modelId="{EB0D46DF-D364-204B-9F50-DC72F3F6B845}" type="presParOf" srcId="{8F4748C3-1682-0044-9E5F-586B5AF38E0F}" destId="{A862DA56-596E-6247-B096-4C987C64C3F7}" srcOrd="0" destOrd="0" presId="urn:microsoft.com/office/officeart/2005/8/layout/hChevron3"/>
    <dgm:cxn modelId="{02FEFCDC-362F-C148-AB8B-D24B4E7B8480}" type="presParOf" srcId="{8F4748C3-1682-0044-9E5F-586B5AF38E0F}" destId="{8382A35B-A5AF-0748-AA9B-72D35B9F13B0}" srcOrd="1" destOrd="0" presId="urn:microsoft.com/office/officeart/2005/8/layout/hChevron3"/>
    <dgm:cxn modelId="{8FFF2C76-0C70-1A43-BE79-43DD680CF265}" type="presParOf" srcId="{8F4748C3-1682-0044-9E5F-586B5AF38E0F}" destId="{63DD8EEC-2A2D-AE45-9992-8A9DB982EF96}" srcOrd="2" destOrd="0" presId="urn:microsoft.com/office/officeart/2005/8/layout/hChevron3"/>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dgm:spPr>
        <a:ln>
          <a:solidFill>
            <a:srgbClr val="002060"/>
          </a:solidFill>
        </a:ln>
      </dgm:spPr>
      <dgm:t>
        <a:bodyPr/>
        <a:lstStyle/>
        <a:p>
          <a:r>
            <a:rPr lang="es-ES_tradnl" noProof="0" dirty="0" smtClean="0">
              <a:ln>
                <a:noFill/>
              </a:ln>
            </a:rPr>
            <a:t>Palabras de apertura</a:t>
          </a:r>
          <a:endParaRPr lang="es-ES_tradnl" noProof="0" dirty="0">
            <a:ln>
              <a:noFill/>
            </a:ln>
          </a:endParaRPr>
        </a:p>
      </dgm:t>
    </dgm:pt>
    <dgm:pt modelId="{2901841C-D9D2-FD40-8000-A3C521A4E1A8}" type="parTrans" cxnId="{094A8CEC-4A4C-1D4A-A224-25A20A5E6337}">
      <dgm:prSet/>
      <dgm:spPr/>
      <dgm:t>
        <a:bodyPr/>
        <a:lstStyle/>
        <a:p>
          <a:endParaRPr lang="es-ES_tradnl" noProof="0" dirty="0">
            <a:ln>
              <a:noFill/>
            </a:ln>
          </a:endParaRPr>
        </a:p>
      </dgm:t>
    </dgm:pt>
    <dgm:pt modelId="{3003ADF2-EBC6-DE49-8D06-239E81BAAA37}" type="sibTrans" cxnId="{094A8CEC-4A4C-1D4A-A224-25A20A5E6337}">
      <dgm:prSet/>
      <dgm:spPr/>
      <dgm:t>
        <a:bodyPr/>
        <a:lstStyle/>
        <a:p>
          <a:endParaRPr lang="es-ES_tradnl" noProof="0" dirty="0">
            <a:ln>
              <a:noFill/>
            </a:ln>
          </a:endParaRPr>
        </a:p>
      </dgm:t>
    </dgm:pt>
    <dgm:pt modelId="{A9FDE0D4-4585-D94D-8ACB-6478E46928FB}">
      <dgm:prSet phldrT="[Text]"/>
      <dgm:spPr>
        <a:ln>
          <a:solidFill>
            <a:schemeClr val="tx2"/>
          </a:solidFill>
        </a:ln>
      </dgm:spPr>
      <dgm:t>
        <a:bodyPr/>
        <a:lstStyle/>
        <a:p>
          <a:r>
            <a:rPr lang="es-ES_tradnl" noProof="0" dirty="0" smtClean="0">
              <a:ln>
                <a:noFill/>
              </a:ln>
            </a:rPr>
            <a:t>Conferencia Luis Alfonso</a:t>
          </a:r>
          <a:r>
            <a:rPr lang="es-ES_tradnl" baseline="0" noProof="0" dirty="0" smtClean="0">
              <a:ln>
                <a:noFill/>
              </a:ln>
            </a:rPr>
            <a:t> Serrano (DGME CR) sobre la Consulta MICIC en America Latina (2016)</a:t>
          </a:r>
          <a:endParaRPr lang="es-ES_tradnl" noProof="0" dirty="0">
            <a:ln>
              <a:noFill/>
            </a:ln>
          </a:endParaRPr>
        </a:p>
      </dgm:t>
    </dgm:pt>
    <dgm:pt modelId="{1B3B1495-7F23-1846-8376-A44D53AA0C9D}" type="parTrans" cxnId="{75D30B60-EFF4-3143-9B04-6C1E98F75D85}">
      <dgm:prSet/>
      <dgm:spPr/>
      <dgm:t>
        <a:bodyPr/>
        <a:lstStyle/>
        <a:p>
          <a:endParaRPr lang="es-ES_tradnl" noProof="0" dirty="0">
            <a:ln>
              <a:noFill/>
            </a:ln>
          </a:endParaRPr>
        </a:p>
      </dgm:t>
    </dgm:pt>
    <dgm:pt modelId="{CF145082-C611-4E47-94CD-AC400ACA9FD0}" type="sibTrans" cxnId="{75D30B60-EFF4-3143-9B04-6C1E98F75D85}">
      <dgm:prSet/>
      <dgm:spPr/>
      <dgm:t>
        <a:bodyPr/>
        <a:lstStyle/>
        <a:p>
          <a:endParaRPr lang="es-ES_tradnl" noProof="0" dirty="0">
            <a:ln>
              <a:noFill/>
            </a:ln>
          </a:endParaRPr>
        </a:p>
      </dgm:t>
    </dgm:pt>
    <dgm:pt modelId="{8A78658F-1E47-0942-B3C4-D744FCDE4EEA}">
      <dgm:prSet phldrT="[Text]"/>
      <dgm:spPr>
        <a:ln>
          <a:solidFill>
            <a:schemeClr val="tx2"/>
          </a:solidFill>
        </a:ln>
      </dgm:spPr>
      <dgm:t>
        <a:bodyPr/>
        <a:lstStyle/>
        <a:p>
          <a:r>
            <a:rPr lang="es-ES_tradnl" noProof="0" dirty="0" smtClean="0">
              <a:ln>
                <a:noFill/>
              </a:ln>
            </a:rPr>
            <a:t>Introducción </a:t>
          </a:r>
          <a:r>
            <a:rPr lang="es-ES_tradnl" baseline="0" noProof="0" dirty="0" smtClean="0">
              <a:ln>
                <a:noFill/>
              </a:ln>
            </a:rPr>
            <a:t>sobre MICIC y CRM</a:t>
          </a:r>
          <a:endParaRPr lang="es-ES_tradnl" noProof="0" dirty="0">
            <a:ln>
              <a:noFill/>
            </a:ln>
          </a:endParaRPr>
        </a:p>
      </dgm:t>
    </dgm:pt>
    <dgm:pt modelId="{5A3E93DA-2E1F-2C4E-9598-4976B9D2D6D7}" type="parTrans" cxnId="{8E3DBF43-EB54-174E-B829-C01AA94A8E0E}">
      <dgm:prSet/>
      <dgm:spPr/>
      <dgm:t>
        <a:bodyPr/>
        <a:lstStyle/>
        <a:p>
          <a:endParaRPr lang="es-ES_tradnl" noProof="0" dirty="0">
            <a:ln>
              <a:noFill/>
            </a:ln>
          </a:endParaRPr>
        </a:p>
      </dgm:t>
    </dgm:pt>
    <dgm:pt modelId="{212729A8-A720-AB44-A99D-2883D4901306}" type="sibTrans" cxnId="{8E3DBF43-EB54-174E-B829-C01AA94A8E0E}">
      <dgm:prSet/>
      <dgm:spPr/>
      <dgm:t>
        <a:bodyPr/>
        <a:lstStyle/>
        <a:p>
          <a:endParaRPr lang="es-ES_tradnl" noProof="0" dirty="0">
            <a:ln>
              <a:noFill/>
            </a:ln>
          </a:endParaRPr>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3">
        <dgm:presLayoutVars>
          <dgm:bulletEnabled val="1"/>
        </dgm:presLayoutVars>
      </dgm:prSet>
      <dgm:spPr/>
      <dgm:t>
        <a:bodyPr/>
        <a:lstStyle/>
        <a:p>
          <a:endParaRPr lang="es-CR"/>
        </a:p>
      </dgm:t>
    </dgm:pt>
    <dgm:pt modelId="{8382A35B-A5AF-0748-AA9B-72D35B9F13B0}" type="pres">
      <dgm:prSet presAssocID="{3003ADF2-EBC6-DE49-8D06-239E81BAAA37}" presName="parSpace" presStyleCnt="0"/>
      <dgm:spPr/>
    </dgm:pt>
    <dgm:pt modelId="{80C7A5C7-3BE4-9240-9A52-A054AEADDA62}" type="pres">
      <dgm:prSet presAssocID="{8A78658F-1E47-0942-B3C4-D744FCDE4EEA}" presName="parTxOnly" presStyleLbl="node1" presStyleIdx="1" presStyleCnt="3">
        <dgm:presLayoutVars>
          <dgm:bulletEnabled val="1"/>
        </dgm:presLayoutVars>
      </dgm:prSet>
      <dgm:spPr/>
      <dgm:t>
        <a:bodyPr/>
        <a:lstStyle/>
        <a:p>
          <a:endParaRPr lang="es-CR"/>
        </a:p>
      </dgm:t>
    </dgm:pt>
    <dgm:pt modelId="{2947E07D-6915-1144-9DD4-CDC66F7D2991}" type="pres">
      <dgm:prSet presAssocID="{212729A8-A720-AB44-A99D-2883D4901306}" presName="parSpace" presStyleCnt="0"/>
      <dgm:spPr/>
    </dgm:pt>
    <dgm:pt modelId="{60412DE7-6F04-0048-A5B0-6CF91F1D7251}" type="pres">
      <dgm:prSet presAssocID="{A9FDE0D4-4585-D94D-8ACB-6478E46928FB}" presName="parTxOnly" presStyleLbl="node1" presStyleIdx="2" presStyleCnt="3">
        <dgm:presLayoutVars>
          <dgm:bulletEnabled val="1"/>
        </dgm:presLayoutVars>
      </dgm:prSet>
      <dgm:spPr/>
      <dgm:t>
        <a:bodyPr/>
        <a:lstStyle/>
        <a:p>
          <a:endParaRPr lang="es-CR"/>
        </a:p>
      </dgm:t>
    </dgm:pt>
  </dgm:ptLst>
  <dgm:cxnLst>
    <dgm:cxn modelId="{75D30B60-EFF4-3143-9B04-6C1E98F75D85}" srcId="{BEB679A6-7952-5B49-A8FB-3E2A99687EAA}" destId="{A9FDE0D4-4585-D94D-8ACB-6478E46928FB}" srcOrd="2" destOrd="0" parTransId="{1B3B1495-7F23-1846-8376-A44D53AA0C9D}" sibTransId="{CF145082-C611-4E47-94CD-AC400ACA9FD0}"/>
    <dgm:cxn modelId="{094A8CEC-4A4C-1D4A-A224-25A20A5E6337}" srcId="{BEB679A6-7952-5B49-A8FB-3E2A99687EAA}" destId="{B743000A-6896-7A45-92C7-73643C053195}" srcOrd="0" destOrd="0" parTransId="{2901841C-D9D2-FD40-8000-A3C521A4E1A8}" sibTransId="{3003ADF2-EBC6-DE49-8D06-239E81BAAA37}"/>
    <dgm:cxn modelId="{CED6D5DE-57E0-FD47-93F5-BE08B37DCC82}" type="presOf" srcId="{B743000A-6896-7A45-92C7-73643C053195}" destId="{A862DA56-596E-6247-B096-4C987C64C3F7}" srcOrd="0" destOrd="0" presId="urn:microsoft.com/office/officeart/2005/8/layout/hChevron3"/>
    <dgm:cxn modelId="{7696C038-BAB0-664E-B6E4-060DC6C3041B}" type="presOf" srcId="{A9FDE0D4-4585-D94D-8ACB-6478E46928FB}" destId="{60412DE7-6F04-0048-A5B0-6CF91F1D7251}" srcOrd="0" destOrd="0" presId="urn:microsoft.com/office/officeart/2005/8/layout/hChevron3"/>
    <dgm:cxn modelId="{49705250-D374-5345-8405-524E8EDC9016}" type="presOf" srcId="{BEB679A6-7952-5B49-A8FB-3E2A99687EAA}" destId="{8F4748C3-1682-0044-9E5F-586B5AF38E0F}" srcOrd="0" destOrd="0" presId="urn:microsoft.com/office/officeart/2005/8/layout/hChevron3"/>
    <dgm:cxn modelId="{55BAA70E-547F-7241-B0A6-0E516A81A3D9}" type="presOf" srcId="{8A78658F-1E47-0942-B3C4-D744FCDE4EEA}" destId="{80C7A5C7-3BE4-9240-9A52-A054AEADDA62}" srcOrd="0" destOrd="0" presId="urn:microsoft.com/office/officeart/2005/8/layout/hChevron3"/>
    <dgm:cxn modelId="{8E3DBF43-EB54-174E-B829-C01AA94A8E0E}" srcId="{BEB679A6-7952-5B49-A8FB-3E2A99687EAA}" destId="{8A78658F-1E47-0942-B3C4-D744FCDE4EEA}" srcOrd="1" destOrd="0" parTransId="{5A3E93DA-2E1F-2C4E-9598-4976B9D2D6D7}" sibTransId="{212729A8-A720-AB44-A99D-2883D4901306}"/>
    <dgm:cxn modelId="{D20DEE6F-A273-224D-A9D1-A5502A06B681}" type="presParOf" srcId="{8F4748C3-1682-0044-9E5F-586B5AF38E0F}" destId="{A862DA56-596E-6247-B096-4C987C64C3F7}" srcOrd="0" destOrd="0" presId="urn:microsoft.com/office/officeart/2005/8/layout/hChevron3"/>
    <dgm:cxn modelId="{00323DAE-17D5-B74E-AED7-55B57C121A45}" type="presParOf" srcId="{8F4748C3-1682-0044-9E5F-586B5AF38E0F}" destId="{8382A35B-A5AF-0748-AA9B-72D35B9F13B0}" srcOrd="1" destOrd="0" presId="urn:microsoft.com/office/officeart/2005/8/layout/hChevron3"/>
    <dgm:cxn modelId="{1B0CA545-15E6-C74F-AE37-FFBB6D6B4D38}" type="presParOf" srcId="{8F4748C3-1682-0044-9E5F-586B5AF38E0F}" destId="{80C7A5C7-3BE4-9240-9A52-A054AEADDA62}" srcOrd="2" destOrd="0" presId="urn:microsoft.com/office/officeart/2005/8/layout/hChevron3"/>
    <dgm:cxn modelId="{2011A16B-7990-154F-ADFC-7BAD9B5B0BCD}" type="presParOf" srcId="{8F4748C3-1682-0044-9E5F-586B5AF38E0F}" destId="{2947E07D-6915-1144-9DD4-CDC66F7D2991}" srcOrd="3" destOrd="0" presId="urn:microsoft.com/office/officeart/2005/8/layout/hChevron3"/>
    <dgm:cxn modelId="{E9E96B61-40F3-CC45-AE2A-D058D77E34AE}" type="presParOf" srcId="{8F4748C3-1682-0044-9E5F-586B5AF38E0F}" destId="{60412DE7-6F04-0048-A5B0-6CF91F1D7251}" srcOrd="4"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dgm:spPr>
        <a:ln>
          <a:solidFill>
            <a:srgbClr val="002060"/>
          </a:solidFill>
        </a:ln>
      </dgm:spPr>
      <dgm:t>
        <a:bodyPr/>
        <a:lstStyle/>
        <a:p>
          <a:r>
            <a:rPr lang="es-ES_tradnl" noProof="0" dirty="0" smtClean="0">
              <a:ln>
                <a:noFill/>
              </a:ln>
            </a:rPr>
            <a:t>Análisis</a:t>
          </a:r>
          <a:r>
            <a:rPr lang="es-ES_tradnl" baseline="0" noProof="0" dirty="0" smtClean="0">
              <a:ln>
                <a:noFill/>
              </a:ln>
            </a:rPr>
            <a:t> de casos en grupos</a:t>
          </a:r>
          <a:endParaRPr lang="es-ES_tradnl" noProof="0" dirty="0">
            <a:ln>
              <a:noFill/>
            </a:ln>
          </a:endParaRPr>
        </a:p>
      </dgm:t>
    </dgm:pt>
    <dgm:pt modelId="{2901841C-D9D2-FD40-8000-A3C521A4E1A8}" type="parTrans" cxnId="{094A8CEC-4A4C-1D4A-A224-25A20A5E6337}">
      <dgm:prSet/>
      <dgm:spPr/>
      <dgm:t>
        <a:bodyPr/>
        <a:lstStyle/>
        <a:p>
          <a:endParaRPr lang="es-ES_tradnl" noProof="0" dirty="0">
            <a:ln>
              <a:noFill/>
            </a:ln>
          </a:endParaRPr>
        </a:p>
      </dgm:t>
    </dgm:pt>
    <dgm:pt modelId="{3003ADF2-EBC6-DE49-8D06-239E81BAAA37}" type="sibTrans" cxnId="{094A8CEC-4A4C-1D4A-A224-25A20A5E6337}">
      <dgm:prSet/>
      <dgm:spPr/>
      <dgm:t>
        <a:bodyPr/>
        <a:lstStyle/>
        <a:p>
          <a:endParaRPr lang="es-ES_tradnl" noProof="0" dirty="0">
            <a:ln>
              <a:noFill/>
            </a:ln>
          </a:endParaRPr>
        </a:p>
      </dgm:t>
    </dgm:pt>
    <dgm:pt modelId="{A9FDE0D4-4585-D94D-8ACB-6478E46928FB}">
      <dgm:prSet phldrT="[Text]"/>
      <dgm:spPr>
        <a:ln>
          <a:solidFill>
            <a:schemeClr val="tx2"/>
          </a:solidFill>
        </a:ln>
      </dgm:spPr>
      <dgm:t>
        <a:bodyPr/>
        <a:lstStyle/>
        <a:p>
          <a:r>
            <a:rPr lang="es-ES_tradnl" noProof="0" dirty="0" smtClean="0">
              <a:ln>
                <a:noFill/>
              </a:ln>
            </a:rPr>
            <a:t>Conferencia Lorenzo Guadagno (OIM) sobre los factores de vulnerabilidad identificados.</a:t>
          </a:r>
          <a:endParaRPr lang="es-ES_tradnl" noProof="0" dirty="0">
            <a:ln>
              <a:noFill/>
            </a:ln>
          </a:endParaRPr>
        </a:p>
      </dgm:t>
    </dgm:pt>
    <dgm:pt modelId="{1B3B1495-7F23-1846-8376-A44D53AA0C9D}" type="parTrans" cxnId="{75D30B60-EFF4-3143-9B04-6C1E98F75D85}">
      <dgm:prSet/>
      <dgm:spPr/>
      <dgm:t>
        <a:bodyPr/>
        <a:lstStyle/>
        <a:p>
          <a:endParaRPr lang="es-ES_tradnl" noProof="0" dirty="0">
            <a:ln>
              <a:noFill/>
            </a:ln>
          </a:endParaRPr>
        </a:p>
      </dgm:t>
    </dgm:pt>
    <dgm:pt modelId="{CF145082-C611-4E47-94CD-AC400ACA9FD0}" type="sibTrans" cxnId="{75D30B60-EFF4-3143-9B04-6C1E98F75D85}">
      <dgm:prSet/>
      <dgm:spPr/>
      <dgm:t>
        <a:bodyPr/>
        <a:lstStyle/>
        <a:p>
          <a:endParaRPr lang="es-ES_tradnl" noProof="0" dirty="0">
            <a:ln>
              <a:noFill/>
            </a:ln>
          </a:endParaRPr>
        </a:p>
      </dgm:t>
    </dgm:pt>
    <dgm:pt modelId="{8A78658F-1E47-0942-B3C4-D744FCDE4EEA}">
      <dgm:prSet phldrT="[Text]"/>
      <dgm:spPr>
        <a:ln>
          <a:solidFill>
            <a:schemeClr val="tx2"/>
          </a:solidFill>
        </a:ln>
      </dgm:spPr>
      <dgm:t>
        <a:bodyPr/>
        <a:lstStyle/>
        <a:p>
          <a:r>
            <a:rPr lang="es-ES_tradnl" noProof="0" dirty="0" smtClean="0">
              <a:ln>
                <a:noFill/>
              </a:ln>
            </a:rPr>
            <a:t>Sesión plenaria sobre lo discutido</a:t>
          </a:r>
          <a:endParaRPr lang="es-ES_tradnl" noProof="0" dirty="0">
            <a:ln>
              <a:noFill/>
            </a:ln>
          </a:endParaRPr>
        </a:p>
      </dgm:t>
    </dgm:pt>
    <dgm:pt modelId="{5A3E93DA-2E1F-2C4E-9598-4976B9D2D6D7}" type="parTrans" cxnId="{8E3DBF43-EB54-174E-B829-C01AA94A8E0E}">
      <dgm:prSet/>
      <dgm:spPr/>
      <dgm:t>
        <a:bodyPr/>
        <a:lstStyle/>
        <a:p>
          <a:endParaRPr lang="es-ES_tradnl" noProof="0" dirty="0">
            <a:ln>
              <a:noFill/>
            </a:ln>
          </a:endParaRPr>
        </a:p>
      </dgm:t>
    </dgm:pt>
    <dgm:pt modelId="{212729A8-A720-AB44-A99D-2883D4901306}" type="sibTrans" cxnId="{8E3DBF43-EB54-174E-B829-C01AA94A8E0E}">
      <dgm:prSet/>
      <dgm:spPr/>
      <dgm:t>
        <a:bodyPr/>
        <a:lstStyle/>
        <a:p>
          <a:endParaRPr lang="es-ES_tradnl" noProof="0" dirty="0">
            <a:ln>
              <a:noFill/>
            </a:ln>
          </a:endParaRPr>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3">
        <dgm:presLayoutVars>
          <dgm:bulletEnabled val="1"/>
        </dgm:presLayoutVars>
      </dgm:prSet>
      <dgm:spPr/>
      <dgm:t>
        <a:bodyPr/>
        <a:lstStyle/>
        <a:p>
          <a:endParaRPr lang="es-CR"/>
        </a:p>
      </dgm:t>
    </dgm:pt>
    <dgm:pt modelId="{8382A35B-A5AF-0748-AA9B-72D35B9F13B0}" type="pres">
      <dgm:prSet presAssocID="{3003ADF2-EBC6-DE49-8D06-239E81BAAA37}" presName="parSpace" presStyleCnt="0"/>
      <dgm:spPr/>
    </dgm:pt>
    <dgm:pt modelId="{80C7A5C7-3BE4-9240-9A52-A054AEADDA62}" type="pres">
      <dgm:prSet presAssocID="{8A78658F-1E47-0942-B3C4-D744FCDE4EEA}" presName="parTxOnly" presStyleLbl="node1" presStyleIdx="1" presStyleCnt="3">
        <dgm:presLayoutVars>
          <dgm:bulletEnabled val="1"/>
        </dgm:presLayoutVars>
      </dgm:prSet>
      <dgm:spPr/>
      <dgm:t>
        <a:bodyPr/>
        <a:lstStyle/>
        <a:p>
          <a:endParaRPr lang="en-US"/>
        </a:p>
      </dgm:t>
    </dgm:pt>
    <dgm:pt modelId="{2947E07D-6915-1144-9DD4-CDC66F7D2991}" type="pres">
      <dgm:prSet presAssocID="{212729A8-A720-AB44-A99D-2883D4901306}" presName="parSpace" presStyleCnt="0"/>
      <dgm:spPr/>
    </dgm:pt>
    <dgm:pt modelId="{60412DE7-6F04-0048-A5B0-6CF91F1D7251}" type="pres">
      <dgm:prSet presAssocID="{A9FDE0D4-4585-D94D-8ACB-6478E46928FB}" presName="parTxOnly" presStyleLbl="node1" presStyleIdx="2" presStyleCnt="3">
        <dgm:presLayoutVars>
          <dgm:bulletEnabled val="1"/>
        </dgm:presLayoutVars>
      </dgm:prSet>
      <dgm:spPr/>
      <dgm:t>
        <a:bodyPr/>
        <a:lstStyle/>
        <a:p>
          <a:endParaRPr lang="en-US"/>
        </a:p>
      </dgm:t>
    </dgm:pt>
  </dgm:ptLst>
  <dgm:cxnLst>
    <dgm:cxn modelId="{75D30B60-EFF4-3143-9B04-6C1E98F75D85}" srcId="{BEB679A6-7952-5B49-A8FB-3E2A99687EAA}" destId="{A9FDE0D4-4585-D94D-8ACB-6478E46928FB}" srcOrd="2" destOrd="0" parTransId="{1B3B1495-7F23-1846-8376-A44D53AA0C9D}" sibTransId="{CF145082-C611-4E47-94CD-AC400ACA9FD0}"/>
    <dgm:cxn modelId="{094A8CEC-4A4C-1D4A-A224-25A20A5E6337}" srcId="{BEB679A6-7952-5B49-A8FB-3E2A99687EAA}" destId="{B743000A-6896-7A45-92C7-73643C053195}" srcOrd="0" destOrd="0" parTransId="{2901841C-D9D2-FD40-8000-A3C521A4E1A8}" sibTransId="{3003ADF2-EBC6-DE49-8D06-239E81BAAA37}"/>
    <dgm:cxn modelId="{3E19A96D-2CD1-3145-985A-64DEA14BA75C}" type="presOf" srcId="{8A78658F-1E47-0942-B3C4-D744FCDE4EEA}" destId="{80C7A5C7-3BE4-9240-9A52-A054AEADDA62}" srcOrd="0" destOrd="0" presId="urn:microsoft.com/office/officeart/2005/8/layout/hChevron3"/>
    <dgm:cxn modelId="{8E6F04EE-0FFD-3B4B-AEAE-AF66BE0900F4}" type="presOf" srcId="{BEB679A6-7952-5B49-A8FB-3E2A99687EAA}" destId="{8F4748C3-1682-0044-9E5F-586B5AF38E0F}" srcOrd="0" destOrd="0" presId="urn:microsoft.com/office/officeart/2005/8/layout/hChevron3"/>
    <dgm:cxn modelId="{8E3DBF43-EB54-174E-B829-C01AA94A8E0E}" srcId="{BEB679A6-7952-5B49-A8FB-3E2A99687EAA}" destId="{8A78658F-1E47-0942-B3C4-D744FCDE4EEA}" srcOrd="1" destOrd="0" parTransId="{5A3E93DA-2E1F-2C4E-9598-4976B9D2D6D7}" sibTransId="{212729A8-A720-AB44-A99D-2883D4901306}"/>
    <dgm:cxn modelId="{044EA60E-5503-5A4D-AFFB-828D90E5821A}" type="presOf" srcId="{B743000A-6896-7A45-92C7-73643C053195}" destId="{A862DA56-596E-6247-B096-4C987C64C3F7}" srcOrd="0" destOrd="0" presId="urn:microsoft.com/office/officeart/2005/8/layout/hChevron3"/>
    <dgm:cxn modelId="{114EA40A-DB4E-D448-A7D8-EE7329ACB416}" type="presOf" srcId="{A9FDE0D4-4585-D94D-8ACB-6478E46928FB}" destId="{60412DE7-6F04-0048-A5B0-6CF91F1D7251}" srcOrd="0" destOrd="0" presId="urn:microsoft.com/office/officeart/2005/8/layout/hChevron3"/>
    <dgm:cxn modelId="{5CF65C6C-BB8E-1F47-9808-213A8C154FB4}" type="presParOf" srcId="{8F4748C3-1682-0044-9E5F-586B5AF38E0F}" destId="{A862DA56-596E-6247-B096-4C987C64C3F7}" srcOrd="0" destOrd="0" presId="urn:microsoft.com/office/officeart/2005/8/layout/hChevron3"/>
    <dgm:cxn modelId="{37CD8B67-37F0-4847-9ECA-3E205677FFCC}" type="presParOf" srcId="{8F4748C3-1682-0044-9E5F-586B5AF38E0F}" destId="{8382A35B-A5AF-0748-AA9B-72D35B9F13B0}" srcOrd="1" destOrd="0" presId="urn:microsoft.com/office/officeart/2005/8/layout/hChevron3"/>
    <dgm:cxn modelId="{D697B82F-F01F-CD41-84AD-B0EBB3E9FE9E}" type="presParOf" srcId="{8F4748C3-1682-0044-9E5F-586B5AF38E0F}" destId="{80C7A5C7-3BE4-9240-9A52-A054AEADDA62}" srcOrd="2" destOrd="0" presId="urn:microsoft.com/office/officeart/2005/8/layout/hChevron3"/>
    <dgm:cxn modelId="{08ACB3D1-06C9-AF41-8D09-68E99C688D2F}" type="presParOf" srcId="{8F4748C3-1682-0044-9E5F-586B5AF38E0F}" destId="{2947E07D-6915-1144-9DD4-CDC66F7D2991}" srcOrd="3" destOrd="0" presId="urn:microsoft.com/office/officeart/2005/8/layout/hChevron3"/>
    <dgm:cxn modelId="{C9360EF3-F0B2-104D-AAA0-09CD0171E3AB}" type="presParOf" srcId="{8F4748C3-1682-0044-9E5F-586B5AF38E0F}" destId="{60412DE7-6F04-0048-A5B0-6CF91F1D7251}" srcOrd="4"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custT="1"/>
      <dgm:spPr>
        <a:ln>
          <a:solidFill>
            <a:srgbClr val="002060"/>
          </a:solidFill>
        </a:ln>
      </dgm:spPr>
      <dgm:t>
        <a:bodyPr/>
        <a:lstStyle/>
        <a:p>
          <a:r>
            <a:rPr lang="es-ES_tradnl" sz="1600" noProof="0" dirty="0" smtClean="0">
              <a:ln>
                <a:noFill/>
              </a:ln>
            </a:rPr>
            <a:t>Presentaciones sobre</a:t>
          </a:r>
          <a:r>
            <a:rPr lang="es-ES_tradnl" sz="1600" baseline="0" noProof="0" dirty="0" smtClean="0">
              <a:ln>
                <a:noFill/>
              </a:ln>
            </a:rPr>
            <a:t> los marcos normativos </a:t>
          </a:r>
        </a:p>
        <a:p>
          <a:r>
            <a:rPr lang="es-ES_tradnl" sz="1600" baseline="0" noProof="0" dirty="0" smtClean="0">
              <a:ln>
                <a:noFill/>
              </a:ln>
            </a:rPr>
            <a:t>vigentes: El Salvador, México y Panamá</a:t>
          </a:r>
          <a:endParaRPr lang="es-ES_tradnl" sz="1600" noProof="0" dirty="0">
            <a:ln>
              <a:noFill/>
            </a:ln>
          </a:endParaRPr>
        </a:p>
      </dgm:t>
    </dgm:pt>
    <dgm:pt modelId="{2901841C-D9D2-FD40-8000-A3C521A4E1A8}" type="parTrans" cxnId="{094A8CEC-4A4C-1D4A-A224-25A20A5E6337}">
      <dgm:prSet/>
      <dgm:spPr/>
      <dgm:t>
        <a:bodyPr/>
        <a:lstStyle/>
        <a:p>
          <a:endParaRPr lang="es-ES_tradnl" noProof="0" dirty="0">
            <a:ln>
              <a:noFill/>
            </a:ln>
          </a:endParaRPr>
        </a:p>
      </dgm:t>
    </dgm:pt>
    <dgm:pt modelId="{3003ADF2-EBC6-DE49-8D06-239E81BAAA37}" type="sibTrans" cxnId="{094A8CEC-4A4C-1D4A-A224-25A20A5E6337}">
      <dgm:prSet/>
      <dgm:spPr/>
      <dgm:t>
        <a:bodyPr/>
        <a:lstStyle/>
        <a:p>
          <a:endParaRPr lang="es-ES_tradnl" noProof="0" dirty="0">
            <a:ln>
              <a:noFill/>
            </a:ln>
          </a:endParaRPr>
        </a:p>
      </dgm:t>
    </dgm:pt>
    <dgm:pt modelId="{8A78658F-1E47-0942-B3C4-D744FCDE4EEA}">
      <dgm:prSet phldrT="[Text]"/>
      <dgm:spPr>
        <a:ln>
          <a:solidFill>
            <a:schemeClr val="tx2"/>
          </a:solidFill>
        </a:ln>
      </dgm:spPr>
      <dgm:t>
        <a:bodyPr/>
        <a:lstStyle/>
        <a:p>
          <a:r>
            <a:rPr lang="es-ES_tradnl" noProof="0" dirty="0" smtClean="0">
              <a:ln>
                <a:noFill/>
              </a:ln>
            </a:rPr>
            <a:t>Exposición de Lorenzo Guadagno</a:t>
          </a:r>
          <a:r>
            <a:rPr lang="es-ES_tradnl" baseline="0" noProof="0" dirty="0" smtClean="0">
              <a:ln>
                <a:noFill/>
              </a:ln>
            </a:rPr>
            <a:t> (OIM) sobre buenas practicas en otros países</a:t>
          </a:r>
          <a:r>
            <a:rPr lang="es-ES_tradnl" noProof="0" dirty="0" smtClean="0">
              <a:ln>
                <a:noFill/>
              </a:ln>
            </a:rPr>
            <a:t>.</a:t>
          </a:r>
          <a:endParaRPr lang="es-ES_tradnl" noProof="0" dirty="0">
            <a:ln>
              <a:noFill/>
            </a:ln>
          </a:endParaRPr>
        </a:p>
      </dgm:t>
    </dgm:pt>
    <dgm:pt modelId="{5A3E93DA-2E1F-2C4E-9598-4976B9D2D6D7}" type="parTrans" cxnId="{8E3DBF43-EB54-174E-B829-C01AA94A8E0E}">
      <dgm:prSet/>
      <dgm:spPr/>
      <dgm:t>
        <a:bodyPr/>
        <a:lstStyle/>
        <a:p>
          <a:endParaRPr lang="es-ES_tradnl" noProof="0" dirty="0">
            <a:ln>
              <a:noFill/>
            </a:ln>
          </a:endParaRPr>
        </a:p>
      </dgm:t>
    </dgm:pt>
    <dgm:pt modelId="{212729A8-A720-AB44-A99D-2883D4901306}" type="sibTrans" cxnId="{8E3DBF43-EB54-174E-B829-C01AA94A8E0E}">
      <dgm:prSet/>
      <dgm:spPr/>
      <dgm:t>
        <a:bodyPr/>
        <a:lstStyle/>
        <a:p>
          <a:endParaRPr lang="es-ES_tradnl" noProof="0" dirty="0">
            <a:ln>
              <a:noFill/>
            </a:ln>
          </a:endParaRPr>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2" custScaleX="133970">
        <dgm:presLayoutVars>
          <dgm:bulletEnabled val="1"/>
        </dgm:presLayoutVars>
      </dgm:prSet>
      <dgm:spPr/>
      <dgm:t>
        <a:bodyPr/>
        <a:lstStyle/>
        <a:p>
          <a:endParaRPr lang="es-CR"/>
        </a:p>
      </dgm:t>
    </dgm:pt>
    <dgm:pt modelId="{8382A35B-A5AF-0748-AA9B-72D35B9F13B0}" type="pres">
      <dgm:prSet presAssocID="{3003ADF2-EBC6-DE49-8D06-239E81BAAA37}" presName="parSpace" presStyleCnt="0"/>
      <dgm:spPr/>
    </dgm:pt>
    <dgm:pt modelId="{80C7A5C7-3BE4-9240-9A52-A054AEADDA62}" type="pres">
      <dgm:prSet presAssocID="{8A78658F-1E47-0942-B3C4-D744FCDE4EEA}" presName="parTxOnly" presStyleLbl="node1" presStyleIdx="1" presStyleCnt="2">
        <dgm:presLayoutVars>
          <dgm:bulletEnabled val="1"/>
        </dgm:presLayoutVars>
      </dgm:prSet>
      <dgm:spPr/>
      <dgm:t>
        <a:bodyPr/>
        <a:lstStyle/>
        <a:p>
          <a:endParaRPr lang="en-US"/>
        </a:p>
      </dgm:t>
    </dgm:pt>
  </dgm:ptLst>
  <dgm:cxnLst>
    <dgm:cxn modelId="{461FA37F-0FD5-074D-9033-D2D4611A9CBD}" type="presOf" srcId="{8A78658F-1E47-0942-B3C4-D744FCDE4EEA}" destId="{80C7A5C7-3BE4-9240-9A52-A054AEADDA62}" srcOrd="0" destOrd="0" presId="urn:microsoft.com/office/officeart/2005/8/layout/hChevron3"/>
    <dgm:cxn modelId="{094A8CEC-4A4C-1D4A-A224-25A20A5E6337}" srcId="{BEB679A6-7952-5B49-A8FB-3E2A99687EAA}" destId="{B743000A-6896-7A45-92C7-73643C053195}" srcOrd="0" destOrd="0" parTransId="{2901841C-D9D2-FD40-8000-A3C521A4E1A8}" sibTransId="{3003ADF2-EBC6-DE49-8D06-239E81BAAA37}"/>
    <dgm:cxn modelId="{8E3DBF43-EB54-174E-B829-C01AA94A8E0E}" srcId="{BEB679A6-7952-5B49-A8FB-3E2A99687EAA}" destId="{8A78658F-1E47-0942-B3C4-D744FCDE4EEA}" srcOrd="1" destOrd="0" parTransId="{5A3E93DA-2E1F-2C4E-9598-4976B9D2D6D7}" sibTransId="{212729A8-A720-AB44-A99D-2883D4901306}"/>
    <dgm:cxn modelId="{60AA7328-3128-0E40-A1E8-5A61C774CAEC}" type="presOf" srcId="{B743000A-6896-7A45-92C7-73643C053195}" destId="{A862DA56-596E-6247-B096-4C987C64C3F7}" srcOrd="0" destOrd="0" presId="urn:microsoft.com/office/officeart/2005/8/layout/hChevron3"/>
    <dgm:cxn modelId="{3E0639B3-BEC0-E84F-BD1C-B8717D64876B}" type="presOf" srcId="{BEB679A6-7952-5B49-A8FB-3E2A99687EAA}" destId="{8F4748C3-1682-0044-9E5F-586B5AF38E0F}" srcOrd="0" destOrd="0" presId="urn:microsoft.com/office/officeart/2005/8/layout/hChevron3"/>
    <dgm:cxn modelId="{5E496DFE-8504-D54B-8D86-FA96020B93BB}" type="presParOf" srcId="{8F4748C3-1682-0044-9E5F-586B5AF38E0F}" destId="{A862DA56-596E-6247-B096-4C987C64C3F7}" srcOrd="0" destOrd="0" presId="urn:microsoft.com/office/officeart/2005/8/layout/hChevron3"/>
    <dgm:cxn modelId="{C70AC4B6-95F6-3F45-B3D4-B1D0E6AC0738}" type="presParOf" srcId="{8F4748C3-1682-0044-9E5F-586B5AF38E0F}" destId="{8382A35B-A5AF-0748-AA9B-72D35B9F13B0}" srcOrd="1" destOrd="0" presId="urn:microsoft.com/office/officeart/2005/8/layout/hChevron3"/>
    <dgm:cxn modelId="{2737E8B6-1AB8-5242-88CE-814B2BC4CDAF}" type="presParOf" srcId="{8F4748C3-1682-0044-9E5F-586B5AF38E0F}" destId="{80C7A5C7-3BE4-9240-9A52-A054AEADDA62}" srcOrd="2"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dgm:spPr>
        <a:ln>
          <a:solidFill>
            <a:srgbClr val="002060"/>
          </a:solidFill>
        </a:ln>
      </dgm:spPr>
      <dgm:t>
        <a:bodyPr/>
        <a:lstStyle/>
        <a:p>
          <a:r>
            <a:rPr lang="es-ES_tradnl" noProof="0" dirty="0" smtClean="0">
              <a:ln>
                <a:noFill/>
              </a:ln>
            </a:rPr>
            <a:t>Metodología de ´´café mundo´´ </a:t>
          </a:r>
        </a:p>
        <a:p>
          <a:r>
            <a:rPr lang="es-ES_tradnl" noProof="0" dirty="0" smtClean="0">
              <a:ln>
                <a:noFill/>
              </a:ln>
            </a:rPr>
            <a:t>con</a:t>
          </a:r>
          <a:r>
            <a:rPr lang="es-ES_tradnl" baseline="0" noProof="0" dirty="0" smtClean="0">
              <a:ln>
                <a:noFill/>
              </a:ln>
            </a:rPr>
            <a:t> 4 mesas</a:t>
          </a:r>
          <a:endParaRPr lang="es-ES_tradnl" noProof="0" dirty="0">
            <a:ln>
              <a:noFill/>
            </a:ln>
          </a:endParaRPr>
        </a:p>
      </dgm:t>
    </dgm:pt>
    <dgm:pt modelId="{2901841C-D9D2-FD40-8000-A3C521A4E1A8}" type="parTrans" cxnId="{094A8CEC-4A4C-1D4A-A224-25A20A5E6337}">
      <dgm:prSet/>
      <dgm:spPr/>
      <dgm:t>
        <a:bodyPr/>
        <a:lstStyle/>
        <a:p>
          <a:endParaRPr lang="es-ES_tradnl" noProof="0" dirty="0">
            <a:ln>
              <a:noFill/>
            </a:ln>
          </a:endParaRPr>
        </a:p>
      </dgm:t>
    </dgm:pt>
    <dgm:pt modelId="{3003ADF2-EBC6-DE49-8D06-239E81BAAA37}" type="sibTrans" cxnId="{094A8CEC-4A4C-1D4A-A224-25A20A5E6337}">
      <dgm:prSet/>
      <dgm:spPr/>
      <dgm:t>
        <a:bodyPr/>
        <a:lstStyle/>
        <a:p>
          <a:endParaRPr lang="es-ES_tradnl" noProof="0" dirty="0">
            <a:ln>
              <a:noFill/>
            </a:ln>
          </a:endParaRPr>
        </a:p>
      </dgm:t>
    </dgm:pt>
    <dgm:pt modelId="{8A78658F-1E47-0942-B3C4-D744FCDE4EEA}">
      <dgm:prSet phldrT="[Text]"/>
      <dgm:spPr>
        <a:ln>
          <a:solidFill>
            <a:schemeClr val="tx2"/>
          </a:solidFill>
        </a:ln>
      </dgm:spPr>
      <dgm:t>
        <a:bodyPr/>
        <a:lstStyle/>
        <a:p>
          <a:r>
            <a:rPr lang="es-ES_tradnl" noProof="0" dirty="0" smtClean="0">
              <a:ln>
                <a:noFill/>
              </a:ln>
            </a:rPr>
            <a:t>Presentación de las delegaciones de Belice,</a:t>
          </a:r>
          <a:r>
            <a:rPr lang="es-ES_tradnl" baseline="0" noProof="0" dirty="0" smtClean="0">
              <a:ln>
                <a:noFill/>
              </a:ln>
            </a:rPr>
            <a:t> Guatemala, Honduras y Republica Dominicana</a:t>
          </a:r>
          <a:endParaRPr lang="es-ES_tradnl" noProof="0" dirty="0">
            <a:ln>
              <a:noFill/>
            </a:ln>
          </a:endParaRPr>
        </a:p>
      </dgm:t>
    </dgm:pt>
    <dgm:pt modelId="{5A3E93DA-2E1F-2C4E-9598-4976B9D2D6D7}" type="parTrans" cxnId="{8E3DBF43-EB54-174E-B829-C01AA94A8E0E}">
      <dgm:prSet/>
      <dgm:spPr/>
      <dgm:t>
        <a:bodyPr/>
        <a:lstStyle/>
        <a:p>
          <a:endParaRPr lang="es-ES_tradnl" noProof="0" dirty="0">
            <a:ln>
              <a:noFill/>
            </a:ln>
          </a:endParaRPr>
        </a:p>
      </dgm:t>
    </dgm:pt>
    <dgm:pt modelId="{212729A8-A720-AB44-A99D-2883D4901306}" type="sibTrans" cxnId="{8E3DBF43-EB54-174E-B829-C01AA94A8E0E}">
      <dgm:prSet/>
      <dgm:spPr/>
      <dgm:t>
        <a:bodyPr/>
        <a:lstStyle/>
        <a:p>
          <a:endParaRPr lang="es-ES_tradnl" noProof="0" dirty="0">
            <a:ln>
              <a:noFill/>
            </a:ln>
          </a:endParaRPr>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2">
        <dgm:presLayoutVars>
          <dgm:bulletEnabled val="1"/>
        </dgm:presLayoutVars>
      </dgm:prSet>
      <dgm:spPr/>
      <dgm:t>
        <a:bodyPr/>
        <a:lstStyle/>
        <a:p>
          <a:endParaRPr lang="es-CR"/>
        </a:p>
      </dgm:t>
    </dgm:pt>
    <dgm:pt modelId="{8382A35B-A5AF-0748-AA9B-72D35B9F13B0}" type="pres">
      <dgm:prSet presAssocID="{3003ADF2-EBC6-DE49-8D06-239E81BAAA37}" presName="parSpace" presStyleCnt="0"/>
      <dgm:spPr/>
    </dgm:pt>
    <dgm:pt modelId="{80C7A5C7-3BE4-9240-9A52-A054AEADDA62}" type="pres">
      <dgm:prSet presAssocID="{8A78658F-1E47-0942-B3C4-D744FCDE4EEA}" presName="parTxOnly" presStyleLbl="node1" presStyleIdx="1" presStyleCnt="2">
        <dgm:presLayoutVars>
          <dgm:bulletEnabled val="1"/>
        </dgm:presLayoutVars>
      </dgm:prSet>
      <dgm:spPr/>
      <dgm:t>
        <a:bodyPr/>
        <a:lstStyle/>
        <a:p>
          <a:endParaRPr lang="en-US"/>
        </a:p>
      </dgm:t>
    </dgm:pt>
  </dgm:ptLst>
  <dgm:cxnLst>
    <dgm:cxn modelId="{7476A4E0-F9ED-3940-8519-99449D598CF2}" type="presOf" srcId="{BEB679A6-7952-5B49-A8FB-3E2A99687EAA}" destId="{8F4748C3-1682-0044-9E5F-586B5AF38E0F}" srcOrd="0" destOrd="0" presId="urn:microsoft.com/office/officeart/2005/8/layout/hChevron3"/>
    <dgm:cxn modelId="{094A8CEC-4A4C-1D4A-A224-25A20A5E6337}" srcId="{BEB679A6-7952-5B49-A8FB-3E2A99687EAA}" destId="{B743000A-6896-7A45-92C7-73643C053195}" srcOrd="0" destOrd="0" parTransId="{2901841C-D9D2-FD40-8000-A3C521A4E1A8}" sibTransId="{3003ADF2-EBC6-DE49-8D06-239E81BAAA37}"/>
    <dgm:cxn modelId="{8E3DBF43-EB54-174E-B829-C01AA94A8E0E}" srcId="{BEB679A6-7952-5B49-A8FB-3E2A99687EAA}" destId="{8A78658F-1E47-0942-B3C4-D744FCDE4EEA}" srcOrd="1" destOrd="0" parTransId="{5A3E93DA-2E1F-2C4E-9598-4976B9D2D6D7}" sibTransId="{212729A8-A720-AB44-A99D-2883D4901306}"/>
    <dgm:cxn modelId="{35237BE5-12E4-B04F-A703-BE556B1B494B}" type="presOf" srcId="{B743000A-6896-7A45-92C7-73643C053195}" destId="{A862DA56-596E-6247-B096-4C987C64C3F7}" srcOrd="0" destOrd="0" presId="urn:microsoft.com/office/officeart/2005/8/layout/hChevron3"/>
    <dgm:cxn modelId="{2F8E7A7C-C4BA-D34F-8E17-9B781E393CDE}" type="presOf" srcId="{8A78658F-1E47-0942-B3C4-D744FCDE4EEA}" destId="{80C7A5C7-3BE4-9240-9A52-A054AEADDA62}" srcOrd="0" destOrd="0" presId="urn:microsoft.com/office/officeart/2005/8/layout/hChevron3"/>
    <dgm:cxn modelId="{C18A7356-4AB1-8240-9F76-2272793D72FA}" type="presParOf" srcId="{8F4748C3-1682-0044-9E5F-586B5AF38E0F}" destId="{A862DA56-596E-6247-B096-4C987C64C3F7}" srcOrd="0" destOrd="0" presId="urn:microsoft.com/office/officeart/2005/8/layout/hChevron3"/>
    <dgm:cxn modelId="{55F705F7-5B0A-7249-B2B1-8D15AAF0B10D}" type="presParOf" srcId="{8F4748C3-1682-0044-9E5F-586B5AF38E0F}" destId="{8382A35B-A5AF-0748-AA9B-72D35B9F13B0}" srcOrd="1" destOrd="0" presId="urn:microsoft.com/office/officeart/2005/8/layout/hChevron3"/>
    <dgm:cxn modelId="{1D6EFA6C-2668-8E42-A681-DB86C761116D}" type="presParOf" srcId="{8F4748C3-1682-0044-9E5F-586B5AF38E0F}" destId="{80C7A5C7-3BE4-9240-9A52-A054AEADDA62}" srcOrd="2"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dgm:spPr>
        <a:ln>
          <a:solidFill>
            <a:srgbClr val="002060"/>
          </a:solidFill>
        </a:ln>
      </dgm:spPr>
      <dgm:t>
        <a:bodyPr/>
        <a:lstStyle/>
        <a:p>
          <a:r>
            <a:rPr lang="es-ES_tradnl" noProof="0" dirty="0" smtClean="0">
              <a:ln>
                <a:noFill/>
              </a:ln>
            </a:rPr>
            <a:t>Presentaciones</a:t>
          </a:r>
          <a:r>
            <a:rPr lang="es-ES_tradnl" baseline="0" noProof="0" dirty="0" smtClean="0">
              <a:ln>
                <a:noFill/>
              </a:ln>
            </a:rPr>
            <a:t> de El Salvador y Honduras</a:t>
          </a:r>
          <a:endParaRPr lang="es-ES_tradnl" noProof="0" dirty="0">
            <a:ln>
              <a:noFill/>
            </a:ln>
          </a:endParaRPr>
        </a:p>
      </dgm:t>
    </dgm:pt>
    <dgm:pt modelId="{2901841C-D9D2-FD40-8000-A3C521A4E1A8}" type="parTrans" cxnId="{094A8CEC-4A4C-1D4A-A224-25A20A5E6337}">
      <dgm:prSet/>
      <dgm:spPr/>
      <dgm:t>
        <a:bodyPr/>
        <a:lstStyle/>
        <a:p>
          <a:endParaRPr lang="es-ES_tradnl" noProof="0" dirty="0">
            <a:ln>
              <a:noFill/>
            </a:ln>
          </a:endParaRPr>
        </a:p>
      </dgm:t>
    </dgm:pt>
    <dgm:pt modelId="{3003ADF2-EBC6-DE49-8D06-239E81BAAA37}" type="sibTrans" cxnId="{094A8CEC-4A4C-1D4A-A224-25A20A5E6337}">
      <dgm:prSet/>
      <dgm:spPr/>
      <dgm:t>
        <a:bodyPr/>
        <a:lstStyle/>
        <a:p>
          <a:endParaRPr lang="es-ES_tradnl" noProof="0" dirty="0">
            <a:ln>
              <a:noFill/>
            </a:ln>
          </a:endParaRPr>
        </a:p>
      </dgm:t>
    </dgm:pt>
    <dgm:pt modelId="{8A78658F-1E47-0942-B3C4-D744FCDE4EEA}">
      <dgm:prSet phldrT="[Text]"/>
      <dgm:spPr>
        <a:ln>
          <a:solidFill>
            <a:schemeClr val="tx2"/>
          </a:solidFill>
        </a:ln>
      </dgm:spPr>
      <dgm:t>
        <a:bodyPr/>
        <a:lstStyle/>
        <a:p>
          <a:r>
            <a:rPr lang="es-ES_tradnl" noProof="0" dirty="0" smtClean="0">
              <a:ln>
                <a:noFill/>
              </a:ln>
            </a:rPr>
            <a:t>Exposición de OIM</a:t>
          </a:r>
          <a:r>
            <a:rPr lang="es-ES_tradnl" baseline="0" noProof="0" dirty="0" smtClean="0">
              <a:ln>
                <a:noFill/>
              </a:ln>
            </a:rPr>
            <a:t> sobre la aplicación, MigrantAPP</a:t>
          </a:r>
          <a:endParaRPr lang="es-ES_tradnl" noProof="0" dirty="0">
            <a:ln>
              <a:noFill/>
            </a:ln>
          </a:endParaRPr>
        </a:p>
      </dgm:t>
    </dgm:pt>
    <dgm:pt modelId="{5A3E93DA-2E1F-2C4E-9598-4976B9D2D6D7}" type="parTrans" cxnId="{8E3DBF43-EB54-174E-B829-C01AA94A8E0E}">
      <dgm:prSet/>
      <dgm:spPr/>
      <dgm:t>
        <a:bodyPr/>
        <a:lstStyle/>
        <a:p>
          <a:endParaRPr lang="es-ES_tradnl" noProof="0" dirty="0">
            <a:ln>
              <a:noFill/>
            </a:ln>
          </a:endParaRPr>
        </a:p>
      </dgm:t>
    </dgm:pt>
    <dgm:pt modelId="{212729A8-A720-AB44-A99D-2883D4901306}" type="sibTrans" cxnId="{8E3DBF43-EB54-174E-B829-C01AA94A8E0E}">
      <dgm:prSet/>
      <dgm:spPr/>
      <dgm:t>
        <a:bodyPr/>
        <a:lstStyle/>
        <a:p>
          <a:endParaRPr lang="es-ES_tradnl" noProof="0" dirty="0">
            <a:ln>
              <a:noFill/>
            </a:ln>
          </a:endParaRPr>
        </a:p>
      </dgm:t>
    </dgm:pt>
    <dgm:pt modelId="{4C264A2F-4881-1448-A55E-3EA4EC240FF5}">
      <dgm:prSet/>
      <dgm:spPr>
        <a:ln>
          <a:solidFill>
            <a:srgbClr val="002060"/>
          </a:solidFill>
        </a:ln>
      </dgm:spPr>
      <dgm:t>
        <a:bodyPr/>
        <a:lstStyle/>
        <a:p>
          <a:r>
            <a:rPr lang="es-ES_tradnl" noProof="0" dirty="0" smtClean="0"/>
            <a:t>Exposición de Lorenzo Guadagno y </a:t>
          </a:r>
          <a:r>
            <a:rPr lang="es-ES_tradnl" noProof="0" dirty="0" err="1" smtClean="0"/>
            <a:t>Chiara</a:t>
          </a:r>
          <a:r>
            <a:rPr lang="es-ES_tradnl" noProof="0" dirty="0" smtClean="0"/>
            <a:t> Milano (OIM) sobre buenas practicas de comunicación en situaciones de crisis</a:t>
          </a:r>
          <a:endParaRPr lang="es-ES_tradnl" noProof="0" dirty="0"/>
        </a:p>
      </dgm:t>
    </dgm:pt>
    <dgm:pt modelId="{9AD777C7-1E92-9E42-8DFD-85D1145A881D}" type="parTrans" cxnId="{71923130-1BA0-D04A-BD6D-3496C0B4AC53}">
      <dgm:prSet/>
      <dgm:spPr/>
      <dgm:t>
        <a:bodyPr/>
        <a:lstStyle/>
        <a:p>
          <a:endParaRPr lang="es-ES_tradnl" noProof="0" dirty="0"/>
        </a:p>
      </dgm:t>
    </dgm:pt>
    <dgm:pt modelId="{1197F77F-C86C-1B44-91D8-DBBEAA12D323}" type="sibTrans" cxnId="{71923130-1BA0-D04A-BD6D-3496C0B4AC53}">
      <dgm:prSet/>
      <dgm:spPr/>
      <dgm:t>
        <a:bodyPr/>
        <a:lstStyle/>
        <a:p>
          <a:endParaRPr lang="es-ES_tradnl" noProof="0" dirty="0"/>
        </a:p>
      </dgm:t>
    </dgm:pt>
    <dgm:pt modelId="{8F2DF6E9-5885-1145-857F-E2FAF03BA4CC}">
      <dgm:prSet/>
      <dgm:spPr>
        <a:ln>
          <a:solidFill>
            <a:srgbClr val="002060"/>
          </a:solidFill>
        </a:ln>
      </dgm:spPr>
      <dgm:t>
        <a:bodyPr/>
        <a:lstStyle/>
        <a:p>
          <a:r>
            <a:rPr lang="es-ES_tradnl" noProof="0" dirty="0" smtClean="0"/>
            <a:t>Discusión</a:t>
          </a:r>
          <a:r>
            <a:rPr lang="es-ES_tradnl" baseline="0" noProof="0" dirty="0" smtClean="0"/>
            <a:t> y generación de recomendaciones en grupo. </a:t>
          </a:r>
          <a:endParaRPr lang="es-ES_tradnl" noProof="0" dirty="0"/>
        </a:p>
      </dgm:t>
    </dgm:pt>
    <dgm:pt modelId="{89616004-D761-5245-9C9A-A1903B640984}" type="parTrans" cxnId="{F0327B9E-6E51-1B42-800B-A35AA154396A}">
      <dgm:prSet/>
      <dgm:spPr/>
      <dgm:t>
        <a:bodyPr/>
        <a:lstStyle/>
        <a:p>
          <a:endParaRPr lang="es-ES_tradnl" noProof="0" dirty="0"/>
        </a:p>
      </dgm:t>
    </dgm:pt>
    <dgm:pt modelId="{2FC48250-C1B5-9247-9DBB-B8E8E647AAE7}" type="sibTrans" cxnId="{F0327B9E-6E51-1B42-800B-A35AA154396A}">
      <dgm:prSet/>
      <dgm:spPr/>
      <dgm:t>
        <a:bodyPr/>
        <a:lstStyle/>
        <a:p>
          <a:endParaRPr lang="es-ES_tradnl" noProof="0" dirty="0"/>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4">
        <dgm:presLayoutVars>
          <dgm:bulletEnabled val="1"/>
        </dgm:presLayoutVars>
      </dgm:prSet>
      <dgm:spPr/>
      <dgm:t>
        <a:bodyPr/>
        <a:lstStyle/>
        <a:p>
          <a:endParaRPr lang="es-CR"/>
        </a:p>
      </dgm:t>
    </dgm:pt>
    <dgm:pt modelId="{8382A35B-A5AF-0748-AA9B-72D35B9F13B0}" type="pres">
      <dgm:prSet presAssocID="{3003ADF2-EBC6-DE49-8D06-239E81BAAA37}" presName="parSpace" presStyleCnt="0"/>
      <dgm:spPr/>
    </dgm:pt>
    <dgm:pt modelId="{80C7A5C7-3BE4-9240-9A52-A054AEADDA62}" type="pres">
      <dgm:prSet presAssocID="{8A78658F-1E47-0942-B3C4-D744FCDE4EEA}" presName="parTxOnly" presStyleLbl="node1" presStyleIdx="1" presStyleCnt="4">
        <dgm:presLayoutVars>
          <dgm:bulletEnabled val="1"/>
        </dgm:presLayoutVars>
      </dgm:prSet>
      <dgm:spPr/>
      <dgm:t>
        <a:bodyPr/>
        <a:lstStyle/>
        <a:p>
          <a:endParaRPr lang="en-US"/>
        </a:p>
      </dgm:t>
    </dgm:pt>
    <dgm:pt modelId="{2947E07D-6915-1144-9DD4-CDC66F7D2991}" type="pres">
      <dgm:prSet presAssocID="{212729A8-A720-AB44-A99D-2883D4901306}" presName="parSpace" presStyleCnt="0"/>
      <dgm:spPr/>
    </dgm:pt>
    <dgm:pt modelId="{37419F85-B9A8-784F-9896-7D0158FBB596}" type="pres">
      <dgm:prSet presAssocID="{4C264A2F-4881-1448-A55E-3EA4EC240FF5}" presName="parTxOnly" presStyleLbl="node1" presStyleIdx="2" presStyleCnt="4">
        <dgm:presLayoutVars>
          <dgm:bulletEnabled val="1"/>
        </dgm:presLayoutVars>
      </dgm:prSet>
      <dgm:spPr/>
      <dgm:t>
        <a:bodyPr/>
        <a:lstStyle/>
        <a:p>
          <a:endParaRPr lang="es-CR"/>
        </a:p>
      </dgm:t>
    </dgm:pt>
    <dgm:pt modelId="{7D92F74C-694A-A642-B057-EC91BFDC0083}" type="pres">
      <dgm:prSet presAssocID="{1197F77F-C86C-1B44-91D8-DBBEAA12D323}" presName="parSpace" presStyleCnt="0"/>
      <dgm:spPr/>
    </dgm:pt>
    <dgm:pt modelId="{25C5463E-753C-0748-BD22-7289489C3A4C}" type="pres">
      <dgm:prSet presAssocID="{8F2DF6E9-5885-1145-857F-E2FAF03BA4CC}" presName="parTxOnly" presStyleLbl="node1" presStyleIdx="3" presStyleCnt="4">
        <dgm:presLayoutVars>
          <dgm:bulletEnabled val="1"/>
        </dgm:presLayoutVars>
      </dgm:prSet>
      <dgm:spPr/>
      <dgm:t>
        <a:bodyPr/>
        <a:lstStyle/>
        <a:p>
          <a:endParaRPr lang="es-CR"/>
        </a:p>
      </dgm:t>
    </dgm:pt>
  </dgm:ptLst>
  <dgm:cxnLst>
    <dgm:cxn modelId="{094A8CEC-4A4C-1D4A-A224-25A20A5E6337}" srcId="{BEB679A6-7952-5B49-A8FB-3E2A99687EAA}" destId="{B743000A-6896-7A45-92C7-73643C053195}" srcOrd="0" destOrd="0" parTransId="{2901841C-D9D2-FD40-8000-A3C521A4E1A8}" sibTransId="{3003ADF2-EBC6-DE49-8D06-239E81BAAA37}"/>
    <dgm:cxn modelId="{71923130-1BA0-D04A-BD6D-3496C0B4AC53}" srcId="{BEB679A6-7952-5B49-A8FB-3E2A99687EAA}" destId="{4C264A2F-4881-1448-A55E-3EA4EC240FF5}" srcOrd="2" destOrd="0" parTransId="{9AD777C7-1E92-9E42-8DFD-85D1145A881D}" sibTransId="{1197F77F-C86C-1B44-91D8-DBBEAA12D323}"/>
    <dgm:cxn modelId="{92B3B85A-1F68-BF46-8096-7CD062567256}" type="presOf" srcId="{BEB679A6-7952-5B49-A8FB-3E2A99687EAA}" destId="{8F4748C3-1682-0044-9E5F-586B5AF38E0F}" srcOrd="0" destOrd="0" presId="urn:microsoft.com/office/officeart/2005/8/layout/hChevron3"/>
    <dgm:cxn modelId="{8EC09179-72AC-B94B-8373-FF075F2A3ED1}" type="presOf" srcId="{8A78658F-1E47-0942-B3C4-D744FCDE4EEA}" destId="{80C7A5C7-3BE4-9240-9A52-A054AEADDA62}" srcOrd="0" destOrd="0" presId="urn:microsoft.com/office/officeart/2005/8/layout/hChevron3"/>
    <dgm:cxn modelId="{3A998D7B-B44E-764F-9A07-B12273FC0305}" type="presOf" srcId="{B743000A-6896-7A45-92C7-73643C053195}" destId="{A862DA56-596E-6247-B096-4C987C64C3F7}" srcOrd="0" destOrd="0" presId="urn:microsoft.com/office/officeart/2005/8/layout/hChevron3"/>
    <dgm:cxn modelId="{F0327B9E-6E51-1B42-800B-A35AA154396A}" srcId="{BEB679A6-7952-5B49-A8FB-3E2A99687EAA}" destId="{8F2DF6E9-5885-1145-857F-E2FAF03BA4CC}" srcOrd="3" destOrd="0" parTransId="{89616004-D761-5245-9C9A-A1903B640984}" sibTransId="{2FC48250-C1B5-9247-9DBB-B8E8E647AAE7}"/>
    <dgm:cxn modelId="{8E3DBF43-EB54-174E-B829-C01AA94A8E0E}" srcId="{BEB679A6-7952-5B49-A8FB-3E2A99687EAA}" destId="{8A78658F-1E47-0942-B3C4-D744FCDE4EEA}" srcOrd="1" destOrd="0" parTransId="{5A3E93DA-2E1F-2C4E-9598-4976B9D2D6D7}" sibTransId="{212729A8-A720-AB44-A99D-2883D4901306}"/>
    <dgm:cxn modelId="{189F7B9F-B7D6-3C45-8E9E-1FBC344CC697}" type="presOf" srcId="{4C264A2F-4881-1448-A55E-3EA4EC240FF5}" destId="{37419F85-B9A8-784F-9896-7D0158FBB596}" srcOrd="0" destOrd="0" presId="urn:microsoft.com/office/officeart/2005/8/layout/hChevron3"/>
    <dgm:cxn modelId="{901CABAE-8E34-DE42-B30C-CF715E87C648}" type="presOf" srcId="{8F2DF6E9-5885-1145-857F-E2FAF03BA4CC}" destId="{25C5463E-753C-0748-BD22-7289489C3A4C}" srcOrd="0" destOrd="0" presId="urn:microsoft.com/office/officeart/2005/8/layout/hChevron3"/>
    <dgm:cxn modelId="{28AB016A-5809-DD40-ADA6-315853ACC84C}" type="presParOf" srcId="{8F4748C3-1682-0044-9E5F-586B5AF38E0F}" destId="{A862DA56-596E-6247-B096-4C987C64C3F7}" srcOrd="0" destOrd="0" presId="urn:microsoft.com/office/officeart/2005/8/layout/hChevron3"/>
    <dgm:cxn modelId="{F3A17F9E-9E37-E848-9470-8CF86D9A1729}" type="presParOf" srcId="{8F4748C3-1682-0044-9E5F-586B5AF38E0F}" destId="{8382A35B-A5AF-0748-AA9B-72D35B9F13B0}" srcOrd="1" destOrd="0" presId="urn:microsoft.com/office/officeart/2005/8/layout/hChevron3"/>
    <dgm:cxn modelId="{3A82E93B-D152-2C4B-9F55-CBE643526450}" type="presParOf" srcId="{8F4748C3-1682-0044-9E5F-586B5AF38E0F}" destId="{80C7A5C7-3BE4-9240-9A52-A054AEADDA62}" srcOrd="2" destOrd="0" presId="urn:microsoft.com/office/officeart/2005/8/layout/hChevron3"/>
    <dgm:cxn modelId="{BF95B23B-DB87-AC46-B6B2-FAC459301089}" type="presParOf" srcId="{8F4748C3-1682-0044-9E5F-586B5AF38E0F}" destId="{2947E07D-6915-1144-9DD4-CDC66F7D2991}" srcOrd="3" destOrd="0" presId="urn:microsoft.com/office/officeart/2005/8/layout/hChevron3"/>
    <dgm:cxn modelId="{CA62D606-F97F-AE45-A443-0971D1C80589}" type="presParOf" srcId="{8F4748C3-1682-0044-9E5F-586B5AF38E0F}" destId="{37419F85-B9A8-784F-9896-7D0158FBB596}" srcOrd="4" destOrd="0" presId="urn:microsoft.com/office/officeart/2005/8/layout/hChevron3"/>
    <dgm:cxn modelId="{1D7BF6DF-7CD4-A347-B05B-6DA218878EFA}" type="presParOf" srcId="{8F4748C3-1682-0044-9E5F-586B5AF38E0F}" destId="{7D92F74C-694A-A642-B057-EC91BFDC0083}" srcOrd="5" destOrd="0" presId="urn:microsoft.com/office/officeart/2005/8/layout/hChevron3"/>
    <dgm:cxn modelId="{4BEA1ECF-4F44-A748-A7D8-5667085FBE1E}" type="presParOf" srcId="{8F4748C3-1682-0044-9E5F-586B5AF38E0F}" destId="{25C5463E-753C-0748-BD22-7289489C3A4C}" srcOrd="6"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custT="1"/>
      <dgm:spPr>
        <a:ln>
          <a:solidFill>
            <a:srgbClr val="002060"/>
          </a:solidFill>
        </a:ln>
      </dgm:spPr>
      <dgm:t>
        <a:bodyPr/>
        <a:lstStyle/>
        <a:p>
          <a:r>
            <a:rPr lang="es-ES_tradnl" sz="1200" noProof="0" dirty="0" smtClean="0">
              <a:ln>
                <a:noFill/>
              </a:ln>
            </a:rPr>
            <a:t>Exposición de Lorenzo Guadagno</a:t>
          </a:r>
          <a:r>
            <a:rPr lang="es-ES_tradnl" sz="1200" baseline="0" noProof="0" dirty="0" smtClean="0">
              <a:ln>
                <a:noFill/>
              </a:ln>
            </a:rPr>
            <a:t> (OIM) sobre los elementos principales de un plan de contingencia</a:t>
          </a:r>
        </a:p>
      </dgm:t>
    </dgm:pt>
    <dgm:pt modelId="{2901841C-D9D2-FD40-8000-A3C521A4E1A8}" type="parTrans" cxnId="{094A8CEC-4A4C-1D4A-A224-25A20A5E6337}">
      <dgm:prSet/>
      <dgm:spPr/>
      <dgm:t>
        <a:bodyPr/>
        <a:lstStyle/>
        <a:p>
          <a:endParaRPr lang="es-ES_tradnl" sz="1200" noProof="0" dirty="0">
            <a:ln>
              <a:noFill/>
            </a:ln>
          </a:endParaRPr>
        </a:p>
      </dgm:t>
    </dgm:pt>
    <dgm:pt modelId="{3003ADF2-EBC6-DE49-8D06-239E81BAAA37}" type="sibTrans" cxnId="{094A8CEC-4A4C-1D4A-A224-25A20A5E6337}">
      <dgm:prSet/>
      <dgm:spPr/>
      <dgm:t>
        <a:bodyPr/>
        <a:lstStyle/>
        <a:p>
          <a:endParaRPr lang="es-ES_tradnl" sz="1200" noProof="0" dirty="0">
            <a:ln>
              <a:noFill/>
            </a:ln>
          </a:endParaRPr>
        </a:p>
      </dgm:t>
    </dgm:pt>
    <dgm:pt modelId="{A82E90E3-CC32-A74F-A9D4-CDC16CDAC8CE}">
      <dgm:prSet custT="1"/>
      <dgm:spPr>
        <a:ln>
          <a:solidFill>
            <a:srgbClr val="002060"/>
          </a:solidFill>
        </a:ln>
      </dgm:spPr>
      <dgm:t>
        <a:bodyPr/>
        <a:lstStyle/>
        <a:p>
          <a:r>
            <a:rPr lang="es-ES_tradnl" sz="1200" noProof="0" dirty="0" smtClean="0"/>
            <a:t>Presentaciones de México y Costa Rica sobre sus practicas</a:t>
          </a:r>
          <a:endParaRPr lang="es-ES_tradnl" sz="1200" noProof="0" dirty="0"/>
        </a:p>
      </dgm:t>
    </dgm:pt>
    <dgm:pt modelId="{2E3C2C74-B144-874F-985A-DA60CE0C413E}" type="parTrans" cxnId="{DF11A26B-D7EB-9C4C-A0B9-42FB5490FD9A}">
      <dgm:prSet/>
      <dgm:spPr/>
      <dgm:t>
        <a:bodyPr/>
        <a:lstStyle/>
        <a:p>
          <a:endParaRPr lang="es-ES_tradnl" sz="1200" noProof="0" dirty="0"/>
        </a:p>
      </dgm:t>
    </dgm:pt>
    <dgm:pt modelId="{03BCFFEE-1050-1548-ACF4-A43729395352}" type="sibTrans" cxnId="{DF11A26B-D7EB-9C4C-A0B9-42FB5490FD9A}">
      <dgm:prSet/>
      <dgm:spPr/>
      <dgm:t>
        <a:bodyPr/>
        <a:lstStyle/>
        <a:p>
          <a:endParaRPr lang="es-ES_tradnl" sz="1200" noProof="0" dirty="0"/>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2">
        <dgm:presLayoutVars>
          <dgm:bulletEnabled val="1"/>
        </dgm:presLayoutVars>
      </dgm:prSet>
      <dgm:spPr/>
      <dgm:t>
        <a:bodyPr/>
        <a:lstStyle/>
        <a:p>
          <a:endParaRPr lang="en-US"/>
        </a:p>
      </dgm:t>
    </dgm:pt>
    <dgm:pt modelId="{8382A35B-A5AF-0748-AA9B-72D35B9F13B0}" type="pres">
      <dgm:prSet presAssocID="{3003ADF2-EBC6-DE49-8D06-239E81BAAA37}" presName="parSpace" presStyleCnt="0"/>
      <dgm:spPr/>
    </dgm:pt>
    <dgm:pt modelId="{152BEFAD-BDD7-664D-9F9E-D856124BC7DB}" type="pres">
      <dgm:prSet presAssocID="{A82E90E3-CC32-A74F-A9D4-CDC16CDAC8CE}" presName="parTxOnly" presStyleLbl="node1" presStyleIdx="1" presStyleCnt="2">
        <dgm:presLayoutVars>
          <dgm:bulletEnabled val="1"/>
        </dgm:presLayoutVars>
      </dgm:prSet>
      <dgm:spPr/>
      <dgm:t>
        <a:bodyPr/>
        <a:lstStyle/>
        <a:p>
          <a:endParaRPr lang="es-CR"/>
        </a:p>
      </dgm:t>
    </dgm:pt>
  </dgm:ptLst>
  <dgm:cxnLst>
    <dgm:cxn modelId="{C0B3CC61-C503-ED47-BFC4-98BF39C8A7A6}" type="presOf" srcId="{B743000A-6896-7A45-92C7-73643C053195}" destId="{A862DA56-596E-6247-B096-4C987C64C3F7}" srcOrd="0" destOrd="0" presId="urn:microsoft.com/office/officeart/2005/8/layout/hChevron3"/>
    <dgm:cxn modelId="{094A8CEC-4A4C-1D4A-A224-25A20A5E6337}" srcId="{BEB679A6-7952-5B49-A8FB-3E2A99687EAA}" destId="{B743000A-6896-7A45-92C7-73643C053195}" srcOrd="0" destOrd="0" parTransId="{2901841C-D9D2-FD40-8000-A3C521A4E1A8}" sibTransId="{3003ADF2-EBC6-DE49-8D06-239E81BAAA37}"/>
    <dgm:cxn modelId="{DF11A26B-D7EB-9C4C-A0B9-42FB5490FD9A}" srcId="{BEB679A6-7952-5B49-A8FB-3E2A99687EAA}" destId="{A82E90E3-CC32-A74F-A9D4-CDC16CDAC8CE}" srcOrd="1" destOrd="0" parTransId="{2E3C2C74-B144-874F-985A-DA60CE0C413E}" sibTransId="{03BCFFEE-1050-1548-ACF4-A43729395352}"/>
    <dgm:cxn modelId="{36D57D28-7EE5-BD4E-A13E-DD4581F4555D}" type="presOf" srcId="{A82E90E3-CC32-A74F-A9D4-CDC16CDAC8CE}" destId="{152BEFAD-BDD7-664D-9F9E-D856124BC7DB}" srcOrd="0" destOrd="0" presId="urn:microsoft.com/office/officeart/2005/8/layout/hChevron3"/>
    <dgm:cxn modelId="{16420F87-FBC2-404A-BEE8-44583EA99E49}" type="presOf" srcId="{BEB679A6-7952-5B49-A8FB-3E2A99687EAA}" destId="{8F4748C3-1682-0044-9E5F-586B5AF38E0F}" srcOrd="0" destOrd="0" presId="urn:microsoft.com/office/officeart/2005/8/layout/hChevron3"/>
    <dgm:cxn modelId="{3853CEFF-4C2F-2F41-BCEC-3DE5F96EC2D3}" type="presParOf" srcId="{8F4748C3-1682-0044-9E5F-586B5AF38E0F}" destId="{A862DA56-596E-6247-B096-4C987C64C3F7}" srcOrd="0" destOrd="0" presId="urn:microsoft.com/office/officeart/2005/8/layout/hChevron3"/>
    <dgm:cxn modelId="{C9275463-3BE7-1043-AF87-2DB8CD3A8195}" type="presParOf" srcId="{8F4748C3-1682-0044-9E5F-586B5AF38E0F}" destId="{8382A35B-A5AF-0748-AA9B-72D35B9F13B0}" srcOrd="1" destOrd="0" presId="urn:microsoft.com/office/officeart/2005/8/layout/hChevron3"/>
    <dgm:cxn modelId="{C3AF28B7-1798-BA4E-BA58-08ED9AC4CF89}" type="presParOf" srcId="{8F4748C3-1682-0044-9E5F-586B5AF38E0F}" destId="{152BEFAD-BDD7-664D-9F9E-D856124BC7DB}" srcOrd="2"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B679A6-7952-5B49-A8FB-3E2A99687EAA}" type="doc">
      <dgm:prSet loTypeId="urn:microsoft.com/office/officeart/2005/8/layout/hChevron3" loCatId="" qsTypeId="urn:microsoft.com/office/officeart/2005/8/quickstyle/simple4" qsCatId="simple" csTypeId="urn:microsoft.com/office/officeart/2005/8/colors/accent0_1" csCatId="mainScheme" phldr="1"/>
      <dgm:spPr/>
    </dgm:pt>
    <dgm:pt modelId="{B743000A-6896-7A45-92C7-73643C053195}">
      <dgm:prSet phldrT="[Text]" custT="1"/>
      <dgm:spPr>
        <a:ln>
          <a:solidFill>
            <a:srgbClr val="002060"/>
          </a:solidFill>
        </a:ln>
      </dgm:spPr>
      <dgm:t>
        <a:bodyPr/>
        <a:lstStyle/>
        <a:p>
          <a:r>
            <a:rPr lang="es-ES_tradnl" sz="1200" noProof="0" dirty="0" smtClean="0">
              <a:ln>
                <a:noFill/>
              </a:ln>
            </a:rPr>
            <a:t>Metodología de debates en parejas</a:t>
          </a:r>
          <a:r>
            <a:rPr lang="es-ES_tradnl" sz="1200" baseline="0" noProof="0" dirty="0" smtClean="0">
              <a:ln>
                <a:noFill/>
              </a:ln>
            </a:rPr>
            <a:t> para el intercambio de ideas.</a:t>
          </a:r>
          <a:endParaRPr lang="es-ES_tradnl" sz="1200" noProof="0" dirty="0">
            <a:ln>
              <a:noFill/>
            </a:ln>
          </a:endParaRPr>
        </a:p>
      </dgm:t>
    </dgm:pt>
    <dgm:pt modelId="{2901841C-D9D2-FD40-8000-A3C521A4E1A8}" type="parTrans" cxnId="{094A8CEC-4A4C-1D4A-A224-25A20A5E6337}">
      <dgm:prSet/>
      <dgm:spPr/>
      <dgm:t>
        <a:bodyPr/>
        <a:lstStyle/>
        <a:p>
          <a:endParaRPr lang="es-ES_tradnl" sz="1200" noProof="0" dirty="0">
            <a:ln>
              <a:noFill/>
            </a:ln>
          </a:endParaRPr>
        </a:p>
      </dgm:t>
    </dgm:pt>
    <dgm:pt modelId="{3003ADF2-EBC6-DE49-8D06-239E81BAAA37}" type="sibTrans" cxnId="{094A8CEC-4A4C-1D4A-A224-25A20A5E6337}">
      <dgm:prSet/>
      <dgm:spPr/>
      <dgm:t>
        <a:bodyPr/>
        <a:lstStyle/>
        <a:p>
          <a:endParaRPr lang="es-ES_tradnl" sz="1200" noProof="0" dirty="0">
            <a:ln>
              <a:noFill/>
            </a:ln>
          </a:endParaRPr>
        </a:p>
      </dgm:t>
    </dgm:pt>
    <dgm:pt modelId="{D914A7B1-E00D-0746-A1C8-6B64C3569D9F}">
      <dgm:prSet phldrT="[Text]" custT="1"/>
      <dgm:spPr>
        <a:ln>
          <a:solidFill>
            <a:srgbClr val="002060"/>
          </a:solidFill>
        </a:ln>
      </dgm:spPr>
      <dgm:t>
        <a:bodyPr/>
        <a:lstStyle/>
        <a:p>
          <a:r>
            <a:rPr lang="es-ES_tradnl" sz="1200" noProof="0" dirty="0" smtClean="0">
              <a:ln>
                <a:noFill/>
              </a:ln>
            </a:rPr>
            <a:t>Discusión en plenario sobre ejemplos y practicas</a:t>
          </a:r>
          <a:endParaRPr lang="es-ES_tradnl" sz="1200" noProof="0" dirty="0">
            <a:ln>
              <a:noFill/>
            </a:ln>
          </a:endParaRPr>
        </a:p>
      </dgm:t>
    </dgm:pt>
    <dgm:pt modelId="{78E1FBC9-5D74-124E-8BA5-09A52EAFC409}" type="parTrans" cxnId="{D36CE72F-8FAC-EA49-80D7-D6CFE9DC84F7}">
      <dgm:prSet/>
      <dgm:spPr/>
      <dgm:t>
        <a:bodyPr/>
        <a:lstStyle/>
        <a:p>
          <a:endParaRPr lang="en-US" sz="1200"/>
        </a:p>
      </dgm:t>
    </dgm:pt>
    <dgm:pt modelId="{E36A6EE3-88C0-7944-8A0C-C8B0E2954223}" type="sibTrans" cxnId="{D36CE72F-8FAC-EA49-80D7-D6CFE9DC84F7}">
      <dgm:prSet/>
      <dgm:spPr/>
      <dgm:t>
        <a:bodyPr/>
        <a:lstStyle/>
        <a:p>
          <a:endParaRPr lang="en-US" sz="1200"/>
        </a:p>
      </dgm:t>
    </dgm:pt>
    <dgm:pt modelId="{8F4748C3-1682-0044-9E5F-586B5AF38E0F}" type="pres">
      <dgm:prSet presAssocID="{BEB679A6-7952-5B49-A8FB-3E2A99687EAA}" presName="Name0" presStyleCnt="0">
        <dgm:presLayoutVars>
          <dgm:dir/>
          <dgm:resizeHandles val="exact"/>
        </dgm:presLayoutVars>
      </dgm:prSet>
      <dgm:spPr/>
    </dgm:pt>
    <dgm:pt modelId="{A862DA56-596E-6247-B096-4C987C64C3F7}" type="pres">
      <dgm:prSet presAssocID="{B743000A-6896-7A45-92C7-73643C053195}" presName="parTxOnly" presStyleLbl="node1" presStyleIdx="0" presStyleCnt="2">
        <dgm:presLayoutVars>
          <dgm:bulletEnabled val="1"/>
        </dgm:presLayoutVars>
      </dgm:prSet>
      <dgm:spPr/>
      <dgm:t>
        <a:bodyPr/>
        <a:lstStyle/>
        <a:p>
          <a:endParaRPr lang="es-CR"/>
        </a:p>
      </dgm:t>
    </dgm:pt>
    <dgm:pt modelId="{8382A35B-A5AF-0748-AA9B-72D35B9F13B0}" type="pres">
      <dgm:prSet presAssocID="{3003ADF2-EBC6-DE49-8D06-239E81BAAA37}" presName="parSpace" presStyleCnt="0"/>
      <dgm:spPr/>
    </dgm:pt>
    <dgm:pt modelId="{63DD8EEC-2A2D-AE45-9992-8A9DB982EF96}" type="pres">
      <dgm:prSet presAssocID="{D914A7B1-E00D-0746-A1C8-6B64C3569D9F}" presName="parTxOnly" presStyleLbl="node1" presStyleIdx="1" presStyleCnt="2">
        <dgm:presLayoutVars>
          <dgm:bulletEnabled val="1"/>
        </dgm:presLayoutVars>
      </dgm:prSet>
      <dgm:spPr/>
      <dgm:t>
        <a:bodyPr/>
        <a:lstStyle/>
        <a:p>
          <a:endParaRPr lang="en-US"/>
        </a:p>
      </dgm:t>
    </dgm:pt>
  </dgm:ptLst>
  <dgm:cxnLst>
    <dgm:cxn modelId="{094A8CEC-4A4C-1D4A-A224-25A20A5E6337}" srcId="{BEB679A6-7952-5B49-A8FB-3E2A99687EAA}" destId="{B743000A-6896-7A45-92C7-73643C053195}" srcOrd="0" destOrd="0" parTransId="{2901841C-D9D2-FD40-8000-A3C521A4E1A8}" sibTransId="{3003ADF2-EBC6-DE49-8D06-239E81BAAA37}"/>
    <dgm:cxn modelId="{08C88BAC-1910-F042-9D71-3B12237FBD64}" type="presOf" srcId="{BEB679A6-7952-5B49-A8FB-3E2A99687EAA}" destId="{8F4748C3-1682-0044-9E5F-586B5AF38E0F}" srcOrd="0" destOrd="0" presId="urn:microsoft.com/office/officeart/2005/8/layout/hChevron3"/>
    <dgm:cxn modelId="{D36CE72F-8FAC-EA49-80D7-D6CFE9DC84F7}" srcId="{BEB679A6-7952-5B49-A8FB-3E2A99687EAA}" destId="{D914A7B1-E00D-0746-A1C8-6B64C3569D9F}" srcOrd="1" destOrd="0" parTransId="{78E1FBC9-5D74-124E-8BA5-09A52EAFC409}" sibTransId="{E36A6EE3-88C0-7944-8A0C-C8B0E2954223}"/>
    <dgm:cxn modelId="{AFAA5FC4-EF74-0C4E-BACD-1A9211211414}" type="presOf" srcId="{B743000A-6896-7A45-92C7-73643C053195}" destId="{A862DA56-596E-6247-B096-4C987C64C3F7}" srcOrd="0" destOrd="0" presId="urn:microsoft.com/office/officeart/2005/8/layout/hChevron3"/>
    <dgm:cxn modelId="{4E96AC19-C5AB-CB4A-8432-58E4DECFA902}" type="presOf" srcId="{D914A7B1-E00D-0746-A1C8-6B64C3569D9F}" destId="{63DD8EEC-2A2D-AE45-9992-8A9DB982EF96}" srcOrd="0" destOrd="0" presId="urn:microsoft.com/office/officeart/2005/8/layout/hChevron3"/>
    <dgm:cxn modelId="{FC89735D-9418-0048-A448-8FB3A6E50553}" type="presParOf" srcId="{8F4748C3-1682-0044-9E5F-586B5AF38E0F}" destId="{A862DA56-596E-6247-B096-4C987C64C3F7}" srcOrd="0" destOrd="0" presId="urn:microsoft.com/office/officeart/2005/8/layout/hChevron3"/>
    <dgm:cxn modelId="{75320D02-359C-6C48-B7EB-8F0BB0745249}" type="presParOf" srcId="{8F4748C3-1682-0044-9E5F-586B5AF38E0F}" destId="{8382A35B-A5AF-0748-AA9B-72D35B9F13B0}" srcOrd="1" destOrd="0" presId="urn:microsoft.com/office/officeart/2005/8/layout/hChevron3"/>
    <dgm:cxn modelId="{55A7AFD4-9BBE-6745-9976-BCB4CEDF62B0}" type="presParOf" srcId="{8F4748C3-1682-0044-9E5F-586B5AF38E0F}" destId="{63DD8EEC-2A2D-AE45-9992-8A9DB982EF96}" srcOrd="2"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A5829A-B43B-9D48-B7EA-8BB31CDE92B6}">
      <dsp:nvSpPr>
        <dsp:cNvPr id="0" name=""/>
        <dsp:cNvSpPr/>
      </dsp:nvSpPr>
      <dsp:spPr>
        <a:xfrm>
          <a:off x="2189174" y="884117"/>
          <a:ext cx="472854" cy="91440"/>
        </a:xfrm>
        <a:custGeom>
          <a:avLst/>
          <a:gdLst/>
          <a:ahLst/>
          <a:cxnLst/>
          <a:rect l="0" t="0" r="0" b="0"/>
          <a:pathLst>
            <a:path>
              <a:moveTo>
                <a:pt x="0" y="45720"/>
              </a:moveTo>
              <a:lnTo>
                <a:pt x="47285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noProof="0" dirty="0"/>
        </a:p>
      </dsp:txBody>
      <dsp:txXfrm>
        <a:off x="2413015" y="927319"/>
        <a:ext cx="25172" cy="5034"/>
      </dsp:txXfrm>
    </dsp:sp>
    <dsp:sp modelId="{4586AC1D-95B6-CF45-9D3D-001CF66A2AF9}">
      <dsp:nvSpPr>
        <dsp:cNvPr id="0" name=""/>
        <dsp:cNvSpPr/>
      </dsp:nvSpPr>
      <dsp:spPr>
        <a:xfrm>
          <a:off x="2043" y="273157"/>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Introducción</a:t>
          </a:r>
          <a:endParaRPr lang="es-ES_tradnl" sz="1400" kern="1200" noProof="0" dirty="0">
            <a:solidFill>
              <a:schemeClr val="tx2"/>
            </a:solidFill>
          </a:endParaRPr>
        </a:p>
      </dsp:txBody>
      <dsp:txXfrm>
        <a:off x="2043" y="273157"/>
        <a:ext cx="2188930" cy="1313358"/>
      </dsp:txXfrm>
    </dsp:sp>
    <dsp:sp modelId="{2698CAE1-32E2-A140-BA92-6AAB577024BE}">
      <dsp:nvSpPr>
        <dsp:cNvPr id="0" name=""/>
        <dsp:cNvSpPr/>
      </dsp:nvSpPr>
      <dsp:spPr>
        <a:xfrm>
          <a:off x="4881559" y="884117"/>
          <a:ext cx="472854" cy="91440"/>
        </a:xfrm>
        <a:custGeom>
          <a:avLst/>
          <a:gdLst/>
          <a:ahLst/>
          <a:cxnLst/>
          <a:rect l="0" t="0" r="0" b="0"/>
          <a:pathLst>
            <a:path>
              <a:moveTo>
                <a:pt x="0" y="45720"/>
              </a:moveTo>
              <a:lnTo>
                <a:pt x="47285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noProof="0" dirty="0"/>
        </a:p>
      </dsp:txBody>
      <dsp:txXfrm>
        <a:off x="5105400" y="927319"/>
        <a:ext cx="25172" cy="5034"/>
      </dsp:txXfrm>
    </dsp:sp>
    <dsp:sp modelId="{E114D65F-AA37-6441-9084-7C4F84EA8E6D}">
      <dsp:nvSpPr>
        <dsp:cNvPr id="0" name=""/>
        <dsp:cNvSpPr/>
      </dsp:nvSpPr>
      <dsp:spPr>
        <a:xfrm>
          <a:off x="2694428" y="273157"/>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Los migrantes en condición de vulnerabilidad y las situaciones de crisis</a:t>
          </a:r>
          <a:endParaRPr lang="es-ES_tradnl" sz="1400" kern="1200" noProof="0" dirty="0">
            <a:solidFill>
              <a:schemeClr val="tx2"/>
            </a:solidFill>
          </a:endParaRPr>
        </a:p>
      </dsp:txBody>
      <dsp:txXfrm>
        <a:off x="2694428" y="273157"/>
        <a:ext cx="2188930" cy="1313358"/>
      </dsp:txXfrm>
    </dsp:sp>
    <dsp:sp modelId="{7D633ACB-EC29-A144-AEB5-EF3AF7723C7B}">
      <dsp:nvSpPr>
        <dsp:cNvPr id="0" name=""/>
        <dsp:cNvSpPr/>
      </dsp:nvSpPr>
      <dsp:spPr>
        <a:xfrm>
          <a:off x="7573944" y="884117"/>
          <a:ext cx="472854" cy="91440"/>
        </a:xfrm>
        <a:custGeom>
          <a:avLst/>
          <a:gdLst/>
          <a:ahLst/>
          <a:cxnLst/>
          <a:rect l="0" t="0" r="0" b="0"/>
          <a:pathLst>
            <a:path>
              <a:moveTo>
                <a:pt x="0" y="45720"/>
              </a:moveTo>
              <a:lnTo>
                <a:pt x="47285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noProof="0" dirty="0"/>
        </a:p>
      </dsp:txBody>
      <dsp:txXfrm>
        <a:off x="7797785" y="927319"/>
        <a:ext cx="25172" cy="5034"/>
      </dsp:txXfrm>
    </dsp:sp>
    <dsp:sp modelId="{D4EC8C71-FCEA-9747-BE93-42FE12CBCA97}">
      <dsp:nvSpPr>
        <dsp:cNvPr id="0" name=""/>
        <dsp:cNvSpPr/>
      </dsp:nvSpPr>
      <dsp:spPr>
        <a:xfrm>
          <a:off x="5386813" y="273157"/>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Los marcos normativos internacionales y nacionales, y la cooperación con actos relevantes</a:t>
          </a:r>
          <a:endParaRPr lang="es-ES_tradnl" sz="1400" kern="1200" noProof="0" dirty="0">
            <a:solidFill>
              <a:schemeClr val="tx2"/>
            </a:solidFill>
          </a:endParaRPr>
        </a:p>
      </dsp:txBody>
      <dsp:txXfrm>
        <a:off x="5386813" y="273157"/>
        <a:ext cx="2188930" cy="1313358"/>
      </dsp:txXfrm>
    </dsp:sp>
    <dsp:sp modelId="{C3191945-E174-C844-AB09-B69137A3B81B}">
      <dsp:nvSpPr>
        <dsp:cNvPr id="0" name=""/>
        <dsp:cNvSpPr/>
      </dsp:nvSpPr>
      <dsp:spPr>
        <a:xfrm>
          <a:off x="1096508" y="1584716"/>
          <a:ext cx="8077155" cy="472854"/>
        </a:xfrm>
        <a:custGeom>
          <a:avLst/>
          <a:gdLst/>
          <a:ahLst/>
          <a:cxnLst/>
          <a:rect l="0" t="0" r="0" b="0"/>
          <a:pathLst>
            <a:path>
              <a:moveTo>
                <a:pt x="8077155" y="0"/>
              </a:moveTo>
              <a:lnTo>
                <a:pt x="8077155" y="253527"/>
              </a:lnTo>
              <a:lnTo>
                <a:pt x="0" y="253527"/>
              </a:lnTo>
              <a:lnTo>
                <a:pt x="0" y="47285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noProof="0" dirty="0"/>
        </a:p>
      </dsp:txBody>
      <dsp:txXfrm>
        <a:off x="4932765" y="1818626"/>
        <a:ext cx="404641" cy="5034"/>
      </dsp:txXfrm>
    </dsp:sp>
    <dsp:sp modelId="{93ECFCE5-79DF-AA47-8DE4-9A1BECDD0952}">
      <dsp:nvSpPr>
        <dsp:cNvPr id="0" name=""/>
        <dsp:cNvSpPr/>
      </dsp:nvSpPr>
      <dsp:spPr>
        <a:xfrm>
          <a:off x="8079198" y="273157"/>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Recopilación de información de los migrantes en el exterior para facilitar la preparación y respuesta en crisis</a:t>
          </a:r>
          <a:endParaRPr lang="es-ES_tradnl" sz="1400" kern="1200" noProof="0" dirty="0">
            <a:solidFill>
              <a:schemeClr val="tx2"/>
            </a:solidFill>
          </a:endParaRPr>
        </a:p>
      </dsp:txBody>
      <dsp:txXfrm>
        <a:off x="8079198" y="273157"/>
        <a:ext cx="2188930" cy="1313358"/>
      </dsp:txXfrm>
    </dsp:sp>
    <dsp:sp modelId="{365B147C-FB3D-0D43-A3CF-03A6DBB90D68}">
      <dsp:nvSpPr>
        <dsp:cNvPr id="0" name=""/>
        <dsp:cNvSpPr/>
      </dsp:nvSpPr>
      <dsp:spPr>
        <a:xfrm>
          <a:off x="2189174" y="2700929"/>
          <a:ext cx="472854" cy="91440"/>
        </a:xfrm>
        <a:custGeom>
          <a:avLst/>
          <a:gdLst/>
          <a:ahLst/>
          <a:cxnLst/>
          <a:rect l="0" t="0" r="0" b="0"/>
          <a:pathLst>
            <a:path>
              <a:moveTo>
                <a:pt x="0" y="45720"/>
              </a:moveTo>
              <a:lnTo>
                <a:pt x="47285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noProof="0" dirty="0"/>
        </a:p>
      </dsp:txBody>
      <dsp:txXfrm>
        <a:off x="2413015" y="2744132"/>
        <a:ext cx="25172" cy="5034"/>
      </dsp:txXfrm>
    </dsp:sp>
    <dsp:sp modelId="{1D40E869-C6B2-DA44-9C2C-2D66F9EE342E}">
      <dsp:nvSpPr>
        <dsp:cNvPr id="0" name=""/>
        <dsp:cNvSpPr/>
      </dsp:nvSpPr>
      <dsp:spPr>
        <a:xfrm>
          <a:off x="2043" y="2089970"/>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Comunicarse con los migrantes en tiempos de crisis </a:t>
          </a:r>
          <a:endParaRPr lang="es-ES_tradnl" sz="1400" kern="1200" noProof="0" dirty="0">
            <a:solidFill>
              <a:schemeClr val="tx2"/>
            </a:solidFill>
          </a:endParaRPr>
        </a:p>
      </dsp:txBody>
      <dsp:txXfrm>
        <a:off x="2043" y="2089970"/>
        <a:ext cx="2188930" cy="1313358"/>
      </dsp:txXfrm>
    </dsp:sp>
    <dsp:sp modelId="{C41C5BE6-D2C2-9043-8945-EBF4DC806F6D}">
      <dsp:nvSpPr>
        <dsp:cNvPr id="0" name=""/>
        <dsp:cNvSpPr/>
      </dsp:nvSpPr>
      <dsp:spPr>
        <a:xfrm>
          <a:off x="4881559" y="2700929"/>
          <a:ext cx="472854" cy="91440"/>
        </a:xfrm>
        <a:custGeom>
          <a:avLst/>
          <a:gdLst/>
          <a:ahLst/>
          <a:cxnLst/>
          <a:rect l="0" t="0" r="0" b="0"/>
          <a:pathLst>
            <a:path>
              <a:moveTo>
                <a:pt x="0" y="45720"/>
              </a:moveTo>
              <a:lnTo>
                <a:pt x="47285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noProof="0" dirty="0"/>
        </a:p>
      </dsp:txBody>
      <dsp:txXfrm>
        <a:off x="5105400" y="2744132"/>
        <a:ext cx="25172" cy="5034"/>
      </dsp:txXfrm>
    </dsp:sp>
    <dsp:sp modelId="{943E2785-FF6C-4E4C-B98F-CE94B1F0C713}">
      <dsp:nvSpPr>
        <dsp:cNvPr id="0" name=""/>
        <dsp:cNvSpPr/>
      </dsp:nvSpPr>
      <dsp:spPr>
        <a:xfrm>
          <a:off x="2694428" y="2089970"/>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Planificando para Crisis</a:t>
          </a:r>
          <a:endParaRPr lang="es-ES_tradnl" sz="1400" kern="1200" noProof="0" dirty="0">
            <a:solidFill>
              <a:schemeClr val="tx2"/>
            </a:solidFill>
          </a:endParaRPr>
        </a:p>
      </dsp:txBody>
      <dsp:txXfrm>
        <a:off x="2694428" y="2089970"/>
        <a:ext cx="2188930" cy="1313358"/>
      </dsp:txXfrm>
    </dsp:sp>
    <dsp:sp modelId="{2847AAE4-8355-2D42-A584-94DB7D735A26}">
      <dsp:nvSpPr>
        <dsp:cNvPr id="0" name=""/>
        <dsp:cNvSpPr/>
      </dsp:nvSpPr>
      <dsp:spPr>
        <a:xfrm>
          <a:off x="7573944" y="2700929"/>
          <a:ext cx="472854" cy="91440"/>
        </a:xfrm>
        <a:custGeom>
          <a:avLst/>
          <a:gdLst/>
          <a:ahLst/>
          <a:cxnLst/>
          <a:rect l="0" t="0" r="0" b="0"/>
          <a:pathLst>
            <a:path>
              <a:moveTo>
                <a:pt x="0" y="45720"/>
              </a:moveTo>
              <a:lnTo>
                <a:pt x="47285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noProof="0" dirty="0"/>
        </a:p>
      </dsp:txBody>
      <dsp:txXfrm>
        <a:off x="7797785" y="2744132"/>
        <a:ext cx="25172" cy="5034"/>
      </dsp:txXfrm>
    </dsp:sp>
    <dsp:sp modelId="{B547D2DC-7069-EE43-AA9B-2935B8C21CA7}">
      <dsp:nvSpPr>
        <dsp:cNvPr id="0" name=""/>
        <dsp:cNvSpPr/>
      </dsp:nvSpPr>
      <dsp:spPr>
        <a:xfrm>
          <a:off x="5386813" y="2089970"/>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Proveer alivio y asistencia en la recuperación de nacionales afectados</a:t>
          </a:r>
          <a:endParaRPr lang="es-ES_tradnl" sz="1400" kern="1200" noProof="0" dirty="0">
            <a:solidFill>
              <a:schemeClr val="tx2"/>
            </a:solidFill>
          </a:endParaRPr>
        </a:p>
      </dsp:txBody>
      <dsp:txXfrm>
        <a:off x="5386813" y="2089970"/>
        <a:ext cx="2188930" cy="1313358"/>
      </dsp:txXfrm>
    </dsp:sp>
    <dsp:sp modelId="{D471794F-445C-E24C-9D27-E80CA3E39607}">
      <dsp:nvSpPr>
        <dsp:cNvPr id="0" name=""/>
        <dsp:cNvSpPr/>
      </dsp:nvSpPr>
      <dsp:spPr>
        <a:xfrm>
          <a:off x="8079198" y="2089970"/>
          <a:ext cx="2188930" cy="1313358"/>
        </a:xfrm>
        <a:prstGeom prst="rect">
          <a:avLst/>
        </a:prstGeom>
        <a:no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tx2"/>
              </a:solidFill>
            </a:rPr>
            <a:t>Conclusiones y recomendaciones</a:t>
          </a:r>
          <a:endParaRPr lang="es-ES_tradnl" sz="1400" kern="1200" noProof="0" dirty="0">
            <a:solidFill>
              <a:schemeClr val="tx2"/>
            </a:solidFill>
          </a:endParaRPr>
        </a:p>
      </dsp:txBody>
      <dsp:txXfrm>
        <a:off x="8079198" y="2089970"/>
        <a:ext cx="2188930" cy="13133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62DA56-596E-6247-B096-4C987C64C3F7}">
      <dsp:nvSpPr>
        <dsp:cNvPr id="0" name=""/>
        <dsp:cNvSpPr/>
      </dsp:nvSpPr>
      <dsp:spPr>
        <a:xfrm>
          <a:off x="5711" y="0"/>
          <a:ext cx="4054861"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Dialogo en grupos sobre las recomendaciones finales en torno a tres temas principales.</a:t>
          </a:r>
          <a:endParaRPr lang="es-ES_tradnl" sz="1200" kern="1200" noProof="0" dirty="0">
            <a:ln>
              <a:noFill/>
            </a:ln>
          </a:endParaRPr>
        </a:p>
      </dsp:txBody>
      <dsp:txXfrm>
        <a:off x="5711" y="0"/>
        <a:ext cx="4054861" cy="648929"/>
      </dsp:txXfrm>
    </dsp:sp>
    <dsp:sp modelId="{63DD8EEC-2A2D-AE45-9992-8A9DB982EF96}">
      <dsp:nvSpPr>
        <dsp:cNvPr id="0" name=""/>
        <dsp:cNvSpPr/>
      </dsp:nvSpPr>
      <dsp:spPr>
        <a:xfrm>
          <a:off x="3249599" y="0"/>
          <a:ext cx="4054861"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Presentación en plenario de las recomendaciones de cada grupo</a:t>
          </a:r>
          <a:endParaRPr lang="es-ES_tradnl" sz="1200" kern="1200" noProof="0" dirty="0">
            <a:ln>
              <a:noFill/>
            </a:ln>
          </a:endParaRPr>
        </a:p>
      </dsp:txBody>
      <dsp:txXfrm>
        <a:off x="3249599" y="0"/>
        <a:ext cx="4054861" cy="64892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A56-596E-6247-B096-4C987C64C3F7}">
      <dsp:nvSpPr>
        <dsp:cNvPr id="0" name=""/>
        <dsp:cNvSpPr/>
      </dsp:nvSpPr>
      <dsp:spPr>
        <a:xfrm>
          <a:off x="3325" y="0"/>
          <a:ext cx="2908357"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Palabras de apertura</a:t>
          </a:r>
          <a:endParaRPr lang="es-ES_tradnl" sz="1200" kern="1200" noProof="0" dirty="0">
            <a:ln>
              <a:noFill/>
            </a:ln>
          </a:endParaRPr>
        </a:p>
      </dsp:txBody>
      <dsp:txXfrm>
        <a:off x="3325" y="0"/>
        <a:ext cx="2746125" cy="648929"/>
      </dsp:txXfrm>
    </dsp:sp>
    <dsp:sp modelId="{80C7A5C7-3BE4-9240-9A52-A054AEADDA62}">
      <dsp:nvSpPr>
        <dsp:cNvPr id="0" name=""/>
        <dsp:cNvSpPr/>
      </dsp:nvSpPr>
      <dsp:spPr>
        <a:xfrm>
          <a:off x="2330012" y="0"/>
          <a:ext cx="2908357"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Introducción </a:t>
          </a:r>
          <a:r>
            <a:rPr lang="es-ES_tradnl" sz="1200" kern="1200" baseline="0" noProof="0" dirty="0" smtClean="0">
              <a:ln>
                <a:noFill/>
              </a:ln>
            </a:rPr>
            <a:t>sobre MICIC y CRM</a:t>
          </a:r>
          <a:endParaRPr lang="es-ES_tradnl" sz="1200" kern="1200" noProof="0" dirty="0">
            <a:ln>
              <a:noFill/>
            </a:ln>
          </a:endParaRPr>
        </a:p>
      </dsp:txBody>
      <dsp:txXfrm>
        <a:off x="2654477" y="0"/>
        <a:ext cx="2259428" cy="648929"/>
      </dsp:txXfrm>
    </dsp:sp>
    <dsp:sp modelId="{60412DE7-6F04-0048-A5B0-6CF91F1D7251}">
      <dsp:nvSpPr>
        <dsp:cNvPr id="0" name=""/>
        <dsp:cNvSpPr/>
      </dsp:nvSpPr>
      <dsp:spPr>
        <a:xfrm>
          <a:off x="4656698" y="0"/>
          <a:ext cx="2908357"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Conferencia Luis Alfonso</a:t>
          </a:r>
          <a:r>
            <a:rPr lang="es-ES_tradnl" sz="1200" kern="1200" baseline="0" noProof="0" dirty="0" smtClean="0">
              <a:ln>
                <a:noFill/>
              </a:ln>
            </a:rPr>
            <a:t> Serrano (DGME CR) sobre la Consulta MICIC en America Latina (2016)</a:t>
          </a:r>
          <a:endParaRPr lang="es-ES_tradnl" sz="1200" kern="1200" noProof="0" dirty="0">
            <a:ln>
              <a:noFill/>
            </a:ln>
          </a:endParaRPr>
        </a:p>
      </dsp:txBody>
      <dsp:txXfrm>
        <a:off x="4981163" y="0"/>
        <a:ext cx="2259428" cy="648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A56-596E-6247-B096-4C987C64C3F7}">
      <dsp:nvSpPr>
        <dsp:cNvPr id="0" name=""/>
        <dsp:cNvSpPr/>
      </dsp:nvSpPr>
      <dsp:spPr>
        <a:xfrm>
          <a:off x="3325" y="0"/>
          <a:ext cx="2908357"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s-ES_tradnl" sz="1300" kern="1200" noProof="0" dirty="0" smtClean="0">
              <a:ln>
                <a:noFill/>
              </a:ln>
            </a:rPr>
            <a:t>Análisis</a:t>
          </a:r>
          <a:r>
            <a:rPr lang="es-ES_tradnl" sz="1300" kern="1200" baseline="0" noProof="0" dirty="0" smtClean="0">
              <a:ln>
                <a:noFill/>
              </a:ln>
            </a:rPr>
            <a:t> de casos en grupos</a:t>
          </a:r>
          <a:endParaRPr lang="es-ES_tradnl" sz="1300" kern="1200" noProof="0" dirty="0">
            <a:ln>
              <a:noFill/>
            </a:ln>
          </a:endParaRPr>
        </a:p>
      </dsp:txBody>
      <dsp:txXfrm>
        <a:off x="3325" y="0"/>
        <a:ext cx="2746125" cy="648929"/>
      </dsp:txXfrm>
    </dsp:sp>
    <dsp:sp modelId="{80C7A5C7-3BE4-9240-9A52-A054AEADDA62}">
      <dsp:nvSpPr>
        <dsp:cNvPr id="0" name=""/>
        <dsp:cNvSpPr/>
      </dsp:nvSpPr>
      <dsp:spPr>
        <a:xfrm>
          <a:off x="2330012" y="0"/>
          <a:ext cx="2908357"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_tradnl" sz="1300" kern="1200" noProof="0" dirty="0" smtClean="0">
              <a:ln>
                <a:noFill/>
              </a:ln>
            </a:rPr>
            <a:t>Sesión plenaria sobre lo discutido</a:t>
          </a:r>
          <a:endParaRPr lang="es-ES_tradnl" sz="1300" kern="1200" noProof="0" dirty="0">
            <a:ln>
              <a:noFill/>
            </a:ln>
          </a:endParaRPr>
        </a:p>
      </dsp:txBody>
      <dsp:txXfrm>
        <a:off x="2654477" y="0"/>
        <a:ext cx="2259428" cy="648929"/>
      </dsp:txXfrm>
    </dsp:sp>
    <dsp:sp modelId="{60412DE7-6F04-0048-A5B0-6CF91F1D7251}">
      <dsp:nvSpPr>
        <dsp:cNvPr id="0" name=""/>
        <dsp:cNvSpPr/>
      </dsp:nvSpPr>
      <dsp:spPr>
        <a:xfrm>
          <a:off x="4656698" y="0"/>
          <a:ext cx="2908357"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_tradnl" sz="1300" kern="1200" noProof="0" dirty="0" smtClean="0">
              <a:ln>
                <a:noFill/>
              </a:ln>
            </a:rPr>
            <a:t>Conferencia Lorenzo Guadagno (OIM) sobre los factores de vulnerabilidad identificados.</a:t>
          </a:r>
          <a:endParaRPr lang="es-ES_tradnl" sz="1300" kern="1200" noProof="0" dirty="0">
            <a:ln>
              <a:noFill/>
            </a:ln>
          </a:endParaRPr>
        </a:p>
      </dsp:txBody>
      <dsp:txXfrm>
        <a:off x="4981163" y="0"/>
        <a:ext cx="2259428" cy="648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A56-596E-6247-B096-4C987C64C3F7}">
      <dsp:nvSpPr>
        <dsp:cNvPr id="0" name=""/>
        <dsp:cNvSpPr/>
      </dsp:nvSpPr>
      <dsp:spPr>
        <a:xfrm>
          <a:off x="657" y="0"/>
          <a:ext cx="5493894"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S_tradnl" sz="1600" kern="1200" noProof="0" dirty="0" smtClean="0">
              <a:ln>
                <a:noFill/>
              </a:ln>
            </a:rPr>
            <a:t>Presentaciones sobre</a:t>
          </a:r>
          <a:r>
            <a:rPr lang="es-ES_tradnl" sz="1600" kern="1200" baseline="0" noProof="0" dirty="0" smtClean="0">
              <a:ln>
                <a:noFill/>
              </a:ln>
            </a:rPr>
            <a:t> los marcos normativos </a:t>
          </a:r>
        </a:p>
        <a:p>
          <a:pPr lvl="0" algn="ctr" defTabSz="711200">
            <a:lnSpc>
              <a:spcPct val="90000"/>
            </a:lnSpc>
            <a:spcBef>
              <a:spcPct val="0"/>
            </a:spcBef>
            <a:spcAft>
              <a:spcPct val="35000"/>
            </a:spcAft>
          </a:pPr>
          <a:r>
            <a:rPr lang="es-ES_tradnl" sz="1600" kern="1200" baseline="0" noProof="0" dirty="0" smtClean="0">
              <a:ln>
                <a:noFill/>
              </a:ln>
            </a:rPr>
            <a:t>vigentes: El Salvador, México y Panamá</a:t>
          </a:r>
          <a:endParaRPr lang="es-ES_tradnl" sz="1600" kern="1200" noProof="0" dirty="0">
            <a:ln>
              <a:noFill/>
            </a:ln>
          </a:endParaRPr>
        </a:p>
      </dsp:txBody>
      <dsp:txXfrm>
        <a:off x="657" y="0"/>
        <a:ext cx="5331662" cy="648929"/>
      </dsp:txXfrm>
    </dsp:sp>
    <dsp:sp modelId="{80C7A5C7-3BE4-9240-9A52-A054AEADDA62}">
      <dsp:nvSpPr>
        <dsp:cNvPr id="0" name=""/>
        <dsp:cNvSpPr/>
      </dsp:nvSpPr>
      <dsp:spPr>
        <a:xfrm>
          <a:off x="4674384" y="0"/>
          <a:ext cx="4100839"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_tradnl" sz="1600" kern="1200" noProof="0" dirty="0" smtClean="0">
              <a:ln>
                <a:noFill/>
              </a:ln>
            </a:rPr>
            <a:t>Exposición de Lorenzo Guadagno</a:t>
          </a:r>
          <a:r>
            <a:rPr lang="es-ES_tradnl" sz="1600" kern="1200" baseline="0" noProof="0" dirty="0" smtClean="0">
              <a:ln>
                <a:noFill/>
              </a:ln>
            </a:rPr>
            <a:t> (OIM) sobre buenas practicas en otros países</a:t>
          </a:r>
          <a:r>
            <a:rPr lang="es-ES_tradnl" sz="1600" kern="1200" noProof="0" dirty="0" smtClean="0">
              <a:ln>
                <a:noFill/>
              </a:ln>
            </a:rPr>
            <a:t>.</a:t>
          </a:r>
          <a:endParaRPr lang="es-ES_tradnl" sz="1600" kern="1200" noProof="0" dirty="0">
            <a:ln>
              <a:noFill/>
            </a:ln>
          </a:endParaRPr>
        </a:p>
      </dsp:txBody>
      <dsp:txXfrm>
        <a:off x="4998849" y="0"/>
        <a:ext cx="3451910" cy="648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A56-596E-6247-B096-4C987C64C3F7}">
      <dsp:nvSpPr>
        <dsp:cNvPr id="0" name=""/>
        <dsp:cNvSpPr/>
      </dsp:nvSpPr>
      <dsp:spPr>
        <a:xfrm>
          <a:off x="5912" y="0"/>
          <a:ext cx="4198086"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s-ES_tradnl" sz="1400" kern="1200" noProof="0" dirty="0" smtClean="0">
              <a:ln>
                <a:noFill/>
              </a:ln>
            </a:rPr>
            <a:t>Metodología de ´´café mundo´´ </a:t>
          </a:r>
        </a:p>
        <a:p>
          <a:pPr lvl="0" algn="ctr" defTabSz="622300">
            <a:lnSpc>
              <a:spcPct val="90000"/>
            </a:lnSpc>
            <a:spcBef>
              <a:spcPct val="0"/>
            </a:spcBef>
            <a:spcAft>
              <a:spcPct val="35000"/>
            </a:spcAft>
          </a:pPr>
          <a:r>
            <a:rPr lang="es-ES_tradnl" sz="1400" kern="1200" noProof="0" dirty="0" smtClean="0">
              <a:ln>
                <a:noFill/>
              </a:ln>
            </a:rPr>
            <a:t>con</a:t>
          </a:r>
          <a:r>
            <a:rPr lang="es-ES_tradnl" sz="1400" kern="1200" baseline="0" noProof="0" dirty="0" smtClean="0">
              <a:ln>
                <a:noFill/>
              </a:ln>
            </a:rPr>
            <a:t> 4 mesas</a:t>
          </a:r>
          <a:endParaRPr lang="es-ES_tradnl" sz="1400" kern="1200" noProof="0" dirty="0">
            <a:ln>
              <a:noFill/>
            </a:ln>
          </a:endParaRPr>
        </a:p>
      </dsp:txBody>
      <dsp:txXfrm>
        <a:off x="5912" y="0"/>
        <a:ext cx="4035854" cy="648929"/>
      </dsp:txXfrm>
    </dsp:sp>
    <dsp:sp modelId="{80C7A5C7-3BE4-9240-9A52-A054AEADDA62}">
      <dsp:nvSpPr>
        <dsp:cNvPr id="0" name=""/>
        <dsp:cNvSpPr/>
      </dsp:nvSpPr>
      <dsp:spPr>
        <a:xfrm>
          <a:off x="3364382" y="0"/>
          <a:ext cx="4198086"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_tradnl" sz="1400" kern="1200" noProof="0" dirty="0" smtClean="0">
              <a:ln>
                <a:noFill/>
              </a:ln>
            </a:rPr>
            <a:t>Presentación de las delegaciones de Belice,</a:t>
          </a:r>
          <a:r>
            <a:rPr lang="es-ES_tradnl" sz="1400" kern="1200" baseline="0" noProof="0" dirty="0" smtClean="0">
              <a:ln>
                <a:noFill/>
              </a:ln>
            </a:rPr>
            <a:t> Guatemala, Honduras y Republica Dominicana</a:t>
          </a:r>
          <a:endParaRPr lang="es-ES_tradnl" sz="1400" kern="1200" noProof="0" dirty="0">
            <a:ln>
              <a:noFill/>
            </a:ln>
          </a:endParaRPr>
        </a:p>
      </dsp:txBody>
      <dsp:txXfrm>
        <a:off x="3688847" y="0"/>
        <a:ext cx="3549157" cy="648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A56-596E-6247-B096-4C987C64C3F7}">
      <dsp:nvSpPr>
        <dsp:cNvPr id="0" name=""/>
        <dsp:cNvSpPr/>
      </dsp:nvSpPr>
      <dsp:spPr>
        <a:xfrm>
          <a:off x="2869" y="0"/>
          <a:ext cx="2879308"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s-ES_tradnl" sz="1000" kern="1200" noProof="0" dirty="0" smtClean="0">
              <a:ln>
                <a:noFill/>
              </a:ln>
            </a:rPr>
            <a:t>Presentaciones</a:t>
          </a:r>
          <a:r>
            <a:rPr lang="es-ES_tradnl" sz="1000" kern="1200" baseline="0" noProof="0" dirty="0" smtClean="0">
              <a:ln>
                <a:noFill/>
              </a:ln>
            </a:rPr>
            <a:t> de El Salvador y Honduras</a:t>
          </a:r>
          <a:endParaRPr lang="es-ES_tradnl" sz="1000" kern="1200" noProof="0" dirty="0">
            <a:ln>
              <a:noFill/>
            </a:ln>
          </a:endParaRPr>
        </a:p>
      </dsp:txBody>
      <dsp:txXfrm>
        <a:off x="2869" y="0"/>
        <a:ext cx="2717076" cy="648929"/>
      </dsp:txXfrm>
    </dsp:sp>
    <dsp:sp modelId="{80C7A5C7-3BE4-9240-9A52-A054AEADDA62}">
      <dsp:nvSpPr>
        <dsp:cNvPr id="0" name=""/>
        <dsp:cNvSpPr/>
      </dsp:nvSpPr>
      <dsp:spPr>
        <a:xfrm>
          <a:off x="2306316" y="0"/>
          <a:ext cx="2879308"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s-ES_tradnl" sz="1000" kern="1200" noProof="0" dirty="0" smtClean="0">
              <a:ln>
                <a:noFill/>
              </a:ln>
            </a:rPr>
            <a:t>Exposición de OIM</a:t>
          </a:r>
          <a:r>
            <a:rPr lang="es-ES_tradnl" sz="1000" kern="1200" baseline="0" noProof="0" dirty="0" smtClean="0">
              <a:ln>
                <a:noFill/>
              </a:ln>
            </a:rPr>
            <a:t> sobre la aplicación, MigrantAPP</a:t>
          </a:r>
          <a:endParaRPr lang="es-ES_tradnl" sz="1000" kern="1200" noProof="0" dirty="0">
            <a:ln>
              <a:noFill/>
            </a:ln>
          </a:endParaRPr>
        </a:p>
      </dsp:txBody>
      <dsp:txXfrm>
        <a:off x="2630781" y="0"/>
        <a:ext cx="2230379" cy="648929"/>
      </dsp:txXfrm>
    </dsp:sp>
    <dsp:sp modelId="{37419F85-B9A8-784F-9896-7D0158FBB596}">
      <dsp:nvSpPr>
        <dsp:cNvPr id="0" name=""/>
        <dsp:cNvSpPr/>
      </dsp:nvSpPr>
      <dsp:spPr>
        <a:xfrm>
          <a:off x="4609762" y="0"/>
          <a:ext cx="2879308"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s-ES_tradnl" sz="1000" kern="1200" noProof="0" dirty="0" smtClean="0"/>
            <a:t>Exposición de Lorenzo Guadagno y </a:t>
          </a:r>
          <a:r>
            <a:rPr lang="es-ES_tradnl" sz="1000" kern="1200" noProof="0" dirty="0" err="1" smtClean="0"/>
            <a:t>Chiara</a:t>
          </a:r>
          <a:r>
            <a:rPr lang="es-ES_tradnl" sz="1000" kern="1200" noProof="0" dirty="0" smtClean="0"/>
            <a:t> Milano (OIM) sobre buenas practicas de comunicación en situaciones de crisis</a:t>
          </a:r>
          <a:endParaRPr lang="es-ES_tradnl" sz="1000" kern="1200" noProof="0" dirty="0"/>
        </a:p>
      </dsp:txBody>
      <dsp:txXfrm>
        <a:off x="4934227" y="0"/>
        <a:ext cx="2230379" cy="648929"/>
      </dsp:txXfrm>
    </dsp:sp>
    <dsp:sp modelId="{25C5463E-753C-0748-BD22-7289489C3A4C}">
      <dsp:nvSpPr>
        <dsp:cNvPr id="0" name=""/>
        <dsp:cNvSpPr/>
      </dsp:nvSpPr>
      <dsp:spPr>
        <a:xfrm>
          <a:off x="6913209" y="0"/>
          <a:ext cx="2879308"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s-ES_tradnl" sz="1000" kern="1200" noProof="0" dirty="0" smtClean="0"/>
            <a:t>Discusión</a:t>
          </a:r>
          <a:r>
            <a:rPr lang="es-ES_tradnl" sz="1000" kern="1200" baseline="0" noProof="0" dirty="0" smtClean="0"/>
            <a:t> y generación de recomendaciones en grupo. </a:t>
          </a:r>
          <a:endParaRPr lang="es-ES_tradnl" sz="1000" kern="1200" noProof="0" dirty="0"/>
        </a:p>
      </dsp:txBody>
      <dsp:txXfrm>
        <a:off x="7237674" y="0"/>
        <a:ext cx="2230379" cy="6489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A56-596E-6247-B096-4C987C64C3F7}">
      <dsp:nvSpPr>
        <dsp:cNvPr id="0" name=""/>
        <dsp:cNvSpPr/>
      </dsp:nvSpPr>
      <dsp:spPr>
        <a:xfrm>
          <a:off x="7175" y="0"/>
          <a:ext cx="5094358"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Exposición de Lorenzo Guadagno</a:t>
          </a:r>
          <a:r>
            <a:rPr lang="es-ES_tradnl" sz="1200" kern="1200" baseline="0" noProof="0" dirty="0" smtClean="0">
              <a:ln>
                <a:noFill/>
              </a:ln>
            </a:rPr>
            <a:t> (OIM) sobre los elementos principales de un plan de contingencia</a:t>
          </a:r>
        </a:p>
      </dsp:txBody>
      <dsp:txXfrm>
        <a:off x="7175" y="0"/>
        <a:ext cx="4932126" cy="648929"/>
      </dsp:txXfrm>
    </dsp:sp>
    <dsp:sp modelId="{152BEFAD-BDD7-664D-9F9E-D856124BC7DB}">
      <dsp:nvSpPr>
        <dsp:cNvPr id="0" name=""/>
        <dsp:cNvSpPr/>
      </dsp:nvSpPr>
      <dsp:spPr>
        <a:xfrm>
          <a:off x="4082662" y="0"/>
          <a:ext cx="5094358"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t>Presentaciones de México y Costa Rica sobre sus practicas</a:t>
          </a:r>
          <a:endParaRPr lang="es-ES_tradnl" sz="1200" kern="1200" noProof="0" dirty="0"/>
        </a:p>
      </dsp:txBody>
      <dsp:txXfrm>
        <a:off x="4407127" y="0"/>
        <a:ext cx="4445429" cy="6489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A56-596E-6247-B096-4C987C64C3F7}">
      <dsp:nvSpPr>
        <dsp:cNvPr id="0" name=""/>
        <dsp:cNvSpPr/>
      </dsp:nvSpPr>
      <dsp:spPr>
        <a:xfrm>
          <a:off x="5711" y="0"/>
          <a:ext cx="4054861" cy="648929"/>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Metodología de debates en parejas</a:t>
          </a:r>
          <a:r>
            <a:rPr lang="es-ES_tradnl" sz="1200" kern="1200" baseline="0" noProof="0" dirty="0" smtClean="0">
              <a:ln>
                <a:noFill/>
              </a:ln>
            </a:rPr>
            <a:t> para el intercambio de ideas.</a:t>
          </a:r>
          <a:endParaRPr lang="es-ES_tradnl" sz="1200" kern="1200" noProof="0" dirty="0">
            <a:ln>
              <a:noFill/>
            </a:ln>
          </a:endParaRPr>
        </a:p>
      </dsp:txBody>
      <dsp:txXfrm>
        <a:off x="5711" y="0"/>
        <a:ext cx="3892629" cy="648929"/>
      </dsp:txXfrm>
    </dsp:sp>
    <dsp:sp modelId="{63DD8EEC-2A2D-AE45-9992-8A9DB982EF96}">
      <dsp:nvSpPr>
        <dsp:cNvPr id="0" name=""/>
        <dsp:cNvSpPr/>
      </dsp:nvSpPr>
      <dsp:spPr>
        <a:xfrm>
          <a:off x="3249599" y="0"/>
          <a:ext cx="4054861" cy="64892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s-ES_tradnl" sz="1200" kern="1200" noProof="0" dirty="0" smtClean="0">
              <a:ln>
                <a:noFill/>
              </a:ln>
            </a:rPr>
            <a:t>Discusión en plenario sobre ejemplos y practicas</a:t>
          </a:r>
          <a:endParaRPr lang="es-ES_tradnl" sz="1200" kern="1200" noProof="0" dirty="0">
            <a:ln>
              <a:noFill/>
            </a:ln>
          </a:endParaRPr>
        </a:p>
      </dsp:txBody>
      <dsp:txXfrm>
        <a:off x="3574064" y="0"/>
        <a:ext cx="3405932" cy="64892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A8841-C0EC-E440-B822-338C0D31DA13}" type="datetimeFigureOut">
              <a:rPr lang="en-US" smtClean="0"/>
              <a:pPr/>
              <a:t>6/21/2017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09094-8C20-084A-B33C-EF76BA4F7A69}" type="slidenum">
              <a:rPr lang="en-US" smtClean="0"/>
              <a:pPr/>
              <a:t>‹Nº›</a:t>
            </a:fld>
            <a:endParaRPr lang="en-US"/>
          </a:p>
        </p:txBody>
      </p:sp>
    </p:spTree>
    <p:extLst>
      <p:ext uri="{BB962C8B-B14F-4D97-AF65-F5344CB8AC3E}">
        <p14:creationId xmlns="" xmlns:p14="http://schemas.microsoft.com/office/powerpoint/2010/main" val="147841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1</a:t>
            </a:fld>
            <a:endParaRPr lang="en-US"/>
          </a:p>
        </p:txBody>
      </p:sp>
    </p:spTree>
    <p:extLst>
      <p:ext uri="{BB962C8B-B14F-4D97-AF65-F5344CB8AC3E}">
        <p14:creationId xmlns="" xmlns:p14="http://schemas.microsoft.com/office/powerpoint/2010/main" val="198699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11</a:t>
            </a:fld>
            <a:endParaRPr lang="en-US"/>
          </a:p>
        </p:txBody>
      </p:sp>
    </p:spTree>
    <p:extLst>
      <p:ext uri="{BB962C8B-B14F-4D97-AF65-F5344CB8AC3E}">
        <p14:creationId xmlns="" xmlns:p14="http://schemas.microsoft.com/office/powerpoint/2010/main" val="9988518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Opciones para diseminar efectivamente mensajes de concientización, alertar tempranas y comunicación de emergencia a sus nacionales en el exterior.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Presentación del Salvador: Comunicación con los migrantes: antes, durante y después de crisis</a:t>
            </a:r>
            <a:endParaRPr lang="en-US" sz="1200" kern="1200" dirty="0" smtClean="0">
              <a:solidFill>
                <a:schemeClr val="tx1"/>
              </a:solidFill>
              <a:effectLst/>
              <a:latin typeface="+mn-lt"/>
              <a:ea typeface="+mn-ea"/>
              <a:cs typeface="+mn-cs"/>
            </a:endParaRPr>
          </a:p>
          <a:p>
            <a:pPr lvl="0"/>
            <a:r>
              <a:rPr lang="es-ES" sz="1200" kern="1200" dirty="0" err="1" smtClean="0">
                <a:solidFill>
                  <a:schemeClr val="tx1"/>
                </a:solidFill>
                <a:effectLst/>
                <a:latin typeface="+mn-lt"/>
                <a:ea typeface="+mn-ea"/>
                <a:cs typeface="+mn-cs"/>
              </a:rPr>
              <a:t>Call</a:t>
            </a:r>
            <a:r>
              <a:rPr lang="es-ES" sz="1200" kern="1200" dirty="0" smtClean="0">
                <a:solidFill>
                  <a:schemeClr val="tx1"/>
                </a:solidFill>
                <a:effectLst/>
                <a:latin typeface="+mn-lt"/>
                <a:ea typeface="+mn-ea"/>
                <a:cs typeface="+mn-cs"/>
              </a:rPr>
              <a:t> Center: Operado inicialmente por una empresa privada y posteriormente se transfiere a el RREE. También se resalta las líneas a través de </a:t>
            </a:r>
            <a:r>
              <a:rPr lang="es-ES" sz="1200" kern="1200" dirty="0" err="1" smtClean="0">
                <a:solidFill>
                  <a:schemeClr val="tx1"/>
                </a:solidFill>
                <a:effectLst/>
                <a:latin typeface="+mn-lt"/>
                <a:ea typeface="+mn-ea"/>
                <a:cs typeface="+mn-cs"/>
              </a:rPr>
              <a:t>Whatsapp</a:t>
            </a:r>
            <a:r>
              <a:rPr lang="es-ES" sz="1200" kern="1200" dirty="0" smtClean="0">
                <a:solidFill>
                  <a:schemeClr val="tx1"/>
                </a:solidFill>
                <a:effectLst/>
                <a:latin typeface="+mn-lt"/>
                <a:ea typeface="+mn-ea"/>
                <a:cs typeface="+mn-cs"/>
              </a:rPr>
              <a:t> y Redes Sociales.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Distritos consulares ¨ventanillas de acercamiento comunitario¨: Organizado con organizaciones de la sociedad civil en Estados Unidos para informar sobre los derechos y otra información en los Estados Unidos.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APP de servicios y asistencia consular: Información consular y de país así como servicios consulares, y apoyo migratorio y atención humanitaria.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Pasaporte en Línea: Se puede solicitar el pasaporte en línea para reducir el tiempo de espera. También se genera una base de datos a partir de la información recopilada.</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 necesario ser creativo debido a los recursos limitados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Presentación de Honduras: Comunicación con los migrantes: antes, durante y después de crisis.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Línea de emergencia </a:t>
            </a:r>
            <a:r>
              <a:rPr lang="es-ES" sz="1200" kern="1200" dirty="0" err="1" smtClean="0">
                <a:solidFill>
                  <a:schemeClr val="tx1"/>
                </a:solidFill>
                <a:effectLst/>
                <a:latin typeface="+mn-lt"/>
                <a:ea typeface="+mn-ea"/>
                <a:cs typeface="+mn-cs"/>
              </a:rPr>
              <a:t>Alho</a:t>
            </a:r>
            <a:r>
              <a:rPr lang="es-ES" sz="1200" kern="1200" dirty="0" smtClean="0">
                <a:solidFill>
                  <a:schemeClr val="tx1"/>
                </a:solidFill>
                <a:effectLst/>
                <a:latin typeface="+mn-lt"/>
                <a:ea typeface="+mn-ea"/>
                <a:cs typeface="+mn-cs"/>
              </a:rPr>
              <a:t> Voz: atiende dudas y emergencias.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Directorio de consulados y servicios en sitios web, observatorio consular y medios de comunicación.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Coordinación de redes de representantes y </a:t>
            </a:r>
            <a:r>
              <a:rPr lang="es-ES" sz="1200" kern="1200" dirty="0" err="1" smtClean="0">
                <a:solidFill>
                  <a:schemeClr val="tx1"/>
                </a:solidFill>
                <a:effectLst/>
                <a:latin typeface="+mn-lt"/>
                <a:ea typeface="+mn-ea"/>
                <a:cs typeface="+mn-cs"/>
              </a:rPr>
              <a:t>ONGs</a:t>
            </a:r>
            <a:r>
              <a:rPr lang="es-ES" sz="1200" kern="1200" dirty="0" smtClean="0">
                <a:solidFill>
                  <a:schemeClr val="tx1"/>
                </a:solidFill>
                <a:effectLst/>
                <a:latin typeface="+mn-lt"/>
                <a:ea typeface="+mn-ea"/>
                <a:cs typeface="+mn-cs"/>
              </a:rPr>
              <a:t> que asisten a migrantes.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Redes Sociales como mensajería y en la Web.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Presentación de Alexandra Bonnie de OIM en presentación de la </a:t>
            </a:r>
            <a:r>
              <a:rPr lang="es-ES" sz="1200" kern="1200" dirty="0" err="1" smtClean="0">
                <a:solidFill>
                  <a:schemeClr val="tx1"/>
                </a:solidFill>
                <a:effectLst/>
                <a:latin typeface="+mn-lt"/>
                <a:ea typeface="+mn-ea"/>
                <a:cs typeface="+mn-cs"/>
              </a:rPr>
              <a:t>MigrantAPP</a:t>
            </a:r>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presentó la aplicación desarrollada por la OIM en el marco del Programa Regional Mesoamérica, la “</a:t>
            </a:r>
            <a:r>
              <a:rPr lang="es-ES" sz="1200" kern="1200" dirty="0" err="1" smtClean="0">
                <a:solidFill>
                  <a:schemeClr val="tx1"/>
                </a:solidFill>
                <a:effectLst/>
                <a:latin typeface="+mn-lt"/>
                <a:ea typeface="+mn-ea"/>
                <a:cs typeface="+mn-cs"/>
              </a:rPr>
              <a:t>MigrantAPP</a:t>
            </a:r>
            <a:r>
              <a:rPr lang="es-ES" sz="1200" kern="1200" dirty="0" smtClean="0">
                <a:solidFill>
                  <a:schemeClr val="tx1"/>
                </a:solidFill>
                <a:effectLst/>
                <a:latin typeface="+mn-lt"/>
                <a:ea typeface="+mn-ea"/>
                <a:cs typeface="+mn-cs"/>
              </a:rPr>
              <a:t>”, una aplicación para teléfonos inteligentes. La misma prevé la geolocalización de migrantes y a través de la misma es posible brindar información específica sobre lugares y generar alertas concretas sobre situaciones puntuales.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objetivos de la aplicación es brindar información clara y fiable, y mapear las necesidades de los migrantes, esto con el objetivo de ofrecer mejores servicios y promover una migración mas segura.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presentó a las personas migrantes de Centroamérica y extra regionales como los beneficiarios de la aplicación, y se dio una breve explicación sobre las características estructurales y técnicas de la aplicación.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resaltó que la iniciativa se creó posterior a la realización de un documental sobre los migrantes en Costa Rica, el cual demostró que el teléfono móvil es una herramienta clave para los migrantes.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Lorenzo </a:t>
            </a:r>
            <a:r>
              <a:rPr lang="es-ES" sz="1200" kern="1200" dirty="0" err="1" smtClean="0">
                <a:solidFill>
                  <a:schemeClr val="tx1"/>
                </a:solidFill>
                <a:effectLst/>
                <a:latin typeface="+mn-lt"/>
                <a:ea typeface="+mn-ea"/>
                <a:cs typeface="+mn-cs"/>
              </a:rPr>
              <a:t>Guadagno</a:t>
            </a:r>
            <a:r>
              <a:rPr lang="es-ES" sz="1200" kern="1200" dirty="0" smtClean="0">
                <a:solidFill>
                  <a:schemeClr val="tx1"/>
                </a:solidFill>
                <a:effectLst/>
                <a:latin typeface="+mn-lt"/>
                <a:ea typeface="+mn-ea"/>
                <a:cs typeface="+mn-cs"/>
              </a:rPr>
              <a:t> y </a:t>
            </a:r>
            <a:r>
              <a:rPr lang="es-ES" sz="1200" kern="1200" dirty="0" err="1" smtClean="0">
                <a:solidFill>
                  <a:schemeClr val="tx1"/>
                </a:solidFill>
                <a:effectLst/>
                <a:latin typeface="+mn-lt"/>
                <a:ea typeface="+mn-ea"/>
                <a:cs typeface="+mn-cs"/>
              </a:rPr>
              <a:t>Chiara</a:t>
            </a:r>
            <a:r>
              <a:rPr lang="es-ES" sz="1200" kern="1200" dirty="0" smtClean="0">
                <a:solidFill>
                  <a:schemeClr val="tx1"/>
                </a:solidFill>
                <a:effectLst/>
                <a:latin typeface="+mn-lt"/>
                <a:ea typeface="+mn-ea"/>
                <a:cs typeface="+mn-cs"/>
              </a:rPr>
              <a:t> Milano de OIM: Comunicar en Crisis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dieron recomendaciones de lo que se debe y no se debe hacer para promover una comunicación de emergencia eficaz. Se identificaron como factores claves que la información venga de una fuente fidedigna, que se de en un modo predilecto, que el contenido sea adaptado y que se utiliza el lenguaje adecuado.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subrayaron buenas prácticas del Reino Unido y Sri Lanka para ejemplificar lo expuesto. En el caso del Reino unido se resaltó el </a:t>
            </a:r>
            <a:r>
              <a:rPr lang="es-ES" sz="1200" kern="1200" dirty="0" err="1" smtClean="0">
                <a:solidFill>
                  <a:schemeClr val="tx1"/>
                </a:solidFill>
                <a:effectLst/>
                <a:latin typeface="+mn-lt"/>
                <a:ea typeface="+mn-ea"/>
                <a:cs typeface="+mn-cs"/>
              </a:rPr>
              <a:t>call</a:t>
            </a:r>
            <a:r>
              <a:rPr lang="es-ES" sz="1200" kern="1200" dirty="0" smtClean="0">
                <a:solidFill>
                  <a:schemeClr val="tx1"/>
                </a:solidFill>
                <a:effectLst/>
                <a:latin typeface="+mn-lt"/>
                <a:ea typeface="+mn-ea"/>
                <a:cs typeface="+mn-cs"/>
              </a:rPr>
              <a:t> center en Bangkok después del Tsunami del 2004 y en Sri Lanka resalta la utilización de redes sociales y los teléfonos móviles así como la creación de una base de datos sobre trabajadores migrantes.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Actividades Grupales y Conclusiones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discutió entre los participantes en dos temas; tipos de productos y cauces de comunicación, y mensajes de preparación para emergencia. A partir de ellos se generaron conclusiones. Las principales son las siguientes: </a:t>
            </a:r>
            <a:endParaRPr lang="en-US" sz="1200" kern="1200" dirty="0" smtClean="0">
              <a:solidFill>
                <a:schemeClr val="tx1"/>
              </a:solidFill>
              <a:effectLst/>
              <a:latin typeface="+mn-lt"/>
              <a:ea typeface="+mn-ea"/>
              <a:cs typeface="+mn-cs"/>
            </a:endParaRPr>
          </a:p>
          <a:p>
            <a:pPr lvl="0"/>
            <a:r>
              <a:rPr lang="es-ES" sz="1200" kern="1200" baseline="0" dirty="0" smtClean="0">
                <a:solidFill>
                  <a:schemeClr val="tx1"/>
                </a:solidFill>
                <a:effectLst/>
                <a:latin typeface="+mn-lt"/>
                <a:ea typeface="+mn-ea"/>
                <a:cs typeface="+mn-cs"/>
              </a:rPr>
              <a:t> y </a:t>
            </a:r>
            <a:r>
              <a:rPr lang="es-ES" sz="1200" kern="1200" dirty="0" smtClean="0">
                <a:solidFill>
                  <a:schemeClr val="tx1"/>
                </a:solidFill>
                <a:effectLst/>
                <a:latin typeface="+mn-lt"/>
                <a:ea typeface="+mn-ea"/>
                <a:cs typeface="+mn-cs"/>
              </a:rPr>
              <a:t>Canales y medios más aptos: Folles informativos, </a:t>
            </a:r>
            <a:r>
              <a:rPr lang="es-ES" sz="1200" kern="1200" dirty="0" err="1" smtClean="0">
                <a:solidFill>
                  <a:schemeClr val="tx1"/>
                </a:solidFill>
                <a:effectLst/>
                <a:latin typeface="+mn-lt"/>
                <a:ea typeface="+mn-ea"/>
                <a:cs typeface="+mn-cs"/>
              </a:rPr>
              <a:t>Whatsapp</a:t>
            </a:r>
            <a:r>
              <a:rPr lang="es-ES" sz="1200" kern="1200" dirty="0" smtClean="0">
                <a:solidFill>
                  <a:schemeClr val="tx1"/>
                </a:solidFill>
                <a:effectLst/>
                <a:latin typeface="+mn-lt"/>
                <a:ea typeface="+mn-ea"/>
                <a:cs typeface="+mn-cs"/>
              </a:rPr>
              <a:t> y Redes Sociales, Hoteles, Universidad y Escuelas, medios de comunicación étnico locales, consulados y embajadas, comunicaciones oficiales de actores de emergencia a nivel local, líderes de grupos migrantes y medios de comunicación en el país de origen.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Recomendaciones: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Mantener contacto con sedes consulares y asociaciones en la diáspora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Tener un registro previo y un censo</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Informar sobre los derechos para evitar información falsa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Ponerse en contacto con medios de prensa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Sensibilizar a los ciudadanos y funcionarios en sociedad de origen transito y destino.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Elaborar un manual de procedimientos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Crear una base de datos de voluntarios.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Crear un centro de acopio</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Crear un fondo destinado a tratar situaciones de crisis.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Asignar puntos focales comunitarios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t>11</a:t>
            </a:fld>
            <a:endParaRPr lang="en-US"/>
          </a:p>
        </p:txBody>
      </p:sp>
    </p:spTree>
    <p:extLst>
      <p:ext uri="{BB962C8B-B14F-4D97-AF65-F5344CB8AC3E}">
        <p14:creationId xmlns:p14="http://schemas.microsoft.com/office/powerpoint/2010/main" val="2011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Presentación de Lorenzo </a:t>
            </a:r>
            <a:r>
              <a:rPr lang="es-ES" sz="1200" kern="1200" dirty="0" err="1" smtClean="0">
                <a:solidFill>
                  <a:schemeClr val="tx1"/>
                </a:solidFill>
                <a:effectLst/>
                <a:latin typeface="+mn-lt"/>
                <a:ea typeface="+mn-ea"/>
                <a:cs typeface="+mn-cs"/>
              </a:rPr>
              <a:t>Guadagno</a:t>
            </a:r>
            <a:r>
              <a:rPr lang="es-ES" sz="1200" kern="1200" dirty="0" smtClean="0">
                <a:solidFill>
                  <a:schemeClr val="tx1"/>
                </a:solidFill>
                <a:effectLst/>
                <a:latin typeface="+mn-lt"/>
                <a:ea typeface="+mn-ea"/>
                <a:cs typeface="+mn-cs"/>
              </a:rPr>
              <a:t> de OIM: Identificación de los elemento principales de un plan de contingencia consular</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 base a algunos modelos de plan de contingencia para consulados que se han desarrollado previamente en base a sus experiencias y el trabajo de MICIC, con el apoyo de OIM, se identificaron los elementos principales de un plan de contingencia, su contexto, su importancia y la coordinación necesaria.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elementos identificados fueron; Perfil del Área Definición de Zonas, Perfil de la Comunidad (tipo de crisis cubiertas en los planes y Escenarios de crisis), Situaciones de Crisis, Funciones y Responsabilidades, Logística, Anexos. Se discutió la información que se debe presentar en cada uno de los elementos y se presentaron ejemplos por parte de los expertos y los países.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Presentación de la Dirección General de Protección a Mexicanos en el Exterior: Planes de contingencia, retos y perspectivas futuras.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presentan las herramientas que tiene el gobierno Mexicano, las cuales fueron derivadas de las experiencias de los consulados en Estados Unidos.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propone una estructura del plan y al ICS: </a:t>
            </a:r>
            <a:r>
              <a:rPr lang="es-ES" sz="1200" kern="1200" dirty="0" err="1" smtClean="0">
                <a:solidFill>
                  <a:schemeClr val="tx1"/>
                </a:solidFill>
                <a:effectLst/>
                <a:latin typeface="+mn-lt"/>
                <a:ea typeface="+mn-ea"/>
                <a:cs typeface="+mn-cs"/>
              </a:rPr>
              <a:t>Incidence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Command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System</a:t>
            </a:r>
            <a:r>
              <a:rPr lang="es-ES" sz="1200" kern="1200" dirty="0" smtClean="0">
                <a:solidFill>
                  <a:schemeClr val="tx1"/>
                </a:solidFill>
                <a:effectLst/>
                <a:latin typeface="+mn-lt"/>
                <a:ea typeface="+mn-ea"/>
                <a:cs typeface="+mn-cs"/>
              </a:rPr>
              <a:t>, la estructura estándar de respuesta que prevé la administración y comunicación entre las instituciones, con acciones concretas planteadas y </a:t>
            </a:r>
            <a:r>
              <a:rPr lang="es-ES" sz="1200" kern="1200" dirty="0" err="1" smtClean="0">
                <a:solidFill>
                  <a:schemeClr val="tx1"/>
                </a:solidFill>
                <a:effectLst/>
                <a:latin typeface="+mn-lt"/>
                <a:ea typeface="+mn-ea"/>
                <a:cs typeface="+mn-cs"/>
              </a:rPr>
              <a:t>check</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list</a:t>
            </a:r>
            <a:r>
              <a:rPr lang="es-ES" sz="1200" kern="1200" dirty="0" smtClean="0">
                <a:solidFill>
                  <a:schemeClr val="tx1"/>
                </a:solidFill>
                <a:effectLst/>
                <a:latin typeface="+mn-lt"/>
                <a:ea typeface="+mn-ea"/>
                <a:cs typeface="+mn-cs"/>
              </a:rPr>
              <a:t> para revisar acciones.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destacan factores necesarios para poner en marcha el plan: personal dedicado a monitores la calidad y actualizar los planes, involucrar diversas áreas de cancillería, realizar simulaciones y entrenamientos, disponer de una autoridad central de toma de decisiones, involucrar el personal diplomático local, disponer de una plataforma tecnología que permita actualizaciones periódicas, y mantener un balance entre detalle y generalidad.</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MMRRE de Costa Rica realizo una presentación sobre El Papel de las Oficinas Consulares en el Exterior en prestar Asistencia a los Nacionales Afectados por una Emergencia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repasó el marco legal y se resalta que en el 2015 se estableció el Protocolo de Emergencia Interinstitucional donde se encuentran tanto los Consulado Generales y Oficinas Consulares, con la Comisión Nacional de Emergencias.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repasaron las herramientas principales y las instituciones involucradas que se especifican en el Manual de Operación y Funcionamiento del Comité Asesor Técnico de Asistencia Internacional (CAT.A.I.), posteriormente ejemplificando a través de las acciones tomadas en Chile en 2015 y el Aeropuerto de Fort </a:t>
            </a:r>
            <a:r>
              <a:rPr lang="es-ES" sz="1200" kern="1200" dirty="0" err="1" smtClean="0">
                <a:solidFill>
                  <a:schemeClr val="tx1"/>
                </a:solidFill>
                <a:effectLst/>
                <a:latin typeface="+mn-lt"/>
                <a:ea typeface="+mn-ea"/>
                <a:cs typeface="+mn-cs"/>
              </a:rPr>
              <a:t>Louderdale</a:t>
            </a:r>
            <a:r>
              <a:rPr lang="es-ES" sz="1200" kern="1200" dirty="0" smtClean="0">
                <a:solidFill>
                  <a:schemeClr val="tx1"/>
                </a:solidFill>
                <a:effectLst/>
                <a:latin typeface="+mn-lt"/>
                <a:ea typeface="+mn-ea"/>
                <a:cs typeface="+mn-cs"/>
              </a:rPr>
              <a:t> en Florida en 2017.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También se identificaron los principales retos, los cuales incluyen; la limitación en Estados Unidos debido a la falta de inscripciones voluntarias en el padrón consular, la poca cantidad de consulados lo cual impone límites de acción y la limitación presupuestaria.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t>12</a:t>
            </a:fld>
            <a:endParaRPr lang="en-US"/>
          </a:p>
        </p:txBody>
      </p:sp>
    </p:spTree>
    <p:extLst>
      <p:ext uri="{BB962C8B-B14F-4D97-AF65-F5344CB8AC3E}">
        <p14:creationId xmlns:p14="http://schemas.microsoft.com/office/powerpoint/2010/main" val="213423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 dio un dialogo sobre las principales formas de asistencia directa que se da a los nacionales afectados en el exterior. Se realizo una metodología de debate entre parejas, cambiando de pareja cada dos minutos para fomentar el flujo de ideas. Finalizada la actividad, se transcurrió a la sesión plenaria en la cual la discusión torno a los siguientes temas. </a:t>
            </a:r>
            <a:endParaRPr lang="en-US" sz="1200" kern="1200" dirty="0" smtClean="0">
              <a:solidFill>
                <a:schemeClr val="tx1"/>
              </a:solidFill>
              <a:effectLst/>
              <a:latin typeface="+mn-lt"/>
              <a:ea typeface="+mn-ea"/>
              <a:cs typeface="+mn-cs"/>
            </a:endParaRPr>
          </a:p>
          <a:p>
            <a:pPr lvl="0"/>
            <a:endParaRPr lang="es-ES" sz="1200" b="1"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Asistencia para la evacuación y provisión de refugio</a:t>
            </a:r>
            <a:r>
              <a:rPr lang="es-ES" sz="1200" kern="1200" dirty="0" smtClean="0">
                <a:solidFill>
                  <a:schemeClr val="tx1"/>
                </a:solidFill>
                <a:effectLst/>
                <a:latin typeface="+mn-lt"/>
                <a:ea typeface="+mn-ea"/>
                <a:cs typeface="+mn-cs"/>
              </a:rPr>
              <a:t>: </a:t>
            </a:r>
            <a:r>
              <a:rPr lang="es-ES" sz="1200" i="1" kern="1200" dirty="0" smtClean="0">
                <a:solidFill>
                  <a:schemeClr val="tx1"/>
                </a:solidFill>
                <a:effectLst/>
                <a:latin typeface="+mn-lt"/>
                <a:ea typeface="+mn-ea"/>
                <a:cs typeface="+mn-cs"/>
              </a:rPr>
              <a:t>¿Cuál es el papel del país de origen?</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Guatemala: destaca que Israel y Japón tienen planes de contingencia.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México: Se destaca la importancia del transporte terrestre en Venezuela y sugerencias basadas en las evacuación de Haití y Nepal. Las recomendaciones es no proveer asistencia en las instalaciones debido a la falta de experiencia, por lo que se deben contactar proveedores privados.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Salvador: Se utilizan las sedes consulares como centros de acopio.</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Belice: Sistema claro de evacuación</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Filipinas: Sistema de alerta y para evacuaciones.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Evacuaciones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Uso de vehículos oficiales.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Identificación y organización de opciones de transporte y refugio local</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Informa a los migrantes sobre las opciones de evacuar</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Aumentar la confianza de los migrantes en actores locales</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Uso de sedes consulares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Pueden acoger a las personas evacuadas relacionado con los albergues y refugios temporales.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Pueden acoger personal, voluntarios y sus familiar</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Lugar de entre de servicios y asistencia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Capacidad Limitada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Interferencia con las funciones básicas. </a:t>
            </a:r>
          </a:p>
          <a:p>
            <a:pPr lvl="0"/>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Tema 2: </a:t>
            </a:r>
            <a:r>
              <a:rPr lang="es-ES" sz="1200" b="1" kern="1200" dirty="0" smtClean="0">
                <a:solidFill>
                  <a:schemeClr val="tx1"/>
                </a:solidFill>
                <a:effectLst/>
                <a:latin typeface="+mn-lt"/>
                <a:ea typeface="+mn-ea"/>
                <a:cs typeface="+mn-cs"/>
              </a:rPr>
              <a:t>Servicios de documentación y de asistencia legal:</a:t>
            </a:r>
            <a:r>
              <a:rPr lang="es-ES" sz="1200" kern="1200" dirty="0" smtClean="0">
                <a:solidFill>
                  <a:schemeClr val="tx1"/>
                </a:solidFill>
                <a:effectLst/>
                <a:latin typeface="+mn-lt"/>
                <a:ea typeface="+mn-ea"/>
                <a:cs typeface="+mn-cs"/>
              </a:rPr>
              <a:t> </a:t>
            </a:r>
            <a:r>
              <a:rPr lang="es-ES" sz="1200" i="1" kern="1200" dirty="0" smtClean="0">
                <a:solidFill>
                  <a:schemeClr val="tx1"/>
                </a:solidFill>
                <a:effectLst/>
                <a:latin typeface="+mn-lt"/>
                <a:ea typeface="+mn-ea"/>
                <a:cs typeface="+mn-cs"/>
              </a:rPr>
              <a:t>¿Cuál es el papel del país de origen en brindar </a:t>
            </a:r>
            <a:r>
              <a:rPr lang="es-ES" sz="1200" i="1" kern="1200" dirty="0" err="1" smtClean="0">
                <a:solidFill>
                  <a:schemeClr val="tx1"/>
                </a:solidFill>
                <a:effectLst/>
                <a:latin typeface="+mn-lt"/>
                <a:ea typeface="+mn-ea"/>
                <a:cs typeface="+mn-cs"/>
              </a:rPr>
              <a:t>info</a:t>
            </a:r>
            <a:r>
              <a:rPr lang="es-ES" sz="1200" i="1" kern="1200" dirty="0" smtClean="0">
                <a:solidFill>
                  <a:schemeClr val="tx1"/>
                </a:solidFill>
                <a:effectLst/>
                <a:latin typeface="+mn-lt"/>
                <a:ea typeface="+mn-ea"/>
                <a:cs typeface="+mn-cs"/>
              </a:rPr>
              <a:t> a personas migrantes?</a:t>
            </a:r>
            <a:endParaRPr lang="en-U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Ejemplos: Panamá, México, Belice, Honduras y Guatemala.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Documentación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Conservar la capacidad de expedir documentos en caso de crisis y emergencia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Establecer procedimiento para expedir documentación de emergencia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Enviar personal dedicado a las áreas afectadas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Recuperar documentos retenido por los empleadores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Diálogo con el gobierno anfitrión sobre flexibilidad de régimen de visados.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Tema 3: Reconocimiento de </a:t>
            </a:r>
            <a:r>
              <a:rPr lang="es-ES" sz="1200" b="1" kern="1200" dirty="0" smtClean="0">
                <a:solidFill>
                  <a:schemeClr val="tx1"/>
                </a:solidFill>
                <a:effectLst/>
                <a:latin typeface="+mn-lt"/>
                <a:ea typeface="+mn-ea"/>
                <a:cs typeface="+mn-cs"/>
              </a:rPr>
              <a:t>víctimas y repatriación de cuerpos</a:t>
            </a:r>
            <a:r>
              <a:rPr lang="es-ES" sz="1200" kern="1200" dirty="0" smtClean="0">
                <a:solidFill>
                  <a:schemeClr val="tx1"/>
                </a:solidFill>
                <a:effectLst/>
                <a:latin typeface="+mn-lt"/>
                <a:ea typeface="+mn-ea"/>
                <a:cs typeface="+mn-cs"/>
              </a:rPr>
              <a:t>: </a:t>
            </a:r>
            <a:r>
              <a:rPr lang="es-ES" sz="1200" i="1" kern="1200" dirty="0" smtClean="0">
                <a:solidFill>
                  <a:schemeClr val="tx1"/>
                </a:solidFill>
                <a:effectLst/>
                <a:latin typeface="+mn-lt"/>
                <a:ea typeface="+mn-ea"/>
                <a:cs typeface="+mn-cs"/>
              </a:rPr>
              <a:t>¿Cuál es el papel del país de origen en brindar </a:t>
            </a:r>
            <a:r>
              <a:rPr lang="es-ES" sz="1200" i="1" kern="1200" dirty="0" err="1" smtClean="0">
                <a:solidFill>
                  <a:schemeClr val="tx1"/>
                </a:solidFill>
                <a:effectLst/>
                <a:latin typeface="+mn-lt"/>
                <a:ea typeface="+mn-ea"/>
                <a:cs typeface="+mn-cs"/>
              </a:rPr>
              <a:t>info</a:t>
            </a:r>
            <a:r>
              <a:rPr lang="es-ES" sz="1200" i="1" kern="1200" dirty="0" smtClean="0">
                <a:solidFill>
                  <a:schemeClr val="tx1"/>
                </a:solidFill>
                <a:effectLst/>
                <a:latin typeface="+mn-lt"/>
                <a:ea typeface="+mn-ea"/>
                <a:cs typeface="+mn-cs"/>
              </a:rPr>
              <a:t> a personas migrantes?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Ejemplos de Republica Dominicana, Guatemala y Honduras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IDENTIFICACIÓN DE LAS VÍCTIMAS: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Contribuir a la creación de bases de datos completas (fotos, dental, ADN)</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Colaborar con profesionales especializados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Más allá de las fase de emergencias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Facilitar la repatriación del cuerpo desde el país de acogida</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OTRAS FUNCIONES: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Reunificación familiar</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Visitas a las víctimas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Facilitar la ayuda externa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Facilitar la visita de miembros de las familias de los fallecidos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Informar a los migrantes sobre opciones para acceder a ayuda de socorro y recuperación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Otras palabras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RROCM destacó la importancia de incluir a la sociedad civil en la colaboración con los gobiernos, especialmente en un enfoque de derechos humanos. La intervención está fundamentada en 5 pilares; protección, prevención, incidencia y litigio estratégico.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t>13</a:t>
            </a:fld>
            <a:endParaRPr lang="en-US"/>
          </a:p>
        </p:txBody>
      </p:sp>
    </p:spTree>
    <p:extLst>
      <p:ext uri="{BB962C8B-B14F-4D97-AF65-F5344CB8AC3E}">
        <p14:creationId xmlns:p14="http://schemas.microsoft.com/office/powerpoint/2010/main" val="146461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Fecha: 1-2 de Febrero del 2017.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Donde: San José, Costa Rica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Organizadores: Secretaria Técnica de la Comisión Regional sobre Migración, el Gobierno de Costa Rica y la Organización Internacional para la Migraciones, con la colaboración de la Iniciativa Migrantes en Países en Situaciones de Crisis y la Oficina de Población, Refugiados y Migración del Departamento de Estado de los Estados Unidos de América, a través del Programa Regional ¨Fortaleciendo las Capacidades para Proteger y Asistir a Personas Migrantes en Situación de Vulnerabilidad en Mesoamérica¨ implementado por la OIM.</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Participantes: Los participantes eran de perfiles de nivel técnico medio-alto con responsabilidades afines a la protección consular de sus nacionales en el exterior y/u oficiales procedentes de otros departamentos/instituciones, siempre con responsabilidad en proveer asistencia a sus nacionales previo a la migración o a las personas retornadas. Las instituciones representadas fueron por la mayoría Cancillerías, pero también instituciones de Migración. Participaron 2-3 representantes de Belice, Costa Rica, El Salvador, Guatemala, Honduras, México, Panamá y República Dominicana para un total de 30 participantes.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Metodología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Presentación de experiencias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Casos prácticos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Exposición de conceptos claves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Trabajos grupales para el intercambio de buenas practicas.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pPr/>
              <a:t>3</a:t>
            </a:fld>
            <a:endParaRPr lang="en-US"/>
          </a:p>
        </p:txBody>
      </p:sp>
    </p:spTree>
    <p:extLst>
      <p:ext uri="{BB962C8B-B14F-4D97-AF65-F5344CB8AC3E}">
        <p14:creationId xmlns="" xmlns:p14="http://schemas.microsoft.com/office/powerpoint/2010/main" val="38480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Justificación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Recientes crisis han demostrado que las poblaciones que más sufren durante una crisis, son aquellas más vulnerables, entre ellos los migrantes.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mayor número  de migrantes a nivel global acrecienta la cantidad de personas que no cuentan con documentos y tienen recursos limitados y/o acceso limitado a los recursos locales.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necesidad de proveer una mejor asistencia migrantes en situaciones de crisis llevo a un grupo de actores a estudiar los procesos y proponer las directrices que aquí se presentan.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Iniciativa fue liderada por los Estados Unidos de América y Filipinas,  con soporte de un grupo de trabajo de Estados (Filipinas, Estados Unidos de América, Australia, Bangladesh, Costa Rica, Etiopia, y la Comisión Europea), organizaciones internacionales (OIM, ACNUR, el Representante Especial del Secretario General de las Naciones Unidas sobre Migración y Desarrollo) e instituciones de investigación (Georgetown </a:t>
            </a:r>
            <a:r>
              <a:rPr lang="es-ES" sz="1200" kern="1200" dirty="0" err="1" smtClean="0">
                <a:solidFill>
                  <a:schemeClr val="tx1"/>
                </a:solidFill>
                <a:effectLst/>
                <a:latin typeface="+mn-lt"/>
                <a:ea typeface="+mn-ea"/>
                <a:cs typeface="+mn-cs"/>
              </a:rPr>
              <a:t>University’s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Institute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for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Study</a:t>
            </a:r>
            <a:r>
              <a:rPr lang="es-ES" sz="1200" kern="1200" dirty="0" smtClean="0">
                <a:solidFill>
                  <a:schemeClr val="tx1"/>
                </a:solidFill>
                <a:effectLst/>
                <a:latin typeface="+mn-lt"/>
                <a:ea typeface="+mn-ea"/>
                <a:cs typeface="+mn-cs"/>
              </a:rPr>
              <a:t> of International </a:t>
            </a:r>
            <a:r>
              <a:rPr lang="es-ES" sz="1200" kern="1200" dirty="0" err="1" smtClean="0">
                <a:solidFill>
                  <a:schemeClr val="tx1"/>
                </a:solidFill>
                <a:effectLst/>
                <a:latin typeface="+mn-lt"/>
                <a:ea typeface="+mn-ea"/>
                <a:cs typeface="+mn-cs"/>
              </a:rPr>
              <a:t>Migration</a:t>
            </a:r>
            <a:r>
              <a:rPr lang="es-ES" sz="1200" kern="1200" dirty="0" smtClean="0">
                <a:solidFill>
                  <a:schemeClr val="tx1"/>
                </a:solidFill>
                <a:effectLst/>
                <a:latin typeface="+mn-lt"/>
                <a:ea typeface="+mn-ea"/>
                <a:cs typeface="+mn-cs"/>
              </a:rPr>
              <a:t>). Las directrices fueron presentadas en las Naciones Unidas en junio del 2016.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 la región mesoamericana, la discusión se enmarca en la CRM. En junio 2016, la delegación de los Estados Unidos de América y de Costa Rica hicieron una presentación de las Directrices MICIC ante el Grupo Regional de Consulta sobre Migración (GRCM) de la CRM. El Grupo, constituido de representantes de autoridades consulares y migratorias de los 11 países de la CRM, reconoció esta iniciativa como una importante contribución al tema de la Presidencia Pro-Témpore del ano 2016: la responsabilidad compartida.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Organización Internacional para las Migraciones (OIM) propuso, durante la XXI Reunión Viceministerial de la CRM, celebrada en San Pedro Sula (Honduras) los días 17 y 18 de noviembre de 2016, organizar un taller regional sobre “la respuesta a las necesidades de los nacionales en el exterior durante una crisis”. Los Países Miembros aprobaron la celebración de esta capacitación regional, la cual tuvo lugar los días 1 y 2 de febrero de 2017, en San José, Costa Rica.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4</a:t>
            </a:fld>
            <a:endParaRPr lang="en-US"/>
          </a:p>
        </p:txBody>
      </p:sp>
    </p:spTree>
    <p:extLst>
      <p:ext uri="{BB962C8B-B14F-4D97-AF65-F5344CB8AC3E}">
        <p14:creationId xmlns="" xmlns:p14="http://schemas.microsoft.com/office/powerpoint/2010/main" val="209607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Objetivos </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Fortalecer las capacidades regionales de atención a las necesidades de los migrantes en países en crisis, y contribuir a la prevención de los impactos negativos indirectos, de largo plazo, sobre el bienestar de las comunidades de origen y destino de las personas migrantes.</a:t>
            </a:r>
            <a:endParaRPr lang="en-US" sz="1200" b="1"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Fortalecer la sensibilización del personal de las instituciones de los países de origen de los migrantes que tiene a cargo el apoyo y la asistencia a los nacionales que viajan, viven y trabajan en el exterior, sobre los retos específicos que sus nacionales enfrentan al momento que surgen crisis en el país de destino.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Proveer información concreta y una guía práctica para reducir la vulnerabilidad de las personas migrantes a través de una variedad de medidas que cubren tanto la preparación ante emergencias como la respuesta.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Fortalecer las capacidades de los funcionarios consulares para atender los retos previos, durante y después de las crisis, incluyendo el uso de herramientas específicas y el desarrollo de planes de contingencia consular.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Promover la cooperación entre los actores institucionales relevantes entre los países de origen y destino, así como la cooperación regional y nacional.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5</a:t>
            </a:fld>
            <a:endParaRPr lang="en-US"/>
          </a:p>
        </p:txBody>
      </p:sp>
    </p:spTree>
    <p:extLst>
      <p:ext uri="{BB962C8B-B14F-4D97-AF65-F5344CB8AC3E}">
        <p14:creationId xmlns="" xmlns:p14="http://schemas.microsoft.com/office/powerpoint/2010/main" val="34548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Objetivos </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Fortalecer las capacidades regionales de atención a las necesidades de los migrantes en países en crisis, y contribuir a la prevención de los impactos negativos indirectos, de largo plazo, sobre el bienestar de las comunidades de origen y destino de las personas migrantes.</a:t>
            </a:r>
            <a:endParaRPr lang="en-US" sz="1200" b="1"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Fortalecer la sensibilización del personal de las instituciones de los países de origen de los migrantes que tiene a cargo el apoyo y la asistencia a los nacionales que viajan, viven y trabajan en el exterior, sobre los retos específicos que sus nacionales enfrentan al momento que surgen crisis en el país de destino.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Proveer información concreta y una guía práctica para reducir la vulnerabilidad de las personas migrantes a través de una variedad de medidas que cubren tanto la preparación ante emergencias como la respuesta.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Fortalecer las capacidades de los funcionarios consulares para atender los retos previos, durante y después de las crisis, incluyendo el uso de herramientas específicas y el desarrollo de planes de contingencia consular.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Promover la cooperación entre los actores institucionales relevantes entre los países de origen y destino, así como la cooperación regional y nacional.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6</a:t>
            </a:fld>
            <a:endParaRPr lang="en-US"/>
          </a:p>
        </p:txBody>
      </p:sp>
    </p:spTree>
    <p:extLst>
      <p:ext uri="{BB962C8B-B14F-4D97-AF65-F5344CB8AC3E}">
        <p14:creationId xmlns="" xmlns:p14="http://schemas.microsoft.com/office/powerpoint/2010/main" val="74988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Las personas participantes dialogaron, a través de grupos de trabajo, sobre la factibilidad y oportunidad de varios mecanismos para la coordinación y cooperación entre instituciones de países de origen, tanto a nivel local como central. Los grupos de trabajo realizaron una lista de recomendaciones técnicas para acciones de seguimiento por parte de actores involucrados.</a:t>
            </a:r>
            <a:endParaRPr lang="en-U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Tema 1. Desarrollo de lineamientos regionales mirados a fortalecer la capacidad de asistir los migrantes en contexto de crisis.</a:t>
            </a:r>
            <a:r>
              <a:rPr lang="es-ES" sz="1200" i="1" u="sng" kern="1200" dirty="0" smtClean="0">
                <a:solidFill>
                  <a:schemeClr val="tx1"/>
                </a:solidFill>
                <a:effectLst/>
                <a:latin typeface="+mn-lt"/>
                <a:ea typeface="+mn-ea"/>
                <a:cs typeface="+mn-cs"/>
              </a:rPr>
              <a:t> </a:t>
            </a:r>
          </a:p>
          <a:p>
            <a:endParaRPr lang="es-ES" sz="1200" i="1" u="sng" kern="1200" dirty="0" smtClean="0">
              <a:solidFill>
                <a:schemeClr val="tx1"/>
              </a:solidFill>
              <a:effectLst/>
              <a:latin typeface="+mn-lt"/>
              <a:ea typeface="+mn-ea"/>
              <a:cs typeface="+mn-cs"/>
            </a:endParaRPr>
          </a:p>
          <a:p>
            <a:pPr marL="171450" indent="-171450">
              <a:buFont typeface="Arial" charset="0"/>
              <a:buChar char="•"/>
            </a:pPr>
            <a:r>
              <a:rPr lang="es-ES" sz="1200" kern="1200" dirty="0" smtClean="0">
                <a:solidFill>
                  <a:schemeClr val="tx1"/>
                </a:solidFill>
                <a:effectLst/>
                <a:latin typeface="+mn-lt"/>
                <a:ea typeface="+mn-ea"/>
                <a:cs typeface="+mn-cs"/>
              </a:rPr>
              <a:t>Construcción de un </a:t>
            </a:r>
            <a:r>
              <a:rPr lang="es-ES" sz="1200" b="1" kern="1200" dirty="0" smtClean="0">
                <a:solidFill>
                  <a:schemeClr val="tx1"/>
                </a:solidFill>
                <a:effectLst/>
                <a:latin typeface="+mn-lt"/>
                <a:ea typeface="+mn-ea"/>
                <a:cs typeface="+mn-cs"/>
              </a:rPr>
              <a:t>Plan para la creación de unidades de emergencia en la red consular</a:t>
            </a:r>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Plan necesita primero definir con claridad qué es una crisis y qué tipo de crisis se van a integrar en este plan; el debate quedó abierto para un momento posterior, pero se estableció que el Plan debe contener:</a:t>
            </a:r>
            <a:endParaRPr lang="en-US" sz="1200" kern="1200" dirty="0" smtClean="0">
              <a:solidFill>
                <a:schemeClr val="tx1"/>
              </a:solidFill>
              <a:effectLst/>
              <a:latin typeface="+mn-lt"/>
              <a:ea typeface="+mn-ea"/>
              <a:cs typeface="+mn-cs"/>
            </a:endParaRPr>
          </a:p>
          <a:p>
            <a:pPr marL="628650" lvl="1" indent="-171450">
              <a:buFont typeface="Courier New" charset="0"/>
              <a:buChar char="o"/>
            </a:pPr>
            <a:r>
              <a:rPr lang="es-ES" sz="1200" kern="1200" dirty="0" smtClean="0">
                <a:solidFill>
                  <a:schemeClr val="tx1"/>
                </a:solidFill>
                <a:effectLst/>
                <a:latin typeface="+mn-lt"/>
                <a:ea typeface="+mn-ea"/>
                <a:cs typeface="+mn-cs"/>
              </a:rPr>
              <a:t>Atención inmediata</a:t>
            </a:r>
            <a:endParaRPr lang="en-US" sz="1200" kern="1200" dirty="0" smtClean="0">
              <a:solidFill>
                <a:schemeClr val="tx1"/>
              </a:solidFill>
              <a:effectLst/>
              <a:latin typeface="+mn-lt"/>
              <a:ea typeface="+mn-ea"/>
              <a:cs typeface="+mn-cs"/>
            </a:endParaRPr>
          </a:p>
          <a:p>
            <a:pPr marL="628650" lvl="1" indent="-171450">
              <a:buFont typeface="Courier New" charset="0"/>
              <a:buChar char="o"/>
            </a:pPr>
            <a:r>
              <a:rPr lang="es-ES" sz="1200" kern="1200" dirty="0" smtClean="0">
                <a:solidFill>
                  <a:schemeClr val="tx1"/>
                </a:solidFill>
                <a:effectLst/>
                <a:latin typeface="+mn-lt"/>
                <a:ea typeface="+mn-ea"/>
                <a:cs typeface="+mn-cs"/>
              </a:rPr>
              <a:t>Coordinación interna nacional</a:t>
            </a:r>
            <a:endParaRPr lang="en-US" sz="1200" kern="1200" dirty="0" smtClean="0">
              <a:solidFill>
                <a:schemeClr val="tx1"/>
              </a:solidFill>
              <a:effectLst/>
              <a:latin typeface="+mn-lt"/>
              <a:ea typeface="+mn-ea"/>
              <a:cs typeface="+mn-cs"/>
            </a:endParaRPr>
          </a:p>
          <a:p>
            <a:pPr marL="628650" lvl="1" indent="-171450">
              <a:buFont typeface="Courier New" charset="0"/>
              <a:buChar char="o"/>
            </a:pPr>
            <a:r>
              <a:rPr lang="es-ES" sz="1200" kern="1200" dirty="0" smtClean="0">
                <a:solidFill>
                  <a:schemeClr val="tx1"/>
                </a:solidFill>
                <a:effectLst/>
                <a:latin typeface="+mn-lt"/>
                <a:ea typeface="+mn-ea"/>
                <a:cs typeface="+mn-cs"/>
              </a:rPr>
              <a:t>Cooperación entre los países: considerar compartir las acciones que realizan las autoridades rectoras en materia de emergencia e incorporarlas a las reuniones  </a:t>
            </a:r>
            <a:endParaRPr lang="en-US" sz="1200" kern="1200" dirty="0" smtClean="0">
              <a:solidFill>
                <a:schemeClr val="tx1"/>
              </a:solidFill>
              <a:effectLst/>
              <a:latin typeface="+mn-lt"/>
              <a:ea typeface="+mn-ea"/>
              <a:cs typeface="+mn-cs"/>
            </a:endParaRPr>
          </a:p>
          <a:p>
            <a:pPr marL="628650" lvl="1" indent="-171450">
              <a:buFont typeface="Courier New" charset="0"/>
              <a:buChar char="o"/>
            </a:pPr>
            <a:r>
              <a:rPr lang="es-ES" sz="1200" kern="1200" dirty="0" smtClean="0">
                <a:solidFill>
                  <a:schemeClr val="tx1"/>
                </a:solidFill>
                <a:effectLst/>
                <a:latin typeface="+mn-lt"/>
                <a:ea typeface="+mn-ea"/>
                <a:cs typeface="+mn-cs"/>
              </a:rPr>
              <a:t>Implementación y seguimiento por parte de la red de funcionarios consulares de la CRM para hacer incidencia. Importancia de mantener actualizada</a:t>
            </a:r>
            <a:endParaRPr lang="en-US" sz="1200" kern="1200" dirty="0" smtClean="0">
              <a:solidFill>
                <a:schemeClr val="tx1"/>
              </a:solidFill>
              <a:effectLst/>
              <a:latin typeface="+mn-lt"/>
              <a:ea typeface="+mn-ea"/>
              <a:cs typeface="+mn-cs"/>
            </a:endParaRPr>
          </a:p>
          <a:p>
            <a:pPr marL="628650" lvl="1" indent="-171450">
              <a:buFont typeface="Courier New" charset="0"/>
              <a:buChar char="o"/>
            </a:pPr>
            <a:r>
              <a:rPr lang="es-ES" sz="1200" kern="1200" dirty="0" smtClean="0">
                <a:solidFill>
                  <a:schemeClr val="tx1"/>
                </a:solidFill>
                <a:effectLst/>
                <a:latin typeface="+mn-lt"/>
                <a:ea typeface="+mn-ea"/>
                <a:cs typeface="+mn-cs"/>
              </a:rPr>
              <a:t>Trabajo en conjunto entre autoridades diferentes (migración, consulados, salud, protección civil y comisiones de emergencia).</a:t>
            </a:r>
            <a:endParaRPr lang="en-US" sz="1200" kern="1200" dirty="0" smtClean="0">
              <a:solidFill>
                <a:schemeClr val="tx1"/>
              </a:solidFill>
              <a:effectLst/>
              <a:latin typeface="+mn-lt"/>
              <a:ea typeface="+mn-ea"/>
              <a:cs typeface="+mn-cs"/>
            </a:endParaRPr>
          </a:p>
          <a:p>
            <a:endParaRPr lang="es-ES" sz="1200" i="1"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Tema 2. Capacitación de las entidades responsables de brindar protección y asistencia a migrantes en contexto de crisis.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Implementar el </a:t>
            </a:r>
            <a:r>
              <a:rPr lang="es-ES" sz="1200" b="1" kern="1200" dirty="0" smtClean="0">
                <a:solidFill>
                  <a:schemeClr val="tx1"/>
                </a:solidFill>
                <a:effectLst/>
                <a:latin typeface="+mn-lt"/>
                <a:ea typeface="+mn-ea"/>
                <a:cs typeface="+mn-cs"/>
              </a:rPr>
              <a:t>programa de e-</a:t>
            </a:r>
            <a:r>
              <a:rPr lang="es-ES" sz="1200" b="1" kern="1200" dirty="0" err="1" smtClean="0">
                <a:solidFill>
                  <a:schemeClr val="tx1"/>
                </a:solidFill>
                <a:effectLst/>
                <a:latin typeface="+mn-lt"/>
                <a:ea typeface="+mn-ea"/>
                <a:cs typeface="+mn-cs"/>
              </a:rPr>
              <a:t>learning</a:t>
            </a:r>
            <a:r>
              <a:rPr lang="es-ES" sz="1200" b="1" kern="1200" dirty="0" smtClean="0">
                <a:solidFill>
                  <a:schemeClr val="tx1"/>
                </a:solidFill>
                <a:effectLst/>
                <a:latin typeface="+mn-lt"/>
                <a:ea typeface="+mn-ea"/>
                <a:cs typeface="+mn-cs"/>
              </a:rPr>
              <a:t> de la Iniciativa MICIC</a:t>
            </a:r>
            <a:r>
              <a:rPr lang="es-ES" sz="1200" kern="1200" dirty="0" smtClean="0">
                <a:solidFill>
                  <a:schemeClr val="tx1"/>
                </a:solidFill>
                <a:effectLst/>
                <a:latin typeface="+mn-lt"/>
                <a:ea typeface="+mn-ea"/>
                <a:cs typeface="+mn-cs"/>
              </a:rPr>
              <a:t>, desarrollado por la OIM, sobre capacitación para consulados para actuar en casos de emergencias.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Realizar </a:t>
            </a:r>
            <a:r>
              <a:rPr lang="es-ES" sz="1200" b="1" kern="1200" dirty="0" smtClean="0">
                <a:solidFill>
                  <a:schemeClr val="tx1"/>
                </a:solidFill>
                <a:effectLst/>
                <a:latin typeface="+mn-lt"/>
                <a:ea typeface="+mn-ea"/>
                <a:cs typeface="+mn-cs"/>
              </a:rPr>
              <a:t>capacitaciones</a:t>
            </a:r>
            <a:r>
              <a:rPr lang="es-ES" sz="1200" kern="1200" dirty="0" smtClean="0">
                <a:solidFill>
                  <a:schemeClr val="tx1"/>
                </a:solidFill>
                <a:effectLst/>
                <a:latin typeface="+mn-lt"/>
                <a:ea typeface="+mn-ea"/>
                <a:cs typeface="+mn-cs"/>
              </a:rPr>
              <a:t> más amplias a cónsules </a:t>
            </a:r>
            <a:r>
              <a:rPr lang="es-ES" sz="1200" b="1" kern="1200" dirty="0" smtClean="0">
                <a:solidFill>
                  <a:schemeClr val="tx1"/>
                </a:solidFill>
                <a:effectLst/>
                <a:latin typeface="+mn-lt"/>
                <a:ea typeface="+mn-ea"/>
                <a:cs typeface="+mn-cs"/>
              </a:rPr>
              <a:t>a distancia (a través de </a:t>
            </a:r>
            <a:r>
              <a:rPr lang="es-ES" sz="1200" b="1" kern="1200" dirty="0" err="1" smtClean="0">
                <a:solidFill>
                  <a:schemeClr val="tx1"/>
                </a:solidFill>
                <a:effectLst/>
                <a:latin typeface="+mn-lt"/>
                <a:ea typeface="+mn-ea"/>
                <a:cs typeface="+mn-cs"/>
              </a:rPr>
              <a:t>Webinar</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reducir los costos.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Fomentar la participación activa de los cónsules en las capacitaciones.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Construir una red regional de cónsules, para compartir buenas prácticas, que trabaje alrededor de temas de interés común, incluyendo las oficinas de migración y la policía.</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Incluir en las capacitaciones los temas siguientes: niveles de riesgo (semáforo), sistema de alerta y su activación, identificación de criterios de vulnerabilidades y planes de contingencia.</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Capacitarse mutuamente entre sociedad civil y estados: desde las organizaciones de la sociedad civil se necesita capacitación por parte de las cancillerías y viceversa sobre temas específicos.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Construir un manual regional que, muy puntualmente, defina quién hace qué en los momentos de crisis y, dependiendo de la crisis, cómo se tiene que intervenir, basándose en los protocolos nacionales que se reflejan en la respuesta regional.</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Traducir a los idiomas de cada país, usando un lenguaje simple, los materiales de capacitaciones o los textos escritos.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Implementación de protocolos y simulacros regionales/nacionales.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Crear un grupo ad hoc que permita dar continuidad a los procesos de capacitación y permita el intercambio entre cónsules de la región.</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Entre las buenas prácticas compartidas en este ámbito destacan las siguientes.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Red consular de Honduras en Estados Unidos cada dos semanas realiza teleconferencias/</a:t>
            </a:r>
            <a:r>
              <a:rPr lang="es-ES" sz="1200" kern="1200" dirty="0" err="1" smtClean="0">
                <a:solidFill>
                  <a:schemeClr val="tx1"/>
                </a:solidFill>
                <a:effectLst/>
                <a:latin typeface="+mn-lt"/>
                <a:ea typeface="+mn-ea"/>
                <a:cs typeface="+mn-cs"/>
              </a:rPr>
              <a:t>webinars</a:t>
            </a:r>
            <a:r>
              <a:rPr lang="es-ES" sz="1200" kern="1200" dirty="0" smtClean="0">
                <a:solidFill>
                  <a:schemeClr val="tx1"/>
                </a:solidFill>
                <a:effectLst/>
                <a:latin typeface="+mn-lt"/>
                <a:ea typeface="+mn-ea"/>
                <a:cs typeface="+mn-cs"/>
              </a:rPr>
              <a:t> de capacitación una hora, convocadas por la embajada para recibir la capacitación y posteriormente se recopila por mail el resumen de la capacitación.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 República Dominicana realizan, cada dos meses, capacitaciones internas para que el resto de funcionarios puedan conocer el funcionamientos de otras áreas.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 Costa Rica, junto con el consulado de El Salvador, existe una Red de cónsules y realizan reuniones una vez al mes para compartir buenas prácticas sobre temas de migración y extranjería y se elige el tema a abordar.</a:t>
            </a:r>
            <a:endParaRPr lang="en-US" sz="1200" kern="1200" dirty="0" smtClean="0">
              <a:solidFill>
                <a:schemeClr val="tx1"/>
              </a:solidFill>
              <a:effectLst/>
              <a:latin typeface="+mn-lt"/>
              <a:ea typeface="+mn-ea"/>
              <a:cs typeface="+mn-cs"/>
            </a:endParaRPr>
          </a:p>
          <a:p>
            <a:endParaRPr lang="es-ES" sz="1200" i="1"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Tema 3. Coordinación regional para mejorar la preparación para las crisis y la asistencia a los migrantes afectados.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Realizar un </a:t>
            </a:r>
            <a:r>
              <a:rPr lang="es-ES" sz="1200" b="1" kern="1200" dirty="0" smtClean="0">
                <a:solidFill>
                  <a:schemeClr val="tx1"/>
                </a:solidFill>
                <a:effectLst/>
                <a:latin typeface="+mn-lt"/>
                <a:ea typeface="+mn-ea"/>
                <a:cs typeface="+mn-cs"/>
              </a:rPr>
              <a:t>directorio de contactos</a:t>
            </a:r>
            <a:r>
              <a:rPr lang="es-ES" sz="1200" kern="1200" dirty="0" smtClean="0">
                <a:solidFill>
                  <a:schemeClr val="tx1"/>
                </a:solidFill>
                <a:effectLst/>
                <a:latin typeface="+mn-lt"/>
                <a:ea typeface="+mn-ea"/>
                <a:cs typeface="+mn-cs"/>
              </a:rPr>
              <a:t> de funcionarios de cada representación consular por país, así como de organizaciones de la sociedad civil, instituciones privadas e iglesias, con el objetivo de establecer acuerdos de intercambios, mecanismos conjuntos y estrategias de comunicación durante la fase previa a una crisis o post- crisis. El mismo será  actualizado cada 6 meses.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Solicitar a la ST de la CRM el listado de puntos focales en materia de asistencia y protección consular.</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Desarrollar procedimientos operativos para la coordinación, incluyendo el desarrollo de un sistema conjunto de información y comunicación sobre crisis.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Desarrollar mecanismos de acopio conjunto de información sobre la crisis.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Desarrollar vínculos y estrategias de cooperación con la sociedad civil y con el sector privado.</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Elaborar un protocolo o una guía básica para la actuación en situaciones de crisis con procedimientos estándar (</a:t>
            </a:r>
            <a:r>
              <a:rPr lang="es-ES" sz="1200" kern="1200" dirty="0" err="1" smtClean="0">
                <a:solidFill>
                  <a:schemeClr val="tx1"/>
                </a:solidFill>
                <a:effectLst/>
                <a:latin typeface="+mn-lt"/>
                <a:ea typeface="+mn-ea"/>
                <a:cs typeface="+mn-cs"/>
              </a:rPr>
              <a:t>SOPs</a:t>
            </a:r>
            <a:r>
              <a:rPr lang="es-E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pPr/>
              <a:t>7</a:t>
            </a:fld>
            <a:endParaRPr lang="en-US"/>
          </a:p>
        </p:txBody>
      </p:sp>
    </p:spTree>
    <p:extLst>
      <p:ext uri="{BB962C8B-B14F-4D97-AF65-F5344CB8AC3E}">
        <p14:creationId xmlns="" xmlns:p14="http://schemas.microsoft.com/office/powerpoint/2010/main" val="11586425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Palabras de apertura</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Sr. Salvador Gutiérrez: Resalto que la situación de los migrantes en situación de crisis había sido ignorada históricamente, pero que a partir del 2011, a raíz de la experiencia en desastres recientes, el tema empezó a tomar un rol más importante: lo cual dio lugar a la iniciativa MICIC. Concluyo sus palabras resaltando la importancia de la aprobación del taller en el marco de la CRM.</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Sr. Marcelo Pisana: Inicio repasando la historia de la iniciativa y enfatizo la importancia del equipo consular para la implementación de las medidas indicadas y las directrices. También resalto la idea de que la iniciativa solo es exitosa si se aplica antes de una situación de crisis, esto previniéndola o mitigando sus efectos.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Sr Gisela </a:t>
            </a:r>
            <a:r>
              <a:rPr lang="es-ES" sz="1200" kern="1200" dirty="0" err="1" smtClean="0">
                <a:solidFill>
                  <a:schemeClr val="tx1"/>
                </a:solidFill>
                <a:effectLst/>
                <a:latin typeface="+mn-lt"/>
                <a:ea typeface="+mn-ea"/>
                <a:cs typeface="+mn-cs"/>
              </a:rPr>
              <a:t>Yockchen</a:t>
            </a:r>
            <a:r>
              <a:rPr lang="es-ES" sz="1200" kern="1200" dirty="0" smtClean="0">
                <a:solidFill>
                  <a:schemeClr val="tx1"/>
                </a:solidFill>
                <a:effectLst/>
                <a:latin typeface="+mn-lt"/>
                <a:ea typeface="+mn-ea"/>
                <a:cs typeface="+mn-cs"/>
              </a:rPr>
              <a:t>: Resalto la implementación de la iniciativa y las acciones que ha tomado Costa Rica en torno a la temática, utilizando como ejemplo la respuesta al huracán Otto. </a:t>
            </a: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Sesión introductoria </a:t>
            </a:r>
            <a:endParaRPr lang="en-U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Chiara</a:t>
            </a:r>
            <a:r>
              <a:rPr lang="es-ES" sz="1200" kern="1200" dirty="0" smtClean="0">
                <a:solidFill>
                  <a:schemeClr val="tx1"/>
                </a:solidFill>
                <a:effectLst/>
                <a:latin typeface="+mn-lt"/>
                <a:ea typeface="+mn-ea"/>
                <a:cs typeface="+mn-cs"/>
              </a:rPr>
              <a:t> Milano, de la OIM repaso todo lo referente a la iniciativa que se cubrirá en el marco del curso, desde una reseña histórica, hasta el marco legal, objetivos y procesos. Luego hizo un repaso de las directrices incluyendo sus 10 principios y las 15 directrices dividas  en sus 3 fases: preparación, respuesta y recuperación. Seguidamente relaciono las acciones con el marco operacional de la OIM.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Luis Alfonso Serrano, DGME de Costa Rica repaso algunas de las practicas relacionadas a MICIC que se debe de aplicar en Latinoamérica. Estas se resumen en los siguientes puntos.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creación de un sitio web del MICIC que contiene buenas prácticas y una red de diáspora.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necesidad de preparación de los países antes de una crisis.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principio de salvaguardar vidas es más importante que la realización de consultas sobre el estatus migratorio.</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relevancia de compartir experiencias entre países y de conocer las plataformas regionales existentes.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importancia de abordar a las familias desde un enfoque transnacional para atenderlas en situaciones de crisis.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t>7</a:t>
            </a:fld>
            <a:endParaRPr lang="en-US"/>
          </a:p>
        </p:txBody>
      </p:sp>
    </p:spTree>
    <p:extLst>
      <p:ext uri="{BB962C8B-B14F-4D97-AF65-F5344CB8AC3E}">
        <p14:creationId xmlns:p14="http://schemas.microsoft.com/office/powerpoint/2010/main" val="167144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8</a:t>
            </a:fld>
            <a:endParaRPr lang="en-US"/>
          </a:p>
        </p:txBody>
      </p:sp>
    </p:spTree>
    <p:extLst>
      <p:ext uri="{BB962C8B-B14F-4D97-AF65-F5344CB8AC3E}">
        <p14:creationId xmlns="" xmlns:p14="http://schemas.microsoft.com/office/powerpoint/2010/main" val="15294994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 inició con una sesión de análisis de casos en grupos, de los cuales se sacaron las siguientes conclusiones.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Existen numerosos elementos comunes de vulnerabilidad que pueden afectar a los migrantes (idioma, situación migratoria irregular, condición socio-económica entre otras)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Aun existen varios retos para las oficinas consulares y por ello la atención previa así como posterior a la crisis son de igual importancia.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Lorenzo </a:t>
            </a:r>
            <a:r>
              <a:rPr lang="es-ES" sz="1200" kern="1200" dirty="0" err="1" smtClean="0">
                <a:solidFill>
                  <a:schemeClr val="tx1"/>
                </a:solidFill>
                <a:effectLst/>
                <a:latin typeface="+mn-lt"/>
                <a:ea typeface="+mn-ea"/>
                <a:cs typeface="+mn-cs"/>
              </a:rPr>
              <a:t>Gudagno</a:t>
            </a:r>
            <a:r>
              <a:rPr lang="es-ES" sz="1200" kern="1200" dirty="0" smtClean="0">
                <a:solidFill>
                  <a:schemeClr val="tx1"/>
                </a:solidFill>
                <a:effectLst/>
                <a:latin typeface="+mn-lt"/>
                <a:ea typeface="+mn-ea"/>
                <a:cs typeface="+mn-cs"/>
              </a:rPr>
              <a:t> de OIM, hizo una pequeña presentación sobre los factores de vulnerabilidad que se identificaron. Estos se dividieron en las tres fases de atención a una crisis, siendo el siguiente el resultado.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t>8</a:t>
            </a:fld>
            <a:endParaRPr lang="en-US"/>
          </a:p>
        </p:txBody>
      </p:sp>
    </p:spTree>
    <p:extLst>
      <p:ext uri="{BB962C8B-B14F-4D97-AF65-F5344CB8AC3E}">
        <p14:creationId xmlns:p14="http://schemas.microsoft.com/office/powerpoint/2010/main" val="61470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Entre las buenas prácticas compartidas en este ámbito destacan las siguientes.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Red consular de Honduras en Estados Unidos cada dos semanas realiza teleconferencias/</a:t>
            </a:r>
            <a:r>
              <a:rPr lang="es-ES" sz="1200" kern="1200" dirty="0" err="1" smtClean="0">
                <a:solidFill>
                  <a:schemeClr val="tx1"/>
                </a:solidFill>
                <a:effectLst/>
                <a:latin typeface="+mn-lt"/>
                <a:ea typeface="+mn-ea"/>
                <a:cs typeface="+mn-cs"/>
              </a:rPr>
              <a:t>webinars</a:t>
            </a:r>
            <a:r>
              <a:rPr lang="es-ES" sz="1200" kern="1200" dirty="0" smtClean="0">
                <a:solidFill>
                  <a:schemeClr val="tx1"/>
                </a:solidFill>
                <a:effectLst/>
                <a:latin typeface="+mn-lt"/>
                <a:ea typeface="+mn-ea"/>
                <a:cs typeface="+mn-cs"/>
              </a:rPr>
              <a:t> de capacitación una hora, convocadas por la embajada para recibir la capacitación y posteriormente se recopila por mail el resumen de la capacitación.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 República Dominicana realizan, cada dos meses, capacitaciones internas para que el resto de funcionarios puedan conocer el funcionamientos de otras áreas.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9</a:t>
            </a:fld>
            <a:endParaRPr lang="en-US"/>
          </a:p>
        </p:txBody>
      </p:sp>
    </p:spTree>
    <p:extLst>
      <p:ext uri="{BB962C8B-B14F-4D97-AF65-F5344CB8AC3E}">
        <p14:creationId xmlns="" xmlns:p14="http://schemas.microsoft.com/office/powerpoint/2010/main" val="19734565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Sesión 3: Los marcos normativos internacionales y nacionales, y la cooperación con actos relevantes.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México, El Salvador y Panamá examinaron las disposiciones normativas y las instituciones que juegan un papel clave en sus respectivos países para reducir la vulnerabilidad de las personas migrantes durante una crisis.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Salvador Mecanismos de coordinación bilaterales o multilaterales existentes para la asistencia consular en emergencias: (Redes Operativas y ejemplos): El servicio se encuentra organizado en redes que se dividen por cercanía geográfica, operatividad, funcionalidad, y temáticas.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Red Consular en Canadá; Red Consular en los Estados Unidos; Red Consular en México, Red Consular en C.A y el Caribe; y Red Consular en Europa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Sistema Nacional de Protección Civil Prevención y Mitigación de Desastres es el ente encargado. Forma parte de la CEPREDENAC. En junio del 2016 se aprobó el Plan Nacional de Protección Civil, un mecanismo integrador, cuyo objetivo e la prevención y mitigación, así como la preparación y respuesta.</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Ejemplos de apoyo a salvadoreños migrantes: Movimientos sísmicos en India, Japón e Italia; Huracán en la zona atlántica de Honduras (Tela y Roatán); e inundaciones en la jurisdicción consular de Houston.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México: Marco Normativo y cooperación interinstitucional para atención de crisis.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resalta el primer artículo de la constitución que menciona que se debe brindar asistencia sin distinción alguna. El principal instrumento normativo en México es la Ley General de Protección Civil del 2012. En cuanto a la estructura organizativa, el Sistema Nacional de Protección Civil (SINAPROC) está conformado por el Consejo Nacional de Protección Civil, el Centro Nacional de Operaciones, el Centro Nacional de Comunicaciones y el Comité Nacional de Emergencias.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gestión integral de riesgo incluye todas las etapas: identificación de riesgos y/o proceso de formación, previsión, prevención, mitigación, preparación, auxilio, recuperación y reconstrucción. Se maneja a través de niveles de intervención siendo las autoridades municipales y la entidades federativas las primeras, seguidas por el nivel federal (Consejo Nacional de Protección Civil) y finalmente, si fuese necesario, entidades internacionales.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vinculación entre protección civil y migración se presenta en el Programa Especial de Migración 2014-2018 en el cual en el artículo 3 se especifica la necesidad de “Desarrollar y difundir a nivel regional esquemas de movilidad internacional por motivos de desastre o causas humanitarias”. También se identifican los principales factores de vulnerabilidad, estos siendo el estado de incertidumbre, miedo a la deportación, perdida de documentos, perdida de fuente de ingreso y patrimonio y perdida de comunicación con familiares. Se presentan los ejemplos del Huracán Stan y Huracán </a:t>
            </a:r>
            <a:r>
              <a:rPr lang="es-ES" sz="1200" kern="1200" dirty="0" err="1" smtClean="0">
                <a:solidFill>
                  <a:schemeClr val="tx1"/>
                </a:solidFill>
                <a:effectLst/>
                <a:latin typeface="+mn-lt"/>
                <a:ea typeface="+mn-ea"/>
                <a:cs typeface="+mn-cs"/>
              </a:rPr>
              <a:t>Odile</a:t>
            </a:r>
            <a:r>
              <a:rPr lang="es-ES" sz="1200" kern="1200" dirty="0" smtClean="0">
                <a:solidFill>
                  <a:schemeClr val="tx1"/>
                </a:solidFill>
                <a:effectLst/>
                <a:latin typeface="+mn-lt"/>
                <a:ea typeface="+mn-ea"/>
                <a:cs typeface="+mn-cs"/>
              </a:rPr>
              <a:t> como casos prácticos.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Las principales lecciones se resumen en: la necesidad de incluir la perspectiva migratoria en los instrumentos normativos de protección civil y alinear los instrumentos </a:t>
            </a:r>
            <a:r>
              <a:rPr lang="es-ES" sz="1200" kern="1200" dirty="0" err="1" smtClean="0">
                <a:solidFill>
                  <a:schemeClr val="tx1"/>
                </a:solidFill>
                <a:effectLst/>
                <a:latin typeface="+mn-lt"/>
                <a:ea typeface="+mn-ea"/>
                <a:cs typeface="+mn-cs"/>
              </a:rPr>
              <a:t>progmaticos</a:t>
            </a:r>
            <a:r>
              <a:rPr lang="es-ES" sz="1200" kern="1200" dirty="0" smtClean="0">
                <a:solidFill>
                  <a:schemeClr val="tx1"/>
                </a:solidFill>
                <a:effectLst/>
                <a:latin typeface="+mn-lt"/>
                <a:ea typeface="+mn-ea"/>
                <a:cs typeface="+mn-cs"/>
              </a:rPr>
              <a:t>, firmar un protocolo integral para la protección de las personas migrantes en caso de emergencias o crisis, y la necesidad de incorporar más a organizaciones de la sociedad civil, los migrantes y a los connacionales en el exterior.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Panamá: El papel de las oficinas consulares panameñas al prestar asistencia a sus nacionales en el exterior afectados por una emergencia o crisis: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Repaso legal: Repasando la constitución, la Ley Orgánica del Ministerio de Relaciones Exteriores y la Convención de Viena sobre Relaciones consulares.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Funcionamiento: La secretaria del RREE monitorea todo fenómeno que pueda causar perturbación a nivel nacional e internacional con el fin de canalizar la asistencia humanitaria, incluido en sus funciones la atención de los panameños en el exterior. También se habilito un número de teléfono para emergencias y se han utilizado las redes sociales.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Ejemplos de casos atendidos.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Exposición de Lorenzo </a:t>
            </a:r>
            <a:r>
              <a:rPr lang="es-ES" sz="1200" kern="1200" dirty="0" err="1" smtClean="0">
                <a:solidFill>
                  <a:schemeClr val="tx1"/>
                </a:solidFill>
                <a:effectLst/>
                <a:latin typeface="+mn-lt"/>
                <a:ea typeface="+mn-ea"/>
                <a:cs typeface="+mn-cs"/>
              </a:rPr>
              <a:t>Gudagno</a:t>
            </a:r>
            <a:r>
              <a:rPr lang="es-ES" sz="1200" kern="1200" dirty="0" smtClean="0">
                <a:solidFill>
                  <a:schemeClr val="tx1"/>
                </a:solidFill>
                <a:effectLst/>
                <a:latin typeface="+mn-lt"/>
                <a:ea typeface="+mn-ea"/>
                <a:cs typeface="+mn-cs"/>
              </a:rPr>
              <a:t> de la OIM sobre los avances y buenas prácticas de otros  países. Resaltan: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Canadá: Tiene el </a:t>
            </a:r>
            <a:r>
              <a:rPr lang="es-ES" sz="1200" kern="1200" dirty="0" err="1" smtClean="0">
                <a:solidFill>
                  <a:schemeClr val="tx1"/>
                </a:solidFill>
                <a:effectLst/>
                <a:latin typeface="+mn-lt"/>
                <a:ea typeface="+mn-ea"/>
                <a:cs typeface="+mn-cs"/>
              </a:rPr>
              <a:t>Disaster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Assitance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Responce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Team</a:t>
            </a:r>
            <a:r>
              <a:rPr lang="es-ES" sz="1200" kern="1200" dirty="0" smtClean="0">
                <a:solidFill>
                  <a:schemeClr val="tx1"/>
                </a:solidFill>
                <a:effectLst/>
                <a:latin typeface="+mn-lt"/>
                <a:ea typeface="+mn-ea"/>
                <a:cs typeface="+mn-cs"/>
              </a:rPr>
              <a:t> que es un ejército que opera en el extranjero y se activa previo a la ayuda humanitaria general para ayudar a los canadienses. Así como cooperación Australia-Canadá para el mutuo apoyo.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Norte de Europa (Finlandia, Noruega y Suecia): Planes de contingencia conjunta.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México: Acuerdos de cooperación con varios países e intercambios de prácticas. El mapeo de posibles desastres elaborado por el Centro Nacional de Prevención de Desastres (CENAPRED). Buena coordinación entre la gobernanza migratoria y la protección civil y el manejo de una base de datos. La realización de prácticas preventivas en ciertas áreas donde existe una mayor posibilidad de desastres o crisis.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Honduras: Coordinación con el consulado McAllen en USA y Guatemala y México para dar respuesta a la crisis del 2014 de niños, niñas y adolescentes migrantes no acompañados procedentes del triángulos norte.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Salvador: Se destaca la práctica de compartir recursos entre los consulados del triángulo norte y la utilización del </a:t>
            </a:r>
            <a:r>
              <a:rPr lang="es-ES" sz="1200" kern="1200" dirty="0" err="1" smtClean="0">
                <a:solidFill>
                  <a:schemeClr val="tx1"/>
                </a:solidFill>
                <a:effectLst/>
                <a:latin typeface="+mn-lt"/>
                <a:ea typeface="+mn-ea"/>
                <a:cs typeface="+mn-cs"/>
              </a:rPr>
              <a:t>Tritamex</a:t>
            </a:r>
            <a:r>
              <a:rPr lang="es-ES" sz="1200" kern="1200" dirty="0" smtClean="0">
                <a:solidFill>
                  <a:schemeClr val="tx1"/>
                </a:solidFill>
                <a:effectLst/>
                <a:latin typeface="+mn-lt"/>
                <a:ea typeface="+mn-ea"/>
                <a:cs typeface="+mn-cs"/>
              </a:rPr>
              <a:t> en los países del triángulo norte y posiblemente en USA. También resalta la expansión de la red de consulados para el contacto con la población.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Belice: El Programa Diáspora mantiene la comunicación para el envió de información así como los mensajes enviados a personas que están buscando a sus familiares.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CRM: existe n fondo de asistencia a migrantes en situación de alta vulnerabilidad.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RROCM: Se plantea la idea de que se vaya más hay de las crisis causadas por desastres naturales, y se contemple aquellas problemáticas causadas por conflictos armados, violencia generalizada, desplazamientos internos y migrantes intrarregionales.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t>9</a:t>
            </a:fld>
            <a:endParaRPr lang="en-US"/>
          </a:p>
        </p:txBody>
      </p:sp>
    </p:spTree>
    <p:extLst>
      <p:ext uri="{BB962C8B-B14F-4D97-AF65-F5344CB8AC3E}">
        <p14:creationId xmlns:p14="http://schemas.microsoft.com/office/powerpoint/2010/main" val="123173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09094-8C20-084A-B33C-EF76BA4F7A69}" type="slidenum">
              <a:rPr lang="en-US" smtClean="0"/>
              <a:pPr/>
              <a:t>10</a:t>
            </a:fld>
            <a:endParaRPr lang="en-US"/>
          </a:p>
        </p:txBody>
      </p:sp>
    </p:spTree>
    <p:extLst>
      <p:ext uri="{BB962C8B-B14F-4D97-AF65-F5344CB8AC3E}">
        <p14:creationId xmlns="" xmlns:p14="http://schemas.microsoft.com/office/powerpoint/2010/main" val="4716222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 estableció el ejercicio de café mundo en el cual los participantes intercambiaron practicas e ideas en torno a 4 mesas redondas. Las conclusiones de cada una de ellas son las siguientes. </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1. Principales fuentes de información disponible en el país de origen.</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destaco las principales fuentes: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Consulados como primera fuente que pasa la información a las embajadas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medios de comunicación</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Las Casas del migrante (albergues que alojan personas migrantes en tránsito)</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institutos de migración</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academia (contenidos más sencillos)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 personal en frontera</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identificaron practicas en México, honduras y el Salvador.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Principales fuentes de información disponible en el país de acogida.</a:t>
            </a:r>
            <a:r>
              <a:rPr lang="en-US" dirty="0" smtClean="0">
                <a:effectLst/>
              </a:rPr>
              <a:t> </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Fuente de datos que registran las personas migrantes en situación regular: </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censos de gobierno</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estudios de las organizaciones de la sociedad civil</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instrumentos específicos accesibles en la web.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Fuente de datos sobre migrantes en situación irregular: </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Centros de estudio (academia, organizaciones de la sociedad civil, gobierno)</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Base de datos de instituciones con personas recluidas </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Lista de personas en procesos de deportación</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Las oficinas de migración deberían compartir la información sobre cuantas personas entran y cuantas salen   </a:t>
            </a:r>
            <a:endParaRPr lang="en-US" sz="12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ea typeface="+mn-ea"/>
                <a:cs typeface="+mn-cs"/>
              </a:rPr>
              <a:t>Organizaciones Internacionales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Se concluyó que el acceso a estas fuentes es limitado y complejo. También se menciona que es difícil registrar a las personas en tránsito y que muchos tienen miedo de entregar información a los gobiernos por el miedo a la deportación. Por lo cual se concluye que compartir información a nivel institucional es complejo.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Temas sobre los que procede recabar información.</a:t>
            </a:r>
            <a:r>
              <a:rPr lang="en-US" dirty="0" smtClean="0">
                <a:effectLst/>
              </a:rPr>
              <a:t> </a:t>
            </a:r>
          </a:p>
          <a:p>
            <a:endParaRPr lang="en-US" sz="1200" kern="1200" dirty="0" smtClean="0">
              <a:solidFill>
                <a:schemeClr val="tx1"/>
              </a:solidFill>
              <a:effectLst/>
              <a:latin typeface="+mn-lt"/>
              <a:ea typeface="+mn-ea"/>
              <a:cs typeface="+mn-cs"/>
            </a:endParaRPr>
          </a:p>
          <a:p>
            <a:pPr marL="171450" indent="-171450">
              <a:buFont typeface="Arial" charset="0"/>
              <a:buChar char="•"/>
            </a:pPr>
            <a:r>
              <a:rPr lang="es-ES" sz="1200" kern="1200" dirty="0" smtClean="0">
                <a:solidFill>
                  <a:schemeClr val="tx1"/>
                </a:solidFill>
                <a:effectLst/>
                <a:latin typeface="+mn-lt"/>
                <a:ea typeface="+mn-ea"/>
                <a:cs typeface="+mn-cs"/>
              </a:rPr>
              <a:t>Se destaca la importancia de conocer las cantidades de migrantes, así como otras características como género, edad, educación, condición económica de su país de origen y otras para una mejor atención. </a:t>
            </a:r>
            <a:endParaRPr lang="en-US" sz="1200" kern="1200" dirty="0" smtClean="0">
              <a:solidFill>
                <a:schemeClr val="tx1"/>
              </a:solidFill>
              <a:effectLst/>
              <a:latin typeface="+mn-lt"/>
              <a:ea typeface="+mn-ea"/>
              <a:cs typeface="+mn-cs"/>
            </a:endParaRPr>
          </a:p>
          <a:p>
            <a:pPr marL="171450" indent="-171450">
              <a:buFont typeface="Arial" charset="0"/>
              <a:buChar char="•"/>
            </a:pPr>
            <a:r>
              <a:rPr lang="es-ES" sz="1200" kern="1200" dirty="0" smtClean="0">
                <a:solidFill>
                  <a:schemeClr val="tx1"/>
                </a:solidFill>
                <a:effectLst/>
                <a:latin typeface="+mn-lt"/>
                <a:ea typeface="+mn-ea"/>
                <a:cs typeface="+mn-cs"/>
              </a:rPr>
              <a:t>Se propone que se orienten las actividades en jornadas de salud y charlas informativas sobre condiciones legales y requisitos de acceso y derechos humanos. </a:t>
            </a:r>
            <a:endParaRPr lang="en-US" sz="1200" kern="1200" dirty="0" smtClean="0">
              <a:solidFill>
                <a:schemeClr val="tx1"/>
              </a:solidFill>
              <a:effectLst/>
              <a:latin typeface="+mn-lt"/>
              <a:ea typeface="+mn-ea"/>
              <a:cs typeface="+mn-cs"/>
            </a:endParaRPr>
          </a:p>
          <a:p>
            <a:pPr marL="171450" indent="-171450">
              <a:buFont typeface="Arial" charset="0"/>
              <a:buChar char="•"/>
            </a:pPr>
            <a:r>
              <a:rPr lang="es-ES" sz="1200" kern="1200" dirty="0" smtClean="0">
                <a:solidFill>
                  <a:schemeClr val="tx1"/>
                </a:solidFill>
                <a:effectLst/>
                <a:latin typeface="+mn-lt"/>
                <a:ea typeface="+mn-ea"/>
                <a:cs typeface="+mn-cs"/>
              </a:rPr>
              <a:t>Se sugiere la creación de consulados móviles para recabar información en áreas donde se encuentran migrantes irregulares, tales como los creados a través del SICA en 1995. </a:t>
            </a:r>
            <a:endParaRPr lang="en-US" sz="1200" kern="1200" dirty="0" smtClean="0">
              <a:solidFill>
                <a:schemeClr val="tx1"/>
              </a:solidFill>
              <a:effectLst/>
              <a:latin typeface="+mn-lt"/>
              <a:ea typeface="+mn-ea"/>
              <a:cs typeface="+mn-cs"/>
            </a:endParaRPr>
          </a:p>
          <a:p>
            <a:pPr marL="171450" indent="-171450">
              <a:buFont typeface="Arial" charset="0"/>
              <a:buChar char="•"/>
            </a:pPr>
            <a:r>
              <a:rPr lang="es-ES" sz="1200" kern="1200" dirty="0" smtClean="0">
                <a:solidFill>
                  <a:schemeClr val="tx1"/>
                </a:solidFill>
                <a:effectLst/>
                <a:latin typeface="+mn-lt"/>
                <a:ea typeface="+mn-ea"/>
                <a:cs typeface="+mn-cs"/>
              </a:rPr>
              <a:t>Se resalta la necesidad de informar a los migrantes sobre las función como punto focal de los consulados y acercarse a ello. </a:t>
            </a:r>
            <a:endParaRPr lang="en-US" sz="1200" kern="1200" dirty="0" smtClean="0">
              <a:solidFill>
                <a:schemeClr val="tx1"/>
              </a:solidFill>
              <a:effectLst/>
              <a:latin typeface="+mn-lt"/>
              <a:ea typeface="+mn-ea"/>
              <a:cs typeface="+mn-cs"/>
            </a:endParaRPr>
          </a:p>
          <a:p>
            <a:pPr marL="171450" indent="-171450">
              <a:buFont typeface="Arial" charset="0"/>
              <a:buChar char="•"/>
            </a:pPr>
            <a:r>
              <a:rPr lang="es-ES" sz="1200" kern="1200" dirty="0" smtClean="0">
                <a:solidFill>
                  <a:schemeClr val="tx1"/>
                </a:solidFill>
                <a:effectLst/>
                <a:latin typeface="+mn-lt"/>
                <a:ea typeface="+mn-ea"/>
                <a:cs typeface="+mn-cs"/>
              </a:rPr>
              <a:t>Se necesita una base de datos central con el fin de que se comparta la información de transito de las personas a través de los países con el fin de construir una base de datos integrada y con la que se pueda atender las  necesidades de una mejor manera. </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Recopilación de datos por parte de las autoridades del país de origen.</a:t>
            </a:r>
            <a:r>
              <a:rPr lang="en-US" dirty="0" smtClean="0">
                <a:effectLst/>
              </a:rPr>
              <a:t>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Fuentes de información: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Redes de vinculación de la representación consular con las distintas instancias de gobiernos del país de destino</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Mecanismos consulares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Registro consular de carácter obligatorio (para los países que lo tengan)</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Redes sociales/Internet</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Diáspora</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Comunidades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Autoridades aeroportuarias (registros de salida)</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Instituciones que fomentan el voto en el exterior</a:t>
            </a:r>
            <a:endParaRPr lang="en-U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Principales dificultades que obstaculizan el acopio de datos: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Compartir información entre instancia: debido a lo sensible de la misma, muchas veces se mantiene bajo reserva</a:t>
            </a:r>
            <a:endParaRPr lang="en-US" sz="1200" kern="1200" dirty="0" smtClean="0">
              <a:solidFill>
                <a:schemeClr val="tx1"/>
              </a:solidFill>
              <a:effectLst/>
              <a:latin typeface="+mn-lt"/>
              <a:ea typeface="+mn-ea"/>
              <a:cs typeface="+mn-cs"/>
            </a:endParaRPr>
          </a:p>
          <a:p>
            <a:pPr marL="171450" lvl="0" indent="-171450">
              <a:buFont typeface="Arial" charset="0"/>
              <a:buChar char="•"/>
            </a:pPr>
            <a:r>
              <a:rPr lang="es-ES" sz="1200" kern="1200" dirty="0" smtClean="0">
                <a:solidFill>
                  <a:schemeClr val="tx1"/>
                </a:solidFill>
                <a:effectLst/>
                <a:latin typeface="+mn-lt"/>
                <a:ea typeface="+mn-ea"/>
                <a:cs typeface="+mn-cs"/>
              </a:rPr>
              <a:t>Idioma: Principalmente en México y Guatemala, existen poblaciones de origen indígena. Un ejemplo es el acercamiento de Guatemala con México con la Academia de lenguas (maya) para brindar información a las autoridades mexicanas a través de traducción especializada.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Sesión informativa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Belice: Protección para ciudadanos de Belice en el exterior afectados por una crisis.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repasaron los actores relevantes y ministerios involucrados.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Entre las iniciativas resalta la asistencia para ciudadanos, la información analizada a través de las embajadas y el departamento de inmigración para su difusión y emisión de documentos respectivamente.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También se resalta el programa para las diásporas el cual es una colaboración entre el RREE y la Dirección de Migración para asistir y proveer a información a la gran cantidad de ciudadanos en el exterior, principalmente en Estados Unidos. Las embajadas recopilan y guardan la información específica de los ciudadanos en su área para poder asistirlos en caso de cambios en políticas migratorias o condiciones migratorias o en caso de que se estén irrespetando sus derechos humanos o no sean tratados con respecto o dignidad.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Conclusiones: A pesar de los recursos limitados, Belice continua promoviendo programas que provean un mejor servicio. A pesar de que un país pequeño tiene recursos limitados, en este caso es algunas situaciones esto es una ventaja.  </a:t>
            </a:r>
          </a:p>
          <a:p>
            <a:pPr lvl="0"/>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Guatemala;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Comprometido con sus connacionales, sin importar su estatus migratorio. Por ello es importante conocer la situación e ubicación de los ciudadanos como el creado para los Estados Unidos por medio de la Red Consular. La red consular en tanto en los Estados Unidos y e México ha sido reforzada, con ayuda de la OIM, por medio de kits de emergencia consular, E-</a:t>
            </a:r>
            <a:r>
              <a:rPr lang="es-ES" sz="1200" kern="1200" dirty="0" err="1" smtClean="0">
                <a:solidFill>
                  <a:schemeClr val="tx1"/>
                </a:solidFill>
                <a:effectLst/>
                <a:latin typeface="+mn-lt"/>
                <a:ea typeface="+mn-ea"/>
                <a:cs typeface="+mn-cs"/>
              </a:rPr>
              <a:t>Learning</a:t>
            </a:r>
            <a:r>
              <a:rPr lang="es-ES" sz="1200" kern="1200" dirty="0" smtClean="0">
                <a:solidFill>
                  <a:schemeClr val="tx1"/>
                </a:solidFill>
                <a:effectLst/>
                <a:latin typeface="+mn-lt"/>
                <a:ea typeface="+mn-ea"/>
                <a:cs typeface="+mn-cs"/>
              </a:rPr>
              <a:t>, las bases de datos SIRAC y la aplicación MIGUATE.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Existe un </a:t>
            </a:r>
            <a:r>
              <a:rPr lang="es-ES" sz="1200" kern="1200" dirty="0" err="1" smtClean="0">
                <a:solidFill>
                  <a:schemeClr val="tx1"/>
                </a:solidFill>
                <a:effectLst/>
                <a:latin typeface="+mn-lt"/>
                <a:ea typeface="+mn-ea"/>
                <a:cs typeface="+mn-cs"/>
              </a:rPr>
              <a:t>call</a:t>
            </a:r>
            <a:r>
              <a:rPr lang="es-ES" sz="1200" kern="1200" dirty="0" smtClean="0">
                <a:solidFill>
                  <a:schemeClr val="tx1"/>
                </a:solidFill>
                <a:effectLst/>
                <a:latin typeface="+mn-lt"/>
                <a:ea typeface="+mn-ea"/>
                <a:cs typeface="+mn-cs"/>
              </a:rPr>
              <a:t> center gratuito que atiene a personas en ingles español y cuatro idiomas mayas y existe un fondo de repatriación en Cancillería.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App MIGUATE: Permite una visibilidad y la construcción de una línea de apoyo para guatemaltecos en el extranjero, ver información en tiempo real por zona consular, crea un canal de comunicación para informar sobre emergencias naturales, accidentes y apoyo a migrantes, y genera estadísticas y alertas de GPS para análisis y atención en toma de decisiones. Además ofrece un listado de servicios consulares, con un apartado especial para situaciones de emergencias. </a:t>
            </a:r>
          </a:p>
          <a:p>
            <a:pPr lvl="0"/>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Honduras</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han generado recopilaciones de datos de las personas privadas de libertada y a través de los consulados hondureños. En los últimos, se han dado jornadas de capacitación y orientación de cómo actuar en situaciones de crisis.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utilizo el ejemplo de las inundaciones de </a:t>
            </a:r>
            <a:r>
              <a:rPr lang="es-ES" sz="1200" kern="1200" dirty="0" err="1" smtClean="0">
                <a:solidFill>
                  <a:schemeClr val="tx1"/>
                </a:solidFill>
                <a:effectLst/>
                <a:latin typeface="+mn-lt"/>
                <a:ea typeface="+mn-ea"/>
                <a:cs typeface="+mn-cs"/>
              </a:rPr>
              <a:t>Louisina</a:t>
            </a:r>
            <a:r>
              <a:rPr lang="es-ES" sz="1200" kern="1200" dirty="0" smtClean="0">
                <a:solidFill>
                  <a:schemeClr val="tx1"/>
                </a:solidFill>
                <a:effectLst/>
                <a:latin typeface="+mn-lt"/>
                <a:ea typeface="+mn-ea"/>
                <a:cs typeface="+mn-cs"/>
              </a:rPr>
              <a:t> para ejemplar la aplicación de la asistencia dada a hondureños utilizando el fondo de solidaridad del hondureño migrante. También se resalta la creación del centro consular de protección a migrantes Hondureños en Houston. Se abrirá una oficina similar en México, que se adicionara a las 11 ya existentes. Finalmente se dispone de un </a:t>
            </a:r>
            <a:r>
              <a:rPr lang="es-ES" sz="1200" kern="1200" dirty="0" err="1" smtClean="0">
                <a:solidFill>
                  <a:schemeClr val="tx1"/>
                </a:solidFill>
                <a:effectLst/>
                <a:latin typeface="+mn-lt"/>
                <a:ea typeface="+mn-ea"/>
                <a:cs typeface="+mn-cs"/>
              </a:rPr>
              <a:t>call</a:t>
            </a:r>
            <a:r>
              <a:rPr lang="es-ES" sz="1200" kern="1200" dirty="0" smtClean="0">
                <a:solidFill>
                  <a:schemeClr val="tx1"/>
                </a:solidFill>
                <a:effectLst/>
                <a:latin typeface="+mn-lt"/>
                <a:ea typeface="+mn-ea"/>
                <a:cs typeface="+mn-cs"/>
              </a:rPr>
              <a:t> center de emergencia y consulta.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República Dominica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utilizo el ejemplo del terremoto de Haití para ejemplificar la aplicación del Manual Regional de Procedimiento de las Cancillerías en caso de Desastres. También se resaltaron las acciones en el terremoto de Ecuador para trasladar dominicanos afectados y el retorno de los nacionales.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provee asistencia y se tiene una base de datos.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También se está creando un plan piloto de seguro para la repatriación de cuerpos. Este se activó en periodo de prueba en Madrid.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posee una base de datos de dominicanos en el exterior. </a:t>
            </a:r>
          </a:p>
          <a:p>
            <a:pPr lvl="0"/>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República Dominica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utilizo el ejemplo del terremoto de Haití para ejemplificar la aplicación del Manual Regional de Procedimiento de las Cancillerías en caso de Desastres. También se resaltaron las acciones en el terremoto de Ecuador para trasladar dominicanos afectados y el retorno de los nacionales.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provee asistencia y se tiene una base de datos.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También se está creando un plan piloto de seguro para la repatriación de cuerpos. Este se activó en periodo de prueba en Madrid. </a:t>
            </a:r>
            <a:endParaRPr lang="en-U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posee una base de datos de dominicanos en el exterior. </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09094-8C20-084A-B33C-EF76BA4F7A69}" type="slidenum">
              <a:rPr lang="en-US" smtClean="0"/>
              <a:t>10</a:t>
            </a:fld>
            <a:endParaRPr lang="en-US"/>
          </a:p>
        </p:txBody>
      </p:sp>
    </p:spTree>
    <p:extLst>
      <p:ext uri="{BB962C8B-B14F-4D97-AF65-F5344CB8AC3E}">
        <p14:creationId xmlns:p14="http://schemas.microsoft.com/office/powerpoint/2010/main" val="85102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241B1-C289-E04C-A7A3-0EC1EDBA9B6A}"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135657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241B1-C289-E04C-A7A3-0EC1EDBA9B6A}"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3246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241B1-C289-E04C-A7A3-0EC1EDBA9B6A}"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26802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241B1-C289-E04C-A7A3-0EC1EDBA9B6A}"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192425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241B1-C289-E04C-A7A3-0EC1EDBA9B6A}"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197098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241B1-C289-E04C-A7A3-0EC1EDBA9B6A}" type="datetimeFigureOut">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148975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241B1-C289-E04C-A7A3-0EC1EDBA9B6A}" type="datetimeFigureOut">
              <a:rPr lang="en-US" smtClean="0"/>
              <a:pPr/>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86757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241B1-C289-E04C-A7A3-0EC1EDBA9B6A}" type="datetimeFigureOut">
              <a:rPr lang="en-US" smtClean="0"/>
              <a:pPr/>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201251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241B1-C289-E04C-A7A3-0EC1EDBA9B6A}" type="datetimeFigureOut">
              <a:rPr lang="en-US" smtClean="0"/>
              <a:pPr/>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140513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241B1-C289-E04C-A7A3-0EC1EDBA9B6A}" type="datetimeFigureOut">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28399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241B1-C289-E04C-A7A3-0EC1EDBA9B6A}" type="datetimeFigureOut">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138150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241B1-C289-E04C-A7A3-0EC1EDBA9B6A}" type="datetimeFigureOut">
              <a:rPr lang="en-US" smtClean="0"/>
              <a:pPr/>
              <a:t>6/21/2017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47243-6677-3F44-96EA-3A99EDB2C856}" type="slidenum">
              <a:rPr lang="en-US" smtClean="0"/>
              <a:pPr/>
              <a:t>‹Nº›</a:t>
            </a:fld>
            <a:endParaRPr lang="en-US"/>
          </a:p>
        </p:txBody>
      </p:sp>
    </p:spTree>
    <p:extLst>
      <p:ext uri="{BB962C8B-B14F-4D97-AF65-F5344CB8AC3E}">
        <p14:creationId xmlns="" xmlns:p14="http://schemas.microsoft.com/office/powerpoint/2010/main" val="245405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png"/><Relationship Id="rId5" Type="http://schemas.openxmlformats.org/officeDocument/2006/relationships/diagramQuickStyle" Target="../diagrams/quickStyle2.xml"/><Relationship Id="rId10" Type="http://schemas.openxmlformats.org/officeDocument/2006/relationships/slide" Target="slide10.xml"/><Relationship Id="rId4" Type="http://schemas.openxmlformats.org/officeDocument/2006/relationships/diagramLayout" Target="../diagrams/layout2.xml"/><Relationship Id="rId9" Type="http://schemas.openxmlformats.org/officeDocument/2006/relationships/slide" Target="slide8.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527" y="1856476"/>
            <a:ext cx="9144000" cy="2387600"/>
          </a:xfrm>
        </p:spPr>
        <p:txBody>
          <a:bodyPr>
            <a:normAutofit/>
          </a:bodyPr>
          <a:lstStyle/>
          <a:p>
            <a:r>
              <a:rPr lang="es-ES_tradnl" sz="4800" b="1" dirty="0" smtClean="0">
                <a:solidFill>
                  <a:schemeClr val="accent1">
                    <a:lumMod val="50000"/>
                  </a:schemeClr>
                </a:solidFill>
                <a:latin typeface="+mn-lt"/>
              </a:rPr>
              <a:t>“La Respuesta a las </a:t>
            </a:r>
            <a:r>
              <a:rPr lang="es-ES_tradnl" sz="4800" b="1" dirty="0" smtClean="0">
                <a:solidFill>
                  <a:schemeClr val="accent1">
                    <a:lumMod val="50000"/>
                  </a:schemeClr>
                </a:solidFill>
                <a:latin typeface="+mn-lt"/>
              </a:rPr>
              <a:t>Necesidades </a:t>
            </a:r>
            <a:r>
              <a:rPr lang="es-ES_tradnl" sz="4800" b="1" dirty="0" smtClean="0">
                <a:solidFill>
                  <a:schemeClr val="accent1">
                    <a:lumMod val="50000"/>
                  </a:schemeClr>
                </a:solidFill>
                <a:latin typeface="+mn-lt"/>
              </a:rPr>
              <a:t>de los Nacionales en el Exterior Durante una Crisis”</a:t>
            </a:r>
            <a:endParaRPr lang="es-ES_tradnl" sz="4800" b="1" dirty="0">
              <a:solidFill>
                <a:schemeClr val="accent1">
                  <a:lumMod val="50000"/>
                </a:schemeClr>
              </a:solidFill>
              <a:latin typeface="+mn-lt"/>
            </a:endParaRPr>
          </a:p>
        </p:txBody>
      </p:sp>
      <p:sp>
        <p:nvSpPr>
          <p:cNvPr id="3" name="Subtitle 2"/>
          <p:cNvSpPr>
            <a:spLocks noGrp="1"/>
          </p:cNvSpPr>
          <p:nvPr>
            <p:ph type="subTitle" idx="1"/>
          </p:nvPr>
        </p:nvSpPr>
        <p:spPr>
          <a:xfrm>
            <a:off x="3411413" y="4366144"/>
            <a:ext cx="5317589" cy="463526"/>
          </a:xfrm>
        </p:spPr>
        <p:txBody>
          <a:bodyPr>
            <a:noAutofit/>
          </a:bodyPr>
          <a:lstStyle/>
          <a:p>
            <a:r>
              <a:rPr lang="es-ES_tradnl" b="1" dirty="0" smtClean="0">
                <a:solidFill>
                  <a:schemeClr val="accent1">
                    <a:lumMod val="50000"/>
                  </a:schemeClr>
                </a:solidFill>
              </a:rPr>
              <a:t>Taller de Capacitación Regional</a:t>
            </a:r>
          </a:p>
          <a:p>
            <a:r>
              <a:rPr lang="es-ES_tradnl" b="1" dirty="0" smtClean="0">
                <a:solidFill>
                  <a:schemeClr val="accent1">
                    <a:lumMod val="50000"/>
                  </a:schemeClr>
                </a:solidFill>
              </a:rPr>
              <a:t>San </a:t>
            </a:r>
            <a:r>
              <a:rPr lang="es-ES_tradnl" b="1" dirty="0" smtClean="0">
                <a:solidFill>
                  <a:schemeClr val="accent1">
                    <a:lumMod val="50000"/>
                  </a:schemeClr>
                </a:solidFill>
              </a:rPr>
              <a:t>José, </a:t>
            </a:r>
            <a:r>
              <a:rPr lang="es-ES_tradnl" b="1" dirty="0" smtClean="0">
                <a:solidFill>
                  <a:schemeClr val="accent1">
                    <a:lumMod val="50000"/>
                  </a:schemeClr>
                </a:solidFill>
              </a:rPr>
              <a:t>Costa Rica</a:t>
            </a:r>
          </a:p>
          <a:p>
            <a:r>
              <a:rPr lang="es-ES_tradnl" b="1" dirty="0" smtClean="0">
                <a:solidFill>
                  <a:schemeClr val="accent1">
                    <a:lumMod val="50000"/>
                  </a:schemeClr>
                </a:solidFill>
              </a:rPr>
              <a:t>1 y 2 de Febrero</a:t>
            </a:r>
            <a:endParaRPr lang="es-ES_tradnl" b="1" dirty="0">
              <a:solidFill>
                <a:schemeClr val="accent1">
                  <a:lumMod val="50000"/>
                </a:schemeClr>
              </a:solidFill>
            </a:endParaRPr>
          </a:p>
        </p:txBody>
      </p:sp>
      <p:pic>
        <p:nvPicPr>
          <p:cNvPr id="4" name="Picture 3" descr="C:\Users\abonnie\Desktop\cr.png"/>
          <p:cNvPicPr/>
          <p:nvPr/>
        </p:nvPicPr>
        <p:blipFill>
          <a:blip r:embed="rId3">
            <a:extLst>
              <a:ext uri="{28A0092B-C50C-407E-A947-70E740481C1C}">
                <a14:useLocalDpi xmlns="" xmlns:a14="http://schemas.microsoft.com/office/drawing/2010/main" val="0"/>
              </a:ext>
            </a:extLst>
          </a:blip>
          <a:srcRect/>
          <a:stretch>
            <a:fillRect/>
          </a:stretch>
        </p:blipFill>
        <p:spPr bwMode="auto">
          <a:xfrm>
            <a:off x="372781" y="109975"/>
            <a:ext cx="936625" cy="561340"/>
          </a:xfrm>
          <a:prstGeom prst="rect">
            <a:avLst/>
          </a:prstGeom>
          <a:noFill/>
          <a:ln>
            <a:noFill/>
          </a:ln>
        </p:spPr>
      </p:pic>
      <p:pic>
        <p:nvPicPr>
          <p:cNvPr id="5" name="Picture 4" descr="CRM Logo"/>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0625" y="42982"/>
            <a:ext cx="2190750" cy="695325"/>
          </a:xfrm>
          <a:prstGeom prst="rect">
            <a:avLst/>
          </a:prstGeom>
          <a:noFill/>
          <a:ln>
            <a:noFill/>
          </a:ln>
        </p:spPr>
      </p:pic>
      <p:pic>
        <p:nvPicPr>
          <p:cNvPr id="6" name="Picture 5" descr="http://gcdocs2/otcs/cs.exe/51895385/image001.png?func=doc.Fetch&amp;nodeid=51895385"/>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835669" y="5741043"/>
            <a:ext cx="901059" cy="962415"/>
          </a:xfrm>
          <a:prstGeom prst="rect">
            <a:avLst/>
          </a:prstGeom>
          <a:noFill/>
          <a:ln>
            <a:noFill/>
          </a:ln>
        </p:spPr>
      </p:pic>
      <p:pic>
        <p:nvPicPr>
          <p:cNvPr id="7" name="Picture 6" descr="C:\Users\abonnie\Downloads\logo bandera EEUU.jpg"/>
          <p:cNvPicPr/>
          <p:nvPr/>
        </p:nvPicPr>
        <p:blipFill>
          <a:blip r:embed="rId6">
            <a:extLst>
              <a:ext uri="{28A0092B-C50C-407E-A947-70E740481C1C}">
                <a14:useLocalDpi xmlns="" xmlns:a14="http://schemas.microsoft.com/office/drawing/2010/main" val="0"/>
              </a:ext>
            </a:extLst>
          </a:blip>
          <a:srcRect/>
          <a:stretch>
            <a:fillRect/>
          </a:stretch>
        </p:blipFill>
        <p:spPr bwMode="auto">
          <a:xfrm>
            <a:off x="1168725" y="6138943"/>
            <a:ext cx="970280" cy="509905"/>
          </a:xfrm>
          <a:prstGeom prst="rect">
            <a:avLst/>
          </a:prstGeom>
          <a:noFill/>
          <a:ln>
            <a:noFill/>
          </a:ln>
        </p:spPr>
      </p:pic>
      <p:pic>
        <p:nvPicPr>
          <p:cNvPr id="8" name="Picture 7" descr="C:\Users\abonnie\Downloads\logo Dpto Estado EEUU.png"/>
          <p:cNvPicPr/>
          <p:nvPr/>
        </p:nvPicPr>
        <p:blipFill>
          <a:blip r:embed="rId7">
            <a:extLst>
              <a:ext uri="{28A0092B-C50C-407E-A947-70E740481C1C}">
                <a14:useLocalDpi xmlns="" xmlns:a14="http://schemas.microsoft.com/office/drawing/2010/main" val="0"/>
              </a:ext>
            </a:extLst>
          </a:blip>
          <a:srcRect/>
          <a:stretch>
            <a:fillRect/>
          </a:stretch>
        </p:blipFill>
        <p:spPr bwMode="auto">
          <a:xfrm>
            <a:off x="503880" y="6119258"/>
            <a:ext cx="584200" cy="584200"/>
          </a:xfrm>
          <a:prstGeom prst="rect">
            <a:avLst/>
          </a:prstGeom>
          <a:noFill/>
          <a:ln>
            <a:noFill/>
          </a:ln>
        </p:spPr>
      </p:pic>
    </p:spTree>
    <p:extLst>
      <p:ext uri="{BB962C8B-B14F-4D97-AF65-F5344CB8AC3E}">
        <p14:creationId xmlns="" xmlns:p14="http://schemas.microsoft.com/office/powerpoint/2010/main" val="16169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774" y="841237"/>
            <a:ext cx="9687611" cy="120659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Tema 3. Coordinación regional para mejorar la preparación para las crisis y la asistencia a los migrantes afectados.</a:t>
            </a:r>
          </a:p>
        </p:txBody>
      </p:sp>
      <p:sp>
        <p:nvSpPr>
          <p:cNvPr id="7" name="Content Placeholder 2"/>
          <p:cNvSpPr txBox="1">
            <a:spLocks/>
          </p:cNvSpPr>
          <p:nvPr/>
        </p:nvSpPr>
        <p:spPr>
          <a:xfrm>
            <a:off x="441128" y="2475914"/>
            <a:ext cx="5647420" cy="3915357"/>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s-ES_tradnl" sz="1800" b="1" dirty="0" smtClean="0">
                <a:solidFill>
                  <a:schemeClr val="accent1">
                    <a:lumMod val="50000"/>
                  </a:schemeClr>
                </a:solidFill>
              </a:rPr>
              <a:t>Recomendaciones Finales</a:t>
            </a:r>
          </a:p>
          <a:p>
            <a:pPr>
              <a:lnSpc>
                <a:spcPct val="100000"/>
              </a:lnSpc>
              <a:spcBef>
                <a:spcPts val="0"/>
              </a:spcBef>
              <a:buFont typeface="+mj-lt"/>
              <a:buAutoNum type="arabicPeriod"/>
            </a:pPr>
            <a:endParaRPr lang="es-ES_tradnl" sz="1200" dirty="0" smtClean="0">
              <a:solidFill>
                <a:schemeClr val="accent1">
                  <a:lumMod val="50000"/>
                </a:schemeClr>
              </a:solidFill>
            </a:endParaRPr>
          </a:p>
          <a:p>
            <a:pPr>
              <a:lnSpc>
                <a:spcPct val="100000"/>
              </a:lnSpc>
              <a:spcBef>
                <a:spcPts val="0"/>
              </a:spcBef>
              <a:buFont typeface="+mj-lt"/>
              <a:buAutoNum type="arabicPeriod"/>
            </a:pPr>
            <a:r>
              <a:rPr lang="es-ES_tradnl" sz="1200" b="1" dirty="0">
                <a:solidFill>
                  <a:schemeClr val="accent1">
                    <a:lumMod val="50000"/>
                  </a:schemeClr>
                </a:solidFill>
              </a:rPr>
              <a:t>Realizar un directorio de contactos de funcionarios </a:t>
            </a:r>
            <a:r>
              <a:rPr lang="es-ES_tradnl" sz="1200" dirty="0">
                <a:solidFill>
                  <a:schemeClr val="accent1">
                    <a:lumMod val="50000"/>
                  </a:schemeClr>
                </a:solidFill>
              </a:rPr>
              <a:t>de cada representación consular por país, así como de organizaciones de la sociedad civil, instituciones privadas e iglesias, con el objetivo de establecer acuerdos de intercambios, mecanismos conjuntos y estrategias de comunicación durante la fase previa a una crisis o post- crisis. El mismo será  actualizado cada 6 meses.</a:t>
            </a:r>
          </a:p>
          <a:p>
            <a:pPr>
              <a:lnSpc>
                <a:spcPct val="100000"/>
              </a:lnSpc>
              <a:spcBef>
                <a:spcPts val="0"/>
              </a:spcBef>
              <a:buFont typeface="+mj-lt"/>
              <a:buAutoNum type="arabicPeriod"/>
            </a:pPr>
            <a:r>
              <a:rPr lang="es-ES_tradnl" sz="1200" dirty="0">
                <a:solidFill>
                  <a:schemeClr val="accent1">
                    <a:lumMod val="50000"/>
                  </a:schemeClr>
                </a:solidFill>
              </a:rPr>
              <a:t>Solicitar a la ST de la CRM el listado de puntos focales en materia de asistencia y protección consular.</a:t>
            </a:r>
          </a:p>
          <a:p>
            <a:pPr>
              <a:lnSpc>
                <a:spcPct val="100000"/>
              </a:lnSpc>
              <a:spcBef>
                <a:spcPts val="0"/>
              </a:spcBef>
              <a:buFont typeface="+mj-lt"/>
              <a:buAutoNum type="arabicPeriod"/>
            </a:pPr>
            <a:r>
              <a:rPr lang="es-ES_tradnl" sz="1200" b="1" dirty="0">
                <a:solidFill>
                  <a:schemeClr val="accent1">
                    <a:lumMod val="50000"/>
                  </a:schemeClr>
                </a:solidFill>
              </a:rPr>
              <a:t>Desarrollar procedimientos operativos para la coordinación, incluyendo el desarrollo de un sistema conjunto de información y comunicación sobre crisis.</a:t>
            </a:r>
          </a:p>
          <a:p>
            <a:pPr>
              <a:lnSpc>
                <a:spcPct val="100000"/>
              </a:lnSpc>
              <a:spcBef>
                <a:spcPts val="0"/>
              </a:spcBef>
              <a:buFont typeface="+mj-lt"/>
              <a:buAutoNum type="arabicPeriod"/>
            </a:pPr>
            <a:r>
              <a:rPr lang="es-ES_tradnl" sz="1200" dirty="0">
                <a:solidFill>
                  <a:schemeClr val="accent1">
                    <a:lumMod val="50000"/>
                  </a:schemeClr>
                </a:solidFill>
              </a:rPr>
              <a:t>Desarrollar mecanismos de acopio conjunto de información sobre la crisis.</a:t>
            </a:r>
          </a:p>
          <a:p>
            <a:pPr>
              <a:lnSpc>
                <a:spcPct val="100000"/>
              </a:lnSpc>
              <a:spcBef>
                <a:spcPts val="0"/>
              </a:spcBef>
              <a:buFont typeface="+mj-lt"/>
              <a:buAutoNum type="arabicPeriod"/>
            </a:pPr>
            <a:r>
              <a:rPr lang="es-ES_tradnl" sz="1200" dirty="0">
                <a:solidFill>
                  <a:schemeClr val="accent1">
                    <a:lumMod val="50000"/>
                  </a:schemeClr>
                </a:solidFill>
              </a:rPr>
              <a:t>Desarrollar vínculos y estrategias de cooperación con la sociedad civil y con el sector privado.</a:t>
            </a:r>
          </a:p>
          <a:p>
            <a:pPr>
              <a:lnSpc>
                <a:spcPct val="100000"/>
              </a:lnSpc>
              <a:spcBef>
                <a:spcPts val="0"/>
              </a:spcBef>
              <a:buFont typeface="+mj-lt"/>
              <a:buAutoNum type="arabicPeriod"/>
            </a:pPr>
            <a:r>
              <a:rPr lang="es-ES_tradnl" sz="1200" b="1" dirty="0">
                <a:solidFill>
                  <a:schemeClr val="accent1">
                    <a:lumMod val="50000"/>
                  </a:schemeClr>
                </a:solidFill>
              </a:rPr>
              <a:t>Elaborar un protocolo o una guía básica para la actuación en situaciones de crisis con procedimientos estándar (</a:t>
            </a:r>
            <a:r>
              <a:rPr lang="es-ES_tradnl" sz="1200" b="1" dirty="0" err="1">
                <a:solidFill>
                  <a:schemeClr val="accent1">
                    <a:lumMod val="50000"/>
                  </a:schemeClr>
                </a:solidFill>
              </a:rPr>
              <a:t>SOPs</a:t>
            </a:r>
            <a:r>
              <a:rPr lang="es-ES_tradnl" sz="1200" b="1" dirty="0">
                <a:solidFill>
                  <a:schemeClr val="accent1">
                    <a:lumMod val="50000"/>
                  </a:schemeClr>
                </a:solidFill>
              </a:rPr>
              <a:t>). </a:t>
            </a:r>
          </a:p>
          <a:p>
            <a:pPr marL="0" indent="0">
              <a:lnSpc>
                <a:spcPct val="100000"/>
              </a:lnSpc>
              <a:spcBef>
                <a:spcPts val="0"/>
              </a:spcBef>
              <a:buNone/>
            </a:pPr>
            <a:endParaRPr lang="es-ES_tradnl" sz="1200" dirty="0">
              <a:solidFill>
                <a:schemeClr val="accent1">
                  <a:lumMod val="50000"/>
                </a:schemeClr>
              </a:solidFill>
            </a:endParaRPr>
          </a:p>
        </p:txBody>
      </p:sp>
      <p:pic>
        <p:nvPicPr>
          <p:cNvPr id="3" name="Picture 2"/>
          <p:cNvPicPr>
            <a:picLocks noChangeAspect="1"/>
          </p:cNvPicPr>
          <p:nvPr/>
        </p:nvPicPr>
        <p:blipFill>
          <a:blip r:embed="rId3"/>
          <a:stretch>
            <a:fillRect/>
          </a:stretch>
        </p:blipFill>
        <p:spPr>
          <a:xfrm>
            <a:off x="6668586" y="2724770"/>
            <a:ext cx="4970425" cy="3172532"/>
          </a:xfrm>
          <a:prstGeom prst="rect">
            <a:avLst/>
          </a:prstGeom>
        </p:spPr>
      </p:pic>
    </p:spTree>
    <p:extLst>
      <p:ext uri="{BB962C8B-B14F-4D97-AF65-F5344CB8AC3E}">
        <p14:creationId xmlns="" xmlns:p14="http://schemas.microsoft.com/office/powerpoint/2010/main" val="15787933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4</a:t>
            </a:r>
            <a:endParaRPr lang="es-ES_tradnl" b="1" dirty="0">
              <a:solidFill>
                <a:srgbClr val="002060"/>
              </a:solidFill>
              <a:latin typeface="+mn-lt"/>
            </a:endParaRPr>
          </a:p>
        </p:txBody>
      </p:sp>
      <p:sp>
        <p:nvSpPr>
          <p:cNvPr id="5" name="Title 1"/>
          <p:cNvSpPr txBox="1">
            <a:spLocks/>
          </p:cNvSpPr>
          <p:nvPr/>
        </p:nvSpPr>
        <p:spPr>
          <a:xfrm>
            <a:off x="159774" y="841237"/>
            <a:ext cx="9800152"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Recopilación de información de los migrantes en el exterior para facilitar la preparación y respuesta en crisis</a:t>
            </a:r>
          </a:p>
        </p:txBody>
      </p:sp>
      <p:graphicFrame>
        <p:nvGraphicFramePr>
          <p:cNvPr id="7" name="Diagram 6"/>
          <p:cNvGraphicFramePr/>
          <p:nvPr>
            <p:extLst>
              <p:ext uri="{D42A27DB-BD31-4B8C-83A1-F6EECF244321}">
                <p14:modId xmlns:p14="http://schemas.microsoft.com/office/powerpoint/2010/main" val="1484299762"/>
              </p:ext>
            </p:extLst>
          </p:nvPr>
        </p:nvGraphicFramePr>
        <p:xfrm>
          <a:off x="159774" y="2271252"/>
          <a:ext cx="7568382"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542365" y="3362632"/>
            <a:ext cx="3926396" cy="2831691"/>
          </a:xfrm>
          <a:ln>
            <a:solidFill>
              <a:schemeClr val="tx2"/>
            </a:solidFill>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000" dirty="0" smtClean="0">
                <a:solidFill>
                  <a:schemeClr val="accent1">
                    <a:lumMod val="50000"/>
                  </a:schemeClr>
                </a:solidFill>
              </a:rPr>
              <a:t>Temática</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r>
              <a:rPr lang="es-ES" sz="1200" dirty="0">
                <a:solidFill>
                  <a:schemeClr val="accent1">
                    <a:lumMod val="50000"/>
                  </a:schemeClr>
                </a:solidFill>
              </a:rPr>
              <a:t>Principales fuentes de información disponible en el país de origen.</a:t>
            </a:r>
            <a:r>
              <a:rPr lang="en-US" sz="1200" dirty="0">
                <a:solidFill>
                  <a:schemeClr val="accent1">
                    <a:lumMod val="50000"/>
                  </a:schemeClr>
                </a:solidFill>
              </a:rPr>
              <a:t> </a:t>
            </a:r>
            <a:endParaRPr lang="es-ES" sz="1200" dirty="0" smtClean="0">
              <a:solidFill>
                <a:schemeClr val="accent1">
                  <a:lumMod val="50000"/>
                </a:schemeClr>
              </a:solidFill>
            </a:endParaRPr>
          </a:p>
          <a:p>
            <a:pPr>
              <a:lnSpc>
                <a:spcPct val="100000"/>
              </a:lnSpc>
              <a:spcBef>
                <a:spcPts val="0"/>
              </a:spcBef>
            </a:pPr>
            <a:r>
              <a:rPr lang="es-ES" sz="1200" dirty="0" smtClean="0">
                <a:solidFill>
                  <a:schemeClr val="accent1">
                    <a:lumMod val="50000"/>
                  </a:schemeClr>
                </a:solidFill>
              </a:rPr>
              <a:t>Principales </a:t>
            </a:r>
            <a:r>
              <a:rPr lang="es-ES" sz="1200" dirty="0">
                <a:solidFill>
                  <a:schemeClr val="accent1">
                    <a:lumMod val="50000"/>
                  </a:schemeClr>
                </a:solidFill>
              </a:rPr>
              <a:t>fuentes de información disponible en el país de acogida.</a:t>
            </a:r>
            <a:r>
              <a:rPr lang="en-US" sz="1200" dirty="0">
                <a:solidFill>
                  <a:schemeClr val="accent1">
                    <a:lumMod val="50000"/>
                  </a:schemeClr>
                </a:solidFill>
              </a:rPr>
              <a:t> </a:t>
            </a:r>
            <a:endParaRPr lang="es-ES_tradnl" sz="1200" dirty="0" smtClean="0">
              <a:solidFill>
                <a:schemeClr val="accent1">
                  <a:lumMod val="50000"/>
                </a:schemeClr>
              </a:solidFill>
            </a:endParaRPr>
          </a:p>
          <a:p>
            <a:pPr>
              <a:lnSpc>
                <a:spcPct val="100000"/>
              </a:lnSpc>
              <a:spcBef>
                <a:spcPts val="0"/>
              </a:spcBef>
            </a:pPr>
            <a:r>
              <a:rPr lang="es-ES" sz="1200" dirty="0">
                <a:solidFill>
                  <a:schemeClr val="accent1">
                    <a:lumMod val="50000"/>
                  </a:schemeClr>
                </a:solidFill>
              </a:rPr>
              <a:t>Temas sobre los que procede recabar información.</a:t>
            </a:r>
            <a:r>
              <a:rPr lang="en-US" sz="1200" dirty="0">
                <a:solidFill>
                  <a:schemeClr val="accent1">
                    <a:lumMod val="50000"/>
                  </a:schemeClr>
                </a:solidFill>
              </a:rPr>
              <a:t> </a:t>
            </a: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Recopilación </a:t>
            </a:r>
            <a:r>
              <a:rPr lang="es-ES_tradnl" sz="1200" dirty="0">
                <a:solidFill>
                  <a:schemeClr val="accent1">
                    <a:lumMod val="50000"/>
                  </a:schemeClr>
                </a:solidFill>
              </a:rPr>
              <a:t>de datos por parte de las autoridades del país de origen.</a:t>
            </a: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Practicas en los países expositores y otros. </a:t>
            </a:r>
          </a:p>
          <a:p>
            <a:pPr>
              <a:lnSpc>
                <a:spcPct val="100000"/>
              </a:lnSpc>
              <a:spcBef>
                <a:spcPts val="0"/>
              </a:spcBef>
            </a:pPr>
            <a:r>
              <a:rPr lang="es-ES_tradnl" sz="1200" dirty="0" smtClean="0">
                <a:solidFill>
                  <a:schemeClr val="accent1">
                    <a:lumMod val="50000"/>
                  </a:schemeClr>
                </a:solidFill>
              </a:rPr>
              <a:t>Ejemplos de casos reales en los países expositores.</a:t>
            </a:r>
            <a:endParaRPr lang="es-ES_tradnl" sz="1200" dirty="0">
              <a:solidFill>
                <a:schemeClr val="accent1">
                  <a:lumMod val="50000"/>
                </a:schemeClr>
              </a:solidFill>
            </a:endParaRPr>
          </a:p>
        </p:txBody>
      </p:sp>
      <p:sp>
        <p:nvSpPr>
          <p:cNvPr id="10" name="Content Placeholder 2"/>
          <p:cNvSpPr txBox="1">
            <a:spLocks/>
          </p:cNvSpPr>
          <p:nvPr/>
        </p:nvSpPr>
        <p:spPr>
          <a:xfrm>
            <a:off x="5031659" y="3362632"/>
            <a:ext cx="5392994" cy="2831692"/>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sz="2000" dirty="0" smtClean="0">
                <a:solidFill>
                  <a:schemeClr val="accent1">
                    <a:lumMod val="50000"/>
                  </a:schemeClr>
                </a:solidFill>
              </a:rPr>
              <a:t>Ideas resaltadas o conclusiones</a:t>
            </a:r>
          </a:p>
          <a:p>
            <a:pPr marL="0" indent="0">
              <a:lnSpc>
                <a:spcPct val="100000"/>
              </a:lnSpc>
              <a:spcBef>
                <a:spcPts val="0"/>
              </a:spcBef>
              <a:buFontTx/>
              <a:buNone/>
            </a:pPr>
            <a:endParaRPr lang="es-ES_tradnl" sz="1500" dirty="0">
              <a:solidFill>
                <a:schemeClr val="accent1">
                  <a:lumMod val="50000"/>
                </a:schemeClr>
              </a:solidFill>
            </a:endParaRPr>
          </a:p>
          <a:p>
            <a:pPr>
              <a:lnSpc>
                <a:spcPct val="100000"/>
              </a:lnSpc>
              <a:spcBef>
                <a:spcPts val="0"/>
              </a:spcBef>
            </a:pPr>
            <a:r>
              <a:rPr lang="es-ES_tradnl" sz="1300" dirty="0" smtClean="0">
                <a:solidFill>
                  <a:schemeClr val="accent1">
                    <a:lumMod val="50000"/>
                  </a:schemeClr>
                </a:solidFill>
              </a:rPr>
              <a:t>Tema 1: se resaltaron </a:t>
            </a:r>
            <a:r>
              <a:rPr lang="es-ES_tradnl" sz="1300" dirty="0" smtClean="0">
                <a:solidFill>
                  <a:schemeClr val="accent1">
                    <a:lumMod val="50000"/>
                  </a:schemeClr>
                </a:solidFill>
              </a:rPr>
              <a:t>fuentes de </a:t>
            </a:r>
            <a:r>
              <a:rPr lang="es-ES_tradnl" sz="1300" dirty="0" err="1" smtClean="0">
                <a:solidFill>
                  <a:schemeClr val="accent1">
                    <a:lumMod val="50000"/>
                  </a:schemeClr>
                </a:solidFill>
              </a:rPr>
              <a:t>informacion</a:t>
            </a:r>
            <a:r>
              <a:rPr lang="es-ES_tradnl" sz="1300" dirty="0" smtClean="0">
                <a:solidFill>
                  <a:schemeClr val="accent1">
                    <a:lumMod val="50000"/>
                  </a:schemeClr>
                </a:solidFill>
              </a:rPr>
              <a:t> </a:t>
            </a:r>
            <a:r>
              <a:rPr lang="es-ES_tradnl" sz="1300" dirty="0" smtClean="0">
                <a:solidFill>
                  <a:schemeClr val="accent1">
                    <a:lumMod val="50000"/>
                  </a:schemeClr>
                </a:solidFill>
              </a:rPr>
              <a:t>como consulados, casas de migrantes, medios de comunicación y otros. </a:t>
            </a:r>
          </a:p>
          <a:p>
            <a:pPr>
              <a:lnSpc>
                <a:spcPct val="100000"/>
              </a:lnSpc>
              <a:spcBef>
                <a:spcPts val="0"/>
              </a:spcBef>
            </a:pPr>
            <a:r>
              <a:rPr lang="es-ES_tradnl" sz="1300" dirty="0" smtClean="0">
                <a:solidFill>
                  <a:schemeClr val="accent1">
                    <a:lumMod val="50000"/>
                  </a:schemeClr>
                </a:solidFill>
              </a:rPr>
              <a:t>Tema 2: Se identificaron fuentes como bases de datos, censos de gobierno y estudios de la sociedad civil, pero se concluyo que al acceso a esta información y la información de migrantes en transito es limitada y difícil de alcanzar.</a:t>
            </a:r>
          </a:p>
          <a:p>
            <a:pPr>
              <a:lnSpc>
                <a:spcPct val="100000"/>
              </a:lnSpc>
              <a:spcBef>
                <a:spcPts val="0"/>
              </a:spcBef>
            </a:pPr>
            <a:r>
              <a:rPr lang="es-ES_tradnl" sz="1300" dirty="0" smtClean="0">
                <a:solidFill>
                  <a:schemeClr val="accent1">
                    <a:lumMod val="50000"/>
                  </a:schemeClr>
                </a:solidFill>
              </a:rPr>
              <a:t>Tema 3: Se resalto la importancia de recabar información, de enfocar campañas en temas de salud y riesgos de migración irregular, la necesidad de enseñar a los migrantes que los consulados son puntos focales para su asistencia y la necesidad de consulados móviles para la asistencia y recopilación de información. </a:t>
            </a:r>
          </a:p>
        </p:txBody>
      </p:sp>
    </p:spTree>
    <p:extLst>
      <p:ext uri="{BB962C8B-B14F-4D97-AF65-F5344CB8AC3E}">
        <p14:creationId xmlns:p14="http://schemas.microsoft.com/office/powerpoint/2010/main" val="140913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65200" y="1525368"/>
            <a:ext cx="10248900" cy="3835400"/>
          </a:xfrm>
          <a:prstGeom prst="rect">
            <a:avLst/>
          </a:prstGeom>
        </p:spPr>
      </p:pic>
    </p:spTree>
    <p:extLst>
      <p:ext uri="{BB962C8B-B14F-4D97-AF65-F5344CB8AC3E}">
        <p14:creationId xmlns="" xmlns:p14="http://schemas.microsoft.com/office/powerpoint/2010/main" val="11903164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5</a:t>
            </a:r>
            <a:endParaRPr lang="es-ES_tradnl" b="1" dirty="0">
              <a:solidFill>
                <a:srgbClr val="002060"/>
              </a:solidFill>
              <a:latin typeface="+mn-lt"/>
            </a:endParaRPr>
          </a:p>
        </p:txBody>
      </p:sp>
      <p:sp>
        <p:nvSpPr>
          <p:cNvPr id="5" name="Title 1"/>
          <p:cNvSpPr txBox="1">
            <a:spLocks/>
          </p:cNvSpPr>
          <p:nvPr/>
        </p:nvSpPr>
        <p:spPr>
          <a:xfrm>
            <a:off x="159774" y="841237"/>
            <a:ext cx="10515600"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Comunicarse con los migrantes en tiempos de crisis </a:t>
            </a:r>
          </a:p>
        </p:txBody>
      </p:sp>
      <p:graphicFrame>
        <p:nvGraphicFramePr>
          <p:cNvPr id="7" name="Diagram 6"/>
          <p:cNvGraphicFramePr/>
          <p:nvPr>
            <p:extLst>
              <p:ext uri="{D42A27DB-BD31-4B8C-83A1-F6EECF244321}">
                <p14:modId xmlns:p14="http://schemas.microsoft.com/office/powerpoint/2010/main" val="461953100"/>
              </p:ext>
            </p:extLst>
          </p:nvPr>
        </p:nvGraphicFramePr>
        <p:xfrm>
          <a:off x="159773" y="2271252"/>
          <a:ext cx="9795387"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542365" y="3362632"/>
            <a:ext cx="3926396" cy="2831691"/>
          </a:xfrm>
          <a:ln>
            <a:solidFill>
              <a:schemeClr val="tx2"/>
            </a:solidFill>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000" dirty="0" smtClean="0">
                <a:solidFill>
                  <a:schemeClr val="accent1">
                    <a:lumMod val="50000"/>
                  </a:schemeClr>
                </a:solidFill>
              </a:rPr>
              <a:t>Temática</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Repaso de las practicas y ejemplos en los países expositores. </a:t>
            </a:r>
          </a:p>
          <a:p>
            <a:pPr>
              <a:lnSpc>
                <a:spcPct val="100000"/>
              </a:lnSpc>
              <a:spcBef>
                <a:spcPts val="0"/>
              </a:spcBef>
            </a:pPr>
            <a:r>
              <a:rPr lang="es-ES_tradnl" sz="1200" dirty="0" smtClean="0">
                <a:solidFill>
                  <a:schemeClr val="accent1">
                    <a:lumMod val="50000"/>
                  </a:schemeClr>
                </a:solidFill>
              </a:rPr>
              <a:t>Repaso de la iniciativa </a:t>
            </a:r>
            <a:r>
              <a:rPr lang="es-ES_tradnl" sz="1200" dirty="0" err="1" smtClean="0">
                <a:solidFill>
                  <a:schemeClr val="accent1">
                    <a:lumMod val="50000"/>
                  </a:schemeClr>
                </a:solidFill>
              </a:rPr>
              <a:t>MigrantApp</a:t>
            </a:r>
            <a:r>
              <a:rPr lang="es-ES_tradnl" sz="1200" dirty="0" smtClean="0">
                <a:solidFill>
                  <a:schemeClr val="accent1">
                    <a:lumMod val="50000"/>
                  </a:schemeClr>
                </a:solidFill>
              </a:rPr>
              <a:t>: aplicación </a:t>
            </a:r>
            <a:r>
              <a:rPr lang="es-ES_tradnl" sz="1200" dirty="0" smtClean="0">
                <a:solidFill>
                  <a:schemeClr val="accent1">
                    <a:lumMod val="50000"/>
                  </a:schemeClr>
                </a:solidFill>
              </a:rPr>
              <a:t>desarrollada </a:t>
            </a:r>
            <a:r>
              <a:rPr lang="es-ES_tradnl" sz="1200" dirty="0" smtClean="0">
                <a:solidFill>
                  <a:schemeClr val="accent1">
                    <a:lumMod val="50000"/>
                  </a:schemeClr>
                </a:solidFill>
              </a:rPr>
              <a:t>por OIM bajo el marco del Proyecto Mesoamérica para </a:t>
            </a:r>
            <a:r>
              <a:rPr lang="es-ES_tradnl" sz="1200" dirty="0" smtClean="0">
                <a:solidFill>
                  <a:schemeClr val="accent1">
                    <a:lumMod val="50000"/>
                  </a:schemeClr>
                </a:solidFill>
              </a:rPr>
              <a:t>proveer información sobre </a:t>
            </a:r>
            <a:r>
              <a:rPr lang="es-ES_tradnl" sz="1200" dirty="0" smtClean="0">
                <a:solidFill>
                  <a:schemeClr val="accent1">
                    <a:lumMod val="50000"/>
                  </a:schemeClr>
                </a:solidFill>
              </a:rPr>
              <a:t>una migración </a:t>
            </a:r>
            <a:r>
              <a:rPr lang="es-ES_tradnl" sz="1200" dirty="0" smtClean="0">
                <a:solidFill>
                  <a:schemeClr val="accent1">
                    <a:lumMod val="50000"/>
                  </a:schemeClr>
                </a:solidFill>
              </a:rPr>
              <a:t>segura </a:t>
            </a:r>
            <a:r>
              <a:rPr lang="es-ES_tradnl" sz="1200" dirty="0" smtClean="0">
                <a:solidFill>
                  <a:schemeClr val="accent1">
                    <a:lumMod val="50000"/>
                  </a:schemeClr>
                </a:solidFill>
              </a:rPr>
              <a:t>y ordenada. </a:t>
            </a:r>
          </a:p>
          <a:p>
            <a:pPr>
              <a:lnSpc>
                <a:spcPct val="100000"/>
              </a:lnSpc>
              <a:spcBef>
                <a:spcPts val="0"/>
              </a:spcBef>
            </a:pPr>
            <a:r>
              <a:rPr lang="es-ES_tradnl" sz="1200" dirty="0" smtClean="0">
                <a:solidFill>
                  <a:schemeClr val="accent1">
                    <a:lumMod val="50000"/>
                  </a:schemeClr>
                </a:solidFill>
              </a:rPr>
              <a:t>Repaso de practicas de comunicación, así como cuales deben de utilizarse y cuales no en situaciones de crisis y ejemplos.</a:t>
            </a:r>
          </a:p>
          <a:p>
            <a:pPr>
              <a:lnSpc>
                <a:spcPct val="100000"/>
              </a:lnSpc>
              <a:spcBef>
                <a:spcPts val="0"/>
              </a:spcBef>
            </a:pPr>
            <a:r>
              <a:rPr lang="es-ES_tradnl" sz="1200" dirty="0" smtClean="0">
                <a:solidFill>
                  <a:schemeClr val="accent1">
                    <a:lumMod val="50000"/>
                  </a:schemeClr>
                </a:solidFill>
              </a:rPr>
              <a:t>Discusión en grupo en torno a recomendaciones generales y los canales mas aptos para comunicarse con migrantes. </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endParaRPr lang="es-ES_tradnl" sz="1200" dirty="0">
              <a:solidFill>
                <a:schemeClr val="accent1">
                  <a:lumMod val="50000"/>
                </a:schemeClr>
              </a:solidFill>
            </a:endParaRPr>
          </a:p>
        </p:txBody>
      </p:sp>
      <p:sp>
        <p:nvSpPr>
          <p:cNvPr id="10" name="Content Placeholder 2"/>
          <p:cNvSpPr txBox="1">
            <a:spLocks/>
          </p:cNvSpPr>
          <p:nvPr/>
        </p:nvSpPr>
        <p:spPr>
          <a:xfrm>
            <a:off x="5417574" y="3362631"/>
            <a:ext cx="3926396" cy="28316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sz="2000" dirty="0" smtClean="0">
                <a:solidFill>
                  <a:schemeClr val="accent1">
                    <a:lumMod val="50000"/>
                  </a:schemeClr>
                </a:solidFill>
              </a:rPr>
              <a:t>Ideas resaltadas o conclusiones</a:t>
            </a:r>
          </a:p>
          <a:p>
            <a:pPr marL="0" indent="0">
              <a:lnSpc>
                <a:spcPct val="100000"/>
              </a:lnSpc>
              <a:spcBef>
                <a:spcPts val="0"/>
              </a:spcBef>
              <a:buFontTx/>
              <a:buNone/>
            </a:pPr>
            <a:endParaRPr lang="es-ES_tradnl" sz="1500" dirty="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Se destacaron medios utilizados en los países como </a:t>
            </a:r>
            <a:r>
              <a:rPr lang="es-ES_tradnl" sz="1200" dirty="0" err="1" smtClean="0">
                <a:solidFill>
                  <a:schemeClr val="accent1">
                    <a:lumMod val="50000"/>
                  </a:schemeClr>
                </a:solidFill>
              </a:rPr>
              <a:t>call</a:t>
            </a:r>
            <a:r>
              <a:rPr lang="es-ES_tradnl" sz="1200" dirty="0" smtClean="0">
                <a:solidFill>
                  <a:schemeClr val="accent1">
                    <a:lumMod val="50000"/>
                  </a:schemeClr>
                </a:solidFill>
              </a:rPr>
              <a:t> centers, redes sociales y mensajería instantánea como </a:t>
            </a:r>
            <a:r>
              <a:rPr lang="es-ES_tradnl" sz="1200" dirty="0" err="1" smtClean="0">
                <a:solidFill>
                  <a:schemeClr val="accent1">
                    <a:lumMod val="50000"/>
                  </a:schemeClr>
                </a:solidFill>
              </a:rPr>
              <a:t>Whatsapp</a:t>
            </a:r>
            <a:r>
              <a:rPr lang="es-ES_tradnl" sz="1200" dirty="0" smtClean="0">
                <a:solidFill>
                  <a:schemeClr val="accent1">
                    <a:lumMod val="50000"/>
                  </a:schemeClr>
                </a:solidFill>
              </a:rPr>
              <a:t>.</a:t>
            </a:r>
          </a:p>
          <a:p>
            <a:pPr>
              <a:lnSpc>
                <a:spcPct val="100000"/>
              </a:lnSpc>
              <a:spcBef>
                <a:spcPts val="0"/>
              </a:spcBef>
            </a:pPr>
            <a:r>
              <a:rPr lang="es-ES_tradnl" sz="1200" dirty="0" smtClean="0">
                <a:solidFill>
                  <a:schemeClr val="accent1">
                    <a:lumMod val="50000"/>
                  </a:schemeClr>
                </a:solidFill>
              </a:rPr>
              <a:t>Se resalto como objetivos de </a:t>
            </a:r>
            <a:r>
              <a:rPr lang="es-ES_tradnl" sz="1200" dirty="0">
                <a:solidFill>
                  <a:schemeClr val="accent1">
                    <a:lumMod val="50000"/>
                  </a:schemeClr>
                </a:solidFill>
              </a:rPr>
              <a:t>la MigrantAPP </a:t>
            </a:r>
            <a:r>
              <a:rPr lang="es-ES_tradnl" sz="1200" dirty="0" smtClean="0">
                <a:solidFill>
                  <a:schemeClr val="accent1">
                    <a:lumMod val="50000"/>
                  </a:schemeClr>
                </a:solidFill>
              </a:rPr>
              <a:t>brindar </a:t>
            </a:r>
            <a:r>
              <a:rPr lang="es-ES_tradnl" sz="1200" dirty="0">
                <a:solidFill>
                  <a:schemeClr val="accent1">
                    <a:lumMod val="50000"/>
                  </a:schemeClr>
                </a:solidFill>
              </a:rPr>
              <a:t>información clara y fiable, y mapear las necesidades de los migrantes, esto con el objetivo de ofrecer mejores servicios y promover una migración mas segura. </a:t>
            </a: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Entre las recomendaciones del grupo resalta el mantener una comunicación continua con las sedes consulares y un censo previo, así como colaborar con medios locales y crear centros de acopio y un manual de procedimientos.</a:t>
            </a:r>
          </a:p>
          <a:p>
            <a:pPr>
              <a:lnSpc>
                <a:spcPct val="100000"/>
              </a:lnSpc>
              <a:spcBef>
                <a:spcPts val="0"/>
              </a:spcBef>
            </a:pPr>
            <a:endParaRPr lang="es-ES_tradnl" sz="1200" dirty="0">
              <a:solidFill>
                <a:schemeClr val="accent1">
                  <a:lumMod val="50000"/>
                </a:schemeClr>
              </a:solidFill>
            </a:endParaRPr>
          </a:p>
        </p:txBody>
      </p:sp>
    </p:spTree>
    <p:extLst>
      <p:ext uri="{BB962C8B-B14F-4D97-AF65-F5344CB8AC3E}">
        <p14:creationId xmlns:p14="http://schemas.microsoft.com/office/powerpoint/2010/main" val="8408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6</a:t>
            </a:r>
            <a:endParaRPr lang="es-ES_tradnl" b="1" dirty="0">
              <a:solidFill>
                <a:srgbClr val="002060"/>
              </a:solidFill>
              <a:latin typeface="+mn-lt"/>
            </a:endParaRPr>
          </a:p>
        </p:txBody>
      </p:sp>
      <p:sp>
        <p:nvSpPr>
          <p:cNvPr id="5" name="Title 1"/>
          <p:cNvSpPr txBox="1">
            <a:spLocks/>
          </p:cNvSpPr>
          <p:nvPr/>
        </p:nvSpPr>
        <p:spPr>
          <a:xfrm>
            <a:off x="159774" y="841237"/>
            <a:ext cx="10515600"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Planificando para Crisis</a:t>
            </a:r>
          </a:p>
        </p:txBody>
      </p:sp>
      <p:graphicFrame>
        <p:nvGraphicFramePr>
          <p:cNvPr id="7" name="Diagram 6"/>
          <p:cNvGraphicFramePr/>
          <p:nvPr>
            <p:extLst>
              <p:ext uri="{D42A27DB-BD31-4B8C-83A1-F6EECF244321}">
                <p14:modId xmlns:p14="http://schemas.microsoft.com/office/powerpoint/2010/main" val="2392452"/>
              </p:ext>
            </p:extLst>
          </p:nvPr>
        </p:nvGraphicFramePr>
        <p:xfrm>
          <a:off x="159774" y="2271252"/>
          <a:ext cx="9184196"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542365" y="3362632"/>
            <a:ext cx="3926396" cy="2831691"/>
          </a:xfrm>
          <a:ln>
            <a:solidFill>
              <a:schemeClr val="tx2"/>
            </a:solidFill>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000" dirty="0" smtClean="0">
                <a:solidFill>
                  <a:schemeClr val="accent1">
                    <a:lumMod val="50000"/>
                  </a:schemeClr>
                </a:solidFill>
              </a:rPr>
              <a:t>Temática</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Elementos de un plan de contingencia. </a:t>
            </a:r>
          </a:p>
          <a:p>
            <a:pPr>
              <a:lnSpc>
                <a:spcPct val="100000"/>
              </a:lnSpc>
              <a:spcBef>
                <a:spcPts val="0"/>
              </a:spcBef>
            </a:pPr>
            <a:r>
              <a:rPr lang="es-ES_tradnl" sz="1200" dirty="0" smtClean="0">
                <a:solidFill>
                  <a:schemeClr val="accent1">
                    <a:lumMod val="50000"/>
                  </a:schemeClr>
                </a:solidFill>
              </a:rPr>
              <a:t>Repaso de planes de contingencia elaborados en el pasado por diferentes países, OIM y  otras organizaciones o instituciones.  </a:t>
            </a:r>
          </a:p>
          <a:p>
            <a:pPr>
              <a:lnSpc>
                <a:spcPct val="100000"/>
              </a:lnSpc>
              <a:spcBef>
                <a:spcPts val="0"/>
              </a:spcBef>
            </a:pPr>
            <a:r>
              <a:rPr lang="es-ES_tradnl" sz="1200" dirty="0" smtClean="0">
                <a:solidFill>
                  <a:schemeClr val="accent1">
                    <a:lumMod val="50000"/>
                  </a:schemeClr>
                </a:solidFill>
              </a:rPr>
              <a:t>Principales herramientas y planes en los países expositores.</a:t>
            </a:r>
          </a:p>
          <a:p>
            <a:pPr>
              <a:lnSpc>
                <a:spcPct val="100000"/>
              </a:lnSpc>
              <a:spcBef>
                <a:spcPts val="0"/>
              </a:spcBef>
            </a:pPr>
            <a:r>
              <a:rPr lang="es-ES_tradnl" sz="1200" dirty="0" smtClean="0">
                <a:solidFill>
                  <a:schemeClr val="accent1">
                    <a:lumMod val="50000"/>
                  </a:schemeClr>
                </a:solidFill>
              </a:rPr>
              <a:t>Factores necesarios para poner en marcha planes de contingencia.</a:t>
            </a:r>
          </a:p>
          <a:p>
            <a:pPr>
              <a:lnSpc>
                <a:spcPct val="100000"/>
              </a:lnSpc>
              <a:spcBef>
                <a:spcPts val="0"/>
              </a:spcBef>
            </a:pPr>
            <a:r>
              <a:rPr lang="es-ES_tradnl" sz="1200" dirty="0" smtClean="0">
                <a:solidFill>
                  <a:schemeClr val="accent1">
                    <a:lumMod val="50000"/>
                  </a:schemeClr>
                </a:solidFill>
              </a:rPr>
              <a:t>Principales retos de implementación. </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endParaRPr lang="es-ES_tradnl" sz="1200" dirty="0">
              <a:solidFill>
                <a:schemeClr val="accent1">
                  <a:lumMod val="50000"/>
                </a:schemeClr>
              </a:solidFill>
            </a:endParaRPr>
          </a:p>
        </p:txBody>
      </p:sp>
      <p:sp>
        <p:nvSpPr>
          <p:cNvPr id="10" name="Content Placeholder 2"/>
          <p:cNvSpPr txBox="1">
            <a:spLocks/>
          </p:cNvSpPr>
          <p:nvPr/>
        </p:nvSpPr>
        <p:spPr>
          <a:xfrm>
            <a:off x="5417574" y="3362631"/>
            <a:ext cx="5920986" cy="28316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sz="2000" dirty="0" smtClean="0">
                <a:solidFill>
                  <a:schemeClr val="accent1">
                    <a:lumMod val="50000"/>
                  </a:schemeClr>
                </a:solidFill>
              </a:rPr>
              <a:t>Ideas resaltadas o conclusiones</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Los </a:t>
            </a:r>
            <a:r>
              <a:rPr lang="es-ES_tradnl" sz="1200" dirty="0">
                <a:solidFill>
                  <a:schemeClr val="accent1">
                    <a:lumMod val="50000"/>
                  </a:schemeClr>
                </a:solidFill>
              </a:rPr>
              <a:t>elementos identificados fueron; </a:t>
            </a:r>
            <a:r>
              <a:rPr lang="es-ES_tradnl" sz="1200" dirty="0" smtClean="0">
                <a:solidFill>
                  <a:schemeClr val="accent1">
                    <a:lumMod val="50000"/>
                  </a:schemeClr>
                </a:solidFill>
              </a:rPr>
              <a:t>perfil </a:t>
            </a:r>
            <a:r>
              <a:rPr lang="es-ES_tradnl" sz="1200" dirty="0">
                <a:solidFill>
                  <a:schemeClr val="accent1">
                    <a:lumMod val="50000"/>
                  </a:schemeClr>
                </a:solidFill>
              </a:rPr>
              <a:t>del </a:t>
            </a:r>
            <a:r>
              <a:rPr lang="es-ES_tradnl" sz="1200" dirty="0" smtClean="0">
                <a:solidFill>
                  <a:schemeClr val="accent1">
                    <a:lumMod val="50000"/>
                  </a:schemeClr>
                </a:solidFill>
              </a:rPr>
              <a:t>área definición </a:t>
            </a:r>
            <a:r>
              <a:rPr lang="es-ES_tradnl" sz="1200" dirty="0">
                <a:solidFill>
                  <a:schemeClr val="accent1">
                    <a:lumMod val="50000"/>
                  </a:schemeClr>
                </a:solidFill>
              </a:rPr>
              <a:t>de </a:t>
            </a:r>
            <a:r>
              <a:rPr lang="es-ES_tradnl" sz="1200" dirty="0" smtClean="0">
                <a:solidFill>
                  <a:schemeClr val="accent1">
                    <a:lumMod val="50000"/>
                  </a:schemeClr>
                </a:solidFill>
              </a:rPr>
              <a:t>zonas</a:t>
            </a:r>
            <a:r>
              <a:rPr lang="es-ES_tradnl" sz="1200" dirty="0">
                <a:solidFill>
                  <a:schemeClr val="accent1">
                    <a:lumMod val="50000"/>
                  </a:schemeClr>
                </a:solidFill>
              </a:rPr>
              <a:t>, </a:t>
            </a:r>
            <a:r>
              <a:rPr lang="es-ES_tradnl" sz="1200" dirty="0" smtClean="0">
                <a:solidFill>
                  <a:schemeClr val="accent1">
                    <a:lumMod val="50000"/>
                  </a:schemeClr>
                </a:solidFill>
              </a:rPr>
              <a:t>perfil </a:t>
            </a:r>
            <a:r>
              <a:rPr lang="es-ES_tradnl" sz="1200" dirty="0">
                <a:solidFill>
                  <a:schemeClr val="accent1">
                    <a:lumMod val="50000"/>
                  </a:schemeClr>
                </a:solidFill>
              </a:rPr>
              <a:t>de la </a:t>
            </a:r>
            <a:r>
              <a:rPr lang="es-ES_tradnl" sz="1200" dirty="0" smtClean="0">
                <a:solidFill>
                  <a:schemeClr val="accent1">
                    <a:lumMod val="50000"/>
                  </a:schemeClr>
                </a:solidFill>
              </a:rPr>
              <a:t>comunidad </a:t>
            </a:r>
            <a:r>
              <a:rPr lang="es-ES_tradnl" sz="1200" dirty="0">
                <a:solidFill>
                  <a:schemeClr val="accent1">
                    <a:lumMod val="50000"/>
                  </a:schemeClr>
                </a:solidFill>
              </a:rPr>
              <a:t>(tipo de crisis cubiertas en los planes y </a:t>
            </a:r>
            <a:r>
              <a:rPr lang="es-ES_tradnl" sz="1200" dirty="0" smtClean="0">
                <a:solidFill>
                  <a:schemeClr val="accent1">
                    <a:lumMod val="50000"/>
                  </a:schemeClr>
                </a:solidFill>
              </a:rPr>
              <a:t>escenarios </a:t>
            </a:r>
            <a:r>
              <a:rPr lang="es-ES_tradnl" sz="1200" dirty="0">
                <a:solidFill>
                  <a:schemeClr val="accent1">
                    <a:lumMod val="50000"/>
                  </a:schemeClr>
                </a:solidFill>
              </a:rPr>
              <a:t>de crisis), Situaciones de </a:t>
            </a:r>
            <a:r>
              <a:rPr lang="es-ES_tradnl" sz="1200" dirty="0" smtClean="0">
                <a:solidFill>
                  <a:schemeClr val="accent1">
                    <a:lumMod val="50000"/>
                  </a:schemeClr>
                </a:solidFill>
              </a:rPr>
              <a:t>crisis</a:t>
            </a:r>
            <a:r>
              <a:rPr lang="es-ES_tradnl" sz="1200" dirty="0">
                <a:solidFill>
                  <a:schemeClr val="accent1">
                    <a:lumMod val="50000"/>
                  </a:schemeClr>
                </a:solidFill>
              </a:rPr>
              <a:t>, </a:t>
            </a:r>
            <a:r>
              <a:rPr lang="es-ES_tradnl" sz="1200" dirty="0" smtClean="0">
                <a:solidFill>
                  <a:schemeClr val="accent1">
                    <a:lumMod val="50000"/>
                  </a:schemeClr>
                </a:solidFill>
              </a:rPr>
              <a:t>funciones </a:t>
            </a:r>
            <a:r>
              <a:rPr lang="es-ES_tradnl" sz="1200" dirty="0">
                <a:solidFill>
                  <a:schemeClr val="accent1">
                    <a:lumMod val="50000"/>
                  </a:schemeClr>
                </a:solidFill>
              </a:rPr>
              <a:t>y </a:t>
            </a:r>
            <a:r>
              <a:rPr lang="es-ES_tradnl" sz="1200" dirty="0" smtClean="0">
                <a:solidFill>
                  <a:schemeClr val="accent1">
                    <a:lumMod val="50000"/>
                  </a:schemeClr>
                </a:solidFill>
              </a:rPr>
              <a:t>responsabilidades</a:t>
            </a:r>
            <a:r>
              <a:rPr lang="es-ES_tradnl" sz="1200" dirty="0">
                <a:solidFill>
                  <a:schemeClr val="accent1">
                    <a:lumMod val="50000"/>
                  </a:schemeClr>
                </a:solidFill>
              </a:rPr>
              <a:t>, l</a:t>
            </a:r>
            <a:r>
              <a:rPr lang="es-ES_tradnl" sz="1200" dirty="0" smtClean="0">
                <a:solidFill>
                  <a:schemeClr val="accent1">
                    <a:lumMod val="50000"/>
                  </a:schemeClr>
                </a:solidFill>
              </a:rPr>
              <a:t>ogística y anexos.</a:t>
            </a:r>
          </a:p>
          <a:p>
            <a:pPr>
              <a:lnSpc>
                <a:spcPct val="100000"/>
              </a:lnSpc>
              <a:spcBef>
                <a:spcPts val="0"/>
              </a:spcBef>
            </a:pPr>
            <a:r>
              <a:rPr lang="es-ES_tradnl" sz="1200" dirty="0" smtClean="0">
                <a:solidFill>
                  <a:schemeClr val="accent1">
                    <a:lumMod val="50000"/>
                  </a:schemeClr>
                </a:solidFill>
              </a:rPr>
              <a:t>Se identificaron los factores necesarios a través del ejemplo de México. Entre </a:t>
            </a:r>
            <a:r>
              <a:rPr lang="es-ES_tradnl" sz="1200" dirty="0">
                <a:solidFill>
                  <a:schemeClr val="accent1">
                    <a:lumMod val="50000"/>
                  </a:schemeClr>
                </a:solidFill>
              </a:rPr>
              <a:t>ellos destaca; personal dedicado a </a:t>
            </a:r>
            <a:r>
              <a:rPr lang="es-ES_tradnl" sz="1200" dirty="0" smtClean="0">
                <a:solidFill>
                  <a:schemeClr val="accent1">
                    <a:lumMod val="50000"/>
                  </a:schemeClr>
                </a:solidFill>
              </a:rPr>
              <a:t>monitorear </a:t>
            </a:r>
            <a:r>
              <a:rPr lang="es-ES_tradnl" sz="1200" dirty="0">
                <a:solidFill>
                  <a:schemeClr val="accent1">
                    <a:lumMod val="50000"/>
                  </a:schemeClr>
                </a:solidFill>
              </a:rPr>
              <a:t>la calidad y actualizar los planes, involucrar diversas áreas de cancillería, realizar simulaciones y entrenamientos, disponer de una autoridad central de toma de decisiones, involucrar el personal diplomático local, disponer de una plataforma </a:t>
            </a:r>
            <a:r>
              <a:rPr lang="es-ES_tradnl" sz="1200" dirty="0" smtClean="0">
                <a:solidFill>
                  <a:schemeClr val="accent1">
                    <a:lumMod val="50000"/>
                  </a:schemeClr>
                </a:solidFill>
              </a:rPr>
              <a:t>tecnológica </a:t>
            </a:r>
            <a:r>
              <a:rPr lang="es-ES_tradnl" sz="1200" dirty="0">
                <a:solidFill>
                  <a:schemeClr val="accent1">
                    <a:lumMod val="50000"/>
                  </a:schemeClr>
                </a:solidFill>
              </a:rPr>
              <a:t>que permita actualizaciones periódicas, y mantener un balance entre detalle y generalidad</a:t>
            </a:r>
            <a:r>
              <a:rPr lang="es-ES_tradnl" sz="1200" dirty="0" smtClean="0">
                <a:solidFill>
                  <a:schemeClr val="accent1">
                    <a:lumMod val="50000"/>
                  </a:schemeClr>
                </a:solidFill>
              </a:rPr>
              <a:t>.</a:t>
            </a:r>
          </a:p>
          <a:p>
            <a:pPr>
              <a:lnSpc>
                <a:spcPct val="100000"/>
              </a:lnSpc>
              <a:spcBef>
                <a:spcPts val="0"/>
              </a:spcBef>
            </a:pPr>
            <a:r>
              <a:rPr lang="es-ES_tradnl" sz="1200" dirty="0" smtClean="0">
                <a:solidFill>
                  <a:schemeClr val="accent1">
                    <a:lumMod val="50000"/>
                  </a:schemeClr>
                </a:solidFill>
              </a:rPr>
              <a:t>Se identificaron los principales retos a partir del ejemplo de Costa Rica. Entre ellos destaca</a:t>
            </a:r>
            <a:r>
              <a:rPr lang="es-ES_tradnl" sz="1200" dirty="0">
                <a:solidFill>
                  <a:schemeClr val="accent1">
                    <a:lumMod val="50000"/>
                  </a:schemeClr>
                </a:solidFill>
              </a:rPr>
              <a:t>; limitación </a:t>
            </a:r>
            <a:r>
              <a:rPr lang="es-ES_tradnl" sz="1200" dirty="0" smtClean="0">
                <a:solidFill>
                  <a:schemeClr val="accent1">
                    <a:lumMod val="50000"/>
                  </a:schemeClr>
                </a:solidFill>
              </a:rPr>
              <a:t>debido </a:t>
            </a:r>
            <a:r>
              <a:rPr lang="es-ES_tradnl" sz="1200" dirty="0">
                <a:solidFill>
                  <a:schemeClr val="accent1">
                    <a:lumMod val="50000"/>
                  </a:schemeClr>
                </a:solidFill>
              </a:rPr>
              <a:t>a la falta de inscripciones voluntarias en el padrón </a:t>
            </a:r>
            <a:r>
              <a:rPr lang="es-ES_tradnl" sz="1200" dirty="0" smtClean="0">
                <a:solidFill>
                  <a:schemeClr val="accent1">
                    <a:lumMod val="50000"/>
                  </a:schemeClr>
                </a:solidFill>
              </a:rPr>
              <a:t>consular así como el limitado  </a:t>
            </a:r>
            <a:r>
              <a:rPr lang="es-ES_tradnl" sz="1200" dirty="0" smtClean="0">
                <a:solidFill>
                  <a:schemeClr val="accent1">
                    <a:lumMod val="50000"/>
                  </a:schemeClr>
                </a:solidFill>
              </a:rPr>
              <a:t>presupuesto </a:t>
            </a:r>
            <a:r>
              <a:rPr lang="es-ES_tradnl" sz="1200" dirty="0" smtClean="0">
                <a:solidFill>
                  <a:schemeClr val="accent1">
                    <a:lumMod val="50000"/>
                  </a:schemeClr>
                </a:solidFill>
              </a:rPr>
              <a:t>y numero de consulados</a:t>
            </a:r>
          </a:p>
          <a:p>
            <a:pPr>
              <a:lnSpc>
                <a:spcPct val="100000"/>
              </a:lnSpc>
              <a:spcBef>
                <a:spcPts val="0"/>
              </a:spcBef>
            </a:pPr>
            <a:endParaRPr lang="es-ES_tradnl" sz="1200" dirty="0">
              <a:solidFill>
                <a:schemeClr val="accent1">
                  <a:lumMod val="50000"/>
                </a:schemeClr>
              </a:solidFill>
            </a:endParaRPr>
          </a:p>
        </p:txBody>
      </p:sp>
    </p:spTree>
    <p:extLst>
      <p:ext uri="{BB962C8B-B14F-4D97-AF65-F5344CB8AC3E}">
        <p14:creationId xmlns:p14="http://schemas.microsoft.com/office/powerpoint/2010/main" val="148817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7</a:t>
            </a:r>
            <a:endParaRPr lang="es-ES_tradnl" b="1" dirty="0">
              <a:solidFill>
                <a:srgbClr val="002060"/>
              </a:solidFill>
              <a:latin typeface="+mn-lt"/>
            </a:endParaRPr>
          </a:p>
        </p:txBody>
      </p:sp>
      <p:sp>
        <p:nvSpPr>
          <p:cNvPr id="5" name="Title 1"/>
          <p:cNvSpPr txBox="1">
            <a:spLocks/>
          </p:cNvSpPr>
          <p:nvPr/>
        </p:nvSpPr>
        <p:spPr>
          <a:xfrm>
            <a:off x="159774" y="841237"/>
            <a:ext cx="9687611"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Proveer alivio y asistencia en la recuperación de nacionales afectados</a:t>
            </a:r>
          </a:p>
        </p:txBody>
      </p:sp>
      <p:graphicFrame>
        <p:nvGraphicFramePr>
          <p:cNvPr id="7" name="Diagram 6"/>
          <p:cNvGraphicFramePr/>
          <p:nvPr>
            <p:extLst>
              <p:ext uri="{D42A27DB-BD31-4B8C-83A1-F6EECF244321}">
                <p14:modId xmlns:p14="http://schemas.microsoft.com/office/powerpoint/2010/main" val="733061474"/>
              </p:ext>
            </p:extLst>
          </p:nvPr>
        </p:nvGraphicFramePr>
        <p:xfrm>
          <a:off x="159774" y="2271252"/>
          <a:ext cx="7310172"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542365" y="3362632"/>
            <a:ext cx="3926396" cy="2831691"/>
          </a:xfrm>
          <a:ln>
            <a:solidFill>
              <a:schemeClr val="tx2"/>
            </a:solidFill>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000" dirty="0" smtClean="0">
                <a:solidFill>
                  <a:schemeClr val="accent1">
                    <a:lumMod val="50000"/>
                  </a:schemeClr>
                </a:solidFill>
              </a:rPr>
              <a:t>Temática</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Asistencia para la evacuación</a:t>
            </a:r>
          </a:p>
          <a:p>
            <a:pPr>
              <a:lnSpc>
                <a:spcPct val="100000"/>
              </a:lnSpc>
              <a:spcBef>
                <a:spcPts val="0"/>
              </a:spcBef>
            </a:pPr>
            <a:r>
              <a:rPr lang="es-ES_tradnl" sz="1200" dirty="0" smtClean="0">
                <a:solidFill>
                  <a:schemeClr val="accent1">
                    <a:lumMod val="50000"/>
                  </a:schemeClr>
                </a:solidFill>
              </a:rPr>
              <a:t>Provisión de refugios y el uso de sedes consulares como refugio.</a:t>
            </a:r>
          </a:p>
          <a:p>
            <a:pPr>
              <a:lnSpc>
                <a:spcPct val="100000"/>
              </a:lnSpc>
              <a:spcBef>
                <a:spcPts val="0"/>
              </a:spcBef>
            </a:pPr>
            <a:r>
              <a:rPr lang="es-ES_tradnl" sz="1200" dirty="0" smtClean="0">
                <a:solidFill>
                  <a:schemeClr val="accent1">
                    <a:lumMod val="50000"/>
                  </a:schemeClr>
                </a:solidFill>
              </a:rPr>
              <a:t>Reconocimiento de victimas y repatriación de cuerpos.</a:t>
            </a:r>
          </a:p>
          <a:p>
            <a:pPr>
              <a:lnSpc>
                <a:spcPct val="100000"/>
              </a:lnSpc>
              <a:spcBef>
                <a:spcPts val="0"/>
              </a:spcBef>
            </a:pPr>
            <a:r>
              <a:rPr lang="es-ES_tradnl" sz="1200" dirty="0" smtClean="0">
                <a:solidFill>
                  <a:schemeClr val="accent1">
                    <a:lumMod val="50000"/>
                  </a:schemeClr>
                </a:solidFill>
              </a:rPr>
              <a:t>Servicios de documentación.</a:t>
            </a:r>
          </a:p>
          <a:p>
            <a:pPr>
              <a:lnSpc>
                <a:spcPct val="100000"/>
              </a:lnSpc>
              <a:spcBef>
                <a:spcPts val="0"/>
              </a:spcBef>
            </a:pPr>
            <a:r>
              <a:rPr lang="es-ES_tradnl" sz="1200" dirty="0" smtClean="0">
                <a:solidFill>
                  <a:schemeClr val="accent1">
                    <a:lumMod val="50000"/>
                  </a:schemeClr>
                </a:solidFill>
              </a:rPr>
              <a:t>Asistencia legal</a:t>
            </a:r>
          </a:p>
          <a:p>
            <a:pPr>
              <a:lnSpc>
                <a:spcPct val="100000"/>
              </a:lnSpc>
              <a:spcBef>
                <a:spcPts val="0"/>
              </a:spcBef>
            </a:pPr>
            <a:r>
              <a:rPr lang="es-ES_tradnl" sz="1200" dirty="0" smtClean="0">
                <a:solidFill>
                  <a:schemeClr val="accent1">
                    <a:lumMod val="50000"/>
                  </a:schemeClr>
                </a:solidFill>
              </a:rPr>
              <a:t>Ejemplos en los países de la región y extra regionales. </a:t>
            </a:r>
          </a:p>
          <a:p>
            <a:pPr>
              <a:lnSpc>
                <a:spcPct val="100000"/>
              </a:lnSpc>
              <a:spcBef>
                <a:spcPts val="0"/>
              </a:spcBef>
            </a:pPr>
            <a:endParaRPr lang="es-ES_tradnl" sz="1200" dirty="0">
              <a:solidFill>
                <a:schemeClr val="accent1">
                  <a:lumMod val="50000"/>
                </a:schemeClr>
              </a:solidFill>
            </a:endParaRPr>
          </a:p>
        </p:txBody>
      </p:sp>
      <p:sp>
        <p:nvSpPr>
          <p:cNvPr id="10" name="Content Placeholder 2"/>
          <p:cNvSpPr txBox="1">
            <a:spLocks/>
          </p:cNvSpPr>
          <p:nvPr/>
        </p:nvSpPr>
        <p:spPr>
          <a:xfrm>
            <a:off x="5417574" y="3362631"/>
            <a:ext cx="3926396" cy="28316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sz="2000" dirty="0" smtClean="0">
                <a:solidFill>
                  <a:schemeClr val="accent1">
                    <a:lumMod val="50000"/>
                  </a:schemeClr>
                </a:solidFill>
              </a:rPr>
              <a:t>Ideas resaltadas o conclusiones</a:t>
            </a:r>
          </a:p>
          <a:p>
            <a:pPr marL="0" indent="0">
              <a:lnSpc>
                <a:spcPct val="100000"/>
              </a:lnSpc>
              <a:spcBef>
                <a:spcPts val="0"/>
              </a:spcBef>
              <a:buFontTx/>
              <a:buNone/>
            </a:pPr>
            <a:endParaRPr lang="es-ES_tradnl" sz="15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Se repasaron practicas de evacuación como el uso de transporte local y de vehículos oficiales.</a:t>
            </a:r>
          </a:p>
          <a:p>
            <a:pPr>
              <a:lnSpc>
                <a:spcPct val="100000"/>
              </a:lnSpc>
              <a:spcBef>
                <a:spcPts val="0"/>
              </a:spcBef>
            </a:pPr>
            <a:r>
              <a:rPr lang="es-ES_tradnl" sz="1200" dirty="0" smtClean="0">
                <a:solidFill>
                  <a:schemeClr val="accent1">
                    <a:lumMod val="50000"/>
                  </a:schemeClr>
                </a:solidFill>
              </a:rPr>
              <a:t>Se converso sobre las utilidades y limitaciones de sedes consulares para proveer refugio durante crisis. </a:t>
            </a:r>
          </a:p>
          <a:p>
            <a:pPr>
              <a:lnSpc>
                <a:spcPct val="100000"/>
              </a:lnSpc>
              <a:spcBef>
                <a:spcPts val="0"/>
              </a:spcBef>
            </a:pPr>
            <a:r>
              <a:rPr lang="es-ES_tradnl" sz="1200" dirty="0" smtClean="0">
                <a:solidFill>
                  <a:schemeClr val="accent1">
                    <a:lumMod val="50000"/>
                  </a:schemeClr>
                </a:solidFill>
              </a:rPr>
              <a:t>Se resalto la importancia de la documentación y de mantener servicios de emisión durante crisis. </a:t>
            </a:r>
          </a:p>
          <a:p>
            <a:pPr>
              <a:lnSpc>
                <a:spcPct val="100000"/>
              </a:lnSpc>
              <a:spcBef>
                <a:spcPts val="0"/>
              </a:spcBef>
            </a:pPr>
            <a:r>
              <a:rPr lang="es-ES_tradnl" sz="1200" dirty="0" smtClean="0">
                <a:solidFill>
                  <a:schemeClr val="accent1">
                    <a:lumMod val="50000"/>
                  </a:schemeClr>
                </a:solidFill>
              </a:rPr>
              <a:t>Se repasaron practicas de identificación de victimas como la creación de base de datos para una mejor referencia. </a:t>
            </a:r>
          </a:p>
          <a:p>
            <a:pPr>
              <a:lnSpc>
                <a:spcPct val="100000"/>
              </a:lnSpc>
              <a:spcBef>
                <a:spcPts val="0"/>
              </a:spcBef>
            </a:pPr>
            <a:r>
              <a:rPr lang="es-ES_tradnl" sz="1200" dirty="0" smtClean="0">
                <a:solidFill>
                  <a:schemeClr val="accent1">
                    <a:lumMod val="50000"/>
                  </a:schemeClr>
                </a:solidFill>
              </a:rPr>
              <a:t>Se subrayaron otras funciones como la reunificación familiar. </a:t>
            </a:r>
            <a:endParaRPr lang="es-ES_tradnl" sz="1200" dirty="0">
              <a:solidFill>
                <a:schemeClr val="accent1">
                  <a:lumMod val="50000"/>
                </a:schemeClr>
              </a:solidFill>
            </a:endParaRPr>
          </a:p>
          <a:p>
            <a:pPr>
              <a:lnSpc>
                <a:spcPct val="100000"/>
              </a:lnSpc>
              <a:spcBef>
                <a:spcPts val="0"/>
              </a:spcBef>
            </a:pPr>
            <a:endParaRPr lang="es-ES_tradnl" sz="1200" dirty="0">
              <a:solidFill>
                <a:schemeClr val="accent1">
                  <a:lumMod val="50000"/>
                </a:schemeClr>
              </a:solidFill>
            </a:endParaRPr>
          </a:p>
        </p:txBody>
      </p:sp>
    </p:spTree>
    <p:extLst>
      <p:ext uri="{BB962C8B-B14F-4D97-AF65-F5344CB8AC3E}">
        <p14:creationId xmlns:p14="http://schemas.microsoft.com/office/powerpoint/2010/main" val="560372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s-CR" dirty="0" smtClean="0"/>
          </a:p>
          <a:p>
            <a:pPr marL="0" indent="0" algn="ctr">
              <a:buNone/>
            </a:pPr>
            <a:r>
              <a:rPr lang="es-CR" dirty="0" smtClean="0"/>
              <a:t>“</a:t>
            </a:r>
            <a:r>
              <a:rPr lang="es-CR" dirty="0"/>
              <a:t>Aprobar, según recomendación del GRCM, la realización del “Taller sobre manejo consular de crisis y lineamientos MICIC” y agradecer a Costa Rica y a Estados Unidos por su apoyo financiero para el mismo, a través del Programa Mesoamérica, implementado por OIM</a:t>
            </a:r>
            <a:r>
              <a:rPr lang="es-CR" dirty="0" smtClean="0"/>
              <a:t>.”</a:t>
            </a:r>
          </a:p>
          <a:p>
            <a:pPr marL="0" indent="0" algn="ctr">
              <a:buNone/>
            </a:pPr>
            <a:endParaRPr lang="es-CR" dirty="0" smtClean="0"/>
          </a:p>
          <a:p>
            <a:pPr marL="0" indent="0" algn="r">
              <a:buNone/>
            </a:pPr>
            <a:r>
              <a:rPr lang="es-CR" b="1" dirty="0"/>
              <a:t>XXI Reunión Viceministerial de la CRM</a:t>
            </a:r>
            <a:r>
              <a:rPr lang="es-CR" dirty="0"/>
              <a:t>, </a:t>
            </a:r>
            <a:endParaRPr lang="es-CR" dirty="0" smtClean="0"/>
          </a:p>
          <a:p>
            <a:pPr marL="0" indent="0" algn="r">
              <a:buNone/>
            </a:pPr>
            <a:r>
              <a:rPr lang="es-CR" dirty="0" smtClean="0"/>
              <a:t>celebrada </a:t>
            </a:r>
            <a:r>
              <a:rPr lang="es-CR" dirty="0"/>
              <a:t>en San Pedro Sula los días 17 y 18 de noviembre de </a:t>
            </a:r>
            <a:r>
              <a:rPr lang="es-CR" dirty="0" smtClean="0"/>
              <a:t>2016 </a:t>
            </a:r>
            <a:r>
              <a:rPr lang="es-CR" dirty="0"/>
              <a:t>Decisión #20</a:t>
            </a:r>
          </a:p>
        </p:txBody>
      </p:sp>
    </p:spTree>
    <p:extLst>
      <p:ext uri="{BB962C8B-B14F-4D97-AF65-F5344CB8AC3E}">
        <p14:creationId xmlns="" xmlns:p14="http://schemas.microsoft.com/office/powerpoint/2010/main" val="89120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65" y="806823"/>
            <a:ext cx="10515600" cy="1206593"/>
          </a:xfrm>
        </p:spPr>
        <p:txBody>
          <a:bodyPr>
            <a:normAutofit fontScale="90000"/>
          </a:bodyPr>
          <a:lstStyle/>
          <a:p>
            <a:r>
              <a:rPr lang="es-ES_tradnl" b="1" dirty="0" smtClean="0">
                <a:solidFill>
                  <a:schemeClr val="bg1"/>
                </a:solidFill>
                <a:latin typeface="+mn-lt"/>
              </a:rPr>
              <a:t>Información General: </a:t>
            </a:r>
            <a:r>
              <a:rPr lang="es-ES_tradnl" sz="4000" b="1" dirty="0" smtClean="0">
                <a:solidFill>
                  <a:schemeClr val="bg1"/>
                </a:solidFill>
                <a:latin typeface="+mn-lt"/>
              </a:rPr>
              <a:t>la 1ra capacitación en el marco de un Proceso Regional Consultivo </a:t>
            </a:r>
            <a:endParaRPr lang="es-ES_tradnl" sz="4000" b="1" dirty="0">
              <a:solidFill>
                <a:schemeClr val="bg1"/>
              </a:solidFill>
              <a:latin typeface="+mn-lt"/>
            </a:endParaRPr>
          </a:p>
        </p:txBody>
      </p:sp>
      <p:sp>
        <p:nvSpPr>
          <p:cNvPr id="3" name="Content Placeholder 2"/>
          <p:cNvSpPr>
            <a:spLocks noGrp="1"/>
          </p:cNvSpPr>
          <p:nvPr>
            <p:ph idx="1"/>
          </p:nvPr>
        </p:nvSpPr>
        <p:spPr>
          <a:xfrm>
            <a:off x="542364" y="2269377"/>
            <a:ext cx="6350359" cy="4478663"/>
          </a:xfrm>
          <a:ln>
            <a:solidFill>
              <a:schemeClr val="tx2"/>
            </a:solidFill>
          </a:ln>
        </p:spPr>
        <p:txBody>
          <a:bodyPr>
            <a:normAutofit fontScale="92500" lnSpcReduction="20000"/>
          </a:bodyPr>
          <a:lstStyle/>
          <a:p>
            <a:r>
              <a:rPr lang="es-ES_tradnl" sz="2400" dirty="0" smtClean="0">
                <a:solidFill>
                  <a:schemeClr val="accent1">
                    <a:lumMod val="50000"/>
                  </a:schemeClr>
                </a:solidFill>
              </a:rPr>
              <a:t>1-2 de Febrero del 2017, San José, Costa Rica</a:t>
            </a:r>
          </a:p>
          <a:p>
            <a:endParaRPr lang="es-ES_tradnl" sz="2400" dirty="0" smtClean="0">
              <a:solidFill>
                <a:schemeClr val="accent1">
                  <a:lumMod val="50000"/>
                </a:schemeClr>
              </a:solidFill>
            </a:endParaRPr>
          </a:p>
          <a:p>
            <a:pPr algn="just"/>
            <a:r>
              <a:rPr lang="es-ES_tradnl" sz="2400" b="1" dirty="0" smtClean="0">
                <a:solidFill>
                  <a:schemeClr val="accent1">
                    <a:lumMod val="50000"/>
                  </a:schemeClr>
                </a:solidFill>
              </a:rPr>
              <a:t>40 Participantes: </a:t>
            </a:r>
            <a:r>
              <a:rPr lang="es-ES_tradnl" sz="2400" dirty="0" smtClean="0">
                <a:solidFill>
                  <a:schemeClr val="accent1">
                    <a:lumMod val="50000"/>
                  </a:schemeClr>
                </a:solidFill>
              </a:rPr>
              <a:t>2-3 participantes de nivel técnico medio alto de cada país </a:t>
            </a:r>
          </a:p>
          <a:p>
            <a:pPr lvl="1"/>
            <a:r>
              <a:rPr lang="es-ES_tradnl" sz="2000" dirty="0" smtClean="0">
                <a:solidFill>
                  <a:schemeClr val="accent1">
                    <a:lumMod val="50000"/>
                  </a:schemeClr>
                </a:solidFill>
              </a:rPr>
              <a:t>Departamentos consulares / Cancillerías</a:t>
            </a:r>
          </a:p>
          <a:p>
            <a:pPr lvl="1"/>
            <a:r>
              <a:rPr lang="es-ES_tradnl" sz="2000" dirty="0" smtClean="0">
                <a:solidFill>
                  <a:schemeClr val="accent1">
                    <a:lumMod val="50000"/>
                  </a:schemeClr>
                </a:solidFill>
              </a:rPr>
              <a:t>Direcciones de Migración</a:t>
            </a:r>
          </a:p>
          <a:p>
            <a:pPr lvl="1"/>
            <a:r>
              <a:rPr lang="es-ES_tradnl" sz="2000" dirty="0" smtClean="0">
                <a:solidFill>
                  <a:schemeClr val="accent1">
                    <a:lumMod val="50000"/>
                  </a:schemeClr>
                </a:solidFill>
              </a:rPr>
              <a:t>RROCM y Organismos Observadores</a:t>
            </a:r>
          </a:p>
          <a:p>
            <a:pPr lvl="1"/>
            <a:endParaRPr lang="es-ES_tradnl" sz="2000" dirty="0" smtClean="0">
              <a:solidFill>
                <a:schemeClr val="accent1">
                  <a:lumMod val="50000"/>
                </a:schemeClr>
              </a:solidFill>
            </a:endParaRPr>
          </a:p>
          <a:p>
            <a:r>
              <a:rPr lang="es-ES_tradnl" sz="2400" dirty="0" smtClean="0">
                <a:solidFill>
                  <a:schemeClr val="accent1">
                    <a:lumMod val="50000"/>
                  </a:schemeClr>
                </a:solidFill>
              </a:rPr>
              <a:t>Metodología</a:t>
            </a:r>
          </a:p>
          <a:p>
            <a:pPr lvl="1">
              <a:buFont typeface="Courier New" charset="0"/>
              <a:buChar char="o"/>
            </a:pPr>
            <a:r>
              <a:rPr lang="es-ES_tradnl" sz="1900" dirty="0" smtClean="0">
                <a:solidFill>
                  <a:schemeClr val="accent1">
                    <a:lumMod val="50000"/>
                  </a:schemeClr>
                </a:solidFill>
              </a:rPr>
              <a:t>Facilitación: OIM – Programa MICIC</a:t>
            </a:r>
          </a:p>
          <a:p>
            <a:pPr lvl="1">
              <a:buFont typeface="Courier New" charset="0"/>
              <a:buChar char="o"/>
            </a:pPr>
            <a:r>
              <a:rPr lang="es-ES_tradnl" sz="1900" dirty="0" smtClean="0">
                <a:solidFill>
                  <a:schemeClr val="accent1">
                    <a:lumMod val="50000"/>
                  </a:schemeClr>
                </a:solidFill>
              </a:rPr>
              <a:t>Presentación de experiencias y buenas practicas</a:t>
            </a:r>
          </a:p>
          <a:p>
            <a:pPr lvl="1">
              <a:buFont typeface="Courier New" charset="0"/>
              <a:buChar char="o"/>
            </a:pPr>
            <a:r>
              <a:rPr lang="es-ES_tradnl" sz="1900" dirty="0" smtClean="0">
                <a:solidFill>
                  <a:schemeClr val="accent1">
                    <a:lumMod val="50000"/>
                  </a:schemeClr>
                </a:solidFill>
              </a:rPr>
              <a:t>Casos prácticos</a:t>
            </a:r>
          </a:p>
          <a:p>
            <a:pPr lvl="1">
              <a:buFont typeface="Courier New" charset="0"/>
              <a:buChar char="o"/>
            </a:pPr>
            <a:r>
              <a:rPr lang="es-ES_tradnl" sz="1900" dirty="0" smtClean="0">
                <a:solidFill>
                  <a:schemeClr val="accent1">
                    <a:lumMod val="50000"/>
                  </a:schemeClr>
                </a:solidFill>
              </a:rPr>
              <a:t>Exposición de conceptos claves</a:t>
            </a:r>
          </a:p>
          <a:p>
            <a:pPr lvl="1">
              <a:buFont typeface="Courier New" charset="0"/>
              <a:buChar char="o"/>
            </a:pPr>
            <a:r>
              <a:rPr lang="es-ES_tradnl" sz="1900" dirty="0" smtClean="0">
                <a:solidFill>
                  <a:schemeClr val="accent1">
                    <a:lumMod val="50000"/>
                  </a:schemeClr>
                </a:solidFill>
              </a:rPr>
              <a:t>Trabajos grupales</a:t>
            </a:r>
          </a:p>
          <a:p>
            <a:pPr lvl="1">
              <a:buFont typeface="Courier New" charset="0"/>
              <a:buChar char="o"/>
            </a:pPr>
            <a:r>
              <a:rPr lang="es-ES_tradnl" sz="1900" dirty="0" smtClean="0">
                <a:solidFill>
                  <a:schemeClr val="accent1">
                    <a:lumMod val="50000"/>
                  </a:schemeClr>
                </a:solidFill>
              </a:rPr>
              <a:t>Dialogo sobre Recomendaciones y Próximos Pasos</a:t>
            </a:r>
            <a:endParaRPr lang="es-ES_tradnl" sz="1900" dirty="0">
              <a:solidFill>
                <a:schemeClr val="accent1">
                  <a:lumMod val="50000"/>
                </a:schemeClr>
              </a:solidFill>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552187" y="2551470"/>
            <a:ext cx="3851225" cy="3775587"/>
          </a:xfrm>
          <a:prstGeom prst="rect">
            <a:avLst/>
          </a:prstGeom>
        </p:spPr>
      </p:pic>
    </p:spTree>
    <p:extLst>
      <p:ext uri="{BB962C8B-B14F-4D97-AF65-F5344CB8AC3E}">
        <p14:creationId xmlns="" xmlns:p14="http://schemas.microsoft.com/office/powerpoint/2010/main" val="1595270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2365" y="806823"/>
            <a:ext cx="10515600" cy="1206593"/>
          </a:xfrm>
        </p:spPr>
        <p:txBody>
          <a:bodyPr>
            <a:normAutofit fontScale="90000"/>
          </a:bodyPr>
          <a:lstStyle/>
          <a:p>
            <a:r>
              <a:rPr lang="es-ES_tradnl" b="1" dirty="0" smtClean="0">
                <a:solidFill>
                  <a:schemeClr val="bg1"/>
                </a:solidFill>
                <a:latin typeface="+mn-lt"/>
              </a:rPr>
              <a:t>Justificación: </a:t>
            </a:r>
            <a:r>
              <a:rPr lang="es-CR" b="1" dirty="0">
                <a:solidFill>
                  <a:schemeClr val="bg1"/>
                </a:solidFill>
                <a:latin typeface="+mn-lt"/>
              </a:rPr>
              <a:t>La necesidad de proveer una mejor asistencia migrantes en situaciones de crisis </a:t>
            </a:r>
            <a:endParaRPr lang="es-ES_tradnl" b="1" dirty="0">
              <a:solidFill>
                <a:schemeClr val="bg1"/>
              </a:solidFill>
              <a:latin typeface="+mn-lt"/>
            </a:endParaRPr>
          </a:p>
        </p:txBody>
      </p:sp>
      <p:sp>
        <p:nvSpPr>
          <p:cNvPr id="7" name="Content Placeholder 2"/>
          <p:cNvSpPr>
            <a:spLocks noGrp="1"/>
          </p:cNvSpPr>
          <p:nvPr>
            <p:ph idx="1"/>
          </p:nvPr>
        </p:nvSpPr>
        <p:spPr>
          <a:xfrm>
            <a:off x="542365" y="2269378"/>
            <a:ext cx="6123906" cy="3924945"/>
          </a:xfrm>
          <a:ln>
            <a:solidFill>
              <a:schemeClr val="tx2"/>
            </a:solidFill>
          </a:ln>
        </p:spPr>
        <p:txBody>
          <a:bodyPr>
            <a:normAutofit fontScale="92500" lnSpcReduction="20000"/>
          </a:bodyPr>
          <a:lstStyle/>
          <a:p>
            <a:r>
              <a:rPr lang="es-ES_tradnl" dirty="0">
                <a:solidFill>
                  <a:schemeClr val="accent1">
                    <a:lumMod val="50000"/>
                  </a:schemeClr>
                </a:solidFill>
              </a:rPr>
              <a:t>Recientes crisis han </a:t>
            </a:r>
            <a:r>
              <a:rPr lang="es-ES_tradnl" dirty="0" smtClean="0">
                <a:solidFill>
                  <a:schemeClr val="accent1">
                    <a:lumMod val="50000"/>
                  </a:schemeClr>
                </a:solidFill>
              </a:rPr>
              <a:t>evidenciado </a:t>
            </a:r>
            <a:r>
              <a:rPr lang="es-ES_tradnl" dirty="0">
                <a:solidFill>
                  <a:schemeClr val="accent1">
                    <a:lumMod val="50000"/>
                  </a:schemeClr>
                </a:solidFill>
              </a:rPr>
              <a:t>que las poblaciones que más sufren durante una </a:t>
            </a:r>
            <a:r>
              <a:rPr lang="es-ES_tradnl" dirty="0" smtClean="0">
                <a:solidFill>
                  <a:schemeClr val="accent1">
                    <a:lumMod val="50000"/>
                  </a:schemeClr>
                </a:solidFill>
              </a:rPr>
              <a:t>crisis</a:t>
            </a:r>
            <a:r>
              <a:rPr lang="es-ES_tradnl" dirty="0">
                <a:solidFill>
                  <a:schemeClr val="accent1">
                    <a:lumMod val="50000"/>
                  </a:schemeClr>
                </a:solidFill>
              </a:rPr>
              <a:t> </a:t>
            </a:r>
            <a:r>
              <a:rPr lang="es-ES_tradnl" dirty="0" smtClean="0">
                <a:solidFill>
                  <a:schemeClr val="accent1">
                    <a:lumMod val="50000"/>
                  </a:schemeClr>
                </a:solidFill>
              </a:rPr>
              <a:t>son </a:t>
            </a:r>
            <a:r>
              <a:rPr lang="es-ES_tradnl" b="1" dirty="0" smtClean="0">
                <a:solidFill>
                  <a:schemeClr val="accent1">
                    <a:lumMod val="50000"/>
                  </a:schemeClr>
                </a:solidFill>
              </a:rPr>
              <a:t>las más </a:t>
            </a:r>
            <a:r>
              <a:rPr lang="es-ES_tradnl" b="1" dirty="0">
                <a:solidFill>
                  <a:schemeClr val="accent1">
                    <a:lumMod val="50000"/>
                  </a:schemeClr>
                </a:solidFill>
              </a:rPr>
              <a:t>vulnerables</a:t>
            </a:r>
            <a:r>
              <a:rPr lang="es-ES_tradnl" dirty="0">
                <a:solidFill>
                  <a:schemeClr val="accent1">
                    <a:lumMod val="50000"/>
                  </a:schemeClr>
                </a:solidFill>
              </a:rPr>
              <a:t>, entre ellos los migrantes. </a:t>
            </a:r>
          </a:p>
          <a:p>
            <a:r>
              <a:rPr lang="es-ES_tradnl" dirty="0" smtClean="0">
                <a:solidFill>
                  <a:schemeClr val="accent1">
                    <a:lumMod val="50000"/>
                  </a:schemeClr>
                </a:solidFill>
              </a:rPr>
              <a:t>Todos los países tienen poblaciones migrantes</a:t>
            </a:r>
          </a:p>
          <a:p>
            <a:r>
              <a:rPr lang="es-ES_tradnl" dirty="0" smtClean="0">
                <a:solidFill>
                  <a:schemeClr val="accent1">
                    <a:lumMod val="50000"/>
                  </a:schemeClr>
                </a:solidFill>
              </a:rPr>
              <a:t>Los migrantes pueden no contar </a:t>
            </a:r>
            <a:r>
              <a:rPr lang="es-ES_tradnl" dirty="0">
                <a:solidFill>
                  <a:schemeClr val="accent1">
                    <a:lumMod val="50000"/>
                  </a:schemeClr>
                </a:solidFill>
              </a:rPr>
              <a:t>con documentos y tienen recursos limitados y/o </a:t>
            </a:r>
            <a:r>
              <a:rPr lang="es-ES_tradnl" b="1" dirty="0">
                <a:solidFill>
                  <a:schemeClr val="accent1">
                    <a:lumMod val="50000"/>
                  </a:schemeClr>
                </a:solidFill>
              </a:rPr>
              <a:t>acceso limitado </a:t>
            </a:r>
            <a:r>
              <a:rPr lang="es-ES_tradnl" dirty="0">
                <a:solidFill>
                  <a:schemeClr val="accent1">
                    <a:lumMod val="50000"/>
                  </a:schemeClr>
                </a:solidFill>
              </a:rPr>
              <a:t>a los recursos locales.</a:t>
            </a:r>
          </a:p>
          <a:p>
            <a:r>
              <a:rPr lang="es-ES_tradnl" dirty="0" smtClean="0">
                <a:solidFill>
                  <a:schemeClr val="accent1">
                    <a:lumMod val="50000"/>
                  </a:schemeClr>
                </a:solidFill>
              </a:rPr>
              <a:t>Mesoamérica: muy vulnerable a desastres naturales y mayor corredor migratorio.</a:t>
            </a:r>
          </a:p>
          <a:p>
            <a:endParaRPr lang="es-ES_tradnl" dirty="0" smtClean="0">
              <a:solidFill>
                <a:schemeClr val="accent1">
                  <a:lumMod val="50000"/>
                </a:schemeClr>
              </a:solidFill>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315200" y="2269378"/>
            <a:ext cx="3742765" cy="3924945"/>
          </a:xfrm>
          <a:prstGeom prst="rect">
            <a:avLst/>
          </a:prstGeom>
        </p:spPr>
      </p:pic>
    </p:spTree>
    <p:extLst>
      <p:ext uri="{BB962C8B-B14F-4D97-AF65-F5344CB8AC3E}">
        <p14:creationId xmlns="" xmlns:p14="http://schemas.microsoft.com/office/powerpoint/2010/main" val="178368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2365" y="806823"/>
            <a:ext cx="10515600"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chemeClr val="bg1"/>
                </a:solidFill>
                <a:latin typeface="+mn-lt"/>
              </a:rPr>
              <a:t>Objetivos</a:t>
            </a:r>
            <a:endParaRPr lang="es-ES_tradnl" b="1" dirty="0">
              <a:solidFill>
                <a:schemeClr val="bg1"/>
              </a:solidFill>
              <a:latin typeface="+mn-lt"/>
            </a:endParaRPr>
          </a:p>
        </p:txBody>
      </p:sp>
      <p:sp>
        <p:nvSpPr>
          <p:cNvPr id="6" name="Content Placeholder 2"/>
          <p:cNvSpPr>
            <a:spLocks noGrp="1"/>
          </p:cNvSpPr>
          <p:nvPr>
            <p:ph idx="1"/>
          </p:nvPr>
        </p:nvSpPr>
        <p:spPr>
          <a:xfrm>
            <a:off x="326053" y="3330416"/>
            <a:ext cx="7191704" cy="3156154"/>
          </a:xfrm>
          <a:ln>
            <a:solidFill>
              <a:schemeClr val="tx2"/>
            </a:solidFill>
          </a:ln>
        </p:spPr>
        <p:txBody>
          <a:bodyPr>
            <a:normAutofit fontScale="40000" lnSpcReduction="20000"/>
          </a:bodyPr>
          <a:lstStyle/>
          <a:p>
            <a:r>
              <a:rPr lang="es-ES_tradnl" sz="4000" b="1" dirty="0">
                <a:solidFill>
                  <a:schemeClr val="accent1">
                    <a:lumMod val="50000"/>
                  </a:schemeClr>
                </a:solidFill>
              </a:rPr>
              <a:t>Fortalecer la sensibilización del personal </a:t>
            </a:r>
            <a:r>
              <a:rPr lang="es-ES_tradnl" sz="4000" dirty="0">
                <a:solidFill>
                  <a:schemeClr val="accent1">
                    <a:lumMod val="50000"/>
                  </a:schemeClr>
                </a:solidFill>
              </a:rPr>
              <a:t>de las instituciones de los países de origen de los migrantes que tiene a cargo el apoyo y la asistencia a los nacionales que viajan, viven y trabajan en el exterior, sobre los retos específicos que sus nacionales enfrentan al momento que surgen crisis en el país de destino. </a:t>
            </a:r>
          </a:p>
          <a:p>
            <a:r>
              <a:rPr lang="es-ES_tradnl" sz="4000" b="1" dirty="0">
                <a:solidFill>
                  <a:schemeClr val="accent1">
                    <a:lumMod val="50000"/>
                  </a:schemeClr>
                </a:solidFill>
              </a:rPr>
              <a:t>Proveer información concreta y una guía práctica </a:t>
            </a:r>
            <a:r>
              <a:rPr lang="es-ES_tradnl" sz="4000" dirty="0">
                <a:solidFill>
                  <a:schemeClr val="accent1">
                    <a:lumMod val="50000"/>
                  </a:schemeClr>
                </a:solidFill>
              </a:rPr>
              <a:t>para reducir la vulnerabilidad de las personas migrantes a través de una variedad de medidas que cubren tanto la preparación ante emergencias como la respuesta. </a:t>
            </a:r>
          </a:p>
          <a:p>
            <a:r>
              <a:rPr lang="es-ES_tradnl" sz="4000" b="1" dirty="0">
                <a:solidFill>
                  <a:schemeClr val="accent1">
                    <a:lumMod val="50000"/>
                  </a:schemeClr>
                </a:solidFill>
              </a:rPr>
              <a:t>Fortalecer las capacidades de los funcionarios consulares para atender los retos </a:t>
            </a:r>
            <a:r>
              <a:rPr lang="es-ES_tradnl" sz="4000" dirty="0">
                <a:solidFill>
                  <a:schemeClr val="accent1">
                    <a:lumMod val="50000"/>
                  </a:schemeClr>
                </a:solidFill>
              </a:rPr>
              <a:t>previos, durante y después de las crisis, incluyendo el uso de herramientas específicas y el desarrollo de planes de contingencia consular. </a:t>
            </a:r>
          </a:p>
          <a:p>
            <a:r>
              <a:rPr lang="es-ES_tradnl" sz="4000" b="1" dirty="0">
                <a:solidFill>
                  <a:schemeClr val="accent1">
                    <a:lumMod val="50000"/>
                  </a:schemeClr>
                </a:solidFill>
              </a:rPr>
              <a:t>Promover la cooperación entre los actores institucionales </a:t>
            </a:r>
            <a:r>
              <a:rPr lang="es-ES_tradnl" sz="4000" dirty="0">
                <a:solidFill>
                  <a:schemeClr val="accent1">
                    <a:lumMod val="50000"/>
                  </a:schemeClr>
                </a:solidFill>
              </a:rPr>
              <a:t>relevantes entre los países de origen y destino, así como la cooperación regional y nacional.  </a:t>
            </a:r>
          </a:p>
          <a:p>
            <a:endParaRPr lang="es-ES_tradnl" dirty="0">
              <a:solidFill>
                <a:schemeClr val="accent1">
                  <a:lumMod val="50000"/>
                </a:schemeClr>
              </a:solidFill>
            </a:endParaRPr>
          </a:p>
          <a:p>
            <a:endParaRPr lang="es-ES_tradnl" dirty="0">
              <a:solidFill>
                <a:schemeClr val="accent1">
                  <a:lumMod val="50000"/>
                </a:schemeClr>
              </a:solidFill>
            </a:endParaRPr>
          </a:p>
        </p:txBody>
      </p:sp>
      <p:sp>
        <p:nvSpPr>
          <p:cNvPr id="7" name="Content Placeholder 2"/>
          <p:cNvSpPr txBox="1">
            <a:spLocks/>
          </p:cNvSpPr>
          <p:nvPr/>
        </p:nvSpPr>
        <p:spPr>
          <a:xfrm>
            <a:off x="326055" y="2300748"/>
            <a:ext cx="10948219" cy="742335"/>
          </a:xfrm>
          <a:prstGeom prst="rect">
            <a:avLst/>
          </a:prstGeom>
          <a:ln>
            <a:solidFill>
              <a:schemeClr val="tx2"/>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a:solidFill>
                  <a:schemeClr val="accent1">
                    <a:lumMod val="50000"/>
                  </a:schemeClr>
                </a:solidFill>
              </a:rPr>
              <a:t>Fortalecer las capacidades regionales de atención a las necesidades de los migrantes en países en crisis, y contribuir a la prevención de los impactos negativos indirectos, de largo plazo, sobre el bienestar de las comunidades de origen y destino de las personas migrantes.</a:t>
            </a:r>
          </a:p>
          <a:p>
            <a:pPr marL="0" indent="0" algn="ctr">
              <a:buNone/>
            </a:pPr>
            <a:endParaRPr lang="es-ES_tradnl" dirty="0">
              <a:solidFill>
                <a:schemeClr val="accent1">
                  <a:lumMod val="50000"/>
                </a:schemeClr>
              </a:solidFill>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44377" y="3289134"/>
            <a:ext cx="3229897" cy="3197436"/>
          </a:xfrm>
          <a:prstGeom prst="rect">
            <a:avLst/>
          </a:prstGeom>
        </p:spPr>
      </p:pic>
    </p:spTree>
    <p:extLst>
      <p:ext uri="{BB962C8B-B14F-4D97-AF65-F5344CB8AC3E}">
        <p14:creationId xmlns="" xmlns:p14="http://schemas.microsoft.com/office/powerpoint/2010/main" val="459708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2365" y="806823"/>
            <a:ext cx="10515600"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chemeClr val="bg1"/>
                </a:solidFill>
                <a:latin typeface="+mn-lt"/>
              </a:rPr>
              <a:t>Sesiones y </a:t>
            </a:r>
            <a:r>
              <a:rPr lang="es-ES_tradnl" b="1" dirty="0">
                <a:solidFill>
                  <a:schemeClr val="bg1"/>
                </a:solidFill>
                <a:latin typeface="+mn-lt"/>
              </a:rPr>
              <a:t>t</a:t>
            </a:r>
            <a:r>
              <a:rPr lang="es-ES_tradnl" b="1" dirty="0" smtClean="0">
                <a:solidFill>
                  <a:schemeClr val="bg1"/>
                </a:solidFill>
                <a:latin typeface="+mn-lt"/>
              </a:rPr>
              <a:t>emas abordados</a:t>
            </a:r>
            <a:endParaRPr lang="es-ES_tradnl" b="1" dirty="0">
              <a:solidFill>
                <a:schemeClr val="bg1"/>
              </a:solidFill>
              <a:latin typeface="+mn-lt"/>
            </a:endParaRPr>
          </a:p>
        </p:txBody>
      </p:sp>
      <p:graphicFrame>
        <p:nvGraphicFramePr>
          <p:cNvPr id="5" name="Diagram 4"/>
          <p:cNvGraphicFramePr/>
          <p:nvPr>
            <p:extLst>
              <p:ext uri="{D42A27DB-BD31-4B8C-83A1-F6EECF244321}">
                <p14:modId xmlns="" xmlns:p14="http://schemas.microsoft.com/office/powerpoint/2010/main" val="490729171"/>
              </p:ext>
            </p:extLst>
          </p:nvPr>
        </p:nvGraphicFramePr>
        <p:xfrm>
          <a:off x="787791" y="2461846"/>
          <a:ext cx="10270173" cy="3676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916689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8</a:t>
            </a:r>
            <a:endParaRPr lang="es-ES_tradnl" b="1" dirty="0">
              <a:solidFill>
                <a:srgbClr val="002060"/>
              </a:solidFill>
              <a:latin typeface="+mn-lt"/>
            </a:endParaRPr>
          </a:p>
        </p:txBody>
      </p:sp>
      <p:sp>
        <p:nvSpPr>
          <p:cNvPr id="5" name="Title 1"/>
          <p:cNvSpPr txBox="1">
            <a:spLocks/>
          </p:cNvSpPr>
          <p:nvPr/>
        </p:nvSpPr>
        <p:spPr>
          <a:xfrm>
            <a:off x="159774" y="841237"/>
            <a:ext cx="9687611"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smtClean="0">
                <a:solidFill>
                  <a:schemeClr val="bg1"/>
                </a:solidFill>
                <a:latin typeface="+mn-lt"/>
              </a:rPr>
              <a:t>Conclusiones</a:t>
            </a:r>
            <a:endParaRPr lang="es-ES_tradnl" sz="3200" b="1" dirty="0">
              <a:solidFill>
                <a:schemeClr val="bg1"/>
              </a:solidFill>
              <a:latin typeface="+mn-lt"/>
            </a:endParaRPr>
          </a:p>
        </p:txBody>
      </p:sp>
      <p:graphicFrame>
        <p:nvGraphicFramePr>
          <p:cNvPr id="7" name="Diagram 6"/>
          <p:cNvGraphicFramePr/>
          <p:nvPr>
            <p:extLst>
              <p:ext uri="{D42A27DB-BD31-4B8C-83A1-F6EECF244321}">
                <p14:modId xmlns="" xmlns:p14="http://schemas.microsoft.com/office/powerpoint/2010/main" val="1778149771"/>
              </p:ext>
            </p:extLst>
          </p:nvPr>
        </p:nvGraphicFramePr>
        <p:xfrm>
          <a:off x="159774" y="2271252"/>
          <a:ext cx="7310172"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a:hlinkClick r:id="rId8" action="ppaction://hlinksldjump"/>
          </p:cNvPr>
          <p:cNvSpPr txBox="1">
            <a:spLocks/>
          </p:cNvSpPr>
          <p:nvPr/>
        </p:nvSpPr>
        <p:spPr>
          <a:xfrm>
            <a:off x="4225167" y="3388423"/>
            <a:ext cx="3698291" cy="1729874"/>
          </a:xfrm>
          <a:prstGeom prst="rect">
            <a:avLst/>
          </a:prstGeom>
          <a:ln>
            <a:solidFill>
              <a:schemeClr val="tx2"/>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s-ES_tradnl" sz="1800">
                <a:solidFill>
                  <a:schemeClr val="accent1">
                    <a:lumMod val="50000"/>
                  </a:schemeClr>
                </a:solidFill>
              </a:rPr>
              <a:t>Capacitación de las entidades responsables de brindar protección y asistencia a migrantes en contexto de crisis.</a:t>
            </a:r>
            <a:endParaRPr lang="es-ES_tradnl" sz="1800" dirty="0">
              <a:solidFill>
                <a:schemeClr val="accent1">
                  <a:lumMod val="50000"/>
                </a:schemeClr>
              </a:solidFill>
            </a:endParaRPr>
          </a:p>
        </p:txBody>
      </p:sp>
      <p:sp>
        <p:nvSpPr>
          <p:cNvPr id="12" name="Content Placeholder 2">
            <a:hlinkClick r:id="rId9" action="ppaction://hlinksldjump"/>
          </p:cNvPr>
          <p:cNvSpPr txBox="1">
            <a:spLocks/>
          </p:cNvSpPr>
          <p:nvPr/>
        </p:nvSpPr>
        <p:spPr>
          <a:xfrm>
            <a:off x="159774" y="3388423"/>
            <a:ext cx="3698291" cy="1729874"/>
          </a:xfrm>
          <a:prstGeom prst="rect">
            <a:avLst/>
          </a:prstGeom>
          <a:ln>
            <a:solidFill>
              <a:schemeClr val="tx2"/>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s-ES_tradnl" sz="1800" dirty="0">
                <a:solidFill>
                  <a:schemeClr val="accent1">
                    <a:lumMod val="50000"/>
                  </a:schemeClr>
                </a:solidFill>
              </a:rPr>
              <a:t>Desarrollo de lineamientos regionales mirados a fortalecer la capacidad de asistir los migrantes en contexto de crisis. </a:t>
            </a:r>
          </a:p>
        </p:txBody>
      </p:sp>
      <p:sp>
        <p:nvSpPr>
          <p:cNvPr id="13" name="Content Placeholder 2">
            <a:hlinkClick r:id="rId10" action="ppaction://hlinksldjump"/>
          </p:cNvPr>
          <p:cNvSpPr txBox="1">
            <a:spLocks/>
          </p:cNvSpPr>
          <p:nvPr/>
        </p:nvSpPr>
        <p:spPr>
          <a:xfrm>
            <a:off x="8290560" y="3388423"/>
            <a:ext cx="3698291" cy="1729874"/>
          </a:xfrm>
          <a:prstGeom prst="rect">
            <a:avLst/>
          </a:prstGeom>
          <a:ln>
            <a:solidFill>
              <a:schemeClr val="tx2"/>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s-ES_tradnl" sz="1800" dirty="0">
                <a:solidFill>
                  <a:schemeClr val="accent1">
                    <a:lumMod val="50000"/>
                  </a:schemeClr>
                </a:solidFill>
              </a:rPr>
              <a:t>Coordinación regional para mejorar la preparación para las crisis y la asistencia a los migrantes afectados.</a:t>
            </a:r>
          </a:p>
        </p:txBody>
      </p:sp>
      <p:sp>
        <p:nvSpPr>
          <p:cNvPr id="6" name="Left-Right Arrow 5"/>
          <p:cNvSpPr/>
          <p:nvPr/>
        </p:nvSpPr>
        <p:spPr>
          <a:xfrm>
            <a:off x="2768404" y="5576386"/>
            <a:ext cx="6611816" cy="859949"/>
          </a:xfrm>
          <a:prstGeom prst="leftRightArrow">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27298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1</a:t>
            </a:r>
            <a:endParaRPr lang="es-ES_tradnl" b="1" dirty="0">
              <a:solidFill>
                <a:srgbClr val="002060"/>
              </a:solidFill>
              <a:latin typeface="+mn-lt"/>
            </a:endParaRPr>
          </a:p>
        </p:txBody>
      </p:sp>
      <p:sp>
        <p:nvSpPr>
          <p:cNvPr id="5" name="Title 1"/>
          <p:cNvSpPr txBox="1">
            <a:spLocks/>
          </p:cNvSpPr>
          <p:nvPr/>
        </p:nvSpPr>
        <p:spPr>
          <a:xfrm>
            <a:off x="159774" y="841237"/>
            <a:ext cx="10515600"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chemeClr val="bg1"/>
                </a:solidFill>
                <a:latin typeface="+mn-lt"/>
              </a:rPr>
              <a:t>Introducción</a:t>
            </a:r>
            <a:endParaRPr lang="es-ES_tradnl" b="1" dirty="0">
              <a:solidFill>
                <a:schemeClr val="bg1"/>
              </a:solidFill>
              <a:latin typeface="+mn-lt"/>
            </a:endParaRPr>
          </a:p>
        </p:txBody>
      </p:sp>
      <p:graphicFrame>
        <p:nvGraphicFramePr>
          <p:cNvPr id="7" name="Diagram 6"/>
          <p:cNvGraphicFramePr/>
          <p:nvPr>
            <p:extLst>
              <p:ext uri="{D42A27DB-BD31-4B8C-83A1-F6EECF244321}">
                <p14:modId xmlns:p14="http://schemas.microsoft.com/office/powerpoint/2010/main" val="4123271503"/>
              </p:ext>
            </p:extLst>
          </p:nvPr>
        </p:nvGraphicFramePr>
        <p:xfrm>
          <a:off x="159774" y="2271252"/>
          <a:ext cx="7568382"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5212750" y="3478564"/>
            <a:ext cx="3926396" cy="2831691"/>
          </a:xfrm>
          <a:ln>
            <a:solidFill>
              <a:schemeClr val="tx2"/>
            </a:solidFill>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000" dirty="0" smtClean="0">
                <a:solidFill>
                  <a:schemeClr val="accent1">
                    <a:lumMod val="50000"/>
                  </a:schemeClr>
                </a:solidFill>
              </a:rPr>
              <a:t>Temática</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Presentación de la CRM</a:t>
            </a:r>
          </a:p>
          <a:p>
            <a:pPr>
              <a:lnSpc>
                <a:spcPct val="100000"/>
              </a:lnSpc>
              <a:spcBef>
                <a:spcPts val="0"/>
              </a:spcBef>
            </a:pPr>
            <a:r>
              <a:rPr lang="es-ES_tradnl" sz="1200" dirty="0" smtClean="0">
                <a:solidFill>
                  <a:schemeClr val="accent1">
                    <a:lumMod val="50000"/>
                  </a:schemeClr>
                </a:solidFill>
              </a:rPr>
              <a:t>Importancia de la iniciativa y el curso. </a:t>
            </a:r>
          </a:p>
          <a:p>
            <a:pPr>
              <a:lnSpc>
                <a:spcPct val="100000"/>
              </a:lnSpc>
              <a:spcBef>
                <a:spcPts val="0"/>
              </a:spcBef>
            </a:pPr>
            <a:r>
              <a:rPr lang="es-ES_tradnl" sz="1200" dirty="0" smtClean="0">
                <a:solidFill>
                  <a:schemeClr val="accent1">
                    <a:lumMod val="50000"/>
                  </a:schemeClr>
                </a:solidFill>
              </a:rPr>
              <a:t>Reseña histórica </a:t>
            </a: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Consulta MICIC en America Latina (Febrero 2016)</a:t>
            </a: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Repaso de las Directrices MICIC</a:t>
            </a:r>
          </a:p>
          <a:p>
            <a:pPr>
              <a:lnSpc>
                <a:spcPct val="100000"/>
              </a:lnSpc>
              <a:spcBef>
                <a:spcPts val="0"/>
              </a:spcBef>
            </a:pPr>
            <a:endParaRPr lang="es-ES_tradnl" sz="1200" dirty="0">
              <a:solidFill>
                <a:schemeClr val="accent1">
                  <a:lumMod val="50000"/>
                </a:schemeClr>
              </a:solidFill>
            </a:endParaRPr>
          </a:p>
        </p:txBody>
      </p:sp>
      <p:sp>
        <p:nvSpPr>
          <p:cNvPr id="10" name="Content Placeholder 2"/>
          <p:cNvSpPr txBox="1">
            <a:spLocks/>
          </p:cNvSpPr>
          <p:nvPr/>
        </p:nvSpPr>
        <p:spPr>
          <a:xfrm>
            <a:off x="382587" y="3489952"/>
            <a:ext cx="3926396" cy="28316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sz="2000" dirty="0" smtClean="0">
                <a:solidFill>
                  <a:schemeClr val="accent1">
                    <a:lumMod val="50000"/>
                  </a:schemeClr>
                </a:solidFill>
              </a:rPr>
              <a:t>Ideas resaltadas</a:t>
            </a:r>
            <a:endParaRPr lang="es-ES_tradnl" sz="2000" dirty="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El Sr. Salvador Gutiérrez (ST- CRM), menciono que la creación de guías para la atención </a:t>
            </a:r>
            <a:r>
              <a:rPr lang="es-ES_tradnl" sz="1200" dirty="0" smtClean="0">
                <a:solidFill>
                  <a:schemeClr val="accent1">
                    <a:lumMod val="50000"/>
                  </a:schemeClr>
                </a:solidFill>
              </a:rPr>
              <a:t>de los migrantes en crisis </a:t>
            </a:r>
            <a:r>
              <a:rPr lang="es-ES_tradnl" sz="1200" dirty="0" smtClean="0">
                <a:solidFill>
                  <a:schemeClr val="accent1">
                    <a:lumMod val="50000"/>
                  </a:schemeClr>
                </a:solidFill>
              </a:rPr>
              <a:t>había </a:t>
            </a:r>
            <a:r>
              <a:rPr lang="es-ES_tradnl" sz="1200" dirty="0" smtClean="0">
                <a:solidFill>
                  <a:schemeClr val="accent1">
                    <a:lumMod val="50000"/>
                  </a:schemeClr>
                </a:solidFill>
              </a:rPr>
              <a:t>sido ignorada hasta el 2011, desde cuando </a:t>
            </a:r>
            <a:r>
              <a:rPr lang="es-ES_tradnl" sz="1200" dirty="0" smtClean="0">
                <a:solidFill>
                  <a:schemeClr val="accent1">
                    <a:lumMod val="50000"/>
                  </a:schemeClr>
                </a:solidFill>
              </a:rPr>
              <a:t>ha </a:t>
            </a:r>
            <a:r>
              <a:rPr lang="es-ES_tradnl" sz="1200" dirty="0" smtClean="0">
                <a:solidFill>
                  <a:schemeClr val="accent1">
                    <a:lumMod val="50000"/>
                  </a:schemeClr>
                </a:solidFill>
              </a:rPr>
              <a:t>tomado un rol central a raíz de las diferentes crisis. </a:t>
            </a:r>
          </a:p>
          <a:p>
            <a:pPr>
              <a:lnSpc>
                <a:spcPct val="100000"/>
              </a:lnSpc>
              <a:spcBef>
                <a:spcPts val="0"/>
              </a:spcBef>
            </a:pPr>
            <a:r>
              <a:rPr lang="es-ES_tradnl" sz="1200" dirty="0" smtClean="0">
                <a:solidFill>
                  <a:schemeClr val="accent1">
                    <a:lumMod val="50000"/>
                  </a:schemeClr>
                </a:solidFill>
              </a:rPr>
              <a:t>El Sr. Marcelo Pisani, </a:t>
            </a:r>
            <a:r>
              <a:rPr lang="es-ES_tradnl" sz="1200" dirty="0" smtClean="0">
                <a:solidFill>
                  <a:schemeClr val="accent1">
                    <a:lumMod val="50000"/>
                  </a:schemeClr>
                </a:solidFill>
              </a:rPr>
              <a:t>Director Regional </a:t>
            </a:r>
            <a:r>
              <a:rPr lang="es-ES_tradnl" sz="1200" dirty="0" smtClean="0">
                <a:solidFill>
                  <a:schemeClr val="accent1">
                    <a:lumMod val="50000"/>
                  </a:schemeClr>
                </a:solidFill>
              </a:rPr>
              <a:t>de la OIM, resalto que las guías son solo efectivas si se aplican previo a que ocurra una crisis. </a:t>
            </a:r>
          </a:p>
          <a:p>
            <a:pPr>
              <a:lnSpc>
                <a:spcPct val="100000"/>
              </a:lnSpc>
              <a:spcBef>
                <a:spcPts val="0"/>
              </a:spcBef>
            </a:pPr>
            <a:r>
              <a:rPr lang="es-ES_tradnl" sz="1200" dirty="0" smtClean="0">
                <a:solidFill>
                  <a:schemeClr val="accent1">
                    <a:lumMod val="50000"/>
                  </a:schemeClr>
                </a:solidFill>
              </a:rPr>
              <a:t>La Sra</a:t>
            </a:r>
            <a:r>
              <a:rPr lang="es-ES_tradnl" sz="1200" dirty="0">
                <a:solidFill>
                  <a:schemeClr val="accent1">
                    <a:lumMod val="50000"/>
                  </a:schemeClr>
                </a:solidFill>
              </a:rPr>
              <a:t>.</a:t>
            </a:r>
            <a:r>
              <a:rPr lang="es-CR" sz="1200" dirty="0" smtClean="0">
                <a:solidFill>
                  <a:schemeClr val="accent1">
                    <a:lumMod val="50000"/>
                  </a:schemeClr>
                </a:solidFill>
              </a:rPr>
              <a:t> </a:t>
            </a:r>
            <a:r>
              <a:rPr lang="es-CR" sz="1200" dirty="0">
                <a:solidFill>
                  <a:schemeClr val="accent1">
                    <a:lumMod val="50000"/>
                  </a:schemeClr>
                </a:solidFill>
              </a:rPr>
              <a:t>Gisela </a:t>
            </a:r>
            <a:r>
              <a:rPr lang="es-CR" sz="1200" dirty="0" err="1" smtClean="0">
                <a:solidFill>
                  <a:schemeClr val="accent1">
                    <a:lumMod val="50000"/>
                  </a:schemeClr>
                </a:solidFill>
              </a:rPr>
              <a:t>Yockchen</a:t>
            </a:r>
            <a:r>
              <a:rPr lang="es-CR" sz="1200" dirty="0" smtClean="0">
                <a:solidFill>
                  <a:schemeClr val="accent1">
                    <a:lumMod val="50000"/>
                  </a:schemeClr>
                </a:solidFill>
              </a:rPr>
              <a:t>, Directora General de Migración y Extranjería (Costa Rica) : resalto </a:t>
            </a:r>
            <a:r>
              <a:rPr lang="es-CR" sz="1200" dirty="0">
                <a:solidFill>
                  <a:schemeClr val="accent1">
                    <a:lumMod val="50000"/>
                  </a:schemeClr>
                </a:solidFill>
              </a:rPr>
              <a:t>la implementación de la iniciativa y las acciones que ha tomado Costa Rica en torno a la temática, utilizando como ejemplo la respuesta al huracán Otto. </a:t>
            </a:r>
          </a:p>
          <a:p>
            <a:pPr>
              <a:lnSpc>
                <a:spcPct val="100000"/>
              </a:lnSpc>
              <a:spcBef>
                <a:spcPts val="0"/>
              </a:spcBef>
            </a:pPr>
            <a:endParaRPr lang="es-ES_tradnl" sz="1200" dirty="0" smtClean="0">
              <a:solidFill>
                <a:schemeClr val="accent1">
                  <a:lumMod val="50000"/>
                </a:schemeClr>
              </a:solidFill>
            </a:endParaRPr>
          </a:p>
        </p:txBody>
      </p:sp>
    </p:spTree>
    <p:extLst>
      <p:ext uri="{BB962C8B-B14F-4D97-AF65-F5344CB8AC3E}">
        <p14:creationId xmlns:p14="http://schemas.microsoft.com/office/powerpoint/2010/main" val="147334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774" y="841237"/>
            <a:ext cx="9687611" cy="120659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Tema 1. Desarrollo de lineamientos regionales mirados a fortalecer la capacidad de asistir los migrantes en contexto de crisis. </a:t>
            </a:r>
          </a:p>
        </p:txBody>
      </p:sp>
      <p:sp>
        <p:nvSpPr>
          <p:cNvPr id="7" name="Content Placeholder 2"/>
          <p:cNvSpPr txBox="1">
            <a:spLocks/>
          </p:cNvSpPr>
          <p:nvPr/>
        </p:nvSpPr>
        <p:spPr>
          <a:xfrm>
            <a:off x="441128" y="2475914"/>
            <a:ext cx="5647420" cy="3915357"/>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s-ES_tradnl" sz="1800" b="1" dirty="0" smtClean="0">
                <a:solidFill>
                  <a:schemeClr val="accent1">
                    <a:lumMod val="50000"/>
                  </a:schemeClr>
                </a:solidFill>
              </a:rPr>
              <a:t>Recomendaciones Finales</a:t>
            </a:r>
          </a:p>
          <a:p>
            <a:pPr marL="0" indent="0">
              <a:lnSpc>
                <a:spcPct val="100000"/>
              </a:lnSpc>
              <a:spcBef>
                <a:spcPts val="0"/>
              </a:spcBef>
              <a:buNone/>
            </a:pPr>
            <a:endParaRPr lang="es-ES_tradnl" sz="1200" dirty="0">
              <a:solidFill>
                <a:schemeClr val="accent1">
                  <a:lumMod val="50000"/>
                </a:schemeClr>
              </a:solidFill>
            </a:endParaRPr>
          </a:p>
          <a:p>
            <a:pPr>
              <a:lnSpc>
                <a:spcPct val="100000"/>
              </a:lnSpc>
              <a:spcBef>
                <a:spcPts val="0"/>
              </a:spcBef>
              <a:buFont typeface="+mj-lt"/>
              <a:buAutoNum type="arabicPeriod"/>
            </a:pPr>
            <a:r>
              <a:rPr lang="es-ES_tradnl" sz="1200" dirty="0" smtClean="0">
                <a:solidFill>
                  <a:schemeClr val="accent1">
                    <a:lumMod val="50000"/>
                  </a:schemeClr>
                </a:solidFill>
              </a:rPr>
              <a:t>Construcción </a:t>
            </a:r>
            <a:r>
              <a:rPr lang="es-ES_tradnl" sz="1200" dirty="0">
                <a:solidFill>
                  <a:schemeClr val="accent1">
                    <a:lumMod val="50000"/>
                  </a:schemeClr>
                </a:solidFill>
              </a:rPr>
              <a:t>de un Plan para la creación de unidades de emergencia en la red consular. </a:t>
            </a:r>
          </a:p>
          <a:p>
            <a:pPr marL="0" indent="0">
              <a:lnSpc>
                <a:spcPct val="100000"/>
              </a:lnSpc>
              <a:spcBef>
                <a:spcPts val="0"/>
              </a:spcBef>
              <a:buNone/>
            </a:pPr>
            <a:endParaRPr lang="es-ES_tradnl" sz="1200" dirty="0">
              <a:solidFill>
                <a:schemeClr val="accent1">
                  <a:lumMod val="50000"/>
                </a:schemeClr>
              </a:solidFill>
            </a:endParaRPr>
          </a:p>
          <a:p>
            <a:pPr marL="0" indent="0">
              <a:lnSpc>
                <a:spcPct val="100000"/>
              </a:lnSpc>
              <a:spcBef>
                <a:spcPts val="0"/>
              </a:spcBef>
              <a:buNone/>
            </a:pPr>
            <a:r>
              <a:rPr lang="es-ES_tradnl" sz="1200" dirty="0" smtClean="0">
                <a:solidFill>
                  <a:schemeClr val="accent1">
                    <a:lumMod val="50000"/>
                  </a:schemeClr>
                </a:solidFill>
              </a:rPr>
              <a:t>El </a:t>
            </a:r>
            <a:r>
              <a:rPr lang="es-ES_tradnl" sz="1200" dirty="0">
                <a:solidFill>
                  <a:schemeClr val="accent1">
                    <a:lumMod val="50000"/>
                  </a:schemeClr>
                </a:solidFill>
              </a:rPr>
              <a:t>Plan necesita primero definir con claridad qué es una crisis y qué tipo de crisis se van a integrar en este </a:t>
            </a:r>
            <a:r>
              <a:rPr lang="es-ES_tradnl" sz="1200" dirty="0" smtClean="0">
                <a:solidFill>
                  <a:schemeClr val="accent1">
                    <a:lumMod val="50000"/>
                  </a:schemeClr>
                </a:solidFill>
              </a:rPr>
              <a:t>plan.</a:t>
            </a:r>
          </a:p>
          <a:p>
            <a:pPr marL="0" indent="0">
              <a:lnSpc>
                <a:spcPct val="100000"/>
              </a:lnSpc>
              <a:spcBef>
                <a:spcPts val="0"/>
              </a:spcBef>
              <a:buNone/>
            </a:pPr>
            <a:endParaRPr lang="es-ES_tradnl" sz="1200" dirty="0">
              <a:solidFill>
                <a:schemeClr val="accent1">
                  <a:lumMod val="50000"/>
                </a:schemeClr>
              </a:solidFill>
            </a:endParaRPr>
          </a:p>
          <a:p>
            <a:pPr marL="0" indent="0">
              <a:lnSpc>
                <a:spcPct val="100000"/>
              </a:lnSpc>
              <a:spcBef>
                <a:spcPts val="0"/>
              </a:spcBef>
              <a:buNone/>
            </a:pPr>
            <a:r>
              <a:rPr lang="es-ES_tradnl" sz="1200" dirty="0" smtClean="0">
                <a:solidFill>
                  <a:schemeClr val="accent1">
                    <a:lumMod val="50000"/>
                  </a:schemeClr>
                </a:solidFill>
              </a:rPr>
              <a:t>Se </a:t>
            </a:r>
            <a:r>
              <a:rPr lang="es-ES_tradnl" sz="1200" dirty="0">
                <a:solidFill>
                  <a:schemeClr val="accent1">
                    <a:lumMod val="50000"/>
                  </a:schemeClr>
                </a:solidFill>
              </a:rPr>
              <a:t>estableció que el Plan debe </a:t>
            </a:r>
            <a:r>
              <a:rPr lang="es-ES_tradnl" sz="1200" dirty="0" smtClean="0">
                <a:solidFill>
                  <a:schemeClr val="accent1">
                    <a:lumMod val="50000"/>
                  </a:schemeClr>
                </a:solidFill>
              </a:rPr>
              <a:t>contener:</a:t>
            </a:r>
          </a:p>
          <a:p>
            <a:pPr marL="0" indent="0">
              <a:lnSpc>
                <a:spcPct val="100000"/>
              </a:lnSpc>
              <a:spcBef>
                <a:spcPts val="0"/>
              </a:spcBef>
              <a:buNone/>
            </a:pPr>
            <a:endParaRPr lang="es-ES_tradnl" sz="1200" dirty="0" smtClean="0">
              <a:solidFill>
                <a:schemeClr val="accent1">
                  <a:lumMod val="50000"/>
                </a:schemeClr>
              </a:solidFill>
            </a:endParaRPr>
          </a:p>
          <a:p>
            <a:pPr lvl="1">
              <a:lnSpc>
                <a:spcPct val="100000"/>
              </a:lnSpc>
              <a:spcBef>
                <a:spcPts val="0"/>
              </a:spcBef>
            </a:pPr>
            <a:r>
              <a:rPr lang="es-ES_tradnl" sz="1200" dirty="0" smtClean="0">
                <a:solidFill>
                  <a:schemeClr val="accent1">
                    <a:lumMod val="50000"/>
                  </a:schemeClr>
                </a:solidFill>
              </a:rPr>
              <a:t>Atención inmediata</a:t>
            </a:r>
          </a:p>
          <a:p>
            <a:pPr lvl="1">
              <a:lnSpc>
                <a:spcPct val="100000"/>
              </a:lnSpc>
              <a:spcBef>
                <a:spcPts val="0"/>
              </a:spcBef>
            </a:pPr>
            <a:r>
              <a:rPr lang="es-ES_tradnl" sz="1200" dirty="0" smtClean="0">
                <a:solidFill>
                  <a:schemeClr val="accent1">
                    <a:lumMod val="50000"/>
                  </a:schemeClr>
                </a:solidFill>
              </a:rPr>
              <a:t>Coordinación interna nacional</a:t>
            </a:r>
          </a:p>
          <a:p>
            <a:pPr lvl="1">
              <a:lnSpc>
                <a:spcPct val="100000"/>
              </a:lnSpc>
              <a:spcBef>
                <a:spcPts val="0"/>
              </a:spcBef>
            </a:pPr>
            <a:r>
              <a:rPr lang="es-ES_tradnl" sz="1200" dirty="0" smtClean="0">
                <a:solidFill>
                  <a:schemeClr val="accent1">
                    <a:lumMod val="50000"/>
                  </a:schemeClr>
                </a:solidFill>
              </a:rPr>
              <a:t>Cooperación entre los países: considerar compartir las acciones que realizan las autoridades rectoras en materia de emergencia e incorporarlas a las reuniones  </a:t>
            </a:r>
          </a:p>
          <a:p>
            <a:pPr lvl="1">
              <a:lnSpc>
                <a:spcPct val="100000"/>
              </a:lnSpc>
              <a:spcBef>
                <a:spcPts val="0"/>
              </a:spcBef>
            </a:pPr>
            <a:r>
              <a:rPr lang="es-ES_tradnl" sz="1200" dirty="0" smtClean="0">
                <a:solidFill>
                  <a:schemeClr val="accent1">
                    <a:lumMod val="50000"/>
                  </a:schemeClr>
                </a:solidFill>
              </a:rPr>
              <a:t> Trabajo en conjunto entre autoridades diferentes (migración, consulados, salud, protección civil y comisiones de emergencia).</a:t>
            </a:r>
          </a:p>
          <a:p>
            <a:pPr marL="457200" lvl="1" indent="0">
              <a:lnSpc>
                <a:spcPct val="100000"/>
              </a:lnSpc>
              <a:spcBef>
                <a:spcPts val="0"/>
              </a:spcBef>
              <a:buNone/>
            </a:pPr>
            <a:endParaRPr lang="es-ES_tradnl" sz="1200" dirty="0" smtClean="0">
              <a:solidFill>
                <a:schemeClr val="accent1">
                  <a:lumMod val="50000"/>
                </a:schemeClr>
              </a:solidFill>
            </a:endParaRPr>
          </a:p>
          <a:p>
            <a:pPr marL="457200" lvl="1" indent="0">
              <a:lnSpc>
                <a:spcPct val="100000"/>
              </a:lnSpc>
              <a:spcBef>
                <a:spcPts val="0"/>
              </a:spcBef>
              <a:buNone/>
            </a:pPr>
            <a:r>
              <a:rPr lang="es-ES_tradnl" sz="1200" b="1" dirty="0" smtClean="0">
                <a:solidFill>
                  <a:schemeClr val="accent1">
                    <a:lumMod val="50000"/>
                  </a:schemeClr>
                </a:solidFill>
              </a:rPr>
              <a:t>Implementación </a:t>
            </a:r>
            <a:r>
              <a:rPr lang="es-ES_tradnl" sz="1200" b="1" dirty="0">
                <a:solidFill>
                  <a:schemeClr val="accent1">
                    <a:lumMod val="50000"/>
                  </a:schemeClr>
                </a:solidFill>
              </a:rPr>
              <a:t>y seguimiento por parte de la red de funcionarios consulares de la CRM para hacer incidencia</a:t>
            </a:r>
            <a:endParaRPr lang="es-ES_tradnl" sz="1200" dirty="0" smtClean="0">
              <a:solidFill>
                <a:schemeClr val="accent1">
                  <a:lumMod val="50000"/>
                </a:schemeClr>
              </a:solidFill>
            </a:endParaRPr>
          </a:p>
          <a:p>
            <a:pPr>
              <a:lnSpc>
                <a:spcPct val="100000"/>
              </a:lnSpc>
              <a:spcBef>
                <a:spcPts val="0"/>
              </a:spcBef>
              <a:buFont typeface="Arial" charset="0"/>
              <a:buChar char="•"/>
            </a:pPr>
            <a:endParaRPr lang="es-ES_tradnl" sz="1200" dirty="0">
              <a:solidFill>
                <a:schemeClr val="accent1">
                  <a:lumMod val="50000"/>
                </a:schemeClr>
              </a:solidFill>
            </a:endParaRPr>
          </a:p>
        </p:txBody>
      </p:sp>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12238" y="2590266"/>
            <a:ext cx="3107344" cy="3681429"/>
          </a:xfrm>
          <a:prstGeom prst="rect">
            <a:avLst/>
          </a:prstGeom>
        </p:spPr>
      </p:pic>
    </p:spTree>
    <p:extLst>
      <p:ext uri="{BB962C8B-B14F-4D97-AF65-F5344CB8AC3E}">
        <p14:creationId xmlns="" xmlns:p14="http://schemas.microsoft.com/office/powerpoint/2010/main" val="560637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2</a:t>
            </a:r>
            <a:endParaRPr lang="es-ES_tradnl" b="1" dirty="0">
              <a:solidFill>
                <a:srgbClr val="002060"/>
              </a:solidFill>
              <a:latin typeface="+mn-lt"/>
            </a:endParaRPr>
          </a:p>
        </p:txBody>
      </p:sp>
      <p:sp>
        <p:nvSpPr>
          <p:cNvPr id="5" name="Title 1"/>
          <p:cNvSpPr txBox="1">
            <a:spLocks/>
          </p:cNvSpPr>
          <p:nvPr/>
        </p:nvSpPr>
        <p:spPr>
          <a:xfrm>
            <a:off x="159774" y="841237"/>
            <a:ext cx="10515600"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Los migrantes en condición de vulnerabilidad y las situaciones de crisis</a:t>
            </a:r>
          </a:p>
        </p:txBody>
      </p:sp>
      <p:graphicFrame>
        <p:nvGraphicFramePr>
          <p:cNvPr id="7" name="Diagram 6"/>
          <p:cNvGraphicFramePr/>
          <p:nvPr>
            <p:extLst>
              <p:ext uri="{D42A27DB-BD31-4B8C-83A1-F6EECF244321}">
                <p14:modId xmlns:p14="http://schemas.microsoft.com/office/powerpoint/2010/main" val="1558922984"/>
              </p:ext>
            </p:extLst>
          </p:nvPr>
        </p:nvGraphicFramePr>
        <p:xfrm>
          <a:off x="159774" y="2271252"/>
          <a:ext cx="7568382"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542365" y="3362632"/>
            <a:ext cx="3926396" cy="2831691"/>
          </a:xfrm>
          <a:ln>
            <a:solidFill>
              <a:schemeClr val="tx2"/>
            </a:solidFill>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400" dirty="0" smtClean="0">
                <a:solidFill>
                  <a:schemeClr val="accent1">
                    <a:lumMod val="50000"/>
                  </a:schemeClr>
                </a:solidFill>
              </a:rPr>
              <a:t>Temática</a:t>
            </a:r>
          </a:p>
          <a:p>
            <a:pPr>
              <a:lnSpc>
                <a:spcPct val="100000"/>
              </a:lnSpc>
              <a:spcBef>
                <a:spcPts val="0"/>
              </a:spcBef>
            </a:pPr>
            <a:endParaRPr lang="es-ES_tradnl" sz="1400" dirty="0" smtClean="0">
              <a:solidFill>
                <a:schemeClr val="accent1">
                  <a:lumMod val="50000"/>
                </a:schemeClr>
              </a:solidFill>
            </a:endParaRPr>
          </a:p>
          <a:p>
            <a:pPr>
              <a:lnSpc>
                <a:spcPct val="100000"/>
              </a:lnSpc>
              <a:spcBef>
                <a:spcPts val="0"/>
              </a:spcBef>
            </a:pPr>
            <a:r>
              <a:rPr lang="es-ES_tradnl" sz="1400" dirty="0" smtClean="0">
                <a:solidFill>
                  <a:schemeClr val="accent1">
                    <a:lumMod val="50000"/>
                  </a:schemeClr>
                </a:solidFill>
              </a:rPr>
              <a:t>Casos </a:t>
            </a:r>
            <a:r>
              <a:rPr lang="es-ES_tradnl" sz="1400" dirty="0" smtClean="0">
                <a:solidFill>
                  <a:schemeClr val="accent1">
                    <a:lumMod val="50000"/>
                  </a:schemeClr>
                </a:solidFill>
              </a:rPr>
              <a:t>reales </a:t>
            </a:r>
            <a:endParaRPr lang="es-ES_tradnl" sz="1400" dirty="0" smtClean="0">
              <a:solidFill>
                <a:schemeClr val="accent1">
                  <a:lumMod val="50000"/>
                </a:schemeClr>
              </a:solidFill>
            </a:endParaRPr>
          </a:p>
          <a:p>
            <a:pPr>
              <a:lnSpc>
                <a:spcPct val="100000"/>
              </a:lnSpc>
              <a:spcBef>
                <a:spcPts val="0"/>
              </a:spcBef>
            </a:pPr>
            <a:r>
              <a:rPr lang="es-ES_tradnl" sz="1400" dirty="0" smtClean="0">
                <a:solidFill>
                  <a:schemeClr val="accent1">
                    <a:lumMod val="50000"/>
                  </a:schemeClr>
                </a:solidFill>
              </a:rPr>
              <a:t>Factores de vulnerabilidad de los migrantes</a:t>
            </a:r>
          </a:p>
          <a:p>
            <a:pPr>
              <a:lnSpc>
                <a:spcPct val="100000"/>
              </a:lnSpc>
              <a:spcBef>
                <a:spcPts val="0"/>
              </a:spcBef>
            </a:pPr>
            <a:r>
              <a:rPr lang="es-ES_tradnl" sz="1400" dirty="0" smtClean="0">
                <a:solidFill>
                  <a:schemeClr val="accent1">
                    <a:lumMod val="50000"/>
                  </a:schemeClr>
                </a:solidFill>
              </a:rPr>
              <a:t>Factores de vulnerabilidad de los migrantes en situaciones de crisis</a:t>
            </a:r>
          </a:p>
          <a:p>
            <a:pPr>
              <a:lnSpc>
                <a:spcPct val="100000"/>
              </a:lnSpc>
              <a:spcBef>
                <a:spcPts val="0"/>
              </a:spcBef>
            </a:pPr>
            <a:r>
              <a:rPr lang="es-ES_tradnl" sz="1400" dirty="0" smtClean="0">
                <a:solidFill>
                  <a:schemeClr val="accent1">
                    <a:lumMod val="50000"/>
                  </a:schemeClr>
                </a:solidFill>
              </a:rPr>
              <a:t>Factores de vulnerabilidad por etapa de crisis</a:t>
            </a:r>
            <a:endParaRPr lang="es-ES_tradnl" sz="1400" dirty="0">
              <a:solidFill>
                <a:schemeClr val="accent1">
                  <a:lumMod val="50000"/>
                </a:schemeClr>
              </a:solidFill>
            </a:endParaRPr>
          </a:p>
        </p:txBody>
      </p:sp>
      <p:sp>
        <p:nvSpPr>
          <p:cNvPr id="10" name="Content Placeholder 2"/>
          <p:cNvSpPr txBox="1">
            <a:spLocks/>
          </p:cNvSpPr>
          <p:nvPr/>
        </p:nvSpPr>
        <p:spPr>
          <a:xfrm>
            <a:off x="5052971" y="3362631"/>
            <a:ext cx="2476360" cy="28316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sz="2400" dirty="0" smtClean="0">
                <a:solidFill>
                  <a:schemeClr val="accent1">
                    <a:lumMod val="50000"/>
                  </a:schemeClr>
                </a:solidFill>
              </a:rPr>
              <a:t>Ideas resaltadas </a:t>
            </a:r>
          </a:p>
          <a:p>
            <a:pPr marL="0" indent="0">
              <a:lnSpc>
                <a:spcPct val="100000"/>
              </a:lnSpc>
              <a:spcBef>
                <a:spcPts val="0"/>
              </a:spcBef>
              <a:buFontTx/>
              <a:buNone/>
            </a:pPr>
            <a:r>
              <a:rPr lang="es-ES_tradnl" sz="1400" dirty="0" smtClean="0">
                <a:solidFill>
                  <a:schemeClr val="accent1">
                    <a:lumMod val="50000"/>
                  </a:schemeClr>
                </a:solidFill>
              </a:rPr>
              <a:t>Existen varios factores de vulnerabilidad en común entre los casos (estatus migratorio, idioma etc.) y aun existen varios retos en la </a:t>
            </a:r>
            <a:r>
              <a:rPr lang="es-ES_tradnl" sz="1400" dirty="0" err="1" smtClean="0">
                <a:solidFill>
                  <a:schemeClr val="accent1">
                    <a:lumMod val="50000"/>
                  </a:schemeClr>
                </a:solidFill>
              </a:rPr>
              <a:t>actúac</a:t>
            </a:r>
            <a:r>
              <a:rPr lang="es-ES" sz="1400" dirty="0" smtClean="0">
                <a:solidFill>
                  <a:schemeClr val="accent1">
                    <a:lumMod val="50000"/>
                  </a:schemeClr>
                </a:solidFill>
              </a:rPr>
              <a:t>ion consular. </a:t>
            </a:r>
          </a:p>
          <a:p>
            <a:pPr>
              <a:lnSpc>
                <a:spcPct val="100000"/>
              </a:lnSpc>
              <a:spcBef>
                <a:spcPts val="0"/>
              </a:spcBef>
            </a:pPr>
            <a:r>
              <a:rPr lang="es-ES" sz="1400" dirty="0" smtClean="0">
                <a:solidFill>
                  <a:schemeClr val="accent1">
                    <a:lumMod val="50000"/>
                  </a:schemeClr>
                </a:solidFill>
              </a:rPr>
              <a:t>Se dividieron los factores por etapa de crisis. </a:t>
            </a:r>
            <a:endParaRPr lang="es-ES_tradnl" sz="1400" dirty="0" smtClean="0">
              <a:solidFill>
                <a:schemeClr val="accent1">
                  <a:lumMod val="50000"/>
                </a:schemeClr>
              </a:solidFill>
            </a:endParaRPr>
          </a:p>
          <a:p>
            <a:pPr>
              <a:lnSpc>
                <a:spcPct val="100000"/>
              </a:lnSpc>
              <a:spcBef>
                <a:spcPts val="0"/>
              </a:spcBef>
            </a:pPr>
            <a:endParaRPr lang="es-ES_tradnl" sz="2400" dirty="0">
              <a:solidFill>
                <a:schemeClr val="accent1">
                  <a:lumMod val="50000"/>
                </a:schemeClr>
              </a:solidFill>
            </a:endParaRPr>
          </a:p>
        </p:txBody>
      </p:sp>
      <p:pic>
        <p:nvPicPr>
          <p:cNvPr id="9" name="Immagine 9"/>
          <p:cNvPicPr/>
          <p:nvPr/>
        </p:nvPicPr>
        <p:blipFill>
          <a:blip r:embed="rId8" cstate="print"/>
          <a:srcRect/>
          <a:stretch>
            <a:fillRect/>
          </a:stretch>
        </p:blipFill>
        <p:spPr bwMode="auto">
          <a:xfrm>
            <a:off x="7884971" y="3362630"/>
            <a:ext cx="4204786" cy="2831691"/>
          </a:xfrm>
          <a:prstGeom prst="rect">
            <a:avLst/>
          </a:prstGeom>
          <a:noFill/>
          <a:ln w="9525">
            <a:noFill/>
            <a:miter lim="800000"/>
            <a:headEnd/>
            <a:tailEnd/>
          </a:ln>
        </p:spPr>
      </p:pic>
    </p:spTree>
    <p:extLst>
      <p:ext uri="{BB962C8B-B14F-4D97-AF65-F5344CB8AC3E}">
        <p14:creationId xmlns:p14="http://schemas.microsoft.com/office/powerpoint/2010/main" val="1080486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774" y="841237"/>
            <a:ext cx="9687611" cy="120659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Tema 2. Capacitación de las entidades responsables de brindar protección y asistencia a migrantes en contexto de crisis.</a:t>
            </a:r>
          </a:p>
        </p:txBody>
      </p:sp>
      <p:sp>
        <p:nvSpPr>
          <p:cNvPr id="7" name="Content Placeholder 2"/>
          <p:cNvSpPr txBox="1">
            <a:spLocks/>
          </p:cNvSpPr>
          <p:nvPr/>
        </p:nvSpPr>
        <p:spPr>
          <a:xfrm>
            <a:off x="441128" y="2475914"/>
            <a:ext cx="5647420" cy="3915357"/>
          </a:xfrm>
          <a:prstGeom prst="rect">
            <a:avLst/>
          </a:prstGeom>
          <a:ln>
            <a:solidFill>
              <a:schemeClr val="tx2"/>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s-ES_tradnl" sz="1800" b="1" dirty="0" smtClean="0">
                <a:solidFill>
                  <a:schemeClr val="accent1">
                    <a:lumMod val="50000"/>
                  </a:schemeClr>
                </a:solidFill>
              </a:rPr>
              <a:t>Recomendaciones Finales</a:t>
            </a:r>
          </a:p>
          <a:p>
            <a:pPr marL="0" indent="0">
              <a:lnSpc>
                <a:spcPct val="100000"/>
              </a:lnSpc>
              <a:spcBef>
                <a:spcPts val="0"/>
              </a:spcBef>
              <a:buNone/>
            </a:pPr>
            <a:endParaRPr lang="es-ES_tradnl" sz="1200" dirty="0">
              <a:solidFill>
                <a:schemeClr val="accent1">
                  <a:lumMod val="50000"/>
                </a:schemeClr>
              </a:solidFill>
            </a:endParaRPr>
          </a:p>
          <a:p>
            <a:pPr>
              <a:lnSpc>
                <a:spcPct val="100000"/>
              </a:lnSpc>
              <a:spcBef>
                <a:spcPts val="0"/>
              </a:spcBef>
              <a:buFont typeface="+mj-lt"/>
              <a:buAutoNum type="arabicPeriod"/>
            </a:pPr>
            <a:r>
              <a:rPr lang="es-ES_tradnl" sz="1200" dirty="0" smtClean="0">
                <a:solidFill>
                  <a:schemeClr val="accent1">
                    <a:lumMod val="50000"/>
                  </a:schemeClr>
                </a:solidFill>
              </a:rPr>
              <a:t>Implementar </a:t>
            </a:r>
            <a:r>
              <a:rPr lang="es-ES_tradnl" sz="1200" dirty="0">
                <a:solidFill>
                  <a:schemeClr val="accent1">
                    <a:lumMod val="50000"/>
                  </a:schemeClr>
                </a:solidFill>
              </a:rPr>
              <a:t>el programa de e-</a:t>
            </a:r>
            <a:r>
              <a:rPr lang="es-ES_tradnl" sz="1200" dirty="0" err="1">
                <a:solidFill>
                  <a:schemeClr val="accent1">
                    <a:lumMod val="50000"/>
                  </a:schemeClr>
                </a:solidFill>
              </a:rPr>
              <a:t>learning</a:t>
            </a:r>
            <a:r>
              <a:rPr lang="es-ES_tradnl" sz="1200" dirty="0">
                <a:solidFill>
                  <a:schemeClr val="accent1">
                    <a:lumMod val="50000"/>
                  </a:schemeClr>
                </a:solidFill>
              </a:rPr>
              <a:t> de la Iniciativa MICIC, desarrollado por la OIM, sobre capacitación para consulados para actuar en casos de emergencias.</a:t>
            </a:r>
          </a:p>
          <a:p>
            <a:pPr>
              <a:lnSpc>
                <a:spcPct val="100000"/>
              </a:lnSpc>
              <a:spcBef>
                <a:spcPts val="0"/>
              </a:spcBef>
              <a:buFont typeface="+mj-lt"/>
              <a:buAutoNum type="arabicPeriod"/>
            </a:pPr>
            <a:r>
              <a:rPr lang="es-ES_tradnl" sz="1200" dirty="0" smtClean="0">
                <a:solidFill>
                  <a:schemeClr val="accent1">
                    <a:lumMod val="50000"/>
                  </a:schemeClr>
                </a:solidFill>
              </a:rPr>
              <a:t>Realizar </a:t>
            </a:r>
            <a:r>
              <a:rPr lang="es-ES_tradnl" sz="1200" dirty="0">
                <a:solidFill>
                  <a:schemeClr val="accent1">
                    <a:lumMod val="50000"/>
                  </a:schemeClr>
                </a:solidFill>
              </a:rPr>
              <a:t>capacitaciones más amplias a cónsules a distancia (a través de </a:t>
            </a:r>
            <a:r>
              <a:rPr lang="es-ES_tradnl" sz="1200" dirty="0" err="1">
                <a:solidFill>
                  <a:schemeClr val="accent1">
                    <a:lumMod val="50000"/>
                  </a:schemeClr>
                </a:solidFill>
              </a:rPr>
              <a:t>Webinar</a:t>
            </a:r>
            <a:r>
              <a:rPr lang="es-ES_tradnl" sz="1200" dirty="0">
                <a:solidFill>
                  <a:schemeClr val="accent1">
                    <a:lumMod val="50000"/>
                  </a:schemeClr>
                </a:solidFill>
              </a:rPr>
              <a:t>) para reducir los costos. </a:t>
            </a:r>
          </a:p>
          <a:p>
            <a:pPr>
              <a:lnSpc>
                <a:spcPct val="100000"/>
              </a:lnSpc>
              <a:spcBef>
                <a:spcPts val="0"/>
              </a:spcBef>
              <a:buFont typeface="+mj-lt"/>
              <a:buAutoNum type="arabicPeriod"/>
            </a:pPr>
            <a:r>
              <a:rPr lang="es-ES_tradnl" sz="1200" dirty="0" smtClean="0">
                <a:solidFill>
                  <a:schemeClr val="accent1">
                    <a:lumMod val="50000"/>
                  </a:schemeClr>
                </a:solidFill>
              </a:rPr>
              <a:t>Fomentar </a:t>
            </a:r>
            <a:r>
              <a:rPr lang="es-ES_tradnl" sz="1200" dirty="0">
                <a:solidFill>
                  <a:schemeClr val="accent1">
                    <a:lumMod val="50000"/>
                  </a:schemeClr>
                </a:solidFill>
              </a:rPr>
              <a:t>la participación activa de los cónsules en las capacitaciones.	</a:t>
            </a:r>
          </a:p>
          <a:p>
            <a:pPr>
              <a:lnSpc>
                <a:spcPct val="100000"/>
              </a:lnSpc>
              <a:spcBef>
                <a:spcPts val="0"/>
              </a:spcBef>
              <a:buFont typeface="+mj-lt"/>
              <a:buAutoNum type="arabicPeriod"/>
            </a:pPr>
            <a:r>
              <a:rPr lang="es-ES_tradnl" sz="1200" dirty="0" smtClean="0">
                <a:solidFill>
                  <a:schemeClr val="accent1">
                    <a:lumMod val="50000"/>
                  </a:schemeClr>
                </a:solidFill>
              </a:rPr>
              <a:t>Construir </a:t>
            </a:r>
            <a:r>
              <a:rPr lang="es-ES_tradnl" sz="1200" dirty="0">
                <a:solidFill>
                  <a:schemeClr val="accent1">
                    <a:lumMod val="50000"/>
                  </a:schemeClr>
                </a:solidFill>
              </a:rPr>
              <a:t>una red regional de cónsules, para compartir buenas prácticas, que trabaje alrededor de temas de interés común, incluyendo las oficinas de migración y la policía.</a:t>
            </a:r>
          </a:p>
          <a:p>
            <a:pPr>
              <a:lnSpc>
                <a:spcPct val="100000"/>
              </a:lnSpc>
              <a:spcBef>
                <a:spcPts val="0"/>
              </a:spcBef>
              <a:buFont typeface="+mj-lt"/>
              <a:buAutoNum type="arabicPeriod"/>
            </a:pPr>
            <a:r>
              <a:rPr lang="es-ES_tradnl" sz="1200" dirty="0" smtClean="0">
                <a:solidFill>
                  <a:schemeClr val="accent1">
                    <a:lumMod val="50000"/>
                  </a:schemeClr>
                </a:solidFill>
              </a:rPr>
              <a:t>Incluir </a:t>
            </a:r>
            <a:r>
              <a:rPr lang="es-ES_tradnl" sz="1200" dirty="0">
                <a:solidFill>
                  <a:schemeClr val="accent1">
                    <a:lumMod val="50000"/>
                  </a:schemeClr>
                </a:solidFill>
              </a:rPr>
              <a:t>en las capacitaciones los temas siguientes: niveles de riesgo (semáforo), sistema de alerta y su activación, identificación de criterios de vulnerabilidades y planes de contingencia.</a:t>
            </a:r>
          </a:p>
          <a:p>
            <a:pPr>
              <a:lnSpc>
                <a:spcPct val="100000"/>
              </a:lnSpc>
              <a:spcBef>
                <a:spcPts val="0"/>
              </a:spcBef>
              <a:buFont typeface="+mj-lt"/>
              <a:buAutoNum type="arabicPeriod"/>
            </a:pPr>
            <a:r>
              <a:rPr lang="es-ES_tradnl" sz="1200" dirty="0" smtClean="0">
                <a:solidFill>
                  <a:schemeClr val="accent1">
                    <a:lumMod val="50000"/>
                  </a:schemeClr>
                </a:solidFill>
              </a:rPr>
              <a:t>Capacitarse </a:t>
            </a:r>
            <a:r>
              <a:rPr lang="es-ES_tradnl" sz="1200" dirty="0">
                <a:solidFill>
                  <a:schemeClr val="accent1">
                    <a:lumMod val="50000"/>
                  </a:schemeClr>
                </a:solidFill>
              </a:rPr>
              <a:t>mutuamente entre sociedad civil y estados: desde las organizaciones de la sociedad civil se necesita capacitación por parte de las cancillerías y viceversa sobre temas específicos.</a:t>
            </a:r>
          </a:p>
          <a:p>
            <a:pPr>
              <a:lnSpc>
                <a:spcPct val="100000"/>
              </a:lnSpc>
              <a:spcBef>
                <a:spcPts val="0"/>
              </a:spcBef>
              <a:buFont typeface="+mj-lt"/>
              <a:buAutoNum type="arabicPeriod"/>
            </a:pPr>
            <a:r>
              <a:rPr lang="es-ES_tradnl" sz="1200" b="1" dirty="0" smtClean="0">
                <a:solidFill>
                  <a:schemeClr val="accent1">
                    <a:lumMod val="50000"/>
                  </a:schemeClr>
                </a:solidFill>
              </a:rPr>
              <a:t>Construir </a:t>
            </a:r>
            <a:r>
              <a:rPr lang="es-ES_tradnl" sz="1200" b="1" dirty="0">
                <a:solidFill>
                  <a:schemeClr val="accent1">
                    <a:lumMod val="50000"/>
                  </a:schemeClr>
                </a:solidFill>
              </a:rPr>
              <a:t>un manual regional que, muy puntualmente, defina quién hace qué en los momentos de crisis y, dependiendo de la crisis, cómo se tiene que intervenir, basándose en los protocolos nacionales que se reflejan en la respuesta regional.</a:t>
            </a:r>
          </a:p>
          <a:p>
            <a:pPr>
              <a:lnSpc>
                <a:spcPct val="100000"/>
              </a:lnSpc>
              <a:spcBef>
                <a:spcPts val="0"/>
              </a:spcBef>
              <a:buFont typeface="+mj-lt"/>
              <a:buAutoNum type="arabicPeriod"/>
            </a:pPr>
            <a:r>
              <a:rPr lang="es-ES_tradnl" sz="1200" dirty="0" smtClean="0">
                <a:solidFill>
                  <a:schemeClr val="accent1">
                    <a:lumMod val="50000"/>
                  </a:schemeClr>
                </a:solidFill>
              </a:rPr>
              <a:t>Traducir </a:t>
            </a:r>
            <a:r>
              <a:rPr lang="es-ES_tradnl" sz="1200" dirty="0">
                <a:solidFill>
                  <a:schemeClr val="accent1">
                    <a:lumMod val="50000"/>
                  </a:schemeClr>
                </a:solidFill>
              </a:rPr>
              <a:t>a los idiomas de cada país, usando un lenguaje simple, los materiales de capacitaciones o los textos escritos.</a:t>
            </a:r>
          </a:p>
          <a:p>
            <a:pPr>
              <a:lnSpc>
                <a:spcPct val="100000"/>
              </a:lnSpc>
              <a:spcBef>
                <a:spcPts val="0"/>
              </a:spcBef>
              <a:buFont typeface="+mj-lt"/>
              <a:buAutoNum type="arabicPeriod"/>
            </a:pPr>
            <a:r>
              <a:rPr lang="es-ES_tradnl" sz="1200" dirty="0" smtClean="0">
                <a:solidFill>
                  <a:schemeClr val="accent1">
                    <a:lumMod val="50000"/>
                  </a:schemeClr>
                </a:solidFill>
              </a:rPr>
              <a:t>Implementación </a:t>
            </a:r>
            <a:r>
              <a:rPr lang="es-ES_tradnl" sz="1200" dirty="0">
                <a:solidFill>
                  <a:schemeClr val="accent1">
                    <a:lumMod val="50000"/>
                  </a:schemeClr>
                </a:solidFill>
              </a:rPr>
              <a:t>de protocolos y simulacros regionales/nacionales. </a:t>
            </a:r>
            <a:endParaRPr lang="es-ES_tradnl" sz="1200" dirty="0" smtClean="0">
              <a:solidFill>
                <a:schemeClr val="accent1">
                  <a:lumMod val="50000"/>
                </a:schemeClr>
              </a:solidFill>
            </a:endParaRPr>
          </a:p>
          <a:p>
            <a:pPr marL="0" indent="0">
              <a:lnSpc>
                <a:spcPct val="100000"/>
              </a:lnSpc>
              <a:spcBef>
                <a:spcPts val="0"/>
              </a:spcBef>
              <a:buNone/>
            </a:pPr>
            <a:endParaRPr lang="es-ES_tradnl" sz="1200" dirty="0">
              <a:solidFill>
                <a:schemeClr val="accent1">
                  <a:lumMod val="50000"/>
                </a:schemeClr>
              </a:solidFill>
            </a:endParaRPr>
          </a:p>
        </p:txBody>
      </p:sp>
      <p:pic>
        <p:nvPicPr>
          <p:cNvPr id="3" name="Picture 2"/>
          <p:cNvPicPr>
            <a:picLocks noChangeAspect="1"/>
          </p:cNvPicPr>
          <p:nvPr/>
        </p:nvPicPr>
        <p:blipFill rotWithShape="1">
          <a:blip r:embed="rId3"/>
          <a:srcRect r="52343"/>
          <a:stretch/>
        </p:blipFill>
        <p:spPr>
          <a:xfrm>
            <a:off x="7388083" y="2475914"/>
            <a:ext cx="3949320" cy="1922700"/>
          </a:xfrm>
          <a:prstGeom prst="rect">
            <a:avLst/>
          </a:prstGeom>
        </p:spPr>
      </p:pic>
      <p:pic>
        <p:nvPicPr>
          <p:cNvPr id="4" name="Picture 3"/>
          <p:cNvPicPr>
            <a:picLocks noChangeAspect="1"/>
          </p:cNvPicPr>
          <p:nvPr/>
        </p:nvPicPr>
        <p:blipFill>
          <a:blip r:embed="rId4"/>
          <a:stretch>
            <a:fillRect/>
          </a:stretch>
        </p:blipFill>
        <p:spPr>
          <a:xfrm>
            <a:off x="7388083" y="4569930"/>
            <a:ext cx="4009275" cy="1896600"/>
          </a:xfrm>
          <a:prstGeom prst="rect">
            <a:avLst/>
          </a:prstGeom>
        </p:spPr>
      </p:pic>
    </p:spTree>
    <p:extLst>
      <p:ext uri="{BB962C8B-B14F-4D97-AF65-F5344CB8AC3E}">
        <p14:creationId xmlns="" xmlns:p14="http://schemas.microsoft.com/office/powerpoint/2010/main" val="17532930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9774" y="167441"/>
            <a:ext cx="10515600" cy="56477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dirty="0" smtClean="0">
                <a:solidFill>
                  <a:srgbClr val="002060"/>
                </a:solidFill>
                <a:latin typeface="+mn-lt"/>
              </a:rPr>
              <a:t>Sesión 3</a:t>
            </a:r>
            <a:endParaRPr lang="es-ES_tradnl" b="1" dirty="0">
              <a:solidFill>
                <a:srgbClr val="002060"/>
              </a:solidFill>
              <a:latin typeface="+mn-lt"/>
            </a:endParaRPr>
          </a:p>
        </p:txBody>
      </p:sp>
      <p:sp>
        <p:nvSpPr>
          <p:cNvPr id="5" name="Title 1"/>
          <p:cNvSpPr txBox="1">
            <a:spLocks/>
          </p:cNvSpPr>
          <p:nvPr/>
        </p:nvSpPr>
        <p:spPr>
          <a:xfrm>
            <a:off x="159774" y="841237"/>
            <a:ext cx="10515600" cy="1206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a:solidFill>
                  <a:schemeClr val="bg1"/>
                </a:solidFill>
                <a:latin typeface="+mn-lt"/>
              </a:rPr>
              <a:t>Los marcos normativos internacionales y nacionales, y la cooperación con actos relevantes</a:t>
            </a:r>
          </a:p>
        </p:txBody>
      </p:sp>
      <p:graphicFrame>
        <p:nvGraphicFramePr>
          <p:cNvPr id="7" name="Diagram 6"/>
          <p:cNvGraphicFramePr/>
          <p:nvPr>
            <p:extLst>
              <p:ext uri="{D42A27DB-BD31-4B8C-83A1-F6EECF244321}">
                <p14:modId xmlns:p14="http://schemas.microsoft.com/office/powerpoint/2010/main" val="1435724484"/>
              </p:ext>
            </p:extLst>
          </p:nvPr>
        </p:nvGraphicFramePr>
        <p:xfrm>
          <a:off x="159774" y="2271252"/>
          <a:ext cx="8775882" cy="64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542365" y="3362632"/>
            <a:ext cx="3926396" cy="2831691"/>
          </a:xfrm>
          <a:ln>
            <a:solidFill>
              <a:schemeClr val="tx2"/>
            </a:solidFill>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000" dirty="0" smtClean="0">
                <a:solidFill>
                  <a:schemeClr val="accent1">
                    <a:lumMod val="50000"/>
                  </a:schemeClr>
                </a:solidFill>
              </a:rPr>
              <a:t>Temática</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Repaso del marco legal que sustenta algunas de las normativas internacionales y nacionales en los países expositores. </a:t>
            </a:r>
          </a:p>
          <a:p>
            <a:pPr>
              <a:lnSpc>
                <a:spcPct val="100000"/>
              </a:lnSpc>
              <a:spcBef>
                <a:spcPts val="0"/>
              </a:spcBef>
            </a:pPr>
            <a:r>
              <a:rPr lang="es-ES_tradnl" sz="1200" dirty="0" smtClean="0">
                <a:solidFill>
                  <a:schemeClr val="accent1">
                    <a:lumMod val="50000"/>
                  </a:schemeClr>
                </a:solidFill>
              </a:rPr>
              <a:t>Repaso de los marcos normativos y </a:t>
            </a:r>
            <a:r>
              <a:rPr lang="es-ES_tradnl" sz="1200" dirty="0" smtClean="0">
                <a:solidFill>
                  <a:schemeClr val="accent1">
                    <a:lumMod val="50000"/>
                  </a:schemeClr>
                </a:solidFill>
              </a:rPr>
              <a:t>proyectos </a:t>
            </a:r>
            <a:r>
              <a:rPr lang="es-ES_tradnl" sz="1200" dirty="0" smtClean="0">
                <a:solidFill>
                  <a:schemeClr val="accent1">
                    <a:lumMod val="50000"/>
                  </a:schemeClr>
                </a:solidFill>
              </a:rPr>
              <a:t>de los países expositores.</a:t>
            </a:r>
          </a:p>
          <a:p>
            <a:pPr>
              <a:lnSpc>
                <a:spcPct val="100000"/>
              </a:lnSpc>
              <a:spcBef>
                <a:spcPts val="0"/>
              </a:spcBef>
            </a:pPr>
            <a:r>
              <a:rPr lang="es-ES_tradnl" sz="1200" dirty="0" smtClean="0">
                <a:solidFill>
                  <a:schemeClr val="accent1">
                    <a:lumMod val="50000"/>
                  </a:schemeClr>
                </a:solidFill>
              </a:rPr>
              <a:t>Presentación de ejemplos de asistencia por parte de los países expositores. </a:t>
            </a:r>
          </a:p>
          <a:p>
            <a:pPr>
              <a:lnSpc>
                <a:spcPct val="100000"/>
              </a:lnSpc>
              <a:spcBef>
                <a:spcPts val="0"/>
              </a:spcBef>
            </a:pPr>
            <a:r>
              <a:rPr lang="es-ES_tradnl" sz="1200" dirty="0" smtClean="0">
                <a:solidFill>
                  <a:schemeClr val="accent1">
                    <a:lumMod val="50000"/>
                  </a:schemeClr>
                </a:solidFill>
              </a:rPr>
              <a:t>Repaso de buenas practicas en países del continente y fuera del mismo con respecto a la temática. </a:t>
            </a:r>
          </a:p>
          <a:p>
            <a:pPr>
              <a:lnSpc>
                <a:spcPct val="100000"/>
              </a:lnSpc>
              <a:spcBef>
                <a:spcPts val="0"/>
              </a:spcBef>
            </a:pPr>
            <a:endParaRPr lang="es-ES_tradnl" sz="1200" dirty="0" smtClean="0">
              <a:solidFill>
                <a:schemeClr val="accent1">
                  <a:lumMod val="50000"/>
                </a:schemeClr>
              </a:solidFill>
            </a:endParaRPr>
          </a:p>
          <a:p>
            <a:pPr>
              <a:lnSpc>
                <a:spcPct val="100000"/>
              </a:lnSpc>
              <a:spcBef>
                <a:spcPts val="0"/>
              </a:spcBef>
            </a:pPr>
            <a:endParaRPr lang="es-ES_tradnl" sz="1200" dirty="0">
              <a:solidFill>
                <a:schemeClr val="accent1">
                  <a:lumMod val="50000"/>
                </a:schemeClr>
              </a:solidFill>
            </a:endParaRPr>
          </a:p>
        </p:txBody>
      </p:sp>
      <p:sp>
        <p:nvSpPr>
          <p:cNvPr id="10" name="Content Placeholder 2"/>
          <p:cNvSpPr txBox="1">
            <a:spLocks/>
          </p:cNvSpPr>
          <p:nvPr/>
        </p:nvSpPr>
        <p:spPr>
          <a:xfrm>
            <a:off x="5417574" y="3362631"/>
            <a:ext cx="3926396" cy="28316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sz="2000" dirty="0" smtClean="0">
                <a:solidFill>
                  <a:schemeClr val="accent1">
                    <a:lumMod val="50000"/>
                  </a:schemeClr>
                </a:solidFill>
              </a:rPr>
              <a:t>Ideas resaltadas o conclusiones</a:t>
            </a:r>
          </a:p>
          <a:p>
            <a:pPr marL="0" indent="0">
              <a:lnSpc>
                <a:spcPct val="100000"/>
              </a:lnSpc>
              <a:spcBef>
                <a:spcPts val="0"/>
              </a:spcBef>
              <a:buFontTx/>
              <a:buNone/>
            </a:pPr>
            <a:endParaRPr lang="es-ES_tradnl" sz="1200" dirty="0">
              <a:solidFill>
                <a:schemeClr val="accent1">
                  <a:lumMod val="50000"/>
                </a:schemeClr>
              </a:solidFill>
            </a:endParaRPr>
          </a:p>
          <a:p>
            <a:pPr>
              <a:lnSpc>
                <a:spcPct val="100000"/>
              </a:lnSpc>
              <a:spcBef>
                <a:spcPts val="0"/>
              </a:spcBef>
            </a:pPr>
            <a:r>
              <a:rPr lang="es-ES_tradnl" sz="1200" dirty="0" smtClean="0">
                <a:solidFill>
                  <a:schemeClr val="accent1">
                    <a:lumMod val="50000"/>
                  </a:schemeClr>
                </a:solidFill>
              </a:rPr>
              <a:t>La importancia de crear cooperación binacional y multinacional para dar asistencia (Canadá-Australia)</a:t>
            </a:r>
          </a:p>
          <a:p>
            <a:pPr>
              <a:lnSpc>
                <a:spcPct val="100000"/>
              </a:lnSpc>
              <a:spcBef>
                <a:spcPts val="0"/>
              </a:spcBef>
            </a:pPr>
            <a:r>
              <a:rPr lang="es-ES_tradnl" sz="1200" dirty="0" smtClean="0">
                <a:solidFill>
                  <a:schemeClr val="accent1">
                    <a:lumMod val="50000"/>
                  </a:schemeClr>
                </a:solidFill>
              </a:rPr>
              <a:t>La importancia de difundir información a través de canales efectivos</a:t>
            </a:r>
          </a:p>
          <a:p>
            <a:pPr>
              <a:lnSpc>
                <a:spcPct val="100000"/>
              </a:lnSpc>
              <a:spcBef>
                <a:spcPts val="0"/>
              </a:spcBef>
            </a:pPr>
            <a:r>
              <a:rPr lang="es-ES_tradnl" sz="1200" dirty="0" smtClean="0">
                <a:solidFill>
                  <a:schemeClr val="accent1">
                    <a:lumMod val="50000"/>
                  </a:schemeClr>
                </a:solidFill>
              </a:rPr>
              <a:t>La importancia de proveer una gestión integral de riesgo durante todas las etapas</a:t>
            </a:r>
          </a:p>
          <a:p>
            <a:pPr>
              <a:lnSpc>
                <a:spcPct val="100000"/>
              </a:lnSpc>
              <a:spcBef>
                <a:spcPts val="0"/>
              </a:spcBef>
            </a:pPr>
            <a:r>
              <a:rPr lang="es-ES_tradnl" sz="1200" dirty="0" smtClean="0">
                <a:solidFill>
                  <a:schemeClr val="accent1">
                    <a:lumMod val="50000"/>
                  </a:schemeClr>
                </a:solidFill>
              </a:rPr>
              <a:t>La importancia de incluir a las organizaciones de sociedad civil, migrantes y connacionales en la creación e implementación de programas</a:t>
            </a:r>
            <a:r>
              <a:rPr lang="es-ES_tradnl" sz="1500" dirty="0" smtClean="0">
                <a:solidFill>
                  <a:schemeClr val="accent1">
                    <a:lumMod val="50000"/>
                  </a:schemeClr>
                </a:solidFill>
              </a:rPr>
              <a:t>. </a:t>
            </a:r>
          </a:p>
        </p:txBody>
      </p:sp>
    </p:spTree>
    <p:extLst>
      <p:ext uri="{BB962C8B-B14F-4D97-AF65-F5344CB8AC3E}">
        <p14:creationId xmlns:p14="http://schemas.microsoft.com/office/powerpoint/2010/main" val="654399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2323</Words>
  <Application>Microsoft Office PowerPoint</Application>
  <PresentationFormat>Personalizado</PresentationFormat>
  <Paragraphs>163</Paragraphs>
  <Slides>11</Slides>
  <Notes>10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“La Respuesta a las Necesidades de los Nacionales en el Exterior Durante una Crisis”</vt:lpstr>
      <vt:lpstr>Diapositiva 2</vt:lpstr>
      <vt:lpstr>Información General: la 1ra capacitación en el marco de un Proceso Regional Consultivo </vt:lpstr>
      <vt:lpstr>Justificación: La necesidad de proveer una mejor asistencia migrantes en situaciones de crisis </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Scharf Barad</dc:creator>
  <cp:lastModifiedBy>PLANIFICACION</cp:lastModifiedBy>
  <cp:revision>157</cp:revision>
  <dcterms:created xsi:type="dcterms:W3CDTF">2017-06-10T13:13:14Z</dcterms:created>
  <dcterms:modified xsi:type="dcterms:W3CDTF">2017-06-21T16:28:37Z</dcterms:modified>
</cp:coreProperties>
</file>