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61" r:id="rId3"/>
    <p:sldId id="262" r:id="rId4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Oswald" panose="020B0604020202020204" charset="0"/>
      <p:regular r:id="rId10"/>
      <p:bold r:id="rId11"/>
    </p:embeddedFont>
  </p:embeddedFontLst>
  <p:custDataLst>
    <p:tags r:id="rId12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15731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090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222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820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7376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-55200" y="-82400"/>
            <a:ext cx="9434100" cy="52260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686617" y="213093"/>
            <a:ext cx="6157500" cy="22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PROTECCIÓN</a:t>
            </a: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CONSULAR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DE LAS PERSONAS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TRABAJADORAS MIGRANTES</a:t>
            </a:r>
            <a:endParaRPr sz="4000" dirty="0">
              <a:solidFill>
                <a:srgbClr val="FFD9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-55200" y="-82400"/>
            <a:ext cx="1595100" cy="34629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57" name="Shape 57"/>
          <p:cNvSpPr txBox="1"/>
          <p:nvPr/>
        </p:nvSpPr>
        <p:spPr>
          <a:xfrm rot="-5400000">
            <a:off x="38325" y="1211650"/>
            <a:ext cx="1997100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TALLER</a:t>
            </a:r>
            <a:endParaRPr sz="4800" b="1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l="10257" t="28136" b="42594"/>
          <a:stretch/>
        </p:blipFill>
        <p:spPr>
          <a:xfrm>
            <a:off x="108533" y="3856008"/>
            <a:ext cx="2596679" cy="109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44117" y="3751293"/>
            <a:ext cx="1008775" cy="1305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4276" y="3977041"/>
            <a:ext cx="2244000" cy="8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-55200" y="3324075"/>
            <a:ext cx="9434100" cy="16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6">
            <a:alphaModFix/>
          </a:blip>
          <a:srcRect l="22307" r="29531"/>
          <a:stretch/>
        </p:blipFill>
        <p:spPr>
          <a:xfrm>
            <a:off x="7355838" y="36700"/>
            <a:ext cx="1288725" cy="34628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55">
            <a:extLst>
              <a:ext uri="{FF2B5EF4-FFF2-40B4-BE49-F238E27FC236}">
                <a16:creationId xmlns:a16="http://schemas.microsoft.com/office/drawing/2014/main" id="{89825EF8-345C-457F-BAFD-DD71C024CCB9}"/>
              </a:ext>
            </a:extLst>
          </p:cNvPr>
          <p:cNvSpPr txBox="1">
            <a:spLocks/>
          </p:cNvSpPr>
          <p:nvPr/>
        </p:nvSpPr>
        <p:spPr>
          <a:xfrm>
            <a:off x="1685446" y="2493093"/>
            <a:ext cx="4485658" cy="71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>
              <a:lnSpc>
                <a:spcPct val="115000"/>
              </a:lnSpc>
            </a:pPr>
            <a:r>
              <a:rPr lang="es-ES" sz="16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Ciudad de Panamá, Panamá</a:t>
            </a: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marL="0" indent="0" algn="l">
              <a:lnSpc>
                <a:spcPct val="115000"/>
              </a:lnSpc>
            </a:pP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25 y 26 de abril, 2018</a:t>
            </a:r>
            <a:endParaRPr lang="es-ES" sz="16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5" name="Shape 63">
            <a:extLst>
              <a:ext uri="{FF2B5EF4-FFF2-40B4-BE49-F238E27FC236}">
                <a16:creationId xmlns:a16="http://schemas.microsoft.com/office/drawing/2014/main" id="{95844337-1E89-4E25-BBE5-B8480017CAD4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63467" y="3930770"/>
            <a:ext cx="1908601" cy="946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1" y="-75"/>
            <a:ext cx="800275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800274" y="-75"/>
            <a:ext cx="8343726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81">
            <a:extLst>
              <a:ext uri="{FF2B5EF4-FFF2-40B4-BE49-F238E27FC236}">
                <a16:creationId xmlns:a16="http://schemas.microsoft.com/office/drawing/2014/main" id="{A98C0B8F-EE91-4E73-9170-5C4F880F7995}"/>
              </a:ext>
            </a:extLst>
          </p:cNvPr>
          <p:cNvSpPr txBox="1"/>
          <p:nvPr/>
        </p:nvSpPr>
        <p:spPr>
          <a:xfrm>
            <a:off x="1227837" y="199292"/>
            <a:ext cx="6906760" cy="3959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lvl="0" indent="-457200" algn="just">
              <a:lnSpc>
                <a:spcPct val="115000"/>
              </a:lnSpc>
              <a:buClr>
                <a:srgbClr val="FFFFFF"/>
              </a:buClr>
              <a:buSzPts val="1800"/>
              <a:buAutoNum type="arabicPeriod"/>
            </a:pPr>
            <a:r>
              <a:rPr lang="es-ES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Designar en cada grupo:</a:t>
            </a:r>
          </a:p>
          <a:p>
            <a:pPr marL="457200" lvl="8" indent="-342900" algn="just">
              <a:lnSpc>
                <a:spcPct val="115000"/>
              </a:lnSpc>
              <a:buClr>
                <a:srgbClr val="FFFFFF"/>
              </a:buClr>
              <a:buSzPts val="1800"/>
              <a:buFontTx/>
              <a:buChar char="-"/>
            </a:pPr>
            <a:r>
              <a:rPr lang="es-ES" sz="16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Grupo de trabajadores/as migrantes</a:t>
            </a:r>
          </a:p>
          <a:p>
            <a:pPr marL="457200" lvl="4" indent="-342900" algn="just">
              <a:lnSpc>
                <a:spcPct val="115000"/>
              </a:lnSpc>
              <a:buClr>
                <a:srgbClr val="FFFFFF"/>
              </a:buClr>
              <a:buSzPts val="1800"/>
              <a:buFontTx/>
              <a:buChar char="-"/>
            </a:pPr>
            <a:r>
              <a:rPr lang="es-ES" sz="16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 o una Cónsul</a:t>
            </a:r>
          </a:p>
          <a:p>
            <a:pPr marL="457200" lvl="4" indent="-342900" algn="just">
              <a:lnSpc>
                <a:spcPct val="115000"/>
              </a:lnSpc>
              <a:buClr>
                <a:srgbClr val="FFFFFF"/>
              </a:buClr>
              <a:buSzPts val="1800"/>
              <a:buFontTx/>
              <a:buChar char="-"/>
            </a:pPr>
            <a:r>
              <a:rPr lang="es-ES" sz="16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Encargado del Departamento de Migración Laboral del Ministerio de Trabajo.</a:t>
            </a:r>
          </a:p>
          <a:p>
            <a:pPr marL="114300" lvl="1" algn="just">
              <a:lnSpc>
                <a:spcPct val="115000"/>
              </a:lnSpc>
              <a:buClr>
                <a:srgbClr val="FFFFFF"/>
              </a:buClr>
              <a:buSzPts val="1800"/>
            </a:pPr>
            <a:r>
              <a:rPr lang="es-ES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 El grupo de trabajadores/as pide una audiencia al Cónsul y explica su caso (violación derechos laborales).</a:t>
            </a:r>
          </a:p>
          <a:p>
            <a:pPr marL="114300" lvl="1" algn="just">
              <a:lnSpc>
                <a:spcPct val="115000"/>
              </a:lnSpc>
              <a:buClr>
                <a:srgbClr val="FFFFFF"/>
              </a:buClr>
              <a:buSzPts val="1800"/>
            </a:pPr>
            <a:r>
              <a:rPr lang="es-ES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3. El Cónsul pide audiencia al Departamento de Migración Laboral del Ministerio de Trabajo y le explica el caso. Le pide ayuda para resolverlo.</a:t>
            </a:r>
          </a:p>
          <a:p>
            <a:pPr marL="114300" lvl="1" algn="just">
              <a:lnSpc>
                <a:spcPct val="115000"/>
              </a:lnSpc>
              <a:buClr>
                <a:srgbClr val="FFFFFF"/>
              </a:buClr>
              <a:buSzPts val="1800"/>
            </a:pPr>
            <a:r>
              <a:rPr lang="es-ES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4. El Departamento de Migración Laboral comunica al Cónsul </a:t>
            </a:r>
          </a:p>
          <a:p>
            <a:pPr marL="114300" lvl="1" algn="just">
              <a:lnSpc>
                <a:spcPct val="115000"/>
              </a:lnSpc>
              <a:buClr>
                <a:srgbClr val="FFFFFF"/>
              </a:buClr>
              <a:buSzPts val="1800"/>
            </a:pPr>
            <a:r>
              <a:rPr lang="es-ES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las acciones que tomará. </a:t>
            </a:r>
          </a:p>
          <a:p>
            <a:pPr marL="114300" lvl="1" algn="just">
              <a:lnSpc>
                <a:spcPct val="115000"/>
              </a:lnSpc>
              <a:buClr>
                <a:srgbClr val="FFFFFF"/>
              </a:buClr>
              <a:buSzPts val="1800"/>
            </a:pPr>
            <a:r>
              <a:rPr lang="es-ES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5. El Cónsul comunica al grupo de trabajadores las medidas tomadas.</a:t>
            </a:r>
          </a:p>
        </p:txBody>
      </p:sp>
      <p:pic>
        <p:nvPicPr>
          <p:cNvPr id="6" name="Shape 79">
            <a:extLst>
              <a:ext uri="{FF2B5EF4-FFF2-40B4-BE49-F238E27FC236}">
                <a16:creationId xmlns:a16="http://schemas.microsoft.com/office/drawing/2014/main" id="{4002E0FD-48BB-4611-9123-1E341AD0E3C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1059" b="37451"/>
          <a:stretch/>
        </p:blipFill>
        <p:spPr>
          <a:xfrm>
            <a:off x="7101840" y="4251960"/>
            <a:ext cx="2042160" cy="798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855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1" y="-75"/>
            <a:ext cx="800275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800274" y="-76"/>
            <a:ext cx="8343726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81">
            <a:extLst>
              <a:ext uri="{FF2B5EF4-FFF2-40B4-BE49-F238E27FC236}">
                <a16:creationId xmlns:a16="http://schemas.microsoft.com/office/drawing/2014/main" id="{A98C0B8F-EE91-4E73-9170-5C4F880F7995}"/>
              </a:ext>
            </a:extLst>
          </p:cNvPr>
          <p:cNvSpPr txBox="1"/>
          <p:nvPr/>
        </p:nvSpPr>
        <p:spPr>
          <a:xfrm>
            <a:off x="879231" y="234439"/>
            <a:ext cx="8006861" cy="79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algn="just">
              <a:lnSpc>
                <a:spcPct val="115000"/>
              </a:lnSpc>
              <a:buClr>
                <a:srgbClr val="FFFFFF"/>
              </a:buClr>
              <a:buSzPts val="1800"/>
            </a:pPr>
            <a:r>
              <a:rPr lang="es-ES" sz="2000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En cada una de las conversaciones, el Cónsul y la persona del Ministerio de Trabajo deben aplicar las </a:t>
            </a:r>
            <a:r>
              <a:rPr lang="fr-FR" sz="2000" b="1" u="sng" dirty="0">
                <a:solidFill>
                  <a:srgbClr val="FFFFFF"/>
                </a:solidFill>
                <a:latin typeface="Calibri"/>
                <a:cs typeface="Calibri"/>
              </a:rPr>
              <a:t>Cuatro </a:t>
            </a:r>
            <a:r>
              <a:rPr lang="fr-FR" sz="2000" b="1" u="sng" dirty="0" err="1">
                <a:solidFill>
                  <a:srgbClr val="FFFFFF"/>
                </a:solidFill>
                <a:latin typeface="Calibri"/>
                <a:cs typeface="Calibri"/>
              </a:rPr>
              <a:t>técnicas</a:t>
            </a:r>
            <a:r>
              <a:rPr lang="fr-FR" sz="2000" b="1" u="sng" dirty="0">
                <a:solidFill>
                  <a:srgbClr val="FFFFFF"/>
                </a:solidFill>
                <a:latin typeface="Calibri"/>
                <a:cs typeface="Calibri"/>
              </a:rPr>
              <a:t> de </a:t>
            </a:r>
            <a:r>
              <a:rPr lang="fr-FR" sz="2000" b="1" u="sng" dirty="0" err="1">
                <a:solidFill>
                  <a:srgbClr val="FFFFFF"/>
                </a:solidFill>
                <a:latin typeface="Calibri"/>
                <a:cs typeface="Calibri"/>
              </a:rPr>
              <a:t>escucha</a:t>
            </a:r>
            <a:r>
              <a:rPr lang="fr-FR" sz="2000" b="1" u="sng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2000" b="1" u="sng" dirty="0" err="1">
                <a:solidFill>
                  <a:srgbClr val="FFFFFF"/>
                </a:solidFill>
                <a:latin typeface="Calibri"/>
                <a:cs typeface="Calibri"/>
              </a:rPr>
              <a:t>eficaz</a:t>
            </a:r>
            <a:r>
              <a:rPr lang="fr-FR"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ES" sz="2000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:</a:t>
            </a:r>
          </a:p>
          <a:p>
            <a:pPr algn="just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CR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just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CR" sz="2000" dirty="0">
                <a:solidFill>
                  <a:srgbClr val="FFFFFF"/>
                </a:solidFill>
                <a:latin typeface="Calibri"/>
                <a:cs typeface="Calibri"/>
              </a:rPr>
              <a:t>1. El reconocimiento: dar una breve respuesta al interlocutor(a).</a:t>
            </a:r>
          </a:p>
          <a:p>
            <a:pPr algn="just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CR" sz="2000" dirty="0">
                <a:solidFill>
                  <a:srgbClr val="FFFFFF"/>
                </a:solidFill>
                <a:latin typeface="Calibri"/>
                <a:cs typeface="Calibri"/>
              </a:rPr>
              <a:t> 2. El relanzamiento: retomar la última frase o las últimas palabras del interlocutor(a) bajo </a:t>
            </a:r>
            <a:r>
              <a:rPr lang="es-CR" sz="2000" dirty="0" err="1">
                <a:solidFill>
                  <a:srgbClr val="FFFFFF"/>
                </a:solidFill>
                <a:latin typeface="Calibri"/>
                <a:cs typeface="Calibri"/>
              </a:rPr>
              <a:t>form</a:t>
            </a:r>
            <a:r>
              <a:rPr lang="es-CR" sz="2000" dirty="0">
                <a:solidFill>
                  <a:srgbClr val="FFFFFF"/>
                </a:solidFill>
                <a:latin typeface="Calibri"/>
                <a:cs typeface="Calibri"/>
              </a:rPr>
              <a:t> de pregunta seguida de una pausa.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CR" sz="2000" dirty="0">
                <a:solidFill>
                  <a:srgbClr val="FFFFFF"/>
                </a:solidFill>
                <a:latin typeface="Calibri"/>
                <a:cs typeface="Calibri"/>
              </a:rPr>
              <a:t>3. La recapitulación: al final de un intercambio es adecuado recapitular lo que se entendió.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CR" sz="2000" dirty="0">
                <a:solidFill>
                  <a:srgbClr val="FFFFFF"/>
                </a:solidFill>
                <a:latin typeface="Calibri"/>
                <a:cs typeface="Calibri"/>
              </a:rPr>
              <a:t> 4. La reformulación: repetir con sus propias palabras lo que dijo el interlocutor(a). </a:t>
            </a:r>
          </a:p>
          <a:p>
            <a:pPr algn="just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CR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just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CR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just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ES"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285750" algn="just">
              <a:lnSpc>
                <a:spcPct val="115000"/>
              </a:lnSpc>
              <a:buClr>
                <a:srgbClr val="FFFFFF"/>
              </a:buClr>
              <a:buSzPts val="1800"/>
              <a:buFont typeface="Wingdings" panose="05000000000000000000" pitchFamily="2" charset="2"/>
              <a:buChar char="§"/>
            </a:pPr>
            <a:endParaRPr lang="es-ES"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79">
            <a:extLst>
              <a:ext uri="{FF2B5EF4-FFF2-40B4-BE49-F238E27FC236}">
                <a16:creationId xmlns:a16="http://schemas.microsoft.com/office/drawing/2014/main" id="{FDB28294-B663-4680-AB10-5606309601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31059" b="37451"/>
          <a:stretch/>
        </p:blipFill>
        <p:spPr>
          <a:xfrm>
            <a:off x="7101840" y="4251960"/>
            <a:ext cx="2042160" cy="798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79950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227</Words>
  <Application>Microsoft Office PowerPoint</Application>
  <PresentationFormat>Presentación en pantalla (16:9)</PresentationFormat>
  <Paragraphs>23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Oswald</vt:lpstr>
      <vt:lpstr>Simple Light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 Alexandra</dc:creator>
  <cp:lastModifiedBy>Adriana Hidalgo</cp:lastModifiedBy>
  <cp:revision>16</cp:revision>
  <dcterms:modified xsi:type="dcterms:W3CDTF">2018-04-23T01:51:33Z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9865897C-953F-41A0-A378-309538799EE8</vt:lpwstr>
  </property>
  <property fmtid="{D5CDD505-2E9C-101B-9397-08002B2CF9AE}" pid="3" name="ArticulatePath">
    <vt:lpwstr>Machote ppt - PROTECCIÓN CONSULAR  DE LAS PERSONAS TRABAJADORAS MIGRANTES</vt:lpwstr>
  </property>
</Properties>
</file>