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77" r:id="rId5"/>
    <p:sldId id="258" r:id="rId6"/>
    <p:sldId id="276" r:id="rId7"/>
    <p:sldId id="270" r:id="rId8"/>
    <p:sldId id="259" r:id="rId9"/>
    <p:sldId id="275" r:id="rId10"/>
    <p:sldId id="269" r:id="rId11"/>
    <p:sldId id="260" r:id="rId12"/>
    <p:sldId id="262" r:id="rId13"/>
    <p:sldId id="268" r:id="rId14"/>
    <p:sldId id="278" r:id="rId15"/>
    <p:sldId id="279" r:id="rId16"/>
    <p:sldId id="264" r:id="rId1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69"/>
    <a:srgbClr val="399880"/>
    <a:srgbClr val="95663F"/>
    <a:srgbClr val="CEB71F"/>
    <a:srgbClr val="3F9083"/>
    <a:srgbClr val="1C4B44"/>
    <a:srgbClr val="FFE22C"/>
    <a:srgbClr val="55BF4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/>
    <p:restoredTop sz="94660"/>
  </p:normalViewPr>
  <p:slideViewPr>
    <p:cSldViewPr>
      <p:cViewPr>
        <p:scale>
          <a:sx n="30" d="100"/>
          <a:sy n="30" d="100"/>
        </p:scale>
        <p:origin x="-3036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3C10D-6823-B746-B7BB-1D6A120AE1D6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FB779F-AAB5-1047-AA3D-DD15C432498A}">
      <dgm:prSet phldrT="[Texto]" custT="1"/>
      <dgm:spPr>
        <a:gradFill rotWithShape="0">
          <a:gsLst>
            <a:gs pos="0">
              <a:schemeClr val="bg2">
                <a:lumMod val="10000"/>
              </a:schemeClr>
            </a:gs>
            <a:gs pos="80000">
              <a:srgbClr val="95663F"/>
            </a:gs>
            <a:gs pos="100000">
              <a:srgbClr val="95663F"/>
            </a:gs>
          </a:gsLst>
        </a:gradFill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Trabajo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65061FC9-E8A0-6448-BBB9-15CF853097EF}" type="parTrans" cxnId="{654EE08D-CBFC-0541-8781-23AC71E6682F}">
      <dgm:prSet/>
      <dgm:spPr/>
      <dgm:t>
        <a:bodyPr/>
        <a:lstStyle/>
        <a:p>
          <a:endParaRPr lang="es-ES"/>
        </a:p>
      </dgm:t>
    </dgm:pt>
    <dgm:pt modelId="{21AA89BD-2181-0947-A938-DA2FCDD85324}" type="sibTrans" cxnId="{654EE08D-CBFC-0541-8781-23AC71E6682F}">
      <dgm:prSet/>
      <dgm:spPr/>
      <dgm:t>
        <a:bodyPr/>
        <a:lstStyle/>
        <a:p>
          <a:endParaRPr lang="es-ES"/>
        </a:p>
      </dgm:t>
    </dgm:pt>
    <dgm:pt modelId="{FCF7A6A8-8ACA-1846-AC0E-BBFE6CC676E0}">
      <dgm:prSet custT="1"/>
      <dgm:spPr>
        <a:gradFill rotWithShape="0">
          <a:gsLst>
            <a:gs pos="0">
              <a:schemeClr val="accent2">
                <a:lumMod val="50000"/>
              </a:schemeClr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sz="8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Vulnerabilidad</a:t>
          </a:r>
          <a:endParaRPr lang="es-ES" sz="8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D7EA61B2-FE95-4048-88BA-560D1D6B7FF8}" type="sibTrans" cxnId="{E25D1890-D7E4-7C4A-867C-321078CE4DC6}">
      <dgm:prSet/>
      <dgm:spPr/>
      <dgm:t>
        <a:bodyPr/>
        <a:lstStyle/>
        <a:p>
          <a:endParaRPr lang="es-ES"/>
        </a:p>
      </dgm:t>
    </dgm:pt>
    <dgm:pt modelId="{7F7FE628-CFA6-C54F-A788-5DB5EEA0607A}" type="parTrans" cxnId="{E25D1890-D7E4-7C4A-867C-321078CE4DC6}">
      <dgm:prSet/>
      <dgm:spPr/>
      <dgm:t>
        <a:bodyPr/>
        <a:lstStyle/>
        <a:p>
          <a:endParaRPr lang="es-ES"/>
        </a:p>
      </dgm:t>
    </dgm:pt>
    <dgm:pt modelId="{A426226A-384D-EA41-A34F-A6238FDBC891}">
      <dgm:prSet phldrT="[Texto]"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rgbClr val="00B0F0"/>
            </a:gs>
            <a:gs pos="100000">
              <a:srgbClr val="00B0F0"/>
            </a:gs>
          </a:gsLst>
        </a:gradFill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Salud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424ECCF0-8981-A845-8A5F-E93091E7D2ED}" type="sibTrans" cxnId="{9A140889-FA3D-AC46-A5F5-43769B88D462}">
      <dgm:prSet/>
      <dgm:spPr/>
      <dgm:t>
        <a:bodyPr/>
        <a:lstStyle/>
        <a:p>
          <a:endParaRPr lang="es-ES"/>
        </a:p>
      </dgm:t>
    </dgm:pt>
    <dgm:pt modelId="{9DC91B8E-B222-B64B-8F9C-AF37BE174A24}" type="parTrans" cxnId="{9A140889-FA3D-AC46-A5F5-43769B88D462}">
      <dgm:prSet/>
      <dgm:spPr/>
      <dgm:t>
        <a:bodyPr/>
        <a:lstStyle/>
        <a:p>
          <a:endParaRPr lang="es-ES"/>
        </a:p>
      </dgm:t>
    </dgm:pt>
    <dgm:pt modelId="{D239B48B-23F2-994C-95C0-363D1D5B852F}">
      <dgm:prSet phldrT="[Texto]" custT="1"/>
      <dgm:spPr>
        <a:gradFill rotWithShape="0">
          <a:gsLst>
            <a:gs pos="0">
              <a:schemeClr val="accent6">
                <a:lumMod val="75000"/>
              </a:schemeClr>
            </a:gs>
            <a:gs pos="79000">
              <a:srgbClr val="FFAD69"/>
            </a:gs>
            <a:gs pos="100000">
              <a:srgbClr val="FFAD69"/>
            </a:gs>
          </a:gsLst>
        </a:gradFill>
        <a:ln>
          <a:noFill/>
        </a:ln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Vivienda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EC0FF1EE-7421-B74A-8A6F-1080B021B0FF}" type="sibTrans" cxnId="{D04EB26F-B462-9042-BE20-DD34F3E7EA4D}">
      <dgm:prSet/>
      <dgm:spPr/>
      <dgm:t>
        <a:bodyPr/>
        <a:lstStyle/>
        <a:p>
          <a:endParaRPr lang="es-ES"/>
        </a:p>
      </dgm:t>
    </dgm:pt>
    <dgm:pt modelId="{320C95E5-7A83-2246-9DB0-FBEBE805F350}" type="parTrans" cxnId="{D04EB26F-B462-9042-BE20-DD34F3E7EA4D}">
      <dgm:prSet/>
      <dgm:spPr/>
      <dgm:t>
        <a:bodyPr/>
        <a:lstStyle/>
        <a:p>
          <a:endParaRPr lang="es-ES"/>
        </a:p>
      </dgm:t>
    </dgm:pt>
    <dgm:pt modelId="{FBBA2B46-1F0E-FB45-9E08-755EE1705BDF}">
      <dgm:prSet phldrT="[Texto]" custT="1"/>
      <dgm:spPr>
        <a:gradFill rotWithShape="0">
          <a:gsLst>
            <a:gs pos="0">
              <a:schemeClr val="accent6">
                <a:lumMod val="50000"/>
              </a:schemeClr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1200" b="1" i="0" dirty="0" err="1" smtClean="0">
              <a:latin typeface="Arial" pitchFamily="34" charset="0"/>
              <a:ea typeface="Soberana Sans Light" charset="0"/>
              <a:cs typeface="Arial" pitchFamily="34" charset="0"/>
            </a:rPr>
            <a:t>Educaci</a:t>
          </a:r>
          <a:r>
            <a:rPr lang="es-ES_tradnl" sz="1200" b="1" i="0" dirty="0" err="1" smtClean="0">
              <a:latin typeface="Arial" pitchFamily="34" charset="0"/>
              <a:ea typeface="Soberana Sans Light" charset="0"/>
              <a:cs typeface="Arial" pitchFamily="34" charset="0"/>
            </a:rPr>
            <a:t>ón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E11FA219-A8BC-3841-B8B5-BCF200051AD6}" type="sibTrans" cxnId="{7D4B8FD7-6A83-D440-9138-7B3612E39CA9}">
      <dgm:prSet/>
      <dgm:spPr/>
      <dgm:t>
        <a:bodyPr/>
        <a:lstStyle/>
        <a:p>
          <a:endParaRPr lang="es-ES"/>
        </a:p>
      </dgm:t>
    </dgm:pt>
    <dgm:pt modelId="{32D5AB46-F3B6-924B-AD05-18198E9F60DF}" type="parTrans" cxnId="{7D4B8FD7-6A83-D440-9138-7B3612E39CA9}">
      <dgm:prSet/>
      <dgm:spPr/>
      <dgm:t>
        <a:bodyPr/>
        <a:lstStyle/>
        <a:p>
          <a:endParaRPr lang="es-ES"/>
        </a:p>
      </dgm:t>
    </dgm:pt>
    <dgm:pt modelId="{DBC71B39-E8B0-104C-A825-11826C026198}" type="pres">
      <dgm:prSet presAssocID="{4D13C10D-6823-B746-B7BB-1D6A120AE1D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36570F-C152-2342-A8DE-3E9D69CAF743}" type="pres">
      <dgm:prSet presAssocID="{4D13C10D-6823-B746-B7BB-1D6A120AE1D6}" presName="comp1" presStyleCnt="0"/>
      <dgm:spPr/>
    </dgm:pt>
    <dgm:pt modelId="{C6089507-C51C-5C4B-97C4-BC95FF87BE6B}" type="pres">
      <dgm:prSet presAssocID="{4D13C10D-6823-B746-B7BB-1D6A120AE1D6}" presName="circle1" presStyleLbl="node1" presStyleIdx="0" presStyleCnt="5"/>
      <dgm:spPr/>
      <dgm:t>
        <a:bodyPr/>
        <a:lstStyle/>
        <a:p>
          <a:endParaRPr lang="es-ES"/>
        </a:p>
      </dgm:t>
    </dgm:pt>
    <dgm:pt modelId="{6CBBA2A5-B186-8045-A226-B77784D00A21}" type="pres">
      <dgm:prSet presAssocID="{4D13C10D-6823-B746-B7BB-1D6A120AE1D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CA2-4445-C24A-8AB7-D799D7FF6F93}" type="pres">
      <dgm:prSet presAssocID="{4D13C10D-6823-B746-B7BB-1D6A120AE1D6}" presName="comp2" presStyleCnt="0"/>
      <dgm:spPr/>
    </dgm:pt>
    <dgm:pt modelId="{F54A00C7-5CF2-324A-A8EC-443374EA392A}" type="pres">
      <dgm:prSet presAssocID="{4D13C10D-6823-B746-B7BB-1D6A120AE1D6}" presName="circle2" presStyleLbl="node1" presStyleIdx="1" presStyleCnt="5"/>
      <dgm:spPr/>
      <dgm:t>
        <a:bodyPr/>
        <a:lstStyle/>
        <a:p>
          <a:endParaRPr lang="es-ES"/>
        </a:p>
      </dgm:t>
    </dgm:pt>
    <dgm:pt modelId="{42CEE9BA-ED81-E649-92E5-73EFA415BC71}" type="pres">
      <dgm:prSet presAssocID="{4D13C10D-6823-B746-B7BB-1D6A120AE1D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66F9D-F486-B04B-987A-1D32D250BB92}" type="pres">
      <dgm:prSet presAssocID="{4D13C10D-6823-B746-B7BB-1D6A120AE1D6}" presName="comp3" presStyleCnt="0"/>
      <dgm:spPr/>
    </dgm:pt>
    <dgm:pt modelId="{6203A194-CFBB-6244-A8B9-731F10D0B271}" type="pres">
      <dgm:prSet presAssocID="{4D13C10D-6823-B746-B7BB-1D6A120AE1D6}" presName="circle3" presStyleLbl="node1" presStyleIdx="2" presStyleCnt="5"/>
      <dgm:spPr/>
      <dgm:t>
        <a:bodyPr/>
        <a:lstStyle/>
        <a:p>
          <a:endParaRPr lang="es-ES"/>
        </a:p>
      </dgm:t>
    </dgm:pt>
    <dgm:pt modelId="{FBF15045-979F-7C4E-89EE-7454E41EFD6F}" type="pres">
      <dgm:prSet presAssocID="{4D13C10D-6823-B746-B7BB-1D6A120AE1D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7C120-36C8-DD43-BAFD-E8749EADBA2C}" type="pres">
      <dgm:prSet presAssocID="{4D13C10D-6823-B746-B7BB-1D6A120AE1D6}" presName="comp4" presStyleCnt="0"/>
      <dgm:spPr/>
    </dgm:pt>
    <dgm:pt modelId="{3819BA95-ECD2-AE4F-944A-9BACD13DAB83}" type="pres">
      <dgm:prSet presAssocID="{4D13C10D-6823-B746-B7BB-1D6A120AE1D6}" presName="circle4" presStyleLbl="node1" presStyleIdx="3" presStyleCnt="5"/>
      <dgm:spPr/>
      <dgm:t>
        <a:bodyPr/>
        <a:lstStyle/>
        <a:p>
          <a:endParaRPr lang="es-ES"/>
        </a:p>
      </dgm:t>
    </dgm:pt>
    <dgm:pt modelId="{3900E3BA-3913-5849-AA4D-D8A43138C33F}" type="pres">
      <dgm:prSet presAssocID="{4D13C10D-6823-B746-B7BB-1D6A120AE1D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ADB27-CD5A-694C-911B-D0DA1A2E1442}" type="pres">
      <dgm:prSet presAssocID="{4D13C10D-6823-B746-B7BB-1D6A120AE1D6}" presName="comp5" presStyleCnt="0"/>
      <dgm:spPr/>
    </dgm:pt>
    <dgm:pt modelId="{DF63E8ED-E2FE-664B-A0EC-B56D9D49B069}" type="pres">
      <dgm:prSet presAssocID="{4D13C10D-6823-B746-B7BB-1D6A120AE1D6}" presName="circle5" presStyleLbl="node1" presStyleIdx="4" presStyleCnt="5"/>
      <dgm:spPr/>
      <dgm:t>
        <a:bodyPr/>
        <a:lstStyle/>
        <a:p>
          <a:endParaRPr lang="es-ES"/>
        </a:p>
      </dgm:t>
    </dgm:pt>
    <dgm:pt modelId="{9070640F-AC79-7543-AF64-EFE909A7E3DA}" type="pres">
      <dgm:prSet presAssocID="{4D13C10D-6823-B746-B7BB-1D6A120AE1D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4B8FD7-6A83-D440-9138-7B3612E39CA9}" srcId="{4D13C10D-6823-B746-B7BB-1D6A120AE1D6}" destId="{FBBA2B46-1F0E-FB45-9E08-755EE1705BDF}" srcOrd="1" destOrd="0" parTransId="{32D5AB46-F3B6-924B-AD05-18198E9F60DF}" sibTransId="{E11FA219-A8BC-3841-B8B5-BCF200051AD6}"/>
    <dgm:cxn modelId="{D04EB26F-B462-9042-BE20-DD34F3E7EA4D}" srcId="{4D13C10D-6823-B746-B7BB-1D6A120AE1D6}" destId="{D239B48B-23F2-994C-95C0-363D1D5B852F}" srcOrd="2" destOrd="0" parTransId="{320C95E5-7A83-2246-9DB0-FBEBE805F350}" sibTransId="{EC0FF1EE-7421-B74A-8A6F-1080B021B0FF}"/>
    <dgm:cxn modelId="{74BE0A36-8EBA-7143-B20D-1CFFA5952672}" type="presOf" srcId="{FBBA2B46-1F0E-FB45-9E08-755EE1705BDF}" destId="{F54A00C7-5CF2-324A-A8EC-443374EA392A}" srcOrd="0" destOrd="0" presId="urn:microsoft.com/office/officeart/2005/8/layout/venn2"/>
    <dgm:cxn modelId="{E25D1890-D7E4-7C4A-867C-321078CE4DC6}" srcId="{4D13C10D-6823-B746-B7BB-1D6A120AE1D6}" destId="{FCF7A6A8-8ACA-1846-AC0E-BBFE6CC676E0}" srcOrd="4" destOrd="0" parTransId="{7F7FE628-CFA6-C54F-A788-5DB5EEA0607A}" sibTransId="{D7EA61B2-FE95-4048-88BA-560D1D6B7FF8}"/>
    <dgm:cxn modelId="{DDCCEBE1-F841-A448-96D9-4540597C308B}" type="presOf" srcId="{FBBA2B46-1F0E-FB45-9E08-755EE1705BDF}" destId="{42CEE9BA-ED81-E649-92E5-73EFA415BC71}" srcOrd="1" destOrd="0" presId="urn:microsoft.com/office/officeart/2005/8/layout/venn2"/>
    <dgm:cxn modelId="{E35DD84B-014C-7C4E-93F3-4B8FD657C1F8}" type="presOf" srcId="{4D13C10D-6823-B746-B7BB-1D6A120AE1D6}" destId="{DBC71B39-E8B0-104C-A825-11826C026198}" srcOrd="0" destOrd="0" presId="urn:microsoft.com/office/officeart/2005/8/layout/venn2"/>
    <dgm:cxn modelId="{2617A3FC-58B8-9447-8834-92F26B2D500B}" type="presOf" srcId="{A8FB779F-AAB5-1047-AA3D-DD15C432498A}" destId="{6CBBA2A5-B186-8045-A226-B77784D00A21}" srcOrd="1" destOrd="0" presId="urn:microsoft.com/office/officeart/2005/8/layout/venn2"/>
    <dgm:cxn modelId="{9A140889-FA3D-AC46-A5F5-43769B88D462}" srcId="{4D13C10D-6823-B746-B7BB-1D6A120AE1D6}" destId="{A426226A-384D-EA41-A34F-A6238FDBC891}" srcOrd="3" destOrd="0" parTransId="{9DC91B8E-B222-B64B-8F9C-AF37BE174A24}" sibTransId="{424ECCF0-8981-A845-8A5F-E93091E7D2ED}"/>
    <dgm:cxn modelId="{594EE867-2183-544D-8311-D57E6D1CFE3B}" type="presOf" srcId="{FCF7A6A8-8ACA-1846-AC0E-BBFE6CC676E0}" destId="{9070640F-AC79-7543-AF64-EFE909A7E3DA}" srcOrd="1" destOrd="0" presId="urn:microsoft.com/office/officeart/2005/8/layout/venn2"/>
    <dgm:cxn modelId="{654EE08D-CBFC-0541-8781-23AC71E6682F}" srcId="{4D13C10D-6823-B746-B7BB-1D6A120AE1D6}" destId="{A8FB779F-AAB5-1047-AA3D-DD15C432498A}" srcOrd="0" destOrd="0" parTransId="{65061FC9-E8A0-6448-BBB9-15CF853097EF}" sibTransId="{21AA89BD-2181-0947-A938-DA2FCDD85324}"/>
    <dgm:cxn modelId="{44477544-DAF0-B543-9B5B-3BBF1082230D}" type="presOf" srcId="{D239B48B-23F2-994C-95C0-363D1D5B852F}" destId="{FBF15045-979F-7C4E-89EE-7454E41EFD6F}" srcOrd="1" destOrd="0" presId="urn:microsoft.com/office/officeart/2005/8/layout/venn2"/>
    <dgm:cxn modelId="{88ADD1B3-0F5D-C043-8725-45837937181A}" type="presOf" srcId="{FCF7A6A8-8ACA-1846-AC0E-BBFE6CC676E0}" destId="{DF63E8ED-E2FE-664B-A0EC-B56D9D49B069}" srcOrd="0" destOrd="0" presId="urn:microsoft.com/office/officeart/2005/8/layout/venn2"/>
    <dgm:cxn modelId="{E7EC6F3F-B45A-D141-B362-F20CBB6141D0}" type="presOf" srcId="{D239B48B-23F2-994C-95C0-363D1D5B852F}" destId="{6203A194-CFBB-6244-A8B9-731F10D0B271}" srcOrd="0" destOrd="0" presId="urn:microsoft.com/office/officeart/2005/8/layout/venn2"/>
    <dgm:cxn modelId="{12B278C3-370C-8646-88AE-CE75F26CB32C}" type="presOf" srcId="{A8FB779F-AAB5-1047-AA3D-DD15C432498A}" destId="{C6089507-C51C-5C4B-97C4-BC95FF87BE6B}" srcOrd="0" destOrd="0" presId="urn:microsoft.com/office/officeart/2005/8/layout/venn2"/>
    <dgm:cxn modelId="{B80989A7-4BD7-AD4B-BEA8-3394C4139789}" type="presOf" srcId="{A426226A-384D-EA41-A34F-A6238FDBC891}" destId="{3900E3BA-3913-5849-AA4D-D8A43138C33F}" srcOrd="1" destOrd="0" presId="urn:microsoft.com/office/officeart/2005/8/layout/venn2"/>
    <dgm:cxn modelId="{F43A99B4-422C-734C-8AC5-EDCA7CE6B870}" type="presOf" srcId="{A426226A-384D-EA41-A34F-A6238FDBC891}" destId="{3819BA95-ECD2-AE4F-944A-9BACD13DAB83}" srcOrd="0" destOrd="0" presId="urn:microsoft.com/office/officeart/2005/8/layout/venn2"/>
    <dgm:cxn modelId="{EFE560E0-DB67-644E-9A20-A8B2776ECF6B}" type="presParOf" srcId="{DBC71B39-E8B0-104C-A825-11826C026198}" destId="{A136570F-C152-2342-A8DE-3E9D69CAF743}" srcOrd="0" destOrd="0" presId="urn:microsoft.com/office/officeart/2005/8/layout/venn2"/>
    <dgm:cxn modelId="{6D39638A-E81E-4342-8AD0-A159F5A8B611}" type="presParOf" srcId="{A136570F-C152-2342-A8DE-3E9D69CAF743}" destId="{C6089507-C51C-5C4B-97C4-BC95FF87BE6B}" srcOrd="0" destOrd="0" presId="urn:microsoft.com/office/officeart/2005/8/layout/venn2"/>
    <dgm:cxn modelId="{77A45AC4-7E17-3B45-AB11-51AF3655CD2F}" type="presParOf" srcId="{A136570F-C152-2342-A8DE-3E9D69CAF743}" destId="{6CBBA2A5-B186-8045-A226-B77784D00A21}" srcOrd="1" destOrd="0" presId="urn:microsoft.com/office/officeart/2005/8/layout/venn2"/>
    <dgm:cxn modelId="{63B9DC49-C65B-9148-ADC2-3D07247EF23D}" type="presParOf" srcId="{DBC71B39-E8B0-104C-A825-11826C026198}" destId="{4BBC1CA2-4445-C24A-8AB7-D799D7FF6F93}" srcOrd="1" destOrd="0" presId="urn:microsoft.com/office/officeart/2005/8/layout/venn2"/>
    <dgm:cxn modelId="{02D59809-9B00-FD4C-A62B-4A885907E52D}" type="presParOf" srcId="{4BBC1CA2-4445-C24A-8AB7-D799D7FF6F93}" destId="{F54A00C7-5CF2-324A-A8EC-443374EA392A}" srcOrd="0" destOrd="0" presId="urn:microsoft.com/office/officeart/2005/8/layout/venn2"/>
    <dgm:cxn modelId="{43AC621E-2635-364B-B186-ED2152FC6569}" type="presParOf" srcId="{4BBC1CA2-4445-C24A-8AB7-D799D7FF6F93}" destId="{42CEE9BA-ED81-E649-92E5-73EFA415BC71}" srcOrd="1" destOrd="0" presId="urn:microsoft.com/office/officeart/2005/8/layout/venn2"/>
    <dgm:cxn modelId="{41474FA6-BB95-4945-BD99-0E1E8B2BEC1D}" type="presParOf" srcId="{DBC71B39-E8B0-104C-A825-11826C026198}" destId="{27766F9D-F486-B04B-987A-1D32D250BB92}" srcOrd="2" destOrd="0" presId="urn:microsoft.com/office/officeart/2005/8/layout/venn2"/>
    <dgm:cxn modelId="{C696A2E0-07D4-4C4B-A3C0-1580AD66DD73}" type="presParOf" srcId="{27766F9D-F486-B04B-987A-1D32D250BB92}" destId="{6203A194-CFBB-6244-A8B9-731F10D0B271}" srcOrd="0" destOrd="0" presId="urn:microsoft.com/office/officeart/2005/8/layout/venn2"/>
    <dgm:cxn modelId="{E2EE3D40-1838-3A4E-A1D8-891E4D1897C9}" type="presParOf" srcId="{27766F9D-F486-B04B-987A-1D32D250BB92}" destId="{FBF15045-979F-7C4E-89EE-7454E41EFD6F}" srcOrd="1" destOrd="0" presId="urn:microsoft.com/office/officeart/2005/8/layout/venn2"/>
    <dgm:cxn modelId="{5FE5C0AC-F8D5-2C4B-8128-67F999AC9E12}" type="presParOf" srcId="{DBC71B39-E8B0-104C-A825-11826C026198}" destId="{B627C120-36C8-DD43-BAFD-E8749EADBA2C}" srcOrd="3" destOrd="0" presId="urn:microsoft.com/office/officeart/2005/8/layout/venn2"/>
    <dgm:cxn modelId="{DEE5FF06-70AB-6A4E-9A9A-A4713E3A2AD4}" type="presParOf" srcId="{B627C120-36C8-DD43-BAFD-E8749EADBA2C}" destId="{3819BA95-ECD2-AE4F-944A-9BACD13DAB83}" srcOrd="0" destOrd="0" presId="urn:microsoft.com/office/officeart/2005/8/layout/venn2"/>
    <dgm:cxn modelId="{E1470C3F-36DD-174A-873A-2AF4C2E36F8C}" type="presParOf" srcId="{B627C120-36C8-DD43-BAFD-E8749EADBA2C}" destId="{3900E3BA-3913-5849-AA4D-D8A43138C33F}" srcOrd="1" destOrd="0" presId="urn:microsoft.com/office/officeart/2005/8/layout/venn2"/>
    <dgm:cxn modelId="{52624EF5-8DBD-0E40-9F93-3E83CF2A74C4}" type="presParOf" srcId="{DBC71B39-E8B0-104C-A825-11826C026198}" destId="{71EADB27-CD5A-694C-911B-D0DA1A2E1442}" srcOrd="4" destOrd="0" presId="urn:microsoft.com/office/officeart/2005/8/layout/venn2"/>
    <dgm:cxn modelId="{6185F31D-8416-4345-97C5-7496EB291B82}" type="presParOf" srcId="{71EADB27-CD5A-694C-911B-D0DA1A2E1442}" destId="{DF63E8ED-E2FE-664B-A0EC-B56D9D49B069}" srcOrd="0" destOrd="0" presId="urn:microsoft.com/office/officeart/2005/8/layout/venn2"/>
    <dgm:cxn modelId="{FEBCABB1-E03F-2B4E-B745-55AFEBFC4504}" type="presParOf" srcId="{71EADB27-CD5A-694C-911B-D0DA1A2E1442}" destId="{9070640F-AC79-7543-AF64-EFE909A7E3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2FFD4-E3BB-2C49-B06B-566CC54C0661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D9D3A0-1B94-6E41-A660-17360BC21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Plan Nacional de Desarrollo</a:t>
          </a:r>
          <a:endParaRPr lang="es-ES" sz="1400" dirty="0"/>
        </a:p>
      </dgm:t>
    </dgm:pt>
    <dgm:pt modelId="{A6341350-A7F7-EB49-9B42-48A3602BA38F}" type="parTrans" cxnId="{1A13B4A1-FFBE-A141-B70D-753EB19007AB}">
      <dgm:prSet/>
      <dgm:spPr/>
      <dgm:t>
        <a:bodyPr/>
        <a:lstStyle/>
        <a:p>
          <a:endParaRPr lang="es-ES"/>
        </a:p>
      </dgm:t>
    </dgm:pt>
    <dgm:pt modelId="{ABC1D21F-3AEB-A045-A5D4-ABC2F0981866}" type="sibTrans" cxnId="{1A13B4A1-FFBE-A141-B70D-753EB19007AB}">
      <dgm:prSet/>
      <dgm:spPr>
        <a:noFill/>
      </dgm:spPr>
      <dgm:t>
        <a:bodyPr/>
        <a:lstStyle/>
        <a:p>
          <a:endParaRPr lang="es-ES"/>
        </a:p>
      </dgm:t>
    </dgm:pt>
    <dgm:pt modelId="{76A8CCD2-409E-BB48-816E-456D8AC3ADC0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Programa Sectorial de </a:t>
          </a:r>
          <a:r>
            <a:rPr lang="es-ES" sz="1400" dirty="0" err="1" smtClean="0"/>
            <a:t>Gobernaci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3F4F39DD-051C-CB41-AD53-13A7E0535040}" type="parTrans" cxnId="{CD34CC7F-F7F6-A449-BBE8-1CE640C9D9A9}">
      <dgm:prSet/>
      <dgm:spPr/>
      <dgm:t>
        <a:bodyPr/>
        <a:lstStyle/>
        <a:p>
          <a:endParaRPr lang="es-ES"/>
        </a:p>
      </dgm:t>
    </dgm:pt>
    <dgm:pt modelId="{C3A3225C-B2CA-2A47-8D69-3E6216590C88}" type="sibTrans" cxnId="{CD34CC7F-F7F6-A449-BBE8-1CE640C9D9A9}">
      <dgm:prSet/>
      <dgm:spPr>
        <a:noFill/>
      </dgm:spPr>
      <dgm:t>
        <a:bodyPr/>
        <a:lstStyle/>
        <a:p>
          <a:endParaRPr lang="es-ES"/>
        </a:p>
      </dgm:t>
    </dgm:pt>
    <dgm:pt modelId="{398239CC-A115-A34F-8906-919FC58BB879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Programa Especial de </a:t>
          </a:r>
          <a:r>
            <a:rPr lang="es-ES" sz="1400" dirty="0" err="1" smtClean="0"/>
            <a:t>Migraci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F2CA77BB-4199-EB4E-9B39-02724AEEF64D}" type="parTrans" cxnId="{5BA5F954-301E-5245-A30B-6A82994BD7A9}">
      <dgm:prSet/>
      <dgm:spPr/>
      <dgm:t>
        <a:bodyPr/>
        <a:lstStyle/>
        <a:p>
          <a:endParaRPr lang="es-ES"/>
        </a:p>
      </dgm:t>
    </dgm:pt>
    <dgm:pt modelId="{011E55D8-6FCA-A64D-B213-BA2EE7D5157B}" type="sibTrans" cxnId="{5BA5F954-301E-5245-A30B-6A82994BD7A9}">
      <dgm:prSet/>
      <dgm:spPr>
        <a:noFill/>
      </dgm:spPr>
      <dgm:t>
        <a:bodyPr/>
        <a:lstStyle/>
        <a:p>
          <a:endParaRPr lang="es-ES"/>
        </a:p>
      </dgm:t>
    </dgm:pt>
    <dgm:pt modelId="{1B7911B9-1654-4A4E-AFE2-EAEBBB38D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Plan </a:t>
          </a:r>
          <a:r>
            <a:rPr lang="es-ES" sz="1400" dirty="0" err="1" smtClean="0"/>
            <a:t>Estrat</a:t>
          </a:r>
          <a:r>
            <a:rPr lang="es-ES_tradnl" sz="1400" dirty="0" err="1" smtClean="0"/>
            <a:t>égico</a:t>
          </a:r>
          <a:r>
            <a:rPr lang="es-ES_tradnl" sz="1400" dirty="0" smtClean="0"/>
            <a:t> del INM</a:t>
          </a:r>
          <a:endParaRPr lang="es-ES" sz="1400" dirty="0"/>
        </a:p>
      </dgm:t>
    </dgm:pt>
    <dgm:pt modelId="{8D97AA85-8152-CF45-A082-B0B354C99431}" type="parTrans" cxnId="{54776D9B-07B1-6549-A5F5-F1459F512D91}">
      <dgm:prSet/>
      <dgm:spPr/>
      <dgm:t>
        <a:bodyPr/>
        <a:lstStyle/>
        <a:p>
          <a:endParaRPr lang="es-ES"/>
        </a:p>
      </dgm:t>
    </dgm:pt>
    <dgm:pt modelId="{89B1861C-2482-9F4F-82F6-9BD0635B3CBE}" type="sibTrans" cxnId="{54776D9B-07B1-6549-A5F5-F1459F512D91}">
      <dgm:prSet/>
      <dgm:spPr/>
      <dgm:t>
        <a:bodyPr/>
        <a:lstStyle/>
        <a:p>
          <a:endParaRPr lang="es-ES"/>
        </a:p>
      </dgm:t>
    </dgm:pt>
    <dgm:pt modelId="{48063C53-E6B6-7247-A7FC-25F2E3374DE7}" type="pres">
      <dgm:prSet presAssocID="{2E92FFD4-E3BB-2C49-B06B-566CC54C0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710F6-64D5-7E4E-9EBB-1533A0764D8E}" type="pres">
      <dgm:prSet presAssocID="{AFD9D3A0-1B94-6E41-A660-17360BC215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749D4-FF94-264C-AED6-DF7C416B7AEE}" type="pres">
      <dgm:prSet presAssocID="{ABC1D21F-3AEB-A045-A5D4-ABC2F098186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CB0D246-8EEE-EA4E-880E-0ECF7C0950BB}" type="pres">
      <dgm:prSet presAssocID="{ABC1D21F-3AEB-A045-A5D4-ABC2F098186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0FC5793-C17F-BB42-9C08-8E2189F1C13B}" type="pres">
      <dgm:prSet presAssocID="{76A8CCD2-409E-BB48-816E-456D8AC3AD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5C857-3807-9E40-B3B3-97A0B8225195}" type="pres">
      <dgm:prSet presAssocID="{C3A3225C-B2CA-2A47-8D69-3E6216590C8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2E2AA45-F9AE-5740-B2C8-36B0EBD99124}" type="pres">
      <dgm:prSet presAssocID="{C3A3225C-B2CA-2A47-8D69-3E6216590C8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A222DC27-59DE-F04D-9A15-5F53ACD26217}" type="pres">
      <dgm:prSet presAssocID="{398239CC-A115-A34F-8906-919FC58BB8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B0B59-29F7-064C-BDD3-A2992CEE35FB}" type="pres">
      <dgm:prSet presAssocID="{011E55D8-6FCA-A64D-B213-BA2EE7D5157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04FB784-952A-DA4C-92C8-954C4FFAF1C6}" type="pres">
      <dgm:prSet presAssocID="{011E55D8-6FCA-A64D-B213-BA2EE7D5157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E54AB6B-FB90-2C4F-8CB3-A43B7A4FE9CB}" type="pres">
      <dgm:prSet presAssocID="{1B7911B9-1654-4A4E-AFE2-EAEBBB38D5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35E7A6-244D-7741-82D3-AEA47A81E397}" type="presOf" srcId="{ABC1D21F-3AEB-A045-A5D4-ABC2F0981866}" destId="{9F3749D4-FF94-264C-AED6-DF7C416B7AEE}" srcOrd="0" destOrd="0" presId="urn:microsoft.com/office/officeart/2005/8/layout/process5"/>
    <dgm:cxn modelId="{CD34CC7F-F7F6-A449-BBE8-1CE640C9D9A9}" srcId="{2E92FFD4-E3BB-2C49-B06B-566CC54C0661}" destId="{76A8CCD2-409E-BB48-816E-456D8AC3ADC0}" srcOrd="1" destOrd="0" parTransId="{3F4F39DD-051C-CB41-AD53-13A7E0535040}" sibTransId="{C3A3225C-B2CA-2A47-8D69-3E6216590C88}"/>
    <dgm:cxn modelId="{672764BD-A7FA-3F48-BE6D-4D69217630E0}" type="presOf" srcId="{C3A3225C-B2CA-2A47-8D69-3E6216590C88}" destId="{24B5C857-3807-9E40-B3B3-97A0B8225195}" srcOrd="0" destOrd="0" presId="urn:microsoft.com/office/officeart/2005/8/layout/process5"/>
    <dgm:cxn modelId="{1D50A6A8-3D86-E94D-B637-77784D3C8422}" type="presOf" srcId="{398239CC-A115-A34F-8906-919FC58BB879}" destId="{A222DC27-59DE-F04D-9A15-5F53ACD26217}" srcOrd="0" destOrd="0" presId="urn:microsoft.com/office/officeart/2005/8/layout/process5"/>
    <dgm:cxn modelId="{1A13B4A1-FFBE-A141-B70D-753EB19007AB}" srcId="{2E92FFD4-E3BB-2C49-B06B-566CC54C0661}" destId="{AFD9D3A0-1B94-6E41-A660-17360BC21531}" srcOrd="0" destOrd="0" parTransId="{A6341350-A7F7-EB49-9B42-48A3602BA38F}" sibTransId="{ABC1D21F-3AEB-A045-A5D4-ABC2F0981866}"/>
    <dgm:cxn modelId="{70DF9F79-B6C8-824B-932C-816DE080BF85}" type="presOf" srcId="{011E55D8-6FCA-A64D-B213-BA2EE7D5157B}" destId="{A3DB0B59-29F7-064C-BDD3-A2992CEE35FB}" srcOrd="0" destOrd="0" presId="urn:microsoft.com/office/officeart/2005/8/layout/process5"/>
    <dgm:cxn modelId="{D9395591-EC0F-CA4B-8159-E6189D29D1AD}" type="presOf" srcId="{76A8CCD2-409E-BB48-816E-456D8AC3ADC0}" destId="{B0FC5793-C17F-BB42-9C08-8E2189F1C13B}" srcOrd="0" destOrd="0" presId="urn:microsoft.com/office/officeart/2005/8/layout/process5"/>
    <dgm:cxn modelId="{A3AAA8A1-A27C-5541-AC67-87A332E4690F}" type="presOf" srcId="{1B7911B9-1654-4A4E-AFE2-EAEBBB38D531}" destId="{FE54AB6B-FB90-2C4F-8CB3-A43B7A4FE9CB}" srcOrd="0" destOrd="0" presId="urn:microsoft.com/office/officeart/2005/8/layout/process5"/>
    <dgm:cxn modelId="{D04B7E84-6082-7A41-B6F3-B2899849005E}" type="presOf" srcId="{2E92FFD4-E3BB-2C49-B06B-566CC54C0661}" destId="{48063C53-E6B6-7247-A7FC-25F2E3374DE7}" srcOrd="0" destOrd="0" presId="urn:microsoft.com/office/officeart/2005/8/layout/process5"/>
    <dgm:cxn modelId="{6791E37F-84AD-4348-8A0B-F21ED9A1D732}" type="presOf" srcId="{011E55D8-6FCA-A64D-B213-BA2EE7D5157B}" destId="{104FB784-952A-DA4C-92C8-954C4FFAF1C6}" srcOrd="1" destOrd="0" presId="urn:microsoft.com/office/officeart/2005/8/layout/process5"/>
    <dgm:cxn modelId="{969F671E-5EDA-9D43-A79E-8BFCDF5B8DC1}" type="presOf" srcId="{C3A3225C-B2CA-2A47-8D69-3E6216590C88}" destId="{62E2AA45-F9AE-5740-B2C8-36B0EBD99124}" srcOrd="1" destOrd="0" presId="urn:microsoft.com/office/officeart/2005/8/layout/process5"/>
    <dgm:cxn modelId="{5BA5F954-301E-5245-A30B-6A82994BD7A9}" srcId="{2E92FFD4-E3BB-2C49-B06B-566CC54C0661}" destId="{398239CC-A115-A34F-8906-919FC58BB879}" srcOrd="2" destOrd="0" parTransId="{F2CA77BB-4199-EB4E-9B39-02724AEEF64D}" sibTransId="{011E55D8-6FCA-A64D-B213-BA2EE7D5157B}"/>
    <dgm:cxn modelId="{D3F02290-4046-7C46-B2F3-AAB9F61C8102}" type="presOf" srcId="{AFD9D3A0-1B94-6E41-A660-17360BC21531}" destId="{DEA710F6-64D5-7E4E-9EBB-1533A0764D8E}" srcOrd="0" destOrd="0" presId="urn:microsoft.com/office/officeart/2005/8/layout/process5"/>
    <dgm:cxn modelId="{7724B630-E44F-0042-B8DC-E325ECF150CC}" type="presOf" srcId="{ABC1D21F-3AEB-A045-A5D4-ABC2F0981866}" destId="{1CB0D246-8EEE-EA4E-880E-0ECF7C0950BB}" srcOrd="1" destOrd="0" presId="urn:microsoft.com/office/officeart/2005/8/layout/process5"/>
    <dgm:cxn modelId="{54776D9B-07B1-6549-A5F5-F1459F512D91}" srcId="{2E92FFD4-E3BB-2C49-B06B-566CC54C0661}" destId="{1B7911B9-1654-4A4E-AFE2-EAEBBB38D531}" srcOrd="3" destOrd="0" parTransId="{8D97AA85-8152-CF45-A082-B0B354C99431}" sibTransId="{89B1861C-2482-9F4F-82F6-9BD0635B3CBE}"/>
    <dgm:cxn modelId="{0C835C53-E2B3-364B-BD08-577309584C35}" type="presParOf" srcId="{48063C53-E6B6-7247-A7FC-25F2E3374DE7}" destId="{DEA710F6-64D5-7E4E-9EBB-1533A0764D8E}" srcOrd="0" destOrd="0" presId="urn:microsoft.com/office/officeart/2005/8/layout/process5"/>
    <dgm:cxn modelId="{A3B46B96-64D7-3F47-AA22-71FCF2D64AAF}" type="presParOf" srcId="{48063C53-E6B6-7247-A7FC-25F2E3374DE7}" destId="{9F3749D4-FF94-264C-AED6-DF7C416B7AEE}" srcOrd="1" destOrd="0" presId="urn:microsoft.com/office/officeart/2005/8/layout/process5"/>
    <dgm:cxn modelId="{909582DC-7D46-AC43-BB8A-2F3E15CD9116}" type="presParOf" srcId="{9F3749D4-FF94-264C-AED6-DF7C416B7AEE}" destId="{1CB0D246-8EEE-EA4E-880E-0ECF7C0950BB}" srcOrd="0" destOrd="0" presId="urn:microsoft.com/office/officeart/2005/8/layout/process5"/>
    <dgm:cxn modelId="{FD9BE8A1-5BBC-0148-A4DE-753BA952D771}" type="presParOf" srcId="{48063C53-E6B6-7247-A7FC-25F2E3374DE7}" destId="{B0FC5793-C17F-BB42-9C08-8E2189F1C13B}" srcOrd="2" destOrd="0" presId="urn:microsoft.com/office/officeart/2005/8/layout/process5"/>
    <dgm:cxn modelId="{CA6B8671-F360-484D-BFE3-3DFF01B439A9}" type="presParOf" srcId="{48063C53-E6B6-7247-A7FC-25F2E3374DE7}" destId="{24B5C857-3807-9E40-B3B3-97A0B8225195}" srcOrd="3" destOrd="0" presId="urn:microsoft.com/office/officeart/2005/8/layout/process5"/>
    <dgm:cxn modelId="{17F10793-7A85-3541-AF02-CF8E2AEDA69E}" type="presParOf" srcId="{24B5C857-3807-9E40-B3B3-97A0B8225195}" destId="{62E2AA45-F9AE-5740-B2C8-36B0EBD99124}" srcOrd="0" destOrd="0" presId="urn:microsoft.com/office/officeart/2005/8/layout/process5"/>
    <dgm:cxn modelId="{B1629019-DFC5-7944-80C7-02BB439B65A7}" type="presParOf" srcId="{48063C53-E6B6-7247-A7FC-25F2E3374DE7}" destId="{A222DC27-59DE-F04D-9A15-5F53ACD26217}" srcOrd="4" destOrd="0" presId="urn:microsoft.com/office/officeart/2005/8/layout/process5"/>
    <dgm:cxn modelId="{F2F7A9F0-E06A-7C42-8BD6-63D1D68EF4BA}" type="presParOf" srcId="{48063C53-E6B6-7247-A7FC-25F2E3374DE7}" destId="{A3DB0B59-29F7-064C-BDD3-A2992CEE35FB}" srcOrd="5" destOrd="0" presId="urn:microsoft.com/office/officeart/2005/8/layout/process5"/>
    <dgm:cxn modelId="{10660F8E-7736-3A4E-A5CD-363C2DEFF32E}" type="presParOf" srcId="{A3DB0B59-29F7-064C-BDD3-A2992CEE35FB}" destId="{104FB784-952A-DA4C-92C8-954C4FFAF1C6}" srcOrd="0" destOrd="0" presId="urn:microsoft.com/office/officeart/2005/8/layout/process5"/>
    <dgm:cxn modelId="{28F65A41-55EA-CA46-813B-F29A94A28B16}" type="presParOf" srcId="{48063C53-E6B6-7247-A7FC-25F2E3374DE7}" destId="{FE54AB6B-FB90-2C4F-8CB3-A43B7A4FE9C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2FFD4-E3BB-2C49-B06B-566CC54C0661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D9D3A0-1B94-6E41-A660-17360BC21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Ley de </a:t>
          </a:r>
          <a:r>
            <a:rPr lang="es-ES" sz="1400" dirty="0" err="1" smtClean="0"/>
            <a:t>Migraci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A6341350-A7F7-EB49-9B42-48A3602BA38F}" type="parTrans" cxnId="{1A13B4A1-FFBE-A141-B70D-753EB19007AB}">
      <dgm:prSet/>
      <dgm:spPr/>
      <dgm:t>
        <a:bodyPr/>
        <a:lstStyle/>
        <a:p>
          <a:endParaRPr lang="es-ES"/>
        </a:p>
      </dgm:t>
    </dgm:pt>
    <dgm:pt modelId="{ABC1D21F-3AEB-A045-A5D4-ABC2F0981866}" type="sibTrans" cxnId="{1A13B4A1-FFBE-A141-B70D-753EB19007AB}">
      <dgm:prSet/>
      <dgm:spPr>
        <a:noFill/>
      </dgm:spPr>
      <dgm:t>
        <a:bodyPr/>
        <a:lstStyle/>
        <a:p>
          <a:endParaRPr lang="es-ES" dirty="0"/>
        </a:p>
      </dgm:t>
    </dgm:pt>
    <dgm:pt modelId="{76A8CCD2-409E-BB48-816E-456D8AC3ADC0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_tradnl" sz="1400" dirty="0" smtClean="0"/>
            <a:t>Ley General de Población</a:t>
          </a:r>
          <a:endParaRPr lang="es-ES" sz="1400" dirty="0"/>
        </a:p>
      </dgm:t>
    </dgm:pt>
    <dgm:pt modelId="{3F4F39DD-051C-CB41-AD53-13A7E0535040}" type="parTrans" cxnId="{CD34CC7F-F7F6-A449-BBE8-1CE640C9D9A9}">
      <dgm:prSet/>
      <dgm:spPr/>
      <dgm:t>
        <a:bodyPr/>
        <a:lstStyle/>
        <a:p>
          <a:endParaRPr lang="es-ES"/>
        </a:p>
      </dgm:t>
    </dgm:pt>
    <dgm:pt modelId="{C3A3225C-B2CA-2A47-8D69-3E6216590C88}" type="sibTrans" cxnId="{CD34CC7F-F7F6-A449-BBE8-1CE640C9D9A9}">
      <dgm:prSet/>
      <dgm:spPr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</a:gradFill>
      </dgm:spPr>
      <dgm:t>
        <a:bodyPr/>
        <a:lstStyle/>
        <a:p>
          <a:endParaRPr lang="es-ES"/>
        </a:p>
      </dgm:t>
    </dgm:pt>
    <dgm:pt modelId="{48063C53-E6B6-7247-A7FC-25F2E3374DE7}" type="pres">
      <dgm:prSet presAssocID="{2E92FFD4-E3BB-2C49-B06B-566CC54C0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710F6-64D5-7E4E-9EBB-1533A0764D8E}" type="pres">
      <dgm:prSet presAssocID="{AFD9D3A0-1B94-6E41-A660-17360BC215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749D4-FF94-264C-AED6-DF7C416B7AEE}" type="pres">
      <dgm:prSet presAssocID="{ABC1D21F-3AEB-A045-A5D4-ABC2F098186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1CB0D246-8EEE-EA4E-880E-0ECF7C0950BB}" type="pres">
      <dgm:prSet presAssocID="{ABC1D21F-3AEB-A045-A5D4-ABC2F098186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B0FC5793-C17F-BB42-9C08-8E2189F1C13B}" type="pres">
      <dgm:prSet presAssocID="{76A8CCD2-409E-BB48-816E-456D8AC3ADC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89AAF5-4EE5-F84C-B70F-70BFDBB92A54}" type="presOf" srcId="{76A8CCD2-409E-BB48-816E-456D8AC3ADC0}" destId="{B0FC5793-C17F-BB42-9C08-8E2189F1C13B}" srcOrd="0" destOrd="0" presId="urn:microsoft.com/office/officeart/2005/8/layout/process5"/>
    <dgm:cxn modelId="{1A13B4A1-FFBE-A141-B70D-753EB19007AB}" srcId="{2E92FFD4-E3BB-2C49-B06B-566CC54C0661}" destId="{AFD9D3A0-1B94-6E41-A660-17360BC21531}" srcOrd="0" destOrd="0" parTransId="{A6341350-A7F7-EB49-9B42-48A3602BA38F}" sibTransId="{ABC1D21F-3AEB-A045-A5D4-ABC2F0981866}"/>
    <dgm:cxn modelId="{7975838B-D48A-1549-9EC4-2DC7D8A731C2}" type="presOf" srcId="{AFD9D3A0-1B94-6E41-A660-17360BC21531}" destId="{DEA710F6-64D5-7E4E-9EBB-1533A0764D8E}" srcOrd="0" destOrd="0" presId="urn:microsoft.com/office/officeart/2005/8/layout/process5"/>
    <dgm:cxn modelId="{58C26B35-2E82-8C4A-BC4C-53523BA8C983}" type="presOf" srcId="{ABC1D21F-3AEB-A045-A5D4-ABC2F0981866}" destId="{9F3749D4-FF94-264C-AED6-DF7C416B7AEE}" srcOrd="0" destOrd="0" presId="urn:microsoft.com/office/officeart/2005/8/layout/process5"/>
    <dgm:cxn modelId="{40DC19FF-2361-EF41-B346-26DA28272AED}" type="presOf" srcId="{ABC1D21F-3AEB-A045-A5D4-ABC2F0981866}" destId="{1CB0D246-8EEE-EA4E-880E-0ECF7C0950BB}" srcOrd="1" destOrd="0" presId="urn:microsoft.com/office/officeart/2005/8/layout/process5"/>
    <dgm:cxn modelId="{F1C9564C-4CE3-BD4B-8E39-958058D376ED}" type="presOf" srcId="{2E92FFD4-E3BB-2C49-B06B-566CC54C0661}" destId="{48063C53-E6B6-7247-A7FC-25F2E3374DE7}" srcOrd="0" destOrd="0" presId="urn:microsoft.com/office/officeart/2005/8/layout/process5"/>
    <dgm:cxn modelId="{CD34CC7F-F7F6-A449-BBE8-1CE640C9D9A9}" srcId="{2E92FFD4-E3BB-2C49-B06B-566CC54C0661}" destId="{76A8CCD2-409E-BB48-816E-456D8AC3ADC0}" srcOrd="1" destOrd="0" parTransId="{3F4F39DD-051C-CB41-AD53-13A7E0535040}" sibTransId="{C3A3225C-B2CA-2A47-8D69-3E6216590C88}"/>
    <dgm:cxn modelId="{A953EA6E-7B89-C345-BD2D-BC4112ABF1C8}" type="presParOf" srcId="{48063C53-E6B6-7247-A7FC-25F2E3374DE7}" destId="{DEA710F6-64D5-7E4E-9EBB-1533A0764D8E}" srcOrd="0" destOrd="0" presId="urn:microsoft.com/office/officeart/2005/8/layout/process5"/>
    <dgm:cxn modelId="{212F0006-C5E6-C346-83F7-7DFF70AA10E3}" type="presParOf" srcId="{48063C53-E6B6-7247-A7FC-25F2E3374DE7}" destId="{9F3749D4-FF94-264C-AED6-DF7C416B7AEE}" srcOrd="1" destOrd="0" presId="urn:microsoft.com/office/officeart/2005/8/layout/process5"/>
    <dgm:cxn modelId="{FDAEE771-AC46-0B4D-8733-BFE351A6C284}" type="presParOf" srcId="{9F3749D4-FF94-264C-AED6-DF7C416B7AEE}" destId="{1CB0D246-8EEE-EA4E-880E-0ECF7C0950BB}" srcOrd="0" destOrd="0" presId="urn:microsoft.com/office/officeart/2005/8/layout/process5"/>
    <dgm:cxn modelId="{B9FB9078-5B1D-064A-99C4-CE0A53A36498}" type="presParOf" srcId="{48063C53-E6B6-7247-A7FC-25F2E3374DE7}" destId="{B0FC5793-C17F-BB42-9C08-8E2189F1C13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28E14-8A1D-4941-9B46-DA9D737213C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F00E01-16F2-274D-AF13-785CD6FB14D4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Asesoría y orientación preventiva para los mexicanos en retorno.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3959C561-EACA-784A-B720-D33B22CF89EE}" type="parTrans" cxnId="{D9F027DD-11C7-C64E-B063-FFEA407A96EE}">
      <dgm:prSet/>
      <dgm:spPr/>
      <dgm:t>
        <a:bodyPr/>
        <a:lstStyle/>
        <a:p>
          <a:endParaRPr lang="es-ES"/>
        </a:p>
      </dgm:t>
    </dgm:pt>
    <dgm:pt modelId="{84161F4F-E6FB-2A41-8DBF-F1646FD6B0D6}" type="sibTrans" cxnId="{D9F027DD-11C7-C64E-B063-FFEA407A96EE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C390F93F-5906-FA4D-8E76-19A35B2B685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Recuperación de valores y objetos personales.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FD1D3716-C1E4-D443-9677-CCBE74C82583}" type="parTrans" cxnId="{ED0AF624-C49C-0B4A-A666-5629241F30D2}">
      <dgm:prSet/>
      <dgm:spPr/>
      <dgm:t>
        <a:bodyPr/>
        <a:lstStyle/>
        <a:p>
          <a:endParaRPr lang="es-ES"/>
        </a:p>
      </dgm:t>
    </dgm:pt>
    <dgm:pt modelId="{0A13191C-5765-6545-BD82-C730DFBFF3E0}" type="sibTrans" cxnId="{ED0AF624-C49C-0B4A-A666-5629241F30D2}">
      <dgm:prSet/>
      <dgm:spPr/>
      <dgm:t>
        <a:bodyPr/>
        <a:lstStyle/>
        <a:p>
          <a:endParaRPr lang="es-ES"/>
        </a:p>
      </dgm:t>
    </dgm:pt>
    <dgm:pt modelId="{25D1FA65-BB49-AE46-99AC-70FD8919042D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Asistencia Legal.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49E0D861-A892-D14E-9066-96A0BF905BDF}" type="parTrans" cxnId="{AE6DFED3-8A50-C94C-86B2-FF45E9C8F735}">
      <dgm:prSet/>
      <dgm:spPr/>
      <dgm:t>
        <a:bodyPr/>
        <a:lstStyle/>
        <a:p>
          <a:endParaRPr lang="es-ES"/>
        </a:p>
      </dgm:t>
    </dgm:pt>
    <dgm:pt modelId="{35CD855F-6BB6-8B44-B791-CEF5C5289630}" type="sibTrans" cxnId="{AE6DFED3-8A50-C94C-86B2-FF45E9C8F735}">
      <dgm:prSet/>
      <dgm:spPr/>
      <dgm:t>
        <a:bodyPr/>
        <a:lstStyle/>
        <a:p>
          <a:endParaRPr lang="es-ES"/>
        </a:p>
      </dgm:t>
    </dgm:pt>
    <dgm:pt modelId="{85165E96-522A-DE41-A173-515F22DE7D3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Asistencia consular a los deportados.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1F683EE9-676A-2248-8CD5-B46DDFCDD568}" type="parTrans" cxnId="{8F86A161-C317-7741-908A-B621831FAAFB}">
      <dgm:prSet/>
      <dgm:spPr/>
      <dgm:t>
        <a:bodyPr/>
        <a:lstStyle/>
        <a:p>
          <a:endParaRPr lang="es-ES"/>
        </a:p>
      </dgm:t>
    </dgm:pt>
    <dgm:pt modelId="{5B06F545-428B-7044-978B-A8B8D666FBE9}" type="sibTrans" cxnId="{8F86A161-C317-7741-908A-B621831FAAFB}">
      <dgm:prSet/>
      <dgm:spPr/>
      <dgm:t>
        <a:bodyPr/>
        <a:lstStyle/>
        <a:p>
          <a:endParaRPr lang="es-ES"/>
        </a:p>
      </dgm:t>
    </dgm:pt>
    <dgm:pt modelId="{2FC79AA6-6ECB-9240-8EEF-82EB34E8C6F3}" type="pres">
      <dgm:prSet presAssocID="{9D828E14-8A1D-4941-9B46-DA9D737213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74E0CC7-CE57-064F-AE8E-6D27633CC355}" type="pres">
      <dgm:prSet presAssocID="{9D828E14-8A1D-4941-9B46-DA9D737213C0}" presName="Name1" presStyleCnt="0"/>
      <dgm:spPr/>
    </dgm:pt>
    <dgm:pt modelId="{89C5FE70-2837-3A49-B81A-924AB1CD4802}" type="pres">
      <dgm:prSet presAssocID="{9D828E14-8A1D-4941-9B46-DA9D737213C0}" presName="cycle" presStyleCnt="0"/>
      <dgm:spPr/>
    </dgm:pt>
    <dgm:pt modelId="{DFF91773-67F2-4A40-BE69-C5D8CB50B329}" type="pres">
      <dgm:prSet presAssocID="{9D828E14-8A1D-4941-9B46-DA9D737213C0}" presName="srcNode" presStyleLbl="node1" presStyleIdx="0" presStyleCnt="4"/>
      <dgm:spPr/>
    </dgm:pt>
    <dgm:pt modelId="{718D89BE-396F-F044-8B32-B63877C2C3FF}" type="pres">
      <dgm:prSet presAssocID="{9D828E14-8A1D-4941-9B46-DA9D737213C0}" presName="conn" presStyleLbl="parChTrans1D2" presStyleIdx="0" presStyleCnt="1"/>
      <dgm:spPr/>
      <dgm:t>
        <a:bodyPr/>
        <a:lstStyle/>
        <a:p>
          <a:endParaRPr lang="es-ES"/>
        </a:p>
      </dgm:t>
    </dgm:pt>
    <dgm:pt modelId="{74F13F8D-CF15-864B-9C68-97E12755647E}" type="pres">
      <dgm:prSet presAssocID="{9D828E14-8A1D-4941-9B46-DA9D737213C0}" presName="extraNode" presStyleLbl="node1" presStyleIdx="0" presStyleCnt="4"/>
      <dgm:spPr/>
    </dgm:pt>
    <dgm:pt modelId="{EDB13DF0-3A40-5146-92CD-97BFF5F64B38}" type="pres">
      <dgm:prSet presAssocID="{9D828E14-8A1D-4941-9B46-DA9D737213C0}" presName="dstNode" presStyleLbl="node1" presStyleIdx="0" presStyleCnt="4"/>
      <dgm:spPr/>
    </dgm:pt>
    <dgm:pt modelId="{EF9C7385-7DAA-B546-AB61-CE5466A1CF2B}" type="pres">
      <dgm:prSet presAssocID="{57F00E01-16F2-274D-AF13-785CD6FB14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1BFFEA-25A7-DD4A-93CF-C155460BE0E2}" type="pres">
      <dgm:prSet presAssocID="{57F00E01-16F2-274D-AF13-785CD6FB14D4}" presName="accent_1" presStyleCnt="0"/>
      <dgm:spPr/>
    </dgm:pt>
    <dgm:pt modelId="{D7C4D41B-EA90-484F-B5CA-D9396E0376B4}" type="pres">
      <dgm:prSet presAssocID="{57F00E01-16F2-274D-AF13-785CD6FB14D4}" presName="accentRepeatNode" presStyleLbl="solidFgAcc1" presStyleIdx="0" presStyleCnt="4"/>
      <dgm:spPr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</dgm:spPr>
    </dgm:pt>
    <dgm:pt modelId="{57122CC9-B916-5343-9524-E215B7E732A3}" type="pres">
      <dgm:prSet presAssocID="{85165E96-522A-DE41-A173-515F22DE7D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A488D-E52E-CC47-A3EC-FE55B248DB93}" type="pres">
      <dgm:prSet presAssocID="{85165E96-522A-DE41-A173-515F22DE7D32}" presName="accent_2" presStyleCnt="0"/>
      <dgm:spPr/>
    </dgm:pt>
    <dgm:pt modelId="{8FE9D722-D05B-664F-A5DA-7E2DC5CFE3EC}" type="pres">
      <dgm:prSet presAssocID="{85165E96-522A-DE41-A173-515F22DE7D32}" presName="accentRepeatNode" presStyleLbl="solidFgAcc1" presStyleIdx="1" presStyleCnt="4"/>
      <dgm:spPr>
        <a:prstGeom prst="chevron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</dgm:spPr>
    </dgm:pt>
    <dgm:pt modelId="{E61A9EEB-3391-8F42-A40B-E144662AF5DC}" type="pres">
      <dgm:prSet presAssocID="{C390F93F-5906-FA4D-8E76-19A35B2B68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F6194-1520-884A-AE5E-4A0DD4225D0D}" type="pres">
      <dgm:prSet presAssocID="{C390F93F-5906-FA4D-8E76-19A35B2B6859}" presName="accent_3" presStyleCnt="0"/>
      <dgm:spPr/>
    </dgm:pt>
    <dgm:pt modelId="{2C73D188-BC99-0D43-8775-9AF92B331AF6}" type="pres">
      <dgm:prSet presAssocID="{C390F93F-5906-FA4D-8E76-19A35B2B6859}" presName="accentRepeatNode" presStyleLbl="solidFgAcc1" presStyleIdx="2" presStyleCnt="4"/>
      <dgm:spPr>
        <a:prstGeom prst="chevron">
          <a:avLst/>
        </a:prstGeom>
        <a:solidFill>
          <a:schemeClr val="bg1">
            <a:lumMod val="50000"/>
          </a:schemeClr>
        </a:solidFill>
        <a:ln>
          <a:noFill/>
        </a:ln>
      </dgm:spPr>
    </dgm:pt>
    <dgm:pt modelId="{935FBEDE-4EFF-4B46-8555-6A3173032FBB}" type="pres">
      <dgm:prSet presAssocID="{25D1FA65-BB49-AE46-99AC-70FD8919042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791DA-55C9-E34A-9DD8-C00CAF0AE4D0}" type="pres">
      <dgm:prSet presAssocID="{25D1FA65-BB49-AE46-99AC-70FD8919042D}" presName="accent_4" presStyleCnt="0"/>
      <dgm:spPr/>
    </dgm:pt>
    <dgm:pt modelId="{4DC3C01D-01B9-A34C-AE89-515E775E9DCE}" type="pres">
      <dgm:prSet presAssocID="{25D1FA65-BB49-AE46-99AC-70FD8919042D}" presName="accentRepeatNode" presStyleLbl="solidFgAcc1" presStyleIdx="3" presStyleCnt="4"/>
      <dgm:spPr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</dgm:spPr>
    </dgm:pt>
  </dgm:ptLst>
  <dgm:cxnLst>
    <dgm:cxn modelId="{811D3F37-6C2B-4B4A-AB9E-404F0FDE3547}" type="presOf" srcId="{85165E96-522A-DE41-A173-515F22DE7D32}" destId="{57122CC9-B916-5343-9524-E215B7E732A3}" srcOrd="0" destOrd="0" presId="urn:microsoft.com/office/officeart/2008/layout/VerticalCurvedList"/>
    <dgm:cxn modelId="{DE70D757-2D13-D944-B5FB-65ACCC225180}" type="presOf" srcId="{25D1FA65-BB49-AE46-99AC-70FD8919042D}" destId="{935FBEDE-4EFF-4B46-8555-6A3173032FBB}" srcOrd="0" destOrd="0" presId="urn:microsoft.com/office/officeart/2008/layout/VerticalCurvedList"/>
    <dgm:cxn modelId="{ED0AF624-C49C-0B4A-A666-5629241F30D2}" srcId="{9D828E14-8A1D-4941-9B46-DA9D737213C0}" destId="{C390F93F-5906-FA4D-8E76-19A35B2B6859}" srcOrd="2" destOrd="0" parTransId="{FD1D3716-C1E4-D443-9677-CCBE74C82583}" sibTransId="{0A13191C-5765-6545-BD82-C730DFBFF3E0}"/>
    <dgm:cxn modelId="{D9F027DD-11C7-C64E-B063-FFEA407A96EE}" srcId="{9D828E14-8A1D-4941-9B46-DA9D737213C0}" destId="{57F00E01-16F2-274D-AF13-785CD6FB14D4}" srcOrd="0" destOrd="0" parTransId="{3959C561-EACA-784A-B720-D33B22CF89EE}" sibTransId="{84161F4F-E6FB-2A41-8DBF-F1646FD6B0D6}"/>
    <dgm:cxn modelId="{DBE6DBA5-6BF3-5542-BD8E-C0A3C093AA89}" type="presOf" srcId="{84161F4F-E6FB-2A41-8DBF-F1646FD6B0D6}" destId="{718D89BE-396F-F044-8B32-B63877C2C3FF}" srcOrd="0" destOrd="0" presId="urn:microsoft.com/office/officeart/2008/layout/VerticalCurvedList"/>
    <dgm:cxn modelId="{8F86A161-C317-7741-908A-B621831FAAFB}" srcId="{9D828E14-8A1D-4941-9B46-DA9D737213C0}" destId="{85165E96-522A-DE41-A173-515F22DE7D32}" srcOrd="1" destOrd="0" parTransId="{1F683EE9-676A-2248-8CD5-B46DDFCDD568}" sibTransId="{5B06F545-428B-7044-978B-A8B8D666FBE9}"/>
    <dgm:cxn modelId="{9D187F75-6663-974F-914B-F946515D48B0}" type="presOf" srcId="{C390F93F-5906-FA4D-8E76-19A35B2B6859}" destId="{E61A9EEB-3391-8F42-A40B-E144662AF5DC}" srcOrd="0" destOrd="0" presId="urn:microsoft.com/office/officeart/2008/layout/VerticalCurvedList"/>
    <dgm:cxn modelId="{4D4B08C4-FE0A-4E45-907A-ED838C4A6776}" type="presOf" srcId="{9D828E14-8A1D-4941-9B46-DA9D737213C0}" destId="{2FC79AA6-6ECB-9240-8EEF-82EB34E8C6F3}" srcOrd="0" destOrd="0" presId="urn:microsoft.com/office/officeart/2008/layout/VerticalCurvedList"/>
    <dgm:cxn modelId="{C380D17F-21A5-444D-ABDE-845D303BB260}" type="presOf" srcId="{57F00E01-16F2-274D-AF13-785CD6FB14D4}" destId="{EF9C7385-7DAA-B546-AB61-CE5466A1CF2B}" srcOrd="0" destOrd="0" presId="urn:microsoft.com/office/officeart/2008/layout/VerticalCurvedList"/>
    <dgm:cxn modelId="{AE6DFED3-8A50-C94C-86B2-FF45E9C8F735}" srcId="{9D828E14-8A1D-4941-9B46-DA9D737213C0}" destId="{25D1FA65-BB49-AE46-99AC-70FD8919042D}" srcOrd="3" destOrd="0" parTransId="{49E0D861-A892-D14E-9066-96A0BF905BDF}" sibTransId="{35CD855F-6BB6-8B44-B791-CEF5C5289630}"/>
    <dgm:cxn modelId="{D4228056-9C11-2D44-9F52-1DDB018178F6}" type="presParOf" srcId="{2FC79AA6-6ECB-9240-8EEF-82EB34E8C6F3}" destId="{E74E0CC7-CE57-064F-AE8E-6D27633CC355}" srcOrd="0" destOrd="0" presId="urn:microsoft.com/office/officeart/2008/layout/VerticalCurvedList"/>
    <dgm:cxn modelId="{525F9521-AE48-C444-BA88-9E5E74E08DAF}" type="presParOf" srcId="{E74E0CC7-CE57-064F-AE8E-6D27633CC355}" destId="{89C5FE70-2837-3A49-B81A-924AB1CD4802}" srcOrd="0" destOrd="0" presId="urn:microsoft.com/office/officeart/2008/layout/VerticalCurvedList"/>
    <dgm:cxn modelId="{ACE2881E-D0C6-A447-B80D-D84D025B08CF}" type="presParOf" srcId="{89C5FE70-2837-3A49-B81A-924AB1CD4802}" destId="{DFF91773-67F2-4A40-BE69-C5D8CB50B329}" srcOrd="0" destOrd="0" presId="urn:microsoft.com/office/officeart/2008/layout/VerticalCurvedList"/>
    <dgm:cxn modelId="{CA398A39-1CAE-1943-872D-FE8F6D68B89E}" type="presParOf" srcId="{89C5FE70-2837-3A49-B81A-924AB1CD4802}" destId="{718D89BE-396F-F044-8B32-B63877C2C3FF}" srcOrd="1" destOrd="0" presId="urn:microsoft.com/office/officeart/2008/layout/VerticalCurvedList"/>
    <dgm:cxn modelId="{081FF2C4-813A-FB49-89D1-3A1E92390FB5}" type="presParOf" srcId="{89C5FE70-2837-3A49-B81A-924AB1CD4802}" destId="{74F13F8D-CF15-864B-9C68-97E12755647E}" srcOrd="2" destOrd="0" presId="urn:microsoft.com/office/officeart/2008/layout/VerticalCurvedList"/>
    <dgm:cxn modelId="{3DAF99F3-115A-304D-A49E-AB608EC6A779}" type="presParOf" srcId="{89C5FE70-2837-3A49-B81A-924AB1CD4802}" destId="{EDB13DF0-3A40-5146-92CD-97BFF5F64B38}" srcOrd="3" destOrd="0" presId="urn:microsoft.com/office/officeart/2008/layout/VerticalCurvedList"/>
    <dgm:cxn modelId="{37C49B76-74DD-D448-BA36-DFD7E816CC02}" type="presParOf" srcId="{E74E0CC7-CE57-064F-AE8E-6D27633CC355}" destId="{EF9C7385-7DAA-B546-AB61-CE5466A1CF2B}" srcOrd="1" destOrd="0" presId="urn:microsoft.com/office/officeart/2008/layout/VerticalCurvedList"/>
    <dgm:cxn modelId="{28DC10B9-D217-5149-AE89-7D9F3EC2FAA8}" type="presParOf" srcId="{E74E0CC7-CE57-064F-AE8E-6D27633CC355}" destId="{771BFFEA-25A7-DD4A-93CF-C155460BE0E2}" srcOrd="2" destOrd="0" presId="urn:microsoft.com/office/officeart/2008/layout/VerticalCurvedList"/>
    <dgm:cxn modelId="{6874C4C7-762E-9143-B9FF-C3EE123B98F3}" type="presParOf" srcId="{771BFFEA-25A7-DD4A-93CF-C155460BE0E2}" destId="{D7C4D41B-EA90-484F-B5CA-D9396E0376B4}" srcOrd="0" destOrd="0" presId="urn:microsoft.com/office/officeart/2008/layout/VerticalCurvedList"/>
    <dgm:cxn modelId="{58DBF353-EEE2-394B-9272-FE200C01BDA2}" type="presParOf" srcId="{E74E0CC7-CE57-064F-AE8E-6D27633CC355}" destId="{57122CC9-B916-5343-9524-E215B7E732A3}" srcOrd="3" destOrd="0" presId="urn:microsoft.com/office/officeart/2008/layout/VerticalCurvedList"/>
    <dgm:cxn modelId="{DCFF16A0-A0F0-504C-A7AC-6716DE97577F}" type="presParOf" srcId="{E74E0CC7-CE57-064F-AE8E-6D27633CC355}" destId="{0CCA488D-E52E-CC47-A3EC-FE55B248DB93}" srcOrd="4" destOrd="0" presId="urn:microsoft.com/office/officeart/2008/layout/VerticalCurvedList"/>
    <dgm:cxn modelId="{42743372-3765-C548-8CD4-4661AA75E7A6}" type="presParOf" srcId="{0CCA488D-E52E-CC47-A3EC-FE55B248DB93}" destId="{8FE9D722-D05B-664F-A5DA-7E2DC5CFE3EC}" srcOrd="0" destOrd="0" presId="urn:microsoft.com/office/officeart/2008/layout/VerticalCurvedList"/>
    <dgm:cxn modelId="{FD7FC82C-8A69-5F4B-936B-69C4F10CB7D9}" type="presParOf" srcId="{E74E0CC7-CE57-064F-AE8E-6D27633CC355}" destId="{E61A9EEB-3391-8F42-A40B-E144662AF5DC}" srcOrd="5" destOrd="0" presId="urn:microsoft.com/office/officeart/2008/layout/VerticalCurvedList"/>
    <dgm:cxn modelId="{90764110-03FE-E543-8602-841514548D79}" type="presParOf" srcId="{E74E0CC7-CE57-064F-AE8E-6D27633CC355}" destId="{7A8F6194-1520-884A-AE5E-4A0DD4225D0D}" srcOrd="6" destOrd="0" presId="urn:microsoft.com/office/officeart/2008/layout/VerticalCurvedList"/>
    <dgm:cxn modelId="{8BA4E69B-62B5-9142-B3BE-E6B75EB65A23}" type="presParOf" srcId="{7A8F6194-1520-884A-AE5E-4A0DD4225D0D}" destId="{2C73D188-BC99-0D43-8775-9AF92B331AF6}" srcOrd="0" destOrd="0" presId="urn:microsoft.com/office/officeart/2008/layout/VerticalCurvedList"/>
    <dgm:cxn modelId="{3614E3E7-EE66-634C-929D-85A10E8BA5A5}" type="presParOf" srcId="{E74E0CC7-CE57-064F-AE8E-6D27633CC355}" destId="{935FBEDE-4EFF-4B46-8555-6A3173032FBB}" srcOrd="7" destOrd="0" presId="urn:microsoft.com/office/officeart/2008/layout/VerticalCurvedList"/>
    <dgm:cxn modelId="{3BBA435F-544E-4C47-B483-E3166165EB27}" type="presParOf" srcId="{E74E0CC7-CE57-064F-AE8E-6D27633CC355}" destId="{A2A791DA-55C9-E34A-9DD8-C00CAF0AE4D0}" srcOrd="8" destOrd="0" presId="urn:microsoft.com/office/officeart/2008/layout/VerticalCurvedList"/>
    <dgm:cxn modelId="{3247AA50-1BA8-6F49-AC40-C9283DB80BD9}" type="presParOf" srcId="{A2A791DA-55C9-E34A-9DD8-C00CAF0AE4D0}" destId="{4DC3C01D-01B9-A34C-AE89-515E775E9D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9507-C51C-5C4B-97C4-BC95FF87BE6B}">
      <dsp:nvSpPr>
        <dsp:cNvPr id="0" name=""/>
        <dsp:cNvSpPr/>
      </dsp:nvSpPr>
      <dsp:spPr>
        <a:xfrm>
          <a:off x="745399" y="0"/>
          <a:ext cx="2981597" cy="2981597"/>
        </a:xfrm>
        <a:prstGeom prst="ellipse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80000">
              <a:srgbClr val="95663F"/>
            </a:gs>
            <a:gs pos="100000">
              <a:srgbClr val="95663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Trabajo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77148" y="149079"/>
        <a:ext cx="1118098" cy="298159"/>
      </dsp:txXfrm>
    </dsp:sp>
    <dsp:sp modelId="{F54A00C7-5CF2-324A-A8EC-443374EA392A}">
      <dsp:nvSpPr>
        <dsp:cNvPr id="0" name=""/>
        <dsp:cNvSpPr/>
      </dsp:nvSpPr>
      <dsp:spPr>
        <a:xfrm>
          <a:off x="969019" y="447239"/>
          <a:ext cx="2534357" cy="2534357"/>
        </a:xfrm>
        <a:prstGeom prst="ellipse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err="1" smtClean="0">
              <a:latin typeface="Arial" pitchFamily="34" charset="0"/>
              <a:ea typeface="Soberana Sans Light" charset="0"/>
              <a:cs typeface="Arial" pitchFamily="34" charset="0"/>
            </a:rPr>
            <a:t>Educaci</a:t>
          </a:r>
          <a:r>
            <a:rPr lang="es-ES_tradnl" sz="1200" b="1" i="0" kern="1200" dirty="0" err="1" smtClean="0">
              <a:latin typeface="Arial" pitchFamily="34" charset="0"/>
              <a:ea typeface="Soberana Sans Light" charset="0"/>
              <a:cs typeface="Arial" pitchFamily="34" charset="0"/>
            </a:rPr>
            <a:t>ón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89727" y="592965"/>
        <a:ext cx="1092941" cy="291451"/>
      </dsp:txXfrm>
    </dsp:sp>
    <dsp:sp modelId="{6203A194-CFBB-6244-A8B9-731F10D0B271}">
      <dsp:nvSpPr>
        <dsp:cNvPr id="0" name=""/>
        <dsp:cNvSpPr/>
      </dsp:nvSpPr>
      <dsp:spPr>
        <a:xfrm>
          <a:off x="1192639" y="894479"/>
          <a:ext cx="2087117" cy="2087117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9000">
              <a:srgbClr val="FFAD69"/>
            </a:gs>
            <a:gs pos="100000">
              <a:srgbClr val="FFAD6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Vivienda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96156" y="1038490"/>
        <a:ext cx="1080083" cy="288022"/>
      </dsp:txXfrm>
    </dsp:sp>
    <dsp:sp modelId="{3819BA95-ECD2-AE4F-944A-9BACD13DAB83}">
      <dsp:nvSpPr>
        <dsp:cNvPr id="0" name=""/>
        <dsp:cNvSpPr/>
      </dsp:nvSpPr>
      <dsp:spPr>
        <a:xfrm>
          <a:off x="1416258" y="1341718"/>
          <a:ext cx="1639878" cy="1639878"/>
        </a:xfrm>
        <a:prstGeom prst="ellipse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rgbClr val="00B0F0"/>
            </a:gs>
            <a:gs pos="100000">
              <a:srgbClr val="00B0F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Salud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793430" y="1489307"/>
        <a:ext cx="885534" cy="295178"/>
      </dsp:txXfrm>
    </dsp:sp>
    <dsp:sp modelId="{DF63E8ED-E2FE-664B-A0EC-B56D9D49B069}">
      <dsp:nvSpPr>
        <dsp:cNvPr id="0" name=""/>
        <dsp:cNvSpPr/>
      </dsp:nvSpPr>
      <dsp:spPr>
        <a:xfrm>
          <a:off x="1639878" y="1788958"/>
          <a:ext cx="1192638" cy="1192638"/>
        </a:xfrm>
        <a:prstGeom prst="ellipse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Vulnerabilidad</a:t>
          </a:r>
          <a:endParaRPr lang="es-ES" sz="8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814536" y="2087117"/>
        <a:ext cx="843322" cy="596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710F6-64D5-7E4E-9EBB-1533A0764D8E}">
      <dsp:nvSpPr>
        <dsp:cNvPr id="0" name=""/>
        <dsp:cNvSpPr/>
      </dsp:nvSpPr>
      <dsp:spPr>
        <a:xfrm>
          <a:off x="616" y="410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 Nacional de Desarrollo</a:t>
          </a:r>
          <a:endParaRPr lang="es-ES" sz="1400" kern="1200" dirty="0"/>
        </a:p>
      </dsp:txBody>
      <dsp:txXfrm>
        <a:off x="23716" y="23510"/>
        <a:ext cx="1268291" cy="742494"/>
      </dsp:txXfrm>
    </dsp:sp>
    <dsp:sp modelId="{9F3749D4-FF94-264C-AED6-DF7C416B7AEE}">
      <dsp:nvSpPr>
        <dsp:cNvPr id="0" name=""/>
        <dsp:cNvSpPr/>
      </dsp:nvSpPr>
      <dsp:spPr>
        <a:xfrm>
          <a:off x="1430782" y="231761"/>
          <a:ext cx="278672" cy="3259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430782" y="296960"/>
        <a:ext cx="195070" cy="195595"/>
      </dsp:txXfrm>
    </dsp:sp>
    <dsp:sp modelId="{B0FC5793-C17F-BB42-9C08-8E2189F1C13B}">
      <dsp:nvSpPr>
        <dsp:cNvPr id="0" name=""/>
        <dsp:cNvSpPr/>
      </dsp:nvSpPr>
      <dsp:spPr>
        <a:xfrm>
          <a:off x="1840904" y="410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Programa Sectorial de </a:t>
          </a:r>
          <a:r>
            <a:rPr lang="es-ES" sz="1400" kern="1200" dirty="0" err="1" smtClean="0"/>
            <a:t>Gobernaci</a:t>
          </a:r>
          <a:r>
            <a:rPr lang="es-ES_tradnl" sz="1400" kern="1200" dirty="0" err="1" smtClean="0"/>
            <a:t>ón</a:t>
          </a:r>
          <a:endParaRPr lang="es-ES" sz="1400" kern="1200" dirty="0"/>
        </a:p>
      </dsp:txBody>
      <dsp:txXfrm>
        <a:off x="1864004" y="23510"/>
        <a:ext cx="1268291" cy="742494"/>
      </dsp:txXfrm>
    </dsp:sp>
    <dsp:sp modelId="{24B5C857-3807-9E40-B3B3-97A0B8225195}">
      <dsp:nvSpPr>
        <dsp:cNvPr id="0" name=""/>
        <dsp:cNvSpPr/>
      </dsp:nvSpPr>
      <dsp:spPr>
        <a:xfrm rot="5400000">
          <a:off x="2358813" y="881120"/>
          <a:ext cx="278672" cy="3259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2400352" y="904780"/>
        <a:ext cx="195595" cy="195070"/>
      </dsp:txXfrm>
    </dsp:sp>
    <dsp:sp modelId="{A222DC27-59DE-F04D-9A15-5F53ACD26217}">
      <dsp:nvSpPr>
        <dsp:cNvPr id="0" name=""/>
        <dsp:cNvSpPr/>
      </dsp:nvSpPr>
      <dsp:spPr>
        <a:xfrm>
          <a:off x="1840904" y="1314902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Programa Especial de </a:t>
          </a:r>
          <a:r>
            <a:rPr lang="es-ES" sz="1400" kern="1200" dirty="0" err="1" smtClean="0"/>
            <a:t>Migraci</a:t>
          </a:r>
          <a:r>
            <a:rPr lang="es-ES_tradnl" sz="1400" kern="1200" dirty="0" err="1" smtClean="0"/>
            <a:t>ón</a:t>
          </a:r>
          <a:endParaRPr lang="es-ES" sz="1400" kern="1200" dirty="0"/>
        </a:p>
      </dsp:txBody>
      <dsp:txXfrm>
        <a:off x="1864004" y="1338002"/>
        <a:ext cx="1268291" cy="742494"/>
      </dsp:txXfrm>
    </dsp:sp>
    <dsp:sp modelId="{A3DB0B59-29F7-064C-BDD3-A2992CEE35FB}">
      <dsp:nvSpPr>
        <dsp:cNvPr id="0" name=""/>
        <dsp:cNvSpPr/>
      </dsp:nvSpPr>
      <dsp:spPr>
        <a:xfrm rot="10800000">
          <a:off x="1446556" y="1546252"/>
          <a:ext cx="278672" cy="3259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1530158" y="1611451"/>
        <a:ext cx="195070" cy="195595"/>
      </dsp:txXfrm>
    </dsp:sp>
    <dsp:sp modelId="{FE54AB6B-FB90-2C4F-8CB3-A43B7A4FE9CB}">
      <dsp:nvSpPr>
        <dsp:cNvPr id="0" name=""/>
        <dsp:cNvSpPr/>
      </dsp:nvSpPr>
      <dsp:spPr>
        <a:xfrm>
          <a:off x="616" y="1314902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 </a:t>
          </a:r>
          <a:r>
            <a:rPr lang="es-ES" sz="1400" kern="1200" dirty="0" err="1" smtClean="0"/>
            <a:t>Estrat</a:t>
          </a:r>
          <a:r>
            <a:rPr lang="es-ES_tradnl" sz="1400" kern="1200" dirty="0" err="1" smtClean="0"/>
            <a:t>égico</a:t>
          </a:r>
          <a:r>
            <a:rPr lang="es-ES_tradnl" sz="1400" kern="1200" dirty="0" smtClean="0"/>
            <a:t> del INM</a:t>
          </a:r>
          <a:endParaRPr lang="es-ES" sz="1400" kern="1200" dirty="0"/>
        </a:p>
      </dsp:txBody>
      <dsp:txXfrm>
        <a:off x="23716" y="1338002"/>
        <a:ext cx="1268291" cy="742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710F6-64D5-7E4E-9EBB-1533A0764D8E}">
      <dsp:nvSpPr>
        <dsp:cNvPr id="0" name=""/>
        <dsp:cNvSpPr/>
      </dsp:nvSpPr>
      <dsp:spPr>
        <a:xfrm>
          <a:off x="616" y="657656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Ley de </a:t>
          </a:r>
          <a:r>
            <a:rPr lang="es-ES" sz="1400" kern="1200" dirty="0" err="1" smtClean="0"/>
            <a:t>Migraci</a:t>
          </a:r>
          <a:r>
            <a:rPr lang="es-ES_tradnl" sz="1400" kern="1200" dirty="0" err="1" smtClean="0"/>
            <a:t>ón</a:t>
          </a:r>
          <a:endParaRPr lang="es-ES" sz="1400" kern="1200" dirty="0"/>
        </a:p>
      </dsp:txBody>
      <dsp:txXfrm>
        <a:off x="23716" y="680756"/>
        <a:ext cx="1268291" cy="742494"/>
      </dsp:txXfrm>
    </dsp:sp>
    <dsp:sp modelId="{9F3749D4-FF94-264C-AED6-DF7C416B7AEE}">
      <dsp:nvSpPr>
        <dsp:cNvPr id="0" name=""/>
        <dsp:cNvSpPr/>
      </dsp:nvSpPr>
      <dsp:spPr>
        <a:xfrm>
          <a:off x="1430782" y="889007"/>
          <a:ext cx="278672" cy="3259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430782" y="954206"/>
        <a:ext cx="195070" cy="195595"/>
      </dsp:txXfrm>
    </dsp:sp>
    <dsp:sp modelId="{B0FC5793-C17F-BB42-9C08-8E2189F1C13B}">
      <dsp:nvSpPr>
        <dsp:cNvPr id="0" name=""/>
        <dsp:cNvSpPr/>
      </dsp:nvSpPr>
      <dsp:spPr>
        <a:xfrm>
          <a:off x="1840904" y="657656"/>
          <a:ext cx="1314491" cy="788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C4B44"/>
            </a:gs>
            <a:gs pos="100000">
              <a:srgbClr val="39988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Ley General de Población</a:t>
          </a:r>
          <a:endParaRPr lang="es-ES" sz="1400" kern="1200" dirty="0"/>
        </a:p>
      </dsp:txBody>
      <dsp:txXfrm>
        <a:off x="1864004" y="680756"/>
        <a:ext cx="1268291" cy="742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89BE-396F-F044-8B32-B63877C2C3FF}">
      <dsp:nvSpPr>
        <dsp:cNvPr id="0" name=""/>
        <dsp:cNvSpPr/>
      </dsp:nvSpPr>
      <dsp:spPr>
        <a:xfrm>
          <a:off x="-2684997" y="-414138"/>
          <a:ext cx="3204660" cy="3204660"/>
        </a:xfrm>
        <a:prstGeom prst="blockArc">
          <a:avLst>
            <a:gd name="adj1" fmla="val 18900000"/>
            <a:gd name="adj2" fmla="val 2700000"/>
            <a:gd name="adj3" fmla="val 674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C7385-7DAA-B546-AB61-CE5466A1CF2B}">
      <dsp:nvSpPr>
        <dsp:cNvPr id="0" name=""/>
        <dsp:cNvSpPr/>
      </dsp:nvSpPr>
      <dsp:spPr>
        <a:xfrm>
          <a:off x="272793" y="182696"/>
          <a:ext cx="5886315" cy="365582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1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itchFamily="34" charset="0"/>
              <a:ea typeface="Soberana Sans" charset="0"/>
              <a:cs typeface="Arial" pitchFamily="34" charset="0"/>
            </a:rPr>
            <a:t>Asesoría y orientación preventiva para los mexicanos en retorno.</a:t>
          </a:r>
          <a:endParaRPr lang="es-ES" sz="1400" b="0" i="0" kern="1200" dirty="0">
            <a:latin typeface="Arial" pitchFamily="34" charset="0"/>
            <a:ea typeface="Soberana Sans" charset="0"/>
            <a:cs typeface="Arial" pitchFamily="34" charset="0"/>
          </a:endParaRPr>
        </a:p>
      </dsp:txBody>
      <dsp:txXfrm>
        <a:off x="272793" y="182696"/>
        <a:ext cx="5886315" cy="365582"/>
      </dsp:txXfrm>
    </dsp:sp>
    <dsp:sp modelId="{D7C4D41B-EA90-484F-B5CA-D9396E0376B4}">
      <dsp:nvSpPr>
        <dsp:cNvPr id="0" name=""/>
        <dsp:cNvSpPr/>
      </dsp:nvSpPr>
      <dsp:spPr>
        <a:xfrm>
          <a:off x="44303" y="136998"/>
          <a:ext cx="456978" cy="456978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22CC9-B916-5343-9524-E215B7E732A3}">
      <dsp:nvSpPr>
        <dsp:cNvPr id="0" name=""/>
        <dsp:cNvSpPr/>
      </dsp:nvSpPr>
      <dsp:spPr>
        <a:xfrm>
          <a:off x="482390" y="731165"/>
          <a:ext cx="5676718" cy="36558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1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itchFamily="34" charset="0"/>
              <a:ea typeface="Soberana Sans" charset="0"/>
              <a:cs typeface="Arial" pitchFamily="34" charset="0"/>
            </a:rPr>
            <a:t>Asistencia consular a los deportados.</a:t>
          </a:r>
          <a:endParaRPr lang="es-ES" sz="1400" b="0" i="0" kern="1200" dirty="0">
            <a:latin typeface="Arial" pitchFamily="34" charset="0"/>
            <a:ea typeface="Soberana Sans" charset="0"/>
            <a:cs typeface="Arial" pitchFamily="34" charset="0"/>
          </a:endParaRPr>
        </a:p>
      </dsp:txBody>
      <dsp:txXfrm>
        <a:off x="482390" y="731165"/>
        <a:ext cx="5676718" cy="365582"/>
      </dsp:txXfrm>
    </dsp:sp>
    <dsp:sp modelId="{8FE9D722-D05B-664F-A5DA-7E2DC5CFE3EC}">
      <dsp:nvSpPr>
        <dsp:cNvPr id="0" name=""/>
        <dsp:cNvSpPr/>
      </dsp:nvSpPr>
      <dsp:spPr>
        <a:xfrm>
          <a:off x="253900" y="685467"/>
          <a:ext cx="456978" cy="456978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A9EEB-3391-8F42-A40B-E144662AF5DC}">
      <dsp:nvSpPr>
        <dsp:cNvPr id="0" name=""/>
        <dsp:cNvSpPr/>
      </dsp:nvSpPr>
      <dsp:spPr>
        <a:xfrm>
          <a:off x="482390" y="1279635"/>
          <a:ext cx="5676718" cy="365582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1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itchFamily="34" charset="0"/>
              <a:ea typeface="Soberana Sans" charset="0"/>
              <a:cs typeface="Arial" pitchFamily="34" charset="0"/>
            </a:rPr>
            <a:t>Recuperación de valores y objetos personales.</a:t>
          </a:r>
          <a:endParaRPr lang="es-ES" sz="1400" b="0" i="0" kern="1200" dirty="0">
            <a:latin typeface="Arial" pitchFamily="34" charset="0"/>
            <a:ea typeface="Soberana Sans" charset="0"/>
            <a:cs typeface="Arial" pitchFamily="34" charset="0"/>
          </a:endParaRPr>
        </a:p>
      </dsp:txBody>
      <dsp:txXfrm>
        <a:off x="482390" y="1279635"/>
        <a:ext cx="5676718" cy="365582"/>
      </dsp:txXfrm>
    </dsp:sp>
    <dsp:sp modelId="{2C73D188-BC99-0D43-8775-9AF92B331AF6}">
      <dsp:nvSpPr>
        <dsp:cNvPr id="0" name=""/>
        <dsp:cNvSpPr/>
      </dsp:nvSpPr>
      <dsp:spPr>
        <a:xfrm>
          <a:off x="253900" y="1233937"/>
          <a:ext cx="456978" cy="456978"/>
        </a:xfrm>
        <a:prstGeom prst="chevron">
          <a:avLst/>
        </a:prstGeom>
        <a:solidFill>
          <a:schemeClr val="bg1">
            <a:lumMod val="5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FBEDE-4EFF-4B46-8555-6A3173032FBB}">
      <dsp:nvSpPr>
        <dsp:cNvPr id="0" name=""/>
        <dsp:cNvSpPr/>
      </dsp:nvSpPr>
      <dsp:spPr>
        <a:xfrm>
          <a:off x="272793" y="1828104"/>
          <a:ext cx="5886315" cy="365582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1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itchFamily="34" charset="0"/>
              <a:ea typeface="Soberana Sans" charset="0"/>
              <a:cs typeface="Arial" pitchFamily="34" charset="0"/>
            </a:rPr>
            <a:t>Asistencia Legal.</a:t>
          </a:r>
          <a:endParaRPr lang="es-ES" sz="1400" b="0" i="0" kern="1200" dirty="0">
            <a:latin typeface="Arial" pitchFamily="34" charset="0"/>
            <a:ea typeface="Soberana Sans" charset="0"/>
            <a:cs typeface="Arial" pitchFamily="34" charset="0"/>
          </a:endParaRPr>
        </a:p>
      </dsp:txBody>
      <dsp:txXfrm>
        <a:off x="272793" y="1828104"/>
        <a:ext cx="5886315" cy="365582"/>
      </dsp:txXfrm>
    </dsp:sp>
    <dsp:sp modelId="{4DC3C01D-01B9-A34C-AE89-515E775E9DCE}">
      <dsp:nvSpPr>
        <dsp:cNvPr id="0" name=""/>
        <dsp:cNvSpPr/>
      </dsp:nvSpPr>
      <dsp:spPr>
        <a:xfrm>
          <a:off x="44303" y="1782406"/>
          <a:ext cx="456978" cy="456978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50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33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3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51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2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8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20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8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D5D4-F10C-41CF-8302-EDBE0070BFF2}" type="datetimeFigureOut">
              <a:rPr lang="es-MX" smtClean="0"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113E-1EF1-4C79-A867-E438DF065D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6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stimonio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0" y="210098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Soberana Titular"/>
              </a:rPr>
              <a:t>Estrategia</a:t>
            </a:r>
            <a:endParaRPr lang="es-MX" sz="4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Soberana Titula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812"/>
            <a:ext cx="3615965" cy="3389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76" y="3424753"/>
            <a:ext cx="5586203" cy="19180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20" y="107903"/>
            <a:ext cx="4315559" cy="12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ceso alternativo 16"/>
          <p:cNvSpPr/>
          <p:nvPr/>
        </p:nvSpPr>
        <p:spPr>
          <a:xfrm>
            <a:off x="2715660" y="3595466"/>
            <a:ext cx="3684570" cy="1333879"/>
          </a:xfrm>
          <a:prstGeom prst="flowChartAlternateProcess">
            <a:avLst/>
          </a:prstGeom>
          <a:noFill/>
          <a:ln cmpd="dbl">
            <a:solidFill>
              <a:srgbClr val="9566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dondear rectángulo de esquina del mismo lado 42"/>
          <p:cNvSpPr/>
          <p:nvPr/>
        </p:nvSpPr>
        <p:spPr>
          <a:xfrm>
            <a:off x="3435740" y="3439926"/>
            <a:ext cx="2102998" cy="271510"/>
          </a:xfrm>
          <a:prstGeom prst="round2SameRect">
            <a:avLst/>
          </a:prstGeom>
          <a:solidFill>
            <a:srgbClr val="95663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1259632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3671900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6084168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1259632" y="210278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Orientación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715660" y="3789040"/>
            <a:ext cx="37285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Recuperaci</a:t>
            </a:r>
            <a:r>
              <a:rPr lang="es-ES_tradnl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ó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n </a:t>
            </a: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de pertenencias y valores.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Bolsa de trabajo.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Servicios de salud.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Programas 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sociales y de </a:t>
            </a: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autoempleo.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Opciones para continuar con tus estudios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. </a:t>
            </a:r>
            <a:endParaRPr lang="es-MX" sz="13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que corresponden al INM </a:t>
            </a:r>
            <a:r>
              <a:rPr lang="es-MX" sz="1800" b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y OFAM</a:t>
            </a:r>
            <a:endParaRPr lang="es-MX" sz="1800" b="1" dirty="0" smtClean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  <a:p>
            <a:pPr algn="l"/>
            <a:r>
              <a:rPr lang="es-MX" sz="18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en los estados de origen o destino</a:t>
            </a:r>
            <a:endParaRPr lang="es-MX" sz="18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88421"/>
            <a:ext cx="3600400" cy="23454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2" y="5306330"/>
            <a:ext cx="2172983" cy="1415563"/>
          </a:xfrm>
          <a:prstGeom prst="rect">
            <a:avLst/>
          </a:prstGeom>
        </p:spPr>
      </p:pic>
      <p:sp>
        <p:nvSpPr>
          <p:cNvPr id="40" name="30 CuadroTexto"/>
          <p:cNvSpPr txBox="1"/>
          <p:nvPr/>
        </p:nvSpPr>
        <p:spPr>
          <a:xfrm>
            <a:off x="3671900" y="208697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Canalización</a:t>
            </a:r>
          </a:p>
        </p:txBody>
      </p:sp>
      <p:sp>
        <p:nvSpPr>
          <p:cNvPr id="41" name="30 CuadroTexto"/>
          <p:cNvSpPr txBox="1"/>
          <p:nvPr/>
        </p:nvSpPr>
        <p:spPr>
          <a:xfrm>
            <a:off x="6084168" y="180575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Acompañamiento</a:t>
            </a:r>
            <a:r>
              <a:rPr lang="es-MX" sz="1200" dirty="0" smtClean="0">
                <a:latin typeface="Arial" pitchFamily="34" charset="0"/>
                <a:ea typeface="Soberana Sans" charset="0"/>
                <a:cs typeface="Arial" pitchFamily="34" charset="0"/>
              </a:rPr>
              <a:t> para acceso a los distintos </a:t>
            </a:r>
            <a:r>
              <a:rPr lang="es-MX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apoyos y programas institucionales</a:t>
            </a:r>
          </a:p>
          <a:p>
            <a:pPr algn="ctr"/>
            <a:endParaRPr lang="es-MX" sz="1200" dirty="0">
              <a:latin typeface="Soberana Sans" charset="0"/>
              <a:ea typeface="Soberana Sans" charset="0"/>
              <a:cs typeface="Soberana Sans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61246" y="3425319"/>
            <a:ext cx="182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chemeClr val="bg1"/>
                </a:solidFill>
                <a:latin typeface="Arial" pitchFamily="34" charset="0"/>
                <a:ea typeface="Soberana Titular" charset="0"/>
                <a:cs typeface="Arial" pitchFamily="34" charset="0"/>
              </a:rPr>
              <a:t>Servicios y Apoyos</a:t>
            </a:r>
            <a:endParaRPr lang="es-ES" sz="1400" b="1" u="sng" dirty="0">
              <a:solidFill>
                <a:schemeClr val="bg1"/>
              </a:solidFill>
              <a:latin typeface="Arial" pitchFamily="34" charset="0"/>
              <a:ea typeface="Soberana Titular" charset="0"/>
              <a:cs typeface="Arial" pitchFamily="34" charset="0"/>
            </a:endParaRPr>
          </a:p>
        </p:txBody>
      </p:sp>
      <p:sp>
        <p:nvSpPr>
          <p:cNvPr id="16" name="Flecha a la derecha con bandas 15"/>
          <p:cNvSpPr/>
          <p:nvPr/>
        </p:nvSpPr>
        <p:spPr>
          <a:xfrm>
            <a:off x="3113838" y="2021377"/>
            <a:ext cx="504056" cy="438980"/>
          </a:xfrm>
          <a:prstGeom prst="stripedRightArrow">
            <a:avLst/>
          </a:prstGeom>
          <a:solidFill>
            <a:srgbClr val="3F9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 la derecha con bandas 41"/>
          <p:cNvSpPr/>
          <p:nvPr/>
        </p:nvSpPr>
        <p:spPr>
          <a:xfrm>
            <a:off x="5526106" y="2021377"/>
            <a:ext cx="504056" cy="438980"/>
          </a:xfrm>
          <a:prstGeom prst="stripedRightArrow">
            <a:avLst/>
          </a:prstGeom>
          <a:solidFill>
            <a:srgbClr val="3F9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799" y="5032514"/>
            <a:ext cx="2289721" cy="14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38" grpId="0" animBg="1"/>
      <p:bldP spid="39" grpId="0" animBg="1"/>
      <p:bldP spid="23" grpId="0"/>
      <p:bldP spid="16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ovalada 10"/>
          <p:cNvSpPr/>
          <p:nvPr/>
        </p:nvSpPr>
        <p:spPr>
          <a:xfrm flipH="1">
            <a:off x="7133832" y="1814146"/>
            <a:ext cx="1269820" cy="792088"/>
          </a:xfrm>
          <a:prstGeom prst="wedgeEllipseCallout">
            <a:avLst/>
          </a:prstGeom>
          <a:solidFill>
            <a:srgbClr val="FFAD6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04" y="2159315"/>
            <a:ext cx="3672408" cy="214669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107375" y="1853925"/>
            <a:ext cx="282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Instituto Nacional de Migración</a:t>
            </a:r>
            <a:endParaRPr lang="es-ES_tradnl" sz="1400" b="1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6742" y="3893417"/>
            <a:ext cx="126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Recepción y Orientación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9500" y="3893417"/>
            <a:ext cx="190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Canaliza u otorga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diversos </a:t>
            </a:r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apoyos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4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14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Interinstitucional principalmente con las Oficinas de Atención a Migrantes en los estados </a:t>
            </a:r>
            <a:endParaRPr lang="es-MX" sz="14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82" y="892158"/>
            <a:ext cx="3107990" cy="1816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32" y="2040373"/>
            <a:ext cx="3326031" cy="194421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484395" y="2128944"/>
            <a:ext cx="2005717" cy="1652138"/>
            <a:chOff x="3477678" y="3088547"/>
            <a:chExt cx="2627784" cy="216454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56" y="3088547"/>
              <a:ext cx="2466605" cy="160684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678" y="3717031"/>
              <a:ext cx="2627784" cy="1536060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28" y="2244362"/>
            <a:ext cx="2736304" cy="178253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223117" y="1988840"/>
            <a:ext cx="107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¡Por fin con mi familia!</a:t>
            </a:r>
            <a:endParaRPr lang="es-ES" sz="12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" name="Arco 2"/>
          <p:cNvSpPr/>
          <p:nvPr/>
        </p:nvSpPr>
        <p:spPr>
          <a:xfrm rot="2755612">
            <a:off x="642696" y="1724460"/>
            <a:ext cx="1364240" cy="1665561"/>
          </a:xfrm>
          <a:prstGeom prst="arc">
            <a:avLst/>
          </a:prstGeom>
          <a:ln w="50800">
            <a:solidFill>
              <a:schemeClr val="accent2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rco 5"/>
          <p:cNvSpPr/>
          <p:nvPr/>
        </p:nvSpPr>
        <p:spPr>
          <a:xfrm rot="9948439">
            <a:off x="1624749" y="3788906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Arco 5"/>
          <p:cNvSpPr/>
          <p:nvPr/>
        </p:nvSpPr>
        <p:spPr>
          <a:xfrm rot="9780459">
            <a:off x="3768746" y="4030036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rco 5"/>
          <p:cNvSpPr/>
          <p:nvPr/>
        </p:nvSpPr>
        <p:spPr>
          <a:xfrm rot="7775061">
            <a:off x="6417721" y="3821234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Descripción: C:\Users\kzavaleta\AppData\Local\Microsoft\Windows\INetCache\Content.Outlook\5K974LD8\Diagrama Somos MX (6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03" y="4376965"/>
            <a:ext cx="2657077" cy="26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6" grpId="0" animBg="1"/>
      <p:bldP spid="2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5496" y="240217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Grupo de Coordinación Central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06059" y="181740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Emite acuerdos y recomendaciones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706059" y="365224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Define Agendas</a:t>
            </a:r>
          </a:p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 Trabajo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e implementación de las acciones a nivel central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" y="1782946"/>
            <a:ext cx="1033096" cy="6038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4" y="2708920"/>
            <a:ext cx="2131767" cy="1599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08" y="2226338"/>
            <a:ext cx="1795288" cy="13466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6" y="4149742"/>
            <a:ext cx="1795288" cy="1346678"/>
          </a:xfrm>
          <a:prstGeom prst="rect">
            <a:avLst/>
          </a:prstGeom>
        </p:spPr>
      </p:pic>
      <p:sp>
        <p:nvSpPr>
          <p:cNvPr id="21" name="Forma libre 20"/>
          <p:cNvSpPr/>
          <p:nvPr/>
        </p:nvSpPr>
        <p:spPr>
          <a:xfrm flipH="1">
            <a:off x="2358985" y="2125680"/>
            <a:ext cx="1361972" cy="1080658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53710"/>
              <a:gd name="connsiteY0" fmla="*/ 1086593 h 1086593"/>
              <a:gd name="connsiteX1" fmla="*/ 1053710 w 1053710"/>
              <a:gd name="connsiteY1" fmla="*/ 1080658 h 1086593"/>
              <a:gd name="connsiteX2" fmla="*/ 742297 w 1053710"/>
              <a:gd name="connsiteY2" fmla="*/ 191863 h 1086593"/>
              <a:gd name="connsiteX3" fmla="*/ 0 w 1053710"/>
              <a:gd name="connsiteY3" fmla="*/ 0 h 1086593"/>
              <a:gd name="connsiteX0" fmla="*/ 1755632 w 1755632"/>
              <a:gd name="connsiteY0" fmla="*/ 1080655 h 1080658"/>
              <a:gd name="connsiteX1" fmla="*/ 1053710 w 1755632"/>
              <a:gd name="connsiteY1" fmla="*/ 1080658 h 1080658"/>
              <a:gd name="connsiteX2" fmla="*/ 742297 w 1755632"/>
              <a:gd name="connsiteY2" fmla="*/ 191863 h 1080658"/>
              <a:gd name="connsiteX3" fmla="*/ 0 w 1755632"/>
              <a:gd name="connsiteY3" fmla="*/ 0 h 10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32" h="1080658">
                <a:moveTo>
                  <a:pt x="1755632" y="1080655"/>
                </a:moveTo>
                <a:lnTo>
                  <a:pt x="1053710" y="1080658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 rot="10800000">
            <a:off x="2376798" y="3604162"/>
            <a:ext cx="1344158" cy="1090057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61365"/>
              <a:gd name="connsiteY0" fmla="*/ 1086593 h 1086593"/>
              <a:gd name="connsiteX1" fmla="*/ 1061365 w 1061365"/>
              <a:gd name="connsiteY1" fmla="*/ 1084120 h 1086593"/>
              <a:gd name="connsiteX2" fmla="*/ 742297 w 1061365"/>
              <a:gd name="connsiteY2" fmla="*/ 191863 h 1086593"/>
              <a:gd name="connsiteX3" fmla="*/ 0 w 1061365"/>
              <a:gd name="connsiteY3" fmla="*/ 0 h 1086593"/>
              <a:gd name="connsiteX0" fmla="*/ 1043822 w 1043822"/>
              <a:gd name="connsiteY0" fmla="*/ 1086593 h 1086593"/>
              <a:gd name="connsiteX1" fmla="*/ 923595 w 1043822"/>
              <a:gd name="connsiteY1" fmla="*/ 1066307 h 1086593"/>
              <a:gd name="connsiteX2" fmla="*/ 742297 w 1043822"/>
              <a:gd name="connsiteY2" fmla="*/ 191863 h 1086593"/>
              <a:gd name="connsiteX3" fmla="*/ 0 w 1043822"/>
              <a:gd name="connsiteY3" fmla="*/ 0 h 1086593"/>
              <a:gd name="connsiteX0" fmla="*/ 1732671 w 1732671"/>
              <a:gd name="connsiteY0" fmla="*/ 1080656 h 1080656"/>
              <a:gd name="connsiteX1" fmla="*/ 923595 w 1732671"/>
              <a:gd name="connsiteY1" fmla="*/ 1066307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69019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  <a:gd name="connsiteX0" fmla="*/ 1732671 w 1732671"/>
              <a:gd name="connsiteY0" fmla="*/ 1080656 h 1080656"/>
              <a:gd name="connsiteX1" fmla="*/ 1069019 w 1732671"/>
              <a:gd name="connsiteY1" fmla="*/ 1072244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76672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671" h="1090057">
                <a:moveTo>
                  <a:pt x="1732671" y="1080656"/>
                </a:moveTo>
                <a:lnTo>
                  <a:pt x="1076672" y="1090057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heurón 25"/>
          <p:cNvSpPr/>
          <p:nvPr/>
        </p:nvSpPr>
        <p:spPr>
          <a:xfrm>
            <a:off x="5835080" y="2713678"/>
            <a:ext cx="736546" cy="1456090"/>
          </a:xfrm>
          <a:prstGeom prst="chevron">
            <a:avLst/>
          </a:prstGeom>
          <a:solidFill>
            <a:srgbClr val="39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6876256" y="1736736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Hexágono 30"/>
          <p:cNvSpPr/>
          <p:nvPr/>
        </p:nvSpPr>
        <p:spPr>
          <a:xfrm>
            <a:off x="6876256" y="2877091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Hexágono 32"/>
          <p:cNvSpPr/>
          <p:nvPr/>
        </p:nvSpPr>
        <p:spPr>
          <a:xfrm>
            <a:off x="6876256" y="4017446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003542" y="2033666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Gobierno Federal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003542" y="3208841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876256" y="4385263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Organizaciones Civiles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385783" y="4307997"/>
            <a:ext cx="207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Objetivo:</a:t>
            </a:r>
          </a:p>
          <a:p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Identifica programas y acciones de gobierno.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5" grpId="0" animBg="1"/>
      <p:bldP spid="25" grpId="1" animBg="1"/>
      <p:bldP spid="26" grpId="0" animBg="1"/>
      <p:bldP spid="17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local en las Delegaciones del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270902" y="2617748"/>
            <a:ext cx="319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Delegados Federales del INM presiden el Grupo Local de Trabajo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8" name="11 CuadroTexto"/>
          <p:cNvSpPr txBox="1"/>
          <p:nvPr/>
        </p:nvSpPr>
        <p:spPr>
          <a:xfrm>
            <a:off x="4426139" y="181740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Emite acuerdos y recomendaciones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9" name="23 CuadroTexto"/>
          <p:cNvSpPr txBox="1"/>
          <p:nvPr/>
        </p:nvSpPr>
        <p:spPr>
          <a:xfrm>
            <a:off x="4426139" y="365224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Define Agendas</a:t>
            </a:r>
          </a:p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 Trabajo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7" y="2038677"/>
            <a:ext cx="1033096" cy="6038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6" y="3198074"/>
            <a:ext cx="2131767" cy="15990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88" y="2226338"/>
            <a:ext cx="1795288" cy="13466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46" y="4149742"/>
            <a:ext cx="1795288" cy="1346678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 flipH="1">
            <a:off x="3079065" y="2125680"/>
            <a:ext cx="1361972" cy="1080658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53710"/>
              <a:gd name="connsiteY0" fmla="*/ 1086593 h 1086593"/>
              <a:gd name="connsiteX1" fmla="*/ 1053710 w 1053710"/>
              <a:gd name="connsiteY1" fmla="*/ 1080658 h 1086593"/>
              <a:gd name="connsiteX2" fmla="*/ 742297 w 1053710"/>
              <a:gd name="connsiteY2" fmla="*/ 191863 h 1086593"/>
              <a:gd name="connsiteX3" fmla="*/ 0 w 1053710"/>
              <a:gd name="connsiteY3" fmla="*/ 0 h 1086593"/>
              <a:gd name="connsiteX0" fmla="*/ 1755632 w 1755632"/>
              <a:gd name="connsiteY0" fmla="*/ 1080655 h 1080658"/>
              <a:gd name="connsiteX1" fmla="*/ 1053710 w 1755632"/>
              <a:gd name="connsiteY1" fmla="*/ 1080658 h 1080658"/>
              <a:gd name="connsiteX2" fmla="*/ 742297 w 1755632"/>
              <a:gd name="connsiteY2" fmla="*/ 191863 h 1080658"/>
              <a:gd name="connsiteX3" fmla="*/ 0 w 1755632"/>
              <a:gd name="connsiteY3" fmla="*/ 0 h 10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32" h="1080658">
                <a:moveTo>
                  <a:pt x="1755632" y="1080655"/>
                </a:moveTo>
                <a:lnTo>
                  <a:pt x="1053710" y="1080658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orma libre 26"/>
          <p:cNvSpPr/>
          <p:nvPr/>
        </p:nvSpPr>
        <p:spPr>
          <a:xfrm rot="10800000">
            <a:off x="3096878" y="3604162"/>
            <a:ext cx="1344158" cy="1090057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61365"/>
              <a:gd name="connsiteY0" fmla="*/ 1086593 h 1086593"/>
              <a:gd name="connsiteX1" fmla="*/ 1061365 w 1061365"/>
              <a:gd name="connsiteY1" fmla="*/ 1084120 h 1086593"/>
              <a:gd name="connsiteX2" fmla="*/ 742297 w 1061365"/>
              <a:gd name="connsiteY2" fmla="*/ 191863 h 1086593"/>
              <a:gd name="connsiteX3" fmla="*/ 0 w 1061365"/>
              <a:gd name="connsiteY3" fmla="*/ 0 h 1086593"/>
              <a:gd name="connsiteX0" fmla="*/ 1043822 w 1043822"/>
              <a:gd name="connsiteY0" fmla="*/ 1086593 h 1086593"/>
              <a:gd name="connsiteX1" fmla="*/ 923595 w 1043822"/>
              <a:gd name="connsiteY1" fmla="*/ 1066307 h 1086593"/>
              <a:gd name="connsiteX2" fmla="*/ 742297 w 1043822"/>
              <a:gd name="connsiteY2" fmla="*/ 191863 h 1086593"/>
              <a:gd name="connsiteX3" fmla="*/ 0 w 1043822"/>
              <a:gd name="connsiteY3" fmla="*/ 0 h 1086593"/>
              <a:gd name="connsiteX0" fmla="*/ 1732671 w 1732671"/>
              <a:gd name="connsiteY0" fmla="*/ 1080656 h 1080656"/>
              <a:gd name="connsiteX1" fmla="*/ 923595 w 1732671"/>
              <a:gd name="connsiteY1" fmla="*/ 1066307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69019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  <a:gd name="connsiteX0" fmla="*/ 1732671 w 1732671"/>
              <a:gd name="connsiteY0" fmla="*/ 1080656 h 1080656"/>
              <a:gd name="connsiteX1" fmla="*/ 1069019 w 1732671"/>
              <a:gd name="connsiteY1" fmla="*/ 1072244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76672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671" h="1090057">
                <a:moveTo>
                  <a:pt x="1732671" y="1080656"/>
                </a:moveTo>
                <a:lnTo>
                  <a:pt x="1076672" y="1090057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heurón 29"/>
          <p:cNvSpPr/>
          <p:nvPr/>
        </p:nvSpPr>
        <p:spPr>
          <a:xfrm>
            <a:off x="6555160" y="2713678"/>
            <a:ext cx="736546" cy="1456090"/>
          </a:xfrm>
          <a:prstGeom prst="chevron">
            <a:avLst/>
          </a:prstGeom>
          <a:solidFill>
            <a:srgbClr val="39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Hexágono 34"/>
          <p:cNvSpPr/>
          <p:nvPr/>
        </p:nvSpPr>
        <p:spPr>
          <a:xfrm>
            <a:off x="7596336" y="1171049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Hexágono 37"/>
          <p:cNvSpPr/>
          <p:nvPr/>
        </p:nvSpPr>
        <p:spPr>
          <a:xfrm>
            <a:off x="7596336" y="2354715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Hexágono 38"/>
          <p:cNvSpPr/>
          <p:nvPr/>
        </p:nvSpPr>
        <p:spPr>
          <a:xfrm>
            <a:off x="7596336" y="3535728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Hexágono 39"/>
          <p:cNvSpPr/>
          <p:nvPr/>
        </p:nvSpPr>
        <p:spPr>
          <a:xfrm>
            <a:off x="7596336" y="4713105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7670599" y="1410152"/>
            <a:ext cx="1077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Gobiernos Estatales y Municipales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723622" y="2686465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723622" y="3673316"/>
            <a:ext cx="981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Delegaciones de las Dependencias Federales en los Estados</a:t>
            </a:r>
            <a:endParaRPr lang="es-ES" sz="9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596336" y="5077529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Organizaciones Civiles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5" name="7 CuadroTexto"/>
          <p:cNvSpPr txBox="1"/>
          <p:nvPr/>
        </p:nvSpPr>
        <p:spPr>
          <a:xfrm>
            <a:off x="241662" y="1229935"/>
            <a:ext cx="317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Acciones emanadas del Acuerdo de la Coordinaci</a:t>
            </a:r>
            <a:r>
              <a:rPr lang="es-ES_tradnl" sz="1400" b="1" u="sng" dirty="0" err="1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  <a:r>
              <a:rPr lang="es-ES_tradnl" sz="1400" b="1" u="sng" dirty="0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Central</a:t>
            </a:r>
            <a:endParaRPr lang="es-MX" sz="1400" b="1" u="sng" dirty="0">
              <a:solidFill>
                <a:srgbClr val="C00000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218856" y="4797151"/>
            <a:ext cx="389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Objetivo:</a:t>
            </a:r>
          </a:p>
          <a:p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Identifica programas y acciones de gobierno.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6" grpId="1" animBg="1"/>
      <p:bldP spid="27" grpId="0" animBg="1"/>
      <p:bldP spid="27" grpId="1" animBg="1"/>
      <p:bldP spid="30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local en las Delegaciones del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99392"/>
            <a:ext cx="9145625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Testimonio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026" name="Picture 2" descr="G:\Captura de pantalla 2016-10-24 a las 18.53.35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930440" cy="35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62880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 ¡ Gracias por su atención ! </a:t>
            </a:r>
            <a:endParaRPr lang="es-MX" sz="6000" b="1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203062"/>
            <a:ext cx="5256583" cy="34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9B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ceso alternativo 62"/>
          <p:cNvSpPr/>
          <p:nvPr/>
        </p:nvSpPr>
        <p:spPr>
          <a:xfrm>
            <a:off x="2771800" y="1340768"/>
            <a:ext cx="6120680" cy="740035"/>
          </a:xfrm>
          <a:prstGeom prst="flowChartAlternateProcess">
            <a:avLst/>
          </a:prstGeom>
          <a:solidFill>
            <a:srgbClr val="39988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3779911" y="2492896"/>
            <a:ext cx="1584176" cy="271510"/>
          </a:xfrm>
          <a:prstGeom prst="round2SameRect">
            <a:avLst/>
          </a:prstGeom>
          <a:solidFill>
            <a:schemeClr val="accent2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2975002" cy="19442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56" y="4291"/>
            <a:ext cx="6250782" cy="745804"/>
          </a:xfrm>
        </p:spPr>
        <p:txBody>
          <a:bodyPr anchor="ctr"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1800" y="1359791"/>
            <a:ext cx="6120680" cy="639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Existen mexicanos que desde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niños o siendo adultos residieron en Estados Unidos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por muchos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años;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pueden ser o son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repatriados voluntaria o involuntariamente.</a:t>
            </a:r>
          </a:p>
          <a:p>
            <a:pPr algn="just"/>
            <a:endParaRPr lang="es-ES" sz="1400" dirty="0">
              <a:solidFill>
                <a:schemeClr val="bg1"/>
              </a:solidFill>
              <a:latin typeface="Soberana Sans" charset="0"/>
              <a:ea typeface="Soberana Sans" charset="0"/>
              <a:cs typeface="Soberana Sans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259632" y="3612253"/>
            <a:ext cx="2952328" cy="96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4"/>
              </a:buBlip>
            </a:pP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Ya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no identifican 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lazos con M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éxico.</a:t>
            </a:r>
          </a:p>
          <a:p>
            <a:pPr algn="just">
              <a:buBlip>
                <a:blip r:embed="rId4"/>
              </a:buBlip>
            </a:pP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No </a:t>
            </a:r>
            <a:r>
              <a:rPr lang="es-ES_tradnl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conocen los derechos 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que tienen por ser 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Mexicanos: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005928" y="4887254"/>
            <a:ext cx="1459736" cy="13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Salud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Vivienda 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Educación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Trabajo</a:t>
            </a:r>
            <a:endParaRPr lang="es-ES" sz="16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4571999" y="3668835"/>
            <a:ext cx="0" cy="2520280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contenido 2"/>
          <p:cNvSpPr txBox="1">
            <a:spLocks/>
          </p:cNvSpPr>
          <p:nvPr/>
        </p:nvSpPr>
        <p:spPr>
          <a:xfrm>
            <a:off x="3779912" y="2505742"/>
            <a:ext cx="1584176" cy="19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400" b="1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</a:t>
            </a:r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su retorno…</a:t>
            </a:r>
          </a:p>
        </p:txBody>
      </p:sp>
      <p:cxnSp>
        <p:nvCxnSpPr>
          <p:cNvPr id="45" name="Conector angular 44"/>
          <p:cNvCxnSpPr/>
          <p:nvPr/>
        </p:nvCxnSpPr>
        <p:spPr>
          <a:xfrm rot="16200000" flipH="1">
            <a:off x="5400092" y="2672916"/>
            <a:ext cx="792088" cy="720080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ector angular 57"/>
          <p:cNvCxnSpPr/>
          <p:nvPr/>
        </p:nvCxnSpPr>
        <p:spPr>
          <a:xfrm rot="5400000">
            <a:off x="2915815" y="2636913"/>
            <a:ext cx="792088" cy="792086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95003" y="-83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4932039" y="3603690"/>
            <a:ext cx="2592289" cy="1481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Sufren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 discriminación.</a:t>
            </a:r>
          </a:p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Carecen de redes sociales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(comunitarias)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.</a:t>
            </a:r>
          </a:p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Desconocimiento de las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acciones del gobierno.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algn="just">
              <a:buBlip>
                <a:blip r:embed="rId4"/>
              </a:buBlip>
            </a:pPr>
            <a:endParaRPr lang="es-ES" sz="1400" dirty="0">
              <a:latin typeface="Soberana Sans" charset="0"/>
              <a:ea typeface="Soberana Sans" charset="0"/>
              <a:cs typeface="Soberan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3" y="2469799"/>
            <a:ext cx="1915365" cy="1119618"/>
          </a:xfrm>
          <a:prstGeom prst="rect">
            <a:avLst/>
          </a:prstGeom>
        </p:spPr>
      </p:pic>
      <p:sp>
        <p:nvSpPr>
          <p:cNvPr id="28" name="Proceso alternativo 27"/>
          <p:cNvSpPr/>
          <p:nvPr/>
        </p:nvSpPr>
        <p:spPr>
          <a:xfrm>
            <a:off x="221456" y="1231383"/>
            <a:ext cx="8671024" cy="11550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400" dirty="0" smtClean="0">
              <a:solidFill>
                <a:prstClr val="white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lvl="0" algn="just"/>
            <a:r>
              <a:rPr lang="es-MX" sz="1400" dirty="0" smtClean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Año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con año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personas mexicanas retornan involuntariamente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desde Estados Unidos, a través de los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módulos de repatriación del Instituto Nacional de </a:t>
            </a:r>
            <a:r>
              <a:rPr lang="es-MX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Migraci</a:t>
            </a:r>
            <a:r>
              <a:rPr lang="es-ES_tradnl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ón</a:t>
            </a:r>
            <a:r>
              <a:rPr lang="es-ES_tradnl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ubicados en frontera norte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y en el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Aeropuerto Internacional de la Ciudad de M</a:t>
            </a:r>
            <a:r>
              <a:rPr lang="es-ES_tradnl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éxico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</a:p>
          <a:p>
            <a:pPr lvl="0" algn="just"/>
            <a:endParaRPr lang="es-MX" sz="1400" dirty="0">
              <a:solidFill>
                <a:prstClr val="white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lvl="0" algn="just"/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As</a:t>
            </a:r>
            <a:r>
              <a:rPr lang="es-ES_tradnl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í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mismo, un número considerable de mexicanos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retornan al país de manera voluntaria.</a:t>
            </a:r>
          </a:p>
          <a:p>
            <a:pPr lvl="0" algn="just"/>
            <a:endParaRPr lang="es-MX" sz="1400" dirty="0">
              <a:solidFill>
                <a:prstClr val="white"/>
              </a:solidFill>
              <a:latin typeface="Soberana Sans" charset="0"/>
              <a:ea typeface="Soberana Sans" charset="0"/>
              <a:cs typeface="Soberana Sans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3" y="3706403"/>
            <a:ext cx="4636223" cy="302021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997163" y="6971667"/>
            <a:ext cx="189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</a:t>
            </a:r>
          </a:p>
          <a:p>
            <a:endParaRPr lang="es-MX" sz="2000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0" y="3113293"/>
            <a:ext cx="1516901" cy="42151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506197" y="463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892086" y="278092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Capas de Vulnerabilidad en la Repatriación </a:t>
            </a:r>
            <a:endParaRPr lang="es-ES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8807369"/>
              </p:ext>
            </p:extLst>
          </p:nvPr>
        </p:nvGraphicFramePr>
        <p:xfrm>
          <a:off x="4636108" y="3183707"/>
          <a:ext cx="4472396" cy="298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48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-0.03385 0.03264 -0.03645 0.06273 -0.04131 0.10533 C -0.04149 0.13519 -0.03836 0.1875 -0.02795 0.21991 C -0.0177 0.25209 -0.00816 0.27361 0.02084 0.29954 C 0.05504 0.33334 0.09862 0.36528 0.14514 0.3740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8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06197" y="463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37"/>
            <a:ext cx="9149157" cy="70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ceso alternativo 22"/>
          <p:cNvSpPr/>
          <p:nvPr/>
        </p:nvSpPr>
        <p:spPr>
          <a:xfrm>
            <a:off x="1148724" y="1340769"/>
            <a:ext cx="6846552" cy="60145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7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¿Por qu</a:t>
            </a:r>
            <a:r>
              <a:rPr lang="es-ES_tradnl" sz="17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é nace la estrategia “Somos Mexicanos”?</a:t>
            </a:r>
            <a:endParaRPr lang="es-MX" sz="17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81832" y="1380905"/>
            <a:ext cx="678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Por mandato de Ley y en virtud de que el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Estado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M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exicano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considera una prioridad  la atención de la problemática del retorno de mexicanos.</a:t>
            </a:r>
          </a:p>
          <a:p>
            <a:pPr algn="just"/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4880226"/>
              </p:ext>
            </p:extLst>
          </p:nvPr>
        </p:nvGraphicFramePr>
        <p:xfrm>
          <a:off x="798346" y="3079839"/>
          <a:ext cx="315601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78469911"/>
              </p:ext>
            </p:extLst>
          </p:nvPr>
        </p:nvGraphicFramePr>
        <p:xfrm>
          <a:off x="5292080" y="3083969"/>
          <a:ext cx="315601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015275" y="2420887"/>
            <a:ext cx="272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SUSTENTO PROGRAM</a:t>
            </a:r>
            <a:r>
              <a:rPr lang="es-ES_tradnl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ÁTICO</a:t>
            </a:r>
            <a:endParaRPr lang="es-ES" sz="14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962658" y="2420887"/>
            <a:ext cx="181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SUSTENTO </a:t>
            </a:r>
            <a:r>
              <a:rPr lang="es-ES_tradnl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LEGAL</a:t>
            </a:r>
            <a:endParaRPr lang="es-ES" sz="14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2492896"/>
            <a:ext cx="0" cy="2880320"/>
          </a:xfrm>
          <a:prstGeom prst="line">
            <a:avLst/>
          </a:prstGeom>
          <a:ln w="38100" cmpd="dbl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11" grpId="0">
        <p:bldAsOne/>
      </p:bldGraphic>
      <p:bldGraphic spid="32" grpId="0">
        <p:bldAsOne/>
      </p:bldGraphic>
      <p:bldP spid="12" grpId="0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Soberana Titular" charset="0"/>
                <a:cs typeface="Times New Roman" pitchFamily="18" charset="0"/>
              </a:rPr>
              <a:t>¿</a:t>
            </a:r>
            <a:r>
              <a:rPr lang="es-ES_tradnl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Soberana Titular" charset="0"/>
                <a:cs typeface="Times New Roman" pitchFamily="18" charset="0"/>
              </a:rPr>
              <a:t>Qué es Somos Mexicanos?</a:t>
            </a:r>
            <a:endParaRPr lang="es-MX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3" name="Proceso alternativo 22"/>
          <p:cNvSpPr/>
          <p:nvPr/>
        </p:nvSpPr>
        <p:spPr>
          <a:xfrm>
            <a:off x="519862" y="1340768"/>
            <a:ext cx="8104276" cy="648072"/>
          </a:xfrm>
          <a:prstGeom prst="flowChartAlternateProcess">
            <a:avLst/>
          </a:prstGeom>
          <a:solidFill>
            <a:srgbClr val="39988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La estrategia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Titular" charset="0"/>
                <a:cs typeface="Arial" pitchFamily="34" charset="0"/>
              </a:rPr>
              <a:t>Somos Mexicanos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es una iniciativa de la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Secretaría de Gobernación 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instrumentada por el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Instituto Nacional de Migración 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 partir del 26 de marzo de 2014.</a:t>
            </a:r>
          </a:p>
        </p:txBody>
      </p:sp>
      <p:sp>
        <p:nvSpPr>
          <p:cNvPr id="16" name="CuadroTexto 11"/>
          <p:cNvSpPr txBox="1"/>
          <p:nvPr/>
        </p:nvSpPr>
        <p:spPr>
          <a:xfrm>
            <a:off x="1044533" y="2214498"/>
            <a:ext cx="1588448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O B J E T I V O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7" name="CuadroTexto 32"/>
          <p:cNvSpPr txBox="1"/>
          <p:nvPr/>
        </p:nvSpPr>
        <p:spPr>
          <a:xfrm>
            <a:off x="5978549" y="3195321"/>
            <a:ext cx="11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V I S I Ó N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8" name="CuadroTexto 12"/>
          <p:cNvSpPr txBox="1"/>
          <p:nvPr/>
        </p:nvSpPr>
        <p:spPr>
          <a:xfrm>
            <a:off x="2052415" y="3196888"/>
            <a:ext cx="1217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M I S I Ó N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880142" y="2494463"/>
            <a:ext cx="7383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Brindar a los mexicanos en retorno, una atención integral</a:t>
            </a:r>
            <a:r>
              <a:rPr lang="es-ES" sz="1400" dirty="0">
                <a:latin typeface="Arial" pitchFamily="34" charset="0"/>
                <a:ea typeface="Soberana Sans Light" charset="0"/>
                <a:cs typeface="Arial" pitchFamily="34" charset="0"/>
              </a:rPr>
              <a:t>, a través de un modelo interinstitucional y coordinado, para que contribuyan en el corto plazo al desarrollo nacional de México.</a:t>
            </a:r>
          </a:p>
        </p:txBody>
      </p:sp>
      <p:sp>
        <p:nvSpPr>
          <p:cNvPr id="20" name="CuadroTexto 14"/>
          <p:cNvSpPr txBox="1"/>
          <p:nvPr/>
        </p:nvSpPr>
        <p:spPr>
          <a:xfrm>
            <a:off x="893842" y="3506232"/>
            <a:ext cx="3534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Facilitar la reinserción social y económica de las personas repatriadas 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mexicanas desde los Estados Unidos con el fin de que su retorno al país sea digno, productivo y apegado a los principios fundamentales en materia de derechos humanos. Lo anterior, conjuntando los esfuerzos de los tres órdenes de gobierno, así como de la sociedad civil, organismos internacionales y fundaciones, para hacer frente a esta situación que vive nuestro país.</a:t>
            </a:r>
          </a:p>
        </p:txBody>
      </p:sp>
      <p:sp>
        <p:nvSpPr>
          <p:cNvPr id="21" name="CuadroTexto 15"/>
          <p:cNvSpPr txBox="1"/>
          <p:nvPr/>
        </p:nvSpPr>
        <p:spPr>
          <a:xfrm>
            <a:off x="4860032" y="3504665"/>
            <a:ext cx="3403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Consolidarse como un sistema integral y eficaz que integre todos los esfuerzos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de las dependencias y organismos a nivel nacional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que lleven a cabo acciones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que beneficien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la integración y el bienestar familiar de las y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los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migrantes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mexicanos repatriados.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Lo anterior para contribuir al desarrollo regional y nacional.</a:t>
            </a:r>
          </a:p>
          <a:p>
            <a:pPr algn="just"/>
            <a:r>
              <a:rPr lang="es-ES" sz="1200" dirty="0">
                <a:latin typeface="Soberana Sans Light" charset="0"/>
                <a:ea typeface="Soberana Sans Light" charset="0"/>
                <a:cs typeface="Soberana Sans Light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31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el mismo lado 5"/>
          <p:cNvSpPr/>
          <p:nvPr/>
        </p:nvSpPr>
        <p:spPr>
          <a:xfrm>
            <a:off x="3663448" y="3663157"/>
            <a:ext cx="1817101" cy="2715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que corresponden a la SRE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" y="1403390"/>
            <a:ext cx="2711960" cy="158526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8487933"/>
              </p:ext>
            </p:extLst>
          </p:nvPr>
        </p:nvGraphicFramePr>
        <p:xfrm>
          <a:off x="2776847" y="1052617"/>
          <a:ext cx="6187641" cy="237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3663449" y="3645024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1400" b="1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¿C</a:t>
            </a:r>
            <a:r>
              <a:rPr lang="es-ES_tradnl" sz="1400" b="1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ÓMO LO HACE?</a:t>
            </a:r>
            <a:endParaRPr lang="es-ES" sz="1400" b="1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9532" y="4150392"/>
            <a:ext cx="436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A trav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és de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 red consular, IME, protección a mexicanos en el exterior y Delegaciones  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en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Estados Unidos y México.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366638" y="4869160"/>
            <a:ext cx="2410945" cy="1656184"/>
            <a:chOff x="2457975" y="4869160"/>
            <a:chExt cx="2410945" cy="1656184"/>
          </a:xfrm>
        </p:grpSpPr>
        <p:sp>
          <p:nvSpPr>
            <p:cNvPr id="9" name="Elipse 8"/>
            <p:cNvSpPr/>
            <p:nvPr/>
          </p:nvSpPr>
          <p:spPr>
            <a:xfrm>
              <a:off x="2843808" y="4869160"/>
              <a:ext cx="1656184" cy="165618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975" y="4924248"/>
              <a:ext cx="2410945" cy="1409307"/>
            </a:xfrm>
            <a:prstGeom prst="rect">
              <a:avLst/>
            </a:prstGeom>
          </p:spPr>
        </p:pic>
      </p:grpSp>
      <p:sp>
        <p:nvSpPr>
          <p:cNvPr id="20" name="Forma libre 19"/>
          <p:cNvSpPr/>
          <p:nvPr/>
        </p:nvSpPr>
        <p:spPr>
          <a:xfrm>
            <a:off x="5461882" y="3807897"/>
            <a:ext cx="1702405" cy="1821005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146087 w 2117763"/>
              <a:gd name="connsiteY0" fmla="*/ 4081 h 1821005"/>
              <a:gd name="connsiteX1" fmla="*/ 2117763 w 2117763"/>
              <a:gd name="connsiteY1" fmla="*/ 0 h 1821005"/>
              <a:gd name="connsiteX2" fmla="*/ 2112205 w 2117763"/>
              <a:gd name="connsiteY2" fmla="*/ 1806903 h 1821005"/>
              <a:gd name="connsiteX3" fmla="*/ 0 w 2117763"/>
              <a:gd name="connsiteY3" fmla="*/ 1821005 h 1821005"/>
              <a:gd name="connsiteX0" fmla="*/ 191352 w 2163028"/>
              <a:gd name="connsiteY0" fmla="*/ 4081 h 1821005"/>
              <a:gd name="connsiteX1" fmla="*/ 2163028 w 2163028"/>
              <a:gd name="connsiteY1" fmla="*/ 0 h 1821005"/>
              <a:gd name="connsiteX2" fmla="*/ 2157470 w 2163028"/>
              <a:gd name="connsiteY2" fmla="*/ 1806903 h 1821005"/>
              <a:gd name="connsiteX3" fmla="*/ 0 w 2163028"/>
              <a:gd name="connsiteY3" fmla="*/ 1821005 h 182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028" h="1821005">
                <a:moveTo>
                  <a:pt x="191352" y="4081"/>
                </a:moveTo>
                <a:lnTo>
                  <a:pt x="2163028" y="0"/>
                </a:lnTo>
                <a:cubicBezTo>
                  <a:pt x="2159069" y="690748"/>
                  <a:pt x="2161429" y="1116155"/>
                  <a:pt x="2157470" y="1806903"/>
                </a:cubicBezTo>
                <a:lnTo>
                  <a:pt x="0" y="1821005"/>
                </a:ln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 flipH="1">
            <a:off x="2001940" y="3807897"/>
            <a:ext cx="1674324" cy="1826943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186591 w 2158267"/>
              <a:gd name="connsiteY0" fmla="*/ 4081 h 1826943"/>
              <a:gd name="connsiteX1" fmla="*/ 2158267 w 2158267"/>
              <a:gd name="connsiteY1" fmla="*/ 0 h 1826943"/>
              <a:gd name="connsiteX2" fmla="*/ 2152709 w 2158267"/>
              <a:gd name="connsiteY2" fmla="*/ 1806903 h 1826943"/>
              <a:gd name="connsiteX3" fmla="*/ 0 w 2158267"/>
              <a:gd name="connsiteY3" fmla="*/ 1826943 h 18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267" h="1826943">
                <a:moveTo>
                  <a:pt x="186591" y="4081"/>
                </a:moveTo>
                <a:lnTo>
                  <a:pt x="2158267" y="0"/>
                </a:lnTo>
                <a:cubicBezTo>
                  <a:pt x="2154308" y="690748"/>
                  <a:pt x="2156668" y="1116155"/>
                  <a:pt x="2152709" y="1806903"/>
                </a:cubicBezTo>
                <a:lnTo>
                  <a:pt x="0" y="1826943"/>
                </a:ln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6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5" grpId="0">
        <p:bldAsOne/>
      </p:bldGraphic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2" y="1484784"/>
            <a:ext cx="3609822" cy="211010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609822" cy="211010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2" y="3551143"/>
            <a:ext cx="3609822" cy="211010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51143"/>
            <a:ext cx="3609822" cy="21101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23" y="2318898"/>
            <a:ext cx="4365754" cy="255198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6488" y="1124744"/>
            <a:ext cx="867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El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INM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 realiza acciones, gestiones y buenos oficios para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trabajar en coordinación 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con: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que corresponden al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25" y="3271070"/>
            <a:ext cx="1033096" cy="60389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89123" y="2165859"/>
            <a:ext cx="11962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latin typeface="Arial" pitchFamily="34" charset="0"/>
                <a:ea typeface="Soberana Sans Light" charset="0"/>
                <a:cs typeface="Arial" pitchFamily="34" charset="0"/>
              </a:rPr>
              <a:t>Los 3 </a:t>
            </a:r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órdenes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de Gobierno: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Federal, Estatal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y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Municipal</a:t>
            </a:r>
            <a:endParaRPr lang="es-MX" sz="10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587775" y="2252724"/>
            <a:ext cx="1146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Organismos </a:t>
            </a:r>
            <a:r>
              <a:rPr lang="es-MX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de </a:t>
            </a:r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</a:t>
            </a:r>
          </a:p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Sociedad Civil</a:t>
            </a:r>
            <a:endParaRPr lang="es-MX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678820" y="4400023"/>
            <a:ext cx="964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95730" y="4268933"/>
            <a:ext cx="117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Oficinas de Atención a Migrantes en los Estados</a:t>
            </a:r>
            <a:endParaRPr lang="es-MX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89123" y="5718651"/>
            <a:ext cx="4365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itchFamily="34" charset="0"/>
                <a:ea typeface="Soberana Sans" charset="0"/>
                <a:cs typeface="Arial" pitchFamily="34" charset="0"/>
              </a:rPr>
              <a:t>A trav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és de las </a:t>
            </a:r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Delegaciones Federales</a:t>
            </a:r>
            <a:r>
              <a:rPr lang="es-MX" sz="1400" dirty="0">
                <a:latin typeface="Arial" pitchFamily="34" charset="0"/>
                <a:ea typeface="Soberana Sans" charset="0"/>
                <a:cs typeface="Arial" pitchFamily="34" charset="0"/>
              </a:rPr>
              <a:t> al interior de la Rep</a:t>
            </a:r>
            <a:r>
              <a:rPr lang="es-ES_tradnl" sz="1400" dirty="0" err="1">
                <a:latin typeface="Arial" pitchFamily="34" charset="0"/>
                <a:ea typeface="Soberana Sans" charset="0"/>
                <a:cs typeface="Arial" pitchFamily="34" charset="0"/>
              </a:rPr>
              <a:t>ública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 Mexicana y por medio de la </a:t>
            </a:r>
            <a:r>
              <a:rPr lang="es-ES_tradnl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Atención a Repatriados en los módulos 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ubicados en Frontera Norte. 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ceso alternativo 14"/>
          <p:cNvSpPr/>
          <p:nvPr/>
        </p:nvSpPr>
        <p:spPr>
          <a:xfrm>
            <a:off x="228573" y="1123982"/>
            <a:ext cx="4126500" cy="3745177"/>
          </a:xfrm>
          <a:custGeom>
            <a:avLst/>
            <a:gdLst>
              <a:gd name="connsiteX0" fmla="*/ 0 w 4114882"/>
              <a:gd name="connsiteY0" fmla="*/ 624069 h 3744416"/>
              <a:gd name="connsiteX1" fmla="*/ 624069 w 4114882"/>
              <a:gd name="connsiteY1" fmla="*/ 0 h 3744416"/>
              <a:gd name="connsiteX2" fmla="*/ 3490813 w 4114882"/>
              <a:gd name="connsiteY2" fmla="*/ 0 h 3744416"/>
              <a:gd name="connsiteX3" fmla="*/ 4114882 w 4114882"/>
              <a:gd name="connsiteY3" fmla="*/ 624069 h 3744416"/>
              <a:gd name="connsiteX4" fmla="*/ 4114882 w 4114882"/>
              <a:gd name="connsiteY4" fmla="*/ 3120347 h 3744416"/>
              <a:gd name="connsiteX5" fmla="*/ 3490813 w 4114882"/>
              <a:gd name="connsiteY5" fmla="*/ 3744416 h 3744416"/>
              <a:gd name="connsiteX6" fmla="*/ 624069 w 4114882"/>
              <a:gd name="connsiteY6" fmla="*/ 3744416 h 3744416"/>
              <a:gd name="connsiteX7" fmla="*/ 0 w 4114882"/>
              <a:gd name="connsiteY7" fmla="*/ 3120347 h 3744416"/>
              <a:gd name="connsiteX8" fmla="*/ 0 w 4114882"/>
              <a:gd name="connsiteY8" fmla="*/ 624069 h 3744416"/>
              <a:gd name="connsiteX0" fmla="*/ 0 w 4114882"/>
              <a:gd name="connsiteY0" fmla="*/ 624069 h 3744416"/>
              <a:gd name="connsiteX1" fmla="*/ 624069 w 4114882"/>
              <a:gd name="connsiteY1" fmla="*/ 0 h 3744416"/>
              <a:gd name="connsiteX2" fmla="*/ 3490813 w 4114882"/>
              <a:gd name="connsiteY2" fmla="*/ 0 h 3744416"/>
              <a:gd name="connsiteX3" fmla="*/ 4114882 w 4114882"/>
              <a:gd name="connsiteY3" fmla="*/ 624069 h 3744416"/>
              <a:gd name="connsiteX4" fmla="*/ 4114882 w 4114882"/>
              <a:gd name="connsiteY4" fmla="*/ 3120347 h 3744416"/>
              <a:gd name="connsiteX5" fmla="*/ 3490813 w 4114882"/>
              <a:gd name="connsiteY5" fmla="*/ 3744416 h 3744416"/>
              <a:gd name="connsiteX6" fmla="*/ 624069 w 4114882"/>
              <a:gd name="connsiteY6" fmla="*/ 3744416 h 3744416"/>
              <a:gd name="connsiteX7" fmla="*/ 0 w 4114882"/>
              <a:gd name="connsiteY7" fmla="*/ 3120347 h 3744416"/>
              <a:gd name="connsiteX8" fmla="*/ 0 w 4114882"/>
              <a:gd name="connsiteY8" fmla="*/ 624069 h 3744416"/>
              <a:gd name="connsiteX0" fmla="*/ 7916 w 4122798"/>
              <a:gd name="connsiteY0" fmla="*/ 624069 h 3745132"/>
              <a:gd name="connsiteX1" fmla="*/ 631985 w 4122798"/>
              <a:gd name="connsiteY1" fmla="*/ 0 h 3745132"/>
              <a:gd name="connsiteX2" fmla="*/ 3498729 w 4122798"/>
              <a:gd name="connsiteY2" fmla="*/ 0 h 3745132"/>
              <a:gd name="connsiteX3" fmla="*/ 4122798 w 4122798"/>
              <a:gd name="connsiteY3" fmla="*/ 624069 h 3745132"/>
              <a:gd name="connsiteX4" fmla="*/ 4122798 w 4122798"/>
              <a:gd name="connsiteY4" fmla="*/ 3120347 h 3745132"/>
              <a:gd name="connsiteX5" fmla="*/ 3498729 w 4122798"/>
              <a:gd name="connsiteY5" fmla="*/ 3744416 h 3745132"/>
              <a:gd name="connsiteX6" fmla="*/ 631985 w 4122798"/>
              <a:gd name="connsiteY6" fmla="*/ 3744416 h 3745132"/>
              <a:gd name="connsiteX7" fmla="*/ 7916 w 4122798"/>
              <a:gd name="connsiteY7" fmla="*/ 3120347 h 3745132"/>
              <a:gd name="connsiteX8" fmla="*/ 7916 w 4122798"/>
              <a:gd name="connsiteY8" fmla="*/ 624069 h 3745132"/>
              <a:gd name="connsiteX0" fmla="*/ 7916 w 4124434"/>
              <a:gd name="connsiteY0" fmla="*/ 624069 h 3745132"/>
              <a:gd name="connsiteX1" fmla="*/ 631985 w 4124434"/>
              <a:gd name="connsiteY1" fmla="*/ 0 h 3745132"/>
              <a:gd name="connsiteX2" fmla="*/ 3498729 w 4124434"/>
              <a:gd name="connsiteY2" fmla="*/ 0 h 3745132"/>
              <a:gd name="connsiteX3" fmla="*/ 4122798 w 4124434"/>
              <a:gd name="connsiteY3" fmla="*/ 624069 h 3745132"/>
              <a:gd name="connsiteX4" fmla="*/ 4122798 w 4124434"/>
              <a:gd name="connsiteY4" fmla="*/ 3120347 h 3745132"/>
              <a:gd name="connsiteX5" fmla="*/ 3498729 w 4124434"/>
              <a:gd name="connsiteY5" fmla="*/ 3744416 h 3745132"/>
              <a:gd name="connsiteX6" fmla="*/ 631985 w 4124434"/>
              <a:gd name="connsiteY6" fmla="*/ 3744416 h 3745132"/>
              <a:gd name="connsiteX7" fmla="*/ 7916 w 4124434"/>
              <a:gd name="connsiteY7" fmla="*/ 3120347 h 3745132"/>
              <a:gd name="connsiteX8" fmla="*/ 7916 w 4124434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830 h 3745893"/>
              <a:gd name="connsiteX1" fmla="*/ 631985 w 4125437"/>
              <a:gd name="connsiteY1" fmla="*/ 761 h 3745893"/>
              <a:gd name="connsiteX2" fmla="*/ 3498729 w 4125437"/>
              <a:gd name="connsiteY2" fmla="*/ 761 h 3745893"/>
              <a:gd name="connsiteX3" fmla="*/ 4122798 w 4125437"/>
              <a:gd name="connsiteY3" fmla="*/ 624830 h 3745893"/>
              <a:gd name="connsiteX4" fmla="*/ 4122798 w 4125437"/>
              <a:gd name="connsiteY4" fmla="*/ 3121108 h 3745893"/>
              <a:gd name="connsiteX5" fmla="*/ 3498729 w 4125437"/>
              <a:gd name="connsiteY5" fmla="*/ 3745177 h 3745893"/>
              <a:gd name="connsiteX6" fmla="*/ 631985 w 4125437"/>
              <a:gd name="connsiteY6" fmla="*/ 3745177 h 3745893"/>
              <a:gd name="connsiteX7" fmla="*/ 7916 w 4125437"/>
              <a:gd name="connsiteY7" fmla="*/ 3121108 h 3745893"/>
              <a:gd name="connsiteX8" fmla="*/ 7916 w 4125437"/>
              <a:gd name="connsiteY8" fmla="*/ 624830 h 3745893"/>
              <a:gd name="connsiteX0" fmla="*/ 7916 w 4126500"/>
              <a:gd name="connsiteY0" fmla="*/ 624830 h 3745893"/>
              <a:gd name="connsiteX1" fmla="*/ 631985 w 4126500"/>
              <a:gd name="connsiteY1" fmla="*/ 761 h 3745893"/>
              <a:gd name="connsiteX2" fmla="*/ 3498729 w 4126500"/>
              <a:gd name="connsiteY2" fmla="*/ 761 h 3745893"/>
              <a:gd name="connsiteX3" fmla="*/ 4122798 w 4126500"/>
              <a:gd name="connsiteY3" fmla="*/ 624830 h 3745893"/>
              <a:gd name="connsiteX4" fmla="*/ 4122798 w 4126500"/>
              <a:gd name="connsiteY4" fmla="*/ 3121108 h 3745893"/>
              <a:gd name="connsiteX5" fmla="*/ 3498729 w 4126500"/>
              <a:gd name="connsiteY5" fmla="*/ 3745177 h 3745893"/>
              <a:gd name="connsiteX6" fmla="*/ 631985 w 4126500"/>
              <a:gd name="connsiteY6" fmla="*/ 3745177 h 3745893"/>
              <a:gd name="connsiteX7" fmla="*/ 7916 w 4126500"/>
              <a:gd name="connsiteY7" fmla="*/ 3121108 h 3745893"/>
              <a:gd name="connsiteX8" fmla="*/ 7916 w 4126500"/>
              <a:gd name="connsiteY8" fmla="*/ 624830 h 3745893"/>
              <a:gd name="connsiteX0" fmla="*/ 7916 w 4126500"/>
              <a:gd name="connsiteY0" fmla="*/ 624830 h 3745177"/>
              <a:gd name="connsiteX1" fmla="*/ 631985 w 4126500"/>
              <a:gd name="connsiteY1" fmla="*/ 761 h 3745177"/>
              <a:gd name="connsiteX2" fmla="*/ 3498729 w 4126500"/>
              <a:gd name="connsiteY2" fmla="*/ 761 h 3745177"/>
              <a:gd name="connsiteX3" fmla="*/ 4122798 w 4126500"/>
              <a:gd name="connsiteY3" fmla="*/ 624830 h 3745177"/>
              <a:gd name="connsiteX4" fmla="*/ 4122798 w 4126500"/>
              <a:gd name="connsiteY4" fmla="*/ 3121108 h 3745177"/>
              <a:gd name="connsiteX5" fmla="*/ 3498729 w 4126500"/>
              <a:gd name="connsiteY5" fmla="*/ 3745177 h 3745177"/>
              <a:gd name="connsiteX6" fmla="*/ 631985 w 4126500"/>
              <a:gd name="connsiteY6" fmla="*/ 3745177 h 3745177"/>
              <a:gd name="connsiteX7" fmla="*/ 7916 w 4126500"/>
              <a:gd name="connsiteY7" fmla="*/ 3121108 h 3745177"/>
              <a:gd name="connsiteX8" fmla="*/ 7916 w 4126500"/>
              <a:gd name="connsiteY8" fmla="*/ 624830 h 3745177"/>
              <a:gd name="connsiteX0" fmla="*/ 7916 w 4126500"/>
              <a:gd name="connsiteY0" fmla="*/ 624830 h 3745177"/>
              <a:gd name="connsiteX1" fmla="*/ 631985 w 4126500"/>
              <a:gd name="connsiteY1" fmla="*/ 761 h 3745177"/>
              <a:gd name="connsiteX2" fmla="*/ 3498729 w 4126500"/>
              <a:gd name="connsiteY2" fmla="*/ 761 h 3745177"/>
              <a:gd name="connsiteX3" fmla="*/ 4122798 w 4126500"/>
              <a:gd name="connsiteY3" fmla="*/ 624830 h 3745177"/>
              <a:gd name="connsiteX4" fmla="*/ 4122798 w 4126500"/>
              <a:gd name="connsiteY4" fmla="*/ 3121108 h 3745177"/>
              <a:gd name="connsiteX5" fmla="*/ 3498729 w 4126500"/>
              <a:gd name="connsiteY5" fmla="*/ 3745177 h 3745177"/>
              <a:gd name="connsiteX6" fmla="*/ 631985 w 4126500"/>
              <a:gd name="connsiteY6" fmla="*/ 3745177 h 3745177"/>
              <a:gd name="connsiteX7" fmla="*/ 7916 w 4126500"/>
              <a:gd name="connsiteY7" fmla="*/ 3121108 h 3745177"/>
              <a:gd name="connsiteX8" fmla="*/ 7916 w 4126500"/>
              <a:gd name="connsiteY8" fmla="*/ 624830 h 374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6500" h="3745177">
                <a:moveTo>
                  <a:pt x="7916" y="624830"/>
                </a:moveTo>
                <a:cubicBezTo>
                  <a:pt x="7916" y="280166"/>
                  <a:pt x="97315" y="761"/>
                  <a:pt x="631985" y="761"/>
                </a:cubicBezTo>
                <a:lnTo>
                  <a:pt x="3498729" y="761"/>
                </a:lnTo>
                <a:cubicBezTo>
                  <a:pt x="4128401" y="-17052"/>
                  <a:pt x="4122798" y="280166"/>
                  <a:pt x="4122798" y="624830"/>
                </a:cubicBezTo>
                <a:cubicBezTo>
                  <a:pt x="4122798" y="1456923"/>
                  <a:pt x="4116861" y="2699255"/>
                  <a:pt x="4122798" y="3121108"/>
                </a:cubicBezTo>
                <a:cubicBezTo>
                  <a:pt x="4128735" y="3542961"/>
                  <a:pt x="4187777" y="3745177"/>
                  <a:pt x="3498729" y="3745177"/>
                </a:cubicBezTo>
                <a:lnTo>
                  <a:pt x="631985" y="3745177"/>
                </a:lnTo>
                <a:cubicBezTo>
                  <a:pt x="91378" y="3745177"/>
                  <a:pt x="25729" y="3596400"/>
                  <a:pt x="7916" y="3121108"/>
                </a:cubicBezTo>
                <a:cubicBezTo>
                  <a:pt x="-9897" y="2645816"/>
                  <a:pt x="7916" y="1456923"/>
                  <a:pt x="7916" y="62483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9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Recepci</a:t>
            </a:r>
            <a:r>
              <a:rPr lang="es-ES_tradnl" sz="1900" b="1" dirty="0" err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</a:t>
            </a:r>
            <a:r>
              <a:rPr lang="es-ES_tradnl" sz="19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–Reinserción / Servicios y Apoyos</a:t>
            </a:r>
            <a:endParaRPr lang="es-MX" sz="19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323528" y="1065272"/>
            <a:ext cx="39604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RECEPCI</a:t>
            </a:r>
            <a:r>
              <a:rPr lang="es-ES_tradnl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</a:p>
          <a:p>
            <a:pPr algn="just"/>
            <a:r>
              <a:rPr lang="es-ES_tradnl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Los encargados de este proceso son el personal de la estrategia </a:t>
            </a:r>
            <a:r>
              <a:rPr lang="es-ES_tradnl" sz="1100" b="1" dirty="0" smtClean="0">
                <a:latin typeface="Arial" pitchFamily="34" charset="0"/>
                <a:ea typeface="Soberana Titular" charset="0"/>
                <a:cs typeface="Arial" pitchFamily="34" charset="0"/>
              </a:rPr>
              <a:t>“Somos Mexicanos”.</a:t>
            </a:r>
          </a:p>
          <a:p>
            <a:pPr algn="just"/>
            <a:endParaRPr lang="es-ES_tradnl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r>
              <a:rPr lang="es-ES_tradnl" sz="1050" b="1" dirty="0">
                <a:latin typeface="Arial" pitchFamily="34" charset="0"/>
                <a:ea typeface="Soberana Sans" charset="0"/>
                <a:cs typeface="Arial" pitchFamily="34" charset="0"/>
              </a:rPr>
              <a:t>SERVICIOS Y APOYOS:</a:t>
            </a:r>
          </a:p>
          <a:p>
            <a:pPr algn="just"/>
            <a:r>
              <a:rPr lang="es-MX" sz="1100" dirty="0">
                <a:latin typeface="Arial" pitchFamily="34" charset="0"/>
                <a:ea typeface="Soberana Sans" charset="0"/>
                <a:cs typeface="Arial" pitchFamily="34" charset="0"/>
              </a:rPr>
              <a:t>Dentro de los servicios y apoyos que se ofrece a los connacionales repatriados se encuentran:</a:t>
            </a:r>
          </a:p>
          <a:p>
            <a:pPr algn="just"/>
            <a:endParaRPr lang="es-MX" sz="105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Servicios básicos de alimentación y salud.</a:t>
            </a:r>
          </a:p>
          <a:p>
            <a:pPr algn="just"/>
            <a:endParaRPr lang="es-ES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Identidad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(se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otorgará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la Constancia de Repatriación, así como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 Clave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Única de Registro de Población 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CURP).</a:t>
            </a: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Comunicación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(se brindar</a:t>
            </a:r>
            <a:r>
              <a:rPr lang="es-ES_tradnl" sz="1050" dirty="0" err="1">
                <a:latin typeface="Arial" pitchFamily="34" charset="0"/>
                <a:ea typeface="Soberana Sans Light" charset="0"/>
                <a:cs typeface="Arial" pitchFamily="34" charset="0"/>
              </a:rPr>
              <a:t>án</a:t>
            </a:r>
            <a:r>
              <a:rPr lang="es-ES_tradnl" sz="1050" dirty="0">
                <a:latin typeface="Arial" pitchFamily="34" charset="0"/>
                <a:ea typeface="Soberana Sans Light" charset="0"/>
                <a:cs typeface="Arial" pitchFamily="34" charset="0"/>
              </a:rPr>
              <a:t> llamadas telefónicas para hablar con familiares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).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 </a:t>
            </a: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Traslado local y apoyo para transporte foráneo</a:t>
            </a: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Albergue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(en caso de requerirlo).</a:t>
            </a: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Opciones laborales</a:t>
            </a: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endParaRPr lang="es-ES" sz="1050" b="1" dirty="0" smtClean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Acceso a programas sociales.</a:t>
            </a:r>
            <a:endParaRPr lang="es-ES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4572000" y="1124744"/>
            <a:ext cx="7930" cy="5112568"/>
          </a:xfrm>
          <a:prstGeom prst="line">
            <a:avLst/>
          </a:prstGeom>
          <a:ln w="38100" cmpd="dbl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63589"/>
            <a:ext cx="2422317" cy="1577988"/>
          </a:xfrm>
          <a:prstGeom prst="rect">
            <a:avLst/>
          </a:prstGeom>
          <a:ln>
            <a:noFill/>
          </a:ln>
          <a:effectLst>
            <a:outerShdw blurRad="381000" dist="1397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867962" y="1175214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REINSERCIÓN </a:t>
            </a:r>
          </a:p>
          <a:p>
            <a:pPr algn="just"/>
            <a:r>
              <a:rPr lang="es-MX" sz="1100" dirty="0">
                <a:latin typeface="Arial" pitchFamily="34" charset="0"/>
                <a:ea typeface="Soberana Sans" charset="0"/>
                <a:cs typeface="Arial" pitchFamily="34" charset="0"/>
              </a:rPr>
              <a:t>L</a:t>
            </a:r>
            <a:r>
              <a:rPr lang="es-MX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a reinserci</a:t>
            </a:r>
            <a:r>
              <a:rPr lang="es-ES_tradnl" sz="1100" dirty="0" err="1" smtClean="0"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  <a:r>
              <a:rPr lang="es-ES_tradnl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 de personas repatriadas en su lugar de origen o destino se trabaja de manera conjunta con:</a:t>
            </a:r>
            <a:endParaRPr lang="es-MX" sz="11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1" name="Proceso alternativo 10"/>
          <p:cNvSpPr/>
          <p:nvPr/>
        </p:nvSpPr>
        <p:spPr>
          <a:xfrm>
            <a:off x="4788024" y="1124744"/>
            <a:ext cx="4114882" cy="689536"/>
          </a:xfrm>
          <a:prstGeom prst="flowChartAlternateProcess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escripción: C:\Users\kzavaleta\AppData\Local\Microsoft\Windows\INetCache\Content.Outlook\5K974LD8\Diagrama Somos MX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09" y="1639232"/>
            <a:ext cx="44672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907</Words>
  <Application>Microsoft Office PowerPoint</Application>
  <PresentationFormat>Presentación en pantalla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Problemática a la que nos enfrentamos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Melendez Alvarado</dc:creator>
  <cp:lastModifiedBy>Zavaleta Figueroa, Karen</cp:lastModifiedBy>
  <cp:revision>228</cp:revision>
  <cp:lastPrinted>2016-07-28T22:03:15Z</cp:lastPrinted>
  <dcterms:created xsi:type="dcterms:W3CDTF">2016-07-21T17:09:42Z</dcterms:created>
  <dcterms:modified xsi:type="dcterms:W3CDTF">2016-10-25T00:15:05Z</dcterms:modified>
</cp:coreProperties>
</file>