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4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6DE017-C902-4512-AB17-7E5AEADC9C10}" type="datetimeFigureOut">
              <a:rPr lang="es-ES"/>
              <a:pPr>
                <a:defRPr/>
              </a:pPr>
              <a:t>27/06/2014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64A2B5-6D29-43E3-9BE7-4AF71A8FD2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169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R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80B3017-87E0-4305-8D5A-829EA8B66EF3}" type="slidenum">
              <a:rPr lang="es-ES" altLang="es-CR" smtClean="0"/>
              <a:pPr eaLnBrk="1" hangingPunct="1"/>
              <a:t>5</a:t>
            </a:fld>
            <a:endParaRPr lang="es-ES" altLang="es-C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EBC6-C8DE-44B8-A530-E4F55B01F2B4}" type="datetimeFigureOut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56D4-BCC0-477F-8673-9584B8369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8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A16C-F21D-42C6-973D-3BFE02BD5ED0}" type="datetimeFigureOut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071AE-BB71-4990-9F55-E4489AF46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831E-B8F0-4797-ADBB-AAC5C5432BD8}" type="datetimeFigureOut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D4B4-4566-4C3B-8965-44C7DEF74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9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0DCD-2288-4009-8C17-F4D3E28EAE8B}" type="datetimeFigureOut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DF7D-4F0E-4B53-8580-544804A1D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C9D34-2F68-4EEA-B893-5D62DB99C26C}" type="datetimeFigureOut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EF7B-537D-4714-86FB-399559C6E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0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0A13-5880-41BE-A52F-182CB6462AE2}" type="datetimeFigureOut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3769-98AA-468B-B6A8-7DFB72AA9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DF281-4B53-4FB4-95E4-EEDF957C655C}" type="datetimeFigureOut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A35E-9598-4C38-ADDB-14A357FB8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0EFF-28D2-4058-8795-C1CB22853253}" type="datetimeFigureOut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1876-8026-4A7E-81F1-B2277637A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CB08-309C-4DCE-97EF-6CADF746F259}" type="datetimeFigureOut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10762-AB57-41F0-86BE-FA53ED745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42AA-F6C4-4D16-9620-380097DC3A3C}" type="datetimeFigureOut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2491-37C5-4007-97A0-7CBC208A8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A99E-DD76-4106-804C-C0BA92901492}" type="datetimeFigureOut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28DC-8370-4907-BE49-F7C8AEEC8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R" smtClean="0"/>
              <a:t>Click to edit Master title style</a:t>
            </a:r>
            <a:endParaRPr lang="en-US" altLang="es-C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R" smtClean="0"/>
              <a:t>Click to edit Master text styles</a:t>
            </a:r>
          </a:p>
          <a:p>
            <a:pPr lvl="1"/>
            <a:r>
              <a:rPr lang="es-ES_tradnl" altLang="es-CR" smtClean="0"/>
              <a:t>Second level</a:t>
            </a:r>
          </a:p>
          <a:p>
            <a:pPr lvl="2"/>
            <a:r>
              <a:rPr lang="es-ES_tradnl" altLang="es-CR" smtClean="0"/>
              <a:t>Third level</a:t>
            </a:r>
          </a:p>
          <a:p>
            <a:pPr lvl="3"/>
            <a:r>
              <a:rPr lang="es-ES_tradnl" altLang="es-CR" smtClean="0"/>
              <a:t>Fourth level</a:t>
            </a:r>
          </a:p>
          <a:p>
            <a:pPr lvl="4"/>
            <a:r>
              <a:rPr lang="es-ES_tradnl" altLang="es-CR" smtClean="0"/>
              <a:t>Fifth level</a:t>
            </a:r>
            <a:endParaRPr lang="en-US" altLang="es-C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8CE365-F0BB-4DCB-BCCD-874D42E3528D}" type="datetimeFigureOut">
              <a:rPr lang="en-US"/>
              <a:pPr>
                <a:defRPr/>
              </a:pPr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E5009BD-0C8E-4C39-87CE-9803B762A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725863"/>
            <a:ext cx="7772400" cy="13620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REGISTRO Y DOCUMENTACIÓN DEL CONTROL MIGRATORIO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66688" y="209550"/>
            <a:ext cx="8913812" cy="914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s-MX" altLang="es-CR" sz="2800" b="1" smtClean="0">
                <a:solidFill>
                  <a:schemeClr val="bg1"/>
                </a:solidFill>
                <a:ea typeface="ＭＳ Ｐゴシック" pitchFamily="34" charset="-128"/>
              </a:rPr>
              <a:t>Antecedentes</a:t>
            </a:r>
            <a:endParaRPr lang="es-GT" altLang="es-CR" sz="2800" b="1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075" name="Content Placeholder 5"/>
          <p:cNvSpPr>
            <a:spLocks noGrp="1"/>
          </p:cNvSpPr>
          <p:nvPr>
            <p:ph idx="1"/>
          </p:nvPr>
        </p:nvSpPr>
        <p:spPr>
          <a:xfrm>
            <a:off x="290513" y="1247775"/>
            <a:ext cx="8434387" cy="5016500"/>
          </a:xfrm>
        </p:spPr>
        <p:txBody>
          <a:bodyPr/>
          <a:lstStyle/>
          <a:p>
            <a:pPr marL="342900" lvl="2" indent="-342900" algn="just" eaLnBrk="1" hangingPunct="1">
              <a:spcBef>
                <a:spcPts val="2000"/>
              </a:spcBef>
            </a:pPr>
            <a:r>
              <a:rPr lang="es-MX" altLang="es-CR" sz="3000" smtClean="0">
                <a:ea typeface="ＭＳ Ｐゴシック" pitchFamily="34" charset="-128"/>
              </a:rPr>
              <a:t>El Estado de Guatemala a través de la Dirección General de Migración registra el flujo migratorio de todos los viajeros  que ingresan y salen del territorio Guatemalteco. </a:t>
            </a:r>
          </a:p>
          <a:p>
            <a:pPr marL="342900" lvl="2" indent="-342900" algn="just" eaLnBrk="1" hangingPunct="1">
              <a:spcBef>
                <a:spcPts val="2000"/>
              </a:spcBef>
            </a:pPr>
            <a:r>
              <a:rPr lang="es-MX" altLang="es-CR" sz="3000" smtClean="0">
                <a:ea typeface="ＭＳ Ｐゴシック" pitchFamily="34" charset="-128"/>
              </a:rPr>
              <a:t>Los datos que se registran son de carácter biográfico  y su lectura proviene de  la hoja de datos del pasaporte.</a:t>
            </a:r>
          </a:p>
          <a:p>
            <a:pPr marL="342900" lvl="2" indent="-342900" algn="just" eaLnBrk="1" hangingPunct="1">
              <a:spcBef>
                <a:spcPts val="2000"/>
              </a:spcBef>
            </a:pPr>
            <a:r>
              <a:rPr lang="es-MX" altLang="es-CR" sz="3000" smtClean="0">
                <a:ea typeface="ＭＳ Ｐゴシック" pitchFamily="34" charset="-128"/>
              </a:rPr>
              <a:t> La captura de los datos se lleva a cabo en todo los puntos fronterizos terrestres, marítimos y aéreos.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2550" y="209550"/>
            <a:ext cx="8913813" cy="914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s-MX" altLang="es-CR" sz="2800" b="1" smtClean="0">
                <a:solidFill>
                  <a:schemeClr val="bg1"/>
                </a:solidFill>
                <a:ea typeface="ＭＳ Ｐゴシック" pitchFamily="34" charset="-128"/>
              </a:rPr>
              <a:t>Entendimiento de Situación</a:t>
            </a:r>
            <a:endParaRPr lang="es-GT" altLang="es-CR" sz="2800" b="1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290513" y="1393825"/>
            <a:ext cx="8434387" cy="5016500"/>
          </a:xfrm>
        </p:spPr>
        <p:txBody>
          <a:bodyPr/>
          <a:lstStyle/>
          <a:p>
            <a:pPr marL="342900" lvl="2" indent="-342900" algn="just" eaLnBrk="1" hangingPunct="1">
              <a:spcBef>
                <a:spcPts val="2000"/>
              </a:spcBef>
            </a:pPr>
            <a:r>
              <a:rPr lang="es-MX" altLang="es-CR" sz="2500" smtClean="0">
                <a:ea typeface="ＭＳ Ｐゴシック" pitchFamily="34" charset="-128"/>
              </a:rPr>
              <a:t>Los estándares de SEGURIDAD utilizados para el almacenamiento de los datos relativos al flujo migratorio requieren algo mas que la información biográfica contenida en los pasaportes de los viajeros. </a:t>
            </a:r>
          </a:p>
          <a:p>
            <a:pPr marL="342900" lvl="2" indent="-342900" algn="just" eaLnBrk="1" hangingPunct="1">
              <a:spcBef>
                <a:spcPts val="2000"/>
              </a:spcBef>
            </a:pPr>
            <a:r>
              <a:rPr lang="es-MX" altLang="es-CR" sz="2500" smtClean="0">
                <a:ea typeface="ＭＳ Ｐゴシック" pitchFamily="34" charset="-128"/>
              </a:rPr>
              <a:t>En la actualidad, la información biográfica relacionada con  los pasaportes de los viajeros es necesaria  para establecer el flujo migratorio; pero no es suficiente.</a:t>
            </a:r>
          </a:p>
          <a:p>
            <a:pPr marL="342900" lvl="2" indent="-342900" algn="just" eaLnBrk="1" hangingPunct="1">
              <a:spcBef>
                <a:spcPts val="2000"/>
              </a:spcBef>
            </a:pPr>
            <a:r>
              <a:rPr lang="es-MX" altLang="es-CR" sz="2500" smtClean="0">
                <a:ea typeface="ＭＳ Ｐゴシック" pitchFamily="34" charset="-128"/>
              </a:rPr>
              <a:t>Las amenazas y los riesgos sobre actividad  delictiva internacional requieren  acciones y controles  que prevengan hechos delictivos.</a:t>
            </a:r>
          </a:p>
          <a:p>
            <a:pPr marL="342900" lvl="2" indent="-342900" algn="just" eaLnBrk="1" hangingPunct="1">
              <a:spcBef>
                <a:spcPts val="2000"/>
              </a:spcBef>
              <a:buFont typeface="Arial" charset="0"/>
              <a:buNone/>
            </a:pPr>
            <a:endParaRPr lang="es-MX" altLang="es-CR" sz="2100" smtClean="0">
              <a:ea typeface="ＭＳ Ｐゴシック" pitchFamily="34" charset="-128"/>
            </a:endParaRPr>
          </a:p>
          <a:p>
            <a:pPr marL="342900" lvl="2" indent="-342900" algn="just" eaLnBrk="1" hangingPunct="1">
              <a:spcBef>
                <a:spcPts val="2000"/>
              </a:spcBef>
            </a:pPr>
            <a:endParaRPr lang="es-MX" altLang="es-CR" sz="21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2550" y="209550"/>
            <a:ext cx="8913813" cy="914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s-MX" altLang="es-CR" sz="2800" b="1" smtClean="0">
                <a:solidFill>
                  <a:schemeClr val="bg1"/>
                </a:solidFill>
                <a:ea typeface="ＭＳ Ｐゴシック" pitchFamily="34" charset="-128"/>
              </a:rPr>
              <a:t>Complicación</a:t>
            </a:r>
            <a:endParaRPr lang="es-GT" altLang="es-CR" sz="2800" b="1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90513" y="1393825"/>
            <a:ext cx="8434387" cy="5016500"/>
          </a:xfrm>
        </p:spPr>
        <p:txBody>
          <a:bodyPr/>
          <a:lstStyle/>
          <a:p>
            <a:pPr marL="342900" lvl="2" indent="-342900" algn="just" eaLnBrk="1" hangingPunct="1">
              <a:spcBef>
                <a:spcPts val="2000"/>
              </a:spcBef>
            </a:pPr>
            <a:r>
              <a:rPr lang="es-MX" altLang="es-CR" sz="2800" smtClean="0">
                <a:ea typeface="ＭＳ Ｐゴシック" pitchFamily="34" charset="-128"/>
              </a:rPr>
              <a:t>Las organizaciones criminales internacionales, ya han encontrado formas de falsificar documentos de viaje. </a:t>
            </a:r>
          </a:p>
          <a:p>
            <a:pPr marL="342900" lvl="2" indent="-342900" algn="just" eaLnBrk="1" hangingPunct="1">
              <a:spcBef>
                <a:spcPts val="2000"/>
              </a:spcBef>
            </a:pPr>
            <a:r>
              <a:rPr lang="es-MX" altLang="es-CR" sz="2800" smtClean="0">
                <a:ea typeface="ＭＳ Ｐゴシック" pitchFamily="34" charset="-128"/>
              </a:rPr>
              <a:t>El desarrollo de los actos criminales también tiene un carácter global y Guatemala no escapa a los ataques, considerando su posición geográfica con respecto a Estados Unidos de América.</a:t>
            </a:r>
          </a:p>
          <a:p>
            <a:pPr marL="342900" lvl="2" indent="-342900" algn="just" eaLnBrk="1" hangingPunct="1">
              <a:spcBef>
                <a:spcPts val="2000"/>
              </a:spcBef>
            </a:pPr>
            <a:r>
              <a:rPr lang="es-MX" altLang="es-CR" sz="2800" smtClean="0">
                <a:ea typeface="ＭＳ Ｐゴシック" pitchFamily="34" charset="-128"/>
              </a:rPr>
              <a:t>El tráfico y trata de personas  es una práctica delincuencial que amenaza constantemente a nuestra región.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5413" y="209550"/>
            <a:ext cx="8913812" cy="914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s-MX" altLang="es-CR" sz="2800" b="1" smtClean="0">
                <a:solidFill>
                  <a:schemeClr val="bg1"/>
                </a:solidFill>
                <a:ea typeface="ＭＳ Ｐゴシック" pitchFamily="34" charset="-128"/>
              </a:rPr>
              <a:t>Propuesta de Solución</a:t>
            </a:r>
            <a:endParaRPr lang="es-GT" altLang="es-CR" sz="2800" b="1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290513" y="1249363"/>
            <a:ext cx="8434387" cy="5276850"/>
          </a:xfrm>
        </p:spPr>
        <p:txBody>
          <a:bodyPr/>
          <a:lstStyle/>
          <a:p>
            <a:pPr marL="342900" lvl="2" indent="-342900" algn="just" eaLnBrk="1" hangingPunct="1">
              <a:spcBef>
                <a:spcPts val="2000"/>
              </a:spcBef>
              <a:defRPr/>
            </a:pPr>
            <a:r>
              <a:rPr lang="es-MX" sz="2800" dirty="0" smtClean="0">
                <a:ea typeface="ＭＳ Ｐゴシック" pitchFamily="34" charset="-128"/>
              </a:rPr>
              <a:t>Implementar el Registro y Documentación del Control Migratorio, basado en los siguientes elementos:</a:t>
            </a:r>
          </a:p>
          <a:p>
            <a:pPr marL="514350" lvl="2" indent="-514350" algn="just" eaLnBrk="1" hangingPunct="1">
              <a:spcBef>
                <a:spcPts val="2000"/>
              </a:spcBef>
              <a:buFont typeface="+mj-lt"/>
              <a:buAutoNum type="arabicPeriod"/>
              <a:defRPr/>
            </a:pPr>
            <a:r>
              <a:rPr lang="es-MX" sz="2800" dirty="0" smtClean="0">
                <a:ea typeface="ＭＳ Ｐゴシック" pitchFamily="34" charset="-128"/>
              </a:rPr>
              <a:t>Lectura y almacenamiento de las impresiones dactilares de los viajeros.</a:t>
            </a:r>
          </a:p>
          <a:p>
            <a:pPr marL="514350" lvl="2" indent="-514350" algn="just" eaLnBrk="1" hangingPunct="1">
              <a:spcBef>
                <a:spcPts val="2000"/>
              </a:spcBef>
              <a:buFont typeface="+mj-lt"/>
              <a:buAutoNum type="arabicPeriod"/>
              <a:defRPr/>
            </a:pPr>
            <a:r>
              <a:rPr lang="es-MX" sz="2800" dirty="0" smtClean="0">
                <a:ea typeface="ＭＳ Ｐゴシック" pitchFamily="34" charset="-128"/>
              </a:rPr>
              <a:t>Lectura y almacenamiento de la fotografía digital de los viajeros.</a:t>
            </a:r>
          </a:p>
          <a:p>
            <a:pPr marL="514350" lvl="2" indent="-514350" algn="just" eaLnBrk="1" hangingPunct="1">
              <a:spcBef>
                <a:spcPts val="2000"/>
              </a:spcBef>
              <a:buFont typeface="+mj-lt"/>
              <a:buAutoNum type="arabicPeriod"/>
              <a:defRPr/>
            </a:pPr>
            <a:r>
              <a:rPr lang="es-MX" sz="2800" dirty="0" smtClean="0">
                <a:ea typeface="ＭＳ Ｐゴシック" pitchFamily="34" charset="-128"/>
              </a:rPr>
              <a:t>Lectura y almacenamiento de la información biográfica contenida en los pasaportes de los viajeros.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3188" y="209550"/>
            <a:ext cx="8913812" cy="914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s-MX" altLang="es-CR" sz="2800" b="1" smtClean="0">
                <a:solidFill>
                  <a:schemeClr val="bg1"/>
                </a:solidFill>
                <a:ea typeface="ＭＳ Ｐゴシック" pitchFamily="34" charset="-128"/>
              </a:rPr>
              <a:t>Impresiones Dactilares de los Viajeros</a:t>
            </a:r>
            <a:endParaRPr lang="es-GT" altLang="es-CR" sz="2800" b="1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7350" y="1246188"/>
            <a:ext cx="6034088" cy="534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200" dirty="0">
                <a:latin typeface="+mn-lt"/>
              </a:rPr>
              <a:t>Permite el almacenamiento seguro de la información biográfica y biométrica según </a:t>
            </a:r>
            <a:r>
              <a:rPr lang="es-MX" sz="2200" dirty="0" err="1">
                <a:latin typeface="+mn-lt"/>
              </a:rPr>
              <a:t>standard</a:t>
            </a:r>
            <a:r>
              <a:rPr lang="es-MX" sz="2200" dirty="0">
                <a:latin typeface="+mn-lt"/>
              </a:rPr>
              <a:t> OACI.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2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2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200" dirty="0">
                <a:latin typeface="+mn-lt"/>
              </a:rPr>
              <a:t>Permite el almacenamiento seguro de biometría para la realización de procesos de identificación y autentificación del portador del documento.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2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2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200" dirty="0">
                <a:latin typeface="+mn-lt"/>
              </a:rPr>
              <a:t>Permite hacer eficientes y completamente seguros los puntos de control migratorio, sin requerir intervención humana</a:t>
            </a:r>
            <a:r>
              <a:rPr lang="es-MX" sz="2300" dirty="0">
                <a:latin typeface="+mn-lt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GT" dirty="0">
              <a:latin typeface="+mn-lt"/>
            </a:endParaRPr>
          </a:p>
        </p:txBody>
      </p:sp>
      <p:pic>
        <p:nvPicPr>
          <p:cNvPr id="7172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1313" y="2327275"/>
            <a:ext cx="2119312" cy="2214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" y="209550"/>
            <a:ext cx="8913813" cy="914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s-MX" altLang="es-CR" sz="2800" b="1" smtClean="0">
                <a:solidFill>
                  <a:schemeClr val="bg1"/>
                </a:solidFill>
                <a:ea typeface="ＭＳ Ｐゴシック" pitchFamily="34" charset="-128"/>
              </a:rPr>
              <a:t>Fotografía Digital de los Viajeros</a:t>
            </a:r>
            <a:endParaRPr lang="es-GT" altLang="es-CR" sz="2800" b="1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7350" y="1744663"/>
            <a:ext cx="6027738" cy="406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Lectura y almacenamiento de la fotografía del viajero.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4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4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Autenticación a través del sistema de reconocimiento facial.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4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4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4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Sistema de almacenamiento seguro.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>
              <a:latin typeface="+mn-lt"/>
            </a:endParaRPr>
          </a:p>
        </p:txBody>
      </p:sp>
      <p:pic>
        <p:nvPicPr>
          <p:cNvPr id="8196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189288"/>
            <a:ext cx="21145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918075"/>
            <a:ext cx="205263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7" descr="data:image/jpeg;base64,/9j/4AAQSkZJRgABAQAAAQABAAD/2wCEAAkGBwgHBgkIBwgKCgkLDRYPDQwMDRsUFRAWIB0iIiAdHx8kKDQsJCYxJx8fLT0tMTU3Ojo6Iys/RD84QzQ5OjcBCgoKDQwNGg8PGjclHyU3Nzc3Nzc3Nzc3Nzc3Nzc3Nzc3Nzc3Nzc3Nzc3Nzc3Nzc3Nzc3Nzc3Nzc3Nzc3Nzc3N//AABEIAHIAmwMBIgACEQEDEQH/xAAcAAACAgMBAQAAAAAAAAAAAAAABQMEAQYHAgj/xABCEAACAQIFAgMFBAcGBQUAAAABAgMEEQAFEiExE0EiUWEGFDJxkQeBobEVIzNCwdHwJGJykrLhUlNjc4I3Q4OT0v/EABkBAQEBAQEBAAAAAAAAAAAAAAABAgMEBf/EACARAQACAwACAgMAAAAAAAAAAAABEQISIQNRBDEiQVL/2gAMAwEAAhEDEQA/AOze8j/lS/5b4Pek/wCCX/62/lipmBelSIxJUTln0sqEeEWJJ4PlhUmdxt0x7tmq620gNTxjy9PX8Ma4xR+apf8AlzH/AOM4wagjiCU/5R+Zwmp81E0yx+65kqtw7RIAdifL0++4xE2dEUvXTLMzkImEZTdTupYMLcjYA+pxOFHy1DH/ANlh83X+Bxgzyk+GC/zf+QOE65tCUV/cMzMZ4N29eRq49cOIqenlhWRoPiAOmXci/Y3wuEpBWVdTFAzosCMLWMjMwG/yGKXv1axI61Ot2KrZC1yVBQfmTj3FmNCwZosvmsh8emnHh+nP3XwzpOk8YlSDp6uzR6W223HyxbgJ4ayr94UNUwMjhSE0n/Cd7ef5dsSwyVrTrH73GWVrv4PiUXBA8t++/HrbFiszCkopug8MhbSpAjjvySB+P548RZxTyKHjp6oqU1ahTm1r2t8+9vIjDaPQipJauerVlqdUGtnKaB8B4F7f154rGuqwrMtdFYpqHUhIIu4APytt998MFzWLwgUlaFN7f2ZsD5nAItZpKs3v4egSR8xhtHopTFfXCUKZaQ3lCEb37XHz3/H0xcoaqplhDSCB2JPwubc/L7vuxKaik0q0gQG2rSR4h338jgifL5TpRKcki9tAxdo9IkE8370A+5/5jHr3g23j38ta/wA8ZFJTcCCNf8K2/LEFSsdOYwIqp9RsOk7HTt332GM8WkoqW7wSf5k//WPQqR3jkH3D+eFpr6dV1e75luL2Ecp7kfwxG+aUobTor9Vr2MdiB/5fX7u+HCjUVIv+yl/y4PeP+jL9B/PCpM0pJDYPW3tfeO1vqMMKZVqIRKpmUEnwswuLG2HDVJmVCmYUxp5HdFLK10Ivsb98Km9mQw3zXMdQ+F+ot1G1wPD3tvjYrDGl/aJ7dReyEMarCk1RKrEAt8HkSO/fEbo7TJEWKRPfKtmZriRpLsgvfSvkMRv7Po05mjr6yIlmdgkgAdmfVc7dh4R6eu+ODZl9qvtVVytJT5j0I+AsUSj+GJ8n+2H2oo5T721PXof3Z0CfQqMCnb4/Z6y2kzSvfkbSgbdu3OHSKIoQgNwotc4UexvtLR+1eTR5jRq0ZvoliY3Mbgbg/XnDt18JwKaplVdBQQtFl9JT9Nh1DatBvYeo2Fh+GGQzllKvNFTxwGRkMhqlNtIJba29rHb0whjnoFEaCOhQyIrJ+pkUFWvY88X1Hva59cRx1mXSGRVSgIiXrLphe41qpLc3FxpBP574FHleMkq55JKuVeoqqrHUy6QCbfLdvy8sWcubKcvo3WimiSnjILeO4W9hz8xbC2CjWpmqaaOPL3anKxzx6XAAsCo5t/K2G36JoRG0fu6aHGl030sL34453+8+eJZL2Mzom+GqjIvp2bvtsfLkfXFatzGJ6b+ySLIS25U8cYkiyfL4tQipo1DHUyi9mN73I77+eKGYU0NPNFFBFpUjUdO++FsxCrokPxKCw7eYPniLcbNqF72I5bz+7j+t8MlVSN155Hnjy8YMbMR3Fzhbrqt5NUOytE5JKgEXN7en9eeGg9cI8pIGYyKrbFbkYcSuI42c7hVJNudsSZc5jqU74W1eQ0FXUNPPGxkc3J1kb2t+QH0wkf2qYaDGR4mJF4CfD4bDZ9z4ue+1r3F/Le1b2lJdVCIX/YFvh0ltte+zdvInfa+oKNm9lcpZdJga1rACRhb8fl9Bi7BlNHDEI0i8Iva7Hb0xrcPteZHReV1hS4gIG4uD8XqP6th9luZJU0aSy69ZLBrJaxBI7E+Xn9OMOlG2PnD7Rllzv7Ssxgme8MDBFHayou31Jx9HHjbHzlmaA+2ntLWIOoEq5AAG2Jvvv92MzP4u/hx2ziC9/ZmGoS5j0drjFCr9k5Yhricle2rGzZfmhqZPdzT2sbalfUL+Xz3GDMM2hQ+69F2lBJuWVQR6XOPPGWcS+lPi8WWN0c/YDNLRZ7nWVTsRqiSUJfbUpIJ+jD6Y7a/wn5Y4l9k0HT+0WrkIPjy9mGrkXZNvwOO2v8Bvj1RNxb5fkx1ymGsZLR1FZRdWX3iha2jotFFe1u5C7jcjy2w9jooFQB4kdhyzRrdjvvxzucaZTxqEAatytJubJIRoXQ3UWwA/IccDGZYVdqcLXZapMKgXlJ12QeIG3G6/1sYwe5oxpXMdCJYCEU/2eBSCNViODxe/9HFI19YXI05kL6QWMS2QgWN/D35Nr27YzQnIok1VdbTvUBmZmWUgKL+XawHPocW4z7P60damDsRacgbHbvblT94OAqUFXX1k5ikbM6U9VkDPEliBuD8JuLDz7jk3tPVZfURzq7ZlO40mxdEJF/XT6/hh1BVU9UvUpZklUbEqb4KiNZE4uwBtjN9T6lrkVG0cxkNXK6b3RgoHpwL/AI4s6S8gIIG3ft2xlzte5IHLDe2CM3JFiT3Hl9+K6rNAtqkPrFgpHG+GxAPe98VaSIdEEgXcbgeWI48jy5blafSTf4XYbEEWtfixO2M/c05z1eCqB/tjJ0jmw7YWT5VlcCGonjCpEguzyHSFUd9+w741xIMv6DK2bUWzRjqCTkLYn0Fzf8MahKbtZfIfTGRxtxjSpKWjYRLFmlGkfS0WDfvbkkX8yVPra3GH+UppoIxDPA8d20FCSLajbfbBTntjkPtflIyvNqyVYNEc9QZQ2mwfUAT87G4x1/Gp/aNTxSZF1XIDxyjTfvfYj+vLEzi8Xf4+evkhyaoMaVagKEY28Sg6cZpYoZS8joGIBF2BG18YqkqHYPAb2FipTVY/XHuBZ40cTuNxfTptjyPsTrXW+/ZrlWmvmzNorE04iEmn4rsTYH0t+OOiNxihkVLHR5TSQxMGVYh4h+9fe+Fv2g5pV5L7HZpmeXyBKqniDRsVDAHUBwdse3GKinxPLnvnMlJqae+harMQboVQKrX0ghQdzq1E39fO1rTU0VJXaL5rVqEiEYUnSzixAaw35PPoe2NIp89rpqams0aVE6swaOBLjQIyDuRYLq4B4PpbEy55JSVEjUlHG4jMixSw0gVQpuUuwPgFlYkX3ub2viuboCZpTZZopnaeraUdZHjUG4djYWvx5egwSe01EnxQTi/w6lUatr9z640uvzmrL0U7U0dtLLCAB4FXRYgj4RfWN+ym5FxaN62YjxU9CJJoy/u8irrZdN9XJGw0gjfwgWtwsodEpc0o5ohKsiqWQOyG2oXNhcD12wVGZUccJJqYgSpK3bnxaf8AUQPmcc8X2gRayoCRUaxxR/rKjWqvEgva+o6rAoGB27dxiWSvMs9Uk8cIZo7xM8YOn9WrsLnfQS/1YC2JqlNnkzOlSNJJpkVWUupY2BABJP0wfpCj8Q68exNwDbg2P440J6+tkEkR93mSnaOMaqdWVNerfSdyurT5A29N7ZmnhaCz05Dt0gCiEtbc3BPexa1+2wuNrTezpUGYUqQxap11MvG97gC/+pfqMemziiRyjVKqwNiDcHHPKXPC8MEjIkbM8So+pmSzj4t2Gm1lB73TY3G0cGcVNTUBpjGWjuZVkSNCo06lN+exa3mBvYbTVim+V9fS12j3LOI4WibUxQ6gQCOfTwnFWDJa2oXqR5/UPEQAtgRaw0nve+29+98akmYmPx00dGFnlCaEiUM8ZRuAD4twBYgD4dt9psm9q82WJIW6TOj/AKxUKEKoXxnVzcuCb2PJ38rStwGSV4aRjm8pLte1jZPlv+e2L9NQzQwqhq3JF7kC/Jv3ufxxymv9vvaKDKqaeOqj1TzU6iRoo91Js9gL3BJtvYjR3vjbT7RZkHkXrjwyOo/VrwGIHbDo3SadYrXuSewGNT+0KmqM19mpzSo5kpnWdYwN5At9QHzBNvW2NibK0MpkFTVqS2rSs7aeb2txb0ws92WUhIanMNmeONzVsNZBOr6EfTjF/TWOWsxLjOmouGjaVUYchTiVMvq6qSOmTqNNUuI1JUi1+/3c464I0kEje/1YRU1FlqWsQO4374kMMshYxz1xSMNqHXZbi53ufw/2xxjw9+3rn5k/yYUsppUFPGLxwxqqgncAC2EH2py9b7Nc7e1rwDY/41xsWWRCNpBrqibAETyFthe1r/P8sIfta/8ATnPf+wP9a47vHM257kspioaULGZGKNtrsFGiPxHcXsbd72LWBNrXa3oz09bJKWjaMz3lDC7A3PiNt+GYWHn6YoZWkjZZTGMkH4RZGe7HohQQB8PN9xtwRzi+aiXo1q9NaomSULqQFtCvdnc+Hk2Fibb8YiJKhAlXRe+sqqiSyEq+ho9MocbrfULrcCxJG1mviFK0zmL3qGYqY5XIjXSJiVK6iedlewFu99hiGqiPTSozMQzGMTSx3szLoVR8bKNRFiBYXHwkclmZnSOvqY/BTuzmSQ+JdaNFxo2IuRa9vCRex7BRWOGnUO8IaaYmMykaupdVdGYAHZWa3c7HmxBsKiSrmdQY9cjR62VGJUP0o7E2O9xfuQLeYxHVmKGolnk1kpN1bLqdwi30gG2puxBtcgb3vpOV61PmVdQO1U1W0Cs0wf8AaKIl1WUi3Fybm535uAQhkQihj6ReZKh1VXpAuvqEE+E29Abm99R34Ue6PStW1OJBJHNM4kkjDAK6rqPcDbcd9ydiLDE8kgp6SGZYUaKnqDG7KpJLAX4IsFsFFxyGtyBiGgeVXp6VaerOyF5HNkdRHfuuxta997qouTa4eIZrwLNIFSoZwCp/Wa/2moaBuCCdJAtdjcAcGxBMYamo6JZpZ5l6qCGROoqhme2rgHc3vwANtQGCCZqalidrmKIjVClwUsGLBlC7jcXYAi4O3GKuXxvC60ckrayUbWioski2BAIsQLDci/7p2NrYCOiQrFQTUCVMda4SY9UWdmCnVqNtNr7EWF9HJxNTxyfpSoWKSnqXaQN0ZA6tEw1XFjcG24+7k3xiieKOJpJpwitOiCUSmWwMLMSLqdrSNuO42O9h4oYpMuzWmgiSRpZnCRt1Vk6sbKJBcFRcW6h5FtIPkMAlz6SN8ko3iTwS1FEYmDk3VSw332JBUm4BuDztjdX/AG03/df/AFHGk55IP0JTxLZdNZQ6k08bXABt4lsxsfnztbd2NpZh/wBV/wDUcB04i+IBRwAC0YBBvcEg3+f3491c4pqWWdhdY0LkedhfFF83RZzCsUkjiREslj8SlgeeLA4C2aYG1nYW+R/MYwaRTbU5Nv7q/wAsL39oqVeEkbaQ+EA/ACfxAuMeznkHSaTQ9hHG9tr2e5HfyU4BnHGsY8I5Nzc3vhZ7UZKntFkNZlEszQx1SBGkUXK7g8fdiWTN6ZKhYbszNI8a6Re5VdR4+dvntiF8+p1R20OdMQl03F7FtPnzuLj188Br9L9ndPTxQoMxlJiUqG6S3IIQH66BieL2Ep4VjEdbICHZmbpgsQeVv5cc3+FfLd82aqk3SeJwesYgdiNlDX58jiKDPoJqVKhUcK8ZcKxUEWcLvv5nnAJH9gadpoplrpRIjMzFo1bUW5PoTwT3G21hgh9hBG7kZk+lnMmlYyLOV0XvqvbTYWPljYUzaJiAI5d3Rd1t8QuDv29eCdhc7Yrx+0NK4HhkUlXOlgL+FQxHPkfwOATN7AUvQEMdW4RbmMPErdMkaSR/43Hpf0AE83sYs0jPLXs7MtmLQrcnQFubW32v9BxhtNnkEOoOkl1tewBG66tjwdvL+IxKM0jMgQRTXLuo/Vn90XP17Dk8gW3wCJfYemjhEEU6iDqGRopIdYY2sDub3tYHexHYYxB7EpHNTzSZg00sPEj08er9l0+bbbb7eZ9LOv0zCE1GKb9ksmy7WJsN+PmeF7kYkOZxiUxmOW/W6Quve17+g8vPtfAa2Ps/p+i0TZhK4kdXlLxL+sIUrvax3Fr+ouLbW9Q+wNMlStRJWOzowKaYgLAKVsb3v4SQe57k8YffpmHp6+lPbpGX9nvYG1vn5j93962JHzWNX0dOW/UWO+kWuwuDfsPXgnYXO2A1yT2BiNG1LFmUyRuwdgYkNyFZR24s+48gOMTz+xMM1Us710vgkDRjpr4RZRb6Lb5EjDpc3hZNfSqLaHe3SJaymxFhvq/u8+YGD9LxAE6Jdun2FvHxve1v73w32BJ2wGqV/wBmVFV0UNN7/PH0ZkkRhEmwXtYWHYfT1w2b2SBd2FZ8TFt4vM388OYsyillSMJKC7ug1LaxXm/8ByRva2+L2Ar19RHTUcs8qlkjUswAvcfLvhX+nIElZFp2BBQX1LvdSfyU/PbDu2DSPIYBEM+ptAPQbgm117Lq/LnyOMvndNGHvTm4FzZhbgMfz2Pc4eaR5YNI8hgFcmZRR6mEDkLK8Z4BuqlibXvvbb68WOIZM6pyjN7vKzdJHCKAWYMwUC1/MjDqwwBQOABgFprh1gklPpXriMOWFr2/PtjwuYK6hvdHu0cp0krfwNpI5/2w10jywWGAWLmgaUpHCXtJGl9Q5bc/eBuf57YijzmB4Fm93kjjbUCZbC1l1b79x3w40jywWGASnOIgdBpmDWSyEre50m1vPxD6Hi18WHzREnMLxlWDspuw4VQ2r5bj64Y6F/4R9MZKg8i+ASvn8afFAwOgMbuB5H6WI3+7Gf09DrYdF7LIUvcdmC/W548t8ONC2tpFvljOkeWASnP4tDN0SSq3sHBudWkAff3xJLncKaf1MzqXVLqBtqW9+ePXDXSpFiBbjGbYBNS5/BUqpWmqV1RtIQUBIA7WBO/lbnEgzcMWEcGojpgDqLvrt/MYa2Hlg0jywC2LN4ZpoI41JMrOvI20+n3g/fhnjFhe9t8ZwBgwYMAYMGDAGDBgwBgwYMAYMGDAGDBgwBgwYMAYMGDAGDBgwBgwYMB//9k="/>
          <p:cNvSpPr>
            <a:spLocks noChangeAspect="1" noChangeArrowheads="1"/>
          </p:cNvSpPr>
          <p:nvPr/>
        </p:nvSpPr>
        <p:spPr bwMode="auto">
          <a:xfrm>
            <a:off x="144463" y="-517525"/>
            <a:ext cx="14763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es-CR"/>
          </a:p>
        </p:txBody>
      </p:sp>
      <p:sp>
        <p:nvSpPr>
          <p:cNvPr id="8199" name="AutoShape 9" descr="data:image/jpeg;base64,/9j/4AAQSkZJRgABAQAAAQABAAD/2wCEAAkGBwgHBgkIBwgKCgkLDRYPDQwMDRsUFRAWIB0iIiAdHx8kKDQsJCYxJx8fLT0tMTU3Ojo6Iys/RD84QzQ5OjcBCgoKDQwNGg8PGjclHyU3Nzc3Nzc3Nzc3Nzc3Nzc3Nzc3Nzc3Nzc3Nzc3Nzc3Nzc3Nzc3Nzc3Nzc3Nzc3Nzc3N//AABEIAHIAmwMBIgACEQEDEQH/xAAcAAACAgMBAQAAAAAAAAAAAAAABQMEAQYHAgj/xABCEAACAQIFAgMFBAcGBQUAAAABAgMEEQAFEiExE0EiUWEGFDJxkQeBobEVIzNCwdHwJGJykrLhUlNjc4I3Q4OT0v/EABkBAQEBAQEBAAAAAAAAAAAAAAABAgMEBf/EACARAQACAwACAgMAAAAAAAAAAAABEQISIQNRBDEiQVL/2gAMAwEAAhEDEQA/AOze8j/lS/5b4Pek/wCCX/62/lipmBelSIxJUTln0sqEeEWJJ4PlhUmdxt0x7tmq620gNTxjy9PX8Ma4xR+apf8AlzH/AOM4wagjiCU/5R+Zwmp81E0yx+65kqtw7RIAdifL0++4xE2dEUvXTLMzkImEZTdTupYMLcjYA+pxOFHy1DH/ANlh83X+Bxgzyk+GC/zf+QOE65tCUV/cMzMZ4N29eRq49cOIqenlhWRoPiAOmXci/Y3wuEpBWVdTFAzosCMLWMjMwG/yGKXv1axI61Ot2KrZC1yVBQfmTj3FmNCwZosvmsh8emnHh+nP3XwzpOk8YlSDp6uzR6W223HyxbgJ4ayr94UNUwMjhSE0n/Cd7ef5dsSwyVrTrH73GWVrv4PiUXBA8t++/HrbFiszCkopug8MhbSpAjjvySB+P548RZxTyKHjp6oqU1ahTm1r2t8+9vIjDaPQipJauerVlqdUGtnKaB8B4F7f154rGuqwrMtdFYpqHUhIIu4APytt998MFzWLwgUlaFN7f2ZsD5nAItZpKs3v4egSR8xhtHopTFfXCUKZaQ3lCEb37XHz3/H0xcoaqplhDSCB2JPwubc/L7vuxKaik0q0gQG2rSR4h338jgifL5TpRKcki9tAxdo9IkE8370A+5/5jHr3g23j38ta/wA8ZFJTcCCNf8K2/LEFSsdOYwIqp9RsOk7HTt332GM8WkoqW7wSf5k//WPQqR3jkH3D+eFpr6dV1e75luL2Ecp7kfwxG+aUobTor9Vr2MdiB/5fX7u+HCjUVIv+yl/y4PeP+jL9B/PCpM0pJDYPW3tfeO1vqMMKZVqIRKpmUEnwswuLG2HDVJmVCmYUxp5HdFLK10Ivsb98Km9mQw3zXMdQ+F+ot1G1wPD3tvjYrDGl/aJ7dReyEMarCk1RKrEAt8HkSO/fEbo7TJEWKRPfKtmZriRpLsgvfSvkMRv7Po05mjr6yIlmdgkgAdmfVc7dh4R6eu+ODZl9qvtVVytJT5j0I+AsUSj+GJ8n+2H2oo5T721PXof3Z0CfQqMCnb4/Z6y2kzSvfkbSgbdu3OHSKIoQgNwotc4UexvtLR+1eTR5jRq0ZvoliY3Mbgbg/XnDt18JwKaplVdBQQtFl9JT9Nh1DatBvYeo2Fh+GGQzllKvNFTxwGRkMhqlNtIJba29rHb0whjnoFEaCOhQyIrJ+pkUFWvY88X1Hva59cRx1mXSGRVSgIiXrLphe41qpLc3FxpBP574FHleMkq55JKuVeoqqrHUy6QCbfLdvy8sWcubKcvo3WimiSnjILeO4W9hz8xbC2CjWpmqaaOPL3anKxzx6XAAsCo5t/K2G36JoRG0fu6aHGl030sL34453+8+eJZL2Mzom+GqjIvp2bvtsfLkfXFatzGJ6b+ySLIS25U8cYkiyfL4tQipo1DHUyi9mN73I77+eKGYU0NPNFFBFpUjUdO++FsxCrokPxKCw7eYPniLcbNqF72I5bz+7j+t8MlVSN155Hnjy8YMbMR3Fzhbrqt5NUOytE5JKgEXN7en9eeGg9cI8pIGYyKrbFbkYcSuI42c7hVJNudsSZc5jqU74W1eQ0FXUNPPGxkc3J1kb2t+QH0wkf2qYaDGR4mJF4CfD4bDZ9z4ue+1r3F/Le1b2lJdVCIX/YFvh0ltte+zdvInfa+oKNm9lcpZdJga1rACRhb8fl9Bi7BlNHDEI0i8Iva7Hb0xrcPteZHReV1hS4gIG4uD8XqP6th9luZJU0aSy69ZLBrJaxBI7E+Xn9OMOlG2PnD7Rllzv7Ssxgme8MDBFHayou31Jx9HHjbHzlmaA+2ntLWIOoEq5AAG2Jvvv92MzP4u/hx2ziC9/ZmGoS5j0drjFCr9k5Yhricle2rGzZfmhqZPdzT2sbalfUL+Xz3GDMM2hQ+69F2lBJuWVQR6XOPPGWcS+lPi8WWN0c/YDNLRZ7nWVTsRqiSUJfbUpIJ+jD6Y7a/wn5Y4l9k0HT+0WrkIPjy9mGrkXZNvwOO2v8Bvj1RNxb5fkx1ymGsZLR1FZRdWX3iha2jotFFe1u5C7jcjy2w9jooFQB4kdhyzRrdjvvxzucaZTxqEAatytJubJIRoXQ3UWwA/IccDGZYVdqcLXZapMKgXlJ12QeIG3G6/1sYwe5oxpXMdCJYCEU/2eBSCNViODxe/9HFI19YXI05kL6QWMS2QgWN/D35Nr27YzQnIok1VdbTvUBmZmWUgKL+XawHPocW4z7P60damDsRacgbHbvblT94OAqUFXX1k5ikbM6U9VkDPEliBuD8JuLDz7jk3tPVZfURzq7ZlO40mxdEJF/XT6/hh1BVU9UvUpZklUbEqb4KiNZE4uwBtjN9T6lrkVG0cxkNXK6b3RgoHpwL/AI4s6S8gIIG3ft2xlzte5IHLDe2CM3JFiT3Hl9+K6rNAtqkPrFgpHG+GxAPe98VaSIdEEgXcbgeWI48jy5blafSTf4XYbEEWtfixO2M/c05z1eCqB/tjJ0jmw7YWT5VlcCGonjCpEguzyHSFUd9+w741xIMv6DK2bUWzRjqCTkLYn0Fzf8MahKbtZfIfTGRxtxjSpKWjYRLFmlGkfS0WDfvbkkX8yVPra3GH+UppoIxDPA8d20FCSLajbfbBTntjkPtflIyvNqyVYNEc9QZQ2mwfUAT87G4x1/Gp/aNTxSZF1XIDxyjTfvfYj+vLEzi8Xf4+evkhyaoMaVagKEY28Sg6cZpYoZS8joGIBF2BG18YqkqHYPAb2FipTVY/XHuBZ40cTuNxfTptjyPsTrXW+/ZrlWmvmzNorE04iEmn4rsTYH0t+OOiNxihkVLHR5TSQxMGVYh4h+9fe+Fv2g5pV5L7HZpmeXyBKqniDRsVDAHUBwdse3GKinxPLnvnMlJqae+harMQboVQKrX0ghQdzq1E39fO1rTU0VJXaL5rVqEiEYUnSzixAaw35PPoe2NIp89rpqams0aVE6swaOBLjQIyDuRYLq4B4PpbEy55JSVEjUlHG4jMixSw0gVQpuUuwPgFlYkX3ub2viuboCZpTZZopnaeraUdZHjUG4djYWvx5egwSe01EnxQTi/w6lUatr9z640uvzmrL0U7U0dtLLCAB4FXRYgj4RfWN+ym5FxaN62YjxU9CJJoy/u8irrZdN9XJGw0gjfwgWtwsodEpc0o5ohKsiqWQOyG2oXNhcD12wVGZUccJJqYgSpK3bnxaf8AUQPmcc8X2gRayoCRUaxxR/rKjWqvEgva+o6rAoGB27dxiWSvMs9Uk8cIZo7xM8YOn9WrsLnfQS/1YC2JqlNnkzOlSNJJpkVWUupY2BABJP0wfpCj8Q68exNwDbg2P440J6+tkEkR93mSnaOMaqdWVNerfSdyurT5A29N7ZmnhaCz05Dt0gCiEtbc3BPexa1+2wuNrTezpUGYUqQxap11MvG97gC/+pfqMemziiRyjVKqwNiDcHHPKXPC8MEjIkbM8So+pmSzj4t2Gm1lB73TY3G0cGcVNTUBpjGWjuZVkSNCo06lN+exa3mBvYbTVim+V9fS12j3LOI4WibUxQ6gQCOfTwnFWDJa2oXqR5/UPEQAtgRaw0nve+29+98akmYmPx00dGFnlCaEiUM8ZRuAD4twBYgD4dt9psm9q82WJIW6TOj/AKxUKEKoXxnVzcuCb2PJ38rStwGSV4aRjm8pLte1jZPlv+e2L9NQzQwqhq3JF7kC/Jv3ufxxymv9vvaKDKqaeOqj1TzU6iRoo91Js9gL3BJtvYjR3vjbT7RZkHkXrjwyOo/VrwGIHbDo3SadYrXuSewGNT+0KmqM19mpzSo5kpnWdYwN5At9QHzBNvW2NibK0MpkFTVqS2rSs7aeb2txb0ws92WUhIanMNmeONzVsNZBOr6EfTjF/TWOWsxLjOmouGjaVUYchTiVMvq6qSOmTqNNUuI1JUi1+/3c464I0kEje/1YRU1FlqWsQO4374kMMshYxz1xSMNqHXZbi53ufw/2xxjw9+3rn5k/yYUsppUFPGLxwxqqgncAC2EH2py9b7Nc7e1rwDY/41xsWWRCNpBrqibAETyFthe1r/P8sIfta/8ATnPf+wP9a47vHM257kspioaULGZGKNtrsFGiPxHcXsbd72LWBNrXa3oz09bJKWjaMz3lDC7A3PiNt+GYWHn6YoZWkjZZTGMkH4RZGe7HohQQB8PN9xtwRzi+aiXo1q9NaomSULqQFtCvdnc+Hk2Fibb8YiJKhAlXRe+sqqiSyEq+ho9MocbrfULrcCxJG1mviFK0zmL3qGYqY5XIjXSJiVK6iedlewFu99hiGqiPTSozMQzGMTSx3szLoVR8bKNRFiBYXHwkclmZnSOvqY/BTuzmSQ+JdaNFxo2IuRa9vCRex7BRWOGnUO8IaaYmMykaupdVdGYAHZWa3c7HmxBsKiSrmdQY9cjR62VGJUP0o7E2O9xfuQLeYxHVmKGolnk1kpN1bLqdwi30gG2puxBtcgb3vpOV61PmVdQO1U1W0Cs0wf8AaKIl1WUi3Fybm535uAQhkQihj6ReZKh1VXpAuvqEE+E29Abm99R34Ue6PStW1OJBJHNM4kkjDAK6rqPcDbcd9ydiLDE8kgp6SGZYUaKnqDG7KpJLAX4IsFsFFxyGtyBiGgeVXp6VaerOyF5HNkdRHfuuxta997qouTa4eIZrwLNIFSoZwCp/Wa/2moaBuCCdJAtdjcAcGxBMYamo6JZpZ5l6qCGROoqhme2rgHc3vwANtQGCCZqalidrmKIjVClwUsGLBlC7jcXYAi4O3GKuXxvC60ckrayUbWioski2BAIsQLDci/7p2NrYCOiQrFQTUCVMda4SY9UWdmCnVqNtNr7EWF9HJxNTxyfpSoWKSnqXaQN0ZA6tEw1XFjcG24+7k3xiieKOJpJpwitOiCUSmWwMLMSLqdrSNuO42O9h4oYpMuzWmgiSRpZnCRt1Vk6sbKJBcFRcW6h5FtIPkMAlz6SN8ko3iTwS1FEYmDk3VSw332JBUm4BuDztjdX/AG03/df/AFHGk55IP0JTxLZdNZQ6k08bXABt4lsxsfnztbd2NpZh/wBV/wDUcB04i+IBRwAC0YBBvcEg3+f3491c4pqWWdhdY0LkedhfFF83RZzCsUkjiREslj8SlgeeLA4C2aYG1nYW+R/MYwaRTbU5Nv7q/wAsL39oqVeEkbaQ+EA/ACfxAuMeznkHSaTQ9hHG9tr2e5HfyU4BnHGsY8I5Nzc3vhZ7UZKntFkNZlEszQx1SBGkUXK7g8fdiWTN6ZKhYbszNI8a6Re5VdR4+dvntiF8+p1R20OdMQl03F7FtPnzuLj188Br9L9ndPTxQoMxlJiUqG6S3IIQH66BieL2Ep4VjEdbICHZmbpgsQeVv5cc3+FfLd82aqk3SeJwesYgdiNlDX58jiKDPoJqVKhUcK8ZcKxUEWcLvv5nnAJH9gadpoplrpRIjMzFo1bUW5PoTwT3G21hgh9hBG7kZk+lnMmlYyLOV0XvqvbTYWPljYUzaJiAI5d3Rd1t8QuDv29eCdhc7Yrx+0NK4HhkUlXOlgL+FQxHPkfwOATN7AUvQEMdW4RbmMPErdMkaSR/43Hpf0AE83sYs0jPLXs7MtmLQrcnQFubW32v9BxhtNnkEOoOkl1tewBG66tjwdvL+IxKM0jMgQRTXLuo/Vn90XP17Dk8gW3wCJfYemjhEEU6iDqGRopIdYY2sDub3tYHexHYYxB7EpHNTzSZg00sPEj08er9l0+bbbb7eZ9LOv0zCE1GKb9ksmy7WJsN+PmeF7kYkOZxiUxmOW/W6Quve17+g8vPtfAa2Ps/p+i0TZhK4kdXlLxL+sIUrvax3Fr+ouLbW9Q+wNMlStRJWOzowKaYgLAKVsb3v4SQe57k8YffpmHp6+lPbpGX9nvYG1vn5j93962JHzWNX0dOW/UWO+kWuwuDfsPXgnYXO2A1yT2BiNG1LFmUyRuwdgYkNyFZR24s+48gOMTz+xMM1Us710vgkDRjpr4RZRb6Lb5EjDpc3hZNfSqLaHe3SJaymxFhvq/u8+YGD9LxAE6Jdun2FvHxve1v73w32BJ2wGqV/wBmVFV0UNN7/PH0ZkkRhEmwXtYWHYfT1w2b2SBd2FZ8TFt4vM388OYsyillSMJKC7ug1LaxXm/8ByRva2+L2Ar19RHTUcs8qlkjUswAvcfLvhX+nIElZFp2BBQX1LvdSfyU/PbDu2DSPIYBEM+ptAPQbgm117Lq/LnyOMvndNGHvTm4FzZhbgMfz2Pc4eaR5YNI8hgFcmZRR6mEDkLK8Z4BuqlibXvvbb68WOIZM6pyjN7vKzdJHCKAWYMwUC1/MjDqwwBQOABgFprh1gklPpXriMOWFr2/PtjwuYK6hvdHu0cp0krfwNpI5/2w10jywWGAWLmgaUpHCXtJGl9Q5bc/eBuf57YijzmB4Fm93kjjbUCZbC1l1b79x3w40jywWGASnOIgdBpmDWSyEre50m1vPxD6Hi18WHzREnMLxlWDspuw4VQ2r5bj64Y6F/4R9MZKg8i+ASvn8afFAwOgMbuB5H6WI3+7Gf09DrYdF7LIUvcdmC/W548t8ONC2tpFvljOkeWASnP4tDN0SSq3sHBudWkAff3xJLncKaf1MzqXVLqBtqW9+ePXDXSpFiBbjGbYBNS5/BUqpWmqV1RtIQUBIA7WBO/lbnEgzcMWEcGojpgDqLvrt/MYa2Hlg0jywC2LN4ZpoI41JMrOvI20+n3g/fhnjFhe9t8ZwBgwYMAYMGDAGDBgwBgwYMAYMGDAGDBgwBgwYMAYMGDAGDBgwBgwYMB//9k="/>
          <p:cNvSpPr>
            <a:spLocks noChangeAspect="1" noChangeArrowheads="1"/>
          </p:cNvSpPr>
          <p:nvPr/>
        </p:nvSpPr>
        <p:spPr bwMode="auto">
          <a:xfrm>
            <a:off x="144463" y="-517525"/>
            <a:ext cx="14763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altLang="es-CR"/>
          </a:p>
        </p:txBody>
      </p:sp>
      <p:pic>
        <p:nvPicPr>
          <p:cNvPr id="8200" name="Picture 11" descr="http://ep01.epimg.net/diario/imagenes/2007/07/02/ultima/1183327201_850215_0000000000_sumario_norm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495425"/>
            <a:ext cx="23622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5413" y="209550"/>
            <a:ext cx="8913812" cy="914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s-MX" altLang="es-CR" sz="2800" b="1" smtClean="0">
                <a:solidFill>
                  <a:schemeClr val="bg1"/>
                </a:solidFill>
                <a:ea typeface="ＭＳ Ｐゴシック" pitchFamily="34" charset="-128"/>
              </a:rPr>
              <a:t>Información Biográfica Contenida en los Pasaportes</a:t>
            </a:r>
            <a:endParaRPr lang="es-GT" altLang="es-CR" sz="2800" b="1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9219" name="2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9463" y="2203450"/>
            <a:ext cx="4157662" cy="2552700"/>
          </a:xfrm>
        </p:spPr>
      </p:pic>
      <p:sp>
        <p:nvSpPr>
          <p:cNvPr id="6" name="5 CuadroTexto"/>
          <p:cNvSpPr txBox="1"/>
          <p:nvPr/>
        </p:nvSpPr>
        <p:spPr>
          <a:xfrm>
            <a:off x="346075" y="1274763"/>
            <a:ext cx="4032250" cy="552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300" dirty="0">
                <a:latin typeface="+mn-lt"/>
              </a:rPr>
              <a:t>Lectura de la información biográfica contenida en la hoja de datos del pasaporte.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3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300" dirty="0">
                <a:latin typeface="+mn-lt"/>
              </a:rPr>
              <a:t>Almacenamiento de la información biográfica  en un sistema seguro.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3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300" dirty="0">
                <a:latin typeface="+mn-lt"/>
              </a:rPr>
              <a:t>Integración de la información biográfica con la información biométrica obtenida a través de la impresión digital y la fotografía.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G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409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ＭＳ Ｐゴシック</vt:lpstr>
      <vt:lpstr>Arial</vt:lpstr>
      <vt:lpstr>Office Theme</vt:lpstr>
      <vt:lpstr>REGISTRO Y DOCUMENTACIÓN DEL CONTROL MIGRATORIO</vt:lpstr>
      <vt:lpstr>Antecedentes</vt:lpstr>
      <vt:lpstr>Entendimiento de Situación</vt:lpstr>
      <vt:lpstr>Complicación</vt:lpstr>
      <vt:lpstr>Propuesta de Solución</vt:lpstr>
      <vt:lpstr>Impresiones Dactilares de los Viajeros</vt:lpstr>
      <vt:lpstr>Fotografía Digital de los Viajeros</vt:lpstr>
      <vt:lpstr>Información Biográfica Contenida en los Pasaportes</vt:lpstr>
    </vt:vector>
  </TitlesOfParts>
  <Company>Ministerio de Gobernación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MINGOB MINGOB</dc:creator>
  <cp:lastModifiedBy>RODAS Renán</cp:lastModifiedBy>
  <cp:revision>11</cp:revision>
  <dcterms:created xsi:type="dcterms:W3CDTF">2012-03-20T22:36:52Z</dcterms:created>
  <dcterms:modified xsi:type="dcterms:W3CDTF">2014-06-27T07:27:00Z</dcterms:modified>
</cp:coreProperties>
</file>