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75" r:id="rId4"/>
    <p:sldId id="282" r:id="rId5"/>
    <p:sldId id="322" r:id="rId6"/>
    <p:sldId id="321" r:id="rId7"/>
    <p:sldId id="320" r:id="rId8"/>
    <p:sldId id="318" r:id="rId9"/>
    <p:sldId id="297" r:id="rId10"/>
    <p:sldId id="310" r:id="rId11"/>
    <p:sldId id="311" r:id="rId12"/>
    <p:sldId id="323" r:id="rId13"/>
    <p:sldId id="324" r:id="rId14"/>
    <p:sldId id="313" r:id="rId15"/>
    <p:sldId id="312" r:id="rId16"/>
    <p:sldId id="315" r:id="rId17"/>
    <p:sldId id="316" r:id="rId18"/>
    <p:sldId id="309" r:id="rId19"/>
    <p:sldId id="325" r:id="rId20"/>
    <p:sldId id="265"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9752" autoAdjust="0"/>
  </p:normalViewPr>
  <p:slideViewPr>
    <p:cSldViewPr>
      <p:cViewPr>
        <p:scale>
          <a:sx n="57" d="100"/>
          <a:sy n="57" d="100"/>
        </p:scale>
        <p:origin x="-1830" y="-4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7.jpeg"/><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9.jpeg"/><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image" Target="../media/image10.jpeg"/></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image" Target="../media/image12.jpeg"/><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2013</c:v>
                </c:pt>
              </c:strCache>
            </c:strRef>
          </c:tx>
          <c:invertIfNegative val="0"/>
          <c:cat>
            <c:strRef>
              <c:f>Hoja1!$A$2:$A$5</c:f>
              <c:strCache>
                <c:ptCount val="4"/>
                <c:pt idx="0">
                  <c:v>Ordinarias</c:v>
                </c:pt>
                <c:pt idx="1">
                  <c:v>Extraordinaria</c:v>
                </c:pt>
                <c:pt idx="2">
                  <c:v>Subcomisiones </c:v>
                </c:pt>
                <c:pt idx="3">
                  <c:v>total </c:v>
                </c:pt>
              </c:strCache>
            </c:strRef>
          </c:cat>
          <c:val>
            <c:numRef>
              <c:f>Hoja1!$B$2:$B$5</c:f>
              <c:numCache>
                <c:formatCode>General</c:formatCode>
                <c:ptCount val="4"/>
                <c:pt idx="0">
                  <c:v>4</c:v>
                </c:pt>
                <c:pt idx="1">
                  <c:v>2</c:v>
                </c:pt>
                <c:pt idx="2">
                  <c:v>6</c:v>
                </c:pt>
                <c:pt idx="3">
                  <c:v>12</c:v>
                </c:pt>
              </c:numCache>
            </c:numRef>
          </c:val>
        </c:ser>
        <c:ser>
          <c:idx val="1"/>
          <c:order val="1"/>
          <c:tx>
            <c:strRef>
              <c:f>Hoja1!$C$1</c:f>
              <c:strCache>
                <c:ptCount val="1"/>
                <c:pt idx="0">
                  <c:v>2014</c:v>
                </c:pt>
              </c:strCache>
            </c:strRef>
          </c:tx>
          <c:invertIfNegative val="0"/>
          <c:cat>
            <c:strRef>
              <c:f>Hoja1!$A$2:$A$5</c:f>
              <c:strCache>
                <c:ptCount val="4"/>
                <c:pt idx="0">
                  <c:v>Ordinarias</c:v>
                </c:pt>
                <c:pt idx="1">
                  <c:v>Extraordinaria</c:v>
                </c:pt>
                <c:pt idx="2">
                  <c:v>Subcomisiones </c:v>
                </c:pt>
                <c:pt idx="3">
                  <c:v>total </c:v>
                </c:pt>
              </c:strCache>
            </c:strRef>
          </c:cat>
          <c:val>
            <c:numRef>
              <c:f>Hoja1!$C$2:$C$5</c:f>
              <c:numCache>
                <c:formatCode>General</c:formatCode>
                <c:ptCount val="4"/>
                <c:pt idx="0">
                  <c:v>3</c:v>
                </c:pt>
                <c:pt idx="1">
                  <c:v>0</c:v>
                </c:pt>
                <c:pt idx="2">
                  <c:v>3</c:v>
                </c:pt>
                <c:pt idx="3">
                  <c:v>6</c:v>
                </c:pt>
              </c:numCache>
            </c:numRef>
          </c:val>
        </c:ser>
        <c:dLbls>
          <c:showLegendKey val="0"/>
          <c:showVal val="0"/>
          <c:showCatName val="0"/>
          <c:showSerName val="0"/>
          <c:showPercent val="0"/>
          <c:showBubbleSize val="0"/>
        </c:dLbls>
        <c:gapWidth val="95"/>
        <c:overlap val="100"/>
        <c:axId val="4151552"/>
        <c:axId val="4468736"/>
      </c:barChart>
      <c:catAx>
        <c:axId val="4151552"/>
        <c:scaling>
          <c:orientation val="minMax"/>
        </c:scaling>
        <c:delete val="0"/>
        <c:axPos val="b"/>
        <c:majorTickMark val="none"/>
        <c:minorTickMark val="none"/>
        <c:tickLblPos val="nextTo"/>
        <c:crossAx val="4468736"/>
        <c:crosses val="autoZero"/>
        <c:auto val="1"/>
        <c:lblAlgn val="ctr"/>
        <c:lblOffset val="100"/>
        <c:noMultiLvlLbl val="0"/>
      </c:catAx>
      <c:valAx>
        <c:axId val="4468736"/>
        <c:scaling>
          <c:orientation val="minMax"/>
        </c:scaling>
        <c:delete val="0"/>
        <c:axPos val="l"/>
        <c:majorGridlines/>
        <c:numFmt formatCode="General" sourceLinked="1"/>
        <c:majorTickMark val="none"/>
        <c:minorTickMark val="none"/>
        <c:tickLblPos val="nextTo"/>
        <c:crossAx val="4151552"/>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s-C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Hoja1!$D$3:$F$3</c:f>
              <c:strCache>
                <c:ptCount val="1"/>
                <c:pt idx="0">
                  <c:v>Luz de Esperanza</c:v>
                </c:pt>
              </c:strCache>
            </c:strRef>
          </c:tx>
          <c:invertIfNegative val="0"/>
          <c:dLbls>
            <c:txPr>
              <a:bodyPr/>
              <a:lstStyle/>
              <a:p>
                <a:pPr>
                  <a:defRPr sz="1600" b="1"/>
                </a:pPr>
                <a:endParaRPr lang="es-CR"/>
              </a:p>
            </c:txPr>
            <c:showLegendKey val="0"/>
            <c:showVal val="1"/>
            <c:showCatName val="0"/>
            <c:showSerName val="0"/>
            <c:showPercent val="0"/>
            <c:showBubbleSize val="0"/>
            <c:showLeaderLines val="0"/>
          </c:dLbls>
          <c:cat>
            <c:strRef>
              <c:f>Hoja1!$G$2:$J$2</c:f>
              <c:strCache>
                <c:ptCount val="4"/>
                <c:pt idx="0">
                  <c:v>Menores de edad</c:v>
                </c:pt>
                <c:pt idx="1">
                  <c:v>Adultas</c:v>
                </c:pt>
                <c:pt idx="2">
                  <c:v>Explotación Sexual</c:v>
                </c:pt>
                <c:pt idx="3">
                  <c:v>Explotación Laboral</c:v>
                </c:pt>
              </c:strCache>
            </c:strRef>
          </c:cat>
          <c:val>
            <c:numRef>
              <c:f>Hoja1!$G$3:$J$3</c:f>
              <c:numCache>
                <c:formatCode>General</c:formatCode>
                <c:ptCount val="4"/>
                <c:pt idx="0">
                  <c:v>28</c:v>
                </c:pt>
                <c:pt idx="1">
                  <c:v>37</c:v>
                </c:pt>
              </c:numCache>
            </c:numRef>
          </c:val>
        </c:ser>
        <c:ser>
          <c:idx val="1"/>
          <c:order val="1"/>
          <c:tx>
            <c:strRef>
              <c:f>Hoja1!$D$4:$F$4</c:f>
              <c:strCache>
                <c:ptCount val="1"/>
                <c:pt idx="0">
                  <c:v>Hogar Virgen de la Asunción</c:v>
                </c:pt>
              </c:strCache>
            </c:strRef>
          </c:tx>
          <c:invertIfNegative val="0"/>
          <c:dLbls>
            <c:txPr>
              <a:bodyPr/>
              <a:lstStyle/>
              <a:p>
                <a:pPr>
                  <a:defRPr sz="1800" b="1"/>
                </a:pPr>
                <a:endParaRPr lang="es-CR"/>
              </a:p>
            </c:txPr>
            <c:showLegendKey val="0"/>
            <c:showVal val="1"/>
            <c:showCatName val="0"/>
            <c:showSerName val="0"/>
            <c:showPercent val="0"/>
            <c:showBubbleSize val="0"/>
            <c:showLeaderLines val="0"/>
          </c:dLbls>
          <c:cat>
            <c:strRef>
              <c:f>Hoja1!$G$2:$J$2</c:f>
              <c:strCache>
                <c:ptCount val="4"/>
                <c:pt idx="0">
                  <c:v>Menores de edad</c:v>
                </c:pt>
                <c:pt idx="1">
                  <c:v>Adultas</c:v>
                </c:pt>
                <c:pt idx="2">
                  <c:v>Explotación Sexual</c:v>
                </c:pt>
                <c:pt idx="3">
                  <c:v>Explotación Laboral</c:v>
                </c:pt>
              </c:strCache>
            </c:strRef>
          </c:cat>
          <c:val>
            <c:numRef>
              <c:f>Hoja1!$G$4:$J$4</c:f>
              <c:numCache>
                <c:formatCode>General</c:formatCode>
                <c:ptCount val="4"/>
                <c:pt idx="1">
                  <c:v>80</c:v>
                </c:pt>
                <c:pt idx="2">
                  <c:v>64</c:v>
                </c:pt>
                <c:pt idx="3">
                  <c:v>16</c:v>
                </c:pt>
              </c:numCache>
            </c:numRef>
          </c:val>
        </c:ser>
        <c:ser>
          <c:idx val="2"/>
          <c:order val="2"/>
          <c:tx>
            <c:strRef>
              <c:f>Hoja1!$D$5:$F$5</c:f>
              <c:strCache>
                <c:ptCount val="1"/>
                <c:pt idx="0">
                  <c:v>El Refugio de la Niñez</c:v>
                </c:pt>
              </c:strCache>
            </c:strRef>
          </c:tx>
          <c:spPr>
            <a:solidFill>
              <a:srgbClr val="92D050"/>
            </a:solidFill>
          </c:spPr>
          <c:invertIfNegative val="0"/>
          <c:dLbls>
            <c:txPr>
              <a:bodyPr/>
              <a:lstStyle/>
              <a:p>
                <a:pPr>
                  <a:defRPr sz="1800" b="1"/>
                </a:pPr>
                <a:endParaRPr lang="es-CR"/>
              </a:p>
            </c:txPr>
            <c:showLegendKey val="0"/>
            <c:showVal val="1"/>
            <c:showCatName val="0"/>
            <c:showSerName val="0"/>
            <c:showPercent val="0"/>
            <c:showBubbleSize val="0"/>
            <c:showLeaderLines val="0"/>
          </c:dLbls>
          <c:cat>
            <c:strRef>
              <c:f>Hoja1!$G$2:$J$2</c:f>
              <c:strCache>
                <c:ptCount val="4"/>
                <c:pt idx="0">
                  <c:v>Menores de edad</c:v>
                </c:pt>
                <c:pt idx="1">
                  <c:v>Adultas</c:v>
                </c:pt>
                <c:pt idx="2">
                  <c:v>Explotación Sexual</c:v>
                </c:pt>
                <c:pt idx="3">
                  <c:v>Explotación Laboral</c:v>
                </c:pt>
              </c:strCache>
            </c:strRef>
          </c:cat>
          <c:val>
            <c:numRef>
              <c:f>Hoja1!$G$5:$J$5</c:f>
              <c:numCache>
                <c:formatCode>General</c:formatCode>
                <c:ptCount val="4"/>
                <c:pt idx="0">
                  <c:v>66</c:v>
                </c:pt>
                <c:pt idx="2">
                  <c:v>44</c:v>
                </c:pt>
                <c:pt idx="3">
                  <c:v>12</c:v>
                </c:pt>
              </c:numCache>
            </c:numRef>
          </c:val>
        </c:ser>
        <c:ser>
          <c:idx val="3"/>
          <c:order val="3"/>
          <c:tx>
            <c:strRef>
              <c:f>Hoja1!$D$6:$F$6</c:f>
              <c:strCache>
                <c:ptCount val="1"/>
                <c:pt idx="0">
                  <c:v>Asociación la Alianza</c:v>
                </c:pt>
              </c:strCache>
            </c:strRef>
          </c:tx>
          <c:spPr>
            <a:solidFill>
              <a:srgbClr val="CC66FF"/>
            </a:solidFill>
          </c:spPr>
          <c:invertIfNegative val="0"/>
          <c:dLbls>
            <c:dLbl>
              <c:idx val="0"/>
              <c:layout>
                <c:manualLayout>
                  <c:x val="7.5371492436263014E-3"/>
                  <c:y val="-3.6311324885470245E-2"/>
                </c:manualLayout>
              </c:layout>
              <c:tx>
                <c:rich>
                  <a:bodyPr/>
                  <a:lstStyle/>
                  <a:p>
                    <a:r>
                      <a:rPr lang="en-US" sz="1800" b="1" dirty="0" smtClean="0"/>
                      <a:t>2</a:t>
                    </a:r>
                    <a:endParaRPr lang="en-US" sz="800" b="1" dirty="0"/>
                  </a:p>
                </c:rich>
              </c:tx>
              <c:showLegendKey val="0"/>
              <c:showVal val="1"/>
              <c:showCatName val="0"/>
              <c:showSerName val="0"/>
              <c:showPercent val="0"/>
              <c:showBubbleSize val="0"/>
            </c:dLbl>
            <c:dLbl>
              <c:idx val="2"/>
              <c:layout>
                <c:manualLayout>
                  <c:x val="1.2059438789802084E-2"/>
                  <c:y val="-3.3717658822222364E-2"/>
                </c:manualLayout>
              </c:layout>
              <c:showLegendKey val="0"/>
              <c:showVal val="1"/>
              <c:showCatName val="0"/>
              <c:showSerName val="0"/>
              <c:showPercent val="0"/>
              <c:showBubbleSize val="0"/>
            </c:dLbl>
            <c:txPr>
              <a:bodyPr/>
              <a:lstStyle/>
              <a:p>
                <a:pPr>
                  <a:defRPr sz="1800" b="1"/>
                </a:pPr>
                <a:endParaRPr lang="es-CR"/>
              </a:p>
            </c:txPr>
            <c:showLegendKey val="0"/>
            <c:showVal val="1"/>
            <c:showCatName val="0"/>
            <c:showSerName val="0"/>
            <c:showPercent val="0"/>
            <c:showBubbleSize val="0"/>
            <c:showLeaderLines val="0"/>
          </c:dLbls>
          <c:cat>
            <c:strRef>
              <c:f>Hoja1!$G$2:$J$2</c:f>
              <c:strCache>
                <c:ptCount val="4"/>
                <c:pt idx="0">
                  <c:v>Menores de edad</c:v>
                </c:pt>
                <c:pt idx="1">
                  <c:v>Adultas</c:v>
                </c:pt>
                <c:pt idx="2">
                  <c:v>Explotación Sexual</c:v>
                </c:pt>
                <c:pt idx="3">
                  <c:v>Explotación Laboral</c:v>
                </c:pt>
              </c:strCache>
            </c:strRef>
          </c:cat>
          <c:val>
            <c:numRef>
              <c:f>Hoja1!$G$6:$J$6</c:f>
              <c:numCache>
                <c:formatCode>General</c:formatCode>
                <c:ptCount val="4"/>
                <c:pt idx="0">
                  <c:v>2</c:v>
                </c:pt>
                <c:pt idx="2">
                  <c:v>2</c:v>
                </c:pt>
              </c:numCache>
            </c:numRef>
          </c:val>
        </c:ser>
        <c:dLbls>
          <c:showLegendKey val="0"/>
          <c:showVal val="0"/>
          <c:showCatName val="0"/>
          <c:showSerName val="0"/>
          <c:showPercent val="0"/>
          <c:showBubbleSize val="0"/>
        </c:dLbls>
        <c:gapWidth val="150"/>
        <c:shape val="box"/>
        <c:axId val="32357760"/>
        <c:axId val="32441472"/>
        <c:axId val="0"/>
      </c:bar3DChart>
      <c:catAx>
        <c:axId val="32357760"/>
        <c:scaling>
          <c:orientation val="minMax"/>
        </c:scaling>
        <c:delete val="0"/>
        <c:axPos val="b"/>
        <c:majorTickMark val="out"/>
        <c:minorTickMark val="none"/>
        <c:tickLblPos val="nextTo"/>
        <c:txPr>
          <a:bodyPr/>
          <a:lstStyle/>
          <a:p>
            <a:pPr>
              <a:defRPr sz="1200" b="1"/>
            </a:pPr>
            <a:endParaRPr lang="es-CR"/>
          </a:p>
        </c:txPr>
        <c:crossAx val="32441472"/>
        <c:crosses val="autoZero"/>
        <c:auto val="1"/>
        <c:lblAlgn val="ctr"/>
        <c:lblOffset val="100"/>
        <c:noMultiLvlLbl val="0"/>
      </c:catAx>
      <c:valAx>
        <c:axId val="32441472"/>
        <c:scaling>
          <c:orientation val="minMax"/>
        </c:scaling>
        <c:delete val="0"/>
        <c:axPos val="l"/>
        <c:majorGridlines/>
        <c:numFmt formatCode="General" sourceLinked="1"/>
        <c:majorTickMark val="out"/>
        <c:minorTickMark val="none"/>
        <c:tickLblPos val="nextTo"/>
        <c:crossAx val="32357760"/>
        <c:crosses val="autoZero"/>
        <c:crossBetween val="between"/>
      </c:valAx>
    </c:plotArea>
    <c:legend>
      <c:legendPos val="r"/>
      <c:overlay val="0"/>
      <c:txPr>
        <a:bodyPr/>
        <a:lstStyle/>
        <a:p>
          <a:pPr>
            <a:defRPr sz="1200" b="1"/>
          </a:pPr>
          <a:endParaRPr lang="es-CR"/>
        </a:p>
      </c:txPr>
    </c:legend>
    <c:plotVisOnly val="1"/>
    <c:dispBlanksAs val="gap"/>
    <c:showDLblsOverMax val="0"/>
  </c:chart>
  <c:spPr>
    <a:blipFill>
      <a:blip xmlns:r="http://schemas.openxmlformats.org/officeDocument/2006/relationships" r:embed="rId2"/>
      <a:tile tx="0" ty="0" sx="100000" sy="100000" flip="none" algn="tl"/>
    </a:blipFill>
  </c:sp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Hoja1!$C$76</c:f>
              <c:strCache>
                <c:ptCount val="1"/>
                <c:pt idx="0">
                  <c:v>Menores de Edad</c:v>
                </c:pt>
              </c:strCache>
            </c:strRef>
          </c:tx>
          <c:spPr>
            <a:solidFill>
              <a:srgbClr val="1F497D">
                <a:lumMod val="60000"/>
                <a:lumOff val="40000"/>
              </a:srgbClr>
            </a:solidFill>
          </c:spPr>
          <c:invertIfNegative val="0"/>
          <c:dLbls>
            <c:txPr>
              <a:bodyPr/>
              <a:lstStyle/>
              <a:p>
                <a:pPr>
                  <a:defRPr sz="1600" b="1"/>
                </a:pPr>
                <a:endParaRPr lang="es-CR"/>
              </a:p>
            </c:txPr>
            <c:showLegendKey val="0"/>
            <c:showVal val="1"/>
            <c:showCatName val="0"/>
            <c:showSerName val="0"/>
            <c:showPercent val="0"/>
            <c:showBubbleSize val="0"/>
            <c:showLeaderLines val="0"/>
          </c:dLbls>
          <c:cat>
            <c:strRef>
              <c:f>Hoja1!$D$75:$G$75</c:f>
              <c:strCache>
                <c:ptCount val="4"/>
                <c:pt idx="0">
                  <c:v>Explotación Sexual</c:v>
                </c:pt>
                <c:pt idx="1">
                  <c:v>Explotación Laboral</c:v>
                </c:pt>
                <c:pt idx="2">
                  <c:v>Tráfico Ilícito de Personas</c:v>
                </c:pt>
                <c:pt idx="3">
                  <c:v>Total</c:v>
                </c:pt>
              </c:strCache>
            </c:strRef>
          </c:cat>
          <c:val>
            <c:numRef>
              <c:f>Hoja1!$D$76:$G$76</c:f>
              <c:numCache>
                <c:formatCode>General</c:formatCode>
                <c:ptCount val="4"/>
                <c:pt idx="0">
                  <c:v>2</c:v>
                </c:pt>
                <c:pt idx="1">
                  <c:v>3</c:v>
                </c:pt>
                <c:pt idx="2">
                  <c:v>1</c:v>
                </c:pt>
                <c:pt idx="3">
                  <c:v>6</c:v>
                </c:pt>
              </c:numCache>
            </c:numRef>
          </c:val>
        </c:ser>
        <c:ser>
          <c:idx val="1"/>
          <c:order val="1"/>
          <c:tx>
            <c:strRef>
              <c:f>Hoja1!$C$77</c:f>
              <c:strCache>
                <c:ptCount val="1"/>
                <c:pt idx="0">
                  <c:v>Mayores de Edad</c:v>
                </c:pt>
              </c:strCache>
            </c:strRef>
          </c:tx>
          <c:invertIfNegative val="0"/>
          <c:dLbls>
            <c:txPr>
              <a:bodyPr/>
              <a:lstStyle/>
              <a:p>
                <a:pPr>
                  <a:defRPr sz="1600" b="1"/>
                </a:pPr>
                <a:endParaRPr lang="es-CR"/>
              </a:p>
            </c:txPr>
            <c:showLegendKey val="0"/>
            <c:showVal val="1"/>
            <c:showCatName val="0"/>
            <c:showSerName val="0"/>
            <c:showPercent val="0"/>
            <c:showBubbleSize val="0"/>
            <c:showLeaderLines val="0"/>
          </c:dLbls>
          <c:cat>
            <c:strRef>
              <c:f>Hoja1!$D$75:$G$75</c:f>
              <c:strCache>
                <c:ptCount val="4"/>
                <c:pt idx="0">
                  <c:v>Explotación Sexual</c:v>
                </c:pt>
                <c:pt idx="1">
                  <c:v>Explotación Laboral</c:v>
                </c:pt>
                <c:pt idx="2">
                  <c:v>Tráfico Ilícito de Personas</c:v>
                </c:pt>
                <c:pt idx="3">
                  <c:v>Total</c:v>
                </c:pt>
              </c:strCache>
            </c:strRef>
          </c:cat>
          <c:val>
            <c:numRef>
              <c:f>Hoja1!$D$77:$G$77</c:f>
              <c:numCache>
                <c:formatCode>General</c:formatCode>
                <c:ptCount val="4"/>
                <c:pt idx="0">
                  <c:v>4</c:v>
                </c:pt>
                <c:pt idx="3">
                  <c:v>4</c:v>
                </c:pt>
              </c:numCache>
            </c:numRef>
          </c:val>
        </c:ser>
        <c:dLbls>
          <c:showLegendKey val="0"/>
          <c:showVal val="0"/>
          <c:showCatName val="0"/>
          <c:showSerName val="0"/>
          <c:showPercent val="0"/>
          <c:showBubbleSize val="0"/>
        </c:dLbls>
        <c:gapWidth val="150"/>
        <c:axId val="33327360"/>
        <c:axId val="33345536"/>
      </c:barChart>
      <c:catAx>
        <c:axId val="33327360"/>
        <c:scaling>
          <c:orientation val="minMax"/>
        </c:scaling>
        <c:delete val="0"/>
        <c:axPos val="b"/>
        <c:majorTickMark val="out"/>
        <c:minorTickMark val="none"/>
        <c:tickLblPos val="nextTo"/>
        <c:txPr>
          <a:bodyPr/>
          <a:lstStyle/>
          <a:p>
            <a:pPr>
              <a:defRPr sz="1200" b="1"/>
            </a:pPr>
            <a:endParaRPr lang="es-CR"/>
          </a:p>
        </c:txPr>
        <c:crossAx val="33345536"/>
        <c:crosses val="autoZero"/>
        <c:auto val="1"/>
        <c:lblAlgn val="ctr"/>
        <c:lblOffset val="100"/>
        <c:noMultiLvlLbl val="0"/>
      </c:catAx>
      <c:valAx>
        <c:axId val="33345536"/>
        <c:scaling>
          <c:orientation val="minMax"/>
        </c:scaling>
        <c:delete val="0"/>
        <c:axPos val="l"/>
        <c:majorGridlines/>
        <c:numFmt formatCode="General" sourceLinked="1"/>
        <c:majorTickMark val="out"/>
        <c:minorTickMark val="none"/>
        <c:tickLblPos val="nextTo"/>
        <c:crossAx val="33327360"/>
        <c:crosses val="autoZero"/>
        <c:crossBetween val="between"/>
      </c:valAx>
      <c:spPr>
        <a:blipFill>
          <a:blip xmlns:r="http://schemas.openxmlformats.org/officeDocument/2006/relationships" r:embed="rId2"/>
          <a:tile tx="0" ty="0" sx="100000" sy="100000" flip="none" algn="tl"/>
        </a:blipFill>
      </c:spPr>
    </c:plotArea>
    <c:legend>
      <c:legendPos val="r"/>
      <c:overlay val="0"/>
      <c:txPr>
        <a:bodyPr/>
        <a:lstStyle/>
        <a:p>
          <a:pPr>
            <a:defRPr sz="1600" b="1"/>
          </a:pPr>
          <a:endParaRPr lang="es-CR"/>
        </a:p>
      </c:txPr>
    </c:legend>
    <c:plotVisOnly val="1"/>
    <c:dispBlanksAs val="gap"/>
    <c:showDLblsOverMax val="0"/>
  </c:chart>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doughnutChart>
        <c:varyColors val="1"/>
        <c:dLbls>
          <c:showLegendKey val="0"/>
          <c:showVal val="0"/>
          <c:showCatName val="0"/>
          <c:showSerName val="0"/>
          <c:showPercent val="1"/>
          <c:showBubbleSize val="0"/>
          <c:showLeaderLines val="1"/>
        </c:dLbls>
        <c:firstSliceAng val="0"/>
        <c:holeSize val="50"/>
      </c:doughnutChart>
    </c:plotArea>
    <c:legend>
      <c:legendPos val="r"/>
      <c:overlay val="0"/>
      <c:txPr>
        <a:bodyPr/>
        <a:lstStyle/>
        <a:p>
          <a:pPr>
            <a:defRPr sz="1800" b="1"/>
          </a:pPr>
          <a:endParaRPr lang="es-C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8460629921259845E-2"/>
          <c:y val="7.4548702245552642E-2"/>
          <c:w val="0.9115393700787402"/>
          <c:h val="0.74673228346456688"/>
        </c:manualLayout>
      </c:layout>
      <c:bar3DChart>
        <c:barDir val="col"/>
        <c:grouping val="clustered"/>
        <c:varyColors val="0"/>
        <c:ser>
          <c:idx val="0"/>
          <c:order val="0"/>
          <c:invertIfNegative val="0"/>
          <c:dPt>
            <c:idx val="1"/>
            <c:invertIfNegative val="0"/>
            <c:bubble3D val="0"/>
            <c:spPr>
              <a:solidFill>
                <a:srgbClr val="00B0F0"/>
              </a:solidFill>
            </c:spPr>
          </c:dPt>
          <c:dPt>
            <c:idx val="3"/>
            <c:invertIfNegative val="0"/>
            <c:bubble3D val="0"/>
            <c:spPr>
              <a:solidFill>
                <a:srgbClr val="00B0F0"/>
              </a:solidFill>
            </c:spPr>
          </c:dPt>
          <c:dLbls>
            <c:txPr>
              <a:bodyPr/>
              <a:lstStyle/>
              <a:p>
                <a:pPr>
                  <a:defRPr sz="2000" b="1"/>
                </a:pPr>
                <a:endParaRPr lang="es-CR"/>
              </a:p>
            </c:txPr>
            <c:showLegendKey val="0"/>
            <c:showVal val="1"/>
            <c:showCatName val="0"/>
            <c:showSerName val="0"/>
            <c:showPercent val="0"/>
            <c:showBubbleSize val="0"/>
            <c:showLeaderLines val="0"/>
          </c:dLbls>
          <c:cat>
            <c:multiLvlStrRef>
              <c:f>Hoja1!$E$27:$H$28</c:f>
              <c:multiLvlStrCache>
                <c:ptCount val="4"/>
                <c:lvl>
                  <c:pt idx="0">
                    <c:v>Guatemaltecos</c:v>
                  </c:pt>
                  <c:pt idx="1">
                    <c:v>Extranjeros</c:v>
                  </c:pt>
                  <c:pt idx="2">
                    <c:v>Guatemaltecos</c:v>
                  </c:pt>
                  <c:pt idx="3">
                    <c:v>Extranjeros</c:v>
                  </c:pt>
                </c:lvl>
                <c:lvl>
                  <c:pt idx="0">
                    <c:v>Año 2013</c:v>
                  </c:pt>
                  <c:pt idx="2">
                    <c:v>Año 2014</c:v>
                  </c:pt>
                </c:lvl>
              </c:multiLvlStrCache>
            </c:multiLvlStrRef>
          </c:cat>
          <c:val>
            <c:numRef>
              <c:f>Hoja1!$E$29:$H$29</c:f>
              <c:numCache>
                <c:formatCode>General</c:formatCode>
                <c:ptCount val="4"/>
                <c:pt idx="0">
                  <c:v>6</c:v>
                </c:pt>
                <c:pt idx="1">
                  <c:v>4</c:v>
                </c:pt>
                <c:pt idx="2">
                  <c:v>5</c:v>
                </c:pt>
                <c:pt idx="3">
                  <c:v>0</c:v>
                </c:pt>
              </c:numCache>
            </c:numRef>
          </c:val>
        </c:ser>
        <c:dLbls>
          <c:showLegendKey val="0"/>
          <c:showVal val="0"/>
          <c:showCatName val="0"/>
          <c:showSerName val="0"/>
          <c:showPercent val="0"/>
          <c:showBubbleSize val="0"/>
        </c:dLbls>
        <c:gapWidth val="150"/>
        <c:shape val="cylinder"/>
        <c:axId val="91022464"/>
        <c:axId val="91024000"/>
        <c:axId val="0"/>
      </c:bar3DChart>
      <c:catAx>
        <c:axId val="91022464"/>
        <c:scaling>
          <c:orientation val="minMax"/>
        </c:scaling>
        <c:delete val="0"/>
        <c:axPos val="b"/>
        <c:majorTickMark val="out"/>
        <c:minorTickMark val="none"/>
        <c:tickLblPos val="nextTo"/>
        <c:txPr>
          <a:bodyPr/>
          <a:lstStyle/>
          <a:p>
            <a:pPr>
              <a:defRPr sz="1200" b="1"/>
            </a:pPr>
            <a:endParaRPr lang="es-CR"/>
          </a:p>
        </c:txPr>
        <c:crossAx val="91024000"/>
        <c:crosses val="autoZero"/>
        <c:auto val="1"/>
        <c:lblAlgn val="ctr"/>
        <c:lblOffset val="100"/>
        <c:noMultiLvlLbl val="0"/>
      </c:catAx>
      <c:valAx>
        <c:axId val="91024000"/>
        <c:scaling>
          <c:orientation val="minMax"/>
        </c:scaling>
        <c:delete val="0"/>
        <c:axPos val="l"/>
        <c:majorGridlines/>
        <c:numFmt formatCode="General" sourceLinked="1"/>
        <c:majorTickMark val="out"/>
        <c:minorTickMark val="none"/>
        <c:tickLblPos val="nextTo"/>
        <c:crossAx val="91022464"/>
        <c:crosses val="autoZero"/>
        <c:crossBetween val="between"/>
      </c:valAx>
    </c:plotArea>
    <c:plotVisOnly val="1"/>
    <c:dispBlanksAs val="gap"/>
    <c:showDLblsOverMax val="0"/>
  </c:chart>
  <c:spPr>
    <a:blipFill>
      <a:blip xmlns:r="http://schemas.openxmlformats.org/officeDocument/2006/relationships" r:embed="rId1"/>
      <a:tile tx="0" ty="0" sx="100000" sy="100000" flip="none" algn="tl"/>
    </a:blip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236810165746785E-2"/>
          <c:y val="8.0237948471675188E-2"/>
          <c:w val="0.88337270341207352"/>
          <c:h val="0.8326195683872849"/>
        </c:manualLayout>
      </c:layout>
      <c:barChart>
        <c:barDir val="col"/>
        <c:grouping val="clustered"/>
        <c:varyColors val="0"/>
        <c:ser>
          <c:idx val="0"/>
          <c:order val="0"/>
          <c:invertIfNegative val="0"/>
          <c:dPt>
            <c:idx val="0"/>
            <c:invertIfNegative val="0"/>
            <c:bubble3D val="0"/>
            <c:spPr>
              <a:solidFill>
                <a:srgbClr val="00B050"/>
              </a:solidFill>
            </c:spPr>
          </c:dPt>
          <c:dLbls>
            <c:txPr>
              <a:bodyPr/>
              <a:lstStyle/>
              <a:p>
                <a:pPr>
                  <a:defRPr sz="1600" b="1"/>
                </a:pPr>
                <a:endParaRPr lang="es-CR"/>
              </a:p>
            </c:txPr>
            <c:showLegendKey val="0"/>
            <c:showVal val="1"/>
            <c:showCatName val="0"/>
            <c:showSerName val="0"/>
            <c:showPercent val="0"/>
            <c:showBubbleSize val="0"/>
            <c:showLeaderLines val="0"/>
          </c:dLbls>
          <c:cat>
            <c:strRef>
              <c:f>Hoja1!$C$53:$D$53</c:f>
              <c:strCache>
                <c:ptCount val="2"/>
                <c:pt idx="0">
                  <c:v>Denuncias por el delito de Trata de Personas año 2012</c:v>
                </c:pt>
                <c:pt idx="1">
                  <c:v>Denuncias por el delito de Trata de Personas año 2013</c:v>
                </c:pt>
              </c:strCache>
            </c:strRef>
          </c:cat>
          <c:val>
            <c:numRef>
              <c:f>Hoja1!$C$54:$D$54</c:f>
              <c:numCache>
                <c:formatCode>General</c:formatCode>
                <c:ptCount val="2"/>
                <c:pt idx="0">
                  <c:v>196</c:v>
                </c:pt>
                <c:pt idx="1">
                  <c:v>271</c:v>
                </c:pt>
              </c:numCache>
            </c:numRef>
          </c:val>
        </c:ser>
        <c:dLbls>
          <c:showLegendKey val="0"/>
          <c:showVal val="0"/>
          <c:showCatName val="0"/>
          <c:showSerName val="0"/>
          <c:showPercent val="0"/>
          <c:showBubbleSize val="0"/>
        </c:dLbls>
        <c:gapWidth val="150"/>
        <c:axId val="32533888"/>
        <c:axId val="32564352"/>
      </c:barChart>
      <c:catAx>
        <c:axId val="32533888"/>
        <c:scaling>
          <c:orientation val="minMax"/>
        </c:scaling>
        <c:delete val="0"/>
        <c:axPos val="b"/>
        <c:majorTickMark val="out"/>
        <c:minorTickMark val="none"/>
        <c:tickLblPos val="nextTo"/>
        <c:txPr>
          <a:bodyPr/>
          <a:lstStyle/>
          <a:p>
            <a:pPr>
              <a:defRPr sz="1400" b="1"/>
            </a:pPr>
            <a:endParaRPr lang="es-CR"/>
          </a:p>
        </c:txPr>
        <c:crossAx val="32564352"/>
        <c:crosses val="autoZero"/>
        <c:auto val="1"/>
        <c:lblAlgn val="ctr"/>
        <c:lblOffset val="100"/>
        <c:noMultiLvlLbl val="0"/>
      </c:catAx>
      <c:valAx>
        <c:axId val="32564352"/>
        <c:scaling>
          <c:orientation val="minMax"/>
        </c:scaling>
        <c:delete val="0"/>
        <c:axPos val="l"/>
        <c:majorGridlines/>
        <c:numFmt formatCode="General" sourceLinked="1"/>
        <c:majorTickMark val="out"/>
        <c:minorTickMark val="none"/>
        <c:tickLblPos val="nextTo"/>
        <c:crossAx val="32533888"/>
        <c:crosses val="autoZero"/>
        <c:crossBetween val="between"/>
      </c:valAx>
    </c:plotArea>
    <c:plotVisOnly val="1"/>
    <c:dispBlanksAs val="gap"/>
    <c:showDLblsOverMax val="0"/>
  </c:chart>
  <c:spPr>
    <a:blipFill>
      <a:blip xmlns:r="http://schemas.openxmlformats.org/officeDocument/2006/relationships" r:embed="rId2"/>
      <a:tile tx="0" ty="0" sx="100000" sy="100000" flip="none" algn="tl"/>
    </a:blipFill>
  </c:spPr>
  <c:externalData r:id="rId3">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06AD1-E174-4ACE-9327-9E902466C439}" type="datetimeFigureOut">
              <a:rPr lang="es-GT" smtClean="0"/>
              <a:t>27/06/2014</a:t>
            </a:fld>
            <a:endParaRPr lang="es-GT"/>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EF28B2-F5D0-4E79-A007-F991AA13B85A}" type="slidenum">
              <a:rPr lang="es-GT" smtClean="0"/>
              <a:t>‹#›</a:t>
            </a:fld>
            <a:endParaRPr lang="es-GT"/>
          </a:p>
        </p:txBody>
      </p:sp>
    </p:spTree>
    <p:extLst>
      <p:ext uri="{BB962C8B-B14F-4D97-AF65-F5344CB8AC3E}">
        <p14:creationId xmlns:p14="http://schemas.microsoft.com/office/powerpoint/2010/main" val="14472841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B4BBAA-4CB7-4514-A9AF-8E9ECC018348}" type="datetimeFigureOut">
              <a:rPr lang="es-ES" smtClean="0"/>
              <a:pPr/>
              <a:t>27/06/2014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DE6C42C-10C6-4339-BB24-9DCDB69C68A9}"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4BBAA-4CB7-4514-A9AF-8E9ECC018348}" type="datetimeFigureOut">
              <a:rPr lang="es-ES" smtClean="0"/>
              <a:pPr/>
              <a:t>27/06/2014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6C42C-10C6-4339-BB24-9DCDB69C68A9}"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dirty="0"/>
          </a:p>
        </p:txBody>
      </p:sp>
      <p:pic>
        <p:nvPicPr>
          <p:cNvPr id="4" name="3 Imagen" descr="portadapresentaciones.jpg"/>
          <p:cNvPicPr>
            <a:picLocks noChangeAspect="1"/>
          </p:cNvPicPr>
          <p:nvPr/>
        </p:nvPicPr>
        <p:blipFill>
          <a:blip r:embed="rId2"/>
          <a:stretch>
            <a:fillRect/>
          </a:stretch>
        </p:blipFill>
        <p:spPr>
          <a:xfrm>
            <a:off x="-32" y="0"/>
            <a:ext cx="9144032"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3" name="2 Título"/>
          <p:cNvSpPr>
            <a:spLocks noGrp="1"/>
          </p:cNvSpPr>
          <p:nvPr>
            <p:ph type="title"/>
          </p:nvPr>
        </p:nvSpPr>
        <p:spPr/>
        <p:txBody>
          <a:bodyPr>
            <a:noAutofit/>
          </a:bodyPr>
          <a:lstStyle/>
          <a:p>
            <a:r>
              <a:rPr lang="es-ES_tradnl" sz="2500" dirty="0" smtClean="0">
                <a:latin typeface="Arial Black" pitchFamily="34" charset="0"/>
                <a:cs typeface="Arial" pitchFamily="34" charset="0"/>
              </a:rPr>
              <a:t>Acciones en Detección, Atención y Protección</a:t>
            </a:r>
            <a:r>
              <a:rPr lang="es-ES_tradnl" sz="2500" u="sng" dirty="0" smtClean="0">
                <a:latin typeface="Arial Black" pitchFamily="34" charset="0"/>
                <a:cs typeface="Arial" pitchFamily="34" charset="0"/>
              </a:rPr>
              <a:t/>
            </a:r>
            <a:br>
              <a:rPr lang="es-ES_tradnl" sz="2500" u="sng" dirty="0" smtClean="0">
                <a:latin typeface="Arial Black" pitchFamily="34" charset="0"/>
                <a:cs typeface="Arial" pitchFamily="34" charset="0"/>
              </a:rPr>
            </a:br>
            <a:endParaRPr lang="es-ES_tradnl" sz="2500" dirty="0">
              <a:latin typeface="Arial Black" pitchFamily="34" charset="0"/>
              <a:cs typeface="Arial" pitchFamily="34" charset="0"/>
            </a:endParaRPr>
          </a:p>
        </p:txBody>
      </p:sp>
      <p:sp>
        <p:nvSpPr>
          <p:cNvPr id="5" name="4 Marcador de contenido"/>
          <p:cNvSpPr>
            <a:spLocks noGrp="1"/>
          </p:cNvSpPr>
          <p:nvPr>
            <p:ph sz="half" idx="1"/>
          </p:nvPr>
        </p:nvSpPr>
        <p:spPr/>
        <p:txBody>
          <a:bodyPr>
            <a:normAutofit/>
          </a:bodyPr>
          <a:lstStyle/>
          <a:p>
            <a:pPr marL="0" lvl="0" indent="0" algn="just">
              <a:buNone/>
            </a:pPr>
            <a:endParaRPr lang="es-GT" sz="2000" dirty="0">
              <a:latin typeface="Arial" pitchFamily="34" charset="0"/>
              <a:cs typeface="Arial" pitchFamily="34" charset="0"/>
            </a:endParaRPr>
          </a:p>
          <a:p>
            <a:pPr marL="0" lvl="0" indent="0" algn="just">
              <a:buNone/>
            </a:pPr>
            <a:endParaRPr lang="es-MX" sz="2000" dirty="0" smtClean="0">
              <a:latin typeface="Arial" pitchFamily="34" charset="0"/>
              <a:cs typeface="Arial" pitchFamily="34" charset="0"/>
            </a:endParaRPr>
          </a:p>
        </p:txBody>
      </p:sp>
      <p:sp>
        <p:nvSpPr>
          <p:cNvPr id="6" name="5 Marcador de contenido"/>
          <p:cNvSpPr>
            <a:spLocks noGrp="1"/>
          </p:cNvSpPr>
          <p:nvPr>
            <p:ph sz="half" idx="2"/>
          </p:nvPr>
        </p:nvSpPr>
        <p:spPr>
          <a:xfrm>
            <a:off x="827584" y="1124744"/>
            <a:ext cx="7859216" cy="5168616"/>
          </a:xfrm>
        </p:spPr>
        <p:txBody>
          <a:bodyPr>
            <a:normAutofit/>
          </a:bodyPr>
          <a:lstStyle/>
          <a:p>
            <a:pPr algn="just"/>
            <a:r>
              <a:rPr lang="es-GT" sz="2000" dirty="0" smtClean="0"/>
              <a:t>Entrada en vigencia del Protocolo de la Inspección General de Trabajo para la Detección y Referencia de Casos de Trata de Personas, socializado a nivel nacional a personal del Ministerio de Trabajo y Previsión Social</a:t>
            </a:r>
          </a:p>
          <a:p>
            <a:pPr algn="just"/>
            <a:endParaRPr lang="es-GT" sz="2000" dirty="0" smtClean="0"/>
          </a:p>
          <a:p>
            <a:pPr algn="just"/>
            <a:r>
              <a:rPr lang="es-GT" sz="2000" dirty="0" smtClean="0"/>
              <a:t>Como resultado de investigaciones y acciones de coordinación interinstitucional, se han logrado avances en detección de presuntas victimas de Trata de Personas lo que ha permitido el rescate de las mismas en su mayoría menores de edad, especialmente en la modalidad de Explotación </a:t>
            </a:r>
            <a:r>
              <a:rPr lang="es-GT" sz="2000" dirty="0"/>
              <a:t>L</a:t>
            </a:r>
            <a:r>
              <a:rPr lang="es-GT" sz="2000" dirty="0" smtClean="0"/>
              <a:t>aboral.</a:t>
            </a:r>
          </a:p>
          <a:p>
            <a:pPr marL="0" indent="0" algn="just">
              <a:buNone/>
            </a:pPr>
            <a:endParaRPr lang="es-GT" sz="2000" dirty="0" smtClean="0"/>
          </a:p>
          <a:p>
            <a:pPr algn="just"/>
            <a:r>
              <a:rPr lang="es-GT" sz="2000" dirty="0" smtClean="0"/>
              <a:t>Atención especializada a mujeres adultas y menores de edad presuntas víctimas de Trata de Personas. </a:t>
            </a:r>
          </a:p>
          <a:p>
            <a:pPr marL="0" indent="0" algn="just">
              <a:buNone/>
            </a:pPr>
            <a:endParaRPr lang="es-GT" sz="2400" dirty="0" smtClean="0"/>
          </a:p>
          <a:p>
            <a:pPr marL="0" indent="0" algn="just">
              <a:buNone/>
            </a:pPr>
            <a:endParaRPr lang="es-GT" sz="2400" dirty="0" smtClean="0"/>
          </a:p>
        </p:txBody>
      </p:sp>
    </p:spTree>
    <p:extLst>
      <p:ext uri="{BB962C8B-B14F-4D97-AF65-F5344CB8AC3E}">
        <p14:creationId xmlns:p14="http://schemas.microsoft.com/office/powerpoint/2010/main" val="3719797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457200" y="274638"/>
            <a:ext cx="8229600" cy="1143000"/>
          </a:xfrm>
        </p:spPr>
        <p:txBody>
          <a:bodyPr>
            <a:noAutofit/>
          </a:bodyPr>
          <a:lstStyle/>
          <a:p>
            <a:r>
              <a:rPr lang="es-ES_tradnl" sz="2500" u="sng" dirty="0" smtClean="0">
                <a:latin typeface="Arial Black" pitchFamily="34" charset="0"/>
                <a:cs typeface="Arial" pitchFamily="34" charset="0"/>
              </a:rPr>
              <a:t>Acciones en Protección y Atención</a:t>
            </a:r>
            <a:br>
              <a:rPr lang="es-ES_tradnl" sz="2500" u="sng" dirty="0" smtClean="0">
                <a:latin typeface="Arial Black" pitchFamily="34" charset="0"/>
                <a:cs typeface="Arial" pitchFamily="34" charset="0"/>
              </a:rPr>
            </a:br>
            <a:endParaRPr lang="es-ES_tradnl" sz="2500" dirty="0">
              <a:latin typeface="Arial Black" pitchFamily="34" charset="0"/>
              <a:cs typeface="Arial" pitchFamily="34" charset="0"/>
            </a:endParaRPr>
          </a:p>
        </p:txBody>
      </p:sp>
      <p:pic>
        <p:nvPicPr>
          <p:cNvPr id="7" name="6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graphicFrame>
        <p:nvGraphicFramePr>
          <p:cNvPr id="13" name="1 Gráfico"/>
          <p:cNvGraphicFramePr>
            <a:graphicFrameLocks/>
          </p:cNvGraphicFramePr>
          <p:nvPr>
            <p:extLst>
              <p:ext uri="{D42A27DB-BD31-4B8C-83A1-F6EECF244321}">
                <p14:modId xmlns:p14="http://schemas.microsoft.com/office/powerpoint/2010/main" val="820471426"/>
              </p:ext>
            </p:extLst>
          </p:nvPr>
        </p:nvGraphicFramePr>
        <p:xfrm>
          <a:off x="323529" y="1052736"/>
          <a:ext cx="8424936"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0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3" name="2 Título"/>
          <p:cNvSpPr>
            <a:spLocks noGrp="1"/>
          </p:cNvSpPr>
          <p:nvPr>
            <p:ph type="title"/>
          </p:nvPr>
        </p:nvSpPr>
        <p:spPr/>
        <p:txBody>
          <a:bodyPr>
            <a:noAutofit/>
          </a:bodyPr>
          <a:lstStyle/>
          <a:p>
            <a:r>
              <a:rPr lang="es-ES_tradnl" sz="2500" dirty="0" smtClean="0">
                <a:latin typeface="Arial Black" pitchFamily="34" charset="0"/>
                <a:cs typeface="Arial" pitchFamily="34" charset="0"/>
              </a:rPr>
              <a:t>Acciones en Repatriación</a:t>
            </a:r>
            <a:r>
              <a:rPr lang="es-ES_tradnl" sz="2500" u="sng" dirty="0" smtClean="0">
                <a:latin typeface="Arial Black" pitchFamily="34" charset="0"/>
                <a:cs typeface="Arial" pitchFamily="34" charset="0"/>
              </a:rPr>
              <a:t/>
            </a:r>
            <a:br>
              <a:rPr lang="es-ES_tradnl" sz="2500" u="sng" dirty="0" smtClean="0">
                <a:latin typeface="Arial Black" pitchFamily="34" charset="0"/>
                <a:cs typeface="Arial" pitchFamily="34" charset="0"/>
              </a:rPr>
            </a:br>
            <a:endParaRPr lang="es-ES_tradnl" sz="2500" dirty="0">
              <a:latin typeface="Arial Black" pitchFamily="34" charset="0"/>
              <a:cs typeface="Arial" pitchFamily="34" charset="0"/>
            </a:endParaRPr>
          </a:p>
        </p:txBody>
      </p:sp>
      <p:sp>
        <p:nvSpPr>
          <p:cNvPr id="5" name="4 Marcador de contenido"/>
          <p:cNvSpPr>
            <a:spLocks noGrp="1"/>
          </p:cNvSpPr>
          <p:nvPr>
            <p:ph sz="half" idx="1"/>
          </p:nvPr>
        </p:nvSpPr>
        <p:spPr/>
        <p:txBody>
          <a:bodyPr>
            <a:normAutofit/>
          </a:bodyPr>
          <a:lstStyle/>
          <a:p>
            <a:pPr marL="0" lvl="0" indent="0" algn="just">
              <a:buNone/>
            </a:pPr>
            <a:endParaRPr lang="es-GT" sz="2000" dirty="0">
              <a:latin typeface="Arial" pitchFamily="34" charset="0"/>
              <a:cs typeface="Arial" pitchFamily="34" charset="0"/>
            </a:endParaRPr>
          </a:p>
          <a:p>
            <a:pPr marL="0" lvl="0" indent="0" algn="just">
              <a:buNone/>
            </a:pPr>
            <a:endParaRPr lang="es-MX" sz="2000" dirty="0" smtClean="0">
              <a:latin typeface="Arial" pitchFamily="34" charset="0"/>
              <a:cs typeface="Arial" pitchFamily="34" charset="0"/>
            </a:endParaRPr>
          </a:p>
        </p:txBody>
      </p:sp>
      <p:sp>
        <p:nvSpPr>
          <p:cNvPr id="6" name="5 Marcador de contenido"/>
          <p:cNvSpPr>
            <a:spLocks noGrp="1"/>
          </p:cNvSpPr>
          <p:nvPr>
            <p:ph sz="half" idx="2"/>
          </p:nvPr>
        </p:nvSpPr>
        <p:spPr>
          <a:xfrm>
            <a:off x="827584" y="1124744"/>
            <a:ext cx="7859216" cy="5168616"/>
          </a:xfrm>
        </p:spPr>
        <p:txBody>
          <a:bodyPr>
            <a:normAutofit/>
          </a:bodyPr>
          <a:lstStyle/>
          <a:p>
            <a:pPr marL="0" indent="0" algn="just">
              <a:buNone/>
            </a:pPr>
            <a:endParaRPr lang="es-GT" sz="2400" dirty="0" smtClean="0"/>
          </a:p>
          <a:p>
            <a:pPr algn="just"/>
            <a:r>
              <a:rPr lang="es-GT" sz="2400" dirty="0" smtClean="0"/>
              <a:t>Actualización y socialización del nuevo Protocolo de Coordinación Interinstitucional para la Repatriación de Victimas de Trata de Personas.</a:t>
            </a:r>
            <a:endParaRPr lang="es-GT" sz="2400" dirty="0"/>
          </a:p>
          <a:p>
            <a:pPr marL="0" indent="0" algn="just">
              <a:buNone/>
            </a:pPr>
            <a:endParaRPr lang="es-GT" sz="2400" dirty="0" smtClean="0"/>
          </a:p>
          <a:p>
            <a:pPr algn="just"/>
            <a:r>
              <a:rPr lang="es-GT" sz="2400" dirty="0" smtClean="0"/>
              <a:t>Repatriaciones ordenadas y seguras de presuntas Víctimas de Trata de Personas,  guatemaltecas en el extranjero, así  extranjeros en Guatemala.</a:t>
            </a:r>
          </a:p>
          <a:p>
            <a:pPr marL="0" indent="0" algn="just">
              <a:buNone/>
            </a:pPr>
            <a:endParaRPr lang="es-GT" sz="2400" dirty="0" smtClean="0"/>
          </a:p>
        </p:txBody>
      </p:sp>
    </p:spTree>
    <p:extLst>
      <p:ext uri="{BB962C8B-B14F-4D97-AF65-F5344CB8AC3E}">
        <p14:creationId xmlns:p14="http://schemas.microsoft.com/office/powerpoint/2010/main" val="3573703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3" name="2 Título"/>
          <p:cNvSpPr>
            <a:spLocks noGrp="1"/>
          </p:cNvSpPr>
          <p:nvPr>
            <p:ph type="title"/>
          </p:nvPr>
        </p:nvSpPr>
        <p:spPr/>
        <p:txBody>
          <a:bodyPr>
            <a:noAutofit/>
          </a:bodyPr>
          <a:lstStyle/>
          <a:p>
            <a:r>
              <a:rPr lang="es-ES_tradnl" sz="2500" dirty="0" smtClean="0">
                <a:latin typeface="Arial Black" pitchFamily="34" charset="0"/>
                <a:cs typeface="Arial" pitchFamily="34" charset="0"/>
              </a:rPr>
              <a:t>Acciones en Repatriación</a:t>
            </a:r>
            <a:r>
              <a:rPr lang="es-ES_tradnl" sz="2500" u="sng" dirty="0" smtClean="0">
                <a:latin typeface="Arial Black" pitchFamily="34" charset="0"/>
                <a:cs typeface="Arial" pitchFamily="34" charset="0"/>
              </a:rPr>
              <a:t/>
            </a:r>
            <a:br>
              <a:rPr lang="es-ES_tradnl" sz="2500" u="sng" dirty="0" smtClean="0">
                <a:latin typeface="Arial Black" pitchFamily="34" charset="0"/>
                <a:cs typeface="Arial" pitchFamily="34" charset="0"/>
              </a:rPr>
            </a:br>
            <a:endParaRPr lang="es-ES_tradnl" sz="2500" dirty="0">
              <a:latin typeface="Arial Black" pitchFamily="34" charset="0"/>
              <a:cs typeface="Arial" pitchFamily="34" charset="0"/>
            </a:endParaRPr>
          </a:p>
        </p:txBody>
      </p:sp>
      <p:sp>
        <p:nvSpPr>
          <p:cNvPr id="5" name="4 Marcador de contenido"/>
          <p:cNvSpPr>
            <a:spLocks noGrp="1"/>
          </p:cNvSpPr>
          <p:nvPr>
            <p:ph sz="half" idx="1"/>
          </p:nvPr>
        </p:nvSpPr>
        <p:spPr/>
        <p:txBody>
          <a:bodyPr>
            <a:normAutofit/>
          </a:bodyPr>
          <a:lstStyle/>
          <a:p>
            <a:pPr marL="0" lvl="0" indent="0" algn="just">
              <a:buNone/>
            </a:pPr>
            <a:endParaRPr lang="es-GT" sz="2000" dirty="0">
              <a:latin typeface="Arial" pitchFamily="34" charset="0"/>
              <a:cs typeface="Arial" pitchFamily="34" charset="0"/>
            </a:endParaRPr>
          </a:p>
          <a:p>
            <a:pPr marL="0" lvl="0" indent="0" algn="just">
              <a:buNone/>
            </a:pPr>
            <a:endParaRPr lang="es-MX" sz="2000" dirty="0" smtClean="0">
              <a:latin typeface="Arial" pitchFamily="34" charset="0"/>
              <a:cs typeface="Arial" pitchFamily="34" charset="0"/>
            </a:endParaRPr>
          </a:p>
        </p:txBody>
      </p:sp>
      <p:sp>
        <p:nvSpPr>
          <p:cNvPr id="6" name="5 Marcador de contenido"/>
          <p:cNvSpPr>
            <a:spLocks noGrp="1"/>
          </p:cNvSpPr>
          <p:nvPr>
            <p:ph sz="half" idx="2"/>
          </p:nvPr>
        </p:nvSpPr>
        <p:spPr>
          <a:xfrm>
            <a:off x="827584" y="1124744"/>
            <a:ext cx="7859216" cy="5168616"/>
          </a:xfrm>
        </p:spPr>
        <p:txBody>
          <a:bodyPr>
            <a:normAutofit/>
          </a:bodyPr>
          <a:lstStyle/>
          <a:p>
            <a:pPr marL="0" indent="0" algn="just">
              <a:buNone/>
            </a:pPr>
            <a:endParaRPr lang="es-GT" sz="2400" dirty="0" smtClean="0"/>
          </a:p>
          <a:p>
            <a:pPr marL="0" indent="0" algn="just">
              <a:buNone/>
            </a:pPr>
            <a:endParaRPr lang="es-GT" sz="2400" dirty="0" smtClean="0"/>
          </a:p>
        </p:txBody>
      </p:sp>
      <p:pic>
        <p:nvPicPr>
          <p:cNvPr id="5122" name="Picture 2" descr="C:\Users\amorales\AppData\Local\Microsoft\Windows\Temporary Internet Files\Content.Outlook\LKR3YAX3\IMG-20140314-WA000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1151032"/>
            <a:ext cx="5904656" cy="489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20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Título"/>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2500" u="sng" dirty="0" smtClean="0">
                <a:latin typeface="Arial Black" pitchFamily="34" charset="0"/>
                <a:cs typeface="Arial" pitchFamily="34" charset="0"/>
              </a:rPr>
              <a:t>Repatriaciones por modalidad durante el 2013</a:t>
            </a:r>
            <a:endParaRPr lang="es-ES_tradnl" sz="2500" dirty="0">
              <a:latin typeface="Arial Black" pitchFamily="34" charset="0"/>
              <a:cs typeface="Arial" pitchFamily="34" charset="0"/>
            </a:endParaRPr>
          </a:p>
        </p:txBody>
      </p:sp>
      <p:pic>
        <p:nvPicPr>
          <p:cNvPr id="8" name="7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graphicFrame>
        <p:nvGraphicFramePr>
          <p:cNvPr id="9" name="10 Gráfico"/>
          <p:cNvGraphicFramePr>
            <a:graphicFrameLocks/>
          </p:cNvGraphicFramePr>
          <p:nvPr>
            <p:extLst>
              <p:ext uri="{D42A27DB-BD31-4B8C-83A1-F6EECF244321}">
                <p14:modId xmlns:p14="http://schemas.microsoft.com/office/powerpoint/2010/main" val="36190005"/>
              </p:ext>
            </p:extLst>
          </p:nvPr>
        </p:nvGraphicFramePr>
        <p:xfrm>
          <a:off x="683536" y="1196752"/>
          <a:ext cx="7776864" cy="45319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6662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a:graphicFrameLocks/>
          </p:cNvGraphicFramePr>
          <p:nvPr>
            <p:extLst>
              <p:ext uri="{D42A27DB-BD31-4B8C-83A1-F6EECF244321}">
                <p14:modId xmlns:p14="http://schemas.microsoft.com/office/powerpoint/2010/main" val="2745887169"/>
              </p:ext>
            </p:extLst>
          </p:nvPr>
        </p:nvGraphicFramePr>
        <p:xfrm>
          <a:off x="683568" y="1124744"/>
          <a:ext cx="7632848" cy="4680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5 Imagen" descr="plantillaabajopresentac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7" name="2 Título"/>
          <p:cNvSpPr>
            <a:spLocks noGrp="1"/>
          </p:cNvSpPr>
          <p:nvPr>
            <p:ph type="title"/>
          </p:nvPr>
        </p:nvSpPr>
        <p:spPr>
          <a:xfrm>
            <a:off x="457200" y="274638"/>
            <a:ext cx="8229600" cy="1143000"/>
          </a:xfrm>
        </p:spPr>
        <p:txBody>
          <a:bodyPr>
            <a:noAutofit/>
          </a:bodyPr>
          <a:lstStyle/>
          <a:p>
            <a:r>
              <a:rPr lang="es-ES_tradnl" sz="2500" u="sng" dirty="0" smtClean="0">
                <a:latin typeface="Arial Black" pitchFamily="34" charset="0"/>
                <a:cs typeface="Arial" pitchFamily="34" charset="0"/>
              </a:rPr>
              <a:t>Repatriaciones realizadas durante el 2013 a mayo de 2014</a:t>
            </a:r>
            <a:br>
              <a:rPr lang="es-ES_tradnl" sz="2500" u="sng" dirty="0" smtClean="0">
                <a:latin typeface="Arial Black" pitchFamily="34" charset="0"/>
                <a:cs typeface="Arial" pitchFamily="34" charset="0"/>
              </a:rPr>
            </a:br>
            <a:endParaRPr lang="es-ES_tradnl" sz="2500" dirty="0">
              <a:latin typeface="Arial Black" pitchFamily="34" charset="0"/>
              <a:cs typeface="Arial" pitchFamily="34" charset="0"/>
            </a:endParaRPr>
          </a:p>
        </p:txBody>
      </p:sp>
      <p:graphicFrame>
        <p:nvGraphicFramePr>
          <p:cNvPr id="8" name="6 Gráfico"/>
          <p:cNvGraphicFramePr>
            <a:graphicFrameLocks/>
          </p:cNvGraphicFramePr>
          <p:nvPr>
            <p:extLst>
              <p:ext uri="{D42A27DB-BD31-4B8C-83A1-F6EECF244321}">
                <p14:modId xmlns:p14="http://schemas.microsoft.com/office/powerpoint/2010/main" val="3453036623"/>
              </p:ext>
            </p:extLst>
          </p:nvPr>
        </p:nvGraphicFramePr>
        <p:xfrm>
          <a:off x="683568" y="980728"/>
          <a:ext cx="7704856" cy="4824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678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3" name="2 Título"/>
          <p:cNvSpPr>
            <a:spLocks noGrp="1"/>
          </p:cNvSpPr>
          <p:nvPr>
            <p:ph type="title"/>
          </p:nvPr>
        </p:nvSpPr>
        <p:spPr/>
        <p:txBody>
          <a:bodyPr>
            <a:noAutofit/>
          </a:bodyPr>
          <a:lstStyle/>
          <a:p>
            <a:r>
              <a:rPr lang="es-ES_tradnl" sz="2500" dirty="0" smtClean="0">
                <a:latin typeface="Arial Black" pitchFamily="34" charset="0"/>
                <a:cs typeface="Arial" pitchFamily="34" charset="0"/>
              </a:rPr>
              <a:t>Acciones en Persecución y Sanción</a:t>
            </a:r>
            <a:r>
              <a:rPr lang="es-ES_tradnl" sz="2500" u="sng" dirty="0" smtClean="0">
                <a:latin typeface="Arial Black" pitchFamily="34" charset="0"/>
                <a:cs typeface="Arial" pitchFamily="34" charset="0"/>
              </a:rPr>
              <a:t/>
            </a:r>
            <a:br>
              <a:rPr lang="es-ES_tradnl" sz="2500" u="sng" dirty="0" smtClean="0">
                <a:latin typeface="Arial Black" pitchFamily="34" charset="0"/>
                <a:cs typeface="Arial" pitchFamily="34" charset="0"/>
              </a:rPr>
            </a:br>
            <a:endParaRPr lang="es-ES_tradnl" sz="2500" dirty="0">
              <a:latin typeface="Arial Black" pitchFamily="34" charset="0"/>
              <a:cs typeface="Arial" pitchFamily="34" charset="0"/>
            </a:endParaRPr>
          </a:p>
        </p:txBody>
      </p:sp>
      <p:sp>
        <p:nvSpPr>
          <p:cNvPr id="5" name="4 Marcador de contenido"/>
          <p:cNvSpPr>
            <a:spLocks noGrp="1"/>
          </p:cNvSpPr>
          <p:nvPr>
            <p:ph sz="half" idx="1"/>
          </p:nvPr>
        </p:nvSpPr>
        <p:spPr/>
        <p:txBody>
          <a:bodyPr>
            <a:normAutofit fontScale="92500"/>
          </a:bodyPr>
          <a:lstStyle/>
          <a:p>
            <a:pPr marL="0" lvl="0" indent="0" algn="just">
              <a:buNone/>
            </a:pPr>
            <a:endParaRPr lang="es-GT" sz="2000" dirty="0">
              <a:latin typeface="Arial" pitchFamily="34" charset="0"/>
              <a:cs typeface="Arial" pitchFamily="34" charset="0"/>
            </a:endParaRPr>
          </a:p>
          <a:p>
            <a:pPr marL="0" lvl="0" indent="0" algn="just">
              <a:buNone/>
            </a:pPr>
            <a:endParaRPr lang="es-MX" sz="2000" dirty="0" smtClean="0">
              <a:latin typeface="Arial" pitchFamily="34" charset="0"/>
              <a:cs typeface="Arial" pitchFamily="34" charset="0"/>
            </a:endParaRPr>
          </a:p>
        </p:txBody>
      </p:sp>
      <p:sp>
        <p:nvSpPr>
          <p:cNvPr id="6" name="5 Marcador de contenido"/>
          <p:cNvSpPr>
            <a:spLocks noGrp="1"/>
          </p:cNvSpPr>
          <p:nvPr>
            <p:ph sz="half" idx="2"/>
          </p:nvPr>
        </p:nvSpPr>
        <p:spPr>
          <a:xfrm>
            <a:off x="467544" y="908720"/>
            <a:ext cx="8352928" cy="5328592"/>
          </a:xfrm>
        </p:spPr>
        <p:txBody>
          <a:bodyPr>
            <a:normAutofit fontScale="92500"/>
          </a:bodyPr>
          <a:lstStyle/>
          <a:p>
            <a:pPr algn="just"/>
            <a:r>
              <a:rPr lang="es-GT" sz="2400" dirty="0"/>
              <a:t>Se Fortaleció la Fiscalía de la Sección contra la Trata de Personas del Ministerio Público, aumentando a </a:t>
            </a:r>
            <a:r>
              <a:rPr lang="es-GT" sz="2400" b="1" dirty="0"/>
              <a:t>22</a:t>
            </a:r>
            <a:r>
              <a:rPr lang="es-GT" sz="2400" dirty="0"/>
              <a:t> el número de recurso humano en  comparación al año 2012 que solo contaba con 12 personas.</a:t>
            </a:r>
          </a:p>
          <a:p>
            <a:endParaRPr lang="es-GT" sz="2400" dirty="0" smtClean="0"/>
          </a:p>
          <a:p>
            <a:pPr algn="just"/>
            <a:r>
              <a:rPr lang="es-GT" sz="2400" dirty="0" smtClean="0"/>
              <a:t>Se incrementó el número de autos de procesamiento durante el año 2013 a  un total de </a:t>
            </a:r>
            <a:r>
              <a:rPr lang="es-GT" sz="2400" b="1" dirty="0" smtClean="0"/>
              <a:t>62</a:t>
            </a:r>
            <a:r>
              <a:rPr lang="es-GT" sz="2400" dirty="0" smtClean="0"/>
              <a:t> autos dictados en casos de Trata de Personas.</a:t>
            </a:r>
          </a:p>
          <a:p>
            <a:pPr marL="0" indent="0" algn="just">
              <a:buNone/>
            </a:pPr>
            <a:endParaRPr lang="es-GT" sz="2400" dirty="0" smtClean="0"/>
          </a:p>
          <a:p>
            <a:pPr algn="just"/>
            <a:r>
              <a:rPr lang="es-GT" sz="2400" dirty="0" smtClean="0"/>
              <a:t>En ese mismo año,  </a:t>
            </a:r>
            <a:r>
              <a:rPr lang="es-GT" sz="2400" b="1" dirty="0" smtClean="0"/>
              <a:t>67</a:t>
            </a:r>
            <a:r>
              <a:rPr lang="es-GT" sz="2400" dirty="0" smtClean="0"/>
              <a:t> personas fueron acusadas por el delito de Trata de Personas.</a:t>
            </a:r>
          </a:p>
          <a:p>
            <a:pPr marL="0" indent="0" algn="just">
              <a:buNone/>
            </a:pPr>
            <a:endParaRPr lang="es-GT" sz="2400" dirty="0" smtClean="0"/>
          </a:p>
          <a:p>
            <a:pPr algn="just"/>
            <a:r>
              <a:rPr lang="es-GT" sz="2400" dirty="0" smtClean="0"/>
              <a:t>Durante el año 2013 se emitieron </a:t>
            </a:r>
            <a:r>
              <a:rPr lang="es-GT" sz="2400" b="1" dirty="0" smtClean="0"/>
              <a:t>12</a:t>
            </a:r>
            <a:r>
              <a:rPr lang="es-GT" sz="2400" dirty="0" smtClean="0"/>
              <a:t> sentencias condenatorias y durante el presente año ya se cuenta con </a:t>
            </a:r>
            <a:r>
              <a:rPr lang="es-GT" sz="2400" b="1" dirty="0" smtClean="0"/>
              <a:t>8 </a:t>
            </a:r>
            <a:r>
              <a:rPr lang="es-GT" sz="2400" dirty="0" smtClean="0"/>
              <a:t>sentencias condenatorias.</a:t>
            </a:r>
          </a:p>
          <a:p>
            <a:pPr marL="0" indent="0" algn="just">
              <a:buNone/>
            </a:pPr>
            <a:endParaRPr lang="es-GT" sz="2400" dirty="0" smtClean="0"/>
          </a:p>
          <a:p>
            <a:endParaRPr lang="es-GT" sz="2400" dirty="0" smtClean="0"/>
          </a:p>
          <a:p>
            <a:endParaRPr lang="es-GT" sz="2400" dirty="0" smtClean="0"/>
          </a:p>
          <a:p>
            <a:endParaRPr lang="es-GT" sz="2400" dirty="0" smtClean="0"/>
          </a:p>
          <a:p>
            <a:endParaRPr lang="es-GT" sz="2400" dirty="0"/>
          </a:p>
          <a:p>
            <a:endParaRPr lang="es-GT" sz="2400" dirty="0"/>
          </a:p>
        </p:txBody>
      </p:sp>
    </p:spTree>
    <p:extLst>
      <p:ext uri="{BB962C8B-B14F-4D97-AF65-F5344CB8AC3E}">
        <p14:creationId xmlns:p14="http://schemas.microsoft.com/office/powerpoint/2010/main" val="1122744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5" name="4 Marcador de contenido"/>
          <p:cNvSpPr>
            <a:spLocks noGrp="1"/>
          </p:cNvSpPr>
          <p:nvPr>
            <p:ph sz="half" idx="1"/>
          </p:nvPr>
        </p:nvSpPr>
        <p:spPr/>
        <p:txBody>
          <a:bodyPr>
            <a:normAutofit/>
          </a:bodyPr>
          <a:lstStyle/>
          <a:p>
            <a:pPr marL="0" lvl="0" indent="0" algn="just">
              <a:buNone/>
            </a:pPr>
            <a:endParaRPr lang="es-GT" sz="2000" dirty="0">
              <a:latin typeface="Arial" pitchFamily="34" charset="0"/>
              <a:cs typeface="Arial" pitchFamily="34" charset="0"/>
            </a:endParaRPr>
          </a:p>
          <a:p>
            <a:pPr marL="0" lvl="0" indent="0" algn="just">
              <a:buNone/>
            </a:pPr>
            <a:endParaRPr lang="es-MX" sz="2000" dirty="0" smtClean="0">
              <a:latin typeface="Arial" pitchFamily="34" charset="0"/>
              <a:cs typeface="Arial" pitchFamily="34" charset="0"/>
            </a:endParaRPr>
          </a:p>
        </p:txBody>
      </p:sp>
      <p:sp>
        <p:nvSpPr>
          <p:cNvPr id="6" name="5 Marcador de contenido"/>
          <p:cNvSpPr>
            <a:spLocks noGrp="1"/>
          </p:cNvSpPr>
          <p:nvPr>
            <p:ph sz="half" idx="2"/>
          </p:nvPr>
        </p:nvSpPr>
        <p:spPr>
          <a:xfrm>
            <a:off x="467544" y="908720"/>
            <a:ext cx="8352928" cy="5328592"/>
          </a:xfrm>
        </p:spPr>
        <p:txBody>
          <a:bodyPr>
            <a:normAutofit/>
          </a:bodyPr>
          <a:lstStyle/>
          <a:p>
            <a:endParaRPr lang="es-GT" sz="2400" dirty="0" smtClean="0"/>
          </a:p>
          <a:p>
            <a:endParaRPr lang="es-GT" sz="2400" dirty="0"/>
          </a:p>
          <a:p>
            <a:endParaRPr lang="es-GT"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625" y="764704"/>
            <a:ext cx="8285163" cy="480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548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3" name="2 Título"/>
          <p:cNvSpPr>
            <a:spLocks noGrp="1"/>
          </p:cNvSpPr>
          <p:nvPr>
            <p:ph type="title"/>
          </p:nvPr>
        </p:nvSpPr>
        <p:spPr/>
        <p:txBody>
          <a:bodyPr>
            <a:noAutofit/>
          </a:bodyPr>
          <a:lstStyle/>
          <a:p>
            <a:r>
              <a:rPr lang="es-ES_tradnl" sz="2500" u="sng" dirty="0" smtClean="0">
                <a:latin typeface="Arial Black" pitchFamily="34" charset="0"/>
                <a:cs typeface="Arial" pitchFamily="34" charset="0"/>
              </a:rPr>
              <a:t>Acciones en Persecución y Sanción</a:t>
            </a:r>
            <a:br>
              <a:rPr lang="es-ES_tradnl" sz="2500" u="sng" dirty="0" smtClean="0">
                <a:latin typeface="Arial Black" pitchFamily="34" charset="0"/>
                <a:cs typeface="Arial" pitchFamily="34" charset="0"/>
              </a:rPr>
            </a:br>
            <a:endParaRPr lang="es-ES_tradnl" sz="2500" dirty="0">
              <a:latin typeface="Arial Black" pitchFamily="34" charset="0"/>
              <a:cs typeface="Arial" pitchFamily="34" charset="0"/>
            </a:endParaRPr>
          </a:p>
        </p:txBody>
      </p:sp>
      <p:sp>
        <p:nvSpPr>
          <p:cNvPr id="5" name="4 Marcador de contenido"/>
          <p:cNvSpPr>
            <a:spLocks noGrp="1"/>
          </p:cNvSpPr>
          <p:nvPr>
            <p:ph sz="half" idx="1"/>
          </p:nvPr>
        </p:nvSpPr>
        <p:spPr/>
        <p:txBody>
          <a:bodyPr>
            <a:normAutofit/>
          </a:bodyPr>
          <a:lstStyle/>
          <a:p>
            <a:pPr marL="0" lvl="0" indent="0" algn="just">
              <a:buNone/>
            </a:pPr>
            <a:endParaRPr lang="es-GT" sz="2000" dirty="0">
              <a:latin typeface="Arial" pitchFamily="34" charset="0"/>
              <a:cs typeface="Arial" pitchFamily="34" charset="0"/>
            </a:endParaRPr>
          </a:p>
          <a:p>
            <a:pPr marL="0" lvl="0" indent="0" algn="just">
              <a:buNone/>
            </a:pPr>
            <a:endParaRPr lang="es-MX" sz="2000" dirty="0" smtClean="0">
              <a:latin typeface="Arial" pitchFamily="34" charset="0"/>
              <a:cs typeface="Arial" pitchFamily="34" charset="0"/>
            </a:endParaRPr>
          </a:p>
        </p:txBody>
      </p:sp>
      <p:graphicFrame>
        <p:nvGraphicFramePr>
          <p:cNvPr id="8" name="5 Gráfico"/>
          <p:cNvGraphicFramePr>
            <a:graphicFrameLocks/>
          </p:cNvGraphicFramePr>
          <p:nvPr>
            <p:extLst>
              <p:ext uri="{D42A27DB-BD31-4B8C-83A1-F6EECF244321}">
                <p14:modId xmlns:p14="http://schemas.microsoft.com/office/powerpoint/2010/main" val="1985566346"/>
              </p:ext>
            </p:extLst>
          </p:nvPr>
        </p:nvGraphicFramePr>
        <p:xfrm>
          <a:off x="899592" y="1196752"/>
          <a:ext cx="7632848"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8563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3" name="2 Título"/>
          <p:cNvSpPr>
            <a:spLocks noGrp="1"/>
          </p:cNvSpPr>
          <p:nvPr>
            <p:ph type="title"/>
          </p:nvPr>
        </p:nvSpPr>
        <p:spPr/>
        <p:txBody>
          <a:bodyPr>
            <a:noAutofit/>
          </a:bodyPr>
          <a:lstStyle/>
          <a:p>
            <a:r>
              <a:rPr lang="es-ES_tradnl" sz="2500" u="sng" dirty="0" smtClean="0">
                <a:latin typeface="Arial Black" pitchFamily="34" charset="0"/>
                <a:cs typeface="Arial" pitchFamily="34" charset="0"/>
              </a:rPr>
              <a:t>Edades de las víctimas identificadas por el Ministerio Público</a:t>
            </a:r>
            <a:endParaRPr lang="es-ES_tradnl" sz="2500" dirty="0">
              <a:latin typeface="Arial Black" pitchFamily="34" charset="0"/>
              <a:cs typeface="Arial" pitchFamily="34" charset="0"/>
            </a:endParaRPr>
          </a:p>
        </p:txBody>
      </p:sp>
      <p:sp>
        <p:nvSpPr>
          <p:cNvPr id="5" name="4 Marcador de contenido"/>
          <p:cNvSpPr>
            <a:spLocks noGrp="1"/>
          </p:cNvSpPr>
          <p:nvPr>
            <p:ph sz="half" idx="1"/>
          </p:nvPr>
        </p:nvSpPr>
        <p:spPr/>
        <p:txBody>
          <a:bodyPr>
            <a:normAutofit/>
          </a:bodyPr>
          <a:lstStyle/>
          <a:p>
            <a:pPr marL="0" lvl="0" indent="0" algn="just">
              <a:buNone/>
            </a:pPr>
            <a:endParaRPr lang="es-GT" sz="2000" dirty="0">
              <a:latin typeface="Arial" pitchFamily="34" charset="0"/>
              <a:cs typeface="Arial" pitchFamily="34" charset="0"/>
            </a:endParaRPr>
          </a:p>
          <a:p>
            <a:pPr marL="0" lvl="0" indent="0" algn="just">
              <a:buNone/>
            </a:pPr>
            <a:endParaRPr lang="es-MX" sz="2000" dirty="0" smtClean="0">
              <a:latin typeface="Arial" pitchFamily="34" charset="0"/>
              <a:cs typeface="Arial" pitchFamily="34" charset="0"/>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1201996"/>
            <a:ext cx="6264696"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414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3" name="2 Título"/>
          <p:cNvSpPr>
            <a:spLocks noGrp="1"/>
          </p:cNvSpPr>
          <p:nvPr>
            <p:ph type="ctrTitle"/>
          </p:nvPr>
        </p:nvSpPr>
        <p:spPr/>
        <p:txBody>
          <a:bodyPr>
            <a:noAutofit/>
          </a:bodyPr>
          <a:lstStyle/>
          <a:p>
            <a:r>
              <a:rPr lang="es-MX" sz="2800" b="1" cap="all" dirty="0" smtClean="0">
                <a:latin typeface="Arial Black" pitchFamily="34" charset="0"/>
              </a:rPr>
              <a:t>“AVANCES DE GUATEMALA EN MATERIA DE Trata de personas”</a:t>
            </a:r>
            <a:endParaRPr lang="es-ES_tradnl" sz="2800" dirty="0">
              <a:latin typeface="Arial Black" pitchFamily="34" charset="0"/>
            </a:endParaRPr>
          </a:p>
        </p:txBody>
      </p:sp>
      <p:sp>
        <p:nvSpPr>
          <p:cNvPr id="5" name="4 Subtítulo"/>
          <p:cNvSpPr>
            <a:spLocks noGrp="1"/>
          </p:cNvSpPr>
          <p:nvPr>
            <p:ph type="subTitle" idx="1"/>
          </p:nvPr>
        </p:nvSpPr>
        <p:spPr/>
        <p:txBody>
          <a:bodyPr/>
          <a:lstStyle/>
          <a:p>
            <a:pPr lvl="0" algn="r" fontAlgn="base">
              <a:spcBef>
                <a:spcPct val="0"/>
              </a:spcBef>
              <a:spcAft>
                <a:spcPct val="0"/>
              </a:spcAft>
            </a:pPr>
            <a:endParaRPr lang="es-MX" sz="1600" dirty="0" smtClean="0">
              <a:solidFill>
                <a:srgbClr val="2F2B20"/>
              </a:solidFill>
              <a:latin typeface="Arial" pitchFamily="-65" charset="0"/>
            </a:endParaRPr>
          </a:p>
          <a:p>
            <a:pPr lvl="0" algn="r" fontAlgn="base">
              <a:spcBef>
                <a:spcPct val="0"/>
              </a:spcBef>
              <a:spcAft>
                <a:spcPct val="0"/>
              </a:spcAft>
            </a:pPr>
            <a:endParaRPr lang="es-MX" sz="1600" dirty="0" smtClean="0">
              <a:solidFill>
                <a:srgbClr val="2F2B20"/>
              </a:solidFill>
              <a:latin typeface="Arial" pitchFamily="-65" charset="0"/>
            </a:endParaRPr>
          </a:p>
          <a:p>
            <a:pPr lvl="0" algn="r" fontAlgn="base">
              <a:spcBef>
                <a:spcPct val="0"/>
              </a:spcBef>
              <a:spcAft>
                <a:spcPct val="0"/>
              </a:spcAft>
            </a:pPr>
            <a:endParaRPr lang="es-MX" sz="1600" dirty="0" smtClean="0">
              <a:solidFill>
                <a:srgbClr val="2F2B20"/>
              </a:solidFill>
              <a:latin typeface="Arial" pitchFamily="-65" charset="0"/>
            </a:endParaRPr>
          </a:p>
          <a:p>
            <a:pPr lvl="0" algn="r" fontAlgn="base">
              <a:spcBef>
                <a:spcPct val="0"/>
              </a:spcBef>
              <a:spcAft>
                <a:spcPct val="0"/>
              </a:spcAft>
            </a:pPr>
            <a:endParaRPr lang="es-MX" sz="1600" dirty="0" smtClean="0">
              <a:solidFill>
                <a:srgbClr val="2F2B20"/>
              </a:solidFill>
              <a:latin typeface="Arial" pitchFamily="-65" charset="0"/>
            </a:endParaRPr>
          </a:p>
          <a:p>
            <a:pPr lvl="0" algn="r" fontAlgn="base">
              <a:spcBef>
                <a:spcPct val="0"/>
              </a:spcBef>
              <a:spcAft>
                <a:spcPct val="0"/>
              </a:spcAft>
            </a:pPr>
            <a:r>
              <a:rPr lang="es-MX" sz="1600" dirty="0" smtClean="0">
                <a:solidFill>
                  <a:srgbClr val="2F2B20"/>
                </a:solidFill>
                <a:latin typeface="Arial" pitchFamily="-65" charset="0"/>
              </a:rPr>
              <a:t>Ministerio de Relaciones Exteriores </a:t>
            </a:r>
          </a:p>
          <a:p>
            <a:pPr lvl="0" algn="r" fontAlgn="base">
              <a:spcBef>
                <a:spcPct val="0"/>
              </a:spcBef>
              <a:spcAft>
                <a:spcPct val="0"/>
              </a:spcAft>
            </a:pPr>
            <a:r>
              <a:rPr lang="es-MX" sz="1600" dirty="0" smtClean="0">
                <a:solidFill>
                  <a:srgbClr val="2F2B20"/>
                </a:solidFill>
                <a:latin typeface="Arial" pitchFamily="-65" charset="0"/>
              </a:rPr>
              <a:t>Guatemala, 24 de junio de 2014</a:t>
            </a:r>
            <a:endParaRPr lang="es-ES" sz="1600" dirty="0" smtClean="0">
              <a:solidFill>
                <a:srgbClr val="2F2B20"/>
              </a:solidFill>
              <a:latin typeface="Arial" pitchFamily="-65" charset="0"/>
            </a:endParaRPr>
          </a:p>
          <a:p>
            <a:endParaRPr lang="es-ES_trad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3" name="2 Título"/>
          <p:cNvSpPr>
            <a:spLocks noGrp="1"/>
          </p:cNvSpPr>
          <p:nvPr>
            <p:ph type="ctrTitle"/>
          </p:nvPr>
        </p:nvSpPr>
        <p:spPr>
          <a:xfrm>
            <a:off x="685800" y="1643051"/>
            <a:ext cx="7772400" cy="1957400"/>
          </a:xfrm>
        </p:spPr>
        <p:txBody>
          <a:bodyPr>
            <a:normAutofit/>
          </a:bodyPr>
          <a:lstStyle/>
          <a:p>
            <a:r>
              <a:rPr lang="es-ES_tradnl" sz="3600" dirty="0" smtClean="0">
                <a:latin typeface="Arial Black" pitchFamily="34" charset="0"/>
                <a:cs typeface="Arial" pitchFamily="34" charset="0"/>
              </a:rPr>
              <a:t/>
            </a:r>
            <a:br>
              <a:rPr lang="es-ES_tradnl" sz="3600" dirty="0" smtClean="0">
                <a:latin typeface="Arial Black" pitchFamily="34" charset="0"/>
                <a:cs typeface="Arial" pitchFamily="34" charset="0"/>
              </a:rPr>
            </a:br>
            <a:r>
              <a:rPr lang="es-ES_tradnl" sz="3600" dirty="0" smtClean="0">
                <a:latin typeface="Arial Black" pitchFamily="34" charset="0"/>
                <a:cs typeface="Arial" pitchFamily="34" charset="0"/>
              </a:rPr>
              <a:t>GRACIAS</a:t>
            </a:r>
            <a:endParaRPr lang="es-ES_tradnl" sz="3600" dirty="0">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5" name="4 Marcador de contenido"/>
          <p:cNvSpPr>
            <a:spLocks noGrp="1"/>
          </p:cNvSpPr>
          <p:nvPr>
            <p:ph type="subTitle" idx="1"/>
          </p:nvPr>
        </p:nvSpPr>
        <p:spPr/>
        <p:txBody>
          <a:bodyPr>
            <a:normAutofit/>
          </a:bodyPr>
          <a:lstStyle/>
          <a:p>
            <a:pPr marL="0" lvl="0" indent="0" algn="just">
              <a:buNone/>
            </a:pPr>
            <a:endParaRPr lang="es-GT" sz="2000" dirty="0">
              <a:latin typeface="Arial" pitchFamily="34" charset="0"/>
              <a:cs typeface="Arial" pitchFamily="34" charset="0"/>
            </a:endParaRPr>
          </a:p>
          <a:p>
            <a:pPr marL="0" lvl="0" indent="0" algn="just">
              <a:buNone/>
            </a:pPr>
            <a:endParaRPr lang="es-MX" sz="2000" dirty="0" smtClean="0">
              <a:latin typeface="Arial" pitchFamily="34" charset="0"/>
              <a:cs typeface="Arial" pitchFamily="34" charset="0"/>
            </a:endParaRPr>
          </a:p>
        </p:txBody>
      </p:sp>
      <p:sp>
        <p:nvSpPr>
          <p:cNvPr id="6" name="5 Rectángulo"/>
          <p:cNvSpPr/>
          <p:nvPr/>
        </p:nvSpPr>
        <p:spPr>
          <a:xfrm>
            <a:off x="1043608" y="2420888"/>
            <a:ext cx="7848872" cy="1323439"/>
          </a:xfrm>
          <a:prstGeom prst="rect">
            <a:avLst/>
          </a:prstGeom>
        </p:spPr>
        <p:txBody>
          <a:bodyPr wrap="square">
            <a:spAutoFit/>
          </a:bodyPr>
          <a:lstStyle/>
          <a:p>
            <a:pPr algn="ctr"/>
            <a:r>
              <a:rPr lang="es-MX" sz="4000" b="1" dirty="0" smtClean="0">
                <a:solidFill>
                  <a:prstClr val="black"/>
                </a:solidFill>
                <a:latin typeface="Arial Black" pitchFamily="34" charset="0"/>
                <a:ea typeface="+mj-ea"/>
                <a:cs typeface="+mj-cs"/>
              </a:rPr>
              <a:t>Avances </a:t>
            </a:r>
            <a:r>
              <a:rPr lang="es-MX" sz="4000" b="1" dirty="0">
                <a:solidFill>
                  <a:prstClr val="black"/>
                </a:solidFill>
                <a:latin typeface="Arial Black" pitchFamily="34" charset="0"/>
                <a:ea typeface="+mj-ea"/>
                <a:cs typeface="+mj-cs"/>
              </a:rPr>
              <a:t>Trata de Personas a </a:t>
            </a:r>
            <a:r>
              <a:rPr lang="es-MX" sz="4000" b="1" u="sng" dirty="0">
                <a:solidFill>
                  <a:prstClr val="black"/>
                </a:solidFill>
                <a:latin typeface="Arial Black" pitchFamily="34" charset="0"/>
                <a:ea typeface="+mj-ea"/>
                <a:cs typeface="+mj-cs"/>
              </a:rPr>
              <a:t>Nivel </a:t>
            </a:r>
            <a:r>
              <a:rPr lang="es-MX" sz="4000" b="1" u="sng" dirty="0" smtClean="0">
                <a:solidFill>
                  <a:prstClr val="black"/>
                </a:solidFill>
                <a:latin typeface="Arial Black" pitchFamily="34" charset="0"/>
                <a:ea typeface="+mj-ea"/>
                <a:cs typeface="+mj-cs"/>
              </a:rPr>
              <a:t>Nacional</a:t>
            </a:r>
            <a:endParaRPr lang="es-GT" sz="3200" dirty="0"/>
          </a:p>
        </p:txBody>
      </p:sp>
    </p:spTree>
    <p:extLst>
      <p:ext uri="{BB962C8B-B14F-4D97-AF65-F5344CB8AC3E}">
        <p14:creationId xmlns:p14="http://schemas.microsoft.com/office/powerpoint/2010/main" val="153815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02" y="6016752"/>
            <a:ext cx="9144000" cy="841248"/>
          </a:xfrm>
          <a:prstGeom prst="rect">
            <a:avLst/>
          </a:prstGeom>
        </p:spPr>
      </p:pic>
      <p:sp>
        <p:nvSpPr>
          <p:cNvPr id="3" name="2 Título"/>
          <p:cNvSpPr>
            <a:spLocks noGrp="1"/>
          </p:cNvSpPr>
          <p:nvPr>
            <p:ph type="title"/>
          </p:nvPr>
        </p:nvSpPr>
        <p:spPr/>
        <p:txBody>
          <a:bodyPr>
            <a:noAutofit/>
          </a:bodyPr>
          <a:lstStyle/>
          <a:p>
            <a:r>
              <a:rPr lang="es-MX" sz="2500" b="1" dirty="0" smtClean="0">
                <a:solidFill>
                  <a:prstClr val="black"/>
                </a:solidFill>
                <a:latin typeface="Arial Black" pitchFamily="34" charset="0"/>
              </a:rPr>
              <a:t>Comisión Interinstitucional contra la Trata de Personas -CIT-</a:t>
            </a:r>
            <a:endParaRPr lang="es-ES_tradnl" sz="2500" u="sng" dirty="0">
              <a:latin typeface="Arial Black" pitchFamily="34" charset="0"/>
              <a:cs typeface="Arial" pitchFamily="34" charset="0"/>
            </a:endParaRPr>
          </a:p>
        </p:txBody>
      </p:sp>
      <p:sp>
        <p:nvSpPr>
          <p:cNvPr id="5" name="4 Marcador de contenido"/>
          <p:cNvSpPr>
            <a:spLocks noGrp="1"/>
          </p:cNvSpPr>
          <p:nvPr>
            <p:ph sz="half" idx="2"/>
          </p:nvPr>
        </p:nvSpPr>
        <p:spPr>
          <a:xfrm>
            <a:off x="499722" y="1844824"/>
            <a:ext cx="4040188" cy="3951288"/>
          </a:xfrm>
        </p:spPr>
        <p:txBody>
          <a:bodyPr>
            <a:normAutofit/>
          </a:bodyPr>
          <a:lstStyle/>
          <a:p>
            <a:pPr marL="0" lvl="0" indent="0" algn="just">
              <a:buNone/>
            </a:pPr>
            <a:endParaRPr lang="es-GT" sz="2000" dirty="0" smtClean="0">
              <a:latin typeface="Arial" pitchFamily="34" charset="0"/>
              <a:cs typeface="Arial" pitchFamily="34" charset="0"/>
            </a:endParaRPr>
          </a:p>
          <a:p>
            <a:pPr marL="0" lvl="0" indent="0" algn="just">
              <a:buNone/>
            </a:pPr>
            <a:r>
              <a:rPr lang="es-GT" sz="2000" dirty="0" smtClean="0">
                <a:latin typeface="+mj-lt"/>
                <a:cs typeface="Arial" pitchFamily="34" charset="0"/>
              </a:rPr>
              <a:t>Durante el año 2013, se realizaron: </a:t>
            </a:r>
          </a:p>
          <a:p>
            <a:pPr marL="0" lvl="0" indent="0" algn="just">
              <a:buNone/>
            </a:pPr>
            <a:endParaRPr lang="es-GT" sz="2000" dirty="0" smtClean="0">
              <a:latin typeface="+mj-lt"/>
              <a:cs typeface="Arial" pitchFamily="34" charset="0"/>
            </a:endParaRPr>
          </a:p>
          <a:p>
            <a:pPr marL="0" lvl="0" indent="0" algn="just">
              <a:buNone/>
            </a:pPr>
            <a:r>
              <a:rPr lang="es-GT" sz="2000" dirty="0">
                <a:latin typeface="+mj-lt"/>
                <a:cs typeface="Arial" pitchFamily="34" charset="0"/>
              </a:rPr>
              <a:t>4</a:t>
            </a:r>
            <a:r>
              <a:rPr lang="es-GT" sz="2000" dirty="0" smtClean="0">
                <a:latin typeface="+mj-lt"/>
                <a:cs typeface="Arial" pitchFamily="34" charset="0"/>
              </a:rPr>
              <a:t> Reuniones Ordinarias</a:t>
            </a:r>
          </a:p>
          <a:p>
            <a:pPr marL="0" lvl="0" indent="0" algn="just">
              <a:buNone/>
            </a:pPr>
            <a:r>
              <a:rPr lang="es-GT" sz="2000" dirty="0">
                <a:latin typeface="+mj-lt"/>
                <a:cs typeface="Arial" pitchFamily="34" charset="0"/>
              </a:rPr>
              <a:t>2</a:t>
            </a:r>
            <a:r>
              <a:rPr lang="es-GT" sz="2000" dirty="0" smtClean="0">
                <a:latin typeface="+mj-lt"/>
                <a:cs typeface="Arial" pitchFamily="34" charset="0"/>
              </a:rPr>
              <a:t> Reunión Extraordinaria</a:t>
            </a:r>
          </a:p>
          <a:p>
            <a:pPr marL="0" lvl="0" indent="0" algn="just">
              <a:buNone/>
            </a:pPr>
            <a:r>
              <a:rPr lang="es-GT" sz="2000" dirty="0">
                <a:latin typeface="+mj-lt"/>
                <a:cs typeface="Arial" pitchFamily="34" charset="0"/>
              </a:rPr>
              <a:t>6</a:t>
            </a:r>
            <a:r>
              <a:rPr lang="es-GT" sz="2000" dirty="0" smtClean="0">
                <a:latin typeface="+mj-lt"/>
                <a:cs typeface="Arial" pitchFamily="34" charset="0"/>
              </a:rPr>
              <a:t> Reuniones de Subcomisiones </a:t>
            </a:r>
          </a:p>
        </p:txBody>
      </p:sp>
      <p:pic>
        <p:nvPicPr>
          <p:cNvPr id="3076" name="Picture 4" descr="C:\Users\amorales\Documents\CIT 2013\REU SUB-PERSECUCION 7-11-2013\DSC_37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1844824"/>
            <a:ext cx="4009282" cy="405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900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02" y="6016752"/>
            <a:ext cx="9144000" cy="841248"/>
          </a:xfrm>
          <a:prstGeom prst="rect">
            <a:avLst/>
          </a:prstGeom>
        </p:spPr>
      </p:pic>
      <p:sp>
        <p:nvSpPr>
          <p:cNvPr id="3" name="2 Título"/>
          <p:cNvSpPr>
            <a:spLocks noGrp="1"/>
          </p:cNvSpPr>
          <p:nvPr>
            <p:ph type="title"/>
          </p:nvPr>
        </p:nvSpPr>
        <p:spPr/>
        <p:txBody>
          <a:bodyPr>
            <a:noAutofit/>
          </a:bodyPr>
          <a:lstStyle/>
          <a:p>
            <a:r>
              <a:rPr lang="es-MX" sz="2500" b="1" dirty="0" smtClean="0">
                <a:solidFill>
                  <a:prstClr val="black"/>
                </a:solidFill>
                <a:latin typeface="Arial Black" pitchFamily="34" charset="0"/>
              </a:rPr>
              <a:t>Comisión Interinstitucional contra la Trata de Personas -CIT-</a:t>
            </a:r>
            <a:endParaRPr lang="es-ES_tradnl" sz="2500" u="sng" dirty="0">
              <a:latin typeface="Arial Black" pitchFamily="34" charset="0"/>
              <a:cs typeface="Arial" pitchFamily="34" charset="0"/>
            </a:endParaRPr>
          </a:p>
        </p:txBody>
      </p:sp>
      <p:sp>
        <p:nvSpPr>
          <p:cNvPr id="5" name="4 Marcador de contenido"/>
          <p:cNvSpPr>
            <a:spLocks noGrp="1"/>
          </p:cNvSpPr>
          <p:nvPr>
            <p:ph sz="half" idx="2"/>
          </p:nvPr>
        </p:nvSpPr>
        <p:spPr>
          <a:xfrm>
            <a:off x="503260" y="1844824"/>
            <a:ext cx="4040188" cy="3951288"/>
          </a:xfrm>
        </p:spPr>
        <p:txBody>
          <a:bodyPr>
            <a:normAutofit/>
          </a:bodyPr>
          <a:lstStyle/>
          <a:p>
            <a:pPr marL="0" lvl="0" indent="0" algn="just">
              <a:buNone/>
            </a:pPr>
            <a:endParaRPr lang="es-GT" sz="2000" dirty="0" smtClean="0">
              <a:latin typeface="Arial" pitchFamily="34" charset="0"/>
              <a:cs typeface="Arial" pitchFamily="34" charset="0"/>
            </a:endParaRPr>
          </a:p>
          <a:p>
            <a:pPr marL="0" lvl="0" indent="0" algn="just">
              <a:buNone/>
            </a:pPr>
            <a:r>
              <a:rPr lang="es-GT" sz="2000" dirty="0" smtClean="0">
                <a:latin typeface="+mj-lt"/>
                <a:cs typeface="Arial" pitchFamily="34" charset="0"/>
              </a:rPr>
              <a:t>Durante el presente año, se han realizado: </a:t>
            </a:r>
          </a:p>
          <a:p>
            <a:pPr marL="0" lvl="0" indent="0" algn="just">
              <a:buNone/>
            </a:pPr>
            <a:endParaRPr lang="es-GT" sz="2000" dirty="0" smtClean="0">
              <a:latin typeface="+mj-lt"/>
              <a:cs typeface="Arial" pitchFamily="34" charset="0"/>
            </a:endParaRPr>
          </a:p>
          <a:p>
            <a:pPr marL="0" lvl="0" indent="0" algn="just">
              <a:buNone/>
            </a:pPr>
            <a:r>
              <a:rPr lang="es-GT" sz="2000" dirty="0">
                <a:latin typeface="+mj-lt"/>
                <a:cs typeface="Arial" pitchFamily="34" charset="0"/>
              </a:rPr>
              <a:t>3</a:t>
            </a:r>
            <a:r>
              <a:rPr lang="es-GT" sz="2000" dirty="0" smtClean="0">
                <a:latin typeface="+mj-lt"/>
                <a:cs typeface="Arial" pitchFamily="34" charset="0"/>
              </a:rPr>
              <a:t> Reuniones Ordinarias</a:t>
            </a:r>
          </a:p>
          <a:p>
            <a:pPr marL="0" lvl="0" indent="0" algn="just">
              <a:buNone/>
            </a:pPr>
            <a:r>
              <a:rPr lang="es-GT" sz="2000" dirty="0">
                <a:latin typeface="+mj-lt"/>
                <a:cs typeface="Arial" pitchFamily="34" charset="0"/>
              </a:rPr>
              <a:t>1</a:t>
            </a:r>
            <a:r>
              <a:rPr lang="es-GT" sz="2000" dirty="0" smtClean="0">
                <a:latin typeface="+mj-lt"/>
                <a:cs typeface="Arial" pitchFamily="34" charset="0"/>
              </a:rPr>
              <a:t> Reunión Extraordinaria</a:t>
            </a:r>
          </a:p>
          <a:p>
            <a:pPr marL="0" lvl="0" indent="0" algn="just">
              <a:buNone/>
            </a:pPr>
            <a:r>
              <a:rPr lang="es-GT" sz="2000" dirty="0">
                <a:latin typeface="+mj-lt"/>
                <a:cs typeface="Arial" pitchFamily="34" charset="0"/>
              </a:rPr>
              <a:t>2</a:t>
            </a:r>
            <a:r>
              <a:rPr lang="es-GT" sz="2000" dirty="0" smtClean="0">
                <a:latin typeface="+mj-lt"/>
                <a:cs typeface="Arial" pitchFamily="34" charset="0"/>
              </a:rPr>
              <a:t> Reuniones de Subcomisiones </a:t>
            </a:r>
          </a:p>
          <a:p>
            <a:pPr marL="0" lvl="0" indent="0" algn="just">
              <a:buNone/>
            </a:pPr>
            <a:r>
              <a:rPr lang="es-ES" sz="2000" dirty="0" smtClean="0">
                <a:latin typeface="+mj-lt"/>
                <a:cs typeface="Arial" pitchFamily="34" charset="0"/>
              </a:rPr>
              <a:t>13 Redes </a:t>
            </a:r>
            <a:r>
              <a:rPr lang="es-ES" sz="2000" dirty="0">
                <a:latin typeface="+mj-lt"/>
                <a:cs typeface="Arial" pitchFamily="34" charset="0"/>
              </a:rPr>
              <a:t>Departamentales </a:t>
            </a:r>
            <a:r>
              <a:rPr lang="es-ES" sz="2000" dirty="0" smtClean="0">
                <a:latin typeface="+mj-lt"/>
                <a:cs typeface="Arial" pitchFamily="34" charset="0"/>
              </a:rPr>
              <a:t>creadas contra </a:t>
            </a:r>
            <a:r>
              <a:rPr lang="es-ES" sz="2000" dirty="0">
                <a:latin typeface="+mj-lt"/>
                <a:cs typeface="Arial" pitchFamily="34" charset="0"/>
              </a:rPr>
              <a:t>la Violencia Sexual, Explotación y Trata de </a:t>
            </a:r>
            <a:r>
              <a:rPr lang="es-ES" sz="2000" dirty="0" smtClean="0">
                <a:latin typeface="+mj-lt"/>
                <a:cs typeface="Arial" pitchFamily="34" charset="0"/>
              </a:rPr>
              <a:t>Personas</a:t>
            </a:r>
            <a:endParaRPr lang="es-GT" sz="2000" dirty="0">
              <a:solidFill>
                <a:srgbClr val="00B050"/>
              </a:solidFill>
              <a:latin typeface="+mj-lt"/>
              <a:cs typeface="Arial" pitchFamily="34" charset="0"/>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2133727"/>
            <a:ext cx="386422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8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02" y="6016752"/>
            <a:ext cx="9144000" cy="841248"/>
          </a:xfrm>
          <a:prstGeom prst="rect">
            <a:avLst/>
          </a:prstGeom>
        </p:spPr>
      </p:pic>
      <p:sp>
        <p:nvSpPr>
          <p:cNvPr id="3" name="2 Título"/>
          <p:cNvSpPr>
            <a:spLocks noGrp="1"/>
          </p:cNvSpPr>
          <p:nvPr>
            <p:ph type="title"/>
          </p:nvPr>
        </p:nvSpPr>
        <p:spPr/>
        <p:txBody>
          <a:bodyPr>
            <a:noAutofit/>
          </a:bodyPr>
          <a:lstStyle/>
          <a:p>
            <a:r>
              <a:rPr lang="es-MX" sz="2500" b="1" dirty="0" smtClean="0">
                <a:solidFill>
                  <a:prstClr val="black"/>
                </a:solidFill>
                <a:latin typeface="Arial Black" pitchFamily="34" charset="0"/>
              </a:rPr>
              <a:t>Comisión Interinstitucional contra la Trata de Personas -CIT-</a:t>
            </a:r>
            <a:endParaRPr lang="es-ES_tradnl" sz="2500" u="sng" dirty="0">
              <a:latin typeface="Arial Black" pitchFamily="34" charset="0"/>
              <a:cs typeface="Arial" pitchFamily="34" charset="0"/>
            </a:endParaRPr>
          </a:p>
        </p:txBody>
      </p:sp>
      <p:pic>
        <p:nvPicPr>
          <p:cNvPr id="4099"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03238" y="1340768"/>
            <a:ext cx="788518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003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02" y="6016752"/>
            <a:ext cx="9144000" cy="841248"/>
          </a:xfrm>
          <a:prstGeom prst="rect">
            <a:avLst/>
          </a:prstGeom>
        </p:spPr>
      </p:pic>
      <p:sp>
        <p:nvSpPr>
          <p:cNvPr id="3" name="2 Título"/>
          <p:cNvSpPr>
            <a:spLocks noGrp="1"/>
          </p:cNvSpPr>
          <p:nvPr>
            <p:ph type="title"/>
          </p:nvPr>
        </p:nvSpPr>
        <p:spPr/>
        <p:txBody>
          <a:bodyPr>
            <a:noAutofit/>
          </a:bodyPr>
          <a:lstStyle/>
          <a:p>
            <a:r>
              <a:rPr lang="es-MX" sz="2500" b="1" dirty="0" smtClean="0">
                <a:solidFill>
                  <a:prstClr val="black"/>
                </a:solidFill>
                <a:latin typeface="Arial Black" pitchFamily="34" charset="0"/>
              </a:rPr>
              <a:t>Reuniones de la Comisión Interinstitucional Contra la Trata de Personas -CIT-</a:t>
            </a:r>
            <a:endParaRPr lang="es-ES_tradnl" sz="2500" u="sng" dirty="0">
              <a:latin typeface="Arial Black" pitchFamily="34" charset="0"/>
              <a:cs typeface="Arial" pitchFamily="34" charset="0"/>
            </a:endParaRPr>
          </a:p>
        </p:txBody>
      </p:sp>
      <p:graphicFrame>
        <p:nvGraphicFramePr>
          <p:cNvPr id="2" name="1 Marcador de contenido"/>
          <p:cNvGraphicFramePr>
            <a:graphicFrameLocks noGrp="1"/>
          </p:cNvGraphicFramePr>
          <p:nvPr>
            <p:ph sz="half" idx="2"/>
            <p:extLst>
              <p:ext uri="{D42A27DB-BD31-4B8C-83A1-F6EECF244321}">
                <p14:modId xmlns:p14="http://schemas.microsoft.com/office/powerpoint/2010/main" val="926891601"/>
              </p:ext>
            </p:extLst>
          </p:nvPr>
        </p:nvGraphicFramePr>
        <p:xfrm>
          <a:off x="508811" y="1772816"/>
          <a:ext cx="7447565"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292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02" y="6016752"/>
            <a:ext cx="9144000" cy="841248"/>
          </a:xfrm>
          <a:prstGeom prst="rect">
            <a:avLst/>
          </a:prstGeom>
        </p:spPr>
      </p:pic>
      <p:sp>
        <p:nvSpPr>
          <p:cNvPr id="3" name="2 Título"/>
          <p:cNvSpPr>
            <a:spLocks noGrp="1"/>
          </p:cNvSpPr>
          <p:nvPr>
            <p:ph type="title"/>
          </p:nvPr>
        </p:nvSpPr>
        <p:spPr/>
        <p:txBody>
          <a:bodyPr>
            <a:noAutofit/>
          </a:bodyPr>
          <a:lstStyle/>
          <a:p>
            <a:r>
              <a:rPr lang="es-MX" sz="2500" b="1" dirty="0" smtClean="0">
                <a:solidFill>
                  <a:prstClr val="black"/>
                </a:solidFill>
                <a:latin typeface="Arial Black" pitchFamily="34" charset="0"/>
              </a:rPr>
              <a:t>Redes Departamentales</a:t>
            </a:r>
            <a:endParaRPr lang="es-ES_tradnl" sz="2500" u="sng" dirty="0">
              <a:latin typeface="Arial Black" pitchFamily="34" charset="0"/>
              <a:cs typeface="Arial" pitchFamily="34" charset="0"/>
            </a:endParaRPr>
          </a:p>
        </p:txBody>
      </p:sp>
      <p:sp>
        <p:nvSpPr>
          <p:cNvPr id="2" name="1 Marcador de contenido"/>
          <p:cNvSpPr>
            <a:spLocks noGrp="1"/>
          </p:cNvSpPr>
          <p:nvPr>
            <p:ph sz="half" idx="2"/>
          </p:nvPr>
        </p:nvSpPr>
        <p:spPr/>
        <p:txBody>
          <a:bodyPr/>
          <a:lstStyle/>
          <a:p>
            <a:r>
              <a:rPr lang="es-GT" dirty="0"/>
              <a:t>13 Redes Departamentales creadas contra la Violencia Sexual, Explotación y Trata de </a:t>
            </a:r>
            <a:r>
              <a:rPr lang="es-GT" dirty="0" smtClean="0"/>
              <a:t>Personas en 11 departamentos del país</a:t>
            </a:r>
            <a:endParaRPr lang="es-GT" dirty="0"/>
          </a:p>
          <a:p>
            <a:endParaRPr lang="es-GT" dirty="0"/>
          </a:p>
        </p:txBody>
      </p:sp>
      <p:sp>
        <p:nvSpPr>
          <p:cNvPr id="7" name="6 Marcador de texto"/>
          <p:cNvSpPr>
            <a:spLocks noGrp="1"/>
          </p:cNvSpPr>
          <p:nvPr>
            <p:ph type="body" sz="quarter" idx="3"/>
          </p:nvPr>
        </p:nvSpPr>
        <p:spPr/>
        <p:txBody>
          <a:bodyPr/>
          <a:lstStyle/>
          <a:p>
            <a:r>
              <a:rPr lang="es-GT" dirty="0" smtClean="0"/>
              <a:t>Red Departamental de Sololá</a:t>
            </a:r>
            <a:endParaRPr lang="es-GT" dirty="0"/>
          </a:p>
        </p:txBody>
      </p:sp>
      <p:pic>
        <p:nvPicPr>
          <p:cNvPr id="4101" name="Picture 5"/>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573299" y="2204865"/>
            <a:ext cx="4041775" cy="381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535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abajopresentac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6016752"/>
            <a:ext cx="9144000" cy="841248"/>
          </a:xfrm>
          <a:prstGeom prst="rect">
            <a:avLst/>
          </a:prstGeom>
        </p:spPr>
      </p:pic>
      <p:sp>
        <p:nvSpPr>
          <p:cNvPr id="3" name="2 Título"/>
          <p:cNvSpPr>
            <a:spLocks noGrp="1"/>
          </p:cNvSpPr>
          <p:nvPr>
            <p:ph type="title"/>
          </p:nvPr>
        </p:nvSpPr>
        <p:spPr>
          <a:xfrm>
            <a:off x="457168" y="116632"/>
            <a:ext cx="8229600" cy="1143000"/>
          </a:xfrm>
        </p:spPr>
        <p:txBody>
          <a:bodyPr>
            <a:noAutofit/>
          </a:bodyPr>
          <a:lstStyle/>
          <a:p>
            <a:r>
              <a:rPr lang="es-ES_tradnl" sz="2500" dirty="0" smtClean="0">
                <a:latin typeface="Arial Black" pitchFamily="34" charset="0"/>
                <a:cs typeface="Arial" pitchFamily="34" charset="0"/>
              </a:rPr>
              <a:t>Acciones en Prevención</a:t>
            </a:r>
            <a:r>
              <a:rPr lang="es-ES_tradnl" sz="2500" u="sng" dirty="0" smtClean="0">
                <a:latin typeface="Arial Black" pitchFamily="34" charset="0"/>
                <a:cs typeface="Arial" pitchFamily="34" charset="0"/>
              </a:rPr>
              <a:t/>
            </a:r>
            <a:br>
              <a:rPr lang="es-ES_tradnl" sz="2500" u="sng" dirty="0" smtClean="0">
                <a:latin typeface="Arial Black" pitchFamily="34" charset="0"/>
                <a:cs typeface="Arial" pitchFamily="34" charset="0"/>
              </a:rPr>
            </a:br>
            <a:endParaRPr lang="es-ES_tradnl" sz="2500" dirty="0">
              <a:latin typeface="Arial Black" pitchFamily="34" charset="0"/>
              <a:cs typeface="Arial" pitchFamily="34" charset="0"/>
            </a:endParaRPr>
          </a:p>
        </p:txBody>
      </p:sp>
      <p:sp>
        <p:nvSpPr>
          <p:cNvPr id="5" name="4 Marcador de contenido"/>
          <p:cNvSpPr>
            <a:spLocks noGrp="1"/>
          </p:cNvSpPr>
          <p:nvPr>
            <p:ph sz="half" idx="1"/>
          </p:nvPr>
        </p:nvSpPr>
        <p:spPr/>
        <p:txBody>
          <a:bodyPr>
            <a:normAutofit fontScale="85000" lnSpcReduction="10000"/>
          </a:bodyPr>
          <a:lstStyle/>
          <a:p>
            <a:pPr marL="0" lvl="0" indent="0" algn="just">
              <a:buNone/>
            </a:pPr>
            <a:endParaRPr lang="es-GT" sz="2000" dirty="0">
              <a:latin typeface="Arial" pitchFamily="34" charset="0"/>
              <a:cs typeface="Arial" pitchFamily="34" charset="0"/>
            </a:endParaRPr>
          </a:p>
          <a:p>
            <a:pPr marL="0" lvl="0" indent="0" algn="just">
              <a:buNone/>
            </a:pPr>
            <a:endParaRPr lang="es-MX" sz="2000" dirty="0" smtClean="0">
              <a:latin typeface="Arial" pitchFamily="34" charset="0"/>
              <a:cs typeface="Arial" pitchFamily="34" charset="0"/>
            </a:endParaRPr>
          </a:p>
        </p:txBody>
      </p:sp>
      <p:sp>
        <p:nvSpPr>
          <p:cNvPr id="6" name="5 Marcador de contenido"/>
          <p:cNvSpPr>
            <a:spLocks noGrp="1"/>
          </p:cNvSpPr>
          <p:nvPr>
            <p:ph sz="half" idx="2"/>
          </p:nvPr>
        </p:nvSpPr>
        <p:spPr>
          <a:xfrm>
            <a:off x="467544" y="764704"/>
            <a:ext cx="8352928" cy="5472608"/>
          </a:xfrm>
        </p:spPr>
        <p:txBody>
          <a:bodyPr>
            <a:normAutofit fontScale="85000" lnSpcReduction="10000"/>
          </a:bodyPr>
          <a:lstStyle/>
          <a:p>
            <a:r>
              <a:rPr lang="es-GT" sz="2400" dirty="0" smtClean="0"/>
              <a:t>Capacitaciones de prevención realizadas por las distintas instituciones que integran la CIT a su personal interno y a la población en general, alcanzando alrededor de 89,474 personas capacitadas.</a:t>
            </a:r>
          </a:p>
          <a:p>
            <a:pPr marL="0" indent="0">
              <a:buNone/>
            </a:pPr>
            <a:endParaRPr lang="es-GT" sz="2400" dirty="0" smtClean="0"/>
          </a:p>
          <a:p>
            <a:r>
              <a:rPr lang="es-GT" sz="2400" dirty="0" smtClean="0"/>
              <a:t>Campañas, talleres y actividades varias de prevención de la trata de personas, que permitió brindar cobertura a nivel nacional en los 22 departamentos del país, beneficiando a la población en general.</a:t>
            </a:r>
          </a:p>
          <a:p>
            <a:endParaRPr lang="es-GT" sz="2400" dirty="0" smtClean="0"/>
          </a:p>
          <a:p>
            <a:r>
              <a:rPr lang="es-GT" sz="2400" dirty="0" smtClean="0"/>
              <a:t>Acciones de coordinación interinstitucional para la atención integral de victimas de Trata de Personas.</a:t>
            </a:r>
          </a:p>
          <a:p>
            <a:endParaRPr lang="es-GT" sz="2400" dirty="0" smtClean="0"/>
          </a:p>
          <a:p>
            <a:r>
              <a:rPr lang="es-GT" sz="2400" dirty="0" smtClean="0"/>
              <a:t>Inclusión del tema: Trabajo Infantil  en los textos educativos del nivel primario a nivel nacional. </a:t>
            </a:r>
          </a:p>
          <a:p>
            <a:pPr marL="0" indent="0">
              <a:buNone/>
            </a:pPr>
            <a:endParaRPr lang="es-GT" sz="2400" dirty="0" smtClean="0"/>
          </a:p>
          <a:p>
            <a:r>
              <a:rPr lang="es-GT" sz="2400" dirty="0" smtClean="0"/>
              <a:t>Talleres de información y sensibilización</a:t>
            </a:r>
          </a:p>
          <a:p>
            <a:pPr marL="0" indent="0">
              <a:buNone/>
            </a:pPr>
            <a:endParaRPr lang="es-GT" sz="2400" dirty="0" smtClean="0"/>
          </a:p>
          <a:p>
            <a:r>
              <a:rPr lang="es-GT" sz="2400" dirty="0" smtClean="0"/>
              <a:t>Jornadas de información y asesoría legal </a:t>
            </a:r>
            <a:endParaRPr lang="es-GT" sz="2400" dirty="0"/>
          </a:p>
        </p:txBody>
      </p:sp>
    </p:spTree>
    <p:extLst>
      <p:ext uri="{BB962C8B-B14F-4D97-AF65-F5344CB8AC3E}">
        <p14:creationId xmlns:p14="http://schemas.microsoft.com/office/powerpoint/2010/main" val="229313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2137</TotalTime>
  <Words>549</Words>
  <Application>Microsoft Office PowerPoint</Application>
  <PresentationFormat>On-screen Show (4:3)</PresentationFormat>
  <Paragraphs>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de Office</vt:lpstr>
      <vt:lpstr>PowerPoint Presentation</vt:lpstr>
      <vt:lpstr>“AVANCES DE GUATEMALA EN MATERIA DE Trata de personas”</vt:lpstr>
      <vt:lpstr>PowerPoint Presentation</vt:lpstr>
      <vt:lpstr>Comisión Interinstitucional contra la Trata de Personas -CIT-</vt:lpstr>
      <vt:lpstr>Comisión Interinstitucional contra la Trata de Personas -CIT-</vt:lpstr>
      <vt:lpstr>Comisión Interinstitucional contra la Trata de Personas -CIT-</vt:lpstr>
      <vt:lpstr>Reuniones de la Comisión Interinstitucional Contra la Trata de Personas -CIT-</vt:lpstr>
      <vt:lpstr>Redes Departamentales</vt:lpstr>
      <vt:lpstr>Acciones en Prevención </vt:lpstr>
      <vt:lpstr>Acciones en Detección, Atención y Protección </vt:lpstr>
      <vt:lpstr>Acciones en Protección y Atención </vt:lpstr>
      <vt:lpstr>Acciones en Repatriación </vt:lpstr>
      <vt:lpstr>Acciones en Repatriación </vt:lpstr>
      <vt:lpstr>PowerPoint Presentation</vt:lpstr>
      <vt:lpstr>Repatriaciones realizadas durante el 2013 a mayo de 2014 </vt:lpstr>
      <vt:lpstr>Acciones en Persecución y Sanción </vt:lpstr>
      <vt:lpstr>PowerPoint Presentation</vt:lpstr>
      <vt:lpstr>Acciones en Persecución y Sanción </vt:lpstr>
      <vt:lpstr>Edades de las víctimas identificadas por el Ministerio Público</vt:lpstr>
      <vt:lpstr> GRACIAS</vt:lpstr>
    </vt:vector>
  </TitlesOfParts>
  <Company>mre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egonzalez</dc:creator>
  <cp:lastModifiedBy>RODAS Renán</cp:lastModifiedBy>
  <cp:revision>108</cp:revision>
  <cp:lastPrinted>2013-06-22T02:18:28Z</cp:lastPrinted>
  <dcterms:created xsi:type="dcterms:W3CDTF">2012-04-12T16:24:49Z</dcterms:created>
  <dcterms:modified xsi:type="dcterms:W3CDTF">2014-06-27T07:21:11Z</dcterms:modified>
</cp:coreProperties>
</file>