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75" r:id="rId4"/>
    <p:sldId id="282" r:id="rId5"/>
    <p:sldId id="322" r:id="rId6"/>
    <p:sldId id="321" r:id="rId7"/>
    <p:sldId id="320" r:id="rId8"/>
    <p:sldId id="318" r:id="rId9"/>
    <p:sldId id="297" r:id="rId10"/>
    <p:sldId id="310" r:id="rId11"/>
    <p:sldId id="311" r:id="rId12"/>
    <p:sldId id="323" r:id="rId13"/>
    <p:sldId id="324" r:id="rId14"/>
    <p:sldId id="313" r:id="rId15"/>
    <p:sldId id="312" r:id="rId16"/>
    <p:sldId id="315" r:id="rId17"/>
    <p:sldId id="316" r:id="rId18"/>
    <p:sldId id="309" r:id="rId19"/>
    <p:sldId id="325" r:id="rId20"/>
    <p:sldId id="26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6" autoAdjust="0"/>
    <p:restoredTop sz="99752" autoAdjust="0"/>
  </p:normalViewPr>
  <p:slideViewPr>
    <p:cSldViewPr>
      <p:cViewPr>
        <p:scale>
          <a:sx n="134" d="100"/>
          <a:sy n="13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7.jpeg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9.jpeg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12.jpeg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Ordinary</c:v>
                </c:pt>
                <c:pt idx="1">
                  <c:v>Extraordinary</c:v>
                </c:pt>
                <c:pt idx="2">
                  <c:v>Subcommittees</c:v>
                </c:pt>
                <c:pt idx="3">
                  <c:v>Total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Ordinary</c:v>
                </c:pt>
                <c:pt idx="1">
                  <c:v>Extraordinary</c:v>
                </c:pt>
                <c:pt idx="2">
                  <c:v>Subcommittees</c:v>
                </c:pt>
                <c:pt idx="3">
                  <c:v>Total 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5996928"/>
        <c:axId val="5998464"/>
      </c:barChart>
      <c:catAx>
        <c:axId val="5996928"/>
        <c:scaling>
          <c:orientation val="minMax"/>
        </c:scaling>
        <c:delete val="0"/>
        <c:axPos val="b"/>
        <c:majorTickMark val="none"/>
        <c:minorTickMark val="none"/>
        <c:tickLblPos val="nextTo"/>
        <c:crossAx val="5998464"/>
        <c:crosses val="autoZero"/>
        <c:auto val="1"/>
        <c:lblAlgn val="ctr"/>
        <c:lblOffset val="100"/>
        <c:noMultiLvlLbl val="0"/>
      </c:catAx>
      <c:valAx>
        <c:axId val="59984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996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C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Hoja1!$D$3:$F$3</c:f>
              <c:strCache>
                <c:ptCount val="1"/>
                <c:pt idx="0">
                  <c:v>Luz de Esperanza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Hoja1!$G$2:$J$2</c:f>
              <c:strCache>
                <c:ptCount val="4"/>
                <c:pt idx="0">
                  <c:v>Boys, Girls and Adolescents</c:v>
                </c:pt>
                <c:pt idx="1">
                  <c:v>Adults</c:v>
                </c:pt>
                <c:pt idx="2">
                  <c:v>Sexual Exploitation</c:v>
                </c:pt>
                <c:pt idx="3">
                  <c:v>Labour Exploitation</c:v>
                </c:pt>
              </c:strCache>
            </c:strRef>
          </c:cat>
          <c:val>
            <c:numRef>
              <c:f>Hoja1!$G$3:$J$3</c:f>
              <c:numCache>
                <c:formatCode>General</c:formatCode>
                <c:ptCount val="4"/>
                <c:pt idx="0">
                  <c:v>28</c:v>
                </c:pt>
                <c:pt idx="1">
                  <c:v>37</c:v>
                </c:pt>
              </c:numCache>
            </c:numRef>
          </c:val>
        </c:ser>
        <c:ser>
          <c:idx val="1"/>
          <c:order val="1"/>
          <c:tx>
            <c:strRef>
              <c:f>Hoja1!$D$4:$F$4</c:f>
              <c:strCache>
                <c:ptCount val="1"/>
                <c:pt idx="0">
                  <c:v>Hogar Virgen de la Asunción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Hoja1!$G$2:$J$2</c:f>
              <c:strCache>
                <c:ptCount val="4"/>
                <c:pt idx="0">
                  <c:v>Boys, Girls and Adolescents</c:v>
                </c:pt>
                <c:pt idx="1">
                  <c:v>Adults</c:v>
                </c:pt>
                <c:pt idx="2">
                  <c:v>Sexual Exploitation</c:v>
                </c:pt>
                <c:pt idx="3">
                  <c:v>Labour Exploitation</c:v>
                </c:pt>
              </c:strCache>
            </c:strRef>
          </c:cat>
          <c:val>
            <c:numRef>
              <c:f>Hoja1!$G$4:$J$4</c:f>
              <c:numCache>
                <c:formatCode>General</c:formatCode>
                <c:ptCount val="4"/>
                <c:pt idx="1">
                  <c:v>80</c:v>
                </c:pt>
                <c:pt idx="2">
                  <c:v>64</c:v>
                </c:pt>
                <c:pt idx="3">
                  <c:v>16</c:v>
                </c:pt>
              </c:numCache>
            </c:numRef>
          </c:val>
        </c:ser>
        <c:ser>
          <c:idx val="2"/>
          <c:order val="2"/>
          <c:tx>
            <c:strRef>
              <c:f>Hoja1!$D$5:$F$5</c:f>
              <c:strCache>
                <c:ptCount val="1"/>
                <c:pt idx="0">
                  <c:v>El Refugio de la Niñez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Hoja1!$G$2:$J$2</c:f>
              <c:strCache>
                <c:ptCount val="4"/>
                <c:pt idx="0">
                  <c:v>Boys, Girls and Adolescents</c:v>
                </c:pt>
                <c:pt idx="1">
                  <c:v>Adults</c:v>
                </c:pt>
                <c:pt idx="2">
                  <c:v>Sexual Exploitation</c:v>
                </c:pt>
                <c:pt idx="3">
                  <c:v>Labour Exploitation</c:v>
                </c:pt>
              </c:strCache>
            </c:strRef>
          </c:cat>
          <c:val>
            <c:numRef>
              <c:f>Hoja1!$G$5:$J$5</c:f>
              <c:numCache>
                <c:formatCode>General</c:formatCode>
                <c:ptCount val="4"/>
                <c:pt idx="0">
                  <c:v>66</c:v>
                </c:pt>
                <c:pt idx="2">
                  <c:v>44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Hoja1!$D$6:$F$6</c:f>
              <c:strCache>
                <c:ptCount val="1"/>
                <c:pt idx="0">
                  <c:v>Asociación la Alianza</c:v>
                </c:pt>
              </c:strCache>
            </c:strRef>
          </c:tx>
          <c:spPr>
            <a:solidFill>
              <a:srgbClr val="CC66FF"/>
            </a:solidFill>
          </c:spPr>
          <c:invertIfNegative val="0"/>
          <c:dLbls>
            <c:dLbl>
              <c:idx val="0"/>
              <c:layout>
                <c:manualLayout>
                  <c:x val="7.5371492436262996E-3"/>
                  <c:y val="-3.631132488547020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2</a:t>
                    </a:r>
                    <a:endParaRPr lang="en-US" sz="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59438789802099E-2"/>
                  <c:y val="-3.371765882222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Hoja1!$G$2:$J$2</c:f>
              <c:strCache>
                <c:ptCount val="4"/>
                <c:pt idx="0">
                  <c:v>Boys, Girls and Adolescents</c:v>
                </c:pt>
                <c:pt idx="1">
                  <c:v>Adults</c:v>
                </c:pt>
                <c:pt idx="2">
                  <c:v>Sexual Exploitation</c:v>
                </c:pt>
                <c:pt idx="3">
                  <c:v>Labour Exploitation</c:v>
                </c:pt>
              </c:strCache>
            </c:strRef>
          </c:cat>
          <c:val>
            <c:numRef>
              <c:f>Hoja1!$G$6:$J$6</c:f>
              <c:numCache>
                <c:formatCode>General</c:formatCode>
                <c:ptCount val="4"/>
                <c:pt idx="0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34240"/>
        <c:axId val="5835776"/>
        <c:axId val="0"/>
      </c:bar3DChart>
      <c:catAx>
        <c:axId val="5834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CR"/>
          </a:p>
        </c:txPr>
        <c:crossAx val="5835776"/>
        <c:crosses val="autoZero"/>
        <c:auto val="1"/>
        <c:lblAlgn val="ctr"/>
        <c:lblOffset val="100"/>
        <c:noMultiLvlLbl val="0"/>
      </c:catAx>
      <c:valAx>
        <c:axId val="5835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342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s-CR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</c:sp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Hoja1!$C$76</c:f>
              <c:strCache>
                <c:ptCount val="1"/>
                <c:pt idx="0">
                  <c:v>Boys, Girls and Adolescents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Hoja1!$D$75:$G$75</c:f>
              <c:strCache>
                <c:ptCount val="4"/>
                <c:pt idx="0">
                  <c:v>Sexual Exploitation</c:v>
                </c:pt>
                <c:pt idx="1">
                  <c:v>Labour Exploitation</c:v>
                </c:pt>
                <c:pt idx="2">
                  <c:v>Migrant Smuggling</c:v>
                </c:pt>
                <c:pt idx="3">
                  <c:v>Total</c:v>
                </c:pt>
              </c:strCache>
            </c:strRef>
          </c:cat>
          <c:val>
            <c:numRef>
              <c:f>Hoja1!$D$76:$G$76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Hoja1!$C$77</c:f>
              <c:strCache>
                <c:ptCount val="1"/>
                <c:pt idx="0">
                  <c:v>Adults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Hoja1!$D$75:$G$75</c:f>
              <c:strCache>
                <c:ptCount val="4"/>
                <c:pt idx="0">
                  <c:v>Sexual Exploitation</c:v>
                </c:pt>
                <c:pt idx="1">
                  <c:v>Labour Exploitation</c:v>
                </c:pt>
                <c:pt idx="2">
                  <c:v>Migrant Smuggling</c:v>
                </c:pt>
                <c:pt idx="3">
                  <c:v>Total</c:v>
                </c:pt>
              </c:strCache>
            </c:strRef>
          </c:cat>
          <c:val>
            <c:numRef>
              <c:f>Hoja1!$D$77:$G$77</c:f>
              <c:numCache>
                <c:formatCode>General</c:formatCode>
                <c:ptCount val="4"/>
                <c:pt idx="0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5968"/>
        <c:axId val="5957504"/>
      </c:barChart>
      <c:catAx>
        <c:axId val="5955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CR"/>
          </a:p>
        </c:txPr>
        <c:crossAx val="5957504"/>
        <c:crosses val="autoZero"/>
        <c:auto val="1"/>
        <c:lblAlgn val="ctr"/>
        <c:lblOffset val="100"/>
        <c:noMultiLvlLbl val="0"/>
      </c:catAx>
      <c:valAx>
        <c:axId val="595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55968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txPr>
        <a:bodyPr/>
        <a:lstStyle/>
        <a:p>
          <a:pPr>
            <a:defRPr sz="1600" b="1"/>
          </a:pPr>
          <a:endParaRPr lang="es-CR"/>
        </a:p>
      </c:txPr>
    </c:legend>
    <c:plotVisOnly val="1"/>
    <c:dispBlanksAs val="gap"/>
    <c:showDLblsOverMax val="0"/>
  </c:chart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 sz="1800" b="1"/>
          </a:pPr>
          <a:endParaRPr lang="es-C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460629921259804E-2"/>
          <c:y val="7.45487022455526E-2"/>
          <c:w val="0.91153937007873997"/>
          <c:h val="0.7467322834645669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Hoja1!$E$27:$H$28</c:f>
              <c:multiLvlStrCache>
                <c:ptCount val="4"/>
                <c:lvl>
                  <c:pt idx="0">
                    <c:v>Guatemaltecos</c:v>
                  </c:pt>
                  <c:pt idx="1">
                    <c:v>Extranjeros</c:v>
                  </c:pt>
                  <c:pt idx="2">
                    <c:v>Guatemaltecos</c:v>
                  </c:pt>
                  <c:pt idx="3">
                    <c:v>Extranjeros</c:v>
                  </c:pt>
                </c:lvl>
                <c:lvl>
                  <c:pt idx="0">
                    <c:v>Año 2013</c:v>
                  </c:pt>
                  <c:pt idx="2">
                    <c:v>Año 2014</c:v>
                  </c:pt>
                </c:lvl>
              </c:multiLvlStrCache>
            </c:multiLvlStrRef>
          </c:cat>
          <c:val>
            <c:numRef>
              <c:f>Hoja1!$E$29:$H$29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424832"/>
        <c:axId val="92426624"/>
        <c:axId val="0"/>
      </c:bar3DChart>
      <c:catAx>
        <c:axId val="92424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CR"/>
          </a:p>
        </c:txPr>
        <c:crossAx val="92426624"/>
        <c:crosses val="autoZero"/>
        <c:auto val="1"/>
        <c:lblAlgn val="ctr"/>
        <c:lblOffset val="100"/>
        <c:noMultiLvlLbl val="0"/>
      </c:catAx>
      <c:valAx>
        <c:axId val="9242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424832"/>
        <c:crosses val="autoZero"/>
        <c:crossBetween val="between"/>
      </c:valAx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236810165746799E-2"/>
          <c:y val="8.0237948471675202E-2"/>
          <c:w val="0.88337270341207397"/>
          <c:h val="0.8326195683872850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Hoja1!$C$53:$D$53</c:f>
              <c:strCache>
                <c:ptCount val="2"/>
                <c:pt idx="0">
                  <c:v>Formal complaints of trafficking in persons, 2012</c:v>
                </c:pt>
                <c:pt idx="1">
                  <c:v>Formal complaints of trafficking in persons</c:v>
                </c:pt>
              </c:strCache>
            </c:strRef>
          </c:cat>
          <c:val>
            <c:numRef>
              <c:f>Hoja1!$C$54:$D$54</c:f>
              <c:numCache>
                <c:formatCode>General</c:formatCode>
                <c:ptCount val="2"/>
                <c:pt idx="0">
                  <c:v>196</c:v>
                </c:pt>
                <c:pt idx="1">
                  <c:v>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27232"/>
        <c:axId val="32133120"/>
      </c:barChart>
      <c:catAx>
        <c:axId val="32127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CR"/>
          </a:p>
        </c:txPr>
        <c:crossAx val="32133120"/>
        <c:crosses val="autoZero"/>
        <c:auto val="1"/>
        <c:lblAlgn val="ctr"/>
        <c:lblOffset val="100"/>
        <c:noMultiLvlLbl val="0"/>
      </c:catAx>
      <c:valAx>
        <c:axId val="3213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127232"/>
        <c:crosses val="autoZero"/>
        <c:crossBetween val="between"/>
      </c:valAx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</c:spPr>
  <c:externalData r:id="rId3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06AD1-E174-4ACE-9327-9E902466C439}" type="datetimeFigureOut">
              <a:rPr lang="es-GT" smtClean="0"/>
              <a:t>27/06/2014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F28B2-F5D0-4E79-A007-F991AA13B85A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7284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BAA-4CB7-4514-A9AF-8E9ECC018348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C42C-10C6-4339-BB24-9DCDB69C68A9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BAA-4CB7-4514-A9AF-8E9ECC018348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C42C-10C6-4339-BB24-9DCDB69C68A9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BAA-4CB7-4514-A9AF-8E9ECC018348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C42C-10C6-4339-BB24-9DCDB69C68A9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BAA-4CB7-4514-A9AF-8E9ECC018348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C42C-10C6-4339-BB24-9DCDB69C68A9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BAA-4CB7-4514-A9AF-8E9ECC018348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C42C-10C6-4339-BB24-9DCDB69C68A9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BAA-4CB7-4514-A9AF-8E9ECC018348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C42C-10C6-4339-BB24-9DCDB69C68A9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BAA-4CB7-4514-A9AF-8E9ECC018348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C42C-10C6-4339-BB24-9DCDB69C68A9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BAA-4CB7-4514-A9AF-8E9ECC018348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C42C-10C6-4339-BB24-9DCDB69C68A9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BAA-4CB7-4514-A9AF-8E9ECC018348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C42C-10C6-4339-BB24-9DCDB69C68A9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BAA-4CB7-4514-A9AF-8E9ECC018348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C42C-10C6-4339-BB24-9DCDB69C68A9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BAA-4CB7-4514-A9AF-8E9ECC018348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C42C-10C6-4339-BB24-9DCDB69C68A9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BBAA-4CB7-4514-A9AF-8E9ECC018348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6C42C-10C6-4339-BB24-9DCDB69C68A9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portadapresentacio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2195736" y="4077072"/>
            <a:ext cx="4680520" cy="8640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GB" sz="3600" dirty="0" smtClean="0">
                <a:latin typeface="Arial Black" pitchFamily="34" charset="0"/>
                <a:cs typeface="Arial" pitchFamily="34" charset="0"/>
              </a:rPr>
            </a:br>
            <a:r>
              <a:rPr lang="en-GB" sz="8000" b="1" dirty="0" smtClean="0">
                <a:latin typeface="Arial"/>
                <a:cs typeface="Arial"/>
              </a:rPr>
              <a:t>Government of Guatemala</a:t>
            </a:r>
          </a:p>
          <a:p>
            <a:endParaRPr lang="en-GB" sz="6000" b="1" dirty="0" smtClean="0">
              <a:latin typeface="Arial"/>
              <a:cs typeface="Arial"/>
            </a:endParaRPr>
          </a:p>
          <a:p>
            <a:r>
              <a:rPr lang="en-GB" sz="6000" b="1" dirty="0" smtClean="0">
                <a:latin typeface="Arial"/>
                <a:cs typeface="Arial"/>
              </a:rPr>
              <a:t>Ministry of Foreign Affairs</a:t>
            </a:r>
            <a:endParaRPr lang="en-GB" sz="6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6016752"/>
            <a:ext cx="9144000" cy="841248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500" dirty="0" smtClean="0">
                <a:latin typeface="Arial Black" pitchFamily="34" charset="0"/>
                <a:cs typeface="Arial" pitchFamily="34" charset="0"/>
              </a:rPr>
              <a:t>Identification, Assistance and Protection Actions</a:t>
            </a:r>
            <a:endParaRPr lang="en-GB" sz="25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827584" y="1340768"/>
            <a:ext cx="7859216" cy="5168616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Entry into force of the Protocol of the Inspector General for Labour for the Identification and Referral of Cases of Trafficking in Persons disseminated at a national level to officials from the Ministry of Labour and Social Welfare; 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As a result of research and inter-institutional coordination actions, advances have been made in regard to the identification of alleged victims of trafficking in persons. This has enabled rescuing the victims – the majority of them were boys, girls and adolescents, mainly victims of labour exploitation.</a:t>
            </a:r>
          </a:p>
          <a:p>
            <a:pPr marL="0" indent="0" algn="just">
              <a:buNone/>
            </a:pPr>
            <a:endParaRPr lang="en-GB" sz="2000" dirty="0" smtClean="0"/>
          </a:p>
          <a:p>
            <a:pPr algn="just"/>
            <a:r>
              <a:rPr lang="en-GB" sz="2000" dirty="0" smtClean="0"/>
              <a:t>Specialized assistance to women and girls and female adolescents identified as alleged victims of trafficking in persons. 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marL="0" indent="0" algn="just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7197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2500" u="sng" dirty="0" smtClean="0">
                <a:latin typeface="Arial Black" pitchFamily="34" charset="0"/>
                <a:cs typeface="Arial" pitchFamily="34" charset="0"/>
              </a:rPr>
              <a:t>Protection and Assistance Actions</a:t>
            </a:r>
            <a:br>
              <a:rPr lang="en-GB" sz="2500" u="sng" dirty="0" smtClean="0">
                <a:latin typeface="Arial Black" pitchFamily="34" charset="0"/>
                <a:cs typeface="Arial" pitchFamily="34" charset="0"/>
              </a:rPr>
            </a:br>
            <a:endParaRPr lang="en-GB" sz="25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6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6016752"/>
            <a:ext cx="9144000" cy="841248"/>
          </a:xfrm>
          <a:prstGeom prst="rect">
            <a:avLst/>
          </a:prstGeom>
        </p:spPr>
      </p:pic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028442"/>
              </p:ext>
            </p:extLst>
          </p:nvPr>
        </p:nvGraphicFramePr>
        <p:xfrm>
          <a:off x="323529" y="1052736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6016752"/>
            <a:ext cx="9144000" cy="841248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500" dirty="0" smtClean="0">
                <a:latin typeface="Arial Black" pitchFamily="34" charset="0"/>
                <a:cs typeface="Arial" pitchFamily="34" charset="0"/>
              </a:rPr>
              <a:t>Repatriation Actions</a:t>
            </a:r>
            <a:r>
              <a:rPr lang="en-GB" sz="2500" u="sng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GB" sz="2500" u="sng" dirty="0" smtClean="0">
                <a:latin typeface="Arial Black" pitchFamily="34" charset="0"/>
                <a:cs typeface="Arial" pitchFamily="34" charset="0"/>
              </a:rPr>
            </a:br>
            <a:endParaRPr lang="en-GB" sz="25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827584" y="1124744"/>
            <a:ext cx="7859216" cy="5168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Updating and disseminating the new Protocol on Inter-institutional Coordination for the Repatriation of Victims of Trafficking.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Orderly and safe repatriation of alleged victims of trafficking – Guatemalan nationals abroad as well as foreign nationals in Guatemala.</a:t>
            </a:r>
          </a:p>
          <a:p>
            <a:pPr marL="0" indent="0" algn="just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5737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6016752"/>
            <a:ext cx="9144000" cy="841248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2500" u="sng" dirty="0" smtClean="0">
                <a:latin typeface="Arial Black" pitchFamily="34" charset="0"/>
                <a:cs typeface="Arial" pitchFamily="34" charset="0"/>
              </a:rPr>
              <a:t>Repatriation</a:t>
            </a:r>
            <a:r>
              <a:rPr lang="en-GB" sz="2500" u="sng" dirty="0">
                <a:latin typeface="Arial Black" pitchFamily="34" charset="0"/>
                <a:cs typeface="Arial" pitchFamily="34" charset="0"/>
              </a:rPr>
              <a:t> </a:t>
            </a:r>
            <a:r>
              <a:rPr lang="en-GB" sz="2500" u="sng" dirty="0" smtClean="0">
                <a:latin typeface="Arial Black" pitchFamily="34" charset="0"/>
                <a:cs typeface="Arial" pitchFamily="34" charset="0"/>
              </a:rPr>
              <a:t>Actions</a:t>
            </a:r>
            <a:endParaRPr lang="en-GB" sz="2500" u="sng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827584" y="1124744"/>
            <a:ext cx="7859216" cy="5168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400" smtClean="0"/>
          </a:p>
          <a:p>
            <a:pPr marL="0" indent="0" algn="just">
              <a:buNone/>
            </a:pPr>
            <a:endParaRPr lang="en-GB" sz="2400" smtClean="0"/>
          </a:p>
        </p:txBody>
      </p:sp>
      <p:pic>
        <p:nvPicPr>
          <p:cNvPr id="5122" name="Picture 2" descr="C:\Users\amorales\AppData\Local\Microsoft\Windows\Temporary Internet Files\Content.Outlook\LKR3YAX3\IMG-20140314-WA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51032"/>
            <a:ext cx="5904656" cy="48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u="sng" dirty="0" smtClean="0">
                <a:latin typeface="Arial Black" pitchFamily="34" charset="0"/>
                <a:cs typeface="Arial" pitchFamily="34" charset="0"/>
              </a:rPr>
              <a:t>Repatriations by Mode, 2013</a:t>
            </a:r>
            <a:endParaRPr lang="en-GB" sz="25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" name="7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6016752"/>
            <a:ext cx="9144000" cy="841248"/>
          </a:xfrm>
          <a:prstGeom prst="rect">
            <a:avLst/>
          </a:prstGeom>
        </p:spPr>
      </p:pic>
      <p:graphicFrame>
        <p:nvGraphicFramePr>
          <p:cNvPr id="9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956450"/>
              </p:ext>
            </p:extLst>
          </p:nvPr>
        </p:nvGraphicFramePr>
        <p:xfrm>
          <a:off x="683536" y="1196752"/>
          <a:ext cx="7776864" cy="453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66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694106"/>
              </p:ext>
            </p:extLst>
          </p:nvPr>
        </p:nvGraphicFramePr>
        <p:xfrm>
          <a:off x="683568" y="1124744"/>
          <a:ext cx="76328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5 Imagen" descr="plantillaabajopresentac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6016752"/>
            <a:ext cx="9144000" cy="841248"/>
          </a:xfrm>
          <a:prstGeom prst="rect">
            <a:avLst/>
          </a:prstGeom>
        </p:spPr>
      </p:pic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2500" u="sng" dirty="0" smtClean="0">
                <a:latin typeface="Arial Black" pitchFamily="34" charset="0"/>
                <a:cs typeface="Arial" pitchFamily="34" charset="0"/>
              </a:rPr>
              <a:t>Repatriations, 2013 – May 2014</a:t>
            </a:r>
            <a:br>
              <a:rPr lang="en-GB" sz="2500" u="sng" dirty="0" smtClean="0">
                <a:latin typeface="Arial Black" pitchFamily="34" charset="0"/>
                <a:cs typeface="Arial" pitchFamily="34" charset="0"/>
              </a:rPr>
            </a:br>
            <a:endParaRPr lang="en-GB" sz="2500" dirty="0"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8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715349"/>
              </p:ext>
            </p:extLst>
          </p:nvPr>
        </p:nvGraphicFramePr>
        <p:xfrm>
          <a:off x="683568" y="980728"/>
          <a:ext cx="77048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6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6016752"/>
            <a:ext cx="9144000" cy="841248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500" dirty="0" smtClean="0">
                <a:latin typeface="Arial Black" pitchFamily="34" charset="0"/>
                <a:cs typeface="Arial" pitchFamily="34" charset="0"/>
              </a:rPr>
              <a:t>Prosecution and Punishment Actions</a:t>
            </a:r>
            <a:r>
              <a:rPr lang="en-GB" sz="2500" u="sng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GB" sz="2500" u="sng" dirty="0" smtClean="0">
                <a:latin typeface="Arial Black" pitchFamily="34" charset="0"/>
                <a:cs typeface="Arial" pitchFamily="34" charset="0"/>
              </a:rPr>
            </a:br>
            <a:endParaRPr lang="en-GB" sz="25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7544" y="1052736"/>
            <a:ext cx="8352928" cy="5328592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The Prosecutor’s Office Against Trafficking in Persons of the Public Prosecutor’s Office has been strengthened, increasing the number of staff from 12 officials (in 2012) to </a:t>
            </a:r>
            <a:r>
              <a:rPr lang="en-GB" sz="2400" b="1" dirty="0" smtClean="0"/>
              <a:t>22 </a:t>
            </a:r>
            <a:r>
              <a:rPr lang="en-GB" sz="2400" dirty="0" smtClean="0"/>
              <a:t>officials.</a:t>
            </a:r>
          </a:p>
          <a:p>
            <a:pPr marL="0" indent="0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The number of indictments of cases of trafficking in persons increased to </a:t>
            </a:r>
            <a:r>
              <a:rPr lang="en-GB" sz="2400" b="1" dirty="0" smtClean="0"/>
              <a:t>62</a:t>
            </a:r>
            <a:r>
              <a:rPr lang="en-GB" sz="2400" dirty="0" smtClean="0"/>
              <a:t> in 2013.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In 2013, </a:t>
            </a:r>
            <a:r>
              <a:rPr lang="en-GB" sz="2400" b="1" dirty="0" smtClean="0"/>
              <a:t>67</a:t>
            </a:r>
            <a:r>
              <a:rPr lang="en-GB" sz="2400" dirty="0" smtClean="0"/>
              <a:t> persons were charged with the crime of trafficking in persons. 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b="1" dirty="0" smtClean="0"/>
              <a:t>12</a:t>
            </a:r>
            <a:r>
              <a:rPr lang="en-GB" sz="2400" dirty="0" smtClean="0"/>
              <a:t> guilty judgments were issued in 2013 and </a:t>
            </a:r>
            <a:r>
              <a:rPr lang="en-GB" sz="2400" b="1" dirty="0" smtClean="0"/>
              <a:t>8 </a:t>
            </a:r>
            <a:r>
              <a:rPr lang="en-GB" sz="2400" dirty="0" smtClean="0"/>
              <a:t>guilty judgments have been issued thus far in 2014.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27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6016752"/>
            <a:ext cx="9144000" cy="841248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7544" y="908720"/>
            <a:ext cx="8352928" cy="5328592"/>
          </a:xfrm>
        </p:spPr>
        <p:txBody>
          <a:bodyPr>
            <a:normAutofit/>
          </a:bodyPr>
          <a:lstStyle/>
          <a:p>
            <a:endParaRPr lang="en-GB" sz="2400" smtClean="0"/>
          </a:p>
          <a:p>
            <a:endParaRPr lang="en-GB" sz="2400" smtClean="0"/>
          </a:p>
          <a:p>
            <a:endParaRPr lang="en-GB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764704"/>
            <a:ext cx="8285163" cy="480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2051720" y="692696"/>
            <a:ext cx="4680520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GB" sz="3600" dirty="0" smtClean="0">
                <a:latin typeface="Arial Black" pitchFamily="34" charset="0"/>
                <a:cs typeface="Arial" pitchFamily="34" charset="0"/>
              </a:rPr>
            </a:br>
            <a:r>
              <a:rPr lang="en-GB" sz="6000" b="1" dirty="0" smtClean="0">
                <a:latin typeface="Arial"/>
                <a:cs typeface="Arial"/>
              </a:rPr>
              <a:t>CONVICTIONS</a:t>
            </a:r>
            <a:endParaRPr lang="en-GB" sz="6000" b="1" dirty="0">
              <a:latin typeface="Arial"/>
              <a:cs typeface="Arial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7092280" y="2780928"/>
            <a:ext cx="1836712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GB" sz="1800" dirty="0" smtClean="0">
                <a:latin typeface="Arial Black" pitchFamily="34" charset="0"/>
                <a:cs typeface="Arial" pitchFamily="34" charset="0"/>
              </a:rPr>
            </a:br>
            <a:r>
              <a:rPr lang="en-GB" sz="1800" b="1" dirty="0" smtClean="0">
                <a:latin typeface="Arial"/>
                <a:cs typeface="Arial"/>
              </a:rPr>
              <a:t>CONVICTIONS</a:t>
            </a:r>
          </a:p>
          <a:p>
            <a:endParaRPr lang="en-GB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5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6016752"/>
            <a:ext cx="9144000" cy="841248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500" u="sng" dirty="0" smtClean="0">
                <a:latin typeface="Arial Black" pitchFamily="34" charset="0"/>
                <a:cs typeface="Arial" pitchFamily="34" charset="0"/>
              </a:rPr>
              <a:t>Prosecution and Punishment</a:t>
            </a:r>
            <a:br>
              <a:rPr lang="en-GB" sz="2500" u="sng" dirty="0" smtClean="0">
                <a:latin typeface="Arial Black" pitchFamily="34" charset="0"/>
                <a:cs typeface="Arial" pitchFamily="34" charset="0"/>
              </a:rPr>
            </a:br>
            <a:endParaRPr lang="en-GB" sz="25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714687"/>
              </p:ext>
            </p:extLst>
          </p:nvPr>
        </p:nvGraphicFramePr>
        <p:xfrm>
          <a:off x="899592" y="1196752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85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6016752"/>
            <a:ext cx="9144000" cy="841248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500" u="sng" dirty="0" smtClean="0">
                <a:latin typeface="Arial Black" pitchFamily="34" charset="0"/>
                <a:cs typeface="Arial" pitchFamily="34" charset="0"/>
              </a:rPr>
              <a:t>Ages of Victims Identified by the Public Prosecutor’s Office</a:t>
            </a:r>
            <a:endParaRPr lang="en-GB" sz="25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201996"/>
            <a:ext cx="626469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2195736" y="1268760"/>
            <a:ext cx="4680520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GB" sz="3600" dirty="0" smtClean="0">
                <a:latin typeface="Arial Black" pitchFamily="34" charset="0"/>
                <a:cs typeface="Arial" pitchFamily="34" charset="0"/>
              </a:rPr>
            </a:br>
            <a:r>
              <a:rPr lang="en-GB" sz="6000" b="1" dirty="0" smtClean="0">
                <a:latin typeface="Arial"/>
                <a:cs typeface="Arial"/>
              </a:rPr>
              <a:t>Percentage</a:t>
            </a:r>
            <a:endParaRPr lang="en-GB" sz="6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4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6016752"/>
            <a:ext cx="9144000" cy="841248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b="1" cap="all" dirty="0" smtClean="0">
                <a:latin typeface="Arial Black" pitchFamily="34" charset="0"/>
              </a:rPr>
              <a:t>“ADVANCES OF GUATEMALA IN MATTERS RELATING TO </a:t>
            </a:r>
            <a:br>
              <a:rPr lang="en-GB" sz="2800" b="1" cap="all" dirty="0" smtClean="0">
                <a:latin typeface="Arial Black" pitchFamily="34" charset="0"/>
              </a:rPr>
            </a:br>
            <a:r>
              <a:rPr lang="en-GB" sz="2800" b="1" cap="all" dirty="0" smtClean="0">
                <a:latin typeface="Arial Black" pitchFamily="34" charset="0"/>
              </a:rPr>
              <a:t>TRAFFICKING IN PERSONS”</a:t>
            </a:r>
            <a:endParaRPr lang="en-GB" sz="2800" dirty="0">
              <a:latin typeface="Arial Black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srgbClr val="2F2B20"/>
              </a:solidFill>
              <a:latin typeface="Arial" pitchFamily="-65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srgbClr val="2F2B20"/>
              </a:solidFill>
              <a:latin typeface="Arial" pitchFamily="-65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srgbClr val="2F2B20"/>
              </a:solidFill>
              <a:latin typeface="Arial" pitchFamily="-65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2F2B20"/>
                </a:solidFill>
                <a:latin typeface="Arial" pitchFamily="-65" charset="0"/>
              </a:rPr>
              <a:t>Ministry of Foreign Affairs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2F2B20"/>
                </a:solidFill>
                <a:latin typeface="Arial" pitchFamily="-65" charset="0"/>
              </a:rPr>
              <a:t>Guatemala, June 24, 2014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6016752"/>
            <a:ext cx="9144000" cy="841248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GB" sz="3600" dirty="0" smtClean="0">
                <a:latin typeface="Arial Black" pitchFamily="34" charset="0"/>
                <a:cs typeface="Arial" pitchFamily="34" charset="0"/>
              </a:rPr>
            </a:br>
            <a:r>
              <a:rPr lang="en-GB" sz="3600" dirty="0" smtClean="0">
                <a:latin typeface="Arial Black" pitchFamily="34" charset="0"/>
                <a:cs typeface="Arial" pitchFamily="34" charset="0"/>
              </a:rPr>
              <a:t>THANK YOU</a:t>
            </a:r>
            <a:endParaRPr lang="en-GB" sz="3600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6016752"/>
            <a:ext cx="9144000" cy="841248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43608" y="242088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Advances in </a:t>
            </a:r>
          </a:p>
          <a:p>
            <a:pPr algn="ctr"/>
            <a:r>
              <a:rPr lang="en-GB" sz="4000" b="1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Trafficking in Persons at a  </a:t>
            </a:r>
            <a:r>
              <a:rPr lang="en-GB" sz="4000" b="1" u="sng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National Level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381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02" y="6016752"/>
            <a:ext cx="9144000" cy="841248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500" b="1" dirty="0" smtClean="0">
                <a:solidFill>
                  <a:prstClr val="black"/>
                </a:solidFill>
                <a:latin typeface="Arial Black" pitchFamily="34" charset="0"/>
              </a:rPr>
              <a:t>Inter-Institutional Commission Against Trafficking in Persons –</a:t>
            </a:r>
            <a:r>
              <a:rPr lang="en-GB" sz="25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GB" sz="2500" b="1" dirty="0" smtClean="0">
                <a:solidFill>
                  <a:prstClr val="black"/>
                </a:solidFill>
                <a:latin typeface="Arial Black" pitchFamily="34" charset="0"/>
              </a:rPr>
              <a:t>CIT</a:t>
            </a:r>
            <a:endParaRPr lang="en-GB" sz="2500" u="sng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99722" y="1844824"/>
            <a:ext cx="4040188" cy="39512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n-GB" sz="2000" dirty="0" smtClean="0">
                <a:latin typeface="+mj-lt"/>
                <a:cs typeface="Arial" pitchFamily="34" charset="0"/>
              </a:rPr>
              <a:t>The following meetings were held in 2013: </a:t>
            </a:r>
          </a:p>
          <a:p>
            <a:pPr marL="0" lvl="0" indent="0" algn="just">
              <a:buNone/>
            </a:pPr>
            <a:endParaRPr lang="en-GB" sz="2000" dirty="0" smtClean="0">
              <a:latin typeface="+mj-lt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n-GB" sz="2000" dirty="0" smtClean="0">
                <a:latin typeface="+mj-lt"/>
                <a:cs typeface="Arial" pitchFamily="34" charset="0"/>
              </a:rPr>
              <a:t>4 ordinary sessions</a:t>
            </a:r>
          </a:p>
          <a:p>
            <a:pPr marL="0" lvl="0" indent="0" algn="just">
              <a:buNone/>
            </a:pPr>
            <a:r>
              <a:rPr lang="en-GB" sz="2000" dirty="0" smtClean="0">
                <a:latin typeface="+mj-lt"/>
                <a:cs typeface="Arial" pitchFamily="34" charset="0"/>
              </a:rPr>
              <a:t>2 extraordinary sessions</a:t>
            </a:r>
          </a:p>
          <a:p>
            <a:pPr marL="0" lvl="0" indent="0" algn="just">
              <a:buNone/>
            </a:pPr>
            <a:r>
              <a:rPr lang="en-GB" sz="2000" dirty="0" smtClean="0">
                <a:latin typeface="+mj-lt"/>
                <a:cs typeface="Arial" pitchFamily="34" charset="0"/>
              </a:rPr>
              <a:t>6 meetings of subcommittees</a:t>
            </a:r>
          </a:p>
        </p:txBody>
      </p:sp>
      <p:pic>
        <p:nvPicPr>
          <p:cNvPr id="3076" name="Picture 4" descr="C:\Users\amorales\Documents\CIT 2013\REU SUB-PERSECUCION 7-11-2013\DSC_37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4009282" cy="40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02" y="6016752"/>
            <a:ext cx="9144000" cy="841248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500" b="1" dirty="0">
                <a:solidFill>
                  <a:prstClr val="black"/>
                </a:solidFill>
                <a:latin typeface="Arial Black" pitchFamily="34" charset="0"/>
              </a:rPr>
              <a:t>Inter-Institutional </a:t>
            </a:r>
            <a:r>
              <a:rPr lang="en-GB" sz="2500" b="1" dirty="0" smtClean="0">
                <a:solidFill>
                  <a:prstClr val="black"/>
                </a:solidFill>
                <a:latin typeface="Arial Black" pitchFamily="34" charset="0"/>
              </a:rPr>
              <a:t>Commission </a:t>
            </a:r>
            <a:r>
              <a:rPr lang="en-GB" sz="2500" b="1" dirty="0">
                <a:solidFill>
                  <a:prstClr val="black"/>
                </a:solidFill>
                <a:latin typeface="Arial Black" pitchFamily="34" charset="0"/>
              </a:rPr>
              <a:t>Against Trafficking in Persons – CIT</a:t>
            </a:r>
            <a:endParaRPr lang="en-GB" sz="2500" u="sng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503260" y="1844824"/>
            <a:ext cx="4040188" cy="39512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n-GB" sz="2000" dirty="0" smtClean="0">
                <a:latin typeface="+mj-lt"/>
                <a:cs typeface="Arial" pitchFamily="34" charset="0"/>
              </a:rPr>
              <a:t>The following meetings have been held thus far in 2014: </a:t>
            </a:r>
          </a:p>
          <a:p>
            <a:pPr marL="0" lvl="0" indent="0" algn="just">
              <a:buNone/>
            </a:pPr>
            <a:endParaRPr lang="en-GB" sz="2000" dirty="0" smtClean="0">
              <a:latin typeface="+mj-lt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n-GB" sz="2000" dirty="0" smtClean="0">
                <a:latin typeface="+mj-lt"/>
                <a:cs typeface="Arial" pitchFamily="34" charset="0"/>
              </a:rPr>
              <a:t>3 ordinary sessions</a:t>
            </a:r>
          </a:p>
          <a:p>
            <a:pPr marL="0" lvl="0" indent="0" algn="just">
              <a:buNone/>
            </a:pPr>
            <a:r>
              <a:rPr lang="en-GB" sz="2000" dirty="0" smtClean="0">
                <a:latin typeface="+mj-lt"/>
                <a:cs typeface="Arial" pitchFamily="34" charset="0"/>
              </a:rPr>
              <a:t>1 extraordinary session</a:t>
            </a:r>
          </a:p>
          <a:p>
            <a:pPr marL="0" lvl="0" indent="0" algn="just">
              <a:buNone/>
            </a:pPr>
            <a:r>
              <a:rPr lang="en-GB" sz="2000" dirty="0" smtClean="0">
                <a:latin typeface="+mj-lt"/>
                <a:cs typeface="Arial" pitchFamily="34" charset="0"/>
              </a:rPr>
              <a:t>2 meetings of subcommittees</a:t>
            </a:r>
          </a:p>
          <a:p>
            <a:pPr marL="0" lvl="0" indent="0" algn="just">
              <a:buNone/>
            </a:pPr>
            <a:r>
              <a:rPr lang="en-GB" sz="2000" dirty="0" smtClean="0">
                <a:latin typeface="+mj-lt"/>
                <a:cs typeface="Arial" pitchFamily="34" charset="0"/>
              </a:rPr>
              <a:t>13 departmental networks against sexual violence, exploitation and trafficking in persons established</a:t>
            </a:r>
            <a:endParaRPr lang="en-GB" sz="2000" dirty="0">
              <a:solidFill>
                <a:srgbClr val="00B05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133727"/>
            <a:ext cx="386422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02" y="6016752"/>
            <a:ext cx="9144000" cy="841248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500" b="1" dirty="0">
                <a:solidFill>
                  <a:prstClr val="black"/>
                </a:solidFill>
                <a:latin typeface="Arial Black" pitchFamily="34" charset="0"/>
              </a:rPr>
              <a:t>Inter-Institutional </a:t>
            </a:r>
            <a:r>
              <a:rPr lang="en-GB" sz="2500" b="1" dirty="0" smtClean="0">
                <a:solidFill>
                  <a:prstClr val="black"/>
                </a:solidFill>
                <a:latin typeface="Arial Black" pitchFamily="34" charset="0"/>
              </a:rPr>
              <a:t>Commission </a:t>
            </a:r>
            <a:r>
              <a:rPr lang="en-GB" sz="2500" b="1" dirty="0">
                <a:solidFill>
                  <a:prstClr val="black"/>
                </a:solidFill>
                <a:latin typeface="Arial Black" pitchFamily="34" charset="0"/>
              </a:rPr>
              <a:t>Against Trafficking in Persons – CIT</a:t>
            </a:r>
            <a:endParaRPr lang="es-ES_tradnl" sz="2500" u="sng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1340768"/>
            <a:ext cx="788518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0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02" y="6016752"/>
            <a:ext cx="9144000" cy="841248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500" b="1" dirty="0" smtClean="0">
                <a:solidFill>
                  <a:prstClr val="black"/>
                </a:solidFill>
                <a:latin typeface="Arial Black" pitchFamily="34" charset="0"/>
              </a:rPr>
              <a:t>Meetings of the Inter</a:t>
            </a:r>
            <a:r>
              <a:rPr lang="en-GB" sz="2500" b="1" dirty="0">
                <a:solidFill>
                  <a:prstClr val="black"/>
                </a:solidFill>
                <a:latin typeface="Arial Black" pitchFamily="34" charset="0"/>
              </a:rPr>
              <a:t>-Institutional </a:t>
            </a:r>
            <a:r>
              <a:rPr lang="en-GB" sz="2500" b="1" dirty="0" smtClean="0">
                <a:solidFill>
                  <a:prstClr val="black"/>
                </a:solidFill>
                <a:latin typeface="Arial Black" pitchFamily="34" charset="0"/>
              </a:rPr>
              <a:t>Commission </a:t>
            </a:r>
            <a:r>
              <a:rPr lang="en-GB" sz="2500" b="1" dirty="0">
                <a:solidFill>
                  <a:prstClr val="black"/>
                </a:solidFill>
                <a:latin typeface="Arial Black" pitchFamily="34" charset="0"/>
              </a:rPr>
              <a:t>Against Trafficking in Persons – CIT</a:t>
            </a:r>
            <a:endParaRPr lang="en-GB" sz="2500" u="sng" dirty="0"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1481712"/>
              </p:ext>
            </p:extLst>
          </p:nvPr>
        </p:nvGraphicFramePr>
        <p:xfrm>
          <a:off x="508811" y="1772816"/>
          <a:ext cx="744756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29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02" y="6016752"/>
            <a:ext cx="9144000" cy="841248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500" b="1" dirty="0" smtClean="0">
                <a:solidFill>
                  <a:prstClr val="black"/>
                </a:solidFill>
                <a:latin typeface="Arial Black" pitchFamily="34" charset="0"/>
              </a:rPr>
              <a:t>Departmental Networks</a:t>
            </a:r>
            <a:endParaRPr lang="en-GB" sz="2500" u="sng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13 departmental networks against sexual violence, exploitation and trafficking in persons established in 11 departments in the country</a:t>
            </a:r>
            <a:endParaRPr lang="en-GB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Sololá Departmental Network</a:t>
            </a:r>
            <a:endParaRPr lang="en-GB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299" y="2204865"/>
            <a:ext cx="4041775" cy="38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5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antillaabajopresenta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6016752"/>
            <a:ext cx="9144000" cy="841248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68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2500" dirty="0" smtClean="0">
                <a:latin typeface="Arial Black" pitchFamily="34" charset="0"/>
                <a:cs typeface="Arial" pitchFamily="34" charset="0"/>
              </a:rPr>
              <a:t>Prevention Actions</a:t>
            </a:r>
            <a:r>
              <a:rPr lang="en-GB" sz="2500" u="sng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GB" sz="2500" u="sng" dirty="0" smtClean="0">
                <a:latin typeface="Arial Black" pitchFamily="34" charset="0"/>
                <a:cs typeface="Arial" pitchFamily="34" charset="0"/>
              </a:rPr>
            </a:br>
            <a:endParaRPr lang="en-GB" sz="25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GB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7544" y="764704"/>
            <a:ext cx="8352928" cy="5472608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Training on </a:t>
            </a:r>
            <a:r>
              <a:rPr lang="en-GB" sz="2400" dirty="0"/>
              <a:t>prevention in various member institutions of </a:t>
            </a:r>
            <a:r>
              <a:rPr lang="en-GB" sz="2400" dirty="0" smtClean="0"/>
              <a:t>CIT, </a:t>
            </a:r>
            <a:r>
              <a:rPr lang="en-GB" sz="2400" dirty="0"/>
              <a:t>for </a:t>
            </a:r>
            <a:r>
              <a:rPr lang="en-GB" sz="2400" dirty="0" smtClean="0"/>
              <a:t>internal staff and the general public – approximately 89,474 persons were trained;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Campaigns, workshops and other activities on prevention of trafficking in persons, covering all 22 departments of the country and benefiting the general population</a:t>
            </a:r>
            <a:r>
              <a:rPr lang="en-GB" sz="2400" dirty="0"/>
              <a:t>;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Inter-institutional coordination for comprehensive assistance to victims of trafficking;</a:t>
            </a:r>
          </a:p>
          <a:p>
            <a:endParaRPr lang="en-GB" sz="2400" dirty="0" smtClean="0"/>
          </a:p>
          <a:p>
            <a:r>
              <a:rPr lang="en-GB" sz="2400" dirty="0" smtClean="0"/>
              <a:t>Including the topic of child labour in textbooks in primary schools at a national level;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Information and awareness-raising workshops;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Information and </a:t>
            </a:r>
            <a:r>
              <a:rPr lang="en-GB" sz="2400" dirty="0"/>
              <a:t>L</a:t>
            </a:r>
            <a:r>
              <a:rPr lang="en-GB" sz="2400" dirty="0" smtClean="0"/>
              <a:t>egal </a:t>
            </a:r>
            <a:r>
              <a:rPr lang="en-GB" sz="2400" dirty="0"/>
              <a:t>A</a:t>
            </a:r>
            <a:r>
              <a:rPr lang="en-GB" sz="2400" dirty="0" smtClean="0"/>
              <a:t>id Days.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31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497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de Office</vt:lpstr>
      <vt:lpstr>PowerPoint Presentation</vt:lpstr>
      <vt:lpstr>“ADVANCES OF GUATEMALA IN MATTERS RELATING TO  TRAFFICKING IN PERSONS”</vt:lpstr>
      <vt:lpstr>PowerPoint Presentation</vt:lpstr>
      <vt:lpstr>Inter-Institutional Commission Against Trafficking in Persons – CIT</vt:lpstr>
      <vt:lpstr>Inter-Institutional Commission Against Trafficking in Persons – CIT</vt:lpstr>
      <vt:lpstr>Inter-Institutional Commission Against Trafficking in Persons – CIT</vt:lpstr>
      <vt:lpstr>Meetings of the Inter-Institutional Commission Against Trafficking in Persons – CIT</vt:lpstr>
      <vt:lpstr>Departmental Networks</vt:lpstr>
      <vt:lpstr>Prevention Actions </vt:lpstr>
      <vt:lpstr>Identification, Assistance and Protection Actions</vt:lpstr>
      <vt:lpstr>Protection and Assistance Actions </vt:lpstr>
      <vt:lpstr>Repatriation Actions </vt:lpstr>
      <vt:lpstr>Repatriation Actions</vt:lpstr>
      <vt:lpstr>PowerPoint Presentation</vt:lpstr>
      <vt:lpstr>Repatriations, 2013 – May 2014 </vt:lpstr>
      <vt:lpstr>Prosecution and Punishment Actions </vt:lpstr>
      <vt:lpstr>PowerPoint Presentation</vt:lpstr>
      <vt:lpstr>Prosecution and Punishment </vt:lpstr>
      <vt:lpstr>Ages of Victims Identified by the Public Prosecutor’s Office</vt:lpstr>
      <vt:lpstr> THANK YOU</vt:lpstr>
    </vt:vector>
  </TitlesOfParts>
  <Company>mre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egonzalez</dc:creator>
  <cp:lastModifiedBy>RODAS Renán</cp:lastModifiedBy>
  <cp:revision>136</cp:revision>
  <cp:lastPrinted>2013-06-22T02:18:28Z</cp:lastPrinted>
  <dcterms:created xsi:type="dcterms:W3CDTF">2012-04-12T16:24:49Z</dcterms:created>
  <dcterms:modified xsi:type="dcterms:W3CDTF">2014-06-27T07:20:45Z</dcterms:modified>
</cp:coreProperties>
</file>