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20"/>
  </p:notesMasterIdLst>
  <p:sldIdLst>
    <p:sldId id="256" r:id="rId2"/>
    <p:sldId id="287" r:id="rId3"/>
    <p:sldId id="259" r:id="rId4"/>
    <p:sldId id="263" r:id="rId5"/>
    <p:sldId id="264" r:id="rId6"/>
    <p:sldId id="282" r:id="rId7"/>
    <p:sldId id="285" r:id="rId8"/>
    <p:sldId id="283" r:id="rId9"/>
    <p:sldId id="262" r:id="rId10"/>
    <p:sldId id="268" r:id="rId11"/>
    <p:sldId id="280" r:id="rId12"/>
    <p:sldId id="279" r:id="rId13"/>
    <p:sldId id="269" r:id="rId14"/>
    <p:sldId id="270" r:id="rId15"/>
    <p:sldId id="274" r:id="rId16"/>
    <p:sldId id="275" r:id="rId17"/>
    <p:sldId id="278" r:id="rId18"/>
    <p:sldId id="28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-420" y="-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12905-F7A5-43D7-AAD3-1488533F38DE}" type="doc">
      <dgm:prSet loTypeId="urn:microsoft.com/office/officeart/2005/8/layout/process1" loCatId="process" qsTypeId="urn:microsoft.com/office/officeart/2005/8/quickstyle/simple1" qsCatId="simple" csTypeId="urn:microsoft.com/office/officeart/2005/8/colors/accent2_4" csCatId="accent2" phldr="1"/>
      <dgm:spPr/>
    </dgm:pt>
    <dgm:pt modelId="{EAE3083C-E48C-41F9-B0C4-997697D84A94}">
      <dgm:prSet phldrT="[Texto]"/>
      <dgm:spPr/>
      <dgm:t>
        <a:bodyPr/>
        <a:lstStyle/>
        <a:p>
          <a:r>
            <a:rPr lang="es-GT" dirty="0" smtClean="0"/>
            <a:t>Identificación </a:t>
          </a:r>
          <a:endParaRPr lang="es-GT" dirty="0"/>
        </a:p>
      </dgm:t>
    </dgm:pt>
    <dgm:pt modelId="{CBC9AED2-2180-4530-B872-E4037BDD53B9}" type="parTrans" cxnId="{EFBC3B8A-5541-461D-85D7-ECAAA9AC6B2E}">
      <dgm:prSet/>
      <dgm:spPr/>
      <dgm:t>
        <a:bodyPr/>
        <a:lstStyle/>
        <a:p>
          <a:endParaRPr lang="es-GT"/>
        </a:p>
      </dgm:t>
    </dgm:pt>
    <dgm:pt modelId="{A9B534A6-FD8D-4C3C-9DD8-DCBF1221A6B1}" type="sibTrans" cxnId="{EFBC3B8A-5541-461D-85D7-ECAAA9AC6B2E}">
      <dgm:prSet/>
      <dgm:spPr/>
      <dgm:t>
        <a:bodyPr/>
        <a:lstStyle/>
        <a:p>
          <a:endParaRPr lang="es-GT"/>
        </a:p>
      </dgm:t>
    </dgm:pt>
    <dgm:pt modelId="{0B483E36-1313-49E6-98F2-4B5EF416E028}">
      <dgm:prSet phldrT="[Texto]"/>
      <dgm:spPr/>
      <dgm:t>
        <a:bodyPr/>
        <a:lstStyle/>
        <a:p>
          <a:r>
            <a:rPr lang="es-GT" dirty="0" smtClean="0"/>
            <a:t>Elaboración de Informes y solicitud especializada </a:t>
          </a:r>
          <a:endParaRPr lang="es-GT" dirty="0"/>
        </a:p>
      </dgm:t>
    </dgm:pt>
    <dgm:pt modelId="{3EBDA3FC-3063-4E68-9F39-3C9126C2E0C4}" type="parTrans" cxnId="{38FF265D-267A-47E4-AB63-02E312FAAB3B}">
      <dgm:prSet/>
      <dgm:spPr/>
      <dgm:t>
        <a:bodyPr/>
        <a:lstStyle/>
        <a:p>
          <a:endParaRPr lang="es-GT"/>
        </a:p>
      </dgm:t>
    </dgm:pt>
    <dgm:pt modelId="{E848A71E-68E8-4071-A6DD-2B03113A304B}" type="sibTrans" cxnId="{38FF265D-267A-47E4-AB63-02E312FAAB3B}">
      <dgm:prSet/>
      <dgm:spPr/>
      <dgm:t>
        <a:bodyPr/>
        <a:lstStyle/>
        <a:p>
          <a:endParaRPr lang="es-GT"/>
        </a:p>
      </dgm:t>
    </dgm:pt>
    <dgm:pt modelId="{730203C4-723F-40CF-8D2B-C972E8F3A8A3}">
      <dgm:prSet phldrT="[Texto]"/>
      <dgm:spPr/>
      <dgm:t>
        <a:bodyPr/>
        <a:lstStyle/>
        <a:p>
          <a:r>
            <a:rPr lang="es-GT" dirty="0" smtClean="0"/>
            <a:t>Referencia a Órgano </a:t>
          </a:r>
        </a:p>
        <a:p>
          <a:r>
            <a:rPr lang="es-GT" dirty="0" smtClean="0"/>
            <a:t>Jurisdiccional Especializado </a:t>
          </a:r>
          <a:endParaRPr lang="es-GT" dirty="0"/>
        </a:p>
      </dgm:t>
    </dgm:pt>
    <dgm:pt modelId="{8AF54D26-8EA8-4DCE-B5C4-215B6FA4196B}" type="parTrans" cxnId="{207A2254-28E3-44FC-86D7-2B632B6294E3}">
      <dgm:prSet/>
      <dgm:spPr/>
      <dgm:t>
        <a:bodyPr/>
        <a:lstStyle/>
        <a:p>
          <a:endParaRPr lang="es-GT"/>
        </a:p>
      </dgm:t>
    </dgm:pt>
    <dgm:pt modelId="{6E7AA31A-DF62-4DF2-9ED9-CB86EFF4817F}" type="sibTrans" cxnId="{207A2254-28E3-44FC-86D7-2B632B6294E3}">
      <dgm:prSet/>
      <dgm:spPr/>
      <dgm:t>
        <a:bodyPr/>
        <a:lstStyle/>
        <a:p>
          <a:endParaRPr lang="es-GT"/>
        </a:p>
      </dgm:t>
    </dgm:pt>
    <dgm:pt modelId="{2C20ED84-A39C-4186-921B-8705CF70D993}">
      <dgm:prSet phldrT="[Texto]"/>
      <dgm:spPr/>
      <dgm:t>
        <a:bodyPr/>
        <a:lstStyle/>
        <a:p>
          <a:r>
            <a:rPr lang="es-GT" dirty="0" smtClean="0"/>
            <a:t>Otorgamiento de Medidas de Protección a través de la DIS</a:t>
          </a:r>
          <a:endParaRPr lang="es-GT" dirty="0"/>
        </a:p>
      </dgm:t>
    </dgm:pt>
    <dgm:pt modelId="{73ADD34F-BCF5-4652-8399-C7B593E2E127}" type="parTrans" cxnId="{E8D0727A-C594-4672-8F4E-407C4C5391F8}">
      <dgm:prSet/>
      <dgm:spPr/>
      <dgm:t>
        <a:bodyPr/>
        <a:lstStyle/>
        <a:p>
          <a:endParaRPr lang="es-GT"/>
        </a:p>
      </dgm:t>
    </dgm:pt>
    <dgm:pt modelId="{09F3BFE0-FDC6-4B71-9DCD-07E1718CE528}" type="sibTrans" cxnId="{E8D0727A-C594-4672-8F4E-407C4C5391F8}">
      <dgm:prSet/>
      <dgm:spPr/>
      <dgm:t>
        <a:bodyPr/>
        <a:lstStyle/>
        <a:p>
          <a:endParaRPr lang="es-GT"/>
        </a:p>
      </dgm:t>
    </dgm:pt>
    <dgm:pt modelId="{E511AAFD-DD68-45EB-904E-2B76C56A291B}">
      <dgm:prSet phldrT="[Texto]"/>
      <dgm:spPr/>
      <dgm:t>
        <a:bodyPr/>
        <a:lstStyle/>
        <a:p>
          <a:r>
            <a:rPr lang="es-GT" dirty="0" smtClean="0"/>
            <a:t>Ingreso al Programa Especializado. </a:t>
          </a:r>
          <a:endParaRPr lang="es-GT" dirty="0"/>
        </a:p>
      </dgm:t>
    </dgm:pt>
    <dgm:pt modelId="{ADD0037E-3450-4698-8F71-561E350A2DA9}" type="parTrans" cxnId="{2087544C-2273-495E-A6B7-AE6536831796}">
      <dgm:prSet/>
      <dgm:spPr/>
      <dgm:t>
        <a:bodyPr/>
        <a:lstStyle/>
        <a:p>
          <a:endParaRPr lang="es-GT"/>
        </a:p>
      </dgm:t>
    </dgm:pt>
    <dgm:pt modelId="{E7BE5A07-4894-4957-B7B6-2AAB532D338B}" type="sibTrans" cxnId="{2087544C-2273-495E-A6B7-AE6536831796}">
      <dgm:prSet/>
      <dgm:spPr/>
      <dgm:t>
        <a:bodyPr/>
        <a:lstStyle/>
        <a:p>
          <a:endParaRPr lang="es-GT"/>
        </a:p>
      </dgm:t>
    </dgm:pt>
    <dgm:pt modelId="{33019AB6-D3D5-4C74-B631-37E685468740}" type="pres">
      <dgm:prSet presAssocID="{0CE12905-F7A5-43D7-AAD3-1488533F38DE}" presName="Name0" presStyleCnt="0">
        <dgm:presLayoutVars>
          <dgm:dir/>
          <dgm:resizeHandles val="exact"/>
        </dgm:presLayoutVars>
      </dgm:prSet>
      <dgm:spPr/>
    </dgm:pt>
    <dgm:pt modelId="{13B886E7-79D9-47CD-AD7F-C807595BDE1B}" type="pres">
      <dgm:prSet presAssocID="{EAE3083C-E48C-41F9-B0C4-997697D84A9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3D85B1E2-581D-4F52-8C49-14DC38F0B638}" type="pres">
      <dgm:prSet presAssocID="{A9B534A6-FD8D-4C3C-9DD8-DCBF1221A6B1}" presName="sibTrans" presStyleLbl="sibTrans2D1" presStyleIdx="0" presStyleCnt="4"/>
      <dgm:spPr/>
      <dgm:t>
        <a:bodyPr/>
        <a:lstStyle/>
        <a:p>
          <a:endParaRPr lang="es-GT"/>
        </a:p>
      </dgm:t>
    </dgm:pt>
    <dgm:pt modelId="{E75C04F0-9B08-4173-A66D-D6C55E614293}" type="pres">
      <dgm:prSet presAssocID="{A9B534A6-FD8D-4C3C-9DD8-DCBF1221A6B1}" presName="connectorText" presStyleLbl="sibTrans2D1" presStyleIdx="0" presStyleCnt="4"/>
      <dgm:spPr/>
      <dgm:t>
        <a:bodyPr/>
        <a:lstStyle/>
        <a:p>
          <a:endParaRPr lang="es-GT"/>
        </a:p>
      </dgm:t>
    </dgm:pt>
    <dgm:pt modelId="{93CAE97D-E154-403E-8FE1-BC380C639363}" type="pres">
      <dgm:prSet presAssocID="{0B483E36-1313-49E6-98F2-4B5EF416E02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89BDD43A-87C0-4EA4-9AC9-B3E7F91884ED}" type="pres">
      <dgm:prSet presAssocID="{E848A71E-68E8-4071-A6DD-2B03113A304B}" presName="sibTrans" presStyleLbl="sibTrans2D1" presStyleIdx="1" presStyleCnt="4"/>
      <dgm:spPr/>
      <dgm:t>
        <a:bodyPr/>
        <a:lstStyle/>
        <a:p>
          <a:endParaRPr lang="es-GT"/>
        </a:p>
      </dgm:t>
    </dgm:pt>
    <dgm:pt modelId="{3E4BB06B-C70E-4F7E-B8ED-DB672C705686}" type="pres">
      <dgm:prSet presAssocID="{E848A71E-68E8-4071-A6DD-2B03113A304B}" presName="connectorText" presStyleLbl="sibTrans2D1" presStyleIdx="1" presStyleCnt="4"/>
      <dgm:spPr/>
      <dgm:t>
        <a:bodyPr/>
        <a:lstStyle/>
        <a:p>
          <a:endParaRPr lang="es-GT"/>
        </a:p>
      </dgm:t>
    </dgm:pt>
    <dgm:pt modelId="{F80D3F1D-EA18-4019-A0F5-9BEE4ADC4A8B}" type="pres">
      <dgm:prSet presAssocID="{730203C4-723F-40CF-8D2B-C972E8F3A8A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931B1B9E-C7AB-4BCE-8B03-599903A82D03}" type="pres">
      <dgm:prSet presAssocID="{6E7AA31A-DF62-4DF2-9ED9-CB86EFF4817F}" presName="sibTrans" presStyleLbl="sibTrans2D1" presStyleIdx="2" presStyleCnt="4"/>
      <dgm:spPr/>
      <dgm:t>
        <a:bodyPr/>
        <a:lstStyle/>
        <a:p>
          <a:endParaRPr lang="es-GT"/>
        </a:p>
      </dgm:t>
    </dgm:pt>
    <dgm:pt modelId="{2785C858-F1AE-418A-8B11-A307F81F7A4A}" type="pres">
      <dgm:prSet presAssocID="{6E7AA31A-DF62-4DF2-9ED9-CB86EFF4817F}" presName="connectorText" presStyleLbl="sibTrans2D1" presStyleIdx="2" presStyleCnt="4"/>
      <dgm:spPr/>
      <dgm:t>
        <a:bodyPr/>
        <a:lstStyle/>
        <a:p>
          <a:endParaRPr lang="es-GT"/>
        </a:p>
      </dgm:t>
    </dgm:pt>
    <dgm:pt modelId="{A67690A7-4FD6-4D79-8FA6-738469F00FA8}" type="pres">
      <dgm:prSet presAssocID="{2C20ED84-A39C-4186-921B-8705CF70D99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67F473F7-37E7-464D-8040-82DEACBE8A37}" type="pres">
      <dgm:prSet presAssocID="{09F3BFE0-FDC6-4B71-9DCD-07E1718CE528}" presName="sibTrans" presStyleLbl="sibTrans2D1" presStyleIdx="3" presStyleCnt="4"/>
      <dgm:spPr/>
      <dgm:t>
        <a:bodyPr/>
        <a:lstStyle/>
        <a:p>
          <a:endParaRPr lang="es-GT"/>
        </a:p>
      </dgm:t>
    </dgm:pt>
    <dgm:pt modelId="{F111FBED-A935-452B-B6C1-54B85D137199}" type="pres">
      <dgm:prSet presAssocID="{09F3BFE0-FDC6-4B71-9DCD-07E1718CE528}" presName="connectorText" presStyleLbl="sibTrans2D1" presStyleIdx="3" presStyleCnt="4"/>
      <dgm:spPr/>
      <dgm:t>
        <a:bodyPr/>
        <a:lstStyle/>
        <a:p>
          <a:endParaRPr lang="es-GT"/>
        </a:p>
      </dgm:t>
    </dgm:pt>
    <dgm:pt modelId="{9F84123D-4BB9-44DC-91C9-00F4C8F57F03}" type="pres">
      <dgm:prSet presAssocID="{E511AAFD-DD68-45EB-904E-2B76C56A291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C6647F32-B31B-4881-A78B-A65EC403CBB5}" type="presOf" srcId="{EAE3083C-E48C-41F9-B0C4-997697D84A94}" destId="{13B886E7-79D9-47CD-AD7F-C807595BDE1B}" srcOrd="0" destOrd="0" presId="urn:microsoft.com/office/officeart/2005/8/layout/process1"/>
    <dgm:cxn modelId="{CD01AA98-C921-45AD-8C51-D6EADBF1998E}" type="presOf" srcId="{0B483E36-1313-49E6-98F2-4B5EF416E028}" destId="{93CAE97D-E154-403E-8FE1-BC380C639363}" srcOrd="0" destOrd="0" presId="urn:microsoft.com/office/officeart/2005/8/layout/process1"/>
    <dgm:cxn modelId="{207A2254-28E3-44FC-86D7-2B632B6294E3}" srcId="{0CE12905-F7A5-43D7-AAD3-1488533F38DE}" destId="{730203C4-723F-40CF-8D2B-C972E8F3A8A3}" srcOrd="2" destOrd="0" parTransId="{8AF54D26-8EA8-4DCE-B5C4-215B6FA4196B}" sibTransId="{6E7AA31A-DF62-4DF2-9ED9-CB86EFF4817F}"/>
    <dgm:cxn modelId="{6BF873FE-D6F0-4ACE-AD89-F8835C892407}" type="presOf" srcId="{6E7AA31A-DF62-4DF2-9ED9-CB86EFF4817F}" destId="{2785C858-F1AE-418A-8B11-A307F81F7A4A}" srcOrd="1" destOrd="0" presId="urn:microsoft.com/office/officeart/2005/8/layout/process1"/>
    <dgm:cxn modelId="{DC089BC3-DFE4-4BD5-B8D9-A799CF42F3C8}" type="presOf" srcId="{E511AAFD-DD68-45EB-904E-2B76C56A291B}" destId="{9F84123D-4BB9-44DC-91C9-00F4C8F57F03}" srcOrd="0" destOrd="0" presId="urn:microsoft.com/office/officeart/2005/8/layout/process1"/>
    <dgm:cxn modelId="{E8D0727A-C594-4672-8F4E-407C4C5391F8}" srcId="{0CE12905-F7A5-43D7-AAD3-1488533F38DE}" destId="{2C20ED84-A39C-4186-921B-8705CF70D993}" srcOrd="3" destOrd="0" parTransId="{73ADD34F-BCF5-4652-8399-C7B593E2E127}" sibTransId="{09F3BFE0-FDC6-4B71-9DCD-07E1718CE528}"/>
    <dgm:cxn modelId="{E4E9604C-A81D-4B68-A032-60F87F58C5D3}" type="presOf" srcId="{A9B534A6-FD8D-4C3C-9DD8-DCBF1221A6B1}" destId="{3D85B1E2-581D-4F52-8C49-14DC38F0B638}" srcOrd="0" destOrd="0" presId="urn:microsoft.com/office/officeart/2005/8/layout/process1"/>
    <dgm:cxn modelId="{2087544C-2273-495E-A6B7-AE6536831796}" srcId="{0CE12905-F7A5-43D7-AAD3-1488533F38DE}" destId="{E511AAFD-DD68-45EB-904E-2B76C56A291B}" srcOrd="4" destOrd="0" parTransId="{ADD0037E-3450-4698-8F71-561E350A2DA9}" sibTransId="{E7BE5A07-4894-4957-B7B6-2AAB532D338B}"/>
    <dgm:cxn modelId="{CB330B3A-6BA0-41E1-80F9-15B5BFB9FDA4}" type="presOf" srcId="{09F3BFE0-FDC6-4B71-9DCD-07E1718CE528}" destId="{67F473F7-37E7-464D-8040-82DEACBE8A37}" srcOrd="0" destOrd="0" presId="urn:microsoft.com/office/officeart/2005/8/layout/process1"/>
    <dgm:cxn modelId="{48E376D3-A811-403A-BB54-767FE744F908}" type="presOf" srcId="{09F3BFE0-FDC6-4B71-9DCD-07E1718CE528}" destId="{F111FBED-A935-452B-B6C1-54B85D137199}" srcOrd="1" destOrd="0" presId="urn:microsoft.com/office/officeart/2005/8/layout/process1"/>
    <dgm:cxn modelId="{66EC5F6F-B938-47CA-AD07-BA267E3FF48E}" type="presOf" srcId="{6E7AA31A-DF62-4DF2-9ED9-CB86EFF4817F}" destId="{931B1B9E-C7AB-4BCE-8B03-599903A82D03}" srcOrd="0" destOrd="0" presId="urn:microsoft.com/office/officeart/2005/8/layout/process1"/>
    <dgm:cxn modelId="{88CCA590-42CE-40DD-A5DA-1C11B5822943}" type="presOf" srcId="{E848A71E-68E8-4071-A6DD-2B03113A304B}" destId="{89BDD43A-87C0-4EA4-9AC9-B3E7F91884ED}" srcOrd="0" destOrd="0" presId="urn:microsoft.com/office/officeart/2005/8/layout/process1"/>
    <dgm:cxn modelId="{66C3E303-91D6-46F9-8605-83D60BF35AA4}" type="presOf" srcId="{E848A71E-68E8-4071-A6DD-2B03113A304B}" destId="{3E4BB06B-C70E-4F7E-B8ED-DB672C705686}" srcOrd="1" destOrd="0" presId="urn:microsoft.com/office/officeart/2005/8/layout/process1"/>
    <dgm:cxn modelId="{38FF265D-267A-47E4-AB63-02E312FAAB3B}" srcId="{0CE12905-F7A5-43D7-AAD3-1488533F38DE}" destId="{0B483E36-1313-49E6-98F2-4B5EF416E028}" srcOrd="1" destOrd="0" parTransId="{3EBDA3FC-3063-4E68-9F39-3C9126C2E0C4}" sibTransId="{E848A71E-68E8-4071-A6DD-2B03113A304B}"/>
    <dgm:cxn modelId="{EFBC3B8A-5541-461D-85D7-ECAAA9AC6B2E}" srcId="{0CE12905-F7A5-43D7-AAD3-1488533F38DE}" destId="{EAE3083C-E48C-41F9-B0C4-997697D84A94}" srcOrd="0" destOrd="0" parTransId="{CBC9AED2-2180-4530-B872-E4037BDD53B9}" sibTransId="{A9B534A6-FD8D-4C3C-9DD8-DCBF1221A6B1}"/>
    <dgm:cxn modelId="{2F5CD259-92C1-4314-BB9E-9DFE6F580979}" type="presOf" srcId="{A9B534A6-FD8D-4C3C-9DD8-DCBF1221A6B1}" destId="{E75C04F0-9B08-4173-A66D-D6C55E614293}" srcOrd="1" destOrd="0" presId="urn:microsoft.com/office/officeart/2005/8/layout/process1"/>
    <dgm:cxn modelId="{F1311891-2701-44B7-9369-0C5CBC057F93}" type="presOf" srcId="{730203C4-723F-40CF-8D2B-C972E8F3A8A3}" destId="{F80D3F1D-EA18-4019-A0F5-9BEE4ADC4A8B}" srcOrd="0" destOrd="0" presId="urn:microsoft.com/office/officeart/2005/8/layout/process1"/>
    <dgm:cxn modelId="{63D37BD2-F175-49AD-A7E4-566D89541D53}" type="presOf" srcId="{2C20ED84-A39C-4186-921B-8705CF70D993}" destId="{A67690A7-4FD6-4D79-8FA6-738469F00FA8}" srcOrd="0" destOrd="0" presId="urn:microsoft.com/office/officeart/2005/8/layout/process1"/>
    <dgm:cxn modelId="{6D0FDC3D-A1F0-4DA3-B9A4-F753D3B0C7AF}" type="presOf" srcId="{0CE12905-F7A5-43D7-AAD3-1488533F38DE}" destId="{33019AB6-D3D5-4C74-B631-37E685468740}" srcOrd="0" destOrd="0" presId="urn:microsoft.com/office/officeart/2005/8/layout/process1"/>
    <dgm:cxn modelId="{A0774726-5E40-4433-A75A-4934B7897125}" type="presParOf" srcId="{33019AB6-D3D5-4C74-B631-37E685468740}" destId="{13B886E7-79D9-47CD-AD7F-C807595BDE1B}" srcOrd="0" destOrd="0" presId="urn:microsoft.com/office/officeart/2005/8/layout/process1"/>
    <dgm:cxn modelId="{45BBF3C3-0EA4-403B-A942-285A630F0187}" type="presParOf" srcId="{33019AB6-D3D5-4C74-B631-37E685468740}" destId="{3D85B1E2-581D-4F52-8C49-14DC38F0B638}" srcOrd="1" destOrd="0" presId="urn:microsoft.com/office/officeart/2005/8/layout/process1"/>
    <dgm:cxn modelId="{878F52D9-515D-46A2-B8F2-B72624A72A30}" type="presParOf" srcId="{3D85B1E2-581D-4F52-8C49-14DC38F0B638}" destId="{E75C04F0-9B08-4173-A66D-D6C55E614293}" srcOrd="0" destOrd="0" presId="urn:microsoft.com/office/officeart/2005/8/layout/process1"/>
    <dgm:cxn modelId="{1C4B351D-030B-4399-BDF9-78E06DCAF8D2}" type="presParOf" srcId="{33019AB6-D3D5-4C74-B631-37E685468740}" destId="{93CAE97D-E154-403E-8FE1-BC380C639363}" srcOrd="2" destOrd="0" presId="urn:microsoft.com/office/officeart/2005/8/layout/process1"/>
    <dgm:cxn modelId="{8E9D37D2-BC75-4F71-BA4E-534FF1C61A76}" type="presParOf" srcId="{33019AB6-D3D5-4C74-B631-37E685468740}" destId="{89BDD43A-87C0-4EA4-9AC9-B3E7F91884ED}" srcOrd="3" destOrd="0" presId="urn:microsoft.com/office/officeart/2005/8/layout/process1"/>
    <dgm:cxn modelId="{D0B9CFDC-2EA9-45F9-A8F1-DCDA85B14E0F}" type="presParOf" srcId="{89BDD43A-87C0-4EA4-9AC9-B3E7F91884ED}" destId="{3E4BB06B-C70E-4F7E-B8ED-DB672C705686}" srcOrd="0" destOrd="0" presId="urn:microsoft.com/office/officeart/2005/8/layout/process1"/>
    <dgm:cxn modelId="{C4CFEFC9-AC85-49EA-BB8F-2058BE0C31E4}" type="presParOf" srcId="{33019AB6-D3D5-4C74-B631-37E685468740}" destId="{F80D3F1D-EA18-4019-A0F5-9BEE4ADC4A8B}" srcOrd="4" destOrd="0" presId="urn:microsoft.com/office/officeart/2005/8/layout/process1"/>
    <dgm:cxn modelId="{26A2A738-7D35-451B-A11C-F0FA97D18605}" type="presParOf" srcId="{33019AB6-D3D5-4C74-B631-37E685468740}" destId="{931B1B9E-C7AB-4BCE-8B03-599903A82D03}" srcOrd="5" destOrd="0" presId="urn:microsoft.com/office/officeart/2005/8/layout/process1"/>
    <dgm:cxn modelId="{BA75AD4F-9F1E-49B5-B4B1-900D4E8FB747}" type="presParOf" srcId="{931B1B9E-C7AB-4BCE-8B03-599903A82D03}" destId="{2785C858-F1AE-418A-8B11-A307F81F7A4A}" srcOrd="0" destOrd="0" presId="urn:microsoft.com/office/officeart/2005/8/layout/process1"/>
    <dgm:cxn modelId="{B57208EC-FBE3-4602-9015-0F3830D3467E}" type="presParOf" srcId="{33019AB6-D3D5-4C74-B631-37E685468740}" destId="{A67690A7-4FD6-4D79-8FA6-738469F00FA8}" srcOrd="6" destOrd="0" presId="urn:microsoft.com/office/officeart/2005/8/layout/process1"/>
    <dgm:cxn modelId="{AED7EE68-482E-4BC5-962A-8714D0BD4C79}" type="presParOf" srcId="{33019AB6-D3D5-4C74-B631-37E685468740}" destId="{67F473F7-37E7-464D-8040-82DEACBE8A37}" srcOrd="7" destOrd="0" presId="urn:microsoft.com/office/officeart/2005/8/layout/process1"/>
    <dgm:cxn modelId="{9D37F1D4-9212-4EED-8A1C-BCAD43827F4C}" type="presParOf" srcId="{67F473F7-37E7-464D-8040-82DEACBE8A37}" destId="{F111FBED-A935-452B-B6C1-54B85D137199}" srcOrd="0" destOrd="0" presId="urn:microsoft.com/office/officeart/2005/8/layout/process1"/>
    <dgm:cxn modelId="{40691E10-1D57-4251-AA34-7A436A4991DC}" type="presParOf" srcId="{33019AB6-D3D5-4C74-B631-37E685468740}" destId="{9F84123D-4BB9-44DC-91C9-00F4C8F57F0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1A514F-F0FF-40EC-A2F7-D2D217B9EFC8}" type="doc">
      <dgm:prSet loTypeId="urn:microsoft.com/office/officeart/2005/8/layout/list1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es-GT"/>
        </a:p>
      </dgm:t>
    </dgm:pt>
    <dgm:pt modelId="{523C525C-447C-471F-8633-F7BAD17D3169}">
      <dgm:prSet phldrT="[Texto]" custT="1"/>
      <dgm:spPr/>
      <dgm:t>
        <a:bodyPr/>
        <a:lstStyle/>
        <a:p>
          <a:pPr algn="ctr"/>
          <a:r>
            <a:rPr lang="es-GT" sz="1100" b="1">
              <a:latin typeface="Arial" panose="020B0604020202020204" pitchFamily="34" charset="0"/>
              <a:cs typeface="Arial" panose="020B0604020202020204" pitchFamily="34" charset="0"/>
            </a:rPr>
            <a:t>AUTORIDAD MIGRATORIA NACIONAL </a:t>
          </a:r>
        </a:p>
      </dgm:t>
    </dgm:pt>
    <dgm:pt modelId="{B42C7BD7-236C-4453-B6A6-5DE8DD49909D}" type="sibTrans" cxnId="{1D9230ED-C3B1-4A90-A17B-43C49C405A87}">
      <dgm:prSet/>
      <dgm:spPr/>
      <dgm:t>
        <a:bodyPr/>
        <a:lstStyle/>
        <a:p>
          <a:endParaRPr lang="es-GT"/>
        </a:p>
      </dgm:t>
    </dgm:pt>
    <dgm:pt modelId="{F9A21874-AA50-4BF0-B691-466B76BA5E63}" type="parTrans" cxnId="{1D9230ED-C3B1-4A90-A17B-43C49C405A87}">
      <dgm:prSet/>
      <dgm:spPr/>
      <dgm:t>
        <a:bodyPr/>
        <a:lstStyle/>
        <a:p>
          <a:endParaRPr lang="es-GT"/>
        </a:p>
      </dgm:t>
    </dgm:pt>
    <dgm:pt modelId="{6560FB2D-0167-4F43-8BB5-DFA8F843FA36}">
      <dgm:prSet custT="1"/>
      <dgm:spPr/>
      <dgm:t>
        <a:bodyPr/>
        <a:lstStyle/>
        <a:p>
          <a:r>
            <a:rPr lang="es-GT" sz="1200" b="1">
              <a:latin typeface="Arial" panose="020B0604020202020204" pitchFamily="34" charset="0"/>
              <a:cs typeface="Arial" panose="020B0604020202020204" pitchFamily="34" charset="0"/>
            </a:rPr>
            <a:t>EL CONSEJO NACIONAL DE ATENCIÓN AL MIGRANTE DE GUATEMALA</a:t>
          </a:r>
        </a:p>
      </dgm:t>
    </dgm:pt>
    <dgm:pt modelId="{26F2E6C4-550A-417A-8D9A-B3FE37D8D10D}" type="parTrans" cxnId="{C5158ED8-525C-404E-A040-45A9D665A73D}">
      <dgm:prSet/>
      <dgm:spPr/>
      <dgm:t>
        <a:bodyPr/>
        <a:lstStyle/>
        <a:p>
          <a:endParaRPr lang="es-GT"/>
        </a:p>
      </dgm:t>
    </dgm:pt>
    <dgm:pt modelId="{441C25BE-F4B6-4515-BCE4-565817146F6D}" type="sibTrans" cxnId="{C5158ED8-525C-404E-A040-45A9D665A73D}">
      <dgm:prSet/>
      <dgm:spPr/>
      <dgm:t>
        <a:bodyPr/>
        <a:lstStyle/>
        <a:p>
          <a:endParaRPr lang="es-GT"/>
        </a:p>
      </dgm:t>
    </dgm:pt>
    <dgm:pt modelId="{3BD06BD0-319A-4C53-942F-1C7E56F1DF07}">
      <dgm:prSet phldrT="[Texto]" custT="1"/>
      <dgm:spPr/>
      <dgm:t>
        <a:bodyPr/>
        <a:lstStyle/>
        <a:p>
          <a:pPr algn="ctr"/>
          <a:r>
            <a:rPr lang="es-GT" sz="1200" b="1">
              <a:latin typeface="Arial" panose="020B0604020202020204" pitchFamily="34" charset="0"/>
              <a:cs typeface="Arial" panose="020B0604020202020204" pitchFamily="34" charset="0"/>
            </a:rPr>
            <a:t>INSTITUTO GUATEMALTECO DE MIGRACIÓN</a:t>
          </a:r>
        </a:p>
      </dgm:t>
    </dgm:pt>
    <dgm:pt modelId="{AC45431A-FFF3-41EB-9E1F-C19D64DBED45}" type="sibTrans" cxnId="{30237B9D-7909-4701-BC67-396C7EF5F811}">
      <dgm:prSet/>
      <dgm:spPr/>
      <dgm:t>
        <a:bodyPr/>
        <a:lstStyle/>
        <a:p>
          <a:endParaRPr lang="es-GT"/>
        </a:p>
      </dgm:t>
    </dgm:pt>
    <dgm:pt modelId="{DD79FD64-8AF3-4823-AAD6-5EBF6E572269}" type="parTrans" cxnId="{30237B9D-7909-4701-BC67-396C7EF5F811}">
      <dgm:prSet/>
      <dgm:spPr/>
      <dgm:t>
        <a:bodyPr/>
        <a:lstStyle/>
        <a:p>
          <a:endParaRPr lang="es-GT"/>
        </a:p>
      </dgm:t>
    </dgm:pt>
    <dgm:pt modelId="{4764F308-1B6F-4CA5-B601-EDC686E2916C}" type="pres">
      <dgm:prSet presAssocID="{B91A514F-F0FF-40EC-A2F7-D2D217B9EFC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F7451A10-214A-4F7F-8CF8-888417F1CF13}" type="pres">
      <dgm:prSet presAssocID="{523C525C-447C-471F-8633-F7BAD17D3169}" presName="parentLin" presStyleCnt="0"/>
      <dgm:spPr/>
      <dgm:t>
        <a:bodyPr/>
        <a:lstStyle/>
        <a:p>
          <a:endParaRPr lang="es-GT"/>
        </a:p>
      </dgm:t>
    </dgm:pt>
    <dgm:pt modelId="{19A1C15B-34B6-42F5-AF66-95B94271F2F1}" type="pres">
      <dgm:prSet presAssocID="{523C525C-447C-471F-8633-F7BAD17D3169}" presName="parentLeftMargin" presStyleLbl="node1" presStyleIdx="0" presStyleCnt="3"/>
      <dgm:spPr/>
      <dgm:t>
        <a:bodyPr/>
        <a:lstStyle/>
        <a:p>
          <a:endParaRPr lang="es-GT"/>
        </a:p>
      </dgm:t>
    </dgm:pt>
    <dgm:pt modelId="{9C25B8BC-490F-40F3-BF2C-552F9183171E}" type="pres">
      <dgm:prSet presAssocID="{523C525C-447C-471F-8633-F7BAD17D316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A2422D35-4319-408E-9E0E-CBF93C72E1E9}" type="pres">
      <dgm:prSet presAssocID="{523C525C-447C-471F-8633-F7BAD17D3169}" presName="negativeSpace" presStyleCnt="0"/>
      <dgm:spPr/>
      <dgm:t>
        <a:bodyPr/>
        <a:lstStyle/>
        <a:p>
          <a:endParaRPr lang="es-GT"/>
        </a:p>
      </dgm:t>
    </dgm:pt>
    <dgm:pt modelId="{089AF293-BDDD-4C5F-9A5F-6764D7867939}" type="pres">
      <dgm:prSet presAssocID="{523C525C-447C-471F-8633-F7BAD17D316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B8D1DECF-D4D2-41C8-89B4-6C7EF47F7773}" type="pres">
      <dgm:prSet presAssocID="{B42C7BD7-236C-4453-B6A6-5DE8DD49909D}" presName="spaceBetweenRectangles" presStyleCnt="0"/>
      <dgm:spPr/>
      <dgm:t>
        <a:bodyPr/>
        <a:lstStyle/>
        <a:p>
          <a:endParaRPr lang="es-GT"/>
        </a:p>
      </dgm:t>
    </dgm:pt>
    <dgm:pt modelId="{5A3CBE6B-9595-4DAB-91EC-FB3EE844F83C}" type="pres">
      <dgm:prSet presAssocID="{3BD06BD0-319A-4C53-942F-1C7E56F1DF07}" presName="parentLin" presStyleCnt="0"/>
      <dgm:spPr/>
      <dgm:t>
        <a:bodyPr/>
        <a:lstStyle/>
        <a:p>
          <a:endParaRPr lang="es-GT"/>
        </a:p>
      </dgm:t>
    </dgm:pt>
    <dgm:pt modelId="{A2412B64-D5F2-4045-B349-94FE77C96196}" type="pres">
      <dgm:prSet presAssocID="{3BD06BD0-319A-4C53-942F-1C7E56F1DF07}" presName="parentLeftMargin" presStyleLbl="node1" presStyleIdx="0" presStyleCnt="3"/>
      <dgm:spPr/>
      <dgm:t>
        <a:bodyPr/>
        <a:lstStyle/>
        <a:p>
          <a:endParaRPr lang="es-GT"/>
        </a:p>
      </dgm:t>
    </dgm:pt>
    <dgm:pt modelId="{3B973255-2B2D-4217-8039-59E97A880490}" type="pres">
      <dgm:prSet presAssocID="{3BD06BD0-319A-4C53-942F-1C7E56F1DF0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58757E0B-72E1-4249-A72D-CDF14546FA19}" type="pres">
      <dgm:prSet presAssocID="{3BD06BD0-319A-4C53-942F-1C7E56F1DF07}" presName="negativeSpace" presStyleCnt="0"/>
      <dgm:spPr/>
      <dgm:t>
        <a:bodyPr/>
        <a:lstStyle/>
        <a:p>
          <a:endParaRPr lang="es-GT"/>
        </a:p>
      </dgm:t>
    </dgm:pt>
    <dgm:pt modelId="{6A2246FD-EAF5-45D5-9B4E-001214407933}" type="pres">
      <dgm:prSet presAssocID="{3BD06BD0-319A-4C53-942F-1C7E56F1DF0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2FF0EAAF-CC8C-412B-9A19-2457DD20430D}" type="pres">
      <dgm:prSet presAssocID="{AC45431A-FFF3-41EB-9E1F-C19D64DBED45}" presName="spaceBetweenRectangles" presStyleCnt="0"/>
      <dgm:spPr/>
      <dgm:t>
        <a:bodyPr/>
        <a:lstStyle/>
        <a:p>
          <a:endParaRPr lang="es-GT"/>
        </a:p>
      </dgm:t>
    </dgm:pt>
    <dgm:pt modelId="{C06505BD-787F-4D4D-AD15-460909AA39EF}" type="pres">
      <dgm:prSet presAssocID="{6560FB2D-0167-4F43-8BB5-DFA8F843FA36}" presName="parentLin" presStyleCnt="0"/>
      <dgm:spPr/>
      <dgm:t>
        <a:bodyPr/>
        <a:lstStyle/>
        <a:p>
          <a:endParaRPr lang="es-GT"/>
        </a:p>
      </dgm:t>
    </dgm:pt>
    <dgm:pt modelId="{A7970ED3-83FB-464F-91DA-6AF8AAD16336}" type="pres">
      <dgm:prSet presAssocID="{6560FB2D-0167-4F43-8BB5-DFA8F843FA36}" presName="parentLeftMargin" presStyleLbl="node1" presStyleIdx="1" presStyleCnt="3"/>
      <dgm:spPr/>
      <dgm:t>
        <a:bodyPr/>
        <a:lstStyle/>
        <a:p>
          <a:endParaRPr lang="es-GT"/>
        </a:p>
      </dgm:t>
    </dgm:pt>
    <dgm:pt modelId="{692675EB-900D-406D-9CCC-BD8C21759A03}" type="pres">
      <dgm:prSet presAssocID="{6560FB2D-0167-4F43-8BB5-DFA8F843FA3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0379719B-2162-4A28-9417-5F1A2B3A07CB}" type="pres">
      <dgm:prSet presAssocID="{6560FB2D-0167-4F43-8BB5-DFA8F843FA36}" presName="negativeSpace" presStyleCnt="0"/>
      <dgm:spPr/>
      <dgm:t>
        <a:bodyPr/>
        <a:lstStyle/>
        <a:p>
          <a:endParaRPr lang="es-GT"/>
        </a:p>
      </dgm:t>
    </dgm:pt>
    <dgm:pt modelId="{7E3E339F-830B-49FD-B794-74A3C06D2177}" type="pres">
      <dgm:prSet presAssocID="{6560FB2D-0167-4F43-8BB5-DFA8F843FA3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DCEDDC49-C33C-4DD8-8207-5996945D60DC}" type="presOf" srcId="{6560FB2D-0167-4F43-8BB5-DFA8F843FA36}" destId="{692675EB-900D-406D-9CCC-BD8C21759A03}" srcOrd="1" destOrd="0" presId="urn:microsoft.com/office/officeart/2005/8/layout/list1"/>
    <dgm:cxn modelId="{30237B9D-7909-4701-BC67-396C7EF5F811}" srcId="{B91A514F-F0FF-40EC-A2F7-D2D217B9EFC8}" destId="{3BD06BD0-319A-4C53-942F-1C7E56F1DF07}" srcOrd="1" destOrd="0" parTransId="{DD79FD64-8AF3-4823-AAD6-5EBF6E572269}" sibTransId="{AC45431A-FFF3-41EB-9E1F-C19D64DBED45}"/>
    <dgm:cxn modelId="{C5158ED8-525C-404E-A040-45A9D665A73D}" srcId="{B91A514F-F0FF-40EC-A2F7-D2D217B9EFC8}" destId="{6560FB2D-0167-4F43-8BB5-DFA8F843FA36}" srcOrd="2" destOrd="0" parTransId="{26F2E6C4-550A-417A-8D9A-B3FE37D8D10D}" sibTransId="{441C25BE-F4B6-4515-BCE4-565817146F6D}"/>
    <dgm:cxn modelId="{B2E0E4A7-EC97-43AE-B51C-13C7D873DFAA}" type="presOf" srcId="{B91A514F-F0FF-40EC-A2F7-D2D217B9EFC8}" destId="{4764F308-1B6F-4CA5-B601-EDC686E2916C}" srcOrd="0" destOrd="0" presId="urn:microsoft.com/office/officeart/2005/8/layout/list1"/>
    <dgm:cxn modelId="{1C039514-A752-4D5D-A529-EFDE43A13E1E}" type="presOf" srcId="{523C525C-447C-471F-8633-F7BAD17D3169}" destId="{19A1C15B-34B6-42F5-AF66-95B94271F2F1}" srcOrd="0" destOrd="0" presId="urn:microsoft.com/office/officeart/2005/8/layout/list1"/>
    <dgm:cxn modelId="{D4B638CF-4F56-4B18-A0E3-50FD0ED8DAE6}" type="presOf" srcId="{523C525C-447C-471F-8633-F7BAD17D3169}" destId="{9C25B8BC-490F-40F3-BF2C-552F9183171E}" srcOrd="1" destOrd="0" presId="urn:microsoft.com/office/officeart/2005/8/layout/list1"/>
    <dgm:cxn modelId="{1D9230ED-C3B1-4A90-A17B-43C49C405A87}" srcId="{B91A514F-F0FF-40EC-A2F7-D2D217B9EFC8}" destId="{523C525C-447C-471F-8633-F7BAD17D3169}" srcOrd="0" destOrd="0" parTransId="{F9A21874-AA50-4BF0-B691-466B76BA5E63}" sibTransId="{B42C7BD7-236C-4453-B6A6-5DE8DD49909D}"/>
    <dgm:cxn modelId="{676B3A92-7541-46DF-A6C5-5DE1BF26D5CA}" type="presOf" srcId="{3BD06BD0-319A-4C53-942F-1C7E56F1DF07}" destId="{3B973255-2B2D-4217-8039-59E97A880490}" srcOrd="1" destOrd="0" presId="urn:microsoft.com/office/officeart/2005/8/layout/list1"/>
    <dgm:cxn modelId="{3C0D2AAD-D714-45C8-986D-EA1AE743528E}" type="presOf" srcId="{6560FB2D-0167-4F43-8BB5-DFA8F843FA36}" destId="{A7970ED3-83FB-464F-91DA-6AF8AAD16336}" srcOrd="0" destOrd="0" presId="urn:microsoft.com/office/officeart/2005/8/layout/list1"/>
    <dgm:cxn modelId="{E86BF781-CC02-431F-AC88-9BC93B86EB10}" type="presOf" srcId="{3BD06BD0-319A-4C53-942F-1C7E56F1DF07}" destId="{A2412B64-D5F2-4045-B349-94FE77C96196}" srcOrd="0" destOrd="0" presId="urn:microsoft.com/office/officeart/2005/8/layout/list1"/>
    <dgm:cxn modelId="{669B1DB4-53FF-472A-B87D-F3C893304CC6}" type="presParOf" srcId="{4764F308-1B6F-4CA5-B601-EDC686E2916C}" destId="{F7451A10-214A-4F7F-8CF8-888417F1CF13}" srcOrd="0" destOrd="0" presId="urn:microsoft.com/office/officeart/2005/8/layout/list1"/>
    <dgm:cxn modelId="{2021B24B-6864-4A4D-9EC7-B5692C312CE9}" type="presParOf" srcId="{F7451A10-214A-4F7F-8CF8-888417F1CF13}" destId="{19A1C15B-34B6-42F5-AF66-95B94271F2F1}" srcOrd="0" destOrd="0" presId="urn:microsoft.com/office/officeart/2005/8/layout/list1"/>
    <dgm:cxn modelId="{803057F7-83D8-4EB4-9265-46F28EDB0B62}" type="presParOf" srcId="{F7451A10-214A-4F7F-8CF8-888417F1CF13}" destId="{9C25B8BC-490F-40F3-BF2C-552F9183171E}" srcOrd="1" destOrd="0" presId="urn:microsoft.com/office/officeart/2005/8/layout/list1"/>
    <dgm:cxn modelId="{E054BFF0-7E87-4662-A790-8E5ABCCA87D5}" type="presParOf" srcId="{4764F308-1B6F-4CA5-B601-EDC686E2916C}" destId="{A2422D35-4319-408E-9E0E-CBF93C72E1E9}" srcOrd="1" destOrd="0" presId="urn:microsoft.com/office/officeart/2005/8/layout/list1"/>
    <dgm:cxn modelId="{7195426F-7453-4C07-B7C9-338DFBAB57E3}" type="presParOf" srcId="{4764F308-1B6F-4CA5-B601-EDC686E2916C}" destId="{089AF293-BDDD-4C5F-9A5F-6764D7867939}" srcOrd="2" destOrd="0" presId="urn:microsoft.com/office/officeart/2005/8/layout/list1"/>
    <dgm:cxn modelId="{4361D90A-4ADB-4CD7-B38A-CE0BF3C90560}" type="presParOf" srcId="{4764F308-1B6F-4CA5-B601-EDC686E2916C}" destId="{B8D1DECF-D4D2-41C8-89B4-6C7EF47F7773}" srcOrd="3" destOrd="0" presId="urn:microsoft.com/office/officeart/2005/8/layout/list1"/>
    <dgm:cxn modelId="{A502B77C-53C5-4BD1-A81E-703E013D142B}" type="presParOf" srcId="{4764F308-1B6F-4CA5-B601-EDC686E2916C}" destId="{5A3CBE6B-9595-4DAB-91EC-FB3EE844F83C}" srcOrd="4" destOrd="0" presId="urn:microsoft.com/office/officeart/2005/8/layout/list1"/>
    <dgm:cxn modelId="{82D9E6F2-BBDA-4272-96E3-6C449539EA34}" type="presParOf" srcId="{5A3CBE6B-9595-4DAB-91EC-FB3EE844F83C}" destId="{A2412B64-D5F2-4045-B349-94FE77C96196}" srcOrd="0" destOrd="0" presId="urn:microsoft.com/office/officeart/2005/8/layout/list1"/>
    <dgm:cxn modelId="{DBDDB599-8D92-4111-B6B6-7146FCA1C9C9}" type="presParOf" srcId="{5A3CBE6B-9595-4DAB-91EC-FB3EE844F83C}" destId="{3B973255-2B2D-4217-8039-59E97A880490}" srcOrd="1" destOrd="0" presId="urn:microsoft.com/office/officeart/2005/8/layout/list1"/>
    <dgm:cxn modelId="{101083EC-4647-4E45-AFCA-EAB86B18FB19}" type="presParOf" srcId="{4764F308-1B6F-4CA5-B601-EDC686E2916C}" destId="{58757E0B-72E1-4249-A72D-CDF14546FA19}" srcOrd="5" destOrd="0" presId="urn:microsoft.com/office/officeart/2005/8/layout/list1"/>
    <dgm:cxn modelId="{1CD0380B-A034-43BA-8C54-28C34998A3AA}" type="presParOf" srcId="{4764F308-1B6F-4CA5-B601-EDC686E2916C}" destId="{6A2246FD-EAF5-45D5-9B4E-001214407933}" srcOrd="6" destOrd="0" presId="urn:microsoft.com/office/officeart/2005/8/layout/list1"/>
    <dgm:cxn modelId="{D73034E1-F3C9-4320-98FE-B7D8A8F9D6D5}" type="presParOf" srcId="{4764F308-1B6F-4CA5-B601-EDC686E2916C}" destId="{2FF0EAAF-CC8C-412B-9A19-2457DD20430D}" srcOrd="7" destOrd="0" presId="urn:microsoft.com/office/officeart/2005/8/layout/list1"/>
    <dgm:cxn modelId="{4F45ADD8-C0DB-42CA-A136-83440BCBB581}" type="presParOf" srcId="{4764F308-1B6F-4CA5-B601-EDC686E2916C}" destId="{C06505BD-787F-4D4D-AD15-460909AA39EF}" srcOrd="8" destOrd="0" presId="urn:microsoft.com/office/officeart/2005/8/layout/list1"/>
    <dgm:cxn modelId="{E1CF594D-1D83-4FAC-AA3C-7F239EEB3789}" type="presParOf" srcId="{C06505BD-787F-4D4D-AD15-460909AA39EF}" destId="{A7970ED3-83FB-464F-91DA-6AF8AAD16336}" srcOrd="0" destOrd="0" presId="urn:microsoft.com/office/officeart/2005/8/layout/list1"/>
    <dgm:cxn modelId="{F04C46D9-7948-4281-A2EA-DF31E4304252}" type="presParOf" srcId="{C06505BD-787F-4D4D-AD15-460909AA39EF}" destId="{692675EB-900D-406D-9CCC-BD8C21759A03}" srcOrd="1" destOrd="0" presId="urn:microsoft.com/office/officeart/2005/8/layout/list1"/>
    <dgm:cxn modelId="{4CCB3969-5889-4A25-B750-118758DBA589}" type="presParOf" srcId="{4764F308-1B6F-4CA5-B601-EDC686E2916C}" destId="{0379719B-2162-4A28-9417-5F1A2B3A07CB}" srcOrd="9" destOrd="0" presId="urn:microsoft.com/office/officeart/2005/8/layout/list1"/>
    <dgm:cxn modelId="{3C2E84A5-1162-4491-AC30-140A53DDA4C6}" type="presParOf" srcId="{4764F308-1B6F-4CA5-B601-EDC686E2916C}" destId="{7E3E339F-830B-49FD-B794-74A3C06D217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1E69C2-4DE2-4FB2-B4F5-BA9C58791D87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2B412F4F-3058-4901-B0DE-681871676A51}">
      <dgm:prSet phldrT="[Texto]"/>
      <dgm:spPr/>
      <dgm:t>
        <a:bodyPr/>
        <a:lstStyle/>
        <a:p>
          <a:r>
            <a:rPr lang="es-GT" dirty="0" smtClean="0"/>
            <a:t>Artículos 17 y 18 </a:t>
          </a:r>
          <a:endParaRPr lang="es-GT" dirty="0"/>
        </a:p>
      </dgm:t>
    </dgm:pt>
    <dgm:pt modelId="{CC8DED82-298D-4B83-807D-56DC890BCC08}" type="parTrans" cxnId="{89BC247F-BD62-407B-AD66-92A0ACC88F05}">
      <dgm:prSet/>
      <dgm:spPr/>
      <dgm:t>
        <a:bodyPr/>
        <a:lstStyle/>
        <a:p>
          <a:endParaRPr lang="es-GT"/>
        </a:p>
      </dgm:t>
    </dgm:pt>
    <dgm:pt modelId="{45C363F8-39E5-487B-9B25-634B9DE58D19}" type="sibTrans" cxnId="{89BC247F-BD62-407B-AD66-92A0ACC88F05}">
      <dgm:prSet/>
      <dgm:spPr/>
      <dgm:t>
        <a:bodyPr/>
        <a:lstStyle/>
        <a:p>
          <a:endParaRPr lang="es-GT"/>
        </a:p>
      </dgm:t>
    </dgm:pt>
    <dgm:pt modelId="{26E8C44F-9EF9-4DB3-8AC9-A069A6ECE815}">
      <dgm:prSet phldrT="[Texto]"/>
      <dgm:spPr/>
      <dgm:t>
        <a:bodyPr/>
        <a:lstStyle/>
        <a:p>
          <a:r>
            <a:rPr lang="es-GT" dirty="0" smtClean="0"/>
            <a:t>Cancillería </a:t>
          </a:r>
          <a:endParaRPr lang="es-GT" dirty="0"/>
        </a:p>
      </dgm:t>
    </dgm:pt>
    <dgm:pt modelId="{02D19E5B-DB0C-422C-967A-E49559335A7D}" type="parTrans" cxnId="{CDEB07E4-A92B-40F0-B99F-E6C84E9FF60D}">
      <dgm:prSet/>
      <dgm:spPr/>
      <dgm:t>
        <a:bodyPr/>
        <a:lstStyle/>
        <a:p>
          <a:endParaRPr lang="es-GT"/>
        </a:p>
      </dgm:t>
    </dgm:pt>
    <dgm:pt modelId="{754E2FF3-3D36-454D-8F15-2D356938127C}" type="sibTrans" cxnId="{CDEB07E4-A92B-40F0-B99F-E6C84E9FF60D}">
      <dgm:prSet/>
      <dgm:spPr/>
      <dgm:t>
        <a:bodyPr/>
        <a:lstStyle/>
        <a:p>
          <a:endParaRPr lang="es-GT"/>
        </a:p>
      </dgm:t>
    </dgm:pt>
    <dgm:pt modelId="{EDC1343C-9873-4B00-B395-7049AACE42C8}">
      <dgm:prSet phldrT="[Texto]"/>
      <dgm:spPr/>
      <dgm:t>
        <a:bodyPr/>
        <a:lstStyle/>
        <a:p>
          <a:r>
            <a:rPr lang="es-GT" dirty="0" smtClean="0"/>
            <a:t>Promover la búsqueda de mujeres en el Exterior </a:t>
          </a:r>
          <a:endParaRPr lang="es-GT" dirty="0"/>
        </a:p>
      </dgm:t>
    </dgm:pt>
    <dgm:pt modelId="{BA10C8EC-3FC6-4298-9E40-5220A7DFEBE2}" type="parTrans" cxnId="{04479C77-62B9-4C99-929F-BD1837DAE381}">
      <dgm:prSet/>
      <dgm:spPr/>
      <dgm:t>
        <a:bodyPr/>
        <a:lstStyle/>
        <a:p>
          <a:endParaRPr lang="es-GT"/>
        </a:p>
      </dgm:t>
    </dgm:pt>
    <dgm:pt modelId="{96EBCFC3-7913-4B62-A2A9-74A4269E8C54}" type="sibTrans" cxnId="{04479C77-62B9-4C99-929F-BD1837DAE381}">
      <dgm:prSet/>
      <dgm:spPr/>
      <dgm:t>
        <a:bodyPr/>
        <a:lstStyle/>
        <a:p>
          <a:endParaRPr lang="es-GT"/>
        </a:p>
      </dgm:t>
    </dgm:pt>
    <dgm:pt modelId="{71F4388B-F74A-4946-A266-06E353EA753A}" type="pres">
      <dgm:prSet presAssocID="{6F1E69C2-4DE2-4FB2-B4F5-BA9C58791D87}" presName="Name0" presStyleCnt="0">
        <dgm:presLayoutVars>
          <dgm:dir/>
          <dgm:animLvl val="lvl"/>
          <dgm:resizeHandles val="exact"/>
        </dgm:presLayoutVars>
      </dgm:prSet>
      <dgm:spPr/>
    </dgm:pt>
    <dgm:pt modelId="{2ED8623E-4A1B-47C5-AF6D-F942F19BAF7F}" type="pres">
      <dgm:prSet presAssocID="{2B412F4F-3058-4901-B0DE-681871676A5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AEE0DFC2-844E-4067-A072-D689109CDB8F}" type="pres">
      <dgm:prSet presAssocID="{45C363F8-39E5-487B-9B25-634B9DE58D19}" presName="parTxOnlySpace" presStyleCnt="0"/>
      <dgm:spPr/>
    </dgm:pt>
    <dgm:pt modelId="{F1412B1B-FF77-4001-9116-033BBBC9E1CD}" type="pres">
      <dgm:prSet presAssocID="{26E8C44F-9EF9-4DB3-8AC9-A069A6ECE81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060BE9F-6958-4A12-883B-2B1DD0AED2D4}" type="pres">
      <dgm:prSet presAssocID="{754E2FF3-3D36-454D-8F15-2D356938127C}" presName="parTxOnlySpace" presStyleCnt="0"/>
      <dgm:spPr/>
    </dgm:pt>
    <dgm:pt modelId="{BEC42FF8-0EB2-4589-9D38-7E1A9D75C858}" type="pres">
      <dgm:prSet presAssocID="{EDC1343C-9873-4B00-B395-7049AACE42C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4479C77-62B9-4C99-929F-BD1837DAE381}" srcId="{6F1E69C2-4DE2-4FB2-B4F5-BA9C58791D87}" destId="{EDC1343C-9873-4B00-B395-7049AACE42C8}" srcOrd="2" destOrd="0" parTransId="{BA10C8EC-3FC6-4298-9E40-5220A7DFEBE2}" sibTransId="{96EBCFC3-7913-4B62-A2A9-74A4269E8C54}"/>
    <dgm:cxn modelId="{C2EEB468-87A4-4A28-803A-E08EB4E3C800}" type="presOf" srcId="{EDC1343C-9873-4B00-B395-7049AACE42C8}" destId="{BEC42FF8-0EB2-4589-9D38-7E1A9D75C858}" srcOrd="0" destOrd="0" presId="urn:microsoft.com/office/officeart/2005/8/layout/chevron1"/>
    <dgm:cxn modelId="{F88EB9CC-40F0-4D0B-9570-5D8F7F6D9C9E}" type="presOf" srcId="{26E8C44F-9EF9-4DB3-8AC9-A069A6ECE815}" destId="{F1412B1B-FF77-4001-9116-033BBBC9E1CD}" srcOrd="0" destOrd="0" presId="urn:microsoft.com/office/officeart/2005/8/layout/chevron1"/>
    <dgm:cxn modelId="{CDEB07E4-A92B-40F0-B99F-E6C84E9FF60D}" srcId="{6F1E69C2-4DE2-4FB2-B4F5-BA9C58791D87}" destId="{26E8C44F-9EF9-4DB3-8AC9-A069A6ECE815}" srcOrd="1" destOrd="0" parTransId="{02D19E5B-DB0C-422C-967A-E49559335A7D}" sibTransId="{754E2FF3-3D36-454D-8F15-2D356938127C}"/>
    <dgm:cxn modelId="{89BC247F-BD62-407B-AD66-92A0ACC88F05}" srcId="{6F1E69C2-4DE2-4FB2-B4F5-BA9C58791D87}" destId="{2B412F4F-3058-4901-B0DE-681871676A51}" srcOrd="0" destOrd="0" parTransId="{CC8DED82-298D-4B83-807D-56DC890BCC08}" sibTransId="{45C363F8-39E5-487B-9B25-634B9DE58D19}"/>
    <dgm:cxn modelId="{AEC1364D-4848-48A3-BDFC-7477416AEDE3}" type="presOf" srcId="{6F1E69C2-4DE2-4FB2-B4F5-BA9C58791D87}" destId="{71F4388B-F74A-4946-A266-06E353EA753A}" srcOrd="0" destOrd="0" presId="urn:microsoft.com/office/officeart/2005/8/layout/chevron1"/>
    <dgm:cxn modelId="{A1D6DC3F-CD88-4C01-A394-6532F095E8C7}" type="presOf" srcId="{2B412F4F-3058-4901-B0DE-681871676A51}" destId="{2ED8623E-4A1B-47C5-AF6D-F942F19BAF7F}" srcOrd="0" destOrd="0" presId="urn:microsoft.com/office/officeart/2005/8/layout/chevron1"/>
    <dgm:cxn modelId="{D8ACD033-F7D6-4343-BAF0-2AD498983697}" type="presParOf" srcId="{71F4388B-F74A-4946-A266-06E353EA753A}" destId="{2ED8623E-4A1B-47C5-AF6D-F942F19BAF7F}" srcOrd="0" destOrd="0" presId="urn:microsoft.com/office/officeart/2005/8/layout/chevron1"/>
    <dgm:cxn modelId="{BAF7A9BB-B1E7-4B77-AF80-FA1AAEDDEBE7}" type="presParOf" srcId="{71F4388B-F74A-4946-A266-06E353EA753A}" destId="{AEE0DFC2-844E-4067-A072-D689109CDB8F}" srcOrd="1" destOrd="0" presId="urn:microsoft.com/office/officeart/2005/8/layout/chevron1"/>
    <dgm:cxn modelId="{37057DFC-C4A4-4F54-9DAA-62F32A850669}" type="presParOf" srcId="{71F4388B-F74A-4946-A266-06E353EA753A}" destId="{F1412B1B-FF77-4001-9116-033BBBC9E1CD}" srcOrd="2" destOrd="0" presId="urn:microsoft.com/office/officeart/2005/8/layout/chevron1"/>
    <dgm:cxn modelId="{C6CD5A98-81ED-4B96-AC1E-32E6D00631D0}" type="presParOf" srcId="{71F4388B-F74A-4946-A266-06E353EA753A}" destId="{1060BE9F-6958-4A12-883B-2B1DD0AED2D4}" srcOrd="3" destOrd="0" presId="urn:microsoft.com/office/officeart/2005/8/layout/chevron1"/>
    <dgm:cxn modelId="{96222507-80E1-45F6-8A01-EF49D8AC7EFB}" type="presParOf" srcId="{71F4388B-F74A-4946-A266-06E353EA753A}" destId="{BEC42FF8-0EB2-4589-9D38-7E1A9D75C85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104AD1-78F9-4D62-83E9-169E23D54206}" type="doc">
      <dgm:prSet loTypeId="urn:microsoft.com/office/officeart/2005/8/layout/default#1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A5B2A5DF-151C-4EAC-AA1E-8BE881FAA4CB}">
      <dgm:prSet phldrT="[Texto]"/>
      <dgm:spPr/>
      <dgm:t>
        <a:bodyPr/>
        <a:lstStyle/>
        <a:p>
          <a:r>
            <a:rPr lang="es-GT" dirty="0">
              <a:latin typeface="Candara" panose="020E0502030303020204" pitchFamily="34" charset="0"/>
              <a:cs typeface="Arial" charset="0"/>
            </a:rPr>
            <a:t>Convención Interamericana para Prevenir, Sancionar y Erradicar la Violencia Contra la Mujer -Convención de Belém do Pará-</a:t>
          </a:r>
          <a:endParaRPr lang="en-US" dirty="0">
            <a:latin typeface="Candara" panose="020E0502030303020204" pitchFamily="34" charset="0"/>
          </a:endParaRPr>
        </a:p>
      </dgm:t>
    </dgm:pt>
    <dgm:pt modelId="{DAF928DA-68A3-4FA0-99A2-2D0AC083EAD2}" type="parTrans" cxnId="{B7C5DF1A-9CAE-4A54-8152-4BED6A127F5C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BCADB06B-0717-4880-AC03-2674233C3C08}" type="sibTrans" cxnId="{B7C5DF1A-9CAE-4A54-8152-4BED6A127F5C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39DFBA30-5C78-4BF6-82A7-F175D947419D}">
      <dgm:prSet phldrT="[Texto]"/>
      <dgm:spPr/>
      <dgm:t>
        <a:bodyPr/>
        <a:lstStyle/>
        <a:p>
          <a:r>
            <a:rPr lang="es-GT" dirty="0">
              <a:latin typeface="Candara" panose="020E0502030303020204" pitchFamily="34" charset="0"/>
              <a:cs typeface="Arial" charset="0"/>
            </a:rPr>
            <a:t>Decreto 22-2008, Ley Contra el </a:t>
          </a:r>
          <a:r>
            <a:rPr lang="es-GT" dirty="0" err="1">
              <a:latin typeface="Candara" panose="020E0502030303020204" pitchFamily="34" charset="0"/>
              <a:cs typeface="Arial" charset="0"/>
            </a:rPr>
            <a:t>Femicidio</a:t>
          </a:r>
          <a:r>
            <a:rPr lang="es-GT" dirty="0">
              <a:latin typeface="Candara" panose="020E0502030303020204" pitchFamily="34" charset="0"/>
              <a:cs typeface="Arial" charset="0"/>
            </a:rPr>
            <a:t> y otras formas de Violencia contra la Mujer.</a:t>
          </a:r>
          <a:endParaRPr lang="en-US" dirty="0">
            <a:latin typeface="Candara" panose="020E0502030303020204" pitchFamily="34" charset="0"/>
          </a:endParaRPr>
        </a:p>
      </dgm:t>
    </dgm:pt>
    <dgm:pt modelId="{47C649BA-01BE-4480-9286-66A7092BDA1D}" type="parTrans" cxnId="{C80784E5-B264-4CF3-AAB6-160378ABCA3D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75B5BCE9-2FDE-4567-BF24-25BBBAB05F45}" type="sibTrans" cxnId="{C80784E5-B264-4CF3-AAB6-160378ABCA3D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E9903090-8E8E-4BF8-B90E-7E7D3A95282D}">
      <dgm:prSet phldrT="[Texto]"/>
      <dgm:spPr/>
      <dgm:t>
        <a:bodyPr/>
        <a:lstStyle/>
        <a:p>
          <a:r>
            <a:rPr lang="es-GT" dirty="0">
              <a:latin typeface="Candara" panose="020E0502030303020204" pitchFamily="34" charset="0"/>
              <a:cs typeface="Arial" charset="0"/>
            </a:rPr>
            <a:t>Decreto 97-96, Ley para Prevenir, Sancionar y Erradicar la Violencia Intrafamiliar y su Reglamento</a:t>
          </a:r>
          <a:endParaRPr lang="en-US" dirty="0">
            <a:latin typeface="Candara" panose="020E0502030303020204" pitchFamily="34" charset="0"/>
          </a:endParaRPr>
        </a:p>
      </dgm:t>
    </dgm:pt>
    <dgm:pt modelId="{9824D9F4-95EF-4F56-B16C-42166F7F2B7E}" type="parTrans" cxnId="{72F09775-6515-48AE-8DD3-B84E8B1A93F1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C3B11851-C1A0-45C4-9161-B777E8AF7FF4}" type="sibTrans" cxnId="{72F09775-6515-48AE-8DD3-B84E8B1A93F1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208CB326-8EE9-45F2-B3F5-41C2E0FD285C}">
      <dgm:prSet phldrT="[Texto]"/>
      <dgm:spPr/>
      <dgm:t>
        <a:bodyPr/>
        <a:lstStyle/>
        <a:p>
          <a:r>
            <a:rPr lang="es-GT" dirty="0">
              <a:latin typeface="Candara" panose="020E0502030303020204" pitchFamily="34" charset="0"/>
              <a:cs typeface="Arial" charset="0"/>
            </a:rPr>
            <a:t>Constitución Política de la República de Guatemala</a:t>
          </a:r>
          <a:r>
            <a:rPr lang="es-GT" dirty="0" smtClean="0">
              <a:latin typeface="Candara" panose="020E0502030303020204" pitchFamily="34" charset="0"/>
              <a:cs typeface="Arial" charset="0"/>
            </a:rPr>
            <a:t>.</a:t>
          </a:r>
          <a:endParaRPr lang="en-US" dirty="0">
            <a:latin typeface="Candara" panose="020E0502030303020204" pitchFamily="34" charset="0"/>
          </a:endParaRPr>
        </a:p>
      </dgm:t>
    </dgm:pt>
    <dgm:pt modelId="{38F74023-E35B-4F8F-A7E0-3C3A11F32DCF}" type="parTrans" cxnId="{D87FD9A3-D820-4F69-90AF-B9BF7150205A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366FE740-CBA0-44A3-A74C-85AD1759B494}" type="sibTrans" cxnId="{D87FD9A3-D820-4F69-90AF-B9BF7150205A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C0A8C570-4F9D-4563-A523-20D2F42DFDB5}">
      <dgm:prSet phldrT="[Texto]"/>
      <dgm:spPr/>
      <dgm:t>
        <a:bodyPr/>
        <a:lstStyle/>
        <a:p>
          <a:r>
            <a:rPr lang="es-ES" dirty="0">
              <a:latin typeface="Candara" panose="020E0502030303020204" pitchFamily="34" charset="0"/>
            </a:rPr>
            <a:t>Política Nacional de Promoción y Desarrollo Integral de las Mujeres -PNPDIM- y Plan de Equidad de Oportunidades -PEO- 2008-2023.</a:t>
          </a:r>
          <a:endParaRPr lang="en-US" dirty="0">
            <a:latin typeface="Candara" panose="020E0502030303020204" pitchFamily="34" charset="0"/>
          </a:endParaRPr>
        </a:p>
      </dgm:t>
    </dgm:pt>
    <dgm:pt modelId="{E9E59C12-6F74-4961-AE6A-350DE6A87459}" type="parTrans" cxnId="{1BA0691F-A06D-4219-9149-B0DE47B9D855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88F02C70-8C97-4A17-B439-B5D08621668F}" type="sibTrans" cxnId="{1BA0691F-A06D-4219-9149-B0DE47B9D855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52AA7F78-3D5A-4C47-8EEC-C920B4770980}">
      <dgm:prSet phldrT="[Texto]"/>
      <dgm:spPr/>
      <dgm:t>
        <a:bodyPr/>
        <a:lstStyle/>
        <a:p>
          <a:r>
            <a:rPr lang="es-GT" dirty="0">
              <a:latin typeface="Candara" panose="020E0502030303020204" pitchFamily="34" charset="0"/>
              <a:cs typeface="Arial" charset="0"/>
            </a:rPr>
            <a:t>Convención sobre la Eliminación de todas las formas de Discriminación contra la Mujer – CEDAW-</a:t>
          </a:r>
          <a:endParaRPr lang="en-US" dirty="0">
            <a:latin typeface="Candara" panose="020E0502030303020204" pitchFamily="34" charset="0"/>
          </a:endParaRPr>
        </a:p>
      </dgm:t>
    </dgm:pt>
    <dgm:pt modelId="{D9B66091-F6C4-47E9-A4B3-7C609BD54637}" type="parTrans" cxnId="{F524EF73-3AFD-4E9B-A80B-13A773F413FF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4D107B12-A3F4-4193-8BA2-E937B4CA5542}" type="sibTrans" cxnId="{F524EF73-3AFD-4E9B-A80B-13A773F413FF}">
      <dgm:prSet/>
      <dgm:spPr/>
      <dgm:t>
        <a:bodyPr/>
        <a:lstStyle/>
        <a:p>
          <a:endParaRPr lang="en-US">
            <a:latin typeface="Candara" panose="020E0502030303020204" pitchFamily="34" charset="0"/>
          </a:endParaRPr>
        </a:p>
      </dgm:t>
    </dgm:pt>
    <dgm:pt modelId="{4BDB5EF5-29AE-4824-8ECB-D97BF1E37889}" type="pres">
      <dgm:prSet presAssocID="{CF104AD1-78F9-4D62-83E9-169E23D5420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5AA9478-B257-46D2-85F5-EA587E1AF2BA}" type="pres">
      <dgm:prSet presAssocID="{52AA7F78-3D5A-4C47-8EEC-C920B477098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799112-99B3-4E6D-83F9-381050D1D79D}" type="pres">
      <dgm:prSet presAssocID="{4D107B12-A3F4-4193-8BA2-E937B4CA5542}" presName="sibTrans" presStyleCnt="0"/>
      <dgm:spPr/>
      <dgm:t>
        <a:bodyPr/>
        <a:lstStyle/>
        <a:p>
          <a:endParaRPr lang="es-GT"/>
        </a:p>
      </dgm:t>
    </dgm:pt>
    <dgm:pt modelId="{E02B6715-1EB2-439F-B22A-E4E017AF7218}" type="pres">
      <dgm:prSet presAssocID="{A5B2A5DF-151C-4EAC-AA1E-8BE881FAA4C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BC887B-AB21-4B9E-9C17-11A01E0BDC38}" type="pres">
      <dgm:prSet presAssocID="{BCADB06B-0717-4880-AC03-2674233C3C08}" presName="sibTrans" presStyleCnt="0"/>
      <dgm:spPr/>
      <dgm:t>
        <a:bodyPr/>
        <a:lstStyle/>
        <a:p>
          <a:endParaRPr lang="es-GT"/>
        </a:p>
      </dgm:t>
    </dgm:pt>
    <dgm:pt modelId="{42B2ABC0-D747-42F3-9EE4-B52BEB722F3A}" type="pres">
      <dgm:prSet presAssocID="{208CB326-8EE9-45F2-B3F5-41C2E0FD285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066B54-5624-42F0-BDA2-0C6037525156}" type="pres">
      <dgm:prSet presAssocID="{366FE740-CBA0-44A3-A74C-85AD1759B494}" presName="sibTrans" presStyleCnt="0"/>
      <dgm:spPr/>
      <dgm:t>
        <a:bodyPr/>
        <a:lstStyle/>
        <a:p>
          <a:endParaRPr lang="es-GT"/>
        </a:p>
      </dgm:t>
    </dgm:pt>
    <dgm:pt modelId="{A650A96A-AC5C-4736-BBC3-4B3CF9883B96}" type="pres">
      <dgm:prSet presAssocID="{E9903090-8E8E-4BF8-B90E-7E7D3A95282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5E4C1A-60D0-4482-9BC3-D59F875CB600}" type="pres">
      <dgm:prSet presAssocID="{C3B11851-C1A0-45C4-9161-B777E8AF7FF4}" presName="sibTrans" presStyleCnt="0"/>
      <dgm:spPr/>
      <dgm:t>
        <a:bodyPr/>
        <a:lstStyle/>
        <a:p>
          <a:endParaRPr lang="es-GT"/>
        </a:p>
      </dgm:t>
    </dgm:pt>
    <dgm:pt modelId="{2C53FA6A-9792-41F4-9837-794B6D9C92EA}" type="pres">
      <dgm:prSet presAssocID="{39DFBA30-5C78-4BF6-82A7-F175D947419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5130A3-D533-4BA4-9D3C-03027D9226C9}" type="pres">
      <dgm:prSet presAssocID="{75B5BCE9-2FDE-4567-BF24-25BBBAB05F45}" presName="sibTrans" presStyleCnt="0"/>
      <dgm:spPr/>
      <dgm:t>
        <a:bodyPr/>
        <a:lstStyle/>
        <a:p>
          <a:endParaRPr lang="es-GT"/>
        </a:p>
      </dgm:t>
    </dgm:pt>
    <dgm:pt modelId="{D9C4EA09-98A9-457E-85AE-5BB192BC5891}" type="pres">
      <dgm:prSet presAssocID="{C0A8C570-4F9D-4563-A523-20D2F42DFDB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60EC375-5944-4C01-859E-649D44B1A2D3}" type="presOf" srcId="{C0A8C570-4F9D-4563-A523-20D2F42DFDB5}" destId="{D9C4EA09-98A9-457E-85AE-5BB192BC5891}" srcOrd="0" destOrd="0" presId="urn:microsoft.com/office/officeart/2005/8/layout/default#1"/>
    <dgm:cxn modelId="{8F48B86F-6DDB-4E31-B354-20211F1048FE}" type="presOf" srcId="{A5B2A5DF-151C-4EAC-AA1E-8BE881FAA4CB}" destId="{E02B6715-1EB2-439F-B22A-E4E017AF7218}" srcOrd="0" destOrd="0" presId="urn:microsoft.com/office/officeart/2005/8/layout/default#1"/>
    <dgm:cxn modelId="{178B66B6-AFFC-49E4-8F16-F43108C6AF8E}" type="presOf" srcId="{E9903090-8E8E-4BF8-B90E-7E7D3A95282D}" destId="{A650A96A-AC5C-4736-BBC3-4B3CF9883B96}" srcOrd="0" destOrd="0" presId="urn:microsoft.com/office/officeart/2005/8/layout/default#1"/>
    <dgm:cxn modelId="{75B63415-95A2-4A87-8F9B-934575A3FB6C}" type="presOf" srcId="{39DFBA30-5C78-4BF6-82A7-F175D947419D}" destId="{2C53FA6A-9792-41F4-9837-794B6D9C92EA}" srcOrd="0" destOrd="0" presId="urn:microsoft.com/office/officeart/2005/8/layout/default#1"/>
    <dgm:cxn modelId="{D87FD9A3-D820-4F69-90AF-B9BF7150205A}" srcId="{CF104AD1-78F9-4D62-83E9-169E23D54206}" destId="{208CB326-8EE9-45F2-B3F5-41C2E0FD285C}" srcOrd="2" destOrd="0" parTransId="{38F74023-E35B-4F8F-A7E0-3C3A11F32DCF}" sibTransId="{366FE740-CBA0-44A3-A74C-85AD1759B494}"/>
    <dgm:cxn modelId="{F524EF73-3AFD-4E9B-A80B-13A773F413FF}" srcId="{CF104AD1-78F9-4D62-83E9-169E23D54206}" destId="{52AA7F78-3D5A-4C47-8EEC-C920B4770980}" srcOrd="0" destOrd="0" parTransId="{D9B66091-F6C4-47E9-A4B3-7C609BD54637}" sibTransId="{4D107B12-A3F4-4193-8BA2-E937B4CA5542}"/>
    <dgm:cxn modelId="{B7C5DF1A-9CAE-4A54-8152-4BED6A127F5C}" srcId="{CF104AD1-78F9-4D62-83E9-169E23D54206}" destId="{A5B2A5DF-151C-4EAC-AA1E-8BE881FAA4CB}" srcOrd="1" destOrd="0" parTransId="{DAF928DA-68A3-4FA0-99A2-2D0AC083EAD2}" sibTransId="{BCADB06B-0717-4880-AC03-2674233C3C08}"/>
    <dgm:cxn modelId="{55AA7908-7A07-4DAD-8A5E-9E9B78575521}" type="presOf" srcId="{52AA7F78-3D5A-4C47-8EEC-C920B4770980}" destId="{55AA9478-B257-46D2-85F5-EA587E1AF2BA}" srcOrd="0" destOrd="0" presId="urn:microsoft.com/office/officeart/2005/8/layout/default#1"/>
    <dgm:cxn modelId="{C80784E5-B264-4CF3-AAB6-160378ABCA3D}" srcId="{CF104AD1-78F9-4D62-83E9-169E23D54206}" destId="{39DFBA30-5C78-4BF6-82A7-F175D947419D}" srcOrd="4" destOrd="0" parTransId="{47C649BA-01BE-4480-9286-66A7092BDA1D}" sibTransId="{75B5BCE9-2FDE-4567-BF24-25BBBAB05F45}"/>
    <dgm:cxn modelId="{1BA0691F-A06D-4219-9149-B0DE47B9D855}" srcId="{CF104AD1-78F9-4D62-83E9-169E23D54206}" destId="{C0A8C570-4F9D-4563-A523-20D2F42DFDB5}" srcOrd="5" destOrd="0" parTransId="{E9E59C12-6F74-4961-AE6A-350DE6A87459}" sibTransId="{88F02C70-8C97-4A17-B439-B5D08621668F}"/>
    <dgm:cxn modelId="{72F09775-6515-48AE-8DD3-B84E8B1A93F1}" srcId="{CF104AD1-78F9-4D62-83E9-169E23D54206}" destId="{E9903090-8E8E-4BF8-B90E-7E7D3A95282D}" srcOrd="3" destOrd="0" parTransId="{9824D9F4-95EF-4F56-B16C-42166F7F2B7E}" sibTransId="{C3B11851-C1A0-45C4-9161-B777E8AF7FF4}"/>
    <dgm:cxn modelId="{E4D76ADF-DCDF-4AA0-954F-9E91BD8C62EA}" type="presOf" srcId="{208CB326-8EE9-45F2-B3F5-41C2E0FD285C}" destId="{42B2ABC0-D747-42F3-9EE4-B52BEB722F3A}" srcOrd="0" destOrd="0" presId="urn:microsoft.com/office/officeart/2005/8/layout/default#1"/>
    <dgm:cxn modelId="{47A2300D-12E4-493A-9D51-030542CA08BC}" type="presOf" srcId="{CF104AD1-78F9-4D62-83E9-169E23D54206}" destId="{4BDB5EF5-29AE-4824-8ECB-D97BF1E37889}" srcOrd="0" destOrd="0" presId="urn:microsoft.com/office/officeart/2005/8/layout/default#1"/>
    <dgm:cxn modelId="{4465179C-EB50-4CCC-B737-1CE2396FC177}" type="presParOf" srcId="{4BDB5EF5-29AE-4824-8ECB-D97BF1E37889}" destId="{55AA9478-B257-46D2-85F5-EA587E1AF2BA}" srcOrd="0" destOrd="0" presId="urn:microsoft.com/office/officeart/2005/8/layout/default#1"/>
    <dgm:cxn modelId="{B9A1B4D2-3B60-437C-9270-219004CBEAB8}" type="presParOf" srcId="{4BDB5EF5-29AE-4824-8ECB-D97BF1E37889}" destId="{DA799112-99B3-4E6D-83F9-381050D1D79D}" srcOrd="1" destOrd="0" presId="urn:microsoft.com/office/officeart/2005/8/layout/default#1"/>
    <dgm:cxn modelId="{75C21FE5-E2E0-46C7-AA7B-39D4364BA184}" type="presParOf" srcId="{4BDB5EF5-29AE-4824-8ECB-D97BF1E37889}" destId="{E02B6715-1EB2-439F-B22A-E4E017AF7218}" srcOrd="2" destOrd="0" presId="urn:microsoft.com/office/officeart/2005/8/layout/default#1"/>
    <dgm:cxn modelId="{6AADB655-1B38-4432-9590-9F5873ECB7CC}" type="presParOf" srcId="{4BDB5EF5-29AE-4824-8ECB-D97BF1E37889}" destId="{84BC887B-AB21-4B9E-9C17-11A01E0BDC38}" srcOrd="3" destOrd="0" presId="urn:microsoft.com/office/officeart/2005/8/layout/default#1"/>
    <dgm:cxn modelId="{EF9C4967-B6A7-48AE-8732-74D1A410D402}" type="presParOf" srcId="{4BDB5EF5-29AE-4824-8ECB-D97BF1E37889}" destId="{42B2ABC0-D747-42F3-9EE4-B52BEB722F3A}" srcOrd="4" destOrd="0" presId="urn:microsoft.com/office/officeart/2005/8/layout/default#1"/>
    <dgm:cxn modelId="{FFEED769-1B2E-4A78-A695-02BB538D26C6}" type="presParOf" srcId="{4BDB5EF5-29AE-4824-8ECB-D97BF1E37889}" destId="{C1066B54-5624-42F0-BDA2-0C6037525156}" srcOrd="5" destOrd="0" presId="urn:microsoft.com/office/officeart/2005/8/layout/default#1"/>
    <dgm:cxn modelId="{245D68B5-EF18-441E-8017-0DC4E4157529}" type="presParOf" srcId="{4BDB5EF5-29AE-4824-8ECB-D97BF1E37889}" destId="{A650A96A-AC5C-4736-BBC3-4B3CF9883B96}" srcOrd="6" destOrd="0" presId="urn:microsoft.com/office/officeart/2005/8/layout/default#1"/>
    <dgm:cxn modelId="{33AA360E-E101-4606-8CFA-D9B7E9D355E8}" type="presParOf" srcId="{4BDB5EF5-29AE-4824-8ECB-D97BF1E37889}" destId="{F05E4C1A-60D0-4482-9BC3-D59F875CB600}" srcOrd="7" destOrd="0" presId="urn:microsoft.com/office/officeart/2005/8/layout/default#1"/>
    <dgm:cxn modelId="{6C5E3BE7-5099-4D7F-BBC5-37A9DF4E005D}" type="presParOf" srcId="{4BDB5EF5-29AE-4824-8ECB-D97BF1E37889}" destId="{2C53FA6A-9792-41F4-9837-794B6D9C92EA}" srcOrd="8" destOrd="0" presId="urn:microsoft.com/office/officeart/2005/8/layout/default#1"/>
    <dgm:cxn modelId="{1A1A59F7-4152-4921-BAA9-13FABEBF0AF9}" type="presParOf" srcId="{4BDB5EF5-29AE-4824-8ECB-D97BF1E37889}" destId="{995130A3-D533-4BA4-9D3C-03027D9226C9}" srcOrd="9" destOrd="0" presId="urn:microsoft.com/office/officeart/2005/8/layout/default#1"/>
    <dgm:cxn modelId="{6BCDA556-BB00-4A7E-AC8E-FC32F3E8E0C5}" type="presParOf" srcId="{4BDB5EF5-29AE-4824-8ECB-D97BF1E37889}" destId="{D9C4EA09-98A9-457E-85AE-5BB192BC5891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886E7-79D9-47CD-AD7F-C807595BDE1B}">
      <dsp:nvSpPr>
        <dsp:cNvPr id="0" name=""/>
        <dsp:cNvSpPr/>
      </dsp:nvSpPr>
      <dsp:spPr>
        <a:xfrm>
          <a:off x="5387" y="549134"/>
          <a:ext cx="1670008" cy="1349135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600" kern="1200" dirty="0" smtClean="0"/>
            <a:t>Identificación </a:t>
          </a:r>
          <a:endParaRPr lang="es-GT" sz="1600" kern="1200" dirty="0"/>
        </a:p>
      </dsp:txBody>
      <dsp:txXfrm>
        <a:off x="44902" y="588649"/>
        <a:ext cx="1590978" cy="1270105"/>
      </dsp:txXfrm>
    </dsp:sp>
    <dsp:sp modelId="{3D85B1E2-581D-4F52-8C49-14DC38F0B638}">
      <dsp:nvSpPr>
        <dsp:cNvPr id="0" name=""/>
        <dsp:cNvSpPr/>
      </dsp:nvSpPr>
      <dsp:spPr>
        <a:xfrm>
          <a:off x="1842396" y="1016621"/>
          <a:ext cx="354041" cy="414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GT" sz="1300" kern="1200"/>
        </a:p>
      </dsp:txBody>
      <dsp:txXfrm>
        <a:off x="1842396" y="1099453"/>
        <a:ext cx="247829" cy="248498"/>
      </dsp:txXfrm>
    </dsp:sp>
    <dsp:sp modelId="{93CAE97D-E154-403E-8FE1-BC380C639363}">
      <dsp:nvSpPr>
        <dsp:cNvPr id="0" name=""/>
        <dsp:cNvSpPr/>
      </dsp:nvSpPr>
      <dsp:spPr>
        <a:xfrm>
          <a:off x="2343398" y="549134"/>
          <a:ext cx="1670008" cy="1349135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231638"/>
            <a:satOff val="-24987"/>
            <a:lumOff val="226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600" kern="1200" dirty="0" smtClean="0"/>
            <a:t>Elaboración de Informes y solicitud especializada </a:t>
          </a:r>
          <a:endParaRPr lang="es-GT" sz="1600" kern="1200" dirty="0"/>
        </a:p>
      </dsp:txBody>
      <dsp:txXfrm>
        <a:off x="2382913" y="588649"/>
        <a:ext cx="1590978" cy="1270105"/>
      </dsp:txXfrm>
    </dsp:sp>
    <dsp:sp modelId="{89BDD43A-87C0-4EA4-9AC9-B3E7F91884ED}">
      <dsp:nvSpPr>
        <dsp:cNvPr id="0" name=""/>
        <dsp:cNvSpPr/>
      </dsp:nvSpPr>
      <dsp:spPr>
        <a:xfrm>
          <a:off x="4180408" y="1016621"/>
          <a:ext cx="354041" cy="414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284201"/>
            <a:satOff val="-29114"/>
            <a:lumOff val="229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GT" sz="1300" kern="1200"/>
        </a:p>
      </dsp:txBody>
      <dsp:txXfrm>
        <a:off x="4180408" y="1099453"/>
        <a:ext cx="247829" cy="248498"/>
      </dsp:txXfrm>
    </dsp:sp>
    <dsp:sp modelId="{F80D3F1D-EA18-4019-A0F5-9BEE4ADC4A8B}">
      <dsp:nvSpPr>
        <dsp:cNvPr id="0" name=""/>
        <dsp:cNvSpPr/>
      </dsp:nvSpPr>
      <dsp:spPr>
        <a:xfrm>
          <a:off x="4681410" y="549134"/>
          <a:ext cx="1670008" cy="1349135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463276"/>
            <a:satOff val="-49974"/>
            <a:lumOff val="453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600" kern="1200" dirty="0" smtClean="0"/>
            <a:t>Referencia a Órgano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600" kern="1200" dirty="0" smtClean="0"/>
            <a:t>Jurisdiccional Especializado </a:t>
          </a:r>
          <a:endParaRPr lang="es-GT" sz="1600" kern="1200" dirty="0"/>
        </a:p>
      </dsp:txBody>
      <dsp:txXfrm>
        <a:off x="4720925" y="588649"/>
        <a:ext cx="1590978" cy="1270105"/>
      </dsp:txXfrm>
    </dsp:sp>
    <dsp:sp modelId="{931B1B9E-C7AB-4BCE-8B03-599903A82D03}">
      <dsp:nvSpPr>
        <dsp:cNvPr id="0" name=""/>
        <dsp:cNvSpPr/>
      </dsp:nvSpPr>
      <dsp:spPr>
        <a:xfrm>
          <a:off x="6518420" y="1016621"/>
          <a:ext cx="354041" cy="414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568401"/>
            <a:satOff val="-58227"/>
            <a:lumOff val="458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GT" sz="1300" kern="1200"/>
        </a:p>
      </dsp:txBody>
      <dsp:txXfrm>
        <a:off x="6518420" y="1099453"/>
        <a:ext cx="247829" cy="248498"/>
      </dsp:txXfrm>
    </dsp:sp>
    <dsp:sp modelId="{A67690A7-4FD6-4D79-8FA6-738469F00FA8}">
      <dsp:nvSpPr>
        <dsp:cNvPr id="0" name=""/>
        <dsp:cNvSpPr/>
      </dsp:nvSpPr>
      <dsp:spPr>
        <a:xfrm>
          <a:off x="7019422" y="549134"/>
          <a:ext cx="1670008" cy="1349135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463276"/>
            <a:satOff val="-49974"/>
            <a:lumOff val="453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600" kern="1200" dirty="0" smtClean="0"/>
            <a:t>Otorgamiento de Medidas de Protección a través de la DIS</a:t>
          </a:r>
          <a:endParaRPr lang="es-GT" sz="1600" kern="1200" dirty="0"/>
        </a:p>
      </dsp:txBody>
      <dsp:txXfrm>
        <a:off x="7058937" y="588649"/>
        <a:ext cx="1590978" cy="1270105"/>
      </dsp:txXfrm>
    </dsp:sp>
    <dsp:sp modelId="{67F473F7-37E7-464D-8040-82DEACBE8A37}">
      <dsp:nvSpPr>
        <dsp:cNvPr id="0" name=""/>
        <dsp:cNvSpPr/>
      </dsp:nvSpPr>
      <dsp:spPr>
        <a:xfrm>
          <a:off x="8856431" y="1016621"/>
          <a:ext cx="354041" cy="414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284201"/>
            <a:satOff val="-29114"/>
            <a:lumOff val="229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GT" sz="1300" kern="1200"/>
        </a:p>
      </dsp:txBody>
      <dsp:txXfrm>
        <a:off x="8856431" y="1099453"/>
        <a:ext cx="247829" cy="248498"/>
      </dsp:txXfrm>
    </dsp:sp>
    <dsp:sp modelId="{9F84123D-4BB9-44DC-91C9-00F4C8F57F03}">
      <dsp:nvSpPr>
        <dsp:cNvPr id="0" name=""/>
        <dsp:cNvSpPr/>
      </dsp:nvSpPr>
      <dsp:spPr>
        <a:xfrm>
          <a:off x="9357434" y="549134"/>
          <a:ext cx="1670008" cy="1349135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231638"/>
            <a:satOff val="-24987"/>
            <a:lumOff val="226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600" kern="1200" dirty="0" smtClean="0"/>
            <a:t>Ingreso al Programa Especializado. </a:t>
          </a:r>
          <a:endParaRPr lang="es-GT" sz="1600" kern="1200" dirty="0"/>
        </a:p>
      </dsp:txBody>
      <dsp:txXfrm>
        <a:off x="9396949" y="588649"/>
        <a:ext cx="1590978" cy="1270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AF293-BDDD-4C5F-9A5F-6764D7867939}">
      <dsp:nvSpPr>
        <dsp:cNvPr id="0" name=""/>
        <dsp:cNvSpPr/>
      </dsp:nvSpPr>
      <dsp:spPr>
        <a:xfrm>
          <a:off x="0" y="346583"/>
          <a:ext cx="684076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5B8BC-490F-40F3-BF2C-552F9183171E}">
      <dsp:nvSpPr>
        <dsp:cNvPr id="0" name=""/>
        <dsp:cNvSpPr/>
      </dsp:nvSpPr>
      <dsp:spPr>
        <a:xfrm>
          <a:off x="342038" y="51383"/>
          <a:ext cx="4788532" cy="5904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0995" tIns="0" rIns="180995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100" b="1" kern="1200">
              <a:latin typeface="Arial" panose="020B0604020202020204" pitchFamily="34" charset="0"/>
              <a:cs typeface="Arial" panose="020B0604020202020204" pitchFamily="34" charset="0"/>
            </a:rPr>
            <a:t>AUTORIDAD MIGRATORIA NACIONAL </a:t>
          </a:r>
        </a:p>
      </dsp:txBody>
      <dsp:txXfrm>
        <a:off x="370859" y="80204"/>
        <a:ext cx="4730890" cy="532758"/>
      </dsp:txXfrm>
    </dsp:sp>
    <dsp:sp modelId="{6A2246FD-EAF5-45D5-9B4E-001214407933}">
      <dsp:nvSpPr>
        <dsp:cNvPr id="0" name=""/>
        <dsp:cNvSpPr/>
      </dsp:nvSpPr>
      <dsp:spPr>
        <a:xfrm>
          <a:off x="0" y="1253784"/>
          <a:ext cx="684076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50000"/>
              <a:hueOff val="368264"/>
              <a:satOff val="-40887"/>
              <a:lumOff val="344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73255-2B2D-4217-8039-59E97A880490}">
      <dsp:nvSpPr>
        <dsp:cNvPr id="0" name=""/>
        <dsp:cNvSpPr/>
      </dsp:nvSpPr>
      <dsp:spPr>
        <a:xfrm>
          <a:off x="342038" y="958584"/>
          <a:ext cx="4788532" cy="590400"/>
        </a:xfrm>
        <a:prstGeom prst="roundRect">
          <a:avLst/>
        </a:prstGeom>
        <a:solidFill>
          <a:schemeClr val="accent2">
            <a:shade val="50000"/>
            <a:hueOff val="386063"/>
            <a:satOff val="-41645"/>
            <a:lumOff val="37801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0995" tIns="0" rIns="180995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200" b="1" kern="1200">
              <a:latin typeface="Arial" panose="020B0604020202020204" pitchFamily="34" charset="0"/>
              <a:cs typeface="Arial" panose="020B0604020202020204" pitchFamily="34" charset="0"/>
            </a:rPr>
            <a:t>INSTITUTO GUATEMALTECO DE MIGRACIÓN</a:t>
          </a:r>
        </a:p>
      </dsp:txBody>
      <dsp:txXfrm>
        <a:off x="370859" y="987405"/>
        <a:ext cx="4730890" cy="532758"/>
      </dsp:txXfrm>
    </dsp:sp>
    <dsp:sp modelId="{7E3E339F-830B-49FD-B794-74A3C06D2177}">
      <dsp:nvSpPr>
        <dsp:cNvPr id="0" name=""/>
        <dsp:cNvSpPr/>
      </dsp:nvSpPr>
      <dsp:spPr>
        <a:xfrm>
          <a:off x="0" y="2160984"/>
          <a:ext cx="684076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50000"/>
              <a:hueOff val="368264"/>
              <a:satOff val="-40887"/>
              <a:lumOff val="344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675EB-900D-406D-9CCC-BD8C21759A03}">
      <dsp:nvSpPr>
        <dsp:cNvPr id="0" name=""/>
        <dsp:cNvSpPr/>
      </dsp:nvSpPr>
      <dsp:spPr>
        <a:xfrm>
          <a:off x="342038" y="1865784"/>
          <a:ext cx="4788532" cy="590400"/>
        </a:xfrm>
        <a:prstGeom prst="roundRect">
          <a:avLst/>
        </a:prstGeom>
        <a:solidFill>
          <a:schemeClr val="accent2">
            <a:shade val="50000"/>
            <a:hueOff val="386063"/>
            <a:satOff val="-41645"/>
            <a:lumOff val="37801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0995" tIns="0" rIns="180995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200" b="1" kern="1200">
              <a:latin typeface="Arial" panose="020B0604020202020204" pitchFamily="34" charset="0"/>
              <a:cs typeface="Arial" panose="020B0604020202020204" pitchFamily="34" charset="0"/>
            </a:rPr>
            <a:t>EL CONSEJO NACIONAL DE ATENCIÓN AL MIGRANTE DE GUATEMALA</a:t>
          </a:r>
        </a:p>
      </dsp:txBody>
      <dsp:txXfrm>
        <a:off x="370859" y="1894605"/>
        <a:ext cx="4730890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8623E-4A1B-47C5-AF6D-F942F19BAF7F}">
      <dsp:nvSpPr>
        <dsp:cNvPr id="0" name=""/>
        <dsp:cNvSpPr/>
      </dsp:nvSpPr>
      <dsp:spPr>
        <a:xfrm>
          <a:off x="2220" y="1828557"/>
          <a:ext cx="2705673" cy="108226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kern="1200" dirty="0" smtClean="0"/>
            <a:t>Artículos 17 y 18 </a:t>
          </a:r>
          <a:endParaRPr lang="es-GT" sz="1800" kern="1200" dirty="0"/>
        </a:p>
      </dsp:txBody>
      <dsp:txXfrm>
        <a:off x="543355" y="1828557"/>
        <a:ext cx="1623404" cy="1082269"/>
      </dsp:txXfrm>
    </dsp:sp>
    <dsp:sp modelId="{F1412B1B-FF77-4001-9116-033BBBC9E1CD}">
      <dsp:nvSpPr>
        <dsp:cNvPr id="0" name=""/>
        <dsp:cNvSpPr/>
      </dsp:nvSpPr>
      <dsp:spPr>
        <a:xfrm>
          <a:off x="2437327" y="1828557"/>
          <a:ext cx="2705673" cy="108226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kern="1200" dirty="0" smtClean="0"/>
            <a:t>Cancillería </a:t>
          </a:r>
          <a:endParaRPr lang="es-GT" sz="1800" kern="1200" dirty="0"/>
        </a:p>
      </dsp:txBody>
      <dsp:txXfrm>
        <a:off x="2978462" y="1828557"/>
        <a:ext cx="1623404" cy="1082269"/>
      </dsp:txXfrm>
    </dsp:sp>
    <dsp:sp modelId="{BEC42FF8-0EB2-4589-9D38-7E1A9D75C858}">
      <dsp:nvSpPr>
        <dsp:cNvPr id="0" name=""/>
        <dsp:cNvSpPr/>
      </dsp:nvSpPr>
      <dsp:spPr>
        <a:xfrm>
          <a:off x="4872433" y="1828557"/>
          <a:ext cx="2705673" cy="108226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800" kern="1200" dirty="0" smtClean="0"/>
            <a:t>Promover la búsqueda de mujeres en el Exterior </a:t>
          </a:r>
          <a:endParaRPr lang="es-GT" sz="1800" kern="1200" dirty="0"/>
        </a:p>
      </dsp:txBody>
      <dsp:txXfrm>
        <a:off x="5413568" y="1828557"/>
        <a:ext cx="1623404" cy="10822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A9478-B257-46D2-85F5-EA587E1AF2BA}">
      <dsp:nvSpPr>
        <dsp:cNvPr id="0" name=""/>
        <dsp:cNvSpPr/>
      </dsp:nvSpPr>
      <dsp:spPr>
        <a:xfrm>
          <a:off x="0" y="388743"/>
          <a:ext cx="3006774" cy="1804064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900" kern="1200" dirty="0">
              <a:latin typeface="Candara" panose="020E0502030303020204" pitchFamily="34" charset="0"/>
              <a:cs typeface="Arial" charset="0"/>
            </a:rPr>
            <a:t>Convención sobre la Eliminación de todas las formas de Discriminación contra la Mujer – CEDAW-</a:t>
          </a:r>
          <a:endParaRPr lang="en-US" sz="1900" kern="1200" dirty="0">
            <a:latin typeface="Candara" panose="020E0502030303020204" pitchFamily="34" charset="0"/>
          </a:endParaRPr>
        </a:p>
      </dsp:txBody>
      <dsp:txXfrm>
        <a:off x="0" y="388743"/>
        <a:ext cx="3006774" cy="1804064"/>
      </dsp:txXfrm>
    </dsp:sp>
    <dsp:sp modelId="{E02B6715-1EB2-439F-B22A-E4E017AF7218}">
      <dsp:nvSpPr>
        <dsp:cNvPr id="0" name=""/>
        <dsp:cNvSpPr/>
      </dsp:nvSpPr>
      <dsp:spPr>
        <a:xfrm>
          <a:off x="3307452" y="388743"/>
          <a:ext cx="3006774" cy="1804064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800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800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900" kern="1200" dirty="0">
              <a:latin typeface="Candara" panose="020E0502030303020204" pitchFamily="34" charset="0"/>
              <a:cs typeface="Arial" charset="0"/>
            </a:rPr>
            <a:t>Convención Interamericana para Prevenir, Sancionar y Erradicar la Violencia Contra la Mujer -Convención de Belém do Pará-</a:t>
          </a:r>
          <a:endParaRPr lang="en-US" sz="1900" kern="1200" dirty="0">
            <a:latin typeface="Candara" panose="020E0502030303020204" pitchFamily="34" charset="0"/>
          </a:endParaRPr>
        </a:p>
      </dsp:txBody>
      <dsp:txXfrm>
        <a:off x="3307452" y="388743"/>
        <a:ext cx="3006774" cy="1804064"/>
      </dsp:txXfrm>
    </dsp:sp>
    <dsp:sp modelId="{42B2ABC0-D747-42F3-9EE4-B52BEB722F3A}">
      <dsp:nvSpPr>
        <dsp:cNvPr id="0" name=""/>
        <dsp:cNvSpPr/>
      </dsp:nvSpPr>
      <dsp:spPr>
        <a:xfrm>
          <a:off x="6614904" y="388743"/>
          <a:ext cx="3006774" cy="1804064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600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600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900" kern="1200" dirty="0">
              <a:latin typeface="Candara" panose="020E0502030303020204" pitchFamily="34" charset="0"/>
              <a:cs typeface="Arial" charset="0"/>
            </a:rPr>
            <a:t>Constitución Política de la República de Guatemala</a:t>
          </a:r>
          <a:r>
            <a:rPr lang="es-GT" sz="1900" kern="1200" dirty="0" smtClean="0">
              <a:latin typeface="Candara" panose="020E0502030303020204" pitchFamily="34" charset="0"/>
              <a:cs typeface="Arial" charset="0"/>
            </a:rPr>
            <a:t>.</a:t>
          </a:r>
          <a:endParaRPr lang="en-US" sz="1900" kern="1200" dirty="0">
            <a:latin typeface="Candara" panose="020E0502030303020204" pitchFamily="34" charset="0"/>
          </a:endParaRPr>
        </a:p>
      </dsp:txBody>
      <dsp:txXfrm>
        <a:off x="6614904" y="388743"/>
        <a:ext cx="3006774" cy="1804064"/>
      </dsp:txXfrm>
    </dsp:sp>
    <dsp:sp modelId="{A650A96A-AC5C-4736-BBC3-4B3CF9883B96}">
      <dsp:nvSpPr>
        <dsp:cNvPr id="0" name=""/>
        <dsp:cNvSpPr/>
      </dsp:nvSpPr>
      <dsp:spPr>
        <a:xfrm>
          <a:off x="0" y="2493485"/>
          <a:ext cx="3006774" cy="1804064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400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400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900" kern="1200" dirty="0">
              <a:latin typeface="Candara" panose="020E0502030303020204" pitchFamily="34" charset="0"/>
              <a:cs typeface="Arial" charset="0"/>
            </a:rPr>
            <a:t>Decreto 97-96, Ley para Prevenir, Sancionar y Erradicar la Violencia Intrafamiliar y su Reglamento</a:t>
          </a:r>
          <a:endParaRPr lang="en-US" sz="1900" kern="1200" dirty="0">
            <a:latin typeface="Candara" panose="020E0502030303020204" pitchFamily="34" charset="0"/>
          </a:endParaRPr>
        </a:p>
      </dsp:txBody>
      <dsp:txXfrm>
        <a:off x="0" y="2493485"/>
        <a:ext cx="3006774" cy="1804064"/>
      </dsp:txXfrm>
    </dsp:sp>
    <dsp:sp modelId="{2C53FA6A-9792-41F4-9837-794B6D9C92EA}">
      <dsp:nvSpPr>
        <dsp:cNvPr id="0" name=""/>
        <dsp:cNvSpPr/>
      </dsp:nvSpPr>
      <dsp:spPr>
        <a:xfrm>
          <a:off x="3307452" y="2493485"/>
          <a:ext cx="3006774" cy="1804064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200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200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900" kern="1200" dirty="0">
              <a:latin typeface="Candara" panose="020E0502030303020204" pitchFamily="34" charset="0"/>
              <a:cs typeface="Arial" charset="0"/>
            </a:rPr>
            <a:t>Decreto 22-2008, Ley Contra el </a:t>
          </a:r>
          <a:r>
            <a:rPr lang="es-GT" sz="1900" kern="1200" dirty="0" err="1">
              <a:latin typeface="Candara" panose="020E0502030303020204" pitchFamily="34" charset="0"/>
              <a:cs typeface="Arial" charset="0"/>
            </a:rPr>
            <a:t>Femicidio</a:t>
          </a:r>
          <a:r>
            <a:rPr lang="es-GT" sz="1900" kern="1200" dirty="0">
              <a:latin typeface="Candara" panose="020E0502030303020204" pitchFamily="34" charset="0"/>
              <a:cs typeface="Arial" charset="0"/>
            </a:rPr>
            <a:t> y otras formas de Violencia contra la Mujer.</a:t>
          </a:r>
          <a:endParaRPr lang="en-US" sz="1900" kern="1200" dirty="0">
            <a:latin typeface="Candara" panose="020E0502030303020204" pitchFamily="34" charset="0"/>
          </a:endParaRPr>
        </a:p>
      </dsp:txBody>
      <dsp:txXfrm>
        <a:off x="3307452" y="2493485"/>
        <a:ext cx="3006774" cy="1804064"/>
      </dsp:txXfrm>
    </dsp:sp>
    <dsp:sp modelId="{D9C4EA09-98A9-457E-85AE-5BB192BC5891}">
      <dsp:nvSpPr>
        <dsp:cNvPr id="0" name=""/>
        <dsp:cNvSpPr/>
      </dsp:nvSpPr>
      <dsp:spPr>
        <a:xfrm>
          <a:off x="6614904" y="2493485"/>
          <a:ext cx="3006774" cy="1804064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tint val="84000"/>
                <a:satMod val="16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>
              <a:latin typeface="Candara" panose="020E0502030303020204" pitchFamily="34" charset="0"/>
            </a:rPr>
            <a:t>Política Nacional de Promoción y Desarrollo Integral de las Mujeres -PNPDIM- y Plan de Equidad de Oportunidades -PEO- 2008-2023.</a:t>
          </a:r>
          <a:endParaRPr lang="en-US" sz="1900" kern="1200" dirty="0">
            <a:latin typeface="Candara" panose="020E0502030303020204" pitchFamily="34" charset="0"/>
          </a:endParaRPr>
        </a:p>
      </dsp:txBody>
      <dsp:txXfrm>
        <a:off x="6614904" y="2493485"/>
        <a:ext cx="3006774" cy="1804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B887A-8EE4-42CB-9144-57DC239873FC}" type="datetimeFigureOut">
              <a:rPr lang="es-GT" smtClean="0"/>
              <a:t>21/06/2017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F879B-2AD2-48D2-8579-55293D3A6387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59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GT" smtClean="0"/>
          </a:p>
        </p:txBody>
      </p:sp>
      <p:sp>
        <p:nvSpPr>
          <p:cNvPr id="112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73293E-6232-49A8-8CBB-A33AABB90902}" type="slidenum">
              <a:rPr lang="es-ES" altLang="es-GT">
                <a:latin typeface="Calibri" panose="020F0502020204030204" pitchFamily="34" charset="0"/>
              </a:rPr>
              <a:pPr eaLnBrk="1" hangingPunct="1"/>
              <a:t>16</a:t>
            </a:fld>
            <a:endParaRPr lang="es-ES" altLang="es-G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9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93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4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37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074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36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8035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7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0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5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5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5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8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1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4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6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1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58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et.gob.gt/temasdetrabajo/%C2%BFqu%C3%A9-es-explotaci%C3%B3n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://www.svet.gob.gt/temasdetrabajo/%C2%BFqu%C3%A9-es-violencia-sexu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vet.gob.gt/leyes/ley-contra-la-violencia-sexual-explotaci%C3%B3n-y-trata-de-personas" TargetMode="External"/><Relationship Id="rId5" Type="http://schemas.openxmlformats.org/officeDocument/2006/relationships/hyperlink" Target="http://www.svet.gob.gt/temasdetrabajo/%C2%BFqu%C3%A9-es-trata-de-personas" TargetMode="External"/><Relationship Id="rId4" Type="http://schemas.openxmlformats.org/officeDocument/2006/relationships/hyperlink" Target="http://www.svet.gob.gt/temasdetrabajo/explotaci%C3%B3n-labora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 </a:t>
            </a:r>
            <a:endParaRPr lang="es-GT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001" y="3335628"/>
            <a:ext cx="3782200" cy="323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GT" b="1" dirty="0" smtClean="0">
                <a:solidFill>
                  <a:schemeClr val="bg1"/>
                </a:solidFill>
              </a:rPr>
              <a:t>Mujer migrante </a:t>
            </a:r>
            <a:endParaRPr lang="es-G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212" y="685801"/>
            <a:ext cx="9961042" cy="1415954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3600" b="1" dirty="0" smtClean="0">
                <a:solidFill>
                  <a:srgbClr val="7030A0"/>
                </a:solidFill>
              </a:rPr>
              <a:t>Decreto Número 22-2008 LEY CONTRA EL FEMICIDIO Y OTRAS FORMAS DE VIOLENCIA CONTRA LA MUJER.</a:t>
            </a:r>
            <a:endParaRPr lang="es-GT" sz="3600" b="1" dirty="0">
              <a:solidFill>
                <a:srgbClr val="7030A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 smtClean="0">
              <a:solidFill>
                <a:srgbClr val="7030A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>
              <a:solidFill>
                <a:srgbClr val="7030A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82580" y="1502132"/>
            <a:ext cx="6411958" cy="4396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sp>
        <p:nvSpPr>
          <p:cNvPr id="6" name="1 Rectángulo"/>
          <p:cNvSpPr/>
          <p:nvPr/>
        </p:nvSpPr>
        <p:spPr>
          <a:xfrm>
            <a:off x="834980" y="2101755"/>
            <a:ext cx="8199838" cy="4613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sp>
        <p:nvSpPr>
          <p:cNvPr id="7" name="1 Rectángulo"/>
          <p:cNvSpPr/>
          <p:nvPr/>
        </p:nvSpPr>
        <p:spPr>
          <a:xfrm>
            <a:off x="210140" y="2100390"/>
            <a:ext cx="8199838" cy="4613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400" b="1" dirty="0" smtClean="0">
                <a:solidFill>
                  <a:prstClr val="black"/>
                </a:solidFill>
              </a:rPr>
              <a:t>Objetivo:</a:t>
            </a:r>
            <a:r>
              <a:rPr lang="es-GT" sz="2400" dirty="0" smtClean="0">
                <a:solidFill>
                  <a:prstClr val="black"/>
                </a:solidFill>
              </a:rPr>
              <a:t> Garantizar la vida, la libertad, la integridad, la dignidad, la protección y la igualdad de todas las mujeres ante la ley.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400" dirty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400" b="1" dirty="0" smtClean="0">
                <a:solidFill>
                  <a:prstClr val="black"/>
                </a:solidFill>
              </a:rPr>
              <a:t>Fin:</a:t>
            </a:r>
            <a:r>
              <a:rPr lang="es-GT" sz="2400" dirty="0" smtClean="0">
                <a:solidFill>
                  <a:prstClr val="black"/>
                </a:solidFill>
              </a:rPr>
              <a:t> Promover e implementar disposiciones orientadas a la erradicación de la violencia física, psicológica, sexual, económica o cualquier tipo de coacción en contra de las mujeres, garantizándoles una vida libre de violencia según lo estipulado en la CPRG e Instrumentos Internacionales.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4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400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27036"/>
          <a:stretch/>
        </p:blipFill>
        <p:spPr>
          <a:xfrm>
            <a:off x="8634444" y="1876721"/>
            <a:ext cx="3405429" cy="42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212" y="685801"/>
            <a:ext cx="9961042" cy="1415954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3600" b="1" dirty="0" smtClean="0">
                <a:solidFill>
                  <a:srgbClr val="002060"/>
                </a:solidFill>
              </a:rPr>
              <a:t>Juzgados y Tribunales con Competencia en Delitos de </a:t>
            </a:r>
            <a:r>
              <a:rPr lang="es-GT" sz="3600" b="1" dirty="0" err="1" smtClean="0">
                <a:solidFill>
                  <a:srgbClr val="002060"/>
                </a:solidFill>
              </a:rPr>
              <a:t>Femicidio</a:t>
            </a:r>
            <a:r>
              <a:rPr lang="es-GT" sz="3600" b="1" dirty="0" smtClean="0">
                <a:solidFill>
                  <a:srgbClr val="002060"/>
                </a:solidFill>
              </a:rPr>
              <a:t> y otras formas de </a:t>
            </a:r>
            <a:r>
              <a:rPr lang="es-GT" sz="3600" b="1" dirty="0" smtClean="0">
                <a:solidFill>
                  <a:srgbClr val="002060"/>
                </a:solidFill>
              </a:rPr>
              <a:t>Violencia </a:t>
            </a:r>
            <a:r>
              <a:rPr lang="es-GT" sz="3600" b="1" dirty="0" smtClean="0">
                <a:solidFill>
                  <a:srgbClr val="002060"/>
                </a:solidFill>
              </a:rPr>
              <a:t>contra la Mujer.</a:t>
            </a:r>
            <a:endParaRPr lang="es-GT" sz="3600" b="1" dirty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 smtClean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/>
          </a:p>
        </p:txBody>
      </p:sp>
      <p:sp>
        <p:nvSpPr>
          <p:cNvPr id="2" name="1 Rectángulo"/>
          <p:cNvSpPr/>
          <p:nvPr/>
        </p:nvSpPr>
        <p:spPr>
          <a:xfrm>
            <a:off x="682580" y="1502132"/>
            <a:ext cx="6411958" cy="4396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sp>
        <p:nvSpPr>
          <p:cNvPr id="6" name="1 Rectángulo"/>
          <p:cNvSpPr/>
          <p:nvPr/>
        </p:nvSpPr>
        <p:spPr>
          <a:xfrm>
            <a:off x="834980" y="2101755"/>
            <a:ext cx="8199838" cy="4613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sp>
        <p:nvSpPr>
          <p:cNvPr id="7" name="1 Rectángulo"/>
          <p:cNvSpPr/>
          <p:nvPr/>
        </p:nvSpPr>
        <p:spPr>
          <a:xfrm>
            <a:off x="987380" y="2254155"/>
            <a:ext cx="8199838" cy="4613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2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1709778"/>
            <a:ext cx="11021740" cy="51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212" y="685801"/>
            <a:ext cx="9961042" cy="1415954"/>
          </a:xfrm>
        </p:spPr>
        <p:txBody>
          <a:bodyPr rtlCol="0">
            <a:normAutofit fontScale="85000" lnSpcReduction="1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3600" b="1" dirty="0" smtClean="0">
                <a:solidFill>
                  <a:srgbClr val="002060"/>
                </a:solidFill>
              </a:rPr>
              <a:t>Unidad de Control, Seguimiento y Evaluación de los Órganos Especializados en Delitos de </a:t>
            </a:r>
            <a:r>
              <a:rPr lang="es-GT" sz="3600" b="1" dirty="0" err="1" smtClean="0">
                <a:solidFill>
                  <a:srgbClr val="002060"/>
                </a:solidFill>
              </a:rPr>
              <a:t>Femicidio</a:t>
            </a:r>
            <a:r>
              <a:rPr lang="es-GT" sz="3600" b="1" dirty="0" smtClean="0">
                <a:solidFill>
                  <a:srgbClr val="002060"/>
                </a:solidFill>
              </a:rPr>
              <a:t> y Otras Formas de Violencia contra la Mujer.</a:t>
            </a:r>
            <a:endParaRPr lang="es-GT" sz="3600" b="1" dirty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 smtClean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/>
          </a:p>
        </p:txBody>
      </p:sp>
      <p:sp>
        <p:nvSpPr>
          <p:cNvPr id="2" name="1 Rectángulo"/>
          <p:cNvSpPr/>
          <p:nvPr/>
        </p:nvSpPr>
        <p:spPr>
          <a:xfrm>
            <a:off x="682580" y="1502132"/>
            <a:ext cx="6411958" cy="4396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193" y="3700327"/>
            <a:ext cx="2224585" cy="2030957"/>
          </a:xfrm>
          <a:prstGeom prst="rect">
            <a:avLst/>
          </a:prstGeom>
        </p:spPr>
      </p:pic>
      <p:sp>
        <p:nvSpPr>
          <p:cNvPr id="6" name="1 Rectángulo"/>
          <p:cNvSpPr/>
          <p:nvPr/>
        </p:nvSpPr>
        <p:spPr>
          <a:xfrm>
            <a:off x="834980" y="2101755"/>
            <a:ext cx="8199838" cy="4613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800" dirty="0" smtClean="0">
                <a:solidFill>
                  <a:prstClr val="black"/>
                </a:solidFill>
              </a:rPr>
              <a:t>Sistema de Atención Integral a la Víctima –SAI-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800" dirty="0" smtClean="0">
                <a:solidFill>
                  <a:prstClr val="black"/>
                </a:solidFill>
              </a:rPr>
              <a:t>Área de Procesos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800" dirty="0" smtClean="0">
                <a:solidFill>
                  <a:prstClr val="black"/>
                </a:solidFill>
              </a:rPr>
              <a:t>Área de Proyectos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800" dirty="0" smtClean="0">
                <a:solidFill>
                  <a:prstClr val="black"/>
                </a:solidFill>
              </a:rPr>
              <a:t>Área de Análisis de Datos Estadísticos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800" dirty="0" smtClean="0">
                <a:solidFill>
                  <a:prstClr val="black"/>
                </a:solidFill>
              </a:rPr>
              <a:t>Área Legal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800" dirty="0" smtClean="0">
                <a:solidFill>
                  <a:prstClr val="black"/>
                </a:solidFill>
              </a:rPr>
              <a:t>Área de Comunicación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800" dirty="0" smtClean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es-GT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1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/>
          <p:nvPr/>
        </p:nvSpPr>
        <p:spPr>
          <a:xfrm>
            <a:off x="696036" y="928048"/>
            <a:ext cx="10727141" cy="4613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GT" sz="2800" b="1" dirty="0" smtClean="0">
                <a:solidFill>
                  <a:srgbClr val="002060"/>
                </a:solidFill>
              </a:rPr>
              <a:t>Sistema de Atención Integral a la Víctima –SAI-</a:t>
            </a:r>
          </a:p>
          <a:p>
            <a:pPr algn="just">
              <a:defRPr/>
            </a:pPr>
            <a:endParaRPr lang="es-GT" sz="2200" dirty="0" smtClean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es-GT" sz="2200" dirty="0" smtClean="0">
                <a:solidFill>
                  <a:prstClr val="black"/>
                </a:solidFill>
              </a:rPr>
              <a:t>Brinda atención psicológica y social con enfoque </a:t>
            </a:r>
            <a:r>
              <a:rPr lang="es-GT" sz="2200" dirty="0" err="1" smtClean="0">
                <a:solidFill>
                  <a:prstClr val="black"/>
                </a:solidFill>
              </a:rPr>
              <a:t>victimológico</a:t>
            </a:r>
            <a:r>
              <a:rPr lang="es-GT" sz="2200" dirty="0" smtClean="0">
                <a:solidFill>
                  <a:prstClr val="black"/>
                </a:solidFill>
              </a:rPr>
              <a:t>, calidad y calidez a víctimas y sobrevivientes de violencia que demandan justicia. Les acompaña antes, durante y </a:t>
            </a:r>
            <a:r>
              <a:rPr lang="es-GT" sz="2200" dirty="0" err="1" smtClean="0">
                <a:solidFill>
                  <a:prstClr val="black"/>
                </a:solidFill>
              </a:rPr>
              <a:t>despúes</a:t>
            </a:r>
            <a:r>
              <a:rPr lang="es-GT" sz="2200" dirty="0" smtClean="0">
                <a:solidFill>
                  <a:prstClr val="black"/>
                </a:solidFill>
              </a:rPr>
              <a:t> de las audiencias judiciales; facilita su empoderamiento para evitar la retractación o abandono del proceso penal; favorece su recuperación de los efectos que la violencia y el proceso judicial conllevan y apoya en su proyecto de vida. </a:t>
            </a:r>
            <a:endParaRPr lang="es-GT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58" y="1833501"/>
            <a:ext cx="5395428" cy="4883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86"/>
          <a:stretch/>
        </p:blipFill>
        <p:spPr>
          <a:xfrm>
            <a:off x="5936776" y="139889"/>
            <a:ext cx="6059605" cy="6015251"/>
          </a:xfrm>
          <a:prstGeom prst="rect">
            <a:avLst/>
          </a:prstGeom>
          <a:ln w="190500" cap="sq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503417" y="475021"/>
            <a:ext cx="7764820" cy="807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GT" sz="4000" b="1" dirty="0" smtClean="0">
                <a:solidFill>
                  <a:srgbClr val="002060"/>
                </a:solidFill>
              </a:rPr>
              <a:t>Fiscalías de la Mujer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5894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ortar y redondear rectángulo de esquina sencilla"/>
          <p:cNvSpPr/>
          <p:nvPr/>
        </p:nvSpPr>
        <p:spPr>
          <a:xfrm>
            <a:off x="2051050" y="1484313"/>
            <a:ext cx="8077200" cy="4032250"/>
          </a:xfrm>
          <a:prstGeom prst="snip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s-ES" sz="2400" dirty="0">
                <a:latin typeface="Candara" panose="020E0502030303020204" pitchFamily="34" charset="0"/>
              </a:rPr>
              <a:t>El Programa de Prevención y Erradicación de la Violencia Intrafamiliar -PROPEVI-  es el encargado de ejecutar las políticas públicas, planes, programas y acciones para la prevención, atención y erradicación de la violencia intrafamiliar.</a:t>
            </a:r>
          </a:p>
          <a:p>
            <a:pPr eaLnBrk="0" hangingPunct="0">
              <a:defRPr/>
            </a:pPr>
            <a:endParaRPr lang="es-ES" sz="2400" dirty="0">
              <a:latin typeface="Candara" panose="020E0502030303020204" pitchFamily="34" charset="0"/>
            </a:endParaRPr>
          </a:p>
          <a:p>
            <a:pPr eaLnBrk="0" hangingPunct="0">
              <a:defRPr/>
            </a:pPr>
            <a:r>
              <a:rPr lang="es-ES" sz="2400" dirty="0">
                <a:latin typeface="Candara" panose="020E0502030303020204" pitchFamily="34" charset="0"/>
              </a:rPr>
              <a:t>Actualmente se encuentra adscrito a la Secretaría Presidencial de la Mujer -SEPREM. </a:t>
            </a:r>
          </a:p>
          <a:p>
            <a:pPr eaLnBrk="0" hangingPunct="0">
              <a:defRPr/>
            </a:pPr>
            <a:endParaRPr lang="es-ES" sz="2400" dirty="0">
              <a:latin typeface="Candara" panose="020E0502030303020204" pitchFamily="34" charset="0"/>
            </a:endParaRPr>
          </a:p>
        </p:txBody>
      </p:sp>
      <p:sp>
        <p:nvSpPr>
          <p:cNvPr id="3076" name="12 Rectángulo"/>
          <p:cNvSpPr>
            <a:spLocks noChangeArrowheads="1"/>
          </p:cNvSpPr>
          <p:nvPr/>
        </p:nvSpPr>
        <p:spPr bwMode="auto">
          <a:xfrm>
            <a:off x="2133600" y="5895976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GT" sz="1200">
                <a:latin typeface="Candara" panose="020E0502030303020204" pitchFamily="34" charset="0"/>
              </a:rPr>
              <a:t>Reformado por el Artículo 1, del Acuerdo Gubernativo Número 129-2007 y por el Artículo 1 del Acuerdo Gubernativo Número 111-2013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918" y="128577"/>
            <a:ext cx="102421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3"/>
          <p:cNvSpPr>
            <a:spLocks noGrp="1"/>
          </p:cNvSpPr>
          <p:nvPr>
            <p:ph type="title"/>
          </p:nvPr>
        </p:nvSpPr>
        <p:spPr>
          <a:xfrm>
            <a:off x="1944688" y="150813"/>
            <a:ext cx="8229600" cy="1143000"/>
          </a:xfrm>
        </p:spPr>
        <p:txBody>
          <a:bodyPr/>
          <a:lstStyle/>
          <a:p>
            <a:pPr algn="r"/>
            <a:r>
              <a:rPr lang="es-ES" altLang="es-GT" sz="2800" b="1" dirty="0">
                <a:solidFill>
                  <a:srgbClr val="7030A0"/>
                </a:solidFill>
              </a:rPr>
              <a:t>Es respuesta de Estado para el cumplimiento de:</a:t>
            </a:r>
            <a:endParaRPr lang="en-US" altLang="es-GT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77811757"/>
              </p:ext>
            </p:extLst>
          </p:nvPr>
        </p:nvGraphicFramePr>
        <p:xfrm>
          <a:off x="1031080" y="1685514"/>
          <a:ext cx="9621679" cy="4686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790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38313" y="2976564"/>
            <a:ext cx="1828800" cy="3692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s-ES" dirty="0">
              <a:latin typeface="Candara" panose="020E0502030303020204" pitchFamily="34" charset="0"/>
            </a:endParaRPr>
          </a:p>
          <a:p>
            <a:pPr>
              <a:defRPr/>
            </a:pPr>
            <a:r>
              <a:rPr lang="es-ES" dirty="0">
                <a:latin typeface="Candara" panose="020E0502030303020204" pitchFamily="34" charset="0"/>
              </a:rPr>
              <a:t>Población: Niña adolescente.</a:t>
            </a:r>
          </a:p>
          <a:p>
            <a:pPr algn="ctr">
              <a:defRPr/>
            </a:pPr>
            <a:endParaRPr lang="es-ES" dirty="0">
              <a:latin typeface="Candara" panose="020E0502030303020204" pitchFamily="34" charset="0"/>
            </a:endParaRPr>
          </a:p>
          <a:p>
            <a:pPr>
              <a:defRPr/>
            </a:pPr>
            <a:r>
              <a:rPr lang="es-ES" dirty="0">
                <a:latin typeface="Candara" panose="020E0502030303020204" pitchFamily="34" charset="0"/>
              </a:rPr>
              <a:t>Temática:</a:t>
            </a:r>
          </a:p>
          <a:p>
            <a:pPr>
              <a:defRPr/>
            </a:pPr>
            <a:r>
              <a:rPr lang="es-ES" dirty="0">
                <a:latin typeface="Candara" panose="020E0502030303020204" pitchFamily="34" charset="0"/>
              </a:rPr>
              <a:t>Abordaje integral de la violencia en contra de la mujer.</a:t>
            </a:r>
          </a:p>
          <a:p>
            <a:pPr algn="ctr">
              <a:defRPr/>
            </a:pPr>
            <a:endParaRPr lang="es-ES" dirty="0">
              <a:latin typeface="Candara" panose="020E0502030303020204" pitchFamily="34" charset="0"/>
            </a:endParaRPr>
          </a:p>
          <a:p>
            <a:pPr algn="ctr">
              <a:defRPr/>
            </a:pPr>
            <a:endParaRPr lang="es-ES" dirty="0">
              <a:latin typeface="Candara" panose="020E0502030303020204" pitchFamily="34" charset="0"/>
            </a:endParaRPr>
          </a:p>
          <a:p>
            <a:pPr algn="ctr">
              <a:defRPr/>
            </a:pPr>
            <a:endParaRPr lang="es-ES" dirty="0">
              <a:latin typeface="Candara" panose="020E0502030303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92563" y="2976564"/>
            <a:ext cx="1828800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dirty="0">
                <a:latin typeface="Candara" panose="020E0502030303020204" pitchFamily="34" charset="0"/>
              </a:rPr>
              <a:t>Registro Nacional Unificado</a:t>
            </a:r>
          </a:p>
          <a:p>
            <a:pPr algn="ctr">
              <a:defRPr/>
            </a:pPr>
            <a:r>
              <a:rPr lang="es-ES" dirty="0">
                <a:latin typeface="Candara" panose="020E0502030303020204" pitchFamily="34" charset="0"/>
              </a:rPr>
              <a:t>-RUNN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96000" y="2976563"/>
            <a:ext cx="1828800" cy="14773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dirty="0">
                <a:latin typeface="Candara" panose="020E0502030303020204" pitchFamily="34" charset="0"/>
              </a:rPr>
              <a:t>Población:  Adolescentes de ambos sexos</a:t>
            </a:r>
          </a:p>
          <a:p>
            <a:pPr>
              <a:defRPr/>
            </a:pPr>
            <a:endParaRPr lang="es-ES" dirty="0">
              <a:latin typeface="Candara" panose="020E0502030303020204" pitchFamily="34" charset="0"/>
            </a:endParaRPr>
          </a:p>
          <a:p>
            <a:pPr>
              <a:defRPr/>
            </a:pPr>
            <a:endParaRPr lang="es-ES" dirty="0">
              <a:latin typeface="Candara" panose="020E0502030303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531225" y="2976564"/>
            <a:ext cx="1828800" cy="3692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dirty="0">
                <a:latin typeface="Candara" panose="020E0502030303020204" pitchFamily="34" charset="0"/>
              </a:rPr>
              <a:t>Plan Operativo Anual de Salud Alimentaria y Nutricional</a:t>
            </a:r>
          </a:p>
          <a:p>
            <a:pPr>
              <a:defRPr/>
            </a:pPr>
            <a:r>
              <a:rPr lang="es-ES" dirty="0">
                <a:latin typeface="Candara" panose="020E0502030303020204" pitchFamily="34" charset="0"/>
              </a:rPr>
              <a:t>-POASAN-</a:t>
            </a:r>
          </a:p>
          <a:p>
            <a:pPr algn="ctr">
              <a:defRPr/>
            </a:pPr>
            <a:endParaRPr lang="es-ES" dirty="0">
              <a:latin typeface="Candara" panose="020E0502030303020204" pitchFamily="34" charset="0"/>
            </a:endParaRPr>
          </a:p>
          <a:p>
            <a:pPr>
              <a:defRPr/>
            </a:pPr>
            <a:r>
              <a:rPr lang="es-ES" dirty="0">
                <a:latin typeface="Candara" panose="020E0502030303020204" pitchFamily="34" charset="0"/>
              </a:rPr>
              <a:t>Población: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ES" dirty="0">
                <a:latin typeface="Candara" panose="020E0502030303020204" pitchFamily="34" charset="0"/>
              </a:rPr>
              <a:t>Adolescentes de ambos sexos.</a:t>
            </a:r>
          </a:p>
          <a:p>
            <a:pPr>
              <a:defRPr/>
            </a:pPr>
            <a:endParaRPr lang="es-ES" dirty="0">
              <a:latin typeface="Candara" panose="020E0502030303020204" pitchFamily="34" charset="0"/>
            </a:endParaRPr>
          </a:p>
          <a:p>
            <a:pPr>
              <a:defRPr/>
            </a:pPr>
            <a:r>
              <a:rPr lang="es-ES" dirty="0">
                <a:latin typeface="Candara" panose="020E0502030303020204" pitchFamily="34" charset="0"/>
              </a:rPr>
              <a:t>Temática: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ES" dirty="0">
                <a:latin typeface="Candara" panose="020E0502030303020204" pitchFamily="34" charset="0"/>
              </a:rPr>
              <a:t>Prevención de embarazos.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692275" y="1484313"/>
            <a:ext cx="1874838" cy="12001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i="1" dirty="0">
                <a:latin typeface="Candara" panose="020E0502030303020204" pitchFamily="34" charset="0"/>
              </a:rPr>
              <a:t>Gabinete Específico de La Mujer</a:t>
            </a:r>
          </a:p>
          <a:p>
            <a:pPr algn="ctr">
              <a:defRPr/>
            </a:pPr>
            <a:r>
              <a:rPr lang="es-ES" b="1" i="1" dirty="0">
                <a:latin typeface="Candara" panose="020E0502030303020204" pitchFamily="34" charset="0"/>
              </a:rPr>
              <a:t> –GEM-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948113" y="1576389"/>
            <a:ext cx="18732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i="1" dirty="0">
                <a:latin typeface="Candara" panose="020E0502030303020204" pitchFamily="34" charset="0"/>
              </a:rPr>
              <a:t>Gabinete de Desarrollo Social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096000" y="1571626"/>
            <a:ext cx="187483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i="1" dirty="0">
                <a:latin typeface="Candara" panose="020E0502030303020204" pitchFamily="34" charset="0"/>
              </a:rPr>
              <a:t>Gabinete de la Juventud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542339" y="1557338"/>
            <a:ext cx="1874837" cy="12001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i="1" dirty="0">
                <a:latin typeface="Candara" panose="020E0502030303020204" pitchFamily="34" charset="0"/>
              </a:rPr>
              <a:t>Consejo Nacional de Seguridad Alimentaria y Nutricional</a:t>
            </a:r>
          </a:p>
        </p:txBody>
      </p:sp>
      <p:sp>
        <p:nvSpPr>
          <p:cNvPr id="14" name="Título 3"/>
          <p:cNvSpPr txBox="1">
            <a:spLocks/>
          </p:cNvSpPr>
          <p:nvPr/>
        </p:nvSpPr>
        <p:spPr>
          <a:xfrm>
            <a:off x="1289368" y="12576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altLang="es-GT" sz="2800" b="1" dirty="0" smtClean="0">
                <a:solidFill>
                  <a:srgbClr val="7030A0"/>
                </a:solidFill>
              </a:rPr>
              <a:t>Gabinetes a los que se vincula el que hacer de la </a:t>
            </a:r>
            <a:r>
              <a:rPr lang="es-ES" altLang="es-GT" sz="2800" b="1" dirty="0" err="1" smtClean="0">
                <a:solidFill>
                  <a:srgbClr val="7030A0"/>
                </a:solidFill>
              </a:rPr>
              <a:t>propevi</a:t>
            </a:r>
            <a:r>
              <a:rPr lang="es-ES" altLang="es-GT" sz="2800" b="1" dirty="0" smtClean="0">
                <a:solidFill>
                  <a:srgbClr val="7030A0"/>
                </a:solidFill>
              </a:rPr>
              <a:t>:</a:t>
            </a:r>
            <a:endParaRPr lang="en-US" altLang="es-GT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4021" y="242652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s-GT" sz="8000" b="1" dirty="0" smtClean="0">
                <a:solidFill>
                  <a:srgbClr val="002060"/>
                </a:solidFill>
              </a:rPr>
              <a:t>¡GRACIAS!</a:t>
            </a:r>
            <a:endParaRPr lang="es-GT" sz="8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9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2095472" y="1357298"/>
            <a:ext cx="3346704" cy="639762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</a:rPr>
              <a:t>Leyes Nacionales</a:t>
            </a:r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1952596" y="2071678"/>
            <a:ext cx="3346704" cy="310039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GT" dirty="0" smtClean="0">
                <a:solidFill>
                  <a:schemeClr val="bg1"/>
                </a:solidFill>
              </a:rPr>
              <a:t>Decreto  No.97-1996 (Ley para Prevenir, Sancionar y Erradicar la Violencia Intrafamiliar)</a:t>
            </a:r>
          </a:p>
          <a:p>
            <a:pPr algn="just"/>
            <a:r>
              <a:rPr lang="es-GT" dirty="0" smtClean="0">
                <a:solidFill>
                  <a:schemeClr val="bg1"/>
                </a:solidFill>
              </a:rPr>
              <a:t>Decreto No, 22-2008 (Ley contra el Femicidio y otras formas de Violencia contra la Mujer)</a:t>
            </a:r>
          </a:p>
          <a:p>
            <a:pPr algn="just"/>
            <a:r>
              <a:rPr lang="es-GT" dirty="0" smtClean="0">
                <a:solidFill>
                  <a:schemeClr val="bg1"/>
                </a:solidFill>
              </a:rPr>
              <a:t>Decreto No. 9-2009 (Ley contra la Violencia Sexual, Explotación y Trata de Personas)</a:t>
            </a:r>
          </a:p>
          <a:p>
            <a:pPr algn="just"/>
            <a:r>
              <a:rPr lang="es-GT" dirty="0" smtClean="0">
                <a:solidFill>
                  <a:schemeClr val="bg1"/>
                </a:solidFill>
              </a:rPr>
              <a:t>Decreto No. 9-2016 (Ley  de Búsqueda Inmediata de Mujeres Desaparecidas)</a:t>
            </a:r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3"/>
          </p:nvPr>
        </p:nvSpPr>
        <p:spPr>
          <a:xfrm>
            <a:off x="5876245" y="1301728"/>
            <a:ext cx="3346704" cy="639762"/>
          </a:xfrm>
        </p:spPr>
        <p:txBody>
          <a:bodyPr/>
          <a:lstStyle/>
          <a:p>
            <a:r>
              <a:rPr lang="es-GT" dirty="0" smtClean="0">
                <a:solidFill>
                  <a:schemeClr val="bg1"/>
                </a:solidFill>
              </a:rPr>
              <a:t>Instrumentos Internacionales</a:t>
            </a:r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4"/>
          </p:nvPr>
        </p:nvSpPr>
        <p:spPr>
          <a:xfrm>
            <a:off x="5876245" y="1941490"/>
            <a:ext cx="3346704" cy="335758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GT" dirty="0" smtClean="0">
                <a:solidFill>
                  <a:schemeClr val="bg1"/>
                </a:solidFill>
              </a:rPr>
              <a:t>Convención sobre la Eliminación de todas las Formas de Discriminación contra la Mujer –CEDAW- (1979)</a:t>
            </a:r>
          </a:p>
          <a:p>
            <a:pPr algn="just"/>
            <a:r>
              <a:rPr lang="es-GT" dirty="0" smtClean="0">
                <a:solidFill>
                  <a:schemeClr val="bg1"/>
                </a:solidFill>
              </a:rPr>
              <a:t>Recomendación General No 30 sobre las Mujeres en la Prevención de Conflictos y Posteriores a Conflictos, del Comité de la –CEDAW- (2013)</a:t>
            </a:r>
          </a:p>
          <a:p>
            <a:pPr algn="just"/>
            <a:r>
              <a:rPr lang="es-GT" dirty="0" smtClean="0">
                <a:solidFill>
                  <a:schemeClr val="bg1"/>
                </a:solidFill>
              </a:rPr>
              <a:t>Recomendación General No. 33 sobre el Acceso de las Mujeres a la Justicia del Comité de la –CEDAW-   (2015)</a:t>
            </a:r>
          </a:p>
          <a:p>
            <a:pPr algn="just"/>
            <a:r>
              <a:rPr lang="es-GT" dirty="0" smtClean="0">
                <a:solidFill>
                  <a:schemeClr val="bg1"/>
                </a:solidFill>
              </a:rPr>
              <a:t>Convención Interamericana para Prevenir, Sancionar y Erradicar la Violencia contra la Mujer “Belém Do Pará” (1994)</a:t>
            </a:r>
          </a:p>
          <a:p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69692" y="28540"/>
            <a:ext cx="6512511" cy="1143000"/>
          </a:xfrm>
        </p:spPr>
        <p:txBody>
          <a:bodyPr>
            <a:normAutofit/>
          </a:bodyPr>
          <a:lstStyle/>
          <a:p>
            <a:r>
              <a:rPr lang="es-GT" sz="2800" b="1" dirty="0" smtClean="0">
                <a:solidFill>
                  <a:schemeClr val="bg1"/>
                </a:solidFill>
                <a:latin typeface="+mn-lt"/>
              </a:rPr>
              <a:t>Marco Jurídico</a:t>
            </a:r>
            <a:endParaRPr lang="es-GT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7 Marcador de texto"/>
          <p:cNvSpPr txBox="1">
            <a:spLocks/>
          </p:cNvSpPr>
          <p:nvPr/>
        </p:nvSpPr>
        <p:spPr>
          <a:xfrm>
            <a:off x="2238348" y="5429264"/>
            <a:ext cx="7643866" cy="10001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just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es-GT" sz="1600" b="1" dirty="0">
                <a:latin typeface="Arial" pitchFamily="34" charset="0"/>
                <a:ea typeface="+mj-ea"/>
                <a:cs typeface="Arial" pitchFamily="34" charset="0"/>
              </a:rPr>
              <a:t>Resoluciones aprobadas por el Consejo de Seguridad de Naciones Unidas </a:t>
            </a:r>
          </a:p>
          <a:p>
            <a:pPr algn="just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es-GT" sz="1600" b="1" dirty="0">
                <a:latin typeface="Arial" pitchFamily="34" charset="0"/>
                <a:ea typeface="+mj-ea"/>
                <a:cs typeface="Arial" pitchFamily="34" charset="0"/>
              </a:rPr>
              <a:t>Resolución No.1325 (2000); 1889 (2009); 1820 (2008); 1888 (2009); 1960 (2010); 2106 (2013); 2122 (2013) Y 2242 (2015)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32254" r="12619"/>
          <a:stretch/>
        </p:blipFill>
        <p:spPr>
          <a:xfrm rot="5400000">
            <a:off x="9552272" y="-11001"/>
            <a:ext cx="2543372" cy="2565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801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8956" y="470952"/>
            <a:ext cx="10137629" cy="1589668"/>
          </a:xfrm>
        </p:spPr>
        <p:txBody>
          <a:bodyPr rtlCol="0"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2800" b="1" dirty="0">
                <a:solidFill>
                  <a:srgbClr val="002060"/>
                </a:solidFill>
              </a:rPr>
              <a:t>Atención con enfoque psicosocial para la detección de casos que necesiten </a:t>
            </a:r>
            <a:r>
              <a:rPr lang="es-GT" sz="2800" b="1" dirty="0" smtClean="0">
                <a:solidFill>
                  <a:srgbClr val="002060"/>
                </a:solidFill>
              </a:rPr>
              <a:t>atención especializada. </a:t>
            </a:r>
            <a:endParaRPr lang="es-GT" sz="2800" b="1" dirty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sz="2400" dirty="0">
              <a:solidFill>
                <a:srgbClr val="00206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38956" y="1905000"/>
            <a:ext cx="7715250" cy="4027488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GT" sz="2400" dirty="0" smtClean="0">
                <a:solidFill>
                  <a:prstClr val="black"/>
                </a:solidFill>
              </a:rPr>
              <a:t>La dotación de equipos psicosociales en consulados claves para privilegiar la atención integral de las  niñas, niños y adolescentes migrantes, nos ha permitido en algunos casos brindar una atención especializada a mujeres y niñas migrantes en los países de tránsito y/o destino. </a:t>
            </a:r>
            <a:endParaRPr lang="es-GT" sz="2400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502" y="2159950"/>
            <a:ext cx="2237426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417" y="475021"/>
            <a:ext cx="7764820" cy="1482568"/>
          </a:xfrm>
        </p:spPr>
        <p:txBody>
          <a:bodyPr rtlCol="0"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endParaRPr lang="es-GT" dirty="0" smtClean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/>
          </a:p>
        </p:txBody>
      </p:sp>
      <p:sp>
        <p:nvSpPr>
          <p:cNvPr id="2" name="1 Rectángulo"/>
          <p:cNvSpPr/>
          <p:nvPr/>
        </p:nvSpPr>
        <p:spPr>
          <a:xfrm>
            <a:off x="682580" y="1502132"/>
            <a:ext cx="6411958" cy="4396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7" y="1642812"/>
            <a:ext cx="10715043" cy="4785283"/>
          </a:xfrm>
          <a:prstGeom prst="rect">
            <a:avLst/>
          </a:prstGeom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655817" y="475021"/>
            <a:ext cx="10562643" cy="1482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GT" sz="3600" b="1" dirty="0" smtClean="0">
                <a:solidFill>
                  <a:srgbClr val="002060"/>
                </a:solidFill>
              </a:rPr>
              <a:t>Protocolo para la Atención Psicosocial en la Recepción a la Niñez y Adolescencia Migrante No Acompañada en la Secretaría de Bienestar Social </a:t>
            </a:r>
          </a:p>
          <a:p>
            <a:pPr marL="0" indent="0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s-GT" dirty="0" smtClean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2529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417" y="475021"/>
            <a:ext cx="7764820" cy="807869"/>
          </a:xfrm>
        </p:spPr>
        <p:txBody>
          <a:bodyPr rtlCol="0"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4000" b="1" dirty="0" smtClean="0">
                <a:solidFill>
                  <a:srgbClr val="002060"/>
                </a:solidFill>
              </a:rPr>
              <a:t>Ruta de Derivación</a:t>
            </a:r>
            <a:endParaRPr lang="es-GT" dirty="0"/>
          </a:p>
        </p:txBody>
      </p:sp>
      <p:sp>
        <p:nvSpPr>
          <p:cNvPr id="2" name="1 Rectángulo"/>
          <p:cNvSpPr/>
          <p:nvPr/>
        </p:nvSpPr>
        <p:spPr>
          <a:xfrm>
            <a:off x="682580" y="1502132"/>
            <a:ext cx="6411958" cy="4396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sp>
        <p:nvSpPr>
          <p:cNvPr id="5" name="1 Rectángulo"/>
          <p:cNvSpPr/>
          <p:nvPr/>
        </p:nvSpPr>
        <p:spPr>
          <a:xfrm>
            <a:off x="682580" y="1502132"/>
            <a:ext cx="11082700" cy="135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GT" sz="2200" dirty="0" smtClean="0">
                <a:solidFill>
                  <a:prstClr val="black"/>
                </a:solidFill>
              </a:rPr>
              <a:t>Coordinación interinstitucional para la toma de medidas de protección y referencia al Departamento de Protección de Niñez y Adolescencia Víctima de Violencia Sexual con Enfoque de Género.  </a:t>
            </a:r>
            <a:endParaRPr lang="es-GT" sz="2200" dirty="0">
              <a:solidFill>
                <a:prstClr val="black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68188671"/>
              </p:ext>
            </p:extLst>
          </p:nvPr>
        </p:nvGraphicFramePr>
        <p:xfrm>
          <a:off x="503417" y="3155907"/>
          <a:ext cx="11032830" cy="2447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13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417" y="289826"/>
            <a:ext cx="7764820" cy="807869"/>
          </a:xfrm>
        </p:spPr>
        <p:txBody>
          <a:bodyPr rtlCol="0">
            <a:normAutofit fontScale="77500" lnSpcReduction="2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4000" b="1" dirty="0" smtClean="0">
                <a:solidFill>
                  <a:srgbClr val="002060"/>
                </a:solidFill>
              </a:rPr>
              <a:t>Decreto 44-2016 Código de Migración </a:t>
            </a:r>
            <a:endParaRPr lang="es-GT" dirty="0"/>
          </a:p>
        </p:txBody>
      </p:sp>
      <p:sp>
        <p:nvSpPr>
          <p:cNvPr id="7" name="3 CuadroTexto"/>
          <p:cNvSpPr txBox="1"/>
          <p:nvPr/>
        </p:nvSpPr>
        <p:spPr>
          <a:xfrm>
            <a:off x="713419" y="1282890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 smtClean="0">
                <a:solidFill>
                  <a:schemeClr val="bg1"/>
                </a:solidFill>
              </a:rPr>
              <a:t>El 18 de octubre de 2016, fue publicado en el Diario de Centro América por el Congreso de la República de Guatemala el Decreto Número 44-2016, por medio del cual fue aprobado el Código de Migración.</a:t>
            </a:r>
          </a:p>
          <a:p>
            <a:endParaRPr lang="es-GT" dirty="0" smtClean="0">
              <a:solidFill>
                <a:schemeClr val="bg1"/>
              </a:solidFill>
            </a:endParaRPr>
          </a:p>
          <a:p>
            <a:r>
              <a:rPr lang="es-GT" dirty="0" smtClean="0">
                <a:solidFill>
                  <a:schemeClr val="bg1"/>
                </a:solidFill>
              </a:rPr>
              <a:t>El Decreto Número 44-2016, está conformado por 246 artículos y tiene como objetivo crear un sistema institucional de migración, el cual se conforma:</a:t>
            </a:r>
            <a:endParaRPr lang="es-GT" dirty="0">
              <a:solidFill>
                <a:schemeClr val="bg1"/>
              </a:solidFill>
            </a:endParaRPr>
          </a:p>
        </p:txBody>
      </p:sp>
      <p:graphicFrame>
        <p:nvGraphicFramePr>
          <p:cNvPr id="8" name="4 Diagrama"/>
          <p:cNvGraphicFramePr/>
          <p:nvPr>
            <p:extLst>
              <p:ext uri="{D42A27DB-BD31-4B8C-83A1-F6EECF244321}">
                <p14:modId xmlns:p14="http://schemas.microsoft.com/office/powerpoint/2010/main" val="1966115152"/>
              </p:ext>
            </p:extLst>
          </p:nvPr>
        </p:nvGraphicFramePr>
        <p:xfrm>
          <a:off x="4385827" y="3462389"/>
          <a:ext cx="6840760" cy="2716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74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5075" y="567618"/>
            <a:ext cx="7764820" cy="807869"/>
          </a:xfrm>
        </p:spPr>
        <p:txBody>
          <a:bodyPr rtlCol="0">
            <a:no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3600" b="1" dirty="0" smtClean="0">
                <a:solidFill>
                  <a:srgbClr val="002060"/>
                </a:solidFill>
              </a:rPr>
              <a:t>Decreto 44-2016 Código de Migración </a:t>
            </a:r>
            <a:endParaRPr lang="es-GT" dirty="0"/>
          </a:p>
        </p:txBody>
      </p:sp>
      <p:sp>
        <p:nvSpPr>
          <p:cNvPr id="7" name="3 CuadroTexto"/>
          <p:cNvSpPr txBox="1"/>
          <p:nvPr/>
        </p:nvSpPr>
        <p:spPr>
          <a:xfrm>
            <a:off x="505075" y="2208865"/>
            <a:ext cx="6624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>
                <a:solidFill>
                  <a:schemeClr val="bg1"/>
                </a:solidFill>
              </a:rPr>
              <a:t>Artículo 13,  “La mujer migrante con o sin documento de identificación tiene derecho a servicios públicos de salud sexual y reproductiva.”</a:t>
            </a:r>
            <a:endParaRPr lang="es-GT" sz="24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005" y="2091762"/>
            <a:ext cx="4646754" cy="3600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12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417" y="368272"/>
            <a:ext cx="9844350" cy="1133860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4000" b="1" dirty="0" smtClean="0">
                <a:solidFill>
                  <a:srgbClr val="002060"/>
                </a:solidFill>
              </a:rPr>
              <a:t>Decreto 9-2016 Ley de Búsqueda Inmediata de Mujeres Desaparecidas </a:t>
            </a:r>
            <a:endParaRPr lang="es-GT" dirty="0"/>
          </a:p>
        </p:txBody>
      </p:sp>
      <p:sp>
        <p:nvSpPr>
          <p:cNvPr id="2" name="1 Rectángulo"/>
          <p:cNvSpPr/>
          <p:nvPr/>
        </p:nvSpPr>
        <p:spPr>
          <a:xfrm>
            <a:off x="682580" y="1502132"/>
            <a:ext cx="6411958" cy="4396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es-GT" sz="2200" dirty="0">
              <a:solidFill>
                <a:prstClr val="black"/>
              </a:solidFill>
            </a:endParaRPr>
          </a:p>
        </p:txBody>
      </p:sp>
      <p:sp>
        <p:nvSpPr>
          <p:cNvPr id="5" name="1 Rectángulo"/>
          <p:cNvSpPr/>
          <p:nvPr/>
        </p:nvSpPr>
        <p:spPr>
          <a:xfrm>
            <a:off x="682580" y="1502132"/>
            <a:ext cx="11082700" cy="135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GT" sz="2200" dirty="0" smtClean="0">
                <a:solidFill>
                  <a:prstClr val="black"/>
                </a:solidFill>
              </a:rPr>
              <a:t>Objeto: </a:t>
            </a:r>
          </a:p>
          <a:p>
            <a:pPr algn="just">
              <a:defRPr/>
            </a:pPr>
            <a:r>
              <a:rPr lang="es-GT" sz="2200" dirty="0" smtClean="0">
                <a:solidFill>
                  <a:prstClr val="black"/>
                </a:solidFill>
              </a:rPr>
              <a:t>Crea y regula el funcionamiento de un mecanismo de búsqueda inmediata de mujeres desaparecidas.</a:t>
            </a:r>
            <a:endParaRPr lang="es-GT" sz="2200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40554065"/>
              </p:ext>
            </p:extLst>
          </p:nvPr>
        </p:nvGraphicFramePr>
        <p:xfrm>
          <a:off x="707145" y="2181414"/>
          <a:ext cx="7580328" cy="4739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ipse 5"/>
          <p:cNvSpPr/>
          <p:nvPr/>
        </p:nvSpPr>
        <p:spPr>
          <a:xfrm>
            <a:off x="8530542" y="2743200"/>
            <a:ext cx="3413901" cy="30302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GT" sz="2800" b="1" dirty="0" smtClean="0"/>
              <a:t>Alerta </a:t>
            </a:r>
          </a:p>
          <a:p>
            <a:pPr algn="ctr"/>
            <a:r>
              <a:rPr lang="es-GT" sz="2800" b="1" dirty="0" smtClean="0"/>
              <a:t>Isabel </a:t>
            </a:r>
            <a:r>
              <a:rPr lang="es-GT" sz="2800" b="1" dirty="0"/>
              <a:t>Claudina</a:t>
            </a:r>
          </a:p>
        </p:txBody>
      </p:sp>
    </p:spTree>
    <p:extLst>
      <p:ext uri="{BB962C8B-B14F-4D97-AF65-F5344CB8AC3E}">
        <p14:creationId xmlns:p14="http://schemas.microsoft.com/office/powerpoint/2010/main" val="13275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3417" y="475021"/>
            <a:ext cx="7764820" cy="1482568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s-GT" sz="3600" b="1" dirty="0" smtClean="0">
                <a:solidFill>
                  <a:srgbClr val="002060"/>
                </a:solidFill>
              </a:rPr>
              <a:t>Programas de la Secretaría Contra la Violencia Sexual, Explotación y Trata de Personas</a:t>
            </a:r>
            <a:endParaRPr lang="es-GT" sz="3600" b="1" dirty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 smtClean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GT" dirty="0"/>
          </a:p>
        </p:txBody>
      </p:sp>
      <p:sp>
        <p:nvSpPr>
          <p:cNvPr id="2" name="1 Rectángulo"/>
          <p:cNvSpPr/>
          <p:nvPr/>
        </p:nvSpPr>
        <p:spPr>
          <a:xfrm>
            <a:off x="682580" y="2176530"/>
            <a:ext cx="6411958" cy="3721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s-GT" sz="2000" b="1" dirty="0" smtClean="0"/>
              <a:t>Programas: </a:t>
            </a:r>
          </a:p>
          <a:p>
            <a:endParaRPr lang="es-G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u="sng" dirty="0">
                <a:solidFill>
                  <a:srgbClr val="002060"/>
                </a:solidFill>
                <a:hlinkClick r:id="rId2"/>
              </a:rPr>
              <a:t>Violencia Sexual</a:t>
            </a:r>
            <a:endParaRPr lang="es-GT" sz="2000" u="sng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u="sng" dirty="0" smtClean="0">
                <a:solidFill>
                  <a:srgbClr val="002060"/>
                </a:solidFill>
                <a:hlinkClick r:id="rId3"/>
              </a:rPr>
              <a:t>Explotación </a:t>
            </a:r>
            <a:r>
              <a:rPr lang="es-GT" sz="2000" u="sng" dirty="0">
                <a:solidFill>
                  <a:srgbClr val="002060"/>
                </a:solidFill>
                <a:hlinkClick r:id="rId3"/>
              </a:rPr>
              <a:t>Sexual</a:t>
            </a:r>
            <a:endParaRPr lang="es-GT" sz="2000" u="sng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u="sng" dirty="0">
                <a:solidFill>
                  <a:srgbClr val="002060"/>
                </a:solidFill>
                <a:hlinkClick r:id="rId4"/>
              </a:rPr>
              <a:t>Explotación Laboral</a:t>
            </a:r>
            <a:endParaRPr lang="es-GT" sz="2000" u="sng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u="sng" dirty="0">
                <a:solidFill>
                  <a:srgbClr val="002060"/>
                </a:solidFill>
                <a:hlinkClick r:id="rId5"/>
              </a:rPr>
              <a:t>Trata de personas</a:t>
            </a:r>
            <a:endParaRPr lang="es-GT" sz="2000" u="sng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u="sng" dirty="0">
                <a:solidFill>
                  <a:srgbClr val="002060"/>
                </a:solidFill>
                <a:hlinkClick r:id="rId6"/>
              </a:rPr>
              <a:t>Ley contra la Violencia Sexual, Explotación y Trata de </a:t>
            </a:r>
            <a:r>
              <a:rPr lang="es-GT" sz="2000" u="sng" dirty="0" smtClean="0">
                <a:solidFill>
                  <a:srgbClr val="002060"/>
                </a:solidFill>
                <a:hlinkClick r:id="rId6"/>
              </a:rPr>
              <a:t>Personas</a:t>
            </a:r>
            <a:endParaRPr lang="es-GT" sz="2000" u="sng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2000" b="1" dirty="0">
              <a:solidFill>
                <a:prstClr val="black"/>
              </a:solidFill>
            </a:endParaRPr>
          </a:p>
          <a:p>
            <a:r>
              <a:rPr lang="es-GT" sz="2000" b="1" dirty="0" smtClean="0">
                <a:solidFill>
                  <a:prstClr val="black"/>
                </a:solidFill>
              </a:rPr>
              <a:t>Albergues: </a:t>
            </a:r>
          </a:p>
          <a:p>
            <a:endParaRPr lang="es-GT" sz="20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u="sng" dirty="0"/>
              <a:t>Hogares Temporales Especializados SVET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u="sng" dirty="0"/>
              <a:t>Niños, niñas y adolescentes de 3 a 17 años.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u="sng" dirty="0"/>
              <a:t>Niñas y adolescentes madres con sus bebés.</a:t>
            </a:r>
          </a:p>
          <a:p>
            <a:endParaRPr lang="es-GT" sz="2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104" y="2411896"/>
            <a:ext cx="4784035" cy="308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7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Personalizado 1">
      <a:dk1>
        <a:sysClr val="windowText" lastClr="000000"/>
      </a:dk1>
      <a:lt1>
        <a:sysClr val="window" lastClr="FFFFFF"/>
      </a:lt1>
      <a:dk2>
        <a:srgbClr val="C2E2F6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296</TotalTime>
  <Words>1050</Words>
  <Application>Microsoft Office PowerPoint</Application>
  <PresentationFormat>Panorámica</PresentationFormat>
  <Paragraphs>110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Candara</vt:lpstr>
      <vt:lpstr>Century Gothic</vt:lpstr>
      <vt:lpstr>Wingdings 3</vt:lpstr>
      <vt:lpstr>Sector</vt:lpstr>
      <vt:lpstr>Mujer migrante </vt:lpstr>
      <vt:lpstr>Marco Jurídico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 respuesta de Estado para el cumplimiento de:</vt:lpstr>
      <vt:lpstr>Presentación de PowerPoint</vt:lpstr>
      <vt:lpstr>¡GRACIAS!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Buenas prácticas</dc:title>
  <dc:creator>Gaby Lix</dc:creator>
  <cp:lastModifiedBy>Gaby Lix</cp:lastModifiedBy>
  <cp:revision>29</cp:revision>
  <dcterms:created xsi:type="dcterms:W3CDTF">2017-06-18T23:50:03Z</dcterms:created>
  <dcterms:modified xsi:type="dcterms:W3CDTF">2017-06-22T06:04:26Z</dcterms:modified>
</cp:coreProperties>
</file>