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B1023-BCF8-4777-BF75-18AB13F681B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01B1E-26B8-410F-862C-F092D07B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98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01B1E-26B8-410F-862C-F092D07B40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2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04/06/2014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847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04/06/2014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94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04/06/2014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38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04/06/2014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9400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04/06/2014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675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04/06/2014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6395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04/06/2014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5773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04/06/2014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3405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04/06/2014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096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04/06/2014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5321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04/06/2014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941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A30D-E914-4274-8FA1-5B88B658AFA2}" type="datetimeFigureOut">
              <a:rPr lang="es-SV" smtClean="0"/>
              <a:pPr/>
              <a:t>04/06/2014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3154-8E5A-409C-9C35-B0FA0897B47A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0239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91981" y="1844824"/>
            <a:ext cx="7772400" cy="1470025"/>
          </a:xfrm>
        </p:spPr>
        <p:txBody>
          <a:bodyPr>
            <a:noAutofit/>
          </a:bodyPr>
          <a:lstStyle/>
          <a:p>
            <a:r>
              <a:rPr lang="es-NI" sz="2000" b="1" dirty="0" smtClean="0"/>
              <a:t/>
            </a:r>
            <a:br>
              <a:rPr lang="es-NI" sz="2000" b="1" dirty="0" smtClean="0"/>
            </a:br>
            <a:r>
              <a:rPr lang="es-NI" sz="2000" b="1" dirty="0" smtClean="0"/>
              <a:t/>
            </a:r>
            <a:br>
              <a:rPr lang="es-NI" sz="2000" b="1" dirty="0" smtClean="0"/>
            </a:br>
            <a:r>
              <a:rPr lang="es-NI" sz="2000" b="1" dirty="0"/>
              <a:t/>
            </a:r>
            <a:br>
              <a:rPr lang="es-NI" sz="2000" b="1" dirty="0"/>
            </a:br>
            <a:r>
              <a:rPr lang="es-SV" sz="3600" dirty="0" smtClean="0">
                <a:solidFill>
                  <a:schemeClr val="tx2"/>
                </a:solidFill>
                <a:latin typeface="Arial Black" pitchFamily="34" charset="0"/>
              </a:rPr>
              <a:t>CONCLUSIONES</a:t>
            </a:r>
            <a:r>
              <a:rPr lang="es-SV" sz="20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SV" sz="20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NI" sz="2000" b="1" dirty="0"/>
              <a:t/>
            </a:r>
            <a:br>
              <a:rPr lang="es-NI" sz="2000" b="1" dirty="0"/>
            </a:br>
            <a:r>
              <a:rPr lang="es-NI" sz="2000" b="1" dirty="0" smtClean="0"/>
              <a:t>De los Seminarios</a:t>
            </a:r>
            <a:r>
              <a:rPr lang="es-NI" sz="2000" dirty="0" smtClean="0"/>
              <a:t> </a:t>
            </a:r>
            <a:r>
              <a:rPr lang="es-NI" sz="2000" dirty="0"/>
              <a:t>- </a:t>
            </a:r>
            <a:r>
              <a:rPr lang="es-NI" sz="2000" b="1" dirty="0" smtClean="0"/>
              <a:t>Talleres</a:t>
            </a:r>
            <a:r>
              <a:rPr lang="es-NI" sz="2000" dirty="0" smtClean="0"/>
              <a:t> </a:t>
            </a:r>
            <a:r>
              <a:rPr lang="es-NI" sz="2000" b="1" dirty="0"/>
              <a:t>para</a:t>
            </a:r>
            <a:r>
              <a:rPr lang="es-NI" sz="2000" dirty="0"/>
              <a:t> </a:t>
            </a:r>
            <a:r>
              <a:rPr lang="es-NI" sz="2000" b="1" dirty="0"/>
              <a:t>el</a:t>
            </a:r>
            <a:r>
              <a:rPr lang="es-NI" sz="2000" dirty="0"/>
              <a:t> </a:t>
            </a:r>
            <a:r>
              <a:rPr lang="es-NI" sz="2000" b="1" dirty="0"/>
              <a:t>Fortalecimiento</a:t>
            </a:r>
            <a:r>
              <a:rPr lang="es-NI" sz="2000" dirty="0"/>
              <a:t> </a:t>
            </a:r>
            <a:r>
              <a:rPr lang="es-NI" sz="2000" b="1" dirty="0"/>
              <a:t>de</a:t>
            </a:r>
            <a:r>
              <a:rPr lang="es-NI" sz="2000" dirty="0"/>
              <a:t> </a:t>
            </a:r>
            <a:r>
              <a:rPr lang="es-NI" sz="2000" b="1" dirty="0"/>
              <a:t>las</a:t>
            </a:r>
            <a:r>
              <a:rPr lang="es-NI" sz="2000" dirty="0"/>
              <a:t> </a:t>
            </a:r>
            <a:r>
              <a:rPr lang="es-NI" sz="2000" b="1" dirty="0"/>
              <a:t>Capacidades</a:t>
            </a:r>
            <a:r>
              <a:rPr lang="es-NI" sz="2000" dirty="0"/>
              <a:t> </a:t>
            </a:r>
            <a:r>
              <a:rPr lang="es-NI" sz="2000" b="1" dirty="0"/>
              <a:t>de</a:t>
            </a:r>
            <a:r>
              <a:rPr lang="es-NI" sz="2000" dirty="0"/>
              <a:t> </a:t>
            </a:r>
            <a:r>
              <a:rPr lang="es-NI" sz="2000" b="1" dirty="0"/>
              <a:t>las</a:t>
            </a:r>
            <a:r>
              <a:rPr lang="es-NI" sz="2000" dirty="0"/>
              <a:t> </a:t>
            </a:r>
            <a:r>
              <a:rPr lang="es-NI" sz="2000" b="1" dirty="0"/>
              <a:t>Autoridades</a:t>
            </a:r>
            <a:r>
              <a:rPr lang="es-NI" sz="2000" dirty="0"/>
              <a:t> </a:t>
            </a:r>
            <a:r>
              <a:rPr lang="es-NI" sz="2000" b="1" dirty="0"/>
              <a:t>Consulares</a:t>
            </a:r>
            <a:r>
              <a:rPr lang="es-NI" sz="2000" dirty="0"/>
              <a:t> </a:t>
            </a:r>
            <a:r>
              <a:rPr lang="es-NI" sz="2000" b="1" dirty="0"/>
              <a:t>en</a:t>
            </a:r>
            <a:r>
              <a:rPr lang="es-NI" sz="2000" dirty="0"/>
              <a:t> </a:t>
            </a:r>
            <a:r>
              <a:rPr lang="es-NI" sz="2000" b="1" dirty="0"/>
              <a:t>la</a:t>
            </a:r>
            <a:r>
              <a:rPr lang="es-NI" sz="2000" dirty="0"/>
              <a:t> </a:t>
            </a:r>
            <a:r>
              <a:rPr lang="es-NI" sz="2000" b="1" dirty="0"/>
              <a:t>Protección</a:t>
            </a:r>
            <a:r>
              <a:rPr lang="es-NI" sz="2000" dirty="0"/>
              <a:t> </a:t>
            </a:r>
            <a:r>
              <a:rPr lang="es-NI" sz="2000" b="1" dirty="0"/>
              <a:t>de</a:t>
            </a:r>
            <a:r>
              <a:rPr lang="es-NI" sz="2000" dirty="0"/>
              <a:t> </a:t>
            </a:r>
            <a:r>
              <a:rPr lang="es-NI" sz="2000" b="1" dirty="0"/>
              <a:t>los</a:t>
            </a:r>
            <a:r>
              <a:rPr lang="es-NI" sz="2000" dirty="0"/>
              <a:t> </a:t>
            </a:r>
            <a:r>
              <a:rPr lang="es-NI" sz="2000" b="1" dirty="0"/>
              <a:t>Derechos</a:t>
            </a:r>
            <a:r>
              <a:rPr lang="es-NI" sz="2000" dirty="0"/>
              <a:t> </a:t>
            </a:r>
            <a:r>
              <a:rPr lang="es-NI" sz="2000" b="1" dirty="0"/>
              <a:t>Laborales</a:t>
            </a:r>
            <a:r>
              <a:rPr lang="es-NI" sz="2000" dirty="0"/>
              <a:t> </a:t>
            </a:r>
            <a:r>
              <a:rPr lang="es-NI" sz="2000" b="1" dirty="0"/>
              <a:t>de</a:t>
            </a:r>
            <a:r>
              <a:rPr lang="es-NI" sz="2000" dirty="0"/>
              <a:t> </a:t>
            </a:r>
            <a:r>
              <a:rPr lang="es-NI" sz="2000" b="1" dirty="0"/>
              <a:t>las</a:t>
            </a:r>
            <a:r>
              <a:rPr lang="es-NI" sz="2000" dirty="0"/>
              <a:t> </a:t>
            </a:r>
            <a:r>
              <a:rPr lang="es-NI" sz="2000" b="1" dirty="0"/>
              <a:t>Personas</a:t>
            </a:r>
            <a:r>
              <a:rPr lang="es-NI" sz="2000" dirty="0"/>
              <a:t> </a:t>
            </a:r>
            <a:r>
              <a:rPr lang="es-NI" sz="2000" b="1" dirty="0"/>
              <a:t>Migrantes</a:t>
            </a:r>
            <a:r>
              <a:rPr lang="es-NI" sz="2000" dirty="0"/>
              <a:t> </a:t>
            </a:r>
            <a:r>
              <a:rPr lang="es-NI" sz="2000" b="1" dirty="0"/>
              <a:t>Trabajadoras</a:t>
            </a:r>
            <a:r>
              <a:rPr lang="es-NI" sz="2000" dirty="0"/>
              <a:t>.</a:t>
            </a:r>
            <a:r>
              <a:rPr lang="es-SV" sz="2000" dirty="0"/>
              <a:t/>
            </a:r>
            <a:br>
              <a:rPr lang="es-SV" sz="2000" dirty="0"/>
            </a:br>
            <a:r>
              <a:rPr lang="es-SV" sz="2000" dirty="0" smtClean="0"/>
              <a:t/>
            </a:r>
            <a:br>
              <a:rPr lang="es-SV" sz="2000" dirty="0" smtClean="0"/>
            </a:br>
            <a:r>
              <a:rPr lang="es-SV" sz="2000" dirty="0" smtClean="0"/>
              <a:t/>
            </a:r>
            <a:br>
              <a:rPr lang="es-SV" sz="2000" dirty="0" smtClean="0"/>
            </a:br>
            <a:r>
              <a:rPr lang="es-SV" sz="2000" b="1" dirty="0" smtClean="0"/>
              <a:t>Managua, Nicaragua, 2012</a:t>
            </a:r>
            <a:r>
              <a:rPr lang="es-SV" sz="2000" dirty="0"/>
              <a:t/>
            </a:r>
            <a:br>
              <a:rPr lang="es-SV" sz="2000" dirty="0"/>
            </a:br>
            <a:r>
              <a:rPr lang="es-NI" sz="2000" b="1" dirty="0" smtClean="0"/>
              <a:t>Tegucigalpa</a:t>
            </a:r>
            <a:r>
              <a:rPr lang="es-NI" sz="2000" b="1" dirty="0"/>
              <a:t>, Honduras, </a:t>
            </a:r>
            <a:r>
              <a:rPr lang="es-NI" sz="2000" b="1" dirty="0" smtClean="0"/>
              <a:t>2013 </a:t>
            </a:r>
            <a:r>
              <a:rPr lang="es-SV" sz="2000" dirty="0"/>
              <a:t/>
            </a:r>
            <a:br>
              <a:rPr lang="es-SV" sz="2000" dirty="0"/>
            </a:br>
            <a:endParaRPr lang="es-SV" sz="2000" dirty="0"/>
          </a:p>
        </p:txBody>
      </p:sp>
      <p:pic>
        <p:nvPicPr>
          <p:cNvPr id="4" name="3 Imagen" descr="CRM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171700" cy="679450"/>
          </a:xfrm>
          <a:prstGeom prst="rect">
            <a:avLst/>
          </a:prstGeom>
          <a:noFill/>
        </p:spPr>
      </p:pic>
      <p:pic>
        <p:nvPicPr>
          <p:cNvPr id="5" name="4 Imagen" descr="C:\Users\mlheureux\AppData\Local\Microsoft\Windows\Temporary Internet Files\Content.Outlook\IP8QZI8A\flagge-hondura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6672"/>
            <a:ext cx="86804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sagastume\Documents\LOGOS DE OIM CON ALTA RESOLUCION\iom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5345"/>
            <a:ext cx="970384" cy="8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3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100900" cy="1752600"/>
          </a:xfrm>
        </p:spPr>
        <p:txBody>
          <a:bodyPr>
            <a:noAutofit/>
          </a:bodyPr>
          <a:lstStyle/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Políticas de prevención y combate a la trata laboral</a:t>
            </a:r>
            <a:endParaRPr lang="es-SV" sz="2200" b="1" dirty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Aprovechamiento de la tecnología y los recursos humanos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Consulados conjuntos con otros países de origen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Implementación de programas interinstitucionales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Conformación de redes de apoyo (comunitarias)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Ratificación de los Convenios de la OIT 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Difusión de los derechos laborales a través de las redes consulares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Programas de capacitación en protección consular 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Elaboración de manuales sobre la protección de trabajadores migratorios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ESTABLECIMIENTO DE AGREGADOS LABORALES</a:t>
            </a: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algn="just"/>
            <a:endParaRPr lang="es-SV" sz="1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3 Imagen" descr="CRM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171700" cy="679450"/>
          </a:xfrm>
          <a:prstGeom prst="rect">
            <a:avLst/>
          </a:prstGeom>
          <a:noFill/>
        </p:spPr>
      </p:pic>
      <p:pic>
        <p:nvPicPr>
          <p:cNvPr id="5" name="4 Imagen" descr="C:\Users\mlheureux\AppData\Local\Microsoft\Windows\Temporary Internet Files\Content.Outlook\IP8QZI8A\flagge-hondura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6672"/>
            <a:ext cx="86804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sagastume\Documents\LOGOS DE OIM CON ALTA RESOLUCION\iom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5345"/>
            <a:ext cx="970384" cy="8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100900" cy="1752600"/>
          </a:xfrm>
        </p:spPr>
        <p:txBody>
          <a:bodyPr>
            <a:noAutofit/>
          </a:bodyPr>
          <a:lstStyle/>
          <a:p>
            <a:pPr marL="685800" indent="-685800" algn="just"/>
            <a:endParaRPr lang="es-SV" sz="2200" b="1" dirty="0">
              <a:solidFill>
                <a:schemeClr val="tx2"/>
              </a:solidFill>
              <a:latin typeface="+mj-lt"/>
            </a:endParaRPr>
          </a:p>
          <a:p>
            <a:r>
              <a:rPr lang="es-SV" sz="2200" b="1" dirty="0" smtClean="0">
                <a:solidFill>
                  <a:schemeClr val="tx2"/>
                </a:solidFill>
                <a:latin typeface="+mj-lt"/>
              </a:rPr>
              <a:t>PROPUESTA DE SIGUIENTES ACCIONES</a:t>
            </a: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Capacitación a agregados laborales (en los países que exista esta figura)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Capacitación a distancia (herramientas virtuales)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Formación de formadores en materia de protección consular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Campañas de prevención/sensibilización. Creación de materiales adaptables a la región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s-SV" sz="1800" b="1" dirty="0" smtClean="0">
                <a:solidFill>
                  <a:schemeClr val="tx2"/>
                </a:solidFill>
                <a:latin typeface="+mj-lt"/>
              </a:rPr>
              <a:t>Creación de un Foro Virtual sobre la temática </a:t>
            </a:r>
          </a:p>
          <a:p>
            <a:pPr algn="just"/>
            <a:endParaRPr lang="es-SV" sz="18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endParaRPr lang="es-SV" sz="18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endParaRPr lang="es-SV" sz="18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endParaRPr lang="es-SV" sz="18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Ø"/>
            </a:pPr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>
              <a:solidFill>
                <a:schemeClr val="tx2"/>
              </a:solidFill>
              <a:latin typeface="+mj-lt"/>
            </a:endParaRPr>
          </a:p>
          <a:p>
            <a:pPr algn="just"/>
            <a:endParaRPr lang="es-SV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s-SV" sz="2200" b="1" dirty="0">
              <a:solidFill>
                <a:schemeClr val="tx2"/>
              </a:solidFill>
              <a:latin typeface="+mj-lt"/>
            </a:endParaRPr>
          </a:p>
          <a:p>
            <a:pPr algn="just"/>
            <a:endParaRPr lang="es-SV" sz="22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" name="3 Imagen" descr="CRM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171700" cy="679450"/>
          </a:xfrm>
          <a:prstGeom prst="rect">
            <a:avLst/>
          </a:prstGeom>
          <a:noFill/>
        </p:spPr>
      </p:pic>
      <p:pic>
        <p:nvPicPr>
          <p:cNvPr id="5" name="4 Imagen" descr="C:\Users\mlheureux\AppData\Local\Microsoft\Windows\Temporary Internet Files\Content.Outlook\IP8QZI8A\flagge-honduras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76672"/>
            <a:ext cx="86804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sagastume\Documents\LOGOS DE OIM CON ALTA RESOLUCION\iom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5345"/>
            <a:ext cx="970384" cy="8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5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125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   CONCLUSIONES  De los Seminarios - Talleres para el Fortalecimiento de las Capacidades de las Autoridades Consulares en la Protección de los Derechos Laborales de las Personas Migrantes Trabajadoras.   Managua, Nicaragua, 2012 Tegucigalpa, Honduras, 2013  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- Taller para el Fortalecimiento de las Capacidades de las Autoridades Consulares en la Protección de los Derechos Laborales de las Personas Migrantes Trabajadoras. Tegucigalpa, Honduras,  5 y 6 de noviembre de 2013</dc:title>
  <dc:creator>SAGASTUME Jorge</dc:creator>
  <cp:lastModifiedBy>BUSH Oliver</cp:lastModifiedBy>
  <cp:revision>50</cp:revision>
  <dcterms:created xsi:type="dcterms:W3CDTF">2013-11-14T20:26:57Z</dcterms:created>
  <dcterms:modified xsi:type="dcterms:W3CDTF">2014-06-04T20:41:41Z</dcterms:modified>
</cp:coreProperties>
</file>