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384" y="-9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B1023-BCF8-4777-BF75-18AB13F681BE}" type="datetimeFigureOut">
              <a:rPr lang="en-US" smtClean="0"/>
              <a:t>6/19/14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01B1E-26B8-410F-862C-F092D07B405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98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01B1E-26B8-410F-862C-F092D07B40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2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6/19/14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847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6/19/14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94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6/19/14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38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6/19/14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9400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6/19/14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675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6/19/14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6395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6/19/14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5773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6/19/14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3405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6/19/14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096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6/19/14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5321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A30D-E914-4274-8FA1-5B88B658AFA2}" type="datetimeFigureOut">
              <a:rPr lang="es-SV" smtClean="0"/>
              <a:pPr/>
              <a:t>6/19/14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3154-8E5A-409C-9C35-B0FA0897B47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941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A30D-E914-4274-8FA1-5B88B658AFA2}" type="datetimeFigureOut">
              <a:rPr lang="es-SV" smtClean="0"/>
              <a:pPr/>
              <a:t>6/19/14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3154-8E5A-409C-9C35-B0FA0897B47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0239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91981" y="1844824"/>
            <a:ext cx="7772400" cy="1470025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3600" dirty="0" smtClean="0">
                <a:solidFill>
                  <a:schemeClr val="tx2"/>
                </a:solidFill>
                <a:latin typeface="Arial Black" pitchFamily="34" charset="0"/>
              </a:rPr>
              <a:t>CONCLUSIONS</a:t>
            </a:r>
            <a:r>
              <a:rPr lang="en-GB" sz="2000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n-GB" sz="20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>of the Seminars/Workshops on Capacity-Building of Consular Officers on Protection of the Labour Rights of Migrant Workers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b="1" dirty="0" smtClean="0"/>
              <a:t>Managua, Nicaragua, 2012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b="1" dirty="0" smtClean="0"/>
              <a:t>Tegucigalpa, Honduras, 2013 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</p:txBody>
      </p:sp>
      <p:pic>
        <p:nvPicPr>
          <p:cNvPr id="4" name="3 Imagen" descr="CRM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171700" cy="679450"/>
          </a:xfrm>
          <a:prstGeom prst="rect">
            <a:avLst/>
          </a:prstGeom>
          <a:noFill/>
        </p:spPr>
      </p:pic>
      <p:pic>
        <p:nvPicPr>
          <p:cNvPr id="5" name="4 Imagen" descr="C:\Users\mlheureux\AppData\Local\Microsoft\Windows\Temporary Internet Files\Content.Outlook\IP8QZI8A\flagge-hondura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6672"/>
            <a:ext cx="86804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sagastume\Documents\LOGOS DE OIM CON ALTA RESOLUCION\iom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5345"/>
            <a:ext cx="970384" cy="8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301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100900" cy="5112568"/>
          </a:xfrm>
        </p:spPr>
        <p:txBody>
          <a:bodyPr>
            <a:noAutofit/>
          </a:bodyPr>
          <a:lstStyle/>
          <a:p>
            <a:pPr marL="685800" indent="-685800" algn="just">
              <a:buFont typeface="Wingdings" pitchFamily="2" charset="2"/>
              <a:buChar char="q"/>
            </a:pPr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Policies on preventing and combating trafficking for the purpose of labour exploitation 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Take advantage of technology and human resources 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Joint consulates with other countries of origin 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Implement inter-institutional programmes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Establish (community) support networks 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Ratify ILO agreements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Disseminate information on labour rights through consular networks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Training programmes on consular protection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Develop manuals on protection of migrant workers </a:t>
            </a:r>
          </a:p>
          <a:p>
            <a:pPr marL="685800" indent="-685800" algn="just">
              <a:buFont typeface="Wingdings" pitchFamily="2" charset="2"/>
              <a:buChar char="q"/>
            </a:pPr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ESTABLISH THE ROLE OF LABOUR ATTACHÉ</a:t>
            </a:r>
          </a:p>
          <a:p>
            <a:pPr marL="685800" indent="-685800" algn="just">
              <a:buFont typeface="Wingdings" pitchFamily="2" charset="2"/>
              <a:buChar char="q"/>
            </a:pPr>
            <a:endParaRPr lang="en-GB" sz="2200" b="1" dirty="0" smtClean="0">
              <a:solidFill>
                <a:schemeClr val="tx2"/>
              </a:solidFill>
              <a:latin typeface="+mj-lt"/>
            </a:endParaRPr>
          </a:p>
          <a:p>
            <a:pPr algn="just"/>
            <a:endParaRPr lang="en-GB" sz="1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" name="3 Imagen" descr="CRM 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2171700" cy="679450"/>
          </a:xfrm>
          <a:prstGeom prst="rect">
            <a:avLst/>
          </a:prstGeom>
          <a:noFill/>
        </p:spPr>
      </p:pic>
      <p:pic>
        <p:nvPicPr>
          <p:cNvPr id="5" name="4 Imagen" descr="C:\Users\mlheureux\AppData\Local\Microsoft\Windows\Temporary Internet Files\Content.Outlook\IP8QZI8A\flagge-hondura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76672"/>
            <a:ext cx="86804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sagastume\Documents\LOGOS DE OIM CON ALTA RESOLUCION\iom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5345"/>
            <a:ext cx="970384" cy="8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1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100900" cy="3672408"/>
          </a:xfrm>
        </p:spPr>
        <p:txBody>
          <a:bodyPr>
            <a:noAutofit/>
          </a:bodyPr>
          <a:lstStyle/>
          <a:p>
            <a:pPr marL="685800" indent="-685800" algn="just"/>
            <a:endParaRPr lang="en-GB" sz="2200" b="1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sz="2200" b="1" dirty="0" smtClean="0">
                <a:solidFill>
                  <a:schemeClr val="tx2"/>
                </a:solidFill>
                <a:latin typeface="+mj-lt"/>
              </a:rPr>
              <a:t>PROPOSED NEXT STEPS</a:t>
            </a:r>
          </a:p>
          <a:p>
            <a:pPr marL="685800" indent="-685800" algn="just">
              <a:buFont typeface="Wingdings" pitchFamily="2" charset="2"/>
              <a:buChar char="q"/>
            </a:pPr>
            <a:endParaRPr lang="en-GB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r>
              <a:rPr lang="en-GB" sz="1800" b="1" dirty="0" smtClean="0">
                <a:solidFill>
                  <a:schemeClr val="tx2"/>
                </a:solidFill>
                <a:latin typeface="+mj-lt"/>
              </a:rPr>
              <a:t>Training </a:t>
            </a:r>
            <a:r>
              <a:rPr lang="en-GB" sz="1800" b="1" dirty="0" smtClean="0">
                <a:solidFill>
                  <a:schemeClr val="tx2"/>
                </a:solidFill>
                <a:latin typeface="+mj-lt"/>
              </a:rPr>
              <a:t>of </a:t>
            </a:r>
            <a:r>
              <a:rPr lang="en-GB" sz="1800" b="1" dirty="0" smtClean="0">
                <a:solidFill>
                  <a:schemeClr val="tx2"/>
                </a:solidFill>
                <a:latin typeface="+mj-lt"/>
              </a:rPr>
              <a:t>labour attachés (in countries where this position exists)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n-GB" sz="1800" b="1" dirty="0" smtClean="0">
                <a:solidFill>
                  <a:schemeClr val="tx2"/>
                </a:solidFill>
                <a:latin typeface="+mj-lt"/>
              </a:rPr>
              <a:t>Remote training (online tools)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n-GB" sz="1800" b="1" dirty="0" smtClean="0">
                <a:solidFill>
                  <a:schemeClr val="tx2"/>
                </a:solidFill>
                <a:latin typeface="+mj-lt"/>
              </a:rPr>
              <a:t>Training of trainers on consular protection 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n-GB" sz="1800" b="1" dirty="0" smtClean="0">
                <a:solidFill>
                  <a:schemeClr val="tx2"/>
                </a:solidFill>
                <a:latin typeface="+mj-lt"/>
              </a:rPr>
              <a:t>Prevention/awareness-raising campaigns; develop materials that can be adjusted to the region</a:t>
            </a:r>
          </a:p>
          <a:p>
            <a:pPr marL="685800" indent="-685800" algn="just">
              <a:buFont typeface="Wingdings" pitchFamily="2" charset="2"/>
              <a:buChar char="v"/>
            </a:pPr>
            <a:r>
              <a:rPr lang="en-GB" sz="1800" b="1" dirty="0" smtClean="0">
                <a:solidFill>
                  <a:schemeClr val="tx2"/>
                </a:solidFill>
                <a:latin typeface="+mj-lt"/>
              </a:rPr>
              <a:t>Create a virtual forum on the topic</a:t>
            </a:r>
          </a:p>
          <a:p>
            <a:pPr algn="just"/>
            <a:endParaRPr lang="en-GB" sz="18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endParaRPr lang="en-GB" sz="18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endParaRPr lang="en-GB" sz="18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endParaRPr lang="en-GB" sz="18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v"/>
            </a:pPr>
            <a:endParaRPr lang="en-GB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n-GB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Ø"/>
            </a:pPr>
            <a:endParaRPr lang="en-GB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n-GB" sz="2200" b="1" dirty="0" smtClean="0">
              <a:solidFill>
                <a:schemeClr val="tx2"/>
              </a:solidFill>
              <a:latin typeface="+mj-lt"/>
            </a:endParaRPr>
          </a:p>
          <a:p>
            <a:pPr algn="just"/>
            <a:endParaRPr lang="en-GB" sz="2200" b="1" dirty="0" smtClean="0">
              <a:solidFill>
                <a:schemeClr val="tx2"/>
              </a:solidFill>
              <a:latin typeface="+mj-lt"/>
            </a:endParaRPr>
          </a:p>
          <a:p>
            <a:pPr marL="685800" indent="-685800" algn="just">
              <a:buFont typeface="Wingdings" pitchFamily="2" charset="2"/>
              <a:buChar char="q"/>
            </a:pPr>
            <a:endParaRPr lang="en-GB" sz="2200" b="1" dirty="0" smtClean="0">
              <a:solidFill>
                <a:schemeClr val="tx2"/>
              </a:solidFill>
              <a:latin typeface="+mj-lt"/>
            </a:endParaRPr>
          </a:p>
          <a:p>
            <a:pPr algn="just"/>
            <a:endParaRPr lang="en-GB" sz="22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" name="3 Imagen" descr="CRM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6672"/>
            <a:ext cx="2171700" cy="679450"/>
          </a:xfrm>
          <a:prstGeom prst="rect">
            <a:avLst/>
          </a:prstGeom>
          <a:noFill/>
        </p:spPr>
      </p:pic>
      <p:pic>
        <p:nvPicPr>
          <p:cNvPr id="5" name="4 Imagen" descr="C:\Users\mlheureux\AppData\Local\Microsoft\Windows\Temporary Internet Files\Content.Outlook\IP8QZI8A\flagge-honduras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76672"/>
            <a:ext cx="86804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jsagastume\Documents\LOGOS DE OIM CON ALTA RESOLUCION\iom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45345"/>
            <a:ext cx="970384" cy="8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532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117</Words>
  <Application>Microsoft Macintosh PowerPoint</Application>
  <PresentationFormat>Presentación en pantalla (4:3)</PresentationFormat>
  <Paragraphs>29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   CONCLUSIONS  of the Seminars/Workshops on Capacity-Building of Consular Officers on Protection of the Labour Rights of Migrant Workers  Managua, Nicaragua, 2012 Tegucigalpa, Honduras, 2013  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- Taller para el Fortalecimiento de las Capacidades de las Autoridades Consulares en la Protección de los Derechos Laborales de las Personas Migrantes Trabajadoras. Tegucigalpa, Honduras,  5 y 6 de noviembre de 2013</dc:title>
  <dc:creator>SAGASTUME Jorge</dc:creator>
  <cp:lastModifiedBy>Christiane Lehnhoff</cp:lastModifiedBy>
  <cp:revision>54</cp:revision>
  <dcterms:created xsi:type="dcterms:W3CDTF">2013-11-14T20:26:57Z</dcterms:created>
  <dcterms:modified xsi:type="dcterms:W3CDTF">2014-06-19T16:41:59Z</dcterms:modified>
</cp:coreProperties>
</file>