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8" r:id="rId3"/>
    <p:sldId id="271" r:id="rId4"/>
    <p:sldId id="287" r:id="rId5"/>
    <p:sldId id="263" r:id="rId6"/>
    <p:sldId id="259" r:id="rId7"/>
    <p:sldId id="280" r:id="rId8"/>
    <p:sldId id="260" r:id="rId9"/>
    <p:sldId id="286" r:id="rId10"/>
    <p:sldId id="27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9984" autoAdjust="0"/>
    <p:restoredTop sz="94660"/>
  </p:normalViewPr>
  <p:slideViewPr>
    <p:cSldViewPr snapToGrid="0">
      <p:cViewPr>
        <p:scale>
          <a:sx n="81" d="100"/>
          <a:sy n="81" d="100"/>
        </p:scale>
        <p:origin x="-1524" y="-31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HN"/>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HN"/>
          </a:p>
        </p:txBody>
      </p:sp>
      <p:sp>
        <p:nvSpPr>
          <p:cNvPr id="4" name="3 Marcador de fecha"/>
          <p:cNvSpPr>
            <a:spLocks noGrp="1"/>
          </p:cNvSpPr>
          <p:nvPr>
            <p:ph type="dt" sz="half" idx="10"/>
          </p:nvPr>
        </p:nvSpPr>
        <p:spPr/>
        <p:txBody>
          <a:bodyPr/>
          <a:lstStyle/>
          <a:p>
            <a:fld id="{9D1D110F-3F4E-48D9-B8AA-5D0E825AFDBA}" type="datetime1">
              <a:rPr lang="en-US" smtClean="0"/>
              <a:pPr/>
              <a:t>6/16/2017</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687D7A59-36E2-48B9-B146-C1E59501F63F}" type="slidenum">
              <a:rPr lang="en-US" smtClean="0"/>
              <a:pPr/>
              <a:t>‹Nº›</a:t>
            </a:fld>
            <a:endParaRPr lang="en-US" dirty="0"/>
          </a:p>
        </p:txBody>
      </p:sp>
    </p:spTree>
    <p:extLst>
      <p:ext uri="{BB962C8B-B14F-4D97-AF65-F5344CB8AC3E}">
        <p14:creationId xmlns:p14="http://schemas.microsoft.com/office/powerpoint/2010/main" xmlns="" val="2244951577"/>
      </p:ext>
    </p:extLst>
  </p:cSld>
  <p:clrMapOvr>
    <a:masterClrMapping/>
  </p:clrMapOvr>
  <p:timing>
    <p:tnLst>
      <p:par>
        <p:cTn id="1" dur="indefinite" restart="never" nodeType="tmRoot"/>
      </p:par>
    </p:tn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HN"/>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HN"/>
          </a:p>
        </p:txBody>
      </p:sp>
      <p:sp>
        <p:nvSpPr>
          <p:cNvPr id="4" name="3 Marcador de fecha"/>
          <p:cNvSpPr>
            <a:spLocks noGrp="1"/>
          </p:cNvSpPr>
          <p:nvPr>
            <p:ph type="dt" sz="half" idx="10"/>
          </p:nvPr>
        </p:nvSpPr>
        <p:spPr/>
        <p:txBody>
          <a:bodyPr/>
          <a:lstStyle/>
          <a:p>
            <a:fld id="{9D1D110F-3F4E-48D9-B8AA-5D0E825AFDBA}" type="datetime1">
              <a:rPr lang="en-US" smtClean="0"/>
              <a:pPr/>
              <a:t>6/16/2017</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687D7A59-36E2-48B9-B146-C1E59501F63F}" type="slidenum">
              <a:rPr lang="en-US" smtClean="0"/>
              <a:pPr/>
              <a:t>‹Nº›</a:t>
            </a:fld>
            <a:endParaRPr lang="en-US" dirty="0"/>
          </a:p>
        </p:txBody>
      </p:sp>
    </p:spTree>
    <p:extLst>
      <p:ext uri="{BB962C8B-B14F-4D97-AF65-F5344CB8AC3E}">
        <p14:creationId xmlns:p14="http://schemas.microsoft.com/office/powerpoint/2010/main" xmlns="" val="124547642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HN"/>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HN"/>
          </a:p>
        </p:txBody>
      </p:sp>
      <p:sp>
        <p:nvSpPr>
          <p:cNvPr id="4" name="3 Marcador de fecha"/>
          <p:cNvSpPr>
            <a:spLocks noGrp="1"/>
          </p:cNvSpPr>
          <p:nvPr>
            <p:ph type="dt" sz="half" idx="10"/>
          </p:nvPr>
        </p:nvSpPr>
        <p:spPr/>
        <p:txBody>
          <a:bodyPr/>
          <a:lstStyle/>
          <a:p>
            <a:fld id="{9D1D110F-3F4E-48D9-B8AA-5D0E825AFDBA}" type="datetime1">
              <a:rPr lang="en-US" smtClean="0"/>
              <a:pPr/>
              <a:t>6/16/2017</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687D7A59-36E2-48B9-B146-C1E59501F63F}" type="slidenum">
              <a:rPr lang="en-US" smtClean="0"/>
              <a:pPr/>
              <a:t>‹Nº›</a:t>
            </a:fld>
            <a:endParaRPr lang="en-US" dirty="0"/>
          </a:p>
        </p:txBody>
      </p:sp>
    </p:spTree>
    <p:extLst>
      <p:ext uri="{BB962C8B-B14F-4D97-AF65-F5344CB8AC3E}">
        <p14:creationId xmlns:p14="http://schemas.microsoft.com/office/powerpoint/2010/main" xmlns="" val="305413586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HN"/>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HN"/>
          </a:p>
        </p:txBody>
      </p:sp>
      <p:sp>
        <p:nvSpPr>
          <p:cNvPr id="4" name="3 Marcador de fecha"/>
          <p:cNvSpPr>
            <a:spLocks noGrp="1"/>
          </p:cNvSpPr>
          <p:nvPr>
            <p:ph type="dt" sz="half" idx="10"/>
          </p:nvPr>
        </p:nvSpPr>
        <p:spPr/>
        <p:txBody>
          <a:bodyPr/>
          <a:lstStyle/>
          <a:p>
            <a:fld id="{9D1D110F-3F4E-48D9-B8AA-5D0E825AFDBA}" type="datetime1">
              <a:rPr lang="en-US" smtClean="0"/>
              <a:pPr/>
              <a:t>6/16/2017</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687D7A59-36E2-48B9-B146-C1E59501F63F}" type="slidenum">
              <a:rPr lang="en-US" smtClean="0"/>
              <a:pPr/>
              <a:t>‹Nº›</a:t>
            </a:fld>
            <a:endParaRPr lang="en-US" dirty="0"/>
          </a:p>
        </p:txBody>
      </p:sp>
    </p:spTree>
    <p:extLst>
      <p:ext uri="{BB962C8B-B14F-4D97-AF65-F5344CB8AC3E}">
        <p14:creationId xmlns:p14="http://schemas.microsoft.com/office/powerpoint/2010/main" xmlns="" val="173953292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HN"/>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D1D110F-3F4E-48D9-B8AA-5D0E825AFDBA}" type="datetime1">
              <a:rPr lang="en-US" smtClean="0"/>
              <a:pPr/>
              <a:t>6/16/2017</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687D7A59-36E2-48B9-B146-C1E59501F63F}" type="slidenum">
              <a:rPr lang="en-US" smtClean="0"/>
              <a:pPr/>
              <a:t>‹Nº›</a:t>
            </a:fld>
            <a:endParaRPr lang="en-US" dirty="0"/>
          </a:p>
        </p:txBody>
      </p:sp>
    </p:spTree>
    <p:extLst>
      <p:ext uri="{BB962C8B-B14F-4D97-AF65-F5344CB8AC3E}">
        <p14:creationId xmlns:p14="http://schemas.microsoft.com/office/powerpoint/2010/main" xmlns="" val="268091429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HN"/>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HN"/>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HN"/>
          </a:p>
        </p:txBody>
      </p:sp>
      <p:sp>
        <p:nvSpPr>
          <p:cNvPr id="5" name="4 Marcador de fecha"/>
          <p:cNvSpPr>
            <a:spLocks noGrp="1"/>
          </p:cNvSpPr>
          <p:nvPr>
            <p:ph type="dt" sz="half" idx="10"/>
          </p:nvPr>
        </p:nvSpPr>
        <p:spPr/>
        <p:txBody>
          <a:bodyPr/>
          <a:lstStyle/>
          <a:p>
            <a:fld id="{9D1D110F-3F4E-48D9-B8AA-5D0E825AFDBA}" type="datetime1">
              <a:rPr lang="en-US" smtClean="0"/>
              <a:pPr/>
              <a:t>6/16/2017</a:t>
            </a:fld>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687D7A59-36E2-48B9-B146-C1E59501F63F}" type="slidenum">
              <a:rPr lang="en-US" smtClean="0"/>
              <a:pPr/>
              <a:t>‹Nº›</a:t>
            </a:fld>
            <a:endParaRPr lang="en-US" dirty="0"/>
          </a:p>
        </p:txBody>
      </p:sp>
    </p:spTree>
    <p:extLst>
      <p:ext uri="{BB962C8B-B14F-4D97-AF65-F5344CB8AC3E}">
        <p14:creationId xmlns:p14="http://schemas.microsoft.com/office/powerpoint/2010/main" xmlns="" val="227554912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HN"/>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HN"/>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HN"/>
          </a:p>
        </p:txBody>
      </p:sp>
      <p:sp>
        <p:nvSpPr>
          <p:cNvPr id="7" name="6 Marcador de fecha"/>
          <p:cNvSpPr>
            <a:spLocks noGrp="1"/>
          </p:cNvSpPr>
          <p:nvPr>
            <p:ph type="dt" sz="half" idx="10"/>
          </p:nvPr>
        </p:nvSpPr>
        <p:spPr/>
        <p:txBody>
          <a:bodyPr/>
          <a:lstStyle/>
          <a:p>
            <a:fld id="{9D1D110F-3F4E-48D9-B8AA-5D0E825AFDBA}" type="datetime1">
              <a:rPr lang="en-US" smtClean="0"/>
              <a:pPr/>
              <a:t>6/16/2017</a:t>
            </a:fld>
            <a:endParaRPr lang="en-US" dirty="0"/>
          </a:p>
        </p:txBody>
      </p:sp>
      <p:sp>
        <p:nvSpPr>
          <p:cNvPr id="8" name="7 Marcador de pie de página"/>
          <p:cNvSpPr>
            <a:spLocks noGrp="1"/>
          </p:cNvSpPr>
          <p:nvPr>
            <p:ph type="ftr" sz="quarter" idx="11"/>
          </p:nvPr>
        </p:nvSpPr>
        <p:spPr/>
        <p:txBody>
          <a:bodyPr/>
          <a:lstStyle/>
          <a:p>
            <a:endParaRPr lang="en-US" dirty="0"/>
          </a:p>
        </p:txBody>
      </p:sp>
      <p:sp>
        <p:nvSpPr>
          <p:cNvPr id="9" name="8 Marcador de número de diapositiva"/>
          <p:cNvSpPr>
            <a:spLocks noGrp="1"/>
          </p:cNvSpPr>
          <p:nvPr>
            <p:ph type="sldNum" sz="quarter" idx="12"/>
          </p:nvPr>
        </p:nvSpPr>
        <p:spPr/>
        <p:txBody>
          <a:bodyPr/>
          <a:lstStyle/>
          <a:p>
            <a:fld id="{687D7A59-36E2-48B9-B146-C1E59501F63F}" type="slidenum">
              <a:rPr lang="en-US" smtClean="0"/>
              <a:pPr/>
              <a:t>‹Nº›</a:t>
            </a:fld>
            <a:endParaRPr lang="en-US" dirty="0"/>
          </a:p>
        </p:txBody>
      </p:sp>
    </p:spTree>
    <p:extLst>
      <p:ext uri="{BB962C8B-B14F-4D97-AF65-F5344CB8AC3E}">
        <p14:creationId xmlns:p14="http://schemas.microsoft.com/office/powerpoint/2010/main" xmlns="" val="21092643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HN"/>
          </a:p>
        </p:txBody>
      </p:sp>
      <p:sp>
        <p:nvSpPr>
          <p:cNvPr id="3" name="2 Marcador de fecha"/>
          <p:cNvSpPr>
            <a:spLocks noGrp="1"/>
          </p:cNvSpPr>
          <p:nvPr>
            <p:ph type="dt" sz="half" idx="10"/>
          </p:nvPr>
        </p:nvSpPr>
        <p:spPr/>
        <p:txBody>
          <a:bodyPr/>
          <a:lstStyle/>
          <a:p>
            <a:fld id="{9D1D110F-3F4E-48D9-B8AA-5D0E825AFDBA}" type="datetime1">
              <a:rPr lang="en-US" smtClean="0"/>
              <a:pPr/>
              <a:t>6/16/2017</a:t>
            </a:fld>
            <a:endParaRPr lang="en-US" dirty="0"/>
          </a:p>
        </p:txBody>
      </p:sp>
      <p:sp>
        <p:nvSpPr>
          <p:cNvPr id="4" name="3 Marcador de pie de página"/>
          <p:cNvSpPr>
            <a:spLocks noGrp="1"/>
          </p:cNvSpPr>
          <p:nvPr>
            <p:ph type="ftr" sz="quarter" idx="11"/>
          </p:nvPr>
        </p:nvSpPr>
        <p:spPr/>
        <p:txBody>
          <a:bodyPr/>
          <a:lstStyle/>
          <a:p>
            <a:endParaRPr lang="en-US" dirty="0"/>
          </a:p>
        </p:txBody>
      </p:sp>
      <p:sp>
        <p:nvSpPr>
          <p:cNvPr id="5" name="4 Marcador de número de diapositiva"/>
          <p:cNvSpPr>
            <a:spLocks noGrp="1"/>
          </p:cNvSpPr>
          <p:nvPr>
            <p:ph type="sldNum" sz="quarter" idx="12"/>
          </p:nvPr>
        </p:nvSpPr>
        <p:spPr/>
        <p:txBody>
          <a:bodyPr/>
          <a:lstStyle/>
          <a:p>
            <a:fld id="{687D7A59-36E2-48B9-B146-C1E59501F63F}" type="slidenum">
              <a:rPr lang="en-US" smtClean="0"/>
              <a:pPr/>
              <a:t>‹Nº›</a:t>
            </a:fld>
            <a:endParaRPr lang="en-US" dirty="0"/>
          </a:p>
        </p:txBody>
      </p:sp>
    </p:spTree>
    <p:extLst>
      <p:ext uri="{BB962C8B-B14F-4D97-AF65-F5344CB8AC3E}">
        <p14:creationId xmlns:p14="http://schemas.microsoft.com/office/powerpoint/2010/main" xmlns="" val="402089298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D1D110F-3F4E-48D9-B8AA-5D0E825AFDBA}" type="datetime1">
              <a:rPr lang="en-US" smtClean="0"/>
              <a:pPr/>
              <a:t>6/16/2017</a:t>
            </a:fld>
            <a:endParaRPr lang="en-US" dirty="0"/>
          </a:p>
        </p:txBody>
      </p:sp>
      <p:sp>
        <p:nvSpPr>
          <p:cNvPr id="3" name="2 Marcador de pie de página"/>
          <p:cNvSpPr>
            <a:spLocks noGrp="1"/>
          </p:cNvSpPr>
          <p:nvPr>
            <p:ph type="ftr" sz="quarter" idx="11"/>
          </p:nvPr>
        </p:nvSpPr>
        <p:spPr/>
        <p:txBody>
          <a:bodyPr/>
          <a:lstStyle/>
          <a:p>
            <a:endParaRPr lang="en-US" dirty="0"/>
          </a:p>
        </p:txBody>
      </p:sp>
      <p:sp>
        <p:nvSpPr>
          <p:cNvPr id="4" name="3 Marcador de número de diapositiva"/>
          <p:cNvSpPr>
            <a:spLocks noGrp="1"/>
          </p:cNvSpPr>
          <p:nvPr>
            <p:ph type="sldNum" sz="quarter" idx="12"/>
          </p:nvPr>
        </p:nvSpPr>
        <p:spPr/>
        <p:txBody>
          <a:bodyPr/>
          <a:lstStyle/>
          <a:p>
            <a:fld id="{687D7A59-36E2-48B9-B146-C1E59501F63F}" type="slidenum">
              <a:rPr lang="en-US" smtClean="0"/>
              <a:pPr/>
              <a:t>‹Nº›</a:t>
            </a:fld>
            <a:endParaRPr lang="en-US" dirty="0"/>
          </a:p>
        </p:txBody>
      </p:sp>
    </p:spTree>
    <p:extLst>
      <p:ext uri="{BB962C8B-B14F-4D97-AF65-F5344CB8AC3E}">
        <p14:creationId xmlns:p14="http://schemas.microsoft.com/office/powerpoint/2010/main" xmlns="" val="213981838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HN"/>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HN"/>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D1D110F-3F4E-48D9-B8AA-5D0E825AFDBA}" type="datetime1">
              <a:rPr lang="en-US" smtClean="0"/>
              <a:pPr/>
              <a:t>6/16/2017</a:t>
            </a:fld>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687D7A59-36E2-48B9-B146-C1E59501F63F}" type="slidenum">
              <a:rPr lang="en-US" smtClean="0"/>
              <a:pPr/>
              <a:t>‹Nº›</a:t>
            </a:fld>
            <a:endParaRPr lang="en-US" dirty="0"/>
          </a:p>
        </p:txBody>
      </p:sp>
    </p:spTree>
    <p:extLst>
      <p:ext uri="{BB962C8B-B14F-4D97-AF65-F5344CB8AC3E}">
        <p14:creationId xmlns:p14="http://schemas.microsoft.com/office/powerpoint/2010/main" xmlns="" val="93229682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HN"/>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s-HN"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D1D110F-3F4E-48D9-B8AA-5D0E825AFDBA}" type="datetime1">
              <a:rPr lang="en-US" smtClean="0"/>
              <a:pPr/>
              <a:t>6/16/2017</a:t>
            </a:fld>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687D7A59-36E2-48B9-B146-C1E59501F63F}" type="slidenum">
              <a:rPr lang="en-US" smtClean="0"/>
              <a:pPr/>
              <a:t>‹Nº›</a:t>
            </a:fld>
            <a:endParaRPr lang="en-US" dirty="0"/>
          </a:p>
        </p:txBody>
      </p:sp>
    </p:spTree>
    <p:extLst>
      <p:ext uri="{BB962C8B-B14F-4D97-AF65-F5344CB8AC3E}">
        <p14:creationId xmlns:p14="http://schemas.microsoft.com/office/powerpoint/2010/main" xmlns="" val="220471305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HN"/>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HN"/>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1D110F-3F4E-48D9-B8AA-5D0E825AFDBA}" type="datetime1">
              <a:rPr lang="en-US" smtClean="0"/>
              <a:pPr/>
              <a:t>6/16/2017</a:t>
            </a:fld>
            <a:endParaRPr lang="en-U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7D7A59-36E2-48B9-B146-C1E59501F63F}" type="slidenum">
              <a:rPr lang="en-US" smtClean="0"/>
              <a:pPr/>
              <a:t>‹Nº›</a:t>
            </a:fld>
            <a:endParaRPr lang="en-US" dirty="0"/>
          </a:p>
        </p:txBody>
      </p:sp>
    </p:spTree>
    <p:extLst>
      <p:ext uri="{BB962C8B-B14F-4D97-AF65-F5344CB8AC3E}">
        <p14:creationId xmlns:p14="http://schemas.microsoft.com/office/powerpoint/2010/main" xmlns="" val="131991183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H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90801" y="0"/>
            <a:ext cx="3565302" cy="2357684"/>
          </a:xfrm>
          <a:prstGeom prst="rect">
            <a:avLst/>
          </a:prstGeom>
        </p:spPr>
      </p:pic>
      <p:sp>
        <p:nvSpPr>
          <p:cNvPr id="3" name="1 Título"/>
          <p:cNvSpPr txBox="1">
            <a:spLocks/>
          </p:cNvSpPr>
          <p:nvPr/>
        </p:nvSpPr>
        <p:spPr>
          <a:xfrm>
            <a:off x="550984" y="3029559"/>
            <a:ext cx="8229600" cy="2527179"/>
          </a:xfrm>
          <a:prstGeom prst="rect">
            <a:avLst/>
          </a:prstGeom>
        </p:spPr>
        <p:txBody>
          <a:bodyPr vert="horz" lIns="91440" tIns="45720" rIns="91440" bIns="45720" rtlCol="0" anchor="ctr">
            <a:normAutofit fontScale="25000" lnSpcReduction="20000"/>
          </a:bodyPr>
          <a:lstStyle/>
          <a:p>
            <a:pPr algn="ctr">
              <a:spcBef>
                <a:spcPct val="0"/>
              </a:spcBef>
              <a:defRPr/>
            </a:pPr>
            <a:r>
              <a:rPr lang="es-HN" sz="19200" b="1" dirty="0" smtClean="0">
                <a:latin typeface="Book Antiqua" pitchFamily="18" charset="0"/>
                <a:ea typeface="+mj-ea"/>
                <a:cs typeface="Arabic Typesetting" pitchFamily="66" charset="-78"/>
              </a:rPr>
              <a:t>Red de Funcionarios de Enlace para la Protección Consular </a:t>
            </a:r>
            <a:endParaRPr lang="es-HN" sz="6400" b="1" dirty="0" smtClean="0">
              <a:latin typeface="Book Antiqua" pitchFamily="18" charset="0"/>
              <a:ea typeface="+mj-ea"/>
              <a:cs typeface="Arabic Typesetting" pitchFamily="66" charset="-78"/>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HN" sz="4400" b="1"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s-HN" sz="4400" b="1" dirty="0" smtClean="0">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s-HN" sz="11200" b="1" dirty="0" smtClean="0">
              <a:latin typeface="Book Antiqua" pitchFamily="18" charset="0"/>
              <a:ea typeface="+mj-ea"/>
              <a:cs typeface="Arabic Typesetting" pitchFamily="66" charset="-78"/>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s-HN" sz="14400" b="1" dirty="0" smtClean="0">
                <a:latin typeface="Book Antiqua" pitchFamily="18" charset="0"/>
                <a:ea typeface="+mj-ea"/>
                <a:cs typeface="Arabic Typesetting" pitchFamily="66" charset="-78"/>
              </a:rPr>
              <a:t>AVANCES </a:t>
            </a:r>
            <a:endParaRPr lang="es-HN" sz="14400" b="1" dirty="0" smtClean="0">
              <a:latin typeface="Book Antiqua" pitchFamily="18" charset="0"/>
              <a:ea typeface="+mj-ea"/>
              <a:cs typeface="Arabic Typesetting" pitchFamily="66" charset="-78"/>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s-HN" sz="14400" b="1" dirty="0" smtClean="0">
                <a:latin typeface="Book Antiqua" pitchFamily="18" charset="0"/>
                <a:ea typeface="+mj-ea"/>
                <a:cs typeface="Arabic Typesetting" pitchFamily="66" charset="-78"/>
              </a:rPr>
              <a:t>HONDURAS</a:t>
            </a:r>
            <a:endParaRPr lang="es-HN" sz="14400" b="1" dirty="0" smtClean="0">
              <a:latin typeface="Book Antiqua" pitchFamily="18" charset="0"/>
              <a:ea typeface="+mj-ea"/>
              <a:cs typeface="Arabic Typesetting" pitchFamily="66" charset="-78"/>
            </a:endParaRPr>
          </a:p>
        </p:txBody>
      </p:sp>
    </p:spTree>
    <p:extLst>
      <p:ext uri="{BB962C8B-B14F-4D97-AF65-F5344CB8AC3E}">
        <p14:creationId xmlns:p14="http://schemas.microsoft.com/office/powerpoint/2010/main" xmlns="" val="400421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539261" y="2349623"/>
            <a:ext cx="8229600" cy="1143000"/>
          </a:xfrm>
        </p:spPr>
        <p:txBody>
          <a:bodyPr>
            <a:normAutofit fontScale="90000"/>
          </a:bodyPr>
          <a:lstStyle/>
          <a:p>
            <a:r>
              <a:rPr lang="es-HN" sz="4900" b="1" dirty="0" smtClean="0">
                <a:solidFill>
                  <a:schemeClr val="tx2"/>
                </a:solidFill>
              </a:rPr>
              <a:t/>
            </a:r>
            <a:br>
              <a:rPr lang="es-HN" sz="4900" b="1" dirty="0" smtClean="0">
                <a:solidFill>
                  <a:schemeClr val="tx2"/>
                </a:solidFill>
              </a:rPr>
            </a:br>
            <a:r>
              <a:rPr lang="es-HN" sz="4900" b="1" dirty="0" smtClean="0">
                <a:solidFill>
                  <a:schemeClr val="tx2"/>
                </a:solidFill>
              </a:rPr>
              <a:t/>
            </a:r>
            <a:br>
              <a:rPr lang="es-HN" sz="4900" b="1" dirty="0" smtClean="0">
                <a:solidFill>
                  <a:schemeClr val="tx2"/>
                </a:solidFill>
              </a:rPr>
            </a:br>
            <a:r>
              <a:rPr lang="es-HN" sz="4900" b="1" dirty="0" smtClean="0">
                <a:solidFill>
                  <a:schemeClr val="tx2"/>
                </a:solidFill>
              </a:rPr>
              <a:t/>
            </a:r>
            <a:br>
              <a:rPr lang="es-HN" sz="4900" b="1" dirty="0" smtClean="0">
                <a:solidFill>
                  <a:schemeClr val="tx2"/>
                </a:solidFill>
              </a:rPr>
            </a:br>
            <a:r>
              <a:rPr lang="es-HN" sz="4900" b="1" dirty="0" smtClean="0">
                <a:solidFill>
                  <a:schemeClr val="tx2"/>
                </a:solidFill>
              </a:rPr>
              <a:t>MUCHAS GRACIAS</a:t>
            </a:r>
            <a:br>
              <a:rPr lang="es-HN" sz="4900" b="1" dirty="0" smtClean="0">
                <a:solidFill>
                  <a:schemeClr val="tx2"/>
                </a:solidFill>
              </a:rPr>
            </a:br>
            <a:r>
              <a:rPr lang="es-HN" b="1" dirty="0" smtClean="0"/>
              <a:t/>
            </a:r>
            <a:br>
              <a:rPr lang="es-HN" b="1" dirty="0" smtClean="0"/>
            </a:br>
            <a:r>
              <a:rPr lang="es-HN" sz="4000" b="1" dirty="0" smtClean="0">
                <a:solidFill>
                  <a:schemeClr val="tx2"/>
                </a:solidFill>
              </a:rPr>
              <a:t>Secretaría de Relaciones Exteriores y Cooperación Internacional</a:t>
            </a:r>
            <a:br>
              <a:rPr lang="es-HN" sz="4000" b="1" dirty="0" smtClean="0">
                <a:solidFill>
                  <a:schemeClr val="tx2"/>
                </a:solidFill>
              </a:rPr>
            </a:br>
            <a:r>
              <a:rPr lang="es-HN" sz="4000" b="1" dirty="0" smtClean="0">
                <a:solidFill>
                  <a:schemeClr val="tx2"/>
                </a:solidFill>
              </a:rPr>
              <a:t>HONDURAS</a:t>
            </a:r>
            <a:endParaRPr lang="es-ES" b="1" dirty="0">
              <a:solidFill>
                <a:schemeClr val="tx2"/>
              </a:solidFill>
            </a:endParaRPr>
          </a:p>
        </p:txBody>
      </p:sp>
      <p:pic>
        <p:nvPicPr>
          <p:cNvPr id="7" name="6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90801" y="0"/>
            <a:ext cx="3565302" cy="2357684"/>
          </a:xfrm>
          <a:prstGeom prst="rect">
            <a:avLst/>
          </a:prstGeom>
        </p:spPr>
      </p:pic>
    </p:spTree>
    <p:extLst>
      <p:ext uri="{BB962C8B-B14F-4D97-AF65-F5344CB8AC3E}">
        <p14:creationId xmlns:p14="http://schemas.microsoft.com/office/powerpoint/2010/main" xmlns="" val="142192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33754" y="0"/>
            <a:ext cx="8229600" cy="1143000"/>
          </a:xfrm>
        </p:spPr>
        <p:txBody>
          <a:bodyPr>
            <a:noAutofit/>
          </a:bodyPr>
          <a:lstStyle/>
          <a:p>
            <a:r>
              <a:rPr lang="es-HN" sz="3200" b="1" dirty="0" smtClean="0"/>
              <a:t>Centro Consular de Protección al Migrante  Hondureño (CCPROMH)</a:t>
            </a:r>
            <a:endParaRPr lang="es-HN" sz="3200" b="1" dirty="0"/>
          </a:p>
        </p:txBody>
      </p:sp>
      <p:sp>
        <p:nvSpPr>
          <p:cNvPr id="3" name="2 Marcador de contenido"/>
          <p:cNvSpPr>
            <a:spLocks noGrp="1"/>
          </p:cNvSpPr>
          <p:nvPr>
            <p:ph idx="1"/>
          </p:nvPr>
        </p:nvSpPr>
        <p:spPr>
          <a:xfrm>
            <a:off x="0" y="1348153"/>
            <a:ext cx="4677508" cy="4900247"/>
          </a:xfrm>
        </p:spPr>
        <p:txBody>
          <a:bodyPr>
            <a:normAutofit/>
          </a:bodyPr>
          <a:lstStyle/>
          <a:p>
            <a:pPr algn="just">
              <a:buNone/>
            </a:pPr>
            <a:r>
              <a:rPr lang="es-HN" sz="1800" dirty="0" smtClean="0"/>
              <a:t>       </a:t>
            </a:r>
            <a:r>
              <a:rPr lang="es-HN" sz="2100" dirty="0" smtClean="0"/>
              <a:t>El CCPROMH inaugurado el 04 de enero de 2017, ubicado en Houston, Texas, Estados Unidos, contempla la ejecución de la política de protección a los hondureños migrantes en EEUU, en coordinación con los Consulados de Honduras en ese país,  bajo la Dirección General de Protección al Hondureño Migrante,  con el fin de brindar protección a los hondureños independientemente de su situación migratoria, basado en los derechos humanos de nuestros hondureños migrantes.</a:t>
            </a:r>
          </a:p>
          <a:p>
            <a:pPr algn="just">
              <a:buNone/>
            </a:pPr>
            <a:endParaRPr lang="es-HN" sz="3100" dirty="0" smtClean="0"/>
          </a:p>
          <a:p>
            <a:pPr algn="just"/>
            <a:endParaRPr lang="es-HN" sz="3100" dirty="0"/>
          </a:p>
        </p:txBody>
      </p:sp>
      <p:sp>
        <p:nvSpPr>
          <p:cNvPr id="20482" name="AutoShape 2" descr="Mostrando pre54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484" name="AutoShape 4" descr="Mostrando pre54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20485" name="Picture 5" descr="C:\Users\liza.medrano\Downloads\pre548.jpg"/>
          <p:cNvPicPr>
            <a:picLocks noChangeAspect="1" noChangeArrowheads="1"/>
          </p:cNvPicPr>
          <p:nvPr/>
        </p:nvPicPr>
        <p:blipFill>
          <a:blip r:embed="rId2"/>
          <a:srcRect/>
          <a:stretch>
            <a:fillRect/>
          </a:stretch>
        </p:blipFill>
        <p:spPr bwMode="auto">
          <a:xfrm>
            <a:off x="4937818" y="1125414"/>
            <a:ext cx="3807596" cy="2343573"/>
          </a:xfrm>
          <a:prstGeom prst="rect">
            <a:avLst/>
          </a:prstGeom>
          <a:noFill/>
        </p:spPr>
      </p:pic>
      <p:pic>
        <p:nvPicPr>
          <p:cNvPr id="20487" name="Picture 7" descr="http://hondudiario.com/wp-content/uploads/2017/03/IMG_9794.jpg"/>
          <p:cNvPicPr>
            <a:picLocks noChangeAspect="1" noChangeArrowheads="1"/>
          </p:cNvPicPr>
          <p:nvPr/>
        </p:nvPicPr>
        <p:blipFill>
          <a:blip r:embed="rId3" cstate="print"/>
          <a:srcRect/>
          <a:stretch>
            <a:fillRect/>
          </a:stretch>
        </p:blipFill>
        <p:spPr bwMode="auto">
          <a:xfrm>
            <a:off x="4923692" y="3552092"/>
            <a:ext cx="3821724" cy="237978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txBox="1">
            <a:spLocks noGrp="1"/>
          </p:cNvSpPr>
          <p:nvPr>
            <p:ph idx="1"/>
          </p:nvPr>
        </p:nvSpPr>
        <p:spPr>
          <a:xfrm>
            <a:off x="222738" y="1119556"/>
            <a:ext cx="8522678" cy="6740307"/>
          </a:xfrm>
          <a:prstGeom prst="rect">
            <a:avLst/>
          </a:prstGeom>
          <a:noFill/>
        </p:spPr>
        <p:txBody>
          <a:bodyPr wrap="square" rtlCol="0">
            <a:spAutoFit/>
          </a:bodyPr>
          <a:lstStyle/>
          <a:p>
            <a:pPr>
              <a:buNone/>
            </a:pPr>
            <a:r>
              <a:rPr lang="es-HN" sz="2800" b="1" dirty="0" smtClean="0"/>
              <a:t>Logros: </a:t>
            </a:r>
          </a:p>
          <a:p>
            <a:pPr marL="342900" indent="-342900" algn="just">
              <a:buNone/>
            </a:pPr>
            <a:r>
              <a:rPr lang="es-HN" sz="2000" dirty="0" smtClean="0"/>
              <a:t>1. Alianzas con Organizaciones de Sociedad Civil cuyo mandato es la protección a los migrantes en Estados Unidos.</a:t>
            </a:r>
          </a:p>
          <a:p>
            <a:pPr algn="just">
              <a:buNone/>
            </a:pPr>
            <a:endParaRPr lang="es-HN" sz="2000" dirty="0" smtClean="0"/>
          </a:p>
          <a:p>
            <a:pPr algn="just">
              <a:buNone/>
            </a:pPr>
            <a:r>
              <a:rPr lang="es-HN" sz="2000" dirty="0" smtClean="0"/>
              <a:t>2. Alianzas con Firmas de Abogados y abogados pro bono en territorio estadounidense, con el fin de asesorar a los hondureños en materia migratoria, penal, laboral y de familia.</a:t>
            </a:r>
          </a:p>
          <a:p>
            <a:pPr marL="342900" indent="-342900" algn="just">
              <a:buNone/>
            </a:pPr>
            <a:endParaRPr lang="es-HN" sz="2000" dirty="0" smtClean="0"/>
          </a:p>
          <a:p>
            <a:pPr marL="342900" indent="-342900" algn="just">
              <a:buNone/>
            </a:pPr>
            <a:r>
              <a:rPr lang="es-HN" sz="2000" dirty="0" smtClean="0"/>
              <a:t>3.  Desarrollo  e implementación de Fichas Únicas  con un enfoque basado en protección, específicamente para entrevistas a detenidos por migración,  identificación de vulnerabilidades en tiempo y forma para un adecuado proceso en Estados Unidos o su correspondiente recepción en Honduras y  los diferentes servicios de protección que se brindan en base a Ley.</a:t>
            </a:r>
          </a:p>
          <a:p>
            <a:pPr marL="342900" indent="-342900" algn="just">
              <a:buAutoNum type="arabicPeriod"/>
            </a:pPr>
            <a:endParaRPr lang="es-HN" sz="2000" dirty="0" smtClean="0"/>
          </a:p>
          <a:p>
            <a:pPr marL="342900" indent="-342900">
              <a:buAutoNum type="arabicPeriod"/>
            </a:pPr>
            <a:endParaRPr lang="es-HN" sz="2000" dirty="0" smtClean="0"/>
          </a:p>
          <a:p>
            <a:pPr algn="just"/>
            <a:endParaRPr lang="es-HN" sz="4000" b="1" dirty="0" smtClean="0"/>
          </a:p>
          <a:p>
            <a:pPr algn="just"/>
            <a:endParaRPr lang="es-ES" sz="4000" b="1" dirty="0"/>
          </a:p>
        </p:txBody>
      </p:sp>
      <p:sp>
        <p:nvSpPr>
          <p:cNvPr id="6" name="1 Título"/>
          <p:cNvSpPr>
            <a:spLocks noGrp="1"/>
          </p:cNvSpPr>
          <p:nvPr>
            <p:ph type="title"/>
          </p:nvPr>
        </p:nvSpPr>
        <p:spPr>
          <a:xfrm>
            <a:off x="433754" y="0"/>
            <a:ext cx="8229600" cy="1143000"/>
          </a:xfrm>
        </p:spPr>
        <p:txBody>
          <a:bodyPr>
            <a:noAutofit/>
          </a:bodyPr>
          <a:lstStyle/>
          <a:p>
            <a:r>
              <a:rPr lang="es-HN" sz="3200" b="1" dirty="0" smtClean="0"/>
              <a:t>Centro Consular de Protección al Migrante  Hondureño (CCPROMH)</a:t>
            </a:r>
            <a:endParaRPr lang="es-HN" sz="32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39968" y="1166842"/>
            <a:ext cx="8346831" cy="5109091"/>
          </a:xfrm>
          <a:prstGeom prst="rect">
            <a:avLst/>
          </a:prstGeom>
        </p:spPr>
        <p:txBody>
          <a:bodyPr wrap="square">
            <a:spAutoFit/>
          </a:bodyPr>
          <a:lstStyle/>
          <a:p>
            <a:pPr marL="342900" indent="-342900" algn="just"/>
            <a:r>
              <a:rPr lang="es-HN" sz="2800" b="1" dirty="0" smtClean="0"/>
              <a:t>Logros: </a:t>
            </a:r>
          </a:p>
          <a:p>
            <a:pPr marL="342900" indent="-342900" algn="just"/>
            <a:endParaRPr lang="es-HN" dirty="0" smtClean="0"/>
          </a:p>
          <a:p>
            <a:pPr marL="342900" indent="-342900" algn="just"/>
            <a:r>
              <a:rPr lang="es-HN" sz="2000" dirty="0" smtClean="0"/>
              <a:t>4. Elaboración y difusión de material informativo y preventivo para toda la Red Consular de Honduras en Estados Unidos, logrando con ello un mayor acercamiento con los hondureños para su protección e información en tiempo y forma. </a:t>
            </a:r>
          </a:p>
          <a:p>
            <a:pPr marL="342900" indent="-342900" algn="just"/>
            <a:endParaRPr lang="es-HN" sz="2000" dirty="0" smtClean="0"/>
          </a:p>
          <a:p>
            <a:pPr marL="342900" indent="-342900" algn="just"/>
            <a:r>
              <a:rPr lang="es-HN" sz="2000" dirty="0" smtClean="0"/>
              <a:t>5. Coordinación de Charlas informativas a toda la Red Consular con el fin de fortalecer las capacidades técnicas de nuestros funcionarios consulares para brindar un servicio eficiente en el tema de protección.</a:t>
            </a:r>
          </a:p>
          <a:p>
            <a:pPr marL="342900" indent="-342900" algn="just"/>
            <a:endParaRPr lang="es-HN" sz="2000" dirty="0" smtClean="0"/>
          </a:p>
          <a:p>
            <a:pPr marL="342900" indent="-342900" algn="just"/>
            <a:r>
              <a:rPr lang="es-HN" sz="2000" dirty="0" smtClean="0"/>
              <a:t>6. Coordinación de Charlas informativas a los hondureños en Estados Unidos, con el acompañamiento de abogados y organizaciones de Sociedad Civil.</a:t>
            </a:r>
          </a:p>
          <a:p>
            <a:pPr marL="342900" indent="-342900" algn="just"/>
            <a:endParaRPr lang="es-HN" sz="2000" dirty="0" smtClean="0"/>
          </a:p>
          <a:p>
            <a:pPr marL="342900" indent="-342900" algn="just"/>
            <a:endParaRPr lang="es-HN" sz="2000" dirty="0" smtClean="0"/>
          </a:p>
          <a:p>
            <a:pPr marL="342900" indent="-342900" algn="just"/>
            <a:endParaRPr lang="es-ES" sz="2000" dirty="0"/>
          </a:p>
        </p:txBody>
      </p:sp>
      <p:sp>
        <p:nvSpPr>
          <p:cNvPr id="5" name="1 Título"/>
          <p:cNvSpPr>
            <a:spLocks noGrp="1"/>
          </p:cNvSpPr>
          <p:nvPr>
            <p:ph type="title"/>
          </p:nvPr>
        </p:nvSpPr>
        <p:spPr>
          <a:xfrm>
            <a:off x="468923" y="0"/>
            <a:ext cx="8229600" cy="1143000"/>
          </a:xfrm>
        </p:spPr>
        <p:txBody>
          <a:bodyPr>
            <a:noAutofit/>
          </a:bodyPr>
          <a:lstStyle/>
          <a:p>
            <a:r>
              <a:rPr lang="es-HN" sz="3200" b="1" dirty="0" smtClean="0"/>
              <a:t>Centro Consular de Protección al Migrante  Hondureño (CCPROMH)</a:t>
            </a:r>
            <a:endParaRPr lang="es-HN" sz="32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6862" y="0"/>
            <a:ext cx="8229600" cy="1143000"/>
          </a:xfrm>
        </p:spPr>
        <p:txBody>
          <a:bodyPr>
            <a:noAutofit/>
          </a:bodyPr>
          <a:lstStyle/>
          <a:p>
            <a:r>
              <a:rPr lang="es-HN" sz="3200" b="1" dirty="0" smtClean="0"/>
              <a:t>Centro Integrado de Protección al Migrante  Hondureño en México (CIPROMH)</a:t>
            </a:r>
            <a:endParaRPr lang="es-HN" sz="3200" b="1" dirty="0"/>
          </a:p>
        </p:txBody>
      </p:sp>
      <p:sp>
        <p:nvSpPr>
          <p:cNvPr id="3" name="2 Marcador de contenido"/>
          <p:cNvSpPr>
            <a:spLocks noGrp="1"/>
          </p:cNvSpPr>
          <p:nvPr>
            <p:ph idx="1"/>
          </p:nvPr>
        </p:nvSpPr>
        <p:spPr>
          <a:xfrm>
            <a:off x="457200" y="1430215"/>
            <a:ext cx="8229600" cy="5169877"/>
          </a:xfrm>
        </p:spPr>
        <p:txBody>
          <a:bodyPr>
            <a:normAutofit/>
          </a:bodyPr>
          <a:lstStyle/>
          <a:p>
            <a:pPr algn="just">
              <a:buNone/>
            </a:pPr>
            <a:endParaRPr lang="es-HN" sz="2400" dirty="0" smtClean="0"/>
          </a:p>
          <a:p>
            <a:pPr algn="just"/>
            <a:endParaRPr lang="es-HN" dirty="0"/>
          </a:p>
        </p:txBody>
      </p:sp>
      <p:grpSp>
        <p:nvGrpSpPr>
          <p:cNvPr id="4" name="3 Grupo"/>
          <p:cNvGrpSpPr/>
          <p:nvPr/>
        </p:nvGrpSpPr>
        <p:grpSpPr>
          <a:xfrm>
            <a:off x="163546" y="1189315"/>
            <a:ext cx="2593083" cy="2464129"/>
            <a:chOff x="1988997" y="312654"/>
            <a:chExt cx="2593083" cy="2464129"/>
          </a:xfrm>
          <a:scene3d>
            <a:camera prst="orthographicFront"/>
            <a:lightRig rig="chilly" dir="t"/>
          </a:scene3d>
        </p:grpSpPr>
        <p:sp>
          <p:nvSpPr>
            <p:cNvPr id="14" name="13 Circular"/>
            <p:cNvSpPr/>
            <p:nvPr/>
          </p:nvSpPr>
          <p:spPr>
            <a:xfrm>
              <a:off x="1988997" y="312654"/>
              <a:ext cx="2464129" cy="2464129"/>
            </a:xfrm>
            <a:prstGeom prst="pieWedge">
              <a:avLst/>
            </a:prstGeom>
            <a:sp3d prstMaterial="translucentPowder">
              <a:bevelT w="127000" h="25400" prst="softRound"/>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5" name="Circular 4"/>
            <p:cNvSpPr/>
            <p:nvPr/>
          </p:nvSpPr>
          <p:spPr>
            <a:xfrm>
              <a:off x="2411604" y="1034199"/>
              <a:ext cx="2170476" cy="162535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S_tradnl" sz="1600" kern="1200" dirty="0" smtClean="0">
                  <a:solidFill>
                    <a:schemeClr val="tx1"/>
                  </a:solidFill>
                </a:rPr>
                <a:t>Generar un ámbito de Servicios que permita un contacto personalizado con los hondureños que necesiten el apoyo solidario del Estado</a:t>
              </a:r>
              <a:endParaRPr lang="es-ES_tradnl" sz="1600" kern="1200" dirty="0">
                <a:solidFill>
                  <a:schemeClr val="tx1"/>
                </a:solidFill>
              </a:endParaRPr>
            </a:p>
          </p:txBody>
        </p:sp>
      </p:grpSp>
      <p:grpSp>
        <p:nvGrpSpPr>
          <p:cNvPr id="5" name="4 Grupo"/>
          <p:cNvGrpSpPr/>
          <p:nvPr/>
        </p:nvGrpSpPr>
        <p:grpSpPr>
          <a:xfrm>
            <a:off x="2706325" y="1165869"/>
            <a:ext cx="2581358" cy="2464129"/>
            <a:chOff x="4250422" y="324377"/>
            <a:chExt cx="2581358" cy="2464129"/>
          </a:xfrm>
          <a:scene3d>
            <a:camera prst="orthographicFront"/>
            <a:lightRig rig="chilly" dir="t"/>
          </a:scene3d>
        </p:grpSpPr>
        <p:sp>
          <p:nvSpPr>
            <p:cNvPr id="12" name="11 Circular"/>
            <p:cNvSpPr/>
            <p:nvPr/>
          </p:nvSpPr>
          <p:spPr>
            <a:xfrm rot="5400000">
              <a:off x="4367651" y="324377"/>
              <a:ext cx="2464129" cy="2464129"/>
            </a:xfrm>
            <a:prstGeom prst="pieWedge">
              <a:avLst/>
            </a:prstGeom>
            <a:sp3d prstMaterial="translucentPowder">
              <a:bevelT w="127000" h="25400" prst="softRound"/>
            </a:sp3d>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3" name="Circular 6"/>
            <p:cNvSpPr/>
            <p:nvPr/>
          </p:nvSpPr>
          <p:spPr>
            <a:xfrm>
              <a:off x="4250422" y="1186601"/>
              <a:ext cx="2287707" cy="156673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S_tradnl" sz="1600" kern="1200" dirty="0" smtClean="0">
                  <a:solidFill>
                    <a:schemeClr val="tx1"/>
                  </a:solidFill>
                </a:rPr>
                <a:t>Desarrollar Actividades de Análisis Situacional, Asistencia Jurídica , que contribuya a la mejor toma de decisiones respecto al bienestar del migrante hondureño</a:t>
              </a:r>
              <a:endParaRPr lang="es-ES_tradnl" sz="1600" kern="1200" dirty="0">
                <a:solidFill>
                  <a:schemeClr val="tx1"/>
                </a:solidFill>
              </a:endParaRPr>
            </a:p>
          </p:txBody>
        </p:sp>
      </p:grpSp>
      <p:grpSp>
        <p:nvGrpSpPr>
          <p:cNvPr id="6" name="5 Grupo"/>
          <p:cNvGrpSpPr/>
          <p:nvPr/>
        </p:nvGrpSpPr>
        <p:grpSpPr>
          <a:xfrm>
            <a:off x="2800107" y="3720367"/>
            <a:ext cx="2464129" cy="2464129"/>
            <a:chOff x="3453250" y="2550630"/>
            <a:chExt cx="2464129" cy="2464129"/>
          </a:xfrm>
          <a:scene3d>
            <a:camera prst="orthographicFront"/>
            <a:lightRig rig="chilly" dir="t"/>
          </a:scene3d>
        </p:grpSpPr>
        <p:sp>
          <p:nvSpPr>
            <p:cNvPr id="10" name="9 Circular"/>
            <p:cNvSpPr/>
            <p:nvPr/>
          </p:nvSpPr>
          <p:spPr>
            <a:xfrm rot="10800000">
              <a:off x="3453250" y="2550630"/>
              <a:ext cx="2464129" cy="2464129"/>
            </a:xfrm>
            <a:prstGeom prst="pieWedge">
              <a:avLst/>
            </a:prstGeom>
            <a:sp3d prstMaterial="translucentPowder">
              <a:bevelT w="127000" h="25400" prst="softRound"/>
            </a:sp3d>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1" name="Circular 8"/>
            <p:cNvSpPr/>
            <p:nvPr/>
          </p:nvSpPr>
          <p:spPr>
            <a:xfrm>
              <a:off x="3511866" y="2679584"/>
              <a:ext cx="2029799" cy="174240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S_tradnl" sz="1600" kern="1200" dirty="0" smtClean="0">
                  <a:solidFill>
                    <a:schemeClr val="tx1"/>
                  </a:solidFill>
                </a:rPr>
                <a:t>Generar Estadísticas Confiables para determinar el comportamiento del fenómeno migratorio de hondureños en México</a:t>
              </a:r>
              <a:endParaRPr lang="es-ES_tradnl" sz="1600" kern="1200" dirty="0">
                <a:solidFill>
                  <a:schemeClr val="tx1"/>
                </a:solidFill>
              </a:endParaRPr>
            </a:p>
          </p:txBody>
        </p:sp>
      </p:grpSp>
      <p:grpSp>
        <p:nvGrpSpPr>
          <p:cNvPr id="7" name="6 Grupo"/>
          <p:cNvGrpSpPr/>
          <p:nvPr/>
        </p:nvGrpSpPr>
        <p:grpSpPr>
          <a:xfrm>
            <a:off x="163547" y="3720369"/>
            <a:ext cx="2511022" cy="2464129"/>
            <a:chOff x="1789705" y="2902323"/>
            <a:chExt cx="2511022" cy="2464129"/>
          </a:xfrm>
          <a:scene3d>
            <a:camera prst="orthographicFront"/>
            <a:lightRig rig="chilly" dir="t"/>
          </a:scene3d>
        </p:grpSpPr>
        <p:sp>
          <p:nvSpPr>
            <p:cNvPr id="8" name="7 Circular"/>
            <p:cNvSpPr/>
            <p:nvPr/>
          </p:nvSpPr>
          <p:spPr>
            <a:xfrm rot="16200000">
              <a:off x="1789705" y="2902323"/>
              <a:ext cx="2464129" cy="2464129"/>
            </a:xfrm>
            <a:prstGeom prst="pieWedge">
              <a:avLst/>
            </a:prstGeom>
            <a:sp3d prstMaterial="translucentPowder">
              <a:bevelT w="127000" h="25400" prst="softRound"/>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9" name="Circular 10"/>
            <p:cNvSpPr/>
            <p:nvPr/>
          </p:nvSpPr>
          <p:spPr>
            <a:xfrm>
              <a:off x="2188866" y="3089892"/>
              <a:ext cx="2111861" cy="174240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S_tradnl" sz="1600" kern="1200" dirty="0" smtClean="0">
                  <a:solidFill>
                    <a:schemeClr val="tx1"/>
                  </a:solidFill>
                </a:rPr>
                <a:t>Fortalecer los Vínculos con el Gobierno de México en materia migratoria y con Asociaciones Civiles involucradas en el tema</a:t>
              </a:r>
            </a:p>
          </p:txBody>
        </p:sp>
      </p:grpSp>
      <p:sp>
        <p:nvSpPr>
          <p:cNvPr id="16" name="15 CuadroTexto"/>
          <p:cNvSpPr txBox="1"/>
          <p:nvPr/>
        </p:nvSpPr>
        <p:spPr>
          <a:xfrm>
            <a:off x="5498123" y="1348154"/>
            <a:ext cx="3645877" cy="1908215"/>
          </a:xfrm>
          <a:prstGeom prst="rect">
            <a:avLst/>
          </a:prstGeom>
          <a:noFill/>
        </p:spPr>
        <p:txBody>
          <a:bodyPr wrap="square" rtlCol="0">
            <a:spAutoFit/>
          </a:bodyPr>
          <a:lstStyle/>
          <a:p>
            <a:pPr lvl="0" algn="just"/>
            <a:r>
              <a:rPr lang="es-ES_tradnl" b="1" dirty="0" smtClean="0"/>
              <a:t>Instalado en Mayo  de 2017  con un </a:t>
            </a:r>
          </a:p>
          <a:p>
            <a:pPr lvl="0" algn="just"/>
            <a:r>
              <a:rPr lang="es-ES_tradnl" b="1" dirty="0" smtClean="0"/>
              <a:t>enfoque prioritario en: </a:t>
            </a:r>
          </a:p>
          <a:p>
            <a:pPr lvl="0"/>
            <a:endParaRPr lang="es-ES_tradnl" b="1" dirty="0" smtClean="0"/>
          </a:p>
          <a:p>
            <a:pPr marL="342900" lvl="0" indent="-342900">
              <a:buAutoNum type="arabicPeriod"/>
            </a:pPr>
            <a:r>
              <a:rPr lang="es-ES_tradnl" sz="1600" dirty="0" smtClean="0"/>
              <a:t>Victimización y Derechos Humanos</a:t>
            </a:r>
          </a:p>
          <a:p>
            <a:pPr marL="342900" lvl="0" indent="-342900">
              <a:buAutoNum type="arabicPeriod"/>
            </a:pPr>
            <a:r>
              <a:rPr lang="es-ES_tradnl" sz="1600" dirty="0" smtClean="0"/>
              <a:t>Regularización</a:t>
            </a:r>
          </a:p>
          <a:p>
            <a:pPr marL="342900" lvl="0" indent="-342900">
              <a:buAutoNum type="arabicPeriod"/>
            </a:pPr>
            <a:r>
              <a:rPr lang="es-ES_tradnl" sz="1600" dirty="0" smtClean="0"/>
              <a:t>Privados de libertad y Retorno </a:t>
            </a:r>
          </a:p>
          <a:p>
            <a:pPr marL="342900" lvl="0" indent="-342900">
              <a:buAutoNum type="arabicPeriod"/>
            </a:pPr>
            <a:endParaRPr lang="es-ES_tradnl" sz="1600" dirty="0" smtClean="0"/>
          </a:p>
        </p:txBody>
      </p:sp>
      <p:sp>
        <p:nvSpPr>
          <p:cNvPr id="13314" name="AutoShape 2" descr="Mostrando IMG_389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3316" name="AutoShape 4" descr="Mostrando IMG_389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3317" name="Picture 5" descr="C:\Users\liza.medrano\Downloads\IMG_3899.JPG"/>
          <p:cNvPicPr>
            <a:picLocks noChangeAspect="1" noChangeArrowheads="1"/>
          </p:cNvPicPr>
          <p:nvPr/>
        </p:nvPicPr>
        <p:blipFill>
          <a:blip r:embed="rId2" cstate="print"/>
          <a:srcRect/>
          <a:stretch>
            <a:fillRect/>
          </a:stretch>
        </p:blipFill>
        <p:spPr bwMode="auto">
          <a:xfrm>
            <a:off x="5509847" y="3118338"/>
            <a:ext cx="3434861" cy="232117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62500"/>
          </a:xfrm>
        </p:spPr>
        <p:txBody>
          <a:bodyPr>
            <a:noAutofit/>
          </a:bodyPr>
          <a:lstStyle/>
          <a:p>
            <a:r>
              <a:rPr lang="es-HN" sz="3200" b="1" dirty="0" smtClean="0"/>
              <a:t>Sistema Integrado de Protección al Hondureño Migrante</a:t>
            </a:r>
            <a:endParaRPr lang="es-HN" sz="3200" b="1" dirty="0"/>
          </a:p>
        </p:txBody>
      </p:sp>
      <p:sp>
        <p:nvSpPr>
          <p:cNvPr id="3" name="2 Marcador de contenido"/>
          <p:cNvSpPr>
            <a:spLocks noGrp="1"/>
          </p:cNvSpPr>
          <p:nvPr>
            <p:ph idx="1"/>
          </p:nvPr>
        </p:nvSpPr>
        <p:spPr>
          <a:xfrm>
            <a:off x="457200" y="1436077"/>
            <a:ext cx="3598985" cy="4525963"/>
          </a:xfrm>
        </p:spPr>
        <p:txBody>
          <a:bodyPr>
            <a:normAutofit fontScale="70000" lnSpcReduction="20000"/>
          </a:bodyPr>
          <a:lstStyle/>
          <a:p>
            <a:pPr algn="just"/>
            <a:r>
              <a:rPr lang="es-HN" sz="2400" dirty="0" smtClean="0"/>
              <a:t>En Marzo de 2017, desarrollada la primera fase del Sistema Integrado de Protección, que constituye el diseño total del mismo el cual será manejado en tiempo real por la Red Consular de Honduras en el Exterior y la Dirección General de Protección al Hondureño Migrante, con el fin de eficientar los procesos de atención y protección de hondureños en el exterior. </a:t>
            </a:r>
          </a:p>
          <a:p>
            <a:pPr algn="just">
              <a:buNone/>
            </a:pPr>
            <a:endParaRPr lang="es-HN" sz="2400" dirty="0" smtClean="0"/>
          </a:p>
          <a:p>
            <a:pPr algn="just"/>
            <a:r>
              <a:rPr lang="es-HN" sz="2400" dirty="0" smtClean="0"/>
              <a:t>En ejecución la Segunda fase de Desarrollo del Sistema, con el fin de implementarlo antes de que finalice el año 2017.</a:t>
            </a:r>
          </a:p>
          <a:p>
            <a:pPr algn="just"/>
            <a:endParaRPr lang="es-HN" sz="2400" dirty="0" smtClean="0"/>
          </a:p>
          <a:p>
            <a:pPr algn="just"/>
            <a:endParaRPr lang="es-HN" dirty="0"/>
          </a:p>
        </p:txBody>
      </p:sp>
      <p:pic>
        <p:nvPicPr>
          <p:cNvPr id="4" name="infographic ámbitos LETTER.png" descr="infographic ámbitos LETTER.png"/>
          <p:cNvPicPr>
            <a:picLocks noChangeAspect="1"/>
          </p:cNvPicPr>
          <p:nvPr/>
        </p:nvPicPr>
        <p:blipFill>
          <a:blip r:embed="rId2" cstate="print">
            <a:lum contrast="30000"/>
            <a:extLst/>
          </a:blip>
          <a:srcRect l="3836" t="7291" r="3825" b="8867"/>
          <a:stretch>
            <a:fillRect/>
          </a:stretch>
        </p:blipFill>
        <p:spPr>
          <a:xfrm>
            <a:off x="4209001" y="1312983"/>
            <a:ext cx="4782598" cy="433754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HN" sz="3200" b="1" dirty="0" smtClean="0"/>
              <a:t>Consulados Móviles</a:t>
            </a:r>
            <a:endParaRPr lang="es-HN" sz="3200" b="1" dirty="0"/>
          </a:p>
        </p:txBody>
      </p:sp>
      <p:pic>
        <p:nvPicPr>
          <p:cNvPr id="4097" name="Picture 1"/>
          <p:cNvPicPr>
            <a:picLocks noChangeAspect="1" noChangeArrowheads="1"/>
          </p:cNvPicPr>
          <p:nvPr/>
        </p:nvPicPr>
        <p:blipFill>
          <a:blip r:embed="rId2"/>
          <a:srcRect l="1538" t="25983" r="34615" b="36820"/>
          <a:stretch>
            <a:fillRect/>
          </a:stretch>
        </p:blipFill>
        <p:spPr bwMode="auto">
          <a:xfrm>
            <a:off x="323504" y="1453662"/>
            <a:ext cx="8621203" cy="3681046"/>
          </a:xfrm>
          <a:prstGeom prst="rect">
            <a:avLst/>
          </a:prstGeom>
          <a:noFill/>
          <a:ln w="9525">
            <a:noFill/>
            <a:miter lim="800000"/>
            <a:headEnd/>
            <a:tailEnd/>
          </a:ln>
          <a:effectLst/>
        </p:spPr>
      </p:pic>
    </p:spTree>
    <p:extLst>
      <p:ext uri="{BB962C8B-B14F-4D97-AF65-F5344CB8AC3E}">
        <p14:creationId xmlns:p14="http://schemas.microsoft.com/office/powerpoint/2010/main" xmlns="" val="33129861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8585" y="234462"/>
            <a:ext cx="8229600" cy="785446"/>
          </a:xfrm>
        </p:spPr>
        <p:txBody>
          <a:bodyPr>
            <a:normAutofit fontScale="90000"/>
          </a:bodyPr>
          <a:lstStyle/>
          <a:p>
            <a:r>
              <a:rPr lang="es-MX" sz="3600" b="1" dirty="0" smtClean="0"/>
              <a:t/>
            </a:r>
            <a:br>
              <a:rPr lang="es-MX" sz="3600" b="1" dirty="0" smtClean="0"/>
            </a:br>
            <a:r>
              <a:rPr lang="es-MX" sz="3600" b="1" dirty="0" smtClean="0"/>
              <a:t>Migrantes Desaparecidos</a:t>
            </a:r>
            <a:r>
              <a:rPr lang="es-MX" sz="3100" b="1" dirty="0" smtClean="0"/>
              <a:t>: </a:t>
            </a:r>
            <a:r>
              <a:rPr lang="es-HN" b="1" dirty="0" smtClean="0">
                <a:solidFill>
                  <a:schemeClr val="tx2"/>
                </a:solidFill>
              </a:rPr>
              <a:t/>
            </a:r>
            <a:br>
              <a:rPr lang="es-HN" b="1" dirty="0" smtClean="0">
                <a:solidFill>
                  <a:schemeClr val="tx2"/>
                </a:solidFill>
              </a:rPr>
            </a:br>
            <a:endParaRPr lang="es-HN" dirty="0"/>
          </a:p>
        </p:txBody>
      </p:sp>
      <p:sp>
        <p:nvSpPr>
          <p:cNvPr id="3" name="2 Marcador de contenido"/>
          <p:cNvSpPr>
            <a:spLocks noGrp="1"/>
          </p:cNvSpPr>
          <p:nvPr>
            <p:ph idx="1"/>
          </p:nvPr>
        </p:nvSpPr>
        <p:spPr>
          <a:xfrm>
            <a:off x="574431" y="955431"/>
            <a:ext cx="8229600" cy="2291861"/>
          </a:xfrm>
        </p:spPr>
        <p:txBody>
          <a:bodyPr>
            <a:normAutofit/>
          </a:bodyPr>
          <a:lstStyle/>
          <a:p>
            <a:pPr algn="just">
              <a:buNone/>
            </a:pPr>
            <a:r>
              <a:rPr lang="es-HN" sz="2000" dirty="0" smtClean="0"/>
              <a:t>1. Desarrollo e implementación de una ficha única Ante </a:t>
            </a:r>
            <a:r>
              <a:rPr lang="es-HN" sz="2000" dirty="0" err="1" smtClean="0"/>
              <a:t>Morten</a:t>
            </a:r>
            <a:r>
              <a:rPr lang="es-HN" sz="2000" dirty="0" smtClean="0"/>
              <a:t> , misma que se incorporo al Sistema de Protección, con el fin de unificar la información de hondureños desaparecidos y contar con la base de datos en tiempo real. </a:t>
            </a:r>
          </a:p>
          <a:p>
            <a:pPr algn="just">
              <a:buNone/>
            </a:pPr>
            <a:r>
              <a:rPr lang="es-HN" sz="2000" dirty="0" smtClean="0"/>
              <a:t>2. Articulación entre Sociedad Civil e Instituciones de Gobierno involucradas, con el fin de establecer la ruta de búsqueda de hondureños desaparecidos, la cual será implementada a finales de Septiembre. </a:t>
            </a:r>
          </a:p>
          <a:p>
            <a:pPr algn="just">
              <a:buNone/>
            </a:pPr>
            <a:endParaRPr lang="es-HN" sz="2000" dirty="0" smtClean="0"/>
          </a:p>
        </p:txBody>
      </p:sp>
      <p:sp>
        <p:nvSpPr>
          <p:cNvPr id="4" name="3 Rectángulo"/>
          <p:cNvSpPr/>
          <p:nvPr/>
        </p:nvSpPr>
        <p:spPr>
          <a:xfrm>
            <a:off x="1594338" y="3385011"/>
            <a:ext cx="5756031" cy="954107"/>
          </a:xfrm>
          <a:prstGeom prst="rect">
            <a:avLst/>
          </a:prstGeom>
        </p:spPr>
        <p:txBody>
          <a:bodyPr wrap="square">
            <a:spAutoFit/>
          </a:bodyPr>
          <a:lstStyle/>
          <a:p>
            <a:pPr algn="ctr"/>
            <a:r>
              <a:rPr lang="es-HN" sz="2800" b="1" dirty="0" smtClean="0"/>
              <a:t>Mesa de Protección</a:t>
            </a:r>
            <a:r>
              <a:rPr lang="es-HN" sz="2800" b="1" dirty="0" smtClean="0"/>
              <a:t>:</a:t>
            </a:r>
          </a:p>
          <a:p>
            <a:pPr algn="ctr"/>
            <a:endParaRPr lang="es-HN" sz="2800" dirty="0" smtClean="0"/>
          </a:p>
        </p:txBody>
      </p:sp>
      <p:sp>
        <p:nvSpPr>
          <p:cNvPr id="5" name="4 Rectángulo"/>
          <p:cNvSpPr/>
          <p:nvPr/>
        </p:nvSpPr>
        <p:spPr>
          <a:xfrm>
            <a:off x="562707" y="3986407"/>
            <a:ext cx="8088924" cy="1631216"/>
          </a:xfrm>
          <a:prstGeom prst="rect">
            <a:avLst/>
          </a:prstGeom>
        </p:spPr>
        <p:txBody>
          <a:bodyPr wrap="square">
            <a:spAutoFit/>
          </a:bodyPr>
          <a:lstStyle/>
          <a:p>
            <a:pPr algn="just"/>
            <a:r>
              <a:rPr lang="es-HN" sz="2000" dirty="0" smtClean="0"/>
              <a:t>1. El martes 14 de marzo del 2017 se conformó la Mesa de Protección al Migrante, Niñez y Derechos Humanos en respuesta a la Política de Reinserción del Gobierno de la República, con el fin de unir 	esfuerzos entre la Academia, Instituciones de Gobierno, Sociedad Civil e Iglesia, para la reinserción de la población retornada. </a:t>
            </a:r>
            <a:endParaRPr lang="es-HN" sz="20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8923" y="1014047"/>
            <a:ext cx="8229600" cy="4847492"/>
          </a:xfrm>
        </p:spPr>
        <p:txBody>
          <a:bodyPr>
            <a:noAutofit/>
          </a:bodyPr>
          <a:lstStyle/>
          <a:p>
            <a:pPr algn="just">
              <a:buNone/>
            </a:pPr>
            <a:endParaRPr lang="es-HN" sz="2000" dirty="0" smtClean="0"/>
          </a:p>
          <a:p>
            <a:pPr algn="just">
              <a:buNone/>
            </a:pPr>
            <a:r>
              <a:rPr lang="es-HN" sz="2000" dirty="0" smtClean="0"/>
              <a:t>2.  Se </a:t>
            </a:r>
            <a:r>
              <a:rPr lang="es-HN" sz="2000" dirty="0" smtClean="0"/>
              <a:t>crearon las Unidades Municipales de Atención al Retornado con el fin de articular los esfuerzo de 12 instituciones que rectoran los programas y proyectos sociales del Gobierno y poder brindar una respuesta integral y efectiva, la cual se ha sistematizado para el monitoreo y seguimiento de los casos. </a:t>
            </a:r>
          </a:p>
          <a:p>
            <a:pPr algn="just"/>
            <a:endParaRPr lang="es-HN" sz="2000" dirty="0" smtClean="0"/>
          </a:p>
          <a:p>
            <a:pPr algn="just"/>
            <a:endParaRPr lang="es-HN" sz="2000" dirty="0" smtClean="0"/>
          </a:p>
          <a:p>
            <a:pPr algn="just"/>
            <a:endParaRPr lang="es-HN" sz="2000" dirty="0" smtClean="0"/>
          </a:p>
        </p:txBody>
      </p:sp>
      <p:sp>
        <p:nvSpPr>
          <p:cNvPr id="4" name="1 Título"/>
          <p:cNvSpPr>
            <a:spLocks noGrp="1"/>
          </p:cNvSpPr>
          <p:nvPr>
            <p:ph type="title"/>
          </p:nvPr>
        </p:nvSpPr>
        <p:spPr/>
        <p:txBody>
          <a:bodyPr>
            <a:noAutofit/>
          </a:bodyPr>
          <a:lstStyle/>
          <a:p>
            <a:r>
              <a:rPr lang="es-HN" sz="3600" b="1" dirty="0" smtClean="0"/>
              <a:t>Unidades Municipales de Atención al Retornado (UMAR)</a:t>
            </a:r>
            <a:endParaRPr lang="es-HN" sz="3600" b="1" dirty="0"/>
          </a:p>
        </p:txBody>
      </p:sp>
      <p:pic>
        <p:nvPicPr>
          <p:cNvPr id="5" name="0 Imagen"/>
          <p:cNvPicPr>
            <a:picLocks/>
          </p:cNvPicPr>
          <p:nvPr/>
        </p:nvPicPr>
        <p:blipFill>
          <a:blip r:embed="rId2">
            <a:extLst>
              <a:ext uri="{28A0092B-C50C-407E-A947-70E740481C1C}">
                <a14:useLocalDpi xmlns:a14="http://schemas.microsoft.com/office/drawing/2010/main" xmlns="" val="0"/>
              </a:ext>
            </a:extLst>
          </a:blip>
          <a:stretch>
            <a:fillRect/>
          </a:stretch>
        </p:blipFill>
        <p:spPr>
          <a:xfrm>
            <a:off x="1992921" y="2872154"/>
            <a:ext cx="5533294" cy="2954215"/>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Tema1</Template>
  <TotalTime>1645</TotalTime>
  <Words>723</Words>
  <Application>Microsoft Office PowerPoint</Application>
  <PresentationFormat>Presentación en pantalla (4:3)</PresentationFormat>
  <Paragraphs>52</Paragraphs>
  <Slides>10</Slides>
  <Notes>0</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Tema1</vt:lpstr>
      <vt:lpstr>Diapositiva 1</vt:lpstr>
      <vt:lpstr>Centro Consular de Protección al Migrante  Hondureño (CCPROMH)</vt:lpstr>
      <vt:lpstr>Centro Consular de Protección al Migrante  Hondureño (CCPROMH)</vt:lpstr>
      <vt:lpstr>Centro Consular de Protección al Migrante  Hondureño (CCPROMH)</vt:lpstr>
      <vt:lpstr>Centro Integrado de Protección al Migrante  Hondureño en México (CIPROMH)</vt:lpstr>
      <vt:lpstr>Sistema Integrado de Protección al Hondureño Migrante</vt:lpstr>
      <vt:lpstr>Consulados Móviles</vt:lpstr>
      <vt:lpstr> Migrantes Desaparecidos:  </vt:lpstr>
      <vt:lpstr>Unidades Municipales de Atención al Retornado (UMAR)</vt:lpstr>
      <vt:lpstr>   MUCHAS GRACIAS  Secretaría de Relaciones Exteriores y Cooperación Internacional HONDURAS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Rendon</dc:creator>
  <cp:lastModifiedBy>liza.medrano</cp:lastModifiedBy>
  <cp:revision>185</cp:revision>
  <dcterms:created xsi:type="dcterms:W3CDTF">2014-09-16T21:41:51Z</dcterms:created>
  <dcterms:modified xsi:type="dcterms:W3CDTF">2017-06-16T20:02:00Z</dcterms:modified>
</cp:coreProperties>
</file>