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4" r:id="rId1"/>
  </p:sldMasterIdLst>
  <p:notesMasterIdLst>
    <p:notesMasterId r:id="rId21"/>
  </p:notesMasterIdLst>
  <p:handoutMasterIdLst>
    <p:handoutMasterId r:id="rId22"/>
  </p:handoutMasterIdLst>
  <p:sldIdLst>
    <p:sldId id="256" r:id="rId2"/>
    <p:sldId id="257" r:id="rId3"/>
    <p:sldId id="258" r:id="rId4"/>
    <p:sldId id="273" r:id="rId5"/>
    <p:sldId id="259" r:id="rId6"/>
    <p:sldId id="274" r:id="rId7"/>
    <p:sldId id="260" r:id="rId8"/>
    <p:sldId id="261" r:id="rId9"/>
    <p:sldId id="262" r:id="rId10"/>
    <p:sldId id="269" r:id="rId11"/>
    <p:sldId id="270" r:id="rId12"/>
    <p:sldId id="265" r:id="rId13"/>
    <p:sldId id="276" r:id="rId14"/>
    <p:sldId id="277" r:id="rId15"/>
    <p:sldId id="266" r:id="rId16"/>
    <p:sldId id="267" r:id="rId17"/>
    <p:sldId id="275" r:id="rId18"/>
    <p:sldId id="272" r:id="rId19"/>
    <p:sldId id="268" r:id="rId20"/>
  </p:sldIdLst>
  <p:sldSz cx="9144000" cy="6858000" type="screen4x3"/>
  <p:notesSz cx="7559675" cy="10691813"/>
  <p:defaultTextStyle>
    <a:defPPr>
      <a:defRPr lang="es-H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Sección predeterminada" id="{A40DDAFE-7D9E-4A8E-944A-CD40C5547220}">
          <p14:sldIdLst>
            <p14:sldId id="256"/>
            <p14:sldId id="257"/>
            <p14:sldId id="258"/>
            <p14:sldId id="259"/>
            <p14:sldId id="260"/>
            <p14:sldId id="261"/>
          </p14:sldIdLst>
        </p14:section>
        <p14:section name="Sección sin título" id="{ED330415-94F9-4033-B36B-A6573043099C}">
          <p14:sldIdLst>
            <p14:sldId id="262"/>
            <p14:sldId id="269"/>
            <p14:sldId id="270"/>
            <p14:sldId id="265"/>
            <p14:sldId id="266"/>
            <p14:sldId id="267"/>
            <p14:sldId id="271"/>
            <p14:sldId id="272"/>
            <p14:sldId id="26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06" autoAdjust="0"/>
    <p:restoredTop sz="94615" autoAdjust="0"/>
  </p:normalViewPr>
  <p:slideViewPr>
    <p:cSldViewPr>
      <p:cViewPr varScale="1">
        <p:scale>
          <a:sx n="70" d="100"/>
          <a:sy n="70" d="100"/>
        </p:scale>
        <p:origin x="-498" y="-102"/>
      </p:cViewPr>
      <p:guideLst>
        <p:guide orient="horz" pos="2160"/>
        <p:guide pos="2880"/>
      </p:guideLst>
    </p:cSldViewPr>
  </p:slideViewPr>
  <p:outlineViewPr>
    <p:cViewPr>
      <p:scale>
        <a:sx n="33" d="100"/>
        <a:sy n="33" d="100"/>
      </p:scale>
      <p:origin x="48" y="1239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ES"/>
  <c:chart>
    <c:title>
      <c:tx>
        <c:rich>
          <a:bodyPr/>
          <a:lstStyle/>
          <a:p>
            <a:pPr>
              <a:defRPr sz="1600" b="0"/>
            </a:pPr>
            <a:r>
              <a:rPr lang="es-HN" sz="1600" dirty="0"/>
              <a:t>Extranjeros con carné de residencia temporal</a:t>
            </a:r>
          </a:p>
        </c:rich>
      </c:tx>
      <c:layout>
        <c:manualLayout>
          <c:xMode val="edge"/>
          <c:yMode val="edge"/>
          <c:x val="0.22283470323618595"/>
          <c:y val="1.9906791965643669E-2"/>
        </c:manualLayout>
      </c:layout>
    </c:title>
    <c:plotArea>
      <c:layout>
        <c:manualLayout>
          <c:layoutTarget val="inner"/>
          <c:xMode val="edge"/>
          <c:yMode val="edge"/>
          <c:x val="2.5174663694258671E-2"/>
          <c:y val="9.934282821548078E-2"/>
          <c:w val="0.27410602051517097"/>
          <c:h val="0.71232390018644043"/>
        </c:manualLayout>
      </c:layout>
      <c:barChart>
        <c:barDir val="bar"/>
        <c:grouping val="clustered"/>
        <c:ser>
          <c:idx val="0"/>
          <c:order val="0"/>
          <c:tx>
            <c:strRef>
              <c:f>Datos!$F$13</c:f>
              <c:strCache>
                <c:ptCount val="1"/>
                <c:pt idx="0">
                  <c:v>Científicos</c:v>
                </c:pt>
              </c:strCache>
            </c:strRef>
          </c:tx>
          <c:spPr>
            <a:solidFill>
              <a:srgbClr val="004586"/>
            </a:solidFill>
            <a:ln>
              <a:noFill/>
            </a:ln>
          </c:spPr>
          <c:cat>
            <c:numRef>
              <c:f>Datos!$G$12</c:f>
              <c:numCache>
                <c:formatCode>#,##0</c:formatCode>
                <c:ptCount val="1"/>
                <c:pt idx="0">
                  <c:v>48</c:v>
                </c:pt>
              </c:numCache>
            </c:numRef>
          </c:cat>
          <c:val>
            <c:numRef>
              <c:f>Datos!$G$13</c:f>
              <c:numCache>
                <c:formatCode>#,##0</c:formatCode>
                <c:ptCount val="1"/>
                <c:pt idx="0">
                  <c:v>1</c:v>
                </c:pt>
              </c:numCache>
            </c:numRef>
          </c:val>
        </c:ser>
        <c:ser>
          <c:idx val="1"/>
          <c:order val="1"/>
          <c:tx>
            <c:strRef>
              <c:f>Datos!$F$14</c:f>
              <c:strCache>
                <c:ptCount val="1"/>
                <c:pt idx="0">
                  <c:v>Contratrado por Gobierno</c:v>
                </c:pt>
              </c:strCache>
            </c:strRef>
          </c:tx>
          <c:spPr>
            <a:solidFill>
              <a:srgbClr val="FF420E"/>
            </a:solidFill>
            <a:ln>
              <a:noFill/>
            </a:ln>
          </c:spPr>
          <c:cat>
            <c:numRef>
              <c:f>Datos!$G$12</c:f>
              <c:numCache>
                <c:formatCode>#,##0</c:formatCode>
                <c:ptCount val="1"/>
                <c:pt idx="0">
                  <c:v>48</c:v>
                </c:pt>
              </c:numCache>
            </c:numRef>
          </c:cat>
          <c:val>
            <c:numRef>
              <c:f>Datos!$G$14</c:f>
              <c:numCache>
                <c:formatCode>[$-480A]General</c:formatCode>
                <c:ptCount val="1"/>
                <c:pt idx="0">
                  <c:v>2403</c:v>
                </c:pt>
              </c:numCache>
            </c:numRef>
          </c:val>
        </c:ser>
        <c:ser>
          <c:idx val="2"/>
          <c:order val="2"/>
          <c:tx>
            <c:strRef>
              <c:f>Datos!$F$15</c:f>
              <c:strCache>
                <c:ptCount val="1"/>
                <c:pt idx="0">
                  <c:v>Contratado por Gob. Ext.</c:v>
                </c:pt>
              </c:strCache>
            </c:strRef>
          </c:tx>
          <c:spPr>
            <a:solidFill>
              <a:srgbClr val="FFD320"/>
            </a:solidFill>
            <a:ln>
              <a:noFill/>
            </a:ln>
          </c:spPr>
          <c:cat>
            <c:numRef>
              <c:f>Datos!$G$12</c:f>
              <c:numCache>
                <c:formatCode>#,##0</c:formatCode>
                <c:ptCount val="1"/>
                <c:pt idx="0">
                  <c:v>48</c:v>
                </c:pt>
              </c:numCache>
            </c:numRef>
          </c:cat>
          <c:val>
            <c:numRef>
              <c:f>Datos!$G$15</c:f>
              <c:numCache>
                <c:formatCode>#,##0</c:formatCode>
                <c:ptCount val="1"/>
                <c:pt idx="0">
                  <c:v>237</c:v>
                </c:pt>
              </c:numCache>
            </c:numRef>
          </c:val>
        </c:ser>
        <c:ser>
          <c:idx val="3"/>
          <c:order val="3"/>
          <c:tx>
            <c:strRef>
              <c:f>Datos!$F$16</c:f>
              <c:strCache>
                <c:ptCount val="1"/>
                <c:pt idx="0">
                  <c:v>Contratado Inst. Der. Pub.</c:v>
                </c:pt>
              </c:strCache>
            </c:strRef>
          </c:tx>
          <c:spPr>
            <a:solidFill>
              <a:srgbClr val="579D1C"/>
            </a:solidFill>
            <a:ln>
              <a:noFill/>
            </a:ln>
          </c:spPr>
          <c:cat>
            <c:numRef>
              <c:f>Datos!$G$12</c:f>
              <c:numCache>
                <c:formatCode>#,##0</c:formatCode>
                <c:ptCount val="1"/>
                <c:pt idx="0">
                  <c:v>48</c:v>
                </c:pt>
              </c:numCache>
            </c:numRef>
          </c:cat>
          <c:val>
            <c:numRef>
              <c:f>Datos!$G$16</c:f>
              <c:numCache>
                <c:formatCode>#,##0</c:formatCode>
                <c:ptCount val="1"/>
                <c:pt idx="0">
                  <c:v>8</c:v>
                </c:pt>
              </c:numCache>
            </c:numRef>
          </c:val>
        </c:ser>
        <c:ser>
          <c:idx val="4"/>
          <c:order val="4"/>
          <c:tx>
            <c:strRef>
              <c:f>Datos!$F$17</c:f>
              <c:strCache>
                <c:ptCount val="1"/>
                <c:pt idx="0">
                  <c:v>Contratado Inst. Estatal</c:v>
                </c:pt>
              </c:strCache>
            </c:strRef>
          </c:tx>
          <c:spPr>
            <a:solidFill>
              <a:srgbClr val="7E0021"/>
            </a:solidFill>
            <a:ln>
              <a:noFill/>
            </a:ln>
          </c:spPr>
          <c:cat>
            <c:numRef>
              <c:f>Datos!$G$12</c:f>
              <c:numCache>
                <c:formatCode>#,##0</c:formatCode>
                <c:ptCount val="1"/>
                <c:pt idx="0">
                  <c:v>48</c:v>
                </c:pt>
              </c:numCache>
            </c:numRef>
          </c:cat>
          <c:val>
            <c:numRef>
              <c:f>Datos!$G$17</c:f>
              <c:numCache>
                <c:formatCode>#,##0</c:formatCode>
                <c:ptCount val="1"/>
                <c:pt idx="0">
                  <c:v>102</c:v>
                </c:pt>
              </c:numCache>
            </c:numRef>
          </c:val>
        </c:ser>
        <c:ser>
          <c:idx val="5"/>
          <c:order val="5"/>
          <c:tx>
            <c:strRef>
              <c:f>Datos!$F$18</c:f>
              <c:strCache>
                <c:ptCount val="1"/>
                <c:pt idx="0">
                  <c:v>Contratado Org. Int.</c:v>
                </c:pt>
              </c:strCache>
            </c:strRef>
          </c:tx>
          <c:spPr>
            <a:solidFill>
              <a:srgbClr val="83CAFF"/>
            </a:solidFill>
            <a:ln>
              <a:noFill/>
            </a:ln>
          </c:spPr>
          <c:cat>
            <c:numRef>
              <c:f>Datos!$G$12</c:f>
              <c:numCache>
                <c:formatCode>#,##0</c:formatCode>
                <c:ptCount val="1"/>
                <c:pt idx="0">
                  <c:v>48</c:v>
                </c:pt>
              </c:numCache>
            </c:numRef>
          </c:cat>
          <c:val>
            <c:numRef>
              <c:f>Datos!$G$18</c:f>
              <c:numCache>
                <c:formatCode>#,##0</c:formatCode>
                <c:ptCount val="1"/>
                <c:pt idx="0">
                  <c:v>594</c:v>
                </c:pt>
              </c:numCache>
            </c:numRef>
          </c:val>
        </c:ser>
        <c:ser>
          <c:idx val="6"/>
          <c:order val="6"/>
          <c:tx>
            <c:strRef>
              <c:f>Datos!$F$19</c:f>
              <c:strCache>
                <c:ptCount val="1"/>
                <c:pt idx="0">
                  <c:v>Contratado por Empresa Privada</c:v>
                </c:pt>
              </c:strCache>
            </c:strRef>
          </c:tx>
          <c:spPr>
            <a:solidFill>
              <a:srgbClr val="314004"/>
            </a:solidFill>
            <a:ln>
              <a:noFill/>
            </a:ln>
          </c:spPr>
          <c:cat>
            <c:numRef>
              <c:f>Datos!$G$12</c:f>
              <c:numCache>
                <c:formatCode>#,##0</c:formatCode>
                <c:ptCount val="1"/>
                <c:pt idx="0">
                  <c:v>48</c:v>
                </c:pt>
              </c:numCache>
            </c:numRef>
          </c:cat>
          <c:val>
            <c:numRef>
              <c:f>Datos!$G$19</c:f>
              <c:numCache>
                <c:formatCode>[$-480A]General</c:formatCode>
                <c:ptCount val="1"/>
                <c:pt idx="0">
                  <c:v>2387</c:v>
                </c:pt>
              </c:numCache>
            </c:numRef>
          </c:val>
        </c:ser>
        <c:ser>
          <c:idx val="7"/>
          <c:order val="7"/>
          <c:tx>
            <c:strRef>
              <c:f>Datos!$F$20</c:f>
              <c:strCache>
                <c:ptCount val="1"/>
                <c:pt idx="0">
                  <c:v>Contratado por Persona Juridicas</c:v>
                </c:pt>
              </c:strCache>
            </c:strRef>
          </c:tx>
          <c:spPr>
            <a:solidFill>
              <a:srgbClr val="AECF00"/>
            </a:solidFill>
            <a:ln>
              <a:noFill/>
            </a:ln>
          </c:spPr>
          <c:cat>
            <c:numRef>
              <c:f>Datos!$G$12</c:f>
              <c:numCache>
                <c:formatCode>#,##0</c:formatCode>
                <c:ptCount val="1"/>
                <c:pt idx="0">
                  <c:v>48</c:v>
                </c:pt>
              </c:numCache>
            </c:numRef>
          </c:cat>
          <c:val>
            <c:numRef>
              <c:f>Datos!$G$20</c:f>
              <c:numCache>
                <c:formatCode>#,##0</c:formatCode>
                <c:ptCount val="1"/>
                <c:pt idx="0">
                  <c:v>4</c:v>
                </c:pt>
              </c:numCache>
            </c:numRef>
          </c:val>
        </c:ser>
        <c:ser>
          <c:idx val="8"/>
          <c:order val="8"/>
          <c:tx>
            <c:strRef>
              <c:f>Datos!$F$21</c:f>
              <c:strCache>
                <c:ptCount val="1"/>
                <c:pt idx="0">
                  <c:v>Contratado por Persona Natural</c:v>
                </c:pt>
              </c:strCache>
            </c:strRef>
          </c:tx>
          <c:spPr>
            <a:solidFill>
              <a:srgbClr val="4B1F6F"/>
            </a:solidFill>
            <a:ln>
              <a:noFill/>
            </a:ln>
          </c:spPr>
          <c:cat>
            <c:numRef>
              <c:f>Datos!$G$12</c:f>
              <c:numCache>
                <c:formatCode>#,##0</c:formatCode>
                <c:ptCount val="1"/>
                <c:pt idx="0">
                  <c:v>48</c:v>
                </c:pt>
              </c:numCache>
            </c:numRef>
          </c:cat>
          <c:val>
            <c:numRef>
              <c:f>Datos!$G$21</c:f>
              <c:numCache>
                <c:formatCode>#,##0</c:formatCode>
                <c:ptCount val="1"/>
                <c:pt idx="0">
                  <c:v>7</c:v>
                </c:pt>
              </c:numCache>
            </c:numRef>
          </c:val>
        </c:ser>
        <c:ser>
          <c:idx val="9"/>
          <c:order val="9"/>
          <c:tx>
            <c:strRef>
              <c:f>Datos!$F$22</c:f>
              <c:strCache>
                <c:ptCount val="1"/>
                <c:pt idx="0">
                  <c:v>Contratado proy.gubernamental</c:v>
                </c:pt>
              </c:strCache>
            </c:strRef>
          </c:tx>
          <c:spPr>
            <a:solidFill>
              <a:srgbClr val="FF950E"/>
            </a:solidFill>
            <a:ln>
              <a:noFill/>
            </a:ln>
          </c:spPr>
          <c:cat>
            <c:numRef>
              <c:f>Datos!$G$12</c:f>
              <c:numCache>
                <c:formatCode>#,##0</c:formatCode>
                <c:ptCount val="1"/>
                <c:pt idx="0">
                  <c:v>48</c:v>
                </c:pt>
              </c:numCache>
            </c:numRef>
          </c:cat>
          <c:val>
            <c:numRef>
              <c:f>Datos!$G$22</c:f>
              <c:numCache>
                <c:formatCode>#,##0</c:formatCode>
                <c:ptCount val="1"/>
                <c:pt idx="0">
                  <c:v>15</c:v>
                </c:pt>
              </c:numCache>
            </c:numRef>
          </c:val>
        </c:ser>
        <c:ser>
          <c:idx val="10"/>
          <c:order val="10"/>
          <c:tx>
            <c:strRef>
              <c:f>Datos!$F$23</c:f>
              <c:strCache>
                <c:ptCount val="1"/>
                <c:pt idx="0">
                  <c:v>Dependiente Económico</c:v>
                </c:pt>
              </c:strCache>
            </c:strRef>
          </c:tx>
          <c:spPr>
            <a:solidFill>
              <a:srgbClr val="C5000B"/>
            </a:solidFill>
            <a:ln>
              <a:noFill/>
            </a:ln>
          </c:spPr>
          <c:cat>
            <c:numRef>
              <c:f>Datos!$G$12</c:f>
              <c:numCache>
                <c:formatCode>#,##0</c:formatCode>
                <c:ptCount val="1"/>
                <c:pt idx="0">
                  <c:v>48</c:v>
                </c:pt>
              </c:numCache>
            </c:numRef>
          </c:cat>
          <c:val>
            <c:numRef>
              <c:f>Datos!$G$23</c:f>
              <c:numCache>
                <c:formatCode>[$-480A]General</c:formatCode>
                <c:ptCount val="1"/>
                <c:pt idx="0">
                  <c:v>2601</c:v>
                </c:pt>
              </c:numCache>
            </c:numRef>
          </c:val>
        </c:ser>
        <c:ser>
          <c:idx val="11"/>
          <c:order val="11"/>
          <c:tx>
            <c:strRef>
              <c:f>Datos!$F$24</c:f>
              <c:strCache>
                <c:ptCount val="1"/>
                <c:pt idx="0">
                  <c:v>Deportista</c:v>
                </c:pt>
              </c:strCache>
            </c:strRef>
          </c:tx>
          <c:spPr>
            <a:solidFill>
              <a:srgbClr val="0084D1"/>
            </a:solidFill>
            <a:ln>
              <a:noFill/>
            </a:ln>
          </c:spPr>
          <c:cat>
            <c:numRef>
              <c:f>Datos!$G$12</c:f>
              <c:numCache>
                <c:formatCode>#,##0</c:formatCode>
                <c:ptCount val="1"/>
                <c:pt idx="0">
                  <c:v>48</c:v>
                </c:pt>
              </c:numCache>
            </c:numRef>
          </c:cat>
          <c:val>
            <c:numRef>
              <c:f>Datos!$G$24</c:f>
              <c:numCache>
                <c:formatCode>#,##0</c:formatCode>
                <c:ptCount val="1"/>
                <c:pt idx="0">
                  <c:v>53</c:v>
                </c:pt>
              </c:numCache>
            </c:numRef>
          </c:val>
        </c:ser>
        <c:ser>
          <c:idx val="12"/>
          <c:order val="12"/>
          <c:tx>
            <c:strRef>
              <c:f>Datos!$F$25</c:f>
              <c:strCache>
                <c:ptCount val="1"/>
                <c:pt idx="0">
                  <c:v>Profesional</c:v>
                </c:pt>
              </c:strCache>
            </c:strRef>
          </c:tx>
          <c:spPr>
            <a:solidFill>
              <a:srgbClr val="004586"/>
            </a:solidFill>
            <a:ln>
              <a:noFill/>
            </a:ln>
          </c:spPr>
          <c:cat>
            <c:numRef>
              <c:f>Datos!$G$12</c:f>
              <c:numCache>
                <c:formatCode>#,##0</c:formatCode>
                <c:ptCount val="1"/>
                <c:pt idx="0">
                  <c:v>48</c:v>
                </c:pt>
              </c:numCache>
            </c:numRef>
          </c:cat>
          <c:val>
            <c:numRef>
              <c:f>Datos!$G$25</c:f>
              <c:numCache>
                <c:formatCode>[$-480A]General</c:formatCode>
                <c:ptCount val="1"/>
                <c:pt idx="0">
                  <c:v>2193</c:v>
                </c:pt>
              </c:numCache>
            </c:numRef>
          </c:val>
        </c:ser>
        <c:ser>
          <c:idx val="13"/>
          <c:order val="13"/>
          <c:tx>
            <c:strRef>
              <c:f>Datos!$F$26</c:f>
              <c:strCache>
                <c:ptCount val="1"/>
                <c:pt idx="0">
                  <c:v>Trabajador Migrante</c:v>
                </c:pt>
              </c:strCache>
            </c:strRef>
          </c:tx>
          <c:spPr>
            <a:solidFill>
              <a:srgbClr val="FF420E"/>
            </a:solidFill>
            <a:ln>
              <a:noFill/>
            </a:ln>
          </c:spPr>
          <c:cat>
            <c:numRef>
              <c:f>Datos!$G$12</c:f>
              <c:numCache>
                <c:formatCode>#,##0</c:formatCode>
                <c:ptCount val="1"/>
                <c:pt idx="0">
                  <c:v>48</c:v>
                </c:pt>
              </c:numCache>
            </c:numRef>
          </c:cat>
          <c:val>
            <c:numRef>
              <c:f>Datos!$G$26</c:f>
              <c:numCache>
                <c:formatCode>#,##0</c:formatCode>
                <c:ptCount val="1"/>
                <c:pt idx="0">
                  <c:v>21</c:v>
                </c:pt>
              </c:numCache>
            </c:numRef>
          </c:val>
        </c:ser>
        <c:axId val="88478464"/>
        <c:axId val="88005248"/>
      </c:barChart>
      <c:valAx>
        <c:axId val="88005248"/>
        <c:scaling>
          <c:orientation val="minMax"/>
        </c:scaling>
        <c:axPos val="b"/>
        <c:majorGridlines>
          <c:spPr>
            <a:ln>
              <a:solidFill>
                <a:srgbClr val="B3B3B3"/>
              </a:solidFill>
            </a:ln>
          </c:spPr>
        </c:majorGridlines>
        <c:title>
          <c:tx>
            <c:rich>
              <a:bodyPr/>
              <a:lstStyle/>
              <a:p>
                <a:pPr>
                  <a:defRPr sz="900" b="0"/>
                </a:pPr>
                <a:r>
                  <a:rPr lang="es-HN" dirty="0"/>
                  <a:t>Extranjeros en miles</a:t>
                </a:r>
              </a:p>
            </c:rich>
          </c:tx>
          <c:layout>
            <c:manualLayout>
              <c:xMode val="edge"/>
              <c:yMode val="edge"/>
              <c:x val="7.5560104450972665E-2"/>
              <c:y val="0.9194725339852573"/>
            </c:manualLayout>
          </c:layout>
        </c:title>
        <c:numFmt formatCode="#,##0" sourceLinked="1"/>
        <c:majorTickMark val="none"/>
        <c:tickLblPos val="nextTo"/>
        <c:spPr>
          <a:ln>
            <a:solidFill>
              <a:srgbClr val="B3B3B3"/>
            </a:solidFill>
          </a:ln>
        </c:spPr>
        <c:txPr>
          <a:bodyPr/>
          <a:lstStyle/>
          <a:p>
            <a:pPr>
              <a:defRPr sz="1000" b="0"/>
            </a:pPr>
            <a:endParaRPr lang="es-ES"/>
          </a:p>
        </c:txPr>
        <c:crossAx val="88478464"/>
        <c:crosses val="autoZero"/>
        <c:crossBetween val="between"/>
      </c:valAx>
      <c:catAx>
        <c:axId val="88478464"/>
        <c:scaling>
          <c:orientation val="minMax"/>
        </c:scaling>
        <c:delete val="1"/>
        <c:axPos val="l"/>
        <c:title>
          <c:tx>
            <c:rich>
              <a:bodyPr/>
              <a:lstStyle/>
              <a:p>
                <a:pPr>
                  <a:defRPr sz="900" b="0"/>
                </a:pPr>
                <a:r>
                  <a:rPr lang="es-HN" dirty="0"/>
                  <a:t>Categorías migratorias</a:t>
                </a:r>
              </a:p>
            </c:rich>
          </c:tx>
          <c:layout>
            <c:manualLayout>
              <c:xMode val="edge"/>
              <c:yMode val="edge"/>
              <c:x val="0.50892858129575891"/>
              <c:y val="0.33916892493311868"/>
            </c:manualLayout>
          </c:layout>
        </c:title>
        <c:numFmt formatCode="#,##0" sourceLinked="1"/>
        <c:majorTickMark val="none"/>
        <c:tickLblPos val="none"/>
        <c:crossAx val="88005248"/>
        <c:crosses val="autoZero"/>
        <c:auto val="1"/>
        <c:lblAlgn val="ctr"/>
        <c:lblOffset val="100"/>
      </c:catAx>
      <c:spPr>
        <a:noFill/>
        <a:ln>
          <a:solidFill>
            <a:srgbClr val="B3B3B3"/>
          </a:solidFill>
          <a:prstDash val="solid"/>
        </a:ln>
      </c:spPr>
    </c:plotArea>
    <c:legend>
      <c:legendPos val="r"/>
      <c:layout>
        <c:manualLayout>
          <c:xMode val="edge"/>
          <c:yMode val="edge"/>
          <c:x val="0.42593012223096038"/>
          <c:y val="0.14037520735243983"/>
          <c:w val="0.57109943236783811"/>
          <c:h val="0.83858329937894338"/>
        </c:manualLayout>
      </c:layout>
      <c:spPr>
        <a:noFill/>
        <a:ln>
          <a:noFill/>
        </a:ln>
      </c:spPr>
      <c:txPr>
        <a:bodyPr/>
        <a:lstStyle/>
        <a:p>
          <a:pPr>
            <a:defRPr sz="1000" b="0"/>
          </a:pPr>
          <a:endParaRPr lang="es-ES"/>
        </a:p>
      </c:txPr>
    </c:legend>
    <c:plotVisOnly val="1"/>
    <c:dispBlanksAs val="gap"/>
  </c:chart>
  <c:spPr>
    <a:ln>
      <a:solidFill>
        <a:srgbClr val="000000"/>
      </a:solidFill>
      <a:prstDash val="solid"/>
    </a:ln>
  </c:sp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1 Marcador de encabezado"/>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defRPr sz="1400"/>
            </a:pPr>
            <a:endParaRPr lang="es-HN" sz="1400" b="0" i="0" u="none" strike="noStrike" kern="1200">
              <a:ln>
                <a:noFill/>
              </a:ln>
              <a:latin typeface="Arial" pitchFamily="18"/>
              <a:ea typeface="Microsoft YaHei" pitchFamily="2"/>
              <a:cs typeface="Mangal" pitchFamily="2"/>
            </a:endParaRPr>
          </a:p>
        </p:txBody>
      </p:sp>
      <p:sp>
        <p:nvSpPr>
          <p:cNvPr id="3" name="2 Marcador de fecha"/>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lstStyle/>
          <a:p>
            <a:pPr marL="0" marR="0" lvl="0" indent="0" algn="r" rtl="0" hangingPunct="0">
              <a:lnSpc>
                <a:spcPct val="100000"/>
              </a:lnSpc>
              <a:spcBef>
                <a:spcPts val="0"/>
              </a:spcBef>
              <a:spcAft>
                <a:spcPts val="0"/>
              </a:spcAft>
              <a:buNone/>
              <a:tabLst/>
              <a:defRPr sz="1400"/>
            </a:pPr>
            <a:endParaRPr lang="es-HN" sz="1400" b="0" i="0" u="none" strike="noStrike" kern="1200">
              <a:ln>
                <a:noFill/>
              </a:ln>
              <a:latin typeface="Arial" pitchFamily="18"/>
              <a:ea typeface="Microsoft YaHei" pitchFamily="2"/>
              <a:cs typeface="Mangal" pitchFamily="2"/>
            </a:endParaRPr>
          </a:p>
        </p:txBody>
      </p:sp>
      <p:sp>
        <p:nvSpPr>
          <p:cNvPr id="4" name="3 Marcador de pie de página"/>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lstStyle/>
          <a:p>
            <a:pPr marL="0" marR="0" lvl="0" indent="0" rtl="0" hangingPunct="0">
              <a:lnSpc>
                <a:spcPct val="100000"/>
              </a:lnSpc>
              <a:spcBef>
                <a:spcPts val="0"/>
              </a:spcBef>
              <a:spcAft>
                <a:spcPts val="0"/>
              </a:spcAft>
              <a:buNone/>
              <a:tabLst/>
              <a:defRPr sz="1400"/>
            </a:pPr>
            <a:endParaRPr lang="es-HN" sz="1400" b="0" i="0" u="none" strike="noStrike" kern="1200">
              <a:ln>
                <a:noFill/>
              </a:ln>
              <a:latin typeface="Arial" pitchFamily="18"/>
              <a:ea typeface="Microsoft YaHei" pitchFamily="2"/>
              <a:cs typeface="Mangal" pitchFamily="2"/>
            </a:endParaRPr>
          </a:p>
        </p:txBody>
      </p:sp>
      <p:sp>
        <p:nvSpPr>
          <p:cNvPr id="5" name="4 Marcador de número de diapositiva"/>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lstStyle/>
          <a:p>
            <a:pPr marL="0" marR="0" lvl="0" indent="0" algn="r" rtl="0" hangingPunct="0">
              <a:lnSpc>
                <a:spcPct val="100000"/>
              </a:lnSpc>
              <a:spcBef>
                <a:spcPts val="0"/>
              </a:spcBef>
              <a:spcAft>
                <a:spcPts val="0"/>
              </a:spcAft>
              <a:buNone/>
              <a:tabLst/>
              <a:defRPr sz="1400"/>
            </a:pPr>
            <a:fld id="{7CDB7EE0-D9D7-47BB-B3C4-8731F2011C9F}" type="slidenum">
              <a:rPr/>
              <a:pPr marL="0" marR="0" lvl="0" indent="0" algn="r" rtl="0" hangingPunct="0">
                <a:lnSpc>
                  <a:spcPct val="100000"/>
                </a:lnSpc>
                <a:spcBef>
                  <a:spcPts val="0"/>
                </a:spcBef>
                <a:spcAft>
                  <a:spcPts val="0"/>
                </a:spcAft>
                <a:buNone/>
                <a:tabLst/>
                <a:defRPr sz="1400"/>
              </a:pPr>
              <a:t>‹Nº›</a:t>
            </a:fld>
            <a:endParaRPr lang="es-HN" sz="1400" b="0" i="0" u="none" strike="noStrike" kern="1200">
              <a:ln>
                <a:noFill/>
              </a:ln>
              <a:latin typeface="Arial" pitchFamily="18"/>
              <a:ea typeface="Microsoft YaHei" pitchFamily="2"/>
              <a:cs typeface="Mangal" pitchFamily="2"/>
            </a:endParaRPr>
          </a:p>
        </p:txBody>
      </p:sp>
    </p:spTree>
    <p:extLst>
      <p:ext uri="{BB962C8B-B14F-4D97-AF65-F5344CB8AC3E}">
        <p14:creationId xmlns="" xmlns:p14="http://schemas.microsoft.com/office/powerpoint/2010/main" val="20221140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idx="2"/>
          </p:nvPr>
        </p:nvSpPr>
        <p:spPr>
          <a:xfrm>
            <a:off x="1107000" y="812520"/>
            <a:ext cx="5345280" cy="4008959"/>
          </a:xfrm>
          <a:prstGeom prst="rect">
            <a:avLst/>
          </a:prstGeom>
          <a:noFill/>
          <a:ln>
            <a:noFill/>
            <a:prstDash val="solid"/>
          </a:ln>
        </p:spPr>
      </p:sp>
      <p:sp>
        <p:nvSpPr>
          <p:cNvPr id="3" name="2 Marcador de notas"/>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es-HN"/>
          </a:p>
        </p:txBody>
      </p:sp>
      <p:sp>
        <p:nvSpPr>
          <p:cNvPr id="4" name="3 Marcador de encabezado"/>
          <p:cNvSpPr txBox="1">
            <a:spLocks noGrp="1"/>
          </p:cNvSpPr>
          <p:nvPr>
            <p:ph type="hdr" sz="quarter"/>
          </p:nvPr>
        </p:nvSpPr>
        <p:spPr>
          <a:xfrm>
            <a:off x="0" y="0"/>
            <a:ext cx="3280680" cy="534240"/>
          </a:xfrm>
          <a:prstGeom prst="rect">
            <a:avLst/>
          </a:prstGeom>
          <a:noFill/>
          <a:ln>
            <a:noFill/>
          </a:ln>
        </p:spPr>
        <p:txBody>
          <a:bodyPr lIns="0" tIns="0" rIns="0" bIns="0" anchorCtr="0"/>
          <a:lstStyle>
            <a:lvl1pPr lvl="0" rtl="0" hangingPunct="0">
              <a:buNone/>
              <a:tabLst/>
              <a:defRPr lang="es-HN" sz="1400" kern="1200">
                <a:latin typeface="Times New Roman" pitchFamily="18"/>
                <a:ea typeface="Lucida Sans Unicode" pitchFamily="2"/>
                <a:cs typeface="Tahoma" pitchFamily="2"/>
              </a:defRPr>
            </a:lvl1pPr>
          </a:lstStyle>
          <a:p>
            <a:pPr lvl="0"/>
            <a:endParaRPr lang="es-HN"/>
          </a:p>
        </p:txBody>
      </p:sp>
      <p:sp>
        <p:nvSpPr>
          <p:cNvPr id="5" name="4 Marcador de fecha"/>
          <p:cNvSpPr txBox="1">
            <a:spLocks noGrp="1"/>
          </p:cNvSpPr>
          <p:nvPr>
            <p:ph type="dt" idx="1"/>
          </p:nvPr>
        </p:nvSpPr>
        <p:spPr>
          <a:xfrm>
            <a:off x="4278960" y="0"/>
            <a:ext cx="3280680" cy="534240"/>
          </a:xfrm>
          <a:prstGeom prst="rect">
            <a:avLst/>
          </a:prstGeom>
          <a:noFill/>
          <a:ln>
            <a:noFill/>
          </a:ln>
        </p:spPr>
        <p:txBody>
          <a:bodyPr lIns="0" tIns="0" rIns="0" bIns="0" anchorCtr="0"/>
          <a:lstStyle>
            <a:lvl1pPr lvl="0" algn="r" rtl="0" hangingPunct="0">
              <a:buNone/>
              <a:tabLst/>
              <a:defRPr lang="es-HN" sz="1400" kern="1200">
                <a:latin typeface="Times New Roman" pitchFamily="18"/>
                <a:ea typeface="Lucida Sans Unicode" pitchFamily="2"/>
                <a:cs typeface="Tahoma" pitchFamily="2"/>
              </a:defRPr>
            </a:lvl1pPr>
          </a:lstStyle>
          <a:p>
            <a:pPr lvl="0"/>
            <a:endParaRPr lang="es-HN"/>
          </a:p>
        </p:txBody>
      </p:sp>
      <p:sp>
        <p:nvSpPr>
          <p:cNvPr id="6" name="5 Marcador de pie de página"/>
          <p:cNvSpPr txBox="1">
            <a:spLocks noGrp="1"/>
          </p:cNvSpPr>
          <p:nvPr>
            <p:ph type="ftr" sz="quarter" idx="4"/>
          </p:nvPr>
        </p:nvSpPr>
        <p:spPr>
          <a:xfrm>
            <a:off x="0" y="10157400"/>
            <a:ext cx="3280680" cy="534240"/>
          </a:xfrm>
          <a:prstGeom prst="rect">
            <a:avLst/>
          </a:prstGeom>
          <a:noFill/>
          <a:ln>
            <a:noFill/>
          </a:ln>
        </p:spPr>
        <p:txBody>
          <a:bodyPr lIns="0" tIns="0" rIns="0" bIns="0" anchor="b" anchorCtr="0"/>
          <a:lstStyle>
            <a:lvl1pPr lvl="0" rtl="0" hangingPunct="0">
              <a:buNone/>
              <a:tabLst/>
              <a:defRPr lang="es-HN" sz="1400" kern="1200">
                <a:latin typeface="Times New Roman" pitchFamily="18"/>
                <a:ea typeface="Lucida Sans Unicode" pitchFamily="2"/>
                <a:cs typeface="Tahoma" pitchFamily="2"/>
              </a:defRPr>
            </a:lvl1pPr>
          </a:lstStyle>
          <a:p>
            <a:pPr lvl="0"/>
            <a:endParaRPr lang="es-HN"/>
          </a:p>
        </p:txBody>
      </p:sp>
      <p:sp>
        <p:nvSpPr>
          <p:cNvPr id="7" name="6 Marcador de número de diapositiva"/>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lstStyle>
            <a:lvl1pPr lvl="0" algn="r" rtl="0" hangingPunct="0">
              <a:buNone/>
              <a:tabLst/>
              <a:defRPr lang="es-HN" sz="1400" kern="1200">
                <a:latin typeface="Times New Roman" pitchFamily="18"/>
                <a:ea typeface="Lucida Sans Unicode" pitchFamily="2"/>
                <a:cs typeface="Tahoma" pitchFamily="2"/>
              </a:defRPr>
            </a:lvl1pPr>
          </a:lstStyle>
          <a:p>
            <a:pPr lvl="0"/>
            <a:fld id="{197FF788-A94F-44E6-9147-00C9F0736B08}" type="slidenum">
              <a:rPr/>
              <a:pPr lvl="0"/>
              <a:t>‹Nº›</a:t>
            </a:fld>
            <a:endParaRPr lang="es-HN"/>
          </a:p>
        </p:txBody>
      </p:sp>
    </p:spTree>
    <p:extLst>
      <p:ext uri="{BB962C8B-B14F-4D97-AF65-F5344CB8AC3E}">
        <p14:creationId xmlns="" xmlns:p14="http://schemas.microsoft.com/office/powerpoint/2010/main" val="1372539602"/>
      </p:ext>
    </p:extLst>
  </p:cSld>
  <p:clrMap bg1="lt1" tx1="dk1" bg2="lt2" tx2="dk2" accent1="accent1" accent2="accent2" accent3="accent3" accent4="accent4" accent5="accent5" accent6="accent6" hlink="hlink" folHlink="folHlink"/>
  <p:notesStyle>
    <a:lvl1pPr marL="216000" marR="0" indent="-216000" rtl="0" hangingPunct="0">
      <a:tabLst/>
      <a:defRPr lang="es-HN" sz="2000" b="0" i="0" u="none" strike="noStrike" kern="1200">
        <a:ln>
          <a:noFill/>
        </a:ln>
        <a:latin typeface="Arial"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noResize="1"/>
          </p:cNvSpPr>
          <p:nvPr>
            <p:ph type="sldImg"/>
          </p:nvPr>
        </p:nvSpPr>
        <p:spPr>
          <a:xfrm>
            <a:off x="1312863" y="1027113"/>
            <a:ext cx="4933950" cy="3700462"/>
          </a:xfrm>
          <a:solidFill>
            <a:srgbClr val="CFE7F5"/>
          </a:solidFill>
          <a:ln w="25400">
            <a:solidFill>
              <a:srgbClr val="808080"/>
            </a:solidFill>
            <a:prstDash val="solid"/>
          </a:ln>
        </p:spPr>
      </p:sp>
      <p:sp>
        <p:nvSpPr>
          <p:cNvPr id="3" name="2 Marcador de notas"/>
          <p:cNvSpPr txBox="1">
            <a:spLocks noGrp="1"/>
          </p:cNvSpPr>
          <p:nvPr>
            <p:ph type="body" sz="quarter" idx="1"/>
          </p:nvPr>
        </p:nvSpPr>
        <p:spPr>
          <a:xfrm>
            <a:off x="1169640" y="5086800"/>
            <a:ext cx="5226120" cy="4107240"/>
          </a:xfrm>
        </p:spPr>
        <p:txBody>
          <a:bodyPr>
            <a:spAutoFit/>
          </a:bodyPr>
          <a:lstStyle/>
          <a:p>
            <a:endParaRPr lang="es-HN" sz="2400" dirty="0">
              <a:solidFill>
                <a:srgbClr val="000000"/>
              </a:solidFill>
              <a:latin typeface="Thorndale" pitchFamily="18"/>
              <a:cs typeface="Tahoma" pitchFamily="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noResize="1"/>
          </p:cNvSpPr>
          <p:nvPr>
            <p:ph type="sldImg"/>
          </p:nvPr>
        </p:nvSpPr>
        <p:spPr>
          <a:xfrm>
            <a:off x="1312863" y="1027113"/>
            <a:ext cx="4933950" cy="3700462"/>
          </a:xfrm>
          <a:solidFill>
            <a:srgbClr val="CFE7F5"/>
          </a:solidFill>
          <a:ln w="25400">
            <a:solidFill>
              <a:srgbClr val="808080"/>
            </a:solidFill>
            <a:prstDash val="solid"/>
          </a:ln>
        </p:spPr>
      </p:sp>
      <p:sp>
        <p:nvSpPr>
          <p:cNvPr id="3" name="2 Marcador de notas"/>
          <p:cNvSpPr txBox="1">
            <a:spLocks noGrp="1"/>
          </p:cNvSpPr>
          <p:nvPr>
            <p:ph type="body" sz="quarter" idx="1"/>
          </p:nvPr>
        </p:nvSpPr>
        <p:spPr>
          <a:xfrm>
            <a:off x="1169640" y="5086800"/>
            <a:ext cx="5226120" cy="4107240"/>
          </a:xfrm>
        </p:spPr>
        <p:txBody>
          <a:bodyPr/>
          <a:lstStyle/>
          <a:p>
            <a:endParaRPr lang="es-HN" sz="2400">
              <a:solidFill>
                <a:srgbClr val="000000"/>
              </a:solidFill>
              <a:latin typeface="Thorndale" pitchFamily="18"/>
              <a:cs typeface="Tahoma" pitchFamily="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noResize="1"/>
          </p:cNvSpPr>
          <p:nvPr>
            <p:ph type="sldImg"/>
          </p:nvPr>
        </p:nvSpPr>
        <p:spPr>
          <a:xfrm>
            <a:off x="1312863" y="1027113"/>
            <a:ext cx="4933950" cy="3700462"/>
          </a:xfrm>
          <a:solidFill>
            <a:srgbClr val="CFE7F5"/>
          </a:solidFill>
          <a:ln w="25400">
            <a:solidFill>
              <a:srgbClr val="808080"/>
            </a:solidFill>
            <a:prstDash val="solid"/>
          </a:ln>
        </p:spPr>
      </p:sp>
      <p:sp>
        <p:nvSpPr>
          <p:cNvPr id="3" name="2 Marcador de notas"/>
          <p:cNvSpPr txBox="1">
            <a:spLocks noGrp="1"/>
          </p:cNvSpPr>
          <p:nvPr>
            <p:ph type="body" sz="quarter" idx="1"/>
          </p:nvPr>
        </p:nvSpPr>
        <p:spPr>
          <a:xfrm>
            <a:off x="1169640" y="5086800"/>
            <a:ext cx="5226120" cy="4107240"/>
          </a:xfrm>
        </p:spPr>
        <p:txBody>
          <a:bodyPr/>
          <a:lstStyle/>
          <a:p>
            <a:endParaRPr lang="es-HN" sz="2400">
              <a:solidFill>
                <a:srgbClr val="000000"/>
              </a:solidFill>
              <a:latin typeface="Thorndale" pitchFamily="18"/>
              <a:cs typeface="Tahoma" pitchFamily="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noResize="1"/>
          </p:cNvSpPr>
          <p:nvPr>
            <p:ph type="sldImg"/>
          </p:nvPr>
        </p:nvSpPr>
        <p:spPr>
          <a:xfrm>
            <a:off x="1312863" y="1027113"/>
            <a:ext cx="4933950" cy="3700462"/>
          </a:xfrm>
          <a:solidFill>
            <a:srgbClr val="CFE7F5"/>
          </a:solidFill>
          <a:ln w="25400">
            <a:solidFill>
              <a:srgbClr val="808080"/>
            </a:solidFill>
            <a:prstDash val="solid"/>
          </a:ln>
        </p:spPr>
      </p:sp>
      <p:sp>
        <p:nvSpPr>
          <p:cNvPr id="3" name="2 Marcador de notas"/>
          <p:cNvSpPr txBox="1">
            <a:spLocks noGrp="1"/>
          </p:cNvSpPr>
          <p:nvPr>
            <p:ph type="body" sz="quarter" idx="1"/>
          </p:nvPr>
        </p:nvSpPr>
        <p:spPr>
          <a:xfrm>
            <a:off x="1169640" y="5086800"/>
            <a:ext cx="5226120" cy="4107240"/>
          </a:xfrm>
        </p:spPr>
        <p:txBody>
          <a:bodyPr>
            <a:spAutoFit/>
          </a:bodyPr>
          <a:lstStyle/>
          <a:p>
            <a:endParaRPr lang="es-HN" sz="2400" dirty="0">
              <a:solidFill>
                <a:srgbClr val="000000"/>
              </a:solidFill>
              <a:latin typeface="Thorndale" pitchFamily="18"/>
              <a:cs typeface="Tahoma" pitchFamily="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noResize="1"/>
          </p:cNvSpPr>
          <p:nvPr>
            <p:ph type="sldImg"/>
          </p:nvPr>
        </p:nvSpPr>
        <p:spPr>
          <a:xfrm>
            <a:off x="1312863" y="1027113"/>
            <a:ext cx="4933950" cy="3700462"/>
          </a:xfrm>
          <a:solidFill>
            <a:srgbClr val="CFE7F5"/>
          </a:solidFill>
          <a:ln w="25400">
            <a:solidFill>
              <a:srgbClr val="808080"/>
            </a:solidFill>
            <a:prstDash val="solid"/>
          </a:ln>
        </p:spPr>
      </p:sp>
      <p:sp>
        <p:nvSpPr>
          <p:cNvPr id="3" name="2 Marcador de notas"/>
          <p:cNvSpPr txBox="1">
            <a:spLocks noGrp="1"/>
          </p:cNvSpPr>
          <p:nvPr>
            <p:ph type="body" sz="quarter" idx="1"/>
          </p:nvPr>
        </p:nvSpPr>
        <p:spPr>
          <a:xfrm>
            <a:off x="1169640" y="5086800"/>
            <a:ext cx="5226120" cy="4107240"/>
          </a:xfrm>
        </p:spPr>
        <p:txBody>
          <a:bodyPr>
            <a:spAutoFit/>
          </a:bodyPr>
          <a:lstStyle/>
          <a:p>
            <a:endParaRPr lang="es-HN" sz="2400" dirty="0">
              <a:solidFill>
                <a:srgbClr val="000000"/>
              </a:solidFill>
              <a:latin typeface="Thorndale" pitchFamily="18"/>
              <a:cs typeface="Tahoma" pitchFamily="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noResize="1"/>
          </p:cNvSpPr>
          <p:nvPr>
            <p:ph type="sldImg"/>
          </p:nvPr>
        </p:nvSpPr>
        <p:spPr>
          <a:xfrm>
            <a:off x="1312863" y="1027113"/>
            <a:ext cx="4933950" cy="3700462"/>
          </a:xfrm>
          <a:solidFill>
            <a:srgbClr val="CFE7F5"/>
          </a:solidFill>
          <a:ln w="25400">
            <a:solidFill>
              <a:srgbClr val="808080"/>
            </a:solidFill>
            <a:prstDash val="solid"/>
          </a:ln>
        </p:spPr>
      </p:sp>
      <p:sp>
        <p:nvSpPr>
          <p:cNvPr id="3" name="2 Marcador de notas"/>
          <p:cNvSpPr txBox="1">
            <a:spLocks noGrp="1"/>
          </p:cNvSpPr>
          <p:nvPr>
            <p:ph type="body" sz="quarter" idx="1"/>
          </p:nvPr>
        </p:nvSpPr>
        <p:spPr>
          <a:xfrm>
            <a:off x="1169640" y="5086800"/>
            <a:ext cx="5226120" cy="4107240"/>
          </a:xfrm>
        </p:spPr>
        <p:txBody>
          <a:bodyPr>
            <a:spAutoFit/>
          </a:bodyPr>
          <a:lstStyle/>
          <a:p>
            <a:endParaRPr lang="es-HN" sz="2400" dirty="0">
              <a:solidFill>
                <a:srgbClr val="000000"/>
              </a:solidFill>
              <a:latin typeface="Thorndale" pitchFamily="18"/>
              <a:cs typeface="Tahoma" pitchFamily="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noResize="1"/>
          </p:cNvSpPr>
          <p:nvPr>
            <p:ph type="sldImg"/>
          </p:nvPr>
        </p:nvSpPr>
        <p:spPr>
          <a:xfrm>
            <a:off x="1312863" y="1027113"/>
            <a:ext cx="4933950" cy="3700462"/>
          </a:xfrm>
          <a:solidFill>
            <a:srgbClr val="CFE7F5"/>
          </a:solidFill>
          <a:ln w="25400">
            <a:solidFill>
              <a:srgbClr val="808080"/>
            </a:solidFill>
            <a:prstDash val="solid"/>
          </a:ln>
        </p:spPr>
      </p:sp>
      <p:sp>
        <p:nvSpPr>
          <p:cNvPr id="3" name="2 Marcador de notas"/>
          <p:cNvSpPr txBox="1">
            <a:spLocks noGrp="1"/>
          </p:cNvSpPr>
          <p:nvPr>
            <p:ph type="body" sz="quarter" idx="1"/>
          </p:nvPr>
        </p:nvSpPr>
        <p:spPr>
          <a:xfrm>
            <a:off x="1169640" y="5086800"/>
            <a:ext cx="5226120" cy="4107240"/>
          </a:xfrm>
        </p:spPr>
        <p:txBody>
          <a:bodyPr>
            <a:spAutoFit/>
          </a:bodyPr>
          <a:lstStyle/>
          <a:p>
            <a:endParaRPr lang="es-HN" sz="2400" dirty="0">
              <a:solidFill>
                <a:srgbClr val="000000"/>
              </a:solidFill>
              <a:latin typeface="Thorndale" pitchFamily="18"/>
              <a:cs typeface="Tahoma" pitchFamily="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noResize="1"/>
          </p:cNvSpPr>
          <p:nvPr>
            <p:ph type="sldImg"/>
          </p:nvPr>
        </p:nvSpPr>
        <p:spPr>
          <a:xfrm>
            <a:off x="1312863" y="1027113"/>
            <a:ext cx="4933950" cy="3700462"/>
          </a:xfrm>
          <a:solidFill>
            <a:srgbClr val="CFE7F5"/>
          </a:solidFill>
          <a:ln w="25400">
            <a:solidFill>
              <a:srgbClr val="808080"/>
            </a:solidFill>
            <a:prstDash val="solid"/>
          </a:ln>
        </p:spPr>
      </p:sp>
      <p:sp>
        <p:nvSpPr>
          <p:cNvPr id="3" name="2 Marcador de notas"/>
          <p:cNvSpPr txBox="1">
            <a:spLocks noGrp="1"/>
          </p:cNvSpPr>
          <p:nvPr>
            <p:ph type="body" sz="quarter" idx="1"/>
          </p:nvPr>
        </p:nvSpPr>
        <p:spPr>
          <a:xfrm>
            <a:off x="1169640" y="5086800"/>
            <a:ext cx="5226120" cy="4107240"/>
          </a:xfrm>
        </p:spPr>
        <p:txBody>
          <a:bodyPr>
            <a:spAutoFit/>
          </a:bodyPr>
          <a:lstStyle/>
          <a:p>
            <a:endParaRPr lang="es-HN" sz="2400" dirty="0">
              <a:solidFill>
                <a:srgbClr val="000000"/>
              </a:solidFill>
              <a:latin typeface="Thorndale" pitchFamily="18"/>
              <a:cs typeface="Tahoma" pitchFamily="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noResize="1"/>
          </p:cNvSpPr>
          <p:nvPr>
            <p:ph type="sldImg"/>
          </p:nvPr>
        </p:nvSpPr>
        <p:spPr>
          <a:xfrm>
            <a:off x="1312863" y="1027113"/>
            <a:ext cx="4933950" cy="3700462"/>
          </a:xfrm>
          <a:solidFill>
            <a:srgbClr val="CFE7F5"/>
          </a:solidFill>
          <a:ln w="25400">
            <a:solidFill>
              <a:srgbClr val="808080"/>
            </a:solidFill>
            <a:prstDash val="solid"/>
          </a:ln>
        </p:spPr>
      </p:sp>
      <p:sp>
        <p:nvSpPr>
          <p:cNvPr id="3" name="2 Marcador de notas"/>
          <p:cNvSpPr txBox="1">
            <a:spLocks noGrp="1"/>
          </p:cNvSpPr>
          <p:nvPr>
            <p:ph type="body" sz="quarter" idx="1"/>
          </p:nvPr>
        </p:nvSpPr>
        <p:spPr>
          <a:xfrm>
            <a:off x="1169640" y="5086800"/>
            <a:ext cx="5226120" cy="4107240"/>
          </a:xfrm>
        </p:spPr>
        <p:txBody>
          <a:bodyPr/>
          <a:lstStyle/>
          <a:p>
            <a:endParaRPr lang="es-HN" sz="2400" dirty="0">
              <a:solidFill>
                <a:srgbClr val="000000"/>
              </a:solidFill>
              <a:latin typeface="Thorndale" pitchFamily="18"/>
              <a:cs typeface="Tahoma" pitchFamily="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noResize="1"/>
          </p:cNvSpPr>
          <p:nvPr>
            <p:ph type="sldImg"/>
          </p:nvPr>
        </p:nvSpPr>
        <p:spPr>
          <a:xfrm>
            <a:off x="1312863" y="1027113"/>
            <a:ext cx="4933950" cy="3700462"/>
          </a:xfrm>
          <a:solidFill>
            <a:srgbClr val="CFE7F5"/>
          </a:solidFill>
          <a:ln w="25400">
            <a:solidFill>
              <a:srgbClr val="808080"/>
            </a:solidFill>
            <a:prstDash val="solid"/>
          </a:ln>
        </p:spPr>
      </p:sp>
      <p:sp>
        <p:nvSpPr>
          <p:cNvPr id="3" name="2 Marcador de notas"/>
          <p:cNvSpPr txBox="1">
            <a:spLocks noGrp="1"/>
          </p:cNvSpPr>
          <p:nvPr>
            <p:ph type="body" sz="quarter" idx="1"/>
          </p:nvPr>
        </p:nvSpPr>
        <p:spPr>
          <a:xfrm>
            <a:off x="1169640" y="5086800"/>
            <a:ext cx="5226120" cy="4107240"/>
          </a:xfrm>
        </p:spPr>
        <p:txBody>
          <a:bodyPr>
            <a:spAutoFit/>
          </a:bodyPr>
          <a:lstStyle/>
          <a:p>
            <a:endParaRPr lang="es-HN" sz="2400">
              <a:solidFill>
                <a:srgbClr val="000000"/>
              </a:solidFill>
              <a:latin typeface="Thorndale" pitchFamily="18"/>
              <a:cs typeface="Tahoma" pitchFamily="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noResize="1"/>
          </p:cNvSpPr>
          <p:nvPr>
            <p:ph type="sldImg"/>
          </p:nvPr>
        </p:nvSpPr>
        <p:spPr>
          <a:xfrm>
            <a:off x="1312863" y="1027113"/>
            <a:ext cx="4933950" cy="3700462"/>
          </a:xfrm>
          <a:solidFill>
            <a:srgbClr val="CFE7F5"/>
          </a:solidFill>
          <a:ln w="25400">
            <a:solidFill>
              <a:srgbClr val="808080"/>
            </a:solidFill>
            <a:prstDash val="solid"/>
          </a:ln>
        </p:spPr>
      </p:sp>
      <p:sp>
        <p:nvSpPr>
          <p:cNvPr id="3" name="2 Marcador de notas"/>
          <p:cNvSpPr txBox="1">
            <a:spLocks noGrp="1"/>
          </p:cNvSpPr>
          <p:nvPr>
            <p:ph type="body" sz="quarter" idx="1"/>
          </p:nvPr>
        </p:nvSpPr>
        <p:spPr>
          <a:xfrm>
            <a:off x="1169640" y="5086800"/>
            <a:ext cx="5226120" cy="4107240"/>
          </a:xfrm>
        </p:spPr>
        <p:txBody>
          <a:bodyPr>
            <a:spAutoFit/>
          </a:bodyPr>
          <a:lstStyle/>
          <a:p>
            <a:endParaRPr lang="es-HN" sz="2400">
              <a:solidFill>
                <a:srgbClr val="000000"/>
              </a:solidFill>
              <a:latin typeface="Thorndale" pitchFamily="18"/>
              <a:cs typeface="Tahoma" pitchFamily="2"/>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3F150D65-C64D-44FB-9152-4CC2DE0C9198}" type="datetime1">
              <a:rPr lang="en-US" smtClean="0"/>
              <a:pPr/>
              <a:t>11/5/2013</a:t>
            </a:fld>
            <a:endParaRPr lang="en-US"/>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FEBEB0A-9E3D-4B14-9782-E2AE3DA60D96}" type="slidenum">
              <a:rPr lang="en-US" smtClean="0"/>
              <a:pPr/>
              <a:t>‹Nº›</a:t>
            </a:fld>
            <a:endParaRPr lang="en-US"/>
          </a:p>
        </p:txBody>
      </p:sp>
    </p:spTree>
  </p:cSld>
  <p:clrMapOvr>
    <a:overrideClrMapping bg1="lt1" tx1="dk1" bg2="lt2" tx2="dk2" accent1="accent1" accent2="accent2" accent3="accent3" accent4="accent4" accent5="accent5" accent6="accent6" hlink="hlink" folHlink="folHlink"/>
  </p:clrMapOvr>
  <p:transition spd="slow">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42635EB0-D091-417E-ACD5-D65E1C7D8524}" type="datetime1">
              <a:rPr lang="en-US" smtClean="0"/>
              <a:pPr/>
              <a:t>11/5/2013</a:t>
            </a:fld>
            <a:endParaRPr lang="en-US"/>
          </a:p>
        </p:txBody>
      </p:sp>
      <p:sp>
        <p:nvSpPr>
          <p:cNvPr id="5" name="4 Marcador de pie de página"/>
          <p:cNvSpPr>
            <a:spLocks noGrp="1"/>
          </p:cNvSpPr>
          <p:nvPr>
            <p:ph type="ftr" sz="quarter" idx="11"/>
          </p:nvPr>
        </p:nvSpPr>
        <p:spPr/>
        <p:txBody>
          <a:bodyPr/>
          <a:lstStyle>
            <a:extLst/>
          </a:lstStyle>
          <a:p>
            <a:endParaRPr lang="en-US" dirty="0"/>
          </a:p>
        </p:txBody>
      </p:sp>
      <p:sp>
        <p:nvSpPr>
          <p:cNvPr id="6" name="5 Marcador de número de diapositiva"/>
          <p:cNvSpPr>
            <a:spLocks noGrp="1"/>
          </p:cNvSpPr>
          <p:nvPr>
            <p:ph type="sldNum" sz="quarter" idx="12"/>
          </p:nvPr>
        </p:nvSpPr>
        <p:spPr/>
        <p:txBody>
          <a:bodyPr/>
          <a:lstStyle>
            <a:extLst/>
          </a:lstStyle>
          <a:p>
            <a:fld id="{BFEBEB0A-9E3D-4B14-9782-E2AE3DA60D96}" type="slidenum">
              <a:rPr lang="en-US" smtClean="0"/>
              <a:pPr/>
              <a:t>‹Nº›</a:t>
            </a:fld>
            <a:endParaRPr lang="en-US"/>
          </a:p>
        </p:txBody>
      </p:sp>
    </p:spTree>
  </p:cSld>
  <p:clrMapOvr>
    <a:masterClrMapping/>
  </p:clrMapOvr>
  <p:transition spd="slow">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7FCA09F9-C7D6-4C52-A7E8-5101239A0BA2}" type="datetime1">
              <a:rPr lang="en-US" smtClean="0"/>
              <a:pPr/>
              <a:t>11/5/2013</a:t>
            </a:fld>
            <a:endParaRPr lang="en-US"/>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n-US"/>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FEBEB0A-9E3D-4B14-9782-E2AE3DA60D96}" type="slidenum">
              <a:rPr lang="en-US" smtClean="0"/>
              <a:pPr/>
              <a:t>‹Nº›</a:t>
            </a:fld>
            <a:endParaRPr lang="en-US"/>
          </a:p>
        </p:txBody>
      </p:sp>
    </p:spTree>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FFE64A4-35FB-42B6-9183-2C0CE0E36649}" type="datetime1">
              <a:rPr lang="en-US" smtClean="0"/>
              <a:pPr/>
              <a:t>11/5/2013</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BFEBEB0A-9E3D-4B14-9782-E2AE3DA60D96}" type="slidenum">
              <a:rPr lang="en-US" smtClean="0"/>
              <a:pPr/>
              <a:t>‹Nº›</a:t>
            </a:fld>
            <a:endParaRPr lang="en-US"/>
          </a:p>
        </p:txBody>
      </p:sp>
    </p:spTree>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A2683B9-6ECA-47FA-93CF-B124A0FAC208}" type="datetime1">
              <a:rPr lang="en-US" smtClean="0"/>
              <a:pPr/>
              <a:t>11/5/2013</a:t>
            </a:fld>
            <a:endParaRPr lang="en-US"/>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BFEBEB0A-9E3D-4B14-9782-E2AE3DA60D96}" type="slidenum">
              <a:rPr lang="en-US" smtClean="0"/>
              <a:pPr/>
              <a:t>‹Nº›</a:t>
            </a:fld>
            <a:endParaRPr lang="en-US"/>
          </a:p>
        </p:txBody>
      </p:sp>
    </p:spTree>
  </p:cSld>
  <p:clrMapOvr>
    <a:overrideClrMapping bg1="lt1" tx1="dk1" bg2="lt2" tx2="dk2" accent1="accent1" accent2="accent2" accent3="accent3" accent4="accent4" accent5="accent5" accent6="accent6" hlink="hlink" folHlink="folHlink"/>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305FF66B-9476-4BB3-85E9-E01854F07F90}" type="datetime1">
              <a:rPr lang="en-US" smtClean="0"/>
              <a:pPr/>
              <a:t>11/5/2013</a:t>
            </a:fld>
            <a:endParaRPr lang="en-US"/>
          </a:p>
        </p:txBody>
      </p:sp>
      <p:sp>
        <p:nvSpPr>
          <p:cNvPr id="6" name="5 Marcador de pie de página"/>
          <p:cNvSpPr>
            <a:spLocks noGrp="1"/>
          </p:cNvSpPr>
          <p:nvPr>
            <p:ph type="ftr" sz="quarter" idx="11"/>
          </p:nvPr>
        </p:nvSpPr>
        <p:spPr/>
        <p:txBody>
          <a:bodyPr/>
          <a:lstStyle>
            <a:extLst/>
          </a:lstStyle>
          <a:p>
            <a:endParaRPr lang="en-US"/>
          </a:p>
        </p:txBody>
      </p:sp>
      <p:sp>
        <p:nvSpPr>
          <p:cNvPr id="7" name="6 Marcador de número de diapositiva"/>
          <p:cNvSpPr>
            <a:spLocks noGrp="1"/>
          </p:cNvSpPr>
          <p:nvPr>
            <p:ph type="sldNum" sz="quarter" idx="12"/>
          </p:nvPr>
        </p:nvSpPr>
        <p:spPr/>
        <p:txBody>
          <a:bodyPr/>
          <a:lstStyle>
            <a:extLst/>
          </a:lstStyle>
          <a:p>
            <a:fld id="{BFEBEB0A-9E3D-4B14-9782-E2AE3DA60D96}" type="slidenum">
              <a:rPr lang="en-US" smtClean="0"/>
              <a:pPr/>
              <a:t>‹Nº›</a:t>
            </a:fld>
            <a:endParaRPr lang="en-US"/>
          </a:p>
        </p:txBody>
      </p:sp>
    </p:spTree>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56B23FBD-8F7D-4F85-8085-67BFDB05CB71}" type="datetime1">
              <a:rPr lang="en-US" smtClean="0"/>
              <a:pPr/>
              <a:t>11/5/2013</a:t>
            </a:fld>
            <a:endParaRPr lang="en-US"/>
          </a:p>
        </p:txBody>
      </p:sp>
      <p:sp>
        <p:nvSpPr>
          <p:cNvPr id="8" name="7 Marcador de pie de página"/>
          <p:cNvSpPr>
            <a:spLocks noGrp="1"/>
          </p:cNvSpPr>
          <p:nvPr>
            <p:ph type="ftr" sz="quarter" idx="11"/>
          </p:nvPr>
        </p:nvSpPr>
        <p:spPr/>
        <p:txBody>
          <a:bodyPr/>
          <a:lstStyle>
            <a:extLst/>
          </a:lstStyle>
          <a:p>
            <a:endParaRPr lang="en-US"/>
          </a:p>
        </p:txBody>
      </p:sp>
      <p:sp>
        <p:nvSpPr>
          <p:cNvPr id="9" name="8 Marcador de número de diapositiva"/>
          <p:cNvSpPr>
            <a:spLocks noGrp="1"/>
          </p:cNvSpPr>
          <p:nvPr>
            <p:ph type="sldNum" sz="quarter" idx="12"/>
          </p:nvPr>
        </p:nvSpPr>
        <p:spPr/>
        <p:txBody>
          <a:bodyPr/>
          <a:lstStyle>
            <a:extLst/>
          </a:lstStyle>
          <a:p>
            <a:fld id="{BFEBEB0A-9E3D-4B14-9782-E2AE3DA60D96}" type="slidenum">
              <a:rPr lang="en-US" smtClean="0"/>
              <a:pPr/>
              <a:t>‹Nº›</a:t>
            </a:fld>
            <a:endParaRPr lang="en-US"/>
          </a:p>
        </p:txBody>
      </p:sp>
    </p:spTree>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465D789A-1220-4441-8676-44A034051BFD}" type="datetime1">
              <a:rPr lang="en-US" smtClean="0"/>
              <a:pPr/>
              <a:t>11/5/2013</a:t>
            </a:fld>
            <a:endParaRPr lang="en-US"/>
          </a:p>
        </p:txBody>
      </p:sp>
      <p:sp>
        <p:nvSpPr>
          <p:cNvPr id="4" name="3 Marcador de pie de página"/>
          <p:cNvSpPr>
            <a:spLocks noGrp="1"/>
          </p:cNvSpPr>
          <p:nvPr>
            <p:ph type="ftr" sz="quarter" idx="11"/>
          </p:nvPr>
        </p:nvSpPr>
        <p:spPr/>
        <p:txBody>
          <a:bodyPr/>
          <a:lstStyle>
            <a:extLst/>
          </a:lstStyle>
          <a:p>
            <a:endParaRPr lang="en-US"/>
          </a:p>
        </p:txBody>
      </p:sp>
      <p:sp>
        <p:nvSpPr>
          <p:cNvPr id="5" name="4 Marcador de número de diapositiva"/>
          <p:cNvSpPr>
            <a:spLocks noGrp="1"/>
          </p:cNvSpPr>
          <p:nvPr>
            <p:ph type="sldNum" sz="quarter" idx="12"/>
          </p:nvPr>
        </p:nvSpPr>
        <p:spPr/>
        <p:txBody>
          <a:bodyPr/>
          <a:lstStyle>
            <a:extLst/>
          </a:lstStyle>
          <a:p>
            <a:fld id="{BFEBEB0A-9E3D-4B14-9782-E2AE3DA60D96}" type="slidenum">
              <a:rPr lang="en-US" smtClean="0"/>
              <a:pPr/>
              <a:t>‹Nº›</a:t>
            </a:fld>
            <a:endParaRPr lang="en-US"/>
          </a:p>
        </p:txBody>
      </p:sp>
    </p:spTree>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EF98A266-E364-4B5E-98DD-432668182E1E}" type="datetime1">
              <a:rPr lang="en-US" smtClean="0"/>
              <a:pPr/>
              <a:t>11/5/2013</a:t>
            </a:fld>
            <a:endParaRPr lang="en-US"/>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n-US"/>
          </a:p>
        </p:txBody>
      </p:sp>
      <p:sp>
        <p:nvSpPr>
          <p:cNvPr id="4" name="3 Marcador de número de diapositiva"/>
          <p:cNvSpPr>
            <a:spLocks noGrp="1"/>
          </p:cNvSpPr>
          <p:nvPr>
            <p:ph type="sldNum" sz="quarter" idx="12"/>
          </p:nvPr>
        </p:nvSpPr>
        <p:spPr/>
        <p:txBody>
          <a:bodyPr/>
          <a:lstStyle>
            <a:extLst/>
          </a:lstStyle>
          <a:p>
            <a:fld id="{BFEBEB0A-9E3D-4B14-9782-E2AE3DA60D96}" type="slidenum">
              <a:rPr lang="en-US" smtClean="0"/>
              <a:pPr/>
              <a:t>‹Nº›</a:t>
            </a:fld>
            <a:endParaRPr lang="en-US"/>
          </a:p>
        </p:txBody>
      </p:sp>
    </p:spTree>
  </p:cSld>
  <p:clrMapOvr>
    <a:masterClrMapping/>
  </p:clrMapOvr>
  <p:transition spd="slow">
    <p:fade thruBlk="1"/>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493F2040-9975-4642-A906-1DF87F8BE202}" type="datetime1">
              <a:rPr lang="en-US" smtClean="0"/>
              <a:pPr/>
              <a:t>11/5/2013</a:t>
            </a:fld>
            <a:endParaRPr lang="en-US"/>
          </a:p>
        </p:txBody>
      </p:sp>
      <p:sp>
        <p:nvSpPr>
          <p:cNvPr id="6" name="5 Marcador de pie de página"/>
          <p:cNvSpPr>
            <a:spLocks noGrp="1"/>
          </p:cNvSpPr>
          <p:nvPr>
            <p:ph type="ftr" sz="quarter" idx="11"/>
          </p:nvPr>
        </p:nvSpPr>
        <p:spPr/>
        <p:txBody>
          <a:bodyPr/>
          <a:lstStyle>
            <a:extLst/>
          </a:lstStyle>
          <a:p>
            <a:endParaRPr lang="en-US"/>
          </a:p>
        </p:txBody>
      </p:sp>
      <p:sp>
        <p:nvSpPr>
          <p:cNvPr id="7" name="6 Marcador de número de diapositiva"/>
          <p:cNvSpPr>
            <a:spLocks noGrp="1"/>
          </p:cNvSpPr>
          <p:nvPr>
            <p:ph type="sldNum" sz="quarter" idx="12"/>
          </p:nvPr>
        </p:nvSpPr>
        <p:spPr/>
        <p:txBody>
          <a:bodyPr/>
          <a:lstStyle>
            <a:extLst/>
          </a:lstStyle>
          <a:p>
            <a:fld id="{BFEBEB0A-9E3D-4B14-9782-E2AE3DA60D96}" type="slidenum">
              <a:rPr lang="en-US" smtClean="0"/>
              <a:pPr/>
              <a:t>‹Nº›</a:t>
            </a:fld>
            <a:endParaRPr lang="en-US"/>
          </a:p>
        </p:txBody>
      </p:sp>
    </p:spTree>
  </p:cSld>
  <p:clrMapOvr>
    <a:masterClrMapping/>
  </p:clrMapOvr>
  <p:transitio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51E52B4A-BA08-4841-AB08-A0D822ABC34D}" type="datetime1">
              <a:rPr lang="en-US" smtClean="0"/>
              <a:pPr/>
              <a:t>11/5/2013</a:t>
            </a:fld>
            <a:endParaRPr lang="en-US"/>
          </a:p>
        </p:txBody>
      </p:sp>
      <p:sp>
        <p:nvSpPr>
          <p:cNvPr id="6" name="5 Marcador de pie de página"/>
          <p:cNvSpPr>
            <a:spLocks noGrp="1"/>
          </p:cNvSpPr>
          <p:nvPr>
            <p:ph type="ftr" sz="quarter" idx="11"/>
          </p:nvPr>
        </p:nvSpPr>
        <p:spPr/>
        <p:txBody>
          <a:bodyPr/>
          <a:lstStyle>
            <a:extLst/>
          </a:lstStyle>
          <a:p>
            <a:endParaRPr lang="en-US"/>
          </a:p>
        </p:txBody>
      </p:sp>
      <p:sp>
        <p:nvSpPr>
          <p:cNvPr id="7" name="6 Marcador de número de diapositiva"/>
          <p:cNvSpPr>
            <a:spLocks noGrp="1"/>
          </p:cNvSpPr>
          <p:nvPr>
            <p:ph type="sldNum" sz="quarter" idx="12"/>
          </p:nvPr>
        </p:nvSpPr>
        <p:spPr/>
        <p:txBody>
          <a:bodyPr/>
          <a:lstStyle>
            <a:extLst/>
          </a:lstStyle>
          <a:p>
            <a:fld id="{BFEBEB0A-9E3D-4B14-9782-E2AE3DA60D96}" type="slidenum">
              <a:rPr lang="en-US" smtClean="0"/>
              <a:pPr/>
              <a:t>‹Nº›</a:t>
            </a:fld>
            <a:endParaRPr lang="en-US"/>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pPr lvl="0"/>
            <a:fld id="{42BFB796-36CC-4C60-A7BF-0F6F3EDFB463}" type="datetime1">
              <a:rPr lang="es-HN" smtClean="0"/>
              <a:pPr lvl="0"/>
              <a:t>05/11/2013</a:t>
            </a:fld>
            <a:endParaRPr lang="es-HN"/>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lvl="0"/>
            <a:endParaRPr lang="es-HN"/>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lvl="0"/>
            <a:fld id="{CC6F3B24-D61E-4436-BDC1-E434217DB1C0}" type="slidenum">
              <a:rPr lang="es-HN" smtClean="0"/>
              <a:pPr lvl="0"/>
              <a:t>‹Nº›</a:t>
            </a:fld>
            <a:endParaRPr lang="es-HN"/>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transition spd="slow">
    <p:fade thruBlk="1"/>
  </p:transition>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1 Título"/>
          <p:cNvSpPr txBox="1">
            <a:spLocks noGrp="1"/>
          </p:cNvSpPr>
          <p:nvPr>
            <p:ph type="title" idx="4294967295"/>
          </p:nvPr>
        </p:nvSpPr>
        <p:spPr>
          <a:xfrm>
            <a:off x="395536" y="1772816"/>
            <a:ext cx="7412038" cy="1944687"/>
          </a:xfrm>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ctr" hangingPunct="1">
              <a:buNone/>
            </a:pPr>
            <a:r>
              <a:rPr lang="es-HN" sz="2800" b="0" i="0" dirty="0" smtClean="0">
                <a:solidFill>
                  <a:srgbClr val="000000"/>
                </a:solidFill>
                <a:latin typeface="Calibri" pitchFamily="34"/>
              </a:rPr>
              <a:t/>
            </a:r>
            <a:br>
              <a:rPr lang="es-HN" sz="2800" b="0" i="0" dirty="0" smtClean="0">
                <a:solidFill>
                  <a:srgbClr val="000000"/>
                </a:solidFill>
                <a:latin typeface="Calibri" pitchFamily="34"/>
              </a:rPr>
            </a:br>
            <a:r>
              <a:rPr lang="es-HN" sz="2800" b="0" i="0" dirty="0" smtClean="0">
                <a:solidFill>
                  <a:srgbClr val="000000"/>
                </a:solidFill>
                <a:latin typeface="Calibri" pitchFamily="34"/>
              </a:rPr>
              <a:t>Sistemas </a:t>
            </a:r>
            <a:r>
              <a:rPr lang="es-HN" sz="2800" b="0" i="0" dirty="0">
                <a:solidFill>
                  <a:srgbClr val="000000"/>
                </a:solidFill>
                <a:latin typeface="Calibri" pitchFamily="34"/>
              </a:rPr>
              <a:t>de información en la protección y promoción de los derechos laborales  </a:t>
            </a:r>
          </a:p>
        </p:txBody>
      </p:sp>
      <p:sp>
        <p:nvSpPr>
          <p:cNvPr id="3" name="2 Subtítulo"/>
          <p:cNvSpPr txBox="1">
            <a:spLocks noGrp="1"/>
          </p:cNvSpPr>
          <p:nvPr>
            <p:ph type="subTitle" idx="4294967295"/>
          </p:nvPr>
        </p:nvSpPr>
        <p:spPr>
          <a:xfrm rot="13200">
            <a:off x="651893" y="4018246"/>
            <a:ext cx="6869113" cy="1743075"/>
          </a:xfrm>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marL="0" lvl="0" indent="0" algn="ctr" hangingPunct="1">
              <a:buNone/>
            </a:pPr>
            <a:r>
              <a:rPr lang="es-HN" sz="2400" dirty="0" smtClean="0">
                <a:solidFill>
                  <a:srgbClr val="000000"/>
                </a:solidFill>
              </a:rPr>
              <a:t> </a:t>
            </a:r>
            <a:endParaRPr lang="es-HN" sz="2400" dirty="0" smtClean="0">
              <a:solidFill>
                <a:srgbClr val="000000"/>
              </a:solidFill>
            </a:endParaRPr>
          </a:p>
          <a:p>
            <a:pPr marL="0" lvl="0" indent="0" algn="ctr" hangingPunct="1">
              <a:buNone/>
            </a:pPr>
            <a:endParaRPr lang="es-HN" sz="2400" dirty="0">
              <a:solidFill>
                <a:srgbClr val="000000"/>
              </a:solidFill>
            </a:endParaRPr>
          </a:p>
          <a:p>
            <a:pPr marL="0" lvl="0" indent="0" algn="ctr" hangingPunct="1">
              <a:buNone/>
            </a:pPr>
            <a:r>
              <a:rPr lang="es-HN" sz="2400" dirty="0" smtClean="0">
                <a:solidFill>
                  <a:srgbClr val="000000"/>
                </a:solidFill>
              </a:rPr>
              <a:t>05 de octubre de 2013 </a:t>
            </a:r>
            <a:endParaRPr lang="es-HN" sz="2400" dirty="0">
              <a:solidFill>
                <a:srgbClr val="000000"/>
              </a:solidFill>
            </a:endParaRPr>
          </a:p>
        </p:txBody>
      </p:sp>
    </p:spTree>
  </p:cSld>
  <p:clrMapOvr>
    <a:masterClrMapping/>
  </p:clrMapOvr>
  <p:transition spd="slow">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buNone/>
            </a:pPr>
            <a:r>
              <a:rPr lang="es-HN" sz="2200" dirty="0" smtClean="0"/>
              <a:t>Para los trabajadores transfronterizos:</a:t>
            </a:r>
          </a:p>
          <a:p>
            <a:pPr algn="just">
              <a:buNone/>
            </a:pPr>
            <a:endParaRPr lang="es-HN" sz="2200" dirty="0" smtClean="0"/>
          </a:p>
          <a:p>
            <a:pPr marL="457200" indent="-457200" algn="just">
              <a:buFont typeface="+mj-lt"/>
              <a:buAutoNum type="arabicPeriod"/>
            </a:pPr>
            <a:r>
              <a:rPr lang="es-HN" sz="2200" dirty="0" smtClean="0"/>
              <a:t>Corteros de café, nicaragüenses.</a:t>
            </a:r>
          </a:p>
          <a:p>
            <a:pPr marL="457200" indent="-457200" algn="just">
              <a:buFont typeface="+mj-lt"/>
              <a:buAutoNum type="arabicPeriod"/>
            </a:pPr>
            <a:endParaRPr lang="es-HN" sz="2200" dirty="0" smtClean="0"/>
          </a:p>
          <a:p>
            <a:pPr marL="457200" indent="-457200" algn="just">
              <a:buFont typeface="+mj-lt"/>
              <a:buAutoNum type="arabicPeriod"/>
            </a:pPr>
            <a:r>
              <a:rPr lang="es-HN" sz="2200" dirty="0" smtClean="0"/>
              <a:t>Corteros de caña, nicaragüenses y salvadoreños.</a:t>
            </a:r>
          </a:p>
          <a:p>
            <a:pPr marL="457200" indent="-457200" algn="just">
              <a:buFont typeface="+mj-lt"/>
              <a:buAutoNum type="arabicPeriod"/>
            </a:pPr>
            <a:endParaRPr lang="es-HN" sz="2200" dirty="0" smtClean="0"/>
          </a:p>
          <a:p>
            <a:pPr marL="457200" indent="-457200" algn="just">
              <a:buFont typeface="+mj-lt"/>
              <a:buAutoNum type="arabicPeriod"/>
            </a:pPr>
            <a:r>
              <a:rPr lang="es-HN" sz="2200" dirty="0" smtClean="0"/>
              <a:t> Corteros de café y cacao, guatemaltecos.</a:t>
            </a:r>
          </a:p>
          <a:p>
            <a:pPr marL="457200" indent="-457200" algn="just">
              <a:buNone/>
            </a:pPr>
            <a:endParaRPr lang="es-HN" sz="2200" dirty="0" smtClean="0"/>
          </a:p>
          <a:p>
            <a:pPr marL="457200" indent="-457200" algn="just">
              <a:buNone/>
            </a:pPr>
            <a:r>
              <a:rPr lang="es-HN" sz="2200" dirty="0" smtClean="0"/>
              <a:t>	Se solicita únicamente el listado colectivo de los empleados, a los patronos, para evitar requerimientos en las inspecciones migratorias. </a:t>
            </a:r>
            <a:endParaRPr lang="es-HN" sz="2200" dirty="0"/>
          </a:p>
        </p:txBody>
      </p:sp>
      <p:sp>
        <p:nvSpPr>
          <p:cNvPr id="4" name="1 Título"/>
          <p:cNvSpPr txBox="1">
            <a:spLocks noGrp="1"/>
          </p:cNvSpPr>
          <p:nvPr>
            <p:ph type="title"/>
          </p:nvPr>
        </p:nvSpPr>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ctr" hangingPunct="1">
              <a:buNone/>
            </a:pPr>
            <a:r>
              <a:rPr lang="es-HN" sz="2400" b="0" i="0" dirty="0" smtClean="0">
                <a:solidFill>
                  <a:srgbClr val="000000"/>
                </a:solidFill>
                <a:latin typeface="Calibri" pitchFamily="34"/>
              </a:rPr>
              <a:t/>
            </a:r>
            <a:br>
              <a:rPr lang="es-HN" sz="2400" b="0" i="0" dirty="0" smtClean="0">
                <a:solidFill>
                  <a:srgbClr val="000000"/>
                </a:solidFill>
                <a:latin typeface="Calibri" pitchFamily="34"/>
              </a:rPr>
            </a:br>
            <a:r>
              <a:rPr lang="es-HN" sz="2400" b="0" i="0" dirty="0" smtClean="0">
                <a:solidFill>
                  <a:srgbClr val="000000"/>
                </a:solidFill>
                <a:latin typeface="Calibri" pitchFamily="34"/>
              </a:rPr>
              <a:t>Libre movilidad</a:t>
            </a:r>
            <a:endParaRPr lang="es-HN" sz="2400" b="0" i="0" dirty="0">
              <a:solidFill>
                <a:srgbClr val="000000"/>
              </a:solidFill>
              <a:latin typeface="Calibri" pitchFamily="34"/>
            </a:endParaRPr>
          </a:p>
        </p:txBody>
      </p:sp>
    </p:spTree>
    <p:extLst>
      <p:ext uri="{BB962C8B-B14F-4D97-AF65-F5344CB8AC3E}">
        <p14:creationId xmlns="" xmlns:p14="http://schemas.microsoft.com/office/powerpoint/2010/main" val="2766001726"/>
      </p:ext>
    </p:extLst>
  </p:cSld>
  <p:clrMapOvr>
    <a:masterClrMapping/>
  </p:clrMapOvr>
  <p:transition spd="slow">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HN" sz="2200" dirty="0" smtClean="0"/>
              <a:t>El Estado de Honduras permite que funcionarios de embajadas y consulados ejerzan docencia en universidades públicas y privadas del país.</a:t>
            </a:r>
          </a:p>
          <a:p>
            <a:pPr algn="just">
              <a:buNone/>
            </a:pPr>
            <a:endParaRPr lang="es-HN" sz="2200" dirty="0" smtClean="0"/>
          </a:p>
          <a:p>
            <a:pPr algn="just"/>
            <a:r>
              <a:rPr lang="es-HN" sz="2200" dirty="0" smtClean="0"/>
              <a:t>A los religiosos que prestan un servicio, sin distinción de religión, se le da facilidades migratorias.</a:t>
            </a:r>
          </a:p>
          <a:p>
            <a:pPr algn="just">
              <a:buNone/>
            </a:pPr>
            <a:endParaRPr lang="es-HN" sz="2200" dirty="0" smtClean="0"/>
          </a:p>
          <a:p>
            <a:pPr algn="just"/>
            <a:r>
              <a:rPr lang="es-HN" sz="2200" dirty="0" smtClean="0"/>
              <a:t>Todo extranjero “trabajador migrante” si tiene conflictos con el patrono, tienen los mismos derechos que los hondureños.</a:t>
            </a:r>
            <a:endParaRPr lang="es-HN" sz="2200" dirty="0"/>
          </a:p>
        </p:txBody>
      </p:sp>
      <p:sp>
        <p:nvSpPr>
          <p:cNvPr id="4" name="1 Título"/>
          <p:cNvSpPr txBox="1">
            <a:spLocks noGrp="1"/>
          </p:cNvSpPr>
          <p:nvPr>
            <p:ph type="title"/>
          </p:nvPr>
        </p:nvSpPr>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ctr" hangingPunct="1">
              <a:buNone/>
            </a:pPr>
            <a:r>
              <a:rPr lang="es-HN" sz="2400" b="0" i="0" dirty="0" smtClean="0">
                <a:solidFill>
                  <a:srgbClr val="000000"/>
                </a:solidFill>
                <a:latin typeface="Calibri" pitchFamily="34"/>
              </a:rPr>
              <a:t/>
            </a:r>
            <a:br>
              <a:rPr lang="es-HN" sz="2400" b="0" i="0" dirty="0" smtClean="0">
                <a:solidFill>
                  <a:srgbClr val="000000"/>
                </a:solidFill>
                <a:latin typeface="Calibri" pitchFamily="34"/>
              </a:rPr>
            </a:br>
            <a:r>
              <a:rPr lang="es-HN" sz="2400" b="0" i="0" dirty="0" smtClean="0">
                <a:solidFill>
                  <a:srgbClr val="000000"/>
                </a:solidFill>
                <a:latin typeface="Calibri" pitchFamily="34"/>
              </a:rPr>
              <a:t>Facilidades</a:t>
            </a:r>
            <a:endParaRPr lang="es-HN" sz="2400" b="0" i="0" dirty="0">
              <a:solidFill>
                <a:srgbClr val="000000"/>
              </a:solidFill>
              <a:latin typeface="Calibri" pitchFamily="34"/>
            </a:endParaRPr>
          </a:p>
        </p:txBody>
      </p:sp>
    </p:spTree>
    <p:extLst>
      <p:ext uri="{BB962C8B-B14F-4D97-AF65-F5344CB8AC3E}">
        <p14:creationId xmlns="" xmlns:p14="http://schemas.microsoft.com/office/powerpoint/2010/main" val="1255902614"/>
      </p:ext>
    </p:extLst>
  </p:cSld>
  <p:clrMapOvr>
    <a:masterClrMapping/>
  </p:clrMapOvr>
  <p:transition spd="slow">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1 Marcador de texto"/>
          <p:cNvSpPr txBox="1">
            <a:spLocks noGrp="1"/>
          </p:cNvSpPr>
          <p:nvPr>
            <p:ph type="body" idx="4294967295"/>
          </p:nvPr>
        </p:nvSpPr>
        <p:spPr>
          <a:xfrm>
            <a:off x="0" y="1506264"/>
            <a:ext cx="4679950" cy="4524315"/>
          </a:xfrm>
        </p:spPr>
        <p:txBody>
          <a:bodyPr>
            <a:spAutoFit/>
          </a:bodyPr>
          <a:lstStyle>
            <a:defPPr marL="504000" marR="0" lvl="0" indent="-432000" algn="l">
              <a:spcBef>
                <a:spcPts val="0"/>
              </a:spcBef>
              <a:spcAft>
                <a:spcPts val="0"/>
              </a:spcAft>
              <a:buClr>
                <a:srgbClr val="99284C"/>
              </a:buClr>
              <a:buSzPct val="75000"/>
              <a:buFont typeface="StarSymbol" pitchFamily="2"/>
              <a:buNone/>
              <a:defRPr lang="es-HN" sz="263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es-HN" sz="263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es-HN" sz="230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es-HN" sz="19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es-HN" sz="165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es-HN" sz="165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es-HN" sz="165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es-HN" sz="165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es-HN" sz="165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es-HN" sz="1650" b="0" i="0" u="none" strike="noStrike">
                <a:ln>
                  <a:noFill/>
                </a:ln>
                <a:solidFill>
                  <a:srgbClr val="333333"/>
                </a:solidFill>
                <a:latin typeface="Albany" pitchFamily="34"/>
                <a:ea typeface="Lucida Sans Unicode" pitchFamily="2"/>
                <a:cs typeface="Tahoma" pitchFamily="2"/>
              </a:defRPr>
            </a:lvl9pPr>
          </a:lstStyle>
          <a:p>
            <a:pPr lvl="0" algn="just">
              <a:buNone/>
            </a:pPr>
            <a:r>
              <a:rPr lang="es-MX" sz="2400" dirty="0" smtClean="0">
                <a:solidFill>
                  <a:srgbClr val="000000"/>
                </a:solidFill>
                <a:latin typeface="Calibri" pitchFamily="34"/>
              </a:rPr>
              <a:t>	Plan </a:t>
            </a:r>
            <a:r>
              <a:rPr lang="es-MX" sz="2400" dirty="0">
                <a:solidFill>
                  <a:srgbClr val="000000"/>
                </a:solidFill>
                <a:latin typeface="Calibri" pitchFamily="34"/>
              </a:rPr>
              <a:t>piloto para regular movimientos migratorios, tránsito vecinal de migrantes laborales temporales El Salvador - Honduras.</a:t>
            </a:r>
          </a:p>
          <a:p>
            <a:pPr lvl="0" algn="just">
              <a:buNone/>
            </a:pPr>
            <a:r>
              <a:rPr lang="es-MX" sz="2400" dirty="0" smtClean="0">
                <a:solidFill>
                  <a:srgbClr val="000000"/>
                </a:solidFill>
                <a:latin typeface="Calibri" pitchFamily="34"/>
              </a:rPr>
              <a:t>	</a:t>
            </a:r>
            <a:endParaRPr lang="es-MX" sz="2400" dirty="0" smtClean="0">
              <a:solidFill>
                <a:srgbClr val="000000"/>
              </a:solidFill>
              <a:latin typeface="Calibri" pitchFamily="34"/>
            </a:endParaRPr>
          </a:p>
          <a:p>
            <a:pPr lvl="0" algn="just">
              <a:buNone/>
            </a:pPr>
            <a:r>
              <a:rPr lang="es-MX" sz="2400" dirty="0" smtClean="0">
                <a:solidFill>
                  <a:srgbClr val="000000"/>
                </a:solidFill>
                <a:latin typeface="Calibri" pitchFamily="34"/>
              </a:rPr>
              <a:t>	</a:t>
            </a:r>
            <a:r>
              <a:rPr lang="es-MX" sz="2400" dirty="0" smtClean="0">
                <a:solidFill>
                  <a:srgbClr val="000000"/>
                </a:solidFill>
                <a:latin typeface="Calibri" pitchFamily="34"/>
              </a:rPr>
              <a:t>Se </a:t>
            </a:r>
            <a:r>
              <a:rPr lang="es-MX" sz="2400" dirty="0">
                <a:solidFill>
                  <a:srgbClr val="000000"/>
                </a:solidFill>
                <a:latin typeface="Calibri" pitchFamily="34"/>
              </a:rPr>
              <a:t>estiman unos 45,000 mil trabajadores(as)  hondureños que se desplazan cada año  para desarrollar actividades como ser</a:t>
            </a:r>
            <a:r>
              <a:rPr lang="es-MX" sz="2400" dirty="0" smtClean="0">
                <a:solidFill>
                  <a:srgbClr val="000000"/>
                </a:solidFill>
                <a:latin typeface="Calibri" pitchFamily="34"/>
              </a:rPr>
              <a:t>: Corte </a:t>
            </a:r>
            <a:r>
              <a:rPr lang="es-MX" sz="2400" dirty="0">
                <a:solidFill>
                  <a:srgbClr val="000000"/>
                </a:solidFill>
                <a:latin typeface="Calibri" pitchFamily="34"/>
              </a:rPr>
              <a:t>de café, de algodón y </a:t>
            </a:r>
            <a:r>
              <a:rPr lang="es-MX" sz="2400" dirty="0" smtClean="0">
                <a:solidFill>
                  <a:srgbClr val="000000"/>
                </a:solidFill>
                <a:latin typeface="Calibri" pitchFamily="34"/>
              </a:rPr>
              <a:t>servicios de </a:t>
            </a:r>
            <a:r>
              <a:rPr lang="es-MX" sz="2400" dirty="0">
                <a:solidFill>
                  <a:srgbClr val="000000"/>
                </a:solidFill>
                <a:latin typeface="Calibri" pitchFamily="34"/>
              </a:rPr>
              <a:t>construcción.</a:t>
            </a:r>
          </a:p>
        </p:txBody>
      </p:sp>
      <p:pic>
        <p:nvPicPr>
          <p:cNvPr id="3" name="2 Imagen"/>
          <p:cNvPicPr>
            <a:picLocks noChangeAspect="1"/>
          </p:cNvPicPr>
          <p:nvPr/>
        </p:nvPicPr>
        <p:blipFill>
          <a:blip r:embed="rId3" cstate="print">
            <a:lum/>
            <a:alphaModFix/>
          </a:blip>
          <a:srcRect/>
          <a:stretch>
            <a:fillRect/>
          </a:stretch>
        </p:blipFill>
        <p:spPr>
          <a:xfrm>
            <a:off x="5076056" y="1556560"/>
            <a:ext cx="2667240" cy="4392720"/>
          </a:xfrm>
          <a:prstGeom prst="rect">
            <a:avLst/>
          </a:prstGeom>
          <a:noFill/>
          <a:ln>
            <a:noFill/>
          </a:ln>
        </p:spPr>
      </p:pic>
      <p:sp>
        <p:nvSpPr>
          <p:cNvPr id="4" name="15 Título"/>
          <p:cNvSpPr txBox="1">
            <a:spLocks/>
          </p:cNvSpPr>
          <p:nvPr/>
        </p:nvSpPr>
        <p:spPr>
          <a:xfrm>
            <a:off x="457200" y="608072"/>
            <a:ext cx="7239000" cy="660688"/>
          </a:xfrm>
          <a:prstGeom prst="rect">
            <a:avLst/>
          </a:prstGeom>
        </p:spPr>
        <p:txBody>
          <a:bodyPr>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s-HN" sz="2400" b="0" dirty="0" smtClean="0">
                <a:solidFill>
                  <a:schemeClr val="accent1">
                    <a:lumMod val="50000"/>
                  </a:schemeClr>
                </a:solidFill>
                <a:latin typeface="Calibri" panose="020F0502020204030204" pitchFamily="34" charset="0"/>
              </a:rPr>
              <a:t>Acciones para los Hondureños</a:t>
            </a:r>
            <a:endParaRPr lang="es-HN" sz="2400" b="0" dirty="0">
              <a:solidFill>
                <a:schemeClr val="accent1">
                  <a:lumMod val="50000"/>
                </a:schemeClr>
              </a:solidFill>
              <a:latin typeface="Calibri" panose="020F0502020204030204" pitchFamily="34" charset="0"/>
            </a:endParaRPr>
          </a:p>
        </p:txBody>
      </p:sp>
    </p:spTree>
  </p:cSld>
  <p:clrMapOvr>
    <a:masterClrMapping/>
  </p:clrMapOvr>
  <p:transition spd="slow">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ES" sz="2200" dirty="0" smtClean="0"/>
              <a:t>Proyecto sin fines de lucro, coordinado por la Direcci</a:t>
            </a:r>
            <a:r>
              <a:rPr lang="es-ES" sz="2200" dirty="0" smtClean="0">
                <a:solidFill>
                  <a:srgbClr val="000000"/>
                </a:solidFill>
                <a:latin typeface="Calibri" pitchFamily="34"/>
              </a:rPr>
              <a:t>ó</a:t>
            </a:r>
            <a:r>
              <a:rPr lang="es-ES" sz="2200" dirty="0" smtClean="0"/>
              <a:t>n General de Migraci</a:t>
            </a:r>
            <a:r>
              <a:rPr lang="es-ES" sz="2200" dirty="0" smtClean="0">
                <a:solidFill>
                  <a:srgbClr val="000000"/>
                </a:solidFill>
                <a:latin typeface="Calibri" pitchFamily="34"/>
              </a:rPr>
              <a:t>ó</a:t>
            </a:r>
            <a:r>
              <a:rPr lang="es-ES" sz="2200" dirty="0" smtClean="0"/>
              <a:t>n y Extranjería, ejecutado por la asociación de Hermanas </a:t>
            </a:r>
            <a:r>
              <a:rPr lang="es-ES" sz="2200" dirty="0" err="1" smtClean="0"/>
              <a:t>Escalabrinianas</a:t>
            </a:r>
            <a:r>
              <a:rPr lang="es-ES" sz="2200" dirty="0" smtClean="0"/>
              <a:t> y apoyado por la Organización para las Migraciones Internacionales y la Secretaría de Relaciones Exteriores.</a:t>
            </a:r>
          </a:p>
          <a:p>
            <a:pPr algn="just"/>
            <a:endParaRPr lang="es-ES" sz="2200" dirty="0" smtClean="0"/>
          </a:p>
          <a:p>
            <a:pPr algn="just"/>
            <a:r>
              <a:rPr lang="es-ES" sz="2200" dirty="0" smtClean="0"/>
              <a:t>Realiza recibimiento de los hondureños que son deportados de Estados Unidos vía aérea, aplica formulario de información y algunos casos les brinda orientación sobre talleres, posibilidades de trabajo etc.</a:t>
            </a:r>
            <a:endParaRPr lang="es-ES" sz="2200" dirty="0"/>
          </a:p>
        </p:txBody>
      </p:sp>
      <p:sp>
        <p:nvSpPr>
          <p:cNvPr id="4" name="1 Título"/>
          <p:cNvSpPr txBox="1">
            <a:spLocks noGrp="1"/>
          </p:cNvSpPr>
          <p:nvPr>
            <p:ph type="title"/>
          </p:nvPr>
        </p:nvSpPr>
        <p:spPr/>
        <p:txBody>
          <a:bodyPr wrap="square" lIns="90000" tIns="45000" rIns="90000" bIns="45000" anchor="t">
            <a:normAutofit fontScale="90000"/>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ctr" hangingPunct="1">
              <a:buNone/>
            </a:pPr>
            <a:r>
              <a:rPr lang="es-HN" sz="2400" b="0" i="0" dirty="0" smtClean="0">
                <a:solidFill>
                  <a:srgbClr val="000000"/>
                </a:solidFill>
                <a:latin typeface="Calibri" pitchFamily="34"/>
              </a:rPr>
              <a:t/>
            </a:r>
            <a:br>
              <a:rPr lang="es-HN" sz="2400" b="0" i="0" dirty="0" smtClean="0">
                <a:solidFill>
                  <a:srgbClr val="000000"/>
                </a:solidFill>
                <a:latin typeface="Calibri" pitchFamily="34"/>
              </a:rPr>
            </a:br>
            <a:r>
              <a:rPr lang="es-HN" sz="2400" b="0" i="0" dirty="0" smtClean="0">
                <a:solidFill>
                  <a:srgbClr val="000000"/>
                </a:solidFill>
                <a:latin typeface="Calibri" pitchFamily="34"/>
              </a:rPr>
              <a:t>Centro de atención al migrante retornado (</a:t>
            </a:r>
            <a:r>
              <a:rPr lang="es-HN" sz="2400" b="0" i="0" dirty="0" err="1" smtClean="0">
                <a:solidFill>
                  <a:srgbClr val="000000"/>
                </a:solidFill>
                <a:latin typeface="Calibri" pitchFamily="34"/>
              </a:rPr>
              <a:t>camr</a:t>
            </a:r>
            <a:r>
              <a:rPr lang="es-HN" sz="2400" b="0" i="0" dirty="0" smtClean="0">
                <a:solidFill>
                  <a:srgbClr val="000000"/>
                </a:solidFill>
                <a:latin typeface="Calibri" pitchFamily="34"/>
              </a:rPr>
              <a:t>)</a:t>
            </a:r>
            <a:r>
              <a:rPr lang="es-HN" sz="2400" b="0" dirty="0" smtClean="0">
                <a:solidFill>
                  <a:srgbClr val="000000"/>
                </a:solidFill>
                <a:latin typeface="Calibri" pitchFamily="34"/>
              </a:rPr>
              <a:t> </a:t>
            </a:r>
            <a:endParaRPr lang="es-HN" sz="2400" b="0" i="0" dirty="0">
              <a:solidFill>
                <a:srgbClr val="000000"/>
              </a:solidFill>
              <a:latin typeface="Calibri" pitchFamily="34"/>
            </a:endParaRPr>
          </a:p>
        </p:txBody>
      </p:sp>
    </p:spTree>
  </p:cSld>
  <p:clrMapOvr>
    <a:masterClrMapping/>
  </p:clrMapOvr>
  <p:transition spd="slow">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pPr algn="just"/>
            <a:r>
              <a:rPr lang="es-ES" sz="2200" dirty="0" smtClean="0"/>
              <a:t>Asesoramiento </a:t>
            </a:r>
            <a:r>
              <a:rPr lang="es-ES" sz="2200" dirty="0" smtClean="0"/>
              <a:t>sobre la elaboración de </a:t>
            </a:r>
            <a:r>
              <a:rPr lang="es-ES" sz="2200" dirty="0" smtClean="0"/>
              <a:t>CV, a los hondureños que retornaron al país.</a:t>
            </a:r>
          </a:p>
          <a:p>
            <a:pPr algn="just">
              <a:buNone/>
            </a:pPr>
            <a:endParaRPr lang="es-ES" sz="2200" dirty="0" smtClean="0"/>
          </a:p>
          <a:p>
            <a:pPr algn="just"/>
            <a:r>
              <a:rPr lang="es-ES" sz="2200" dirty="0" smtClean="0"/>
              <a:t>Coordinación con la Secretaria de Trabajo, para la inserción laboral.</a:t>
            </a:r>
          </a:p>
          <a:p>
            <a:pPr algn="just">
              <a:buNone/>
            </a:pPr>
            <a:endParaRPr lang="es-ES" sz="2200" dirty="0" smtClean="0"/>
          </a:p>
          <a:p>
            <a:pPr algn="just"/>
            <a:r>
              <a:rPr lang="es-ES" sz="2200" dirty="0" smtClean="0"/>
              <a:t>Convenios con instituciones extranjeras para la inserción laboral y, </a:t>
            </a:r>
          </a:p>
          <a:p>
            <a:pPr algn="just">
              <a:buNone/>
            </a:pPr>
            <a:endParaRPr lang="es-ES" sz="2200" dirty="0" smtClean="0"/>
          </a:p>
          <a:p>
            <a:pPr algn="just"/>
            <a:r>
              <a:rPr lang="es-ES" sz="2200" dirty="0" smtClean="0"/>
              <a:t> Convenio con el Instituto Nacional de Formación profesional (INFOP), para la capacitación en oficios a los hondureños que han retornado en calidad de deportados de Estados Unidos. </a:t>
            </a:r>
            <a:endParaRPr lang="es-ES" sz="2200" dirty="0"/>
          </a:p>
        </p:txBody>
      </p:sp>
      <p:sp>
        <p:nvSpPr>
          <p:cNvPr id="4" name="1 Título"/>
          <p:cNvSpPr txBox="1">
            <a:spLocks noGrp="1"/>
          </p:cNvSpPr>
          <p:nvPr>
            <p:ph type="title"/>
          </p:nvPr>
        </p:nvSpPr>
        <p:spPr/>
        <p:txBody>
          <a:bodyPr wrap="square" lIns="90000" tIns="45000" rIns="90000" bIns="45000" anchor="t">
            <a:normAutofit fontScale="90000"/>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ctr" hangingPunct="1">
              <a:buNone/>
            </a:pPr>
            <a:r>
              <a:rPr lang="es-HN" sz="2400" b="0" i="0" dirty="0" smtClean="0">
                <a:solidFill>
                  <a:srgbClr val="000000"/>
                </a:solidFill>
                <a:latin typeface="Calibri" pitchFamily="34"/>
              </a:rPr>
              <a:t/>
            </a:r>
            <a:br>
              <a:rPr lang="es-HN" sz="2400" b="0" i="0" dirty="0" smtClean="0">
                <a:solidFill>
                  <a:srgbClr val="000000"/>
                </a:solidFill>
                <a:latin typeface="Calibri" pitchFamily="34"/>
              </a:rPr>
            </a:br>
            <a:r>
              <a:rPr lang="es-HN" sz="2400" b="0" i="0" dirty="0" smtClean="0">
                <a:solidFill>
                  <a:srgbClr val="000000"/>
                </a:solidFill>
                <a:latin typeface="Calibri" pitchFamily="34"/>
              </a:rPr>
              <a:t>Centro de atención al migrante retornado (</a:t>
            </a:r>
            <a:r>
              <a:rPr lang="es-HN" sz="2400" b="0" i="0" dirty="0" err="1" smtClean="0">
                <a:solidFill>
                  <a:srgbClr val="000000"/>
                </a:solidFill>
                <a:latin typeface="Calibri" pitchFamily="34"/>
              </a:rPr>
              <a:t>camr</a:t>
            </a:r>
            <a:r>
              <a:rPr lang="es-HN" sz="2400" b="0" i="0" dirty="0" smtClean="0">
                <a:solidFill>
                  <a:srgbClr val="000000"/>
                </a:solidFill>
                <a:latin typeface="Calibri" pitchFamily="34"/>
              </a:rPr>
              <a:t>)</a:t>
            </a:r>
            <a:r>
              <a:rPr lang="es-HN" sz="2400" b="0" dirty="0" smtClean="0">
                <a:solidFill>
                  <a:srgbClr val="000000"/>
                </a:solidFill>
                <a:latin typeface="Calibri" pitchFamily="34"/>
              </a:rPr>
              <a:t> </a:t>
            </a:r>
            <a:endParaRPr lang="es-HN" sz="2400" b="0" i="0" dirty="0">
              <a:solidFill>
                <a:srgbClr val="000000"/>
              </a:solidFill>
              <a:latin typeface="Calibri" pitchFamily="34"/>
            </a:endParaRPr>
          </a:p>
        </p:txBody>
      </p:sp>
    </p:spTree>
  </p:cSld>
  <p:clrMapOvr>
    <a:masterClrMapping/>
  </p:clrMapOvr>
  <p:transition spd="slow">
    <p:fade thruBlk="1"/>
  </p:transition>
</p:sld>
</file>

<file path=ppt/slides/slide15.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10" name="9 Marcador de contenido"/>
          <p:cNvSpPr>
            <a:spLocks noGrp="1"/>
          </p:cNvSpPr>
          <p:nvPr>
            <p:ph idx="1"/>
          </p:nvPr>
        </p:nvSpPr>
        <p:spPr>
          <a:xfrm>
            <a:off x="457200" y="618288"/>
            <a:ext cx="7239000" cy="6051072"/>
          </a:xfrm>
        </p:spPr>
        <p:txBody>
          <a:bodyPr>
            <a:normAutofit/>
          </a:bodyPr>
          <a:lstStyle/>
          <a:p>
            <a:pPr algn="just"/>
            <a:r>
              <a:rPr lang="es-HN" sz="2200" dirty="0" smtClean="0"/>
              <a:t>Acuerdo operativo y de cooperación técnica para la gestión de programas de migración laboral temporal para trabajadores hondureños en el exterior.</a:t>
            </a:r>
          </a:p>
          <a:p>
            <a:pPr algn="just"/>
            <a:endParaRPr lang="es-HN" sz="2200" dirty="0"/>
          </a:p>
          <a:p>
            <a:pPr marL="0" indent="0" algn="just">
              <a:buNone/>
            </a:pPr>
            <a:endParaRPr lang="es-HN" sz="2200" dirty="0" smtClean="0"/>
          </a:p>
          <a:p>
            <a:pPr marL="0" indent="0" algn="just">
              <a:buNone/>
            </a:pPr>
            <a:endParaRPr lang="es-HN" sz="2200" dirty="0" smtClean="0"/>
          </a:p>
          <a:p>
            <a:pPr marL="0" indent="0" algn="just">
              <a:buNone/>
            </a:pPr>
            <a:endParaRPr lang="es-HN" sz="2200" dirty="0" smtClean="0"/>
          </a:p>
          <a:p>
            <a:pPr algn="just"/>
            <a:r>
              <a:rPr lang="es-HN" sz="2200" dirty="0" smtClean="0"/>
              <a:t>Programa de migración laboral temporal para trabajadores Honduras – España.</a:t>
            </a:r>
            <a:endParaRPr lang="es-HN" sz="2200" dirty="0"/>
          </a:p>
        </p:txBody>
      </p:sp>
      <p:pic>
        <p:nvPicPr>
          <p:cNvPr id="3" name="2 Imagen"/>
          <p:cNvPicPr>
            <a:picLocks noChangeAspect="1"/>
          </p:cNvPicPr>
          <p:nvPr/>
        </p:nvPicPr>
        <p:blipFill>
          <a:blip r:embed="rId3" cstate="print">
            <a:lum/>
            <a:alphaModFix/>
          </a:blip>
          <a:srcRect/>
          <a:stretch>
            <a:fillRect/>
          </a:stretch>
        </p:blipFill>
        <p:spPr>
          <a:xfrm>
            <a:off x="2374920" y="2060639"/>
            <a:ext cx="2144880" cy="1079280"/>
          </a:xfrm>
          <a:prstGeom prst="rect">
            <a:avLst/>
          </a:prstGeom>
          <a:noFill/>
          <a:ln>
            <a:noFill/>
          </a:ln>
        </p:spPr>
      </p:pic>
      <p:pic>
        <p:nvPicPr>
          <p:cNvPr id="4" name="3 Imagen"/>
          <p:cNvPicPr>
            <a:picLocks noChangeAspect="1"/>
          </p:cNvPicPr>
          <p:nvPr/>
        </p:nvPicPr>
        <p:blipFill>
          <a:blip r:embed="rId4" cstate="print">
            <a:lum/>
            <a:alphaModFix/>
          </a:blip>
          <a:srcRect/>
          <a:stretch>
            <a:fillRect/>
          </a:stretch>
        </p:blipFill>
        <p:spPr>
          <a:xfrm>
            <a:off x="4499640" y="2060639"/>
            <a:ext cx="2171520" cy="1079280"/>
          </a:xfrm>
          <a:prstGeom prst="rect">
            <a:avLst/>
          </a:prstGeom>
          <a:noFill/>
          <a:ln>
            <a:noFill/>
          </a:ln>
        </p:spPr>
      </p:pic>
      <p:pic>
        <p:nvPicPr>
          <p:cNvPr id="6" name="5 Imagen"/>
          <p:cNvPicPr>
            <a:picLocks noChangeAspect="1"/>
          </p:cNvPicPr>
          <p:nvPr/>
        </p:nvPicPr>
        <p:blipFill>
          <a:blip r:embed="rId5" cstate="print">
            <a:lum/>
            <a:alphaModFix/>
          </a:blip>
          <a:srcRect/>
          <a:stretch>
            <a:fillRect/>
          </a:stretch>
        </p:blipFill>
        <p:spPr>
          <a:xfrm>
            <a:off x="2324385" y="4724857"/>
            <a:ext cx="2160360" cy="1084319"/>
          </a:xfrm>
          <a:prstGeom prst="rect">
            <a:avLst/>
          </a:prstGeom>
          <a:noFill/>
          <a:ln>
            <a:noFill/>
          </a:ln>
        </p:spPr>
      </p:pic>
      <p:pic>
        <p:nvPicPr>
          <p:cNvPr id="7" name="6 Imagen"/>
          <p:cNvPicPr>
            <a:picLocks noChangeAspect="1"/>
          </p:cNvPicPr>
          <p:nvPr/>
        </p:nvPicPr>
        <p:blipFill>
          <a:blip r:embed="rId4" cstate="print">
            <a:lum/>
            <a:alphaModFix/>
          </a:blip>
          <a:srcRect/>
          <a:stretch>
            <a:fillRect/>
          </a:stretch>
        </p:blipFill>
        <p:spPr>
          <a:xfrm>
            <a:off x="4484745" y="4729537"/>
            <a:ext cx="2171520" cy="1079639"/>
          </a:xfrm>
          <a:prstGeom prst="rect">
            <a:avLst/>
          </a:prstGeom>
          <a:noFill/>
          <a:ln>
            <a:noFill/>
          </a:ln>
        </p:spPr>
      </p:pic>
    </p:spTree>
  </p:cSld>
  <p:clrMapOvr>
    <a:masterClrMapping/>
  </p:clrMapOvr>
  <p:transition spd="slow">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3" name="2 Marcador de texto"/>
          <p:cNvSpPr txBox="1">
            <a:spLocks noGrp="1"/>
          </p:cNvSpPr>
          <p:nvPr>
            <p:ph type="body" idx="4294967295"/>
          </p:nvPr>
        </p:nvSpPr>
        <p:spPr>
          <a:xfrm>
            <a:off x="176485" y="1484784"/>
            <a:ext cx="7635875" cy="5040560"/>
          </a:xfrm>
        </p:spPr>
        <p:txBody>
          <a:bodyPr>
            <a:normAutofit/>
          </a:bodyPr>
          <a:lstStyle>
            <a:defPPr marL="504000" marR="0" lvl="0" indent="-432000" algn="l">
              <a:spcBef>
                <a:spcPts val="0"/>
              </a:spcBef>
              <a:spcAft>
                <a:spcPts val="0"/>
              </a:spcAft>
              <a:buClr>
                <a:srgbClr val="99284C"/>
              </a:buClr>
              <a:buSzPct val="75000"/>
              <a:buFont typeface="StarSymbol" pitchFamily="2"/>
              <a:buNone/>
              <a:defRPr lang="es-HN" sz="263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es-HN" sz="263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es-HN" sz="230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es-HN" sz="19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es-HN" sz="165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es-HN" sz="165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es-HN" sz="165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es-HN" sz="165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es-HN" sz="165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es-HN" sz="1650" b="0" i="0" u="none" strike="noStrike">
                <a:ln>
                  <a:noFill/>
                </a:ln>
                <a:solidFill>
                  <a:srgbClr val="333333"/>
                </a:solidFill>
                <a:latin typeface="Albany" pitchFamily="34"/>
                <a:ea typeface="Lucida Sans Unicode" pitchFamily="2"/>
                <a:cs typeface="Tahoma" pitchFamily="2"/>
              </a:defRPr>
            </a:lvl9pPr>
          </a:lstStyle>
          <a:p>
            <a:pPr lvl="0" algn="just">
              <a:buNone/>
            </a:pPr>
            <a:r>
              <a:rPr lang="es-HN" sz="2400" dirty="0" smtClean="0">
                <a:solidFill>
                  <a:srgbClr val="000000"/>
                </a:solidFill>
                <a:latin typeface="Calibri" pitchFamily="34"/>
              </a:rPr>
              <a:t>	Reglamento para el reclutamiento y contratación de trabajadores hondureños en el extranjero</a:t>
            </a:r>
          </a:p>
          <a:p>
            <a:pPr lvl="0" algn="just">
              <a:buNone/>
            </a:pPr>
            <a:endParaRPr lang="es-HN" sz="2400" dirty="0">
              <a:solidFill>
                <a:srgbClr val="000000"/>
              </a:solidFill>
              <a:latin typeface="Calibri" pitchFamily="34"/>
            </a:endParaRPr>
          </a:p>
          <a:p>
            <a:pPr lvl="0" algn="just">
              <a:buNone/>
            </a:pPr>
            <a:r>
              <a:rPr lang="es-HN" sz="2400" dirty="0" smtClean="0">
                <a:solidFill>
                  <a:srgbClr val="000000"/>
                </a:solidFill>
                <a:latin typeface="Calibri" pitchFamily="34"/>
              </a:rPr>
              <a:t>	Dentro de las acciones que realiza la Secretaría de Trabajo, son las revisiones anticipadas de los contratos antes de la firma, sin embargo la legislación del país de destino esta por sobre la de Honduras.</a:t>
            </a:r>
          </a:p>
          <a:p>
            <a:pPr lvl="0" algn="just">
              <a:buNone/>
            </a:pPr>
            <a:r>
              <a:rPr lang="es-HN" sz="2400" dirty="0" smtClean="0">
                <a:solidFill>
                  <a:srgbClr val="000000"/>
                </a:solidFill>
                <a:latin typeface="Calibri" pitchFamily="34"/>
              </a:rPr>
              <a:t>	</a:t>
            </a:r>
          </a:p>
          <a:p>
            <a:pPr lvl="0" algn="just">
              <a:buNone/>
            </a:pPr>
            <a:r>
              <a:rPr lang="es-HN" sz="2400" dirty="0">
                <a:solidFill>
                  <a:srgbClr val="000000"/>
                </a:solidFill>
                <a:latin typeface="Calibri" pitchFamily="34"/>
              </a:rPr>
              <a:t>	</a:t>
            </a:r>
            <a:r>
              <a:rPr lang="es-HN" sz="2400" dirty="0" smtClean="0">
                <a:solidFill>
                  <a:srgbClr val="000000"/>
                </a:solidFill>
                <a:latin typeface="Calibri" pitchFamily="34"/>
              </a:rPr>
              <a:t>La unidad reguladora de agentes privados de empleo, se encarga de supervisar, controlar y regular las personas naturales y jurídicas interesadas en contratar y/o reclutar hondureños para laborar en el exterior por medio del acuerdo.  </a:t>
            </a:r>
            <a:endParaRPr lang="es-HN" sz="2400" dirty="0">
              <a:solidFill>
                <a:srgbClr val="000000"/>
              </a:solidFill>
              <a:latin typeface="Calibri" pitchFamily="34"/>
            </a:endParaRPr>
          </a:p>
        </p:txBody>
      </p:sp>
      <p:sp>
        <p:nvSpPr>
          <p:cNvPr id="4" name="15 Título"/>
          <p:cNvSpPr txBox="1">
            <a:spLocks/>
          </p:cNvSpPr>
          <p:nvPr/>
        </p:nvSpPr>
        <p:spPr>
          <a:xfrm>
            <a:off x="457200" y="752088"/>
            <a:ext cx="7239000" cy="660688"/>
          </a:xfrm>
          <a:prstGeom prst="rect">
            <a:avLst/>
          </a:prstGeom>
        </p:spPr>
        <p:txBody>
          <a:bodyPr>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s-HN" sz="2400" b="0" dirty="0" smtClean="0">
                <a:solidFill>
                  <a:schemeClr val="accent1">
                    <a:lumMod val="50000"/>
                  </a:schemeClr>
                </a:solidFill>
                <a:latin typeface="Calibri" panose="020F0502020204030204" pitchFamily="34" charset="0"/>
              </a:rPr>
              <a:t>Acuerdo no. Stss-252-08</a:t>
            </a:r>
            <a:endParaRPr lang="es-HN" sz="2400" b="0" dirty="0">
              <a:solidFill>
                <a:schemeClr val="accent1">
                  <a:lumMod val="50000"/>
                </a:schemeClr>
              </a:solidFill>
              <a:latin typeface="Calibri" panose="020F0502020204030204" pitchFamily="34" charset="0"/>
            </a:endParaRPr>
          </a:p>
        </p:txBody>
      </p:sp>
    </p:spTree>
  </p:cSld>
  <p:clrMapOvr>
    <a:masterClrMapping/>
  </p:clrMapOvr>
  <p:transition spd="slow">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buNone/>
            </a:pPr>
            <a:r>
              <a:rPr lang="es-ES" sz="2200" dirty="0" smtClean="0"/>
              <a:t>	Sistema Nacional de Apoyo al Migrante (SINAM), este sistema fue creado para mantener comunicación entre la Secretaría de Trabajo, la Secretaría de Relaciones Exteriores y la Dirección General de Migración y Extranjería (DGME).</a:t>
            </a:r>
          </a:p>
          <a:p>
            <a:pPr algn="just">
              <a:buNone/>
            </a:pPr>
            <a:endParaRPr lang="es-ES" sz="2200" dirty="0" smtClean="0"/>
          </a:p>
          <a:p>
            <a:pPr algn="just">
              <a:buNone/>
            </a:pPr>
            <a:r>
              <a:rPr lang="es-ES" sz="2200" dirty="0" smtClean="0"/>
              <a:t>	Actualmente el sistema funciona como base de datos del Centro de Atención al Migrante Retornado (CAMR) y en la Secretaría de Trabajo con la base de datos de los trabajadores temporeros. </a:t>
            </a:r>
          </a:p>
          <a:p>
            <a:pPr algn="just"/>
            <a:endParaRPr lang="es-ES" sz="2200" dirty="0" smtClean="0"/>
          </a:p>
          <a:p>
            <a:pPr algn="just"/>
            <a:endParaRPr lang="es-ES" sz="2200" dirty="0"/>
          </a:p>
        </p:txBody>
      </p:sp>
      <p:sp>
        <p:nvSpPr>
          <p:cNvPr id="4" name="15 Título"/>
          <p:cNvSpPr txBox="1">
            <a:spLocks noGrp="1"/>
          </p:cNvSpPr>
          <p:nvPr>
            <p:ph type="title"/>
          </p:nvPr>
        </p:nvSpPr>
        <p:spPr>
          <a:prstGeom prst="rect">
            <a:avLst/>
          </a:prstGeom>
        </p:spPr>
        <p:txBody>
          <a:bodyPr anchor="ctr" anchorCtr="0">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s-HN" sz="2400" b="0" dirty="0" smtClean="0">
                <a:solidFill>
                  <a:schemeClr val="accent1">
                    <a:lumMod val="50000"/>
                  </a:schemeClr>
                </a:solidFill>
                <a:latin typeface="Calibri" panose="020F0502020204030204" pitchFamily="34" charset="0"/>
              </a:rPr>
              <a:t>SISTEMAS DE INFORMACIÓN </a:t>
            </a:r>
            <a:endParaRPr lang="es-HN" sz="2400" b="0" dirty="0">
              <a:solidFill>
                <a:schemeClr val="accent1">
                  <a:lumMod val="50000"/>
                </a:schemeClr>
              </a:solidFill>
              <a:latin typeface="Calibri" panose="020F0502020204030204" pitchFamily="34" charset="0"/>
            </a:endParaRPr>
          </a:p>
        </p:txBody>
      </p:sp>
    </p:spTree>
  </p:cSld>
  <p:clrMapOvr>
    <a:masterClrMapping/>
  </p:clrMapOvr>
  <p:transition spd="slow">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a:bodyPr>
          <a:lstStyle/>
          <a:p>
            <a:pPr algn="just"/>
            <a:r>
              <a:rPr lang="es-HN" sz="2200" dirty="0" smtClean="0"/>
              <a:t>Ayudan a mantener datos e informaciones actualizadas.</a:t>
            </a:r>
          </a:p>
          <a:p>
            <a:pPr algn="just">
              <a:buNone/>
            </a:pPr>
            <a:endParaRPr lang="es-HN" sz="2200" dirty="0" smtClean="0"/>
          </a:p>
          <a:p>
            <a:pPr algn="just"/>
            <a:r>
              <a:rPr lang="es-HN" sz="2200" dirty="0" smtClean="0"/>
              <a:t>Proporciona mayor comunicación y coordinación con las instituciones que trabajan coordinadamente.</a:t>
            </a:r>
          </a:p>
          <a:p>
            <a:pPr algn="just">
              <a:buNone/>
            </a:pPr>
            <a:endParaRPr lang="es-HN" sz="2200" dirty="0" smtClean="0"/>
          </a:p>
          <a:p>
            <a:pPr algn="just"/>
            <a:r>
              <a:rPr lang="es-ES" sz="2200" dirty="0" smtClean="0"/>
              <a:t>Disponer de información suficiente, oportuna y confiable de las personas migrantes.</a:t>
            </a:r>
          </a:p>
          <a:p>
            <a:pPr algn="just">
              <a:buNone/>
            </a:pPr>
            <a:endParaRPr lang="es-ES" sz="2200" dirty="0" smtClean="0"/>
          </a:p>
          <a:p>
            <a:pPr algn="just"/>
            <a:r>
              <a:rPr lang="es-ES" sz="2200" dirty="0" smtClean="0"/>
              <a:t>Generación de estadísticas que mida el tema de la migración y sensibilizar en el mismo.</a:t>
            </a:r>
          </a:p>
          <a:p>
            <a:pPr algn="just">
              <a:buNone/>
            </a:pPr>
            <a:endParaRPr lang="es-ES" sz="2200" dirty="0" smtClean="0"/>
          </a:p>
          <a:p>
            <a:pPr algn="just"/>
            <a:r>
              <a:rPr lang="es-ES" sz="2200" dirty="0" smtClean="0"/>
              <a:t>Gestión en la creación de proyectos en pro de los trabajadores migratorios, etc.</a:t>
            </a:r>
            <a:endParaRPr lang="es-HN" sz="2200" dirty="0"/>
          </a:p>
        </p:txBody>
      </p:sp>
      <p:sp>
        <p:nvSpPr>
          <p:cNvPr id="4" name="15 Título"/>
          <p:cNvSpPr txBox="1">
            <a:spLocks/>
          </p:cNvSpPr>
          <p:nvPr/>
        </p:nvSpPr>
        <p:spPr>
          <a:xfrm>
            <a:off x="457200" y="548680"/>
            <a:ext cx="7239000" cy="660688"/>
          </a:xfrm>
          <a:prstGeom prst="rect">
            <a:avLst/>
          </a:prstGeom>
        </p:spPr>
        <p:txBody>
          <a:bodyPr>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s-HN" sz="2400" b="0" dirty="0" smtClean="0">
                <a:solidFill>
                  <a:schemeClr val="accent1">
                    <a:lumMod val="50000"/>
                  </a:schemeClr>
                </a:solidFill>
                <a:latin typeface="Calibri" panose="020F0502020204030204" pitchFamily="34" charset="0"/>
              </a:rPr>
              <a:t>IMPORTANCIA DE LOS SISTEMAS DE INFORMACIÓN </a:t>
            </a:r>
            <a:endParaRPr lang="es-HN" sz="2400" b="0" dirty="0">
              <a:solidFill>
                <a:schemeClr val="accent1">
                  <a:lumMod val="50000"/>
                </a:schemeClr>
              </a:solidFill>
              <a:latin typeface="Calibri" panose="020F0502020204030204" pitchFamily="34" charset="0"/>
            </a:endParaRPr>
          </a:p>
        </p:txBody>
      </p:sp>
    </p:spTree>
    <p:extLst>
      <p:ext uri="{BB962C8B-B14F-4D97-AF65-F5344CB8AC3E}">
        <p14:creationId xmlns="" xmlns:p14="http://schemas.microsoft.com/office/powerpoint/2010/main" val="910469291"/>
      </p:ext>
    </p:extLst>
  </p:cSld>
  <p:clrMapOvr>
    <a:masterClrMapping/>
  </p:clrMapOvr>
  <p:transition spd="slow">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4" name="3 Título"/>
          <p:cNvSpPr>
            <a:spLocks noGrp="1"/>
          </p:cNvSpPr>
          <p:nvPr>
            <p:ph type="title"/>
          </p:nvPr>
        </p:nvSpPr>
        <p:spPr>
          <a:xfrm>
            <a:off x="1043608" y="3435077"/>
            <a:ext cx="6255488" cy="1362075"/>
          </a:xfrm>
        </p:spPr>
        <p:txBody>
          <a:bodyPr/>
          <a:lstStyle/>
          <a:p>
            <a:pPr algn="ctr"/>
            <a:r>
              <a:rPr lang="es-HN" dirty="0"/>
              <a:t>¡</a:t>
            </a:r>
            <a:r>
              <a:rPr lang="es-HN" dirty="0" smtClean="0"/>
              <a:t>MUCHAS GRACIAS!</a:t>
            </a:r>
            <a:endParaRPr lang="es-HN" dirty="0"/>
          </a:p>
        </p:txBody>
      </p:sp>
      <p:sp>
        <p:nvSpPr>
          <p:cNvPr id="3" name="2 Rectángulo"/>
          <p:cNvSpPr/>
          <p:nvPr/>
        </p:nvSpPr>
        <p:spPr>
          <a:xfrm>
            <a:off x="611560" y="1556792"/>
            <a:ext cx="6984776" cy="861774"/>
          </a:xfrm>
          <a:prstGeom prst="rect">
            <a:avLst/>
          </a:prstGeom>
        </p:spPr>
        <p:txBody>
          <a:bodyPr wrap="square">
            <a:spAutoFit/>
          </a:bodyPr>
          <a:lstStyle/>
          <a:p>
            <a:pPr algn="ctr"/>
            <a:r>
              <a:rPr lang="es-ES" sz="3000" b="1" baseline="-25000" dirty="0" smtClean="0"/>
              <a:t> “No pretendas que las cosas cambien si siempre haces lo mismo”. Albert Einstein. </a:t>
            </a:r>
            <a:endParaRPr lang="es-ES" sz="3000" b="1" dirty="0"/>
          </a:p>
        </p:txBody>
      </p:sp>
    </p:spTree>
  </p:cSld>
  <p:clrMapOvr>
    <a:masterClrMapping/>
  </p:clrMapOvr>
  <p:transition spd="slow">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1 Título"/>
          <p:cNvSpPr txBox="1">
            <a:spLocks noGrp="1"/>
          </p:cNvSpPr>
          <p:nvPr>
            <p:ph type="title" idx="4294967295"/>
          </p:nvPr>
        </p:nvSpPr>
        <p:spPr>
          <a:xfrm>
            <a:off x="107504" y="620689"/>
            <a:ext cx="7894638" cy="792088"/>
          </a:xfrm>
        </p:spPr>
        <p:txBody>
          <a:bodyPr wrap="square" lIns="90000" tIns="45000" rIns="90000" bIns="45000" anchor="t">
            <a:norm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ctr" hangingPunct="1">
              <a:buNone/>
            </a:pPr>
            <a:r>
              <a:rPr lang="es-HN" sz="2400" b="0" dirty="0" smtClean="0">
                <a:solidFill>
                  <a:srgbClr val="000000"/>
                </a:solidFill>
                <a:latin typeface="Calibri" pitchFamily="34"/>
              </a:rPr>
              <a:t>Sistemas de información</a:t>
            </a:r>
            <a:endParaRPr lang="es-HN" sz="2400" b="0" i="0" dirty="0">
              <a:solidFill>
                <a:srgbClr val="000000"/>
              </a:solidFill>
              <a:latin typeface="Calibri" pitchFamily="34"/>
            </a:endParaRPr>
          </a:p>
        </p:txBody>
      </p:sp>
      <p:sp>
        <p:nvSpPr>
          <p:cNvPr id="3" name="2 Marcador de contenido"/>
          <p:cNvSpPr txBox="1">
            <a:spLocks noGrp="1"/>
          </p:cNvSpPr>
          <p:nvPr>
            <p:ph type="body" idx="4294967295"/>
          </p:nvPr>
        </p:nvSpPr>
        <p:spPr>
          <a:xfrm>
            <a:off x="467544" y="1412776"/>
            <a:ext cx="7344816" cy="5040560"/>
          </a:xfrm>
        </p:spPr>
        <p:txBody>
          <a:bodyPr wrap="square" lIns="90000" tIns="45000" rIns="90000" bIns="45000" anchor="t">
            <a:normAutofit/>
          </a:bodyPr>
          <a:lstStyle>
            <a:defPPr marL="504000" marR="0" lvl="0" indent="-432000" algn="l">
              <a:spcBef>
                <a:spcPts val="0"/>
              </a:spcBef>
              <a:spcAft>
                <a:spcPts val="0"/>
              </a:spcAft>
              <a:buClr>
                <a:srgbClr val="99284C"/>
              </a:buClr>
              <a:buSzPct val="75000"/>
              <a:buFont typeface="StarSymbol" pitchFamily="2"/>
              <a:buNone/>
              <a:defRPr lang="es-HN" sz="263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es-HN" sz="263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es-HN" sz="230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es-HN" sz="19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es-HN" sz="165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es-HN" sz="165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es-HN" sz="165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es-HN" sz="165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es-HN" sz="165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es-HN" sz="1650" b="0" i="0" u="none" strike="noStrike">
                <a:ln>
                  <a:noFill/>
                </a:ln>
                <a:solidFill>
                  <a:srgbClr val="333333"/>
                </a:solidFill>
                <a:latin typeface="Albany" pitchFamily="34"/>
                <a:ea typeface="Lucida Sans Unicode" pitchFamily="2"/>
                <a:cs typeface="Tahoma" pitchFamily="2"/>
              </a:defRPr>
            </a:lvl9pPr>
          </a:lstStyle>
          <a:p>
            <a:pPr marL="0" lvl="0" indent="0" algn="just">
              <a:spcBef>
                <a:spcPts val="638"/>
              </a:spcBef>
              <a:spcAft>
                <a:spcPts val="1417"/>
              </a:spcAft>
              <a:buSzPct val="45000"/>
              <a:buNone/>
            </a:pPr>
            <a:r>
              <a:rPr lang="es-ES" sz="2200" dirty="0" smtClean="0">
                <a:solidFill>
                  <a:srgbClr val="000000"/>
                </a:solidFill>
                <a:latin typeface="+mn-lt"/>
              </a:rPr>
              <a:t>Un sistema de información, es un conjunto de elementos orientados al tratamiento y administración de datos e información, organizados y listos para su uso posterior, generados para cubrir una necesidad u objetivo. Puede formar parte de alguna de las siguientes categorías:</a:t>
            </a:r>
          </a:p>
          <a:p>
            <a:pPr marL="0" lvl="0" indent="0" algn="just">
              <a:spcBef>
                <a:spcPts val="638"/>
              </a:spcBef>
              <a:spcAft>
                <a:spcPts val="1417"/>
              </a:spcAft>
              <a:buSzPct val="45000"/>
              <a:buNone/>
            </a:pPr>
            <a:r>
              <a:rPr lang="es-ES" sz="2200" dirty="0" smtClean="0">
                <a:solidFill>
                  <a:srgbClr val="000000"/>
                </a:solidFill>
                <a:latin typeface="+mn-lt"/>
              </a:rPr>
              <a:t>•Personas</a:t>
            </a:r>
          </a:p>
          <a:p>
            <a:pPr marL="0" lvl="0" indent="0" algn="just">
              <a:spcBef>
                <a:spcPts val="638"/>
              </a:spcBef>
              <a:spcAft>
                <a:spcPts val="1417"/>
              </a:spcAft>
              <a:buSzPct val="45000"/>
              <a:buNone/>
            </a:pPr>
            <a:r>
              <a:rPr lang="es-ES" sz="2200" dirty="0" smtClean="0">
                <a:solidFill>
                  <a:srgbClr val="000000"/>
                </a:solidFill>
                <a:latin typeface="+mn-lt"/>
              </a:rPr>
              <a:t>•Datos</a:t>
            </a:r>
          </a:p>
          <a:p>
            <a:pPr marL="0" lvl="0" indent="0" algn="just">
              <a:spcBef>
                <a:spcPts val="638"/>
              </a:spcBef>
              <a:spcAft>
                <a:spcPts val="1417"/>
              </a:spcAft>
              <a:buSzPct val="45000"/>
              <a:buNone/>
            </a:pPr>
            <a:r>
              <a:rPr lang="es-ES" sz="2200" dirty="0" smtClean="0">
                <a:solidFill>
                  <a:srgbClr val="000000"/>
                </a:solidFill>
                <a:latin typeface="+mn-lt"/>
              </a:rPr>
              <a:t>•Actividades o técnicas de trabajo</a:t>
            </a:r>
          </a:p>
          <a:p>
            <a:pPr marL="0" lvl="0" indent="0" algn="just">
              <a:spcBef>
                <a:spcPts val="638"/>
              </a:spcBef>
              <a:spcAft>
                <a:spcPts val="1417"/>
              </a:spcAft>
              <a:buSzPct val="45000"/>
              <a:buNone/>
            </a:pPr>
            <a:r>
              <a:rPr lang="es-ES" sz="2200" dirty="0" smtClean="0">
                <a:solidFill>
                  <a:srgbClr val="000000"/>
                </a:solidFill>
                <a:latin typeface="+mn-lt"/>
              </a:rPr>
              <a:t>•Recursos materiales en general (recursos informáticos y de comunicación).</a:t>
            </a:r>
          </a:p>
          <a:p>
            <a:pPr marL="0" lvl="0" indent="0" algn="just">
              <a:spcBef>
                <a:spcPts val="638"/>
              </a:spcBef>
              <a:spcAft>
                <a:spcPts val="1417"/>
              </a:spcAft>
              <a:buSzPct val="45000"/>
              <a:buNone/>
            </a:pPr>
            <a:endParaRPr lang="es-ES" sz="2200" dirty="0">
              <a:solidFill>
                <a:srgbClr val="000000"/>
              </a:solidFill>
              <a:latin typeface="+mn-lt"/>
            </a:endParaRPr>
          </a:p>
        </p:txBody>
      </p:sp>
    </p:spTree>
  </p:cSld>
  <p:clrMapOvr>
    <a:masterClrMapping/>
  </p:clrMapOvr>
  <p:transition spd="slow">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1 Título"/>
          <p:cNvSpPr txBox="1">
            <a:spLocks noGrp="1"/>
          </p:cNvSpPr>
          <p:nvPr>
            <p:ph type="title" idx="4294967295"/>
          </p:nvPr>
        </p:nvSpPr>
        <p:spPr>
          <a:xfrm>
            <a:off x="179512" y="607715"/>
            <a:ext cx="7869238" cy="733053"/>
          </a:xfrm>
        </p:spPr>
        <p:txBody>
          <a:bodyPr wrap="square" lIns="90000" tIns="45000" rIns="90000" bIns="45000" anchor="t">
            <a:norm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ctr" hangingPunct="1">
              <a:buNone/>
            </a:pPr>
            <a:r>
              <a:rPr lang="es-HN" sz="2400" b="0" i="0" dirty="0" smtClean="0">
                <a:solidFill>
                  <a:srgbClr val="000000"/>
                </a:solidFill>
                <a:latin typeface="Calibri" pitchFamily="34"/>
              </a:rPr>
              <a:t>Derechos laborales</a:t>
            </a:r>
            <a:endParaRPr lang="es-HN" sz="2400" b="0" i="0" dirty="0">
              <a:solidFill>
                <a:srgbClr val="000000"/>
              </a:solidFill>
              <a:latin typeface="Calibri" pitchFamily="34"/>
            </a:endParaRPr>
          </a:p>
        </p:txBody>
      </p:sp>
      <p:sp>
        <p:nvSpPr>
          <p:cNvPr id="3" name="2 Marcador de contenido"/>
          <p:cNvSpPr txBox="1">
            <a:spLocks noGrp="1"/>
          </p:cNvSpPr>
          <p:nvPr>
            <p:ph type="body" idx="4294967295"/>
          </p:nvPr>
        </p:nvSpPr>
        <p:spPr>
          <a:xfrm>
            <a:off x="323528" y="1412776"/>
            <a:ext cx="7535292" cy="4706714"/>
          </a:xfrm>
        </p:spPr>
        <p:txBody>
          <a:bodyPr wrap="square" lIns="90000" tIns="45000" rIns="90000" bIns="45000" anchor="t">
            <a:normAutofit/>
          </a:bodyPr>
          <a:lstStyle>
            <a:defPPr marL="504000" marR="0" lvl="0" indent="-432000" algn="l">
              <a:spcBef>
                <a:spcPts val="0"/>
              </a:spcBef>
              <a:spcAft>
                <a:spcPts val="0"/>
              </a:spcAft>
              <a:buClr>
                <a:srgbClr val="99284C"/>
              </a:buClr>
              <a:buSzPct val="75000"/>
              <a:buFont typeface="StarSymbol" pitchFamily="2"/>
              <a:buNone/>
              <a:defRPr lang="es-HN" sz="263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es-HN" sz="263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es-HN" sz="230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es-HN" sz="19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es-HN" sz="165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es-HN" sz="165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es-HN" sz="165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es-HN" sz="165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es-HN" sz="165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es-HN" sz="1650" b="0" i="0" u="none" strike="noStrike">
                <a:ln>
                  <a:noFill/>
                </a:ln>
                <a:solidFill>
                  <a:srgbClr val="333333"/>
                </a:solidFill>
                <a:latin typeface="Albany" pitchFamily="34"/>
                <a:ea typeface="Lucida Sans Unicode" pitchFamily="2"/>
                <a:cs typeface="Tahoma" pitchFamily="2"/>
              </a:defRPr>
            </a:lvl9pPr>
          </a:lstStyle>
          <a:p>
            <a:pPr marL="0" lvl="0" indent="0" algn="just" hangingPunct="1">
              <a:spcBef>
                <a:spcPts val="638"/>
              </a:spcBef>
              <a:spcAft>
                <a:spcPts val="1417"/>
              </a:spcAft>
              <a:buSzPct val="45000"/>
              <a:buNone/>
            </a:pPr>
            <a:r>
              <a:rPr lang="es-HN" sz="2200" dirty="0" smtClean="0">
                <a:solidFill>
                  <a:srgbClr val="000000"/>
                </a:solidFill>
                <a:latin typeface="+mn-lt"/>
              </a:rPr>
              <a:t>A través de las oficinas de las Naciones Unidas (ONU) existen múltiples mecanismos que se pueden utilizar en la defensa de los trabajadores migrantes.</a:t>
            </a:r>
          </a:p>
          <a:p>
            <a:pPr marL="457200" lvl="0" indent="-457200" algn="just" hangingPunct="1">
              <a:spcBef>
                <a:spcPts val="638"/>
              </a:spcBef>
              <a:spcAft>
                <a:spcPts val="1417"/>
              </a:spcAft>
              <a:buSzPct val="45000"/>
              <a:buNone/>
            </a:pPr>
            <a:r>
              <a:rPr lang="es-HN" sz="2200" dirty="0" smtClean="0">
                <a:solidFill>
                  <a:srgbClr val="000000"/>
                </a:solidFill>
                <a:latin typeface="+mn-lt"/>
              </a:rPr>
              <a:t>1) La carta internacional de los derechos humanos:</a:t>
            </a:r>
          </a:p>
          <a:p>
            <a:pPr marL="457200" indent="-457200" algn="just">
              <a:spcBef>
                <a:spcPts val="638"/>
              </a:spcBef>
              <a:spcAft>
                <a:spcPts val="1417"/>
              </a:spcAft>
              <a:buSzPct val="45000"/>
              <a:buFont typeface="+mj-lt"/>
              <a:buAutoNum type="alphaLcParenR"/>
            </a:pPr>
            <a:r>
              <a:rPr lang="es-HN" sz="2200" dirty="0" smtClean="0">
                <a:solidFill>
                  <a:srgbClr val="000000"/>
                </a:solidFill>
                <a:latin typeface="+mn-lt"/>
              </a:rPr>
              <a:t>La declaración universal de los derechos humanos;</a:t>
            </a:r>
          </a:p>
          <a:p>
            <a:pPr marL="457200" indent="-457200" algn="just">
              <a:spcBef>
                <a:spcPts val="638"/>
              </a:spcBef>
              <a:spcAft>
                <a:spcPts val="1417"/>
              </a:spcAft>
              <a:buSzPct val="45000"/>
              <a:buFont typeface="+mj-lt"/>
              <a:buAutoNum type="alphaLcParenR"/>
            </a:pPr>
            <a:r>
              <a:rPr lang="es-HN" sz="2200" dirty="0" smtClean="0">
                <a:solidFill>
                  <a:srgbClr val="000000"/>
                </a:solidFill>
                <a:latin typeface="+mn-lt"/>
              </a:rPr>
              <a:t>El pacto internacional de derechos civiles y políticos y sus dos protocolos facultativos; y,</a:t>
            </a:r>
          </a:p>
          <a:p>
            <a:pPr marL="457200" indent="-457200" algn="just">
              <a:spcBef>
                <a:spcPts val="638"/>
              </a:spcBef>
              <a:spcAft>
                <a:spcPts val="1417"/>
              </a:spcAft>
              <a:buSzPct val="45000"/>
              <a:buFont typeface="+mj-lt"/>
              <a:buAutoNum type="alphaLcParenR"/>
            </a:pPr>
            <a:r>
              <a:rPr lang="es-HN" sz="2200" dirty="0" smtClean="0">
                <a:solidFill>
                  <a:srgbClr val="000000"/>
                </a:solidFill>
                <a:latin typeface="+mn-lt"/>
              </a:rPr>
              <a:t>El pacto internacional de derechos económicos, sociales y culturales.</a:t>
            </a:r>
            <a:endParaRPr lang="es-HN" sz="2200" dirty="0">
              <a:solidFill>
                <a:srgbClr val="000000"/>
              </a:solidFill>
              <a:latin typeface="+mn-lt"/>
            </a:endParaRPr>
          </a:p>
          <a:p>
            <a:pPr marL="0" lvl="0" indent="0" algn="just" hangingPunct="1">
              <a:spcBef>
                <a:spcPts val="638"/>
              </a:spcBef>
              <a:spcAft>
                <a:spcPts val="1417"/>
              </a:spcAft>
              <a:buSzPct val="45000"/>
              <a:buFont typeface="Arial" pitchFamily="32"/>
              <a:buChar char="•"/>
            </a:pPr>
            <a:endParaRPr lang="es-HN" sz="2200" dirty="0">
              <a:solidFill>
                <a:srgbClr val="000000"/>
              </a:solidFill>
              <a:latin typeface="+mn-lt"/>
            </a:endParaRPr>
          </a:p>
        </p:txBody>
      </p:sp>
    </p:spTree>
  </p:cSld>
  <p:clrMapOvr>
    <a:masterClrMapping/>
  </p:clrMapOvr>
  <p:transition spd="slow">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buNone/>
            </a:pPr>
            <a:r>
              <a:rPr lang="es-ES" sz="2200" dirty="0" smtClean="0"/>
              <a:t>2) Convención internacional sobre la protección de los derechos de todos los trabajadores migrantes y de sus familias.</a:t>
            </a:r>
          </a:p>
          <a:p>
            <a:pPr algn="just">
              <a:buNone/>
            </a:pPr>
            <a:endParaRPr lang="es-ES" sz="2200" dirty="0" smtClean="0"/>
          </a:p>
          <a:p>
            <a:pPr algn="just">
              <a:buNone/>
            </a:pPr>
            <a:r>
              <a:rPr lang="es-ES" sz="2200" dirty="0" smtClean="0"/>
              <a:t>3) Relator especial sobre los derechos humanos de los migrantes.</a:t>
            </a:r>
          </a:p>
          <a:p>
            <a:pPr algn="just">
              <a:buNone/>
            </a:pPr>
            <a:endParaRPr lang="es-ES" sz="2200" dirty="0" smtClean="0"/>
          </a:p>
          <a:p>
            <a:pPr algn="just">
              <a:buNone/>
            </a:pPr>
            <a:r>
              <a:rPr lang="es-ES" sz="2200" dirty="0" smtClean="0"/>
              <a:t>4) Protocolo para prevenir, reprimir y sancionar la trata de personas, especialmente mujeres y niños.</a:t>
            </a:r>
          </a:p>
          <a:p>
            <a:pPr algn="just">
              <a:buNone/>
            </a:pPr>
            <a:endParaRPr lang="es-ES" sz="2200" dirty="0" smtClean="0"/>
          </a:p>
          <a:p>
            <a:pPr algn="just">
              <a:buNone/>
            </a:pPr>
            <a:r>
              <a:rPr lang="es-ES" sz="2200" dirty="0" smtClean="0"/>
              <a:t>5) Organización internacional del trabajo.</a:t>
            </a:r>
            <a:endParaRPr lang="es-ES" sz="2200" dirty="0"/>
          </a:p>
        </p:txBody>
      </p:sp>
      <p:sp>
        <p:nvSpPr>
          <p:cNvPr id="4" name="1 Título"/>
          <p:cNvSpPr txBox="1">
            <a:spLocks noGrp="1"/>
          </p:cNvSpPr>
          <p:nvPr>
            <p:ph type="title"/>
          </p:nvPr>
        </p:nvSpPr>
        <p:spPr>
          <a:xfrm>
            <a:off x="457200" y="404664"/>
            <a:ext cx="7239000" cy="1143000"/>
          </a:xfrm>
        </p:spPr>
        <p:txBody>
          <a:bodyPr wrap="square" lIns="90000" tIns="45000" rIns="90000" bIns="45000" anchor="t">
            <a:norm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ctr" hangingPunct="1">
              <a:buNone/>
            </a:pPr>
            <a:r>
              <a:rPr lang="es-HN" sz="2400" b="0" i="0" dirty="0" smtClean="0">
                <a:solidFill>
                  <a:srgbClr val="000000"/>
                </a:solidFill>
                <a:latin typeface="Calibri" pitchFamily="34"/>
              </a:rPr>
              <a:t/>
            </a:r>
            <a:br>
              <a:rPr lang="es-HN" sz="2400" b="0" i="0" dirty="0" smtClean="0">
                <a:solidFill>
                  <a:srgbClr val="000000"/>
                </a:solidFill>
                <a:latin typeface="Calibri" pitchFamily="34"/>
              </a:rPr>
            </a:br>
            <a:r>
              <a:rPr lang="es-HN" sz="2400" b="0" i="0" dirty="0" smtClean="0">
                <a:solidFill>
                  <a:srgbClr val="000000"/>
                </a:solidFill>
                <a:latin typeface="Calibri" pitchFamily="34"/>
              </a:rPr>
              <a:t>Derechos laborales</a:t>
            </a:r>
            <a:endParaRPr lang="es-HN" sz="2400" b="0" i="0" dirty="0">
              <a:solidFill>
                <a:srgbClr val="000000"/>
              </a:solidFill>
              <a:latin typeface="Calibri" pitchFamily="34"/>
            </a:endParaRPr>
          </a:p>
        </p:txBody>
      </p:sp>
    </p:spTree>
  </p:cSld>
  <p:clrMapOvr>
    <a:masterClrMapping/>
  </p:clrMapOvr>
  <p:transition spd="slow">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Experiencias y buenas prácticas ">
    <p:spTree>
      <p:nvGrpSpPr>
        <p:cNvPr id="1" name=""/>
        <p:cNvGrpSpPr/>
        <p:nvPr/>
      </p:nvGrpSpPr>
      <p:grpSpPr>
        <a:xfrm>
          <a:off x="0" y="0"/>
          <a:ext cx="0" cy="0"/>
          <a:chOff x="0" y="0"/>
          <a:chExt cx="0" cy="0"/>
        </a:xfrm>
      </p:grpSpPr>
      <p:sp>
        <p:nvSpPr>
          <p:cNvPr id="2" name="1 Título"/>
          <p:cNvSpPr txBox="1">
            <a:spLocks noGrp="1"/>
          </p:cNvSpPr>
          <p:nvPr>
            <p:ph type="title" idx="4294967295"/>
          </p:nvPr>
        </p:nvSpPr>
        <p:spPr>
          <a:xfrm>
            <a:off x="204613" y="995363"/>
            <a:ext cx="7751763" cy="804862"/>
          </a:xfrm>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ctr" hangingPunct="1">
              <a:buNone/>
            </a:pPr>
            <a:r>
              <a:rPr lang="es-HN" sz="2400" b="0" i="0" dirty="0">
                <a:solidFill>
                  <a:srgbClr val="000000"/>
                </a:solidFill>
                <a:latin typeface="Calibri" pitchFamily="34"/>
              </a:rPr>
              <a:t>Experiencias y buenas prácticas</a:t>
            </a:r>
          </a:p>
        </p:txBody>
      </p:sp>
      <p:sp>
        <p:nvSpPr>
          <p:cNvPr id="3" name="2 Marcador de contenido"/>
          <p:cNvSpPr txBox="1">
            <a:spLocks noGrp="1"/>
          </p:cNvSpPr>
          <p:nvPr>
            <p:ph type="body" idx="4294967295"/>
          </p:nvPr>
        </p:nvSpPr>
        <p:spPr>
          <a:xfrm>
            <a:off x="277068" y="1600200"/>
            <a:ext cx="7607300" cy="4525963"/>
          </a:xfrm>
        </p:spPr>
        <p:txBody>
          <a:bodyPr wrap="square" lIns="90000" tIns="45000" rIns="90000" bIns="45000" anchor="t">
            <a:normAutofit/>
          </a:bodyPr>
          <a:lstStyle>
            <a:defPPr marL="504000" marR="0" lvl="0" indent="-432000" algn="l">
              <a:spcBef>
                <a:spcPts val="0"/>
              </a:spcBef>
              <a:spcAft>
                <a:spcPts val="0"/>
              </a:spcAft>
              <a:buClr>
                <a:srgbClr val="99284C"/>
              </a:buClr>
              <a:buSzPct val="75000"/>
              <a:buFont typeface="StarSymbol" pitchFamily="2"/>
              <a:buNone/>
              <a:defRPr lang="es-HN" sz="263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es-HN" sz="263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es-HN" sz="230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es-HN" sz="19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es-HN" sz="165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es-HN" sz="165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es-HN" sz="165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es-HN" sz="165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es-HN" sz="165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es-HN" sz="1650" b="0" i="0" u="none" strike="noStrike">
                <a:ln>
                  <a:noFill/>
                </a:ln>
                <a:solidFill>
                  <a:srgbClr val="333333"/>
                </a:solidFill>
                <a:latin typeface="Albany" pitchFamily="34"/>
                <a:ea typeface="Lucida Sans Unicode" pitchFamily="2"/>
                <a:cs typeface="Tahoma" pitchFamily="2"/>
              </a:defRPr>
            </a:lvl9pPr>
          </a:lstStyle>
          <a:p>
            <a:pPr marL="0" lvl="0" indent="0" algn="just" hangingPunct="1">
              <a:spcBef>
                <a:spcPts val="638"/>
              </a:spcBef>
              <a:spcAft>
                <a:spcPts val="1417"/>
              </a:spcAft>
              <a:buNone/>
            </a:pPr>
            <a:endParaRPr lang="es-HN" sz="2400" dirty="0">
              <a:solidFill>
                <a:srgbClr val="000000"/>
              </a:solidFill>
              <a:latin typeface="Calibri"/>
            </a:endParaRPr>
          </a:p>
          <a:p>
            <a:pPr marL="0" indent="0" algn="just">
              <a:spcBef>
                <a:spcPts val="638"/>
              </a:spcBef>
              <a:spcAft>
                <a:spcPts val="1417"/>
              </a:spcAft>
              <a:buNone/>
            </a:pPr>
            <a:r>
              <a:rPr lang="es-HN" sz="2400" dirty="0" smtClean="0">
                <a:solidFill>
                  <a:srgbClr val="000000"/>
                </a:solidFill>
                <a:latin typeface="+mn-lt"/>
              </a:rPr>
              <a:t>Constitución de la República de Honduras</a:t>
            </a:r>
          </a:p>
          <a:p>
            <a:pPr marL="0" lvl="0" indent="0" algn="just" hangingPunct="1">
              <a:spcBef>
                <a:spcPts val="638"/>
              </a:spcBef>
              <a:spcAft>
                <a:spcPts val="1417"/>
              </a:spcAft>
              <a:buSzPct val="45000"/>
              <a:buNone/>
            </a:pPr>
            <a:r>
              <a:rPr lang="es-HN" sz="2400" dirty="0" smtClean="0">
                <a:solidFill>
                  <a:srgbClr val="000000"/>
                </a:solidFill>
                <a:latin typeface="+mn-lt"/>
              </a:rPr>
              <a:t>Articulo </a:t>
            </a:r>
            <a:r>
              <a:rPr lang="es-HN" sz="2400" dirty="0">
                <a:solidFill>
                  <a:srgbClr val="000000"/>
                </a:solidFill>
                <a:latin typeface="+mn-lt"/>
              </a:rPr>
              <a:t>31.- “Los extranjeros gozan de los mismos derechos civiles de los hondureños con las restricciones que por razones calificadas de orden público, seguridad, interés o conveniencia social </a:t>
            </a:r>
            <a:r>
              <a:rPr lang="es-HN" sz="2400" dirty="0" smtClean="0">
                <a:solidFill>
                  <a:srgbClr val="000000"/>
                </a:solidFill>
                <a:latin typeface="+mn-lt"/>
              </a:rPr>
              <a:t>establezcan </a:t>
            </a:r>
            <a:r>
              <a:rPr lang="es-HN" sz="2400" dirty="0">
                <a:solidFill>
                  <a:srgbClr val="000000"/>
                </a:solidFill>
                <a:latin typeface="+mn-lt"/>
              </a:rPr>
              <a:t>las leyes”.</a:t>
            </a:r>
          </a:p>
          <a:p>
            <a:pPr marL="0" lvl="0" indent="0" algn="just" hangingPunct="1">
              <a:spcBef>
                <a:spcPts val="638"/>
              </a:spcBef>
              <a:spcAft>
                <a:spcPts val="1417"/>
              </a:spcAft>
              <a:buSzPct val="45000"/>
              <a:buFont typeface="Arial" pitchFamily="32"/>
              <a:buChar char="•"/>
            </a:pPr>
            <a:endParaRPr lang="es-HN" sz="2400" dirty="0">
              <a:solidFill>
                <a:srgbClr val="000000"/>
              </a:solidFill>
              <a:latin typeface="Calibri"/>
            </a:endParaRPr>
          </a:p>
        </p:txBody>
      </p:sp>
    </p:spTree>
  </p:cSld>
  <p:clrMapOvr>
    <a:masterClrMapping/>
  </p:clrMapOvr>
  <p:transition spd="slow">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484784"/>
            <a:ext cx="7283152" cy="4970952"/>
          </a:xfrm>
        </p:spPr>
        <p:txBody>
          <a:bodyPr>
            <a:normAutofit/>
          </a:bodyPr>
          <a:lstStyle/>
          <a:p>
            <a:pPr algn="just"/>
            <a:r>
              <a:rPr lang="es-ES" sz="2200" dirty="0" smtClean="0"/>
              <a:t>Trabajadores migrantes: Son trabajadores migrantes todos los extranjeros que con el permiso correspondiente, ingresan al país temporalmente, con el propósito de realizar actividades remuneradas permitidas por la Ley. (Art. 3, numeral 28)</a:t>
            </a:r>
          </a:p>
          <a:p>
            <a:pPr algn="just"/>
            <a:endParaRPr lang="es-ES" sz="2200" dirty="0" smtClean="0"/>
          </a:p>
          <a:p>
            <a:pPr algn="just"/>
            <a:r>
              <a:rPr lang="es-ES" sz="2200" dirty="0" smtClean="0"/>
              <a:t>Trabajadores transfronterizos: Son trabajadores de países vecinos que con el permiso correspondiente cruzan la frontera para desarrollar actividades remuneradas ya sean temporales o permanentes permitidas por la Ley. (Art. 3, numeral 29)</a:t>
            </a:r>
            <a:endParaRPr lang="es-ES" sz="2200" dirty="0"/>
          </a:p>
        </p:txBody>
      </p:sp>
      <p:sp>
        <p:nvSpPr>
          <p:cNvPr id="4" name="1 Título"/>
          <p:cNvSpPr txBox="1">
            <a:spLocks noGrp="1"/>
          </p:cNvSpPr>
          <p:nvPr>
            <p:ph type="title"/>
          </p:nvPr>
        </p:nvSpPr>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ctr" hangingPunct="1">
              <a:buNone/>
            </a:pPr>
            <a:r>
              <a:rPr lang="es-HN" sz="2400" b="0" i="0" dirty="0" smtClean="0">
                <a:solidFill>
                  <a:srgbClr val="000000"/>
                </a:solidFill>
                <a:latin typeface="Calibri" pitchFamily="34"/>
              </a:rPr>
              <a:t/>
            </a:r>
            <a:br>
              <a:rPr lang="es-HN" sz="2400" b="0" i="0" dirty="0" smtClean="0">
                <a:solidFill>
                  <a:srgbClr val="000000"/>
                </a:solidFill>
                <a:latin typeface="Calibri" pitchFamily="34"/>
              </a:rPr>
            </a:br>
            <a:r>
              <a:rPr lang="es-HN" sz="2400" b="0" i="0" dirty="0" smtClean="0">
                <a:solidFill>
                  <a:srgbClr val="000000"/>
                </a:solidFill>
                <a:latin typeface="Calibri" pitchFamily="34"/>
              </a:rPr>
              <a:t>Ley </a:t>
            </a:r>
            <a:r>
              <a:rPr lang="es-HN" sz="2400" b="0" i="0" dirty="0">
                <a:solidFill>
                  <a:srgbClr val="000000"/>
                </a:solidFill>
                <a:latin typeface="Calibri" pitchFamily="34"/>
              </a:rPr>
              <a:t>de Migración y Extranjería</a:t>
            </a:r>
          </a:p>
        </p:txBody>
      </p:sp>
    </p:spTree>
  </p:cSld>
  <p:clrMapOvr>
    <a:masterClrMapping/>
  </p:clrMapOvr>
  <p:transition spd="slow">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1 Título"/>
          <p:cNvSpPr txBox="1">
            <a:spLocks noGrp="1"/>
          </p:cNvSpPr>
          <p:nvPr>
            <p:ph type="title" idx="4294967295"/>
          </p:nvPr>
        </p:nvSpPr>
        <p:spPr>
          <a:xfrm>
            <a:off x="467544" y="764704"/>
            <a:ext cx="7318375" cy="677862"/>
          </a:xfrm>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ctr" hangingPunct="1">
              <a:buNone/>
            </a:pPr>
            <a:r>
              <a:rPr lang="es-HN" sz="2400" b="0" i="0" dirty="0">
                <a:solidFill>
                  <a:srgbClr val="000000"/>
                </a:solidFill>
                <a:latin typeface="Calibri" pitchFamily="34"/>
              </a:rPr>
              <a:t>Ley de Migración y Extranjería</a:t>
            </a:r>
          </a:p>
        </p:txBody>
      </p:sp>
      <p:sp>
        <p:nvSpPr>
          <p:cNvPr id="3" name="2 Marcador de contenido"/>
          <p:cNvSpPr txBox="1">
            <a:spLocks noGrp="1"/>
          </p:cNvSpPr>
          <p:nvPr>
            <p:ph type="body" idx="4294967295"/>
          </p:nvPr>
        </p:nvSpPr>
        <p:spPr>
          <a:xfrm>
            <a:off x="205630" y="1646833"/>
            <a:ext cx="7678738" cy="4662487"/>
          </a:xfrm>
        </p:spPr>
        <p:txBody>
          <a:bodyPr wrap="square" lIns="90000" tIns="45000" rIns="90000" bIns="45000" anchor="t">
            <a:normAutofit/>
          </a:bodyPr>
          <a:lstStyle>
            <a:defPPr marL="504000" marR="0" lvl="0" indent="-432000" algn="l">
              <a:spcBef>
                <a:spcPts val="0"/>
              </a:spcBef>
              <a:spcAft>
                <a:spcPts val="0"/>
              </a:spcAft>
              <a:buClr>
                <a:srgbClr val="99284C"/>
              </a:buClr>
              <a:buSzPct val="75000"/>
              <a:buFont typeface="StarSymbol" pitchFamily="2"/>
              <a:buNone/>
              <a:defRPr lang="es-HN" sz="263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es-HN" sz="263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es-HN" sz="230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es-HN" sz="19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es-HN" sz="165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es-HN" sz="165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es-HN" sz="165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es-HN" sz="165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es-HN" sz="165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es-HN" sz="1650" b="0" i="0" u="none" strike="noStrike">
                <a:ln>
                  <a:noFill/>
                </a:ln>
                <a:solidFill>
                  <a:srgbClr val="333333"/>
                </a:solidFill>
                <a:latin typeface="Albany" pitchFamily="34"/>
                <a:ea typeface="Lucida Sans Unicode" pitchFamily="2"/>
                <a:cs typeface="Tahoma" pitchFamily="2"/>
              </a:defRPr>
            </a:lvl9pPr>
          </a:lstStyle>
          <a:p>
            <a:pPr marL="0" lvl="0" indent="0" algn="just" hangingPunct="1">
              <a:spcBef>
                <a:spcPts val="638"/>
              </a:spcBef>
              <a:spcAft>
                <a:spcPts val="1417"/>
              </a:spcAft>
              <a:buSzPct val="45000"/>
              <a:buNone/>
            </a:pPr>
            <a:r>
              <a:rPr lang="es-HN" sz="2200" dirty="0">
                <a:solidFill>
                  <a:srgbClr val="000000"/>
                </a:solidFill>
                <a:latin typeface="+mn-lt"/>
              </a:rPr>
              <a:t>En el art. 39 de la Ley de Migración y </a:t>
            </a:r>
            <a:r>
              <a:rPr lang="es-HN" sz="2200" dirty="0" smtClean="0">
                <a:solidFill>
                  <a:srgbClr val="000000"/>
                </a:solidFill>
                <a:latin typeface="+mn-lt"/>
              </a:rPr>
              <a:t>Extranjería; </a:t>
            </a:r>
            <a:r>
              <a:rPr lang="es-HN" sz="2200" dirty="0">
                <a:solidFill>
                  <a:srgbClr val="000000"/>
                </a:solidFill>
                <a:latin typeface="+mn-lt"/>
              </a:rPr>
              <a:t>de los permisos especiales de permanencia, hasta por un máximo de cinco (5) años, a extranjeros que por causas justificadas lo soliciten, tales como:</a:t>
            </a:r>
          </a:p>
          <a:p>
            <a:pPr marL="0" lvl="0" indent="0" algn="just" hangingPunct="1">
              <a:spcBef>
                <a:spcPts val="638"/>
              </a:spcBef>
              <a:spcAft>
                <a:spcPts val="1417"/>
              </a:spcAft>
              <a:buSzPct val="45000"/>
              <a:buFont typeface="Arial" pitchFamily="32"/>
              <a:buChar char="•"/>
            </a:pPr>
            <a:r>
              <a:rPr lang="es-HN" sz="2200" dirty="0">
                <a:solidFill>
                  <a:srgbClr val="000000"/>
                </a:solidFill>
                <a:latin typeface="+mn-lt"/>
              </a:rPr>
              <a:t>Trabajadores migrantes;</a:t>
            </a:r>
          </a:p>
          <a:p>
            <a:pPr marL="0" lvl="0" indent="0" algn="just" hangingPunct="1">
              <a:spcBef>
                <a:spcPts val="638"/>
              </a:spcBef>
              <a:spcAft>
                <a:spcPts val="1417"/>
              </a:spcAft>
              <a:buSzPct val="45000"/>
              <a:buFont typeface="Arial" pitchFamily="32"/>
              <a:buChar char="•"/>
            </a:pPr>
            <a:r>
              <a:rPr lang="es-HN" sz="2200" dirty="0">
                <a:solidFill>
                  <a:srgbClr val="000000"/>
                </a:solidFill>
                <a:latin typeface="+mn-lt"/>
              </a:rPr>
              <a:t>Extranjeros en actividades comerciales o de espectáculos públicos;</a:t>
            </a:r>
          </a:p>
          <a:p>
            <a:pPr marL="0" lvl="0" indent="0" algn="just" hangingPunct="1">
              <a:spcBef>
                <a:spcPts val="638"/>
              </a:spcBef>
              <a:spcAft>
                <a:spcPts val="1417"/>
              </a:spcAft>
              <a:buSzPct val="45000"/>
              <a:buFont typeface="Arial" pitchFamily="32"/>
              <a:buChar char="•"/>
            </a:pPr>
            <a:r>
              <a:rPr lang="es-HN" sz="2200" dirty="0">
                <a:solidFill>
                  <a:srgbClr val="000000"/>
                </a:solidFill>
                <a:latin typeface="+mn-lt"/>
              </a:rPr>
              <a:t>Extranjeros </a:t>
            </a:r>
            <a:r>
              <a:rPr lang="es-HN" sz="2200" dirty="0" smtClean="0">
                <a:solidFill>
                  <a:srgbClr val="000000"/>
                </a:solidFill>
                <a:latin typeface="+mn-lt"/>
              </a:rPr>
              <a:t>contratados </a:t>
            </a:r>
            <a:r>
              <a:rPr lang="es-HN" sz="2200" dirty="0">
                <a:solidFill>
                  <a:srgbClr val="000000"/>
                </a:solidFill>
                <a:latin typeface="+mn-lt"/>
              </a:rPr>
              <a:t>como empleados temporales por una persona natural o jurídica, por organismos internacionales o por instituciones gubernamentales;</a:t>
            </a:r>
          </a:p>
        </p:txBody>
      </p:sp>
    </p:spTree>
  </p:cSld>
  <p:clrMapOvr>
    <a:masterClrMapping/>
  </p:clrMapOvr>
  <p:transition spd="slow">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1 Título"/>
          <p:cNvSpPr txBox="1">
            <a:spLocks noGrp="1"/>
          </p:cNvSpPr>
          <p:nvPr>
            <p:ph type="title" idx="4294967295"/>
          </p:nvPr>
        </p:nvSpPr>
        <p:spPr>
          <a:xfrm>
            <a:off x="277068" y="836712"/>
            <a:ext cx="7607300" cy="612775"/>
          </a:xfrm>
        </p:spPr>
        <p:txBody>
          <a:bodyPr wrap="square" lIns="90000" tIns="45000" rIns="90000" bIns="45000" anchor="t"/>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ctr" hangingPunct="1">
              <a:buNone/>
            </a:pPr>
            <a:r>
              <a:rPr lang="es-HN" sz="2400" b="0" i="0" dirty="0">
                <a:solidFill>
                  <a:srgbClr val="000000"/>
                </a:solidFill>
                <a:latin typeface="Calibri" pitchFamily="34"/>
              </a:rPr>
              <a:t>Ley de Migración y Extranjería</a:t>
            </a:r>
          </a:p>
        </p:txBody>
      </p:sp>
      <p:sp>
        <p:nvSpPr>
          <p:cNvPr id="3" name="2 Marcador de contenido"/>
          <p:cNvSpPr txBox="1">
            <a:spLocks noGrp="1"/>
          </p:cNvSpPr>
          <p:nvPr>
            <p:ph type="body" idx="4294967295"/>
          </p:nvPr>
        </p:nvSpPr>
        <p:spPr>
          <a:xfrm>
            <a:off x="206201" y="1636713"/>
            <a:ext cx="7750175" cy="4446587"/>
          </a:xfrm>
        </p:spPr>
        <p:txBody>
          <a:bodyPr wrap="square" lIns="90000" tIns="45000" rIns="90000" bIns="45000" anchor="t">
            <a:normAutofit/>
          </a:bodyPr>
          <a:lstStyle>
            <a:defPPr marL="504000" marR="0" lvl="0" indent="-432000" algn="l">
              <a:spcBef>
                <a:spcPts val="0"/>
              </a:spcBef>
              <a:spcAft>
                <a:spcPts val="0"/>
              </a:spcAft>
              <a:buClr>
                <a:srgbClr val="99284C"/>
              </a:buClr>
              <a:buSzPct val="75000"/>
              <a:buFont typeface="StarSymbol" pitchFamily="2"/>
              <a:buNone/>
              <a:defRPr lang="es-HN" sz="2630" b="0" i="0" u="none" strike="noStrike">
                <a:ln>
                  <a:noFill/>
                </a:ln>
                <a:solidFill>
                  <a:srgbClr val="333333"/>
                </a:solidFill>
                <a:latin typeface="Albany" pitchFamily="34"/>
                <a:ea typeface="Lucida Sans Unicode"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es-HN" sz="2630" b="0" i="0" u="none" strike="noStrike">
                <a:ln>
                  <a:noFill/>
                </a:ln>
                <a:solidFill>
                  <a:srgbClr val="333333"/>
                </a:solidFill>
                <a:latin typeface="Albany" pitchFamily="34"/>
                <a:ea typeface="Lucida Sans Unicode"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es-HN" sz="2300" b="0" i="0" u="none" strike="noStrike">
                <a:ln>
                  <a:noFill/>
                </a:ln>
                <a:solidFill>
                  <a:srgbClr val="333333"/>
                </a:solidFill>
                <a:latin typeface="Albany" pitchFamily="34"/>
                <a:ea typeface="Lucida Sans Unicode"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es-HN" sz="1980" b="0" i="0" u="none" strike="noStrike">
                <a:ln>
                  <a:noFill/>
                </a:ln>
                <a:solidFill>
                  <a:srgbClr val="333333"/>
                </a:solidFill>
                <a:latin typeface="Albany" pitchFamily="34"/>
                <a:ea typeface="Lucida Sans Unicode"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es-HN" sz="1650" b="0" i="0" u="none" strike="noStrike">
                <a:ln>
                  <a:noFill/>
                </a:ln>
                <a:solidFill>
                  <a:srgbClr val="333333"/>
                </a:solidFill>
                <a:latin typeface="Albany" pitchFamily="34"/>
                <a:ea typeface="Lucida Sans Unicode"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es-HN" sz="1650" b="0" i="0" u="none" strike="noStrike">
                <a:ln>
                  <a:noFill/>
                </a:ln>
                <a:solidFill>
                  <a:srgbClr val="333333"/>
                </a:solidFill>
                <a:latin typeface="Albany" pitchFamily="34"/>
                <a:ea typeface="Lucida Sans Unicode"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es-HN" sz="1650" b="0" i="0" u="none" strike="noStrike">
                <a:ln>
                  <a:noFill/>
                </a:ln>
                <a:solidFill>
                  <a:srgbClr val="333333"/>
                </a:solidFill>
                <a:latin typeface="Albany" pitchFamily="34"/>
                <a:ea typeface="Lucida Sans Unicode"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es-HN" sz="1650" b="0" i="0" u="none" strike="noStrike">
                <a:ln>
                  <a:noFill/>
                </a:ln>
                <a:solidFill>
                  <a:srgbClr val="333333"/>
                </a:solidFill>
                <a:latin typeface="Albany" pitchFamily="34"/>
                <a:ea typeface="Lucida Sans Unicode"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es-HN" sz="1650" b="0" i="0" u="none" strike="noStrike">
                <a:ln>
                  <a:noFill/>
                </a:ln>
                <a:solidFill>
                  <a:srgbClr val="333333"/>
                </a:solidFill>
                <a:latin typeface="Albany" pitchFamily="34"/>
                <a:ea typeface="Lucida Sans Unicode"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es-HN" sz="1650" b="0" i="0" u="none" strike="noStrike">
                <a:ln>
                  <a:noFill/>
                </a:ln>
                <a:solidFill>
                  <a:srgbClr val="333333"/>
                </a:solidFill>
                <a:latin typeface="Albany" pitchFamily="34"/>
                <a:ea typeface="Lucida Sans Unicode" pitchFamily="2"/>
                <a:cs typeface="Tahoma" pitchFamily="2"/>
              </a:defRPr>
            </a:lvl9pPr>
          </a:lstStyle>
          <a:p>
            <a:pPr marL="0" lvl="0" indent="0" algn="just" hangingPunct="1">
              <a:spcBef>
                <a:spcPts val="638"/>
              </a:spcBef>
              <a:spcAft>
                <a:spcPts val="1417"/>
              </a:spcAft>
              <a:buSzPct val="45000"/>
              <a:buFont typeface="Arial" pitchFamily="32"/>
              <a:buChar char="•"/>
            </a:pPr>
            <a:r>
              <a:rPr lang="es-HN" sz="2200" dirty="0">
                <a:solidFill>
                  <a:srgbClr val="000000"/>
                </a:solidFill>
                <a:latin typeface="+mn-lt"/>
              </a:rPr>
              <a:t>Científicos, profesionales, deportistas y personal técnico o especializado, contratados por personas naturales o jurídicas establecidas en el país;</a:t>
            </a:r>
          </a:p>
          <a:p>
            <a:pPr marL="0" lvl="0" indent="0" algn="just" hangingPunct="1">
              <a:spcBef>
                <a:spcPts val="638"/>
              </a:spcBef>
              <a:spcAft>
                <a:spcPts val="1417"/>
              </a:spcAft>
              <a:buSzPct val="45000"/>
              <a:buFont typeface="Arial" pitchFamily="32"/>
              <a:buChar char="•"/>
            </a:pPr>
            <a:r>
              <a:rPr lang="es-HN" sz="2200" dirty="0">
                <a:solidFill>
                  <a:srgbClr val="000000"/>
                </a:solidFill>
                <a:latin typeface="+mn-lt"/>
              </a:rPr>
              <a:t>Ejercicio de una profesión universitaria; y,</a:t>
            </a:r>
          </a:p>
          <a:p>
            <a:pPr marL="0" lvl="0" indent="0" algn="just" hangingPunct="1">
              <a:spcBef>
                <a:spcPts val="638"/>
              </a:spcBef>
              <a:spcAft>
                <a:spcPts val="1417"/>
              </a:spcAft>
              <a:buSzPct val="45000"/>
              <a:buFont typeface="Arial" pitchFamily="32"/>
              <a:buChar char="•"/>
            </a:pPr>
            <a:r>
              <a:rPr lang="es-HN" sz="2200" dirty="0">
                <a:solidFill>
                  <a:srgbClr val="000000"/>
                </a:solidFill>
                <a:latin typeface="+mn-lt"/>
              </a:rPr>
              <a:t>Empresarios, personal directivo de sociedades mercantiles nacionales o extranjeras autorizadas para ejercer actos de comercio en el país.</a:t>
            </a:r>
          </a:p>
        </p:txBody>
      </p:sp>
    </p:spTree>
  </p:cSld>
  <p:clrMapOvr>
    <a:masterClrMapping/>
  </p:clrMapOvr>
  <p:transition spd="slow">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16" name="15 Título"/>
          <p:cNvSpPr>
            <a:spLocks noGrp="1"/>
          </p:cNvSpPr>
          <p:nvPr>
            <p:ph type="title"/>
          </p:nvPr>
        </p:nvSpPr>
        <p:spPr>
          <a:xfrm>
            <a:off x="457200" y="320040"/>
            <a:ext cx="7239000" cy="660688"/>
          </a:xfrm>
        </p:spPr>
        <p:txBody>
          <a:bodyPr>
            <a:normAutofit/>
          </a:bodyPr>
          <a:lstStyle/>
          <a:p>
            <a:pPr algn="ctr"/>
            <a:r>
              <a:rPr lang="es-HN" sz="2400" b="0" dirty="0" smtClean="0">
                <a:solidFill>
                  <a:schemeClr val="accent1">
                    <a:lumMod val="50000"/>
                  </a:schemeClr>
                </a:solidFill>
                <a:latin typeface="Calibri" panose="020F0502020204030204" pitchFamily="34" charset="0"/>
              </a:rPr>
              <a:t>Acciones para los extranjeros</a:t>
            </a:r>
            <a:endParaRPr lang="es-HN" sz="2400" b="0" dirty="0">
              <a:solidFill>
                <a:schemeClr val="accent1">
                  <a:lumMod val="50000"/>
                </a:schemeClr>
              </a:solidFill>
              <a:latin typeface="Calibri" panose="020F0502020204030204" pitchFamily="34" charset="0"/>
            </a:endParaRPr>
          </a:p>
        </p:txBody>
      </p:sp>
      <p:sp>
        <p:nvSpPr>
          <p:cNvPr id="17" name="16 Marcador de contenido"/>
          <p:cNvSpPr>
            <a:spLocks noGrp="1"/>
          </p:cNvSpPr>
          <p:nvPr>
            <p:ph idx="1"/>
          </p:nvPr>
        </p:nvSpPr>
        <p:spPr>
          <a:xfrm>
            <a:off x="367680" y="1196752"/>
            <a:ext cx="7372672" cy="5328592"/>
          </a:xfrm>
        </p:spPr>
        <p:txBody>
          <a:bodyPr>
            <a:normAutofit/>
          </a:bodyPr>
          <a:lstStyle/>
          <a:p>
            <a:r>
              <a:rPr lang="es-HN" sz="2400" dirty="0" smtClean="0">
                <a:latin typeface="Calibri" panose="020F0502020204030204" pitchFamily="34" charset="0"/>
              </a:rPr>
              <a:t>Proporcionar el carné de residente</a:t>
            </a:r>
            <a:endParaRPr lang="es-HN" sz="2400" dirty="0">
              <a:latin typeface="Calibri" panose="020F0502020204030204" pitchFamily="34" charset="0"/>
            </a:endParaRPr>
          </a:p>
        </p:txBody>
      </p:sp>
      <p:sp>
        <p:nvSpPr>
          <p:cNvPr id="11" name="1 Título"/>
          <p:cNvSpPr txBox="1">
            <a:spLocks/>
          </p:cNvSpPr>
          <p:nvPr/>
        </p:nvSpPr>
        <p:spPr>
          <a:xfrm>
            <a:off x="609600" y="472440"/>
            <a:ext cx="7239000" cy="1143000"/>
          </a:xfrm>
          <a:prstGeom prst="rect">
            <a:avLst/>
          </a:prstGeom>
        </p:spPr>
        <p:txBody>
          <a:bodyPr vert="horz" lIns="45720" tIns="0" rIns="45720" bIns="0" anchor="b" anchorCtr="0">
            <a:normAutofit/>
          </a:bodyPr>
          <a:lstStyle>
            <a:defPPr lvl="0">
              <a:buClr>
                <a:srgbClr val="000000"/>
              </a:buClr>
              <a:buSzPct val="45000"/>
              <a:buFont typeface="StarSymbol"/>
              <a:buNone/>
              <a:defRPr/>
            </a:defPPr>
            <a:lvl1pPr lvl="0" algn="l" rtl="0" eaLnBrk="1" latinLnBrk="0" hangingPunct="1">
              <a:spcBef>
                <a:spcPct val="0"/>
              </a:spcBef>
              <a:buClr>
                <a:srgbClr val="000000"/>
              </a:buClr>
              <a:buSzPct val="45000"/>
              <a:buFont typeface="StarSymbol"/>
              <a:buChar char=""/>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lvl2pPr lvl="1">
              <a:buClr>
                <a:srgbClr val="000000"/>
              </a:buClr>
              <a:buSzPct val="45000"/>
              <a:buFont typeface="StarSymbol"/>
              <a:buChar char=""/>
              <a:defRPr/>
            </a:lvl2pPr>
            <a:lvl3pPr lvl="2">
              <a:buClr>
                <a:srgbClr val="000000"/>
              </a:buClr>
              <a:buSzPct val="45000"/>
              <a:buFont typeface="StarSymbol"/>
              <a:buChar char=""/>
              <a:defRPr/>
            </a:lvl3pPr>
            <a:lvl4pPr lvl="3">
              <a:buClr>
                <a:srgbClr val="000000"/>
              </a:buClr>
              <a:buSzPct val="45000"/>
              <a:buFont typeface="StarSymbol"/>
              <a:buChar char=""/>
              <a:defRPr/>
            </a:lvl4pPr>
            <a:lvl5pPr lvl="4">
              <a:buClr>
                <a:srgbClr val="000000"/>
              </a:buClr>
              <a:buSzPct val="45000"/>
              <a:buFont typeface="StarSymbol"/>
              <a:buChar char=""/>
              <a:defRPr/>
            </a:lvl5pPr>
            <a:lvl6pPr lvl="5">
              <a:buClr>
                <a:srgbClr val="000000"/>
              </a:buClr>
              <a:buSzPct val="45000"/>
              <a:buFont typeface="StarSymbol"/>
              <a:buChar char=""/>
              <a:defRPr/>
            </a:lvl6pPr>
            <a:lvl7pPr lvl="6">
              <a:buClr>
                <a:srgbClr val="000000"/>
              </a:buClr>
              <a:buSzPct val="45000"/>
              <a:buFont typeface="StarSymbol"/>
              <a:buChar char=""/>
              <a:defRPr/>
            </a:lvl7pPr>
            <a:lvl8pPr lvl="7">
              <a:buClr>
                <a:srgbClr val="000000"/>
              </a:buClr>
              <a:buSzPct val="45000"/>
              <a:buFont typeface="StarSymbol"/>
              <a:buChar char=""/>
              <a:defRPr/>
            </a:lvl8pPr>
            <a:lvl9pPr lvl="8">
              <a:buClr>
                <a:srgbClr val="000000"/>
              </a:buClr>
              <a:buSzPct val="45000"/>
              <a:buFont typeface="StarSymbol"/>
              <a:buChar char=""/>
              <a:defRPr/>
            </a:lvl9pPr>
            <a:extLst/>
          </a:lstStyle>
          <a:p>
            <a:pPr algn="ctr">
              <a:buFont typeface="StarSymbol"/>
              <a:buNone/>
            </a:pPr>
            <a:endParaRPr lang="es-HN" sz="2800" dirty="0"/>
          </a:p>
        </p:txBody>
      </p:sp>
      <p:sp>
        <p:nvSpPr>
          <p:cNvPr id="12" name="1 Título"/>
          <p:cNvSpPr txBox="1">
            <a:spLocks/>
          </p:cNvSpPr>
          <p:nvPr/>
        </p:nvSpPr>
        <p:spPr>
          <a:xfrm>
            <a:off x="762000" y="624840"/>
            <a:ext cx="7239000" cy="1143000"/>
          </a:xfrm>
          <a:prstGeom prst="rect">
            <a:avLst/>
          </a:prstGeom>
        </p:spPr>
        <p:txBody>
          <a:bodyPr vert="horz" lIns="45720" tIns="0" rIns="45720" bIns="0" anchor="b" anchorCtr="0">
            <a:normAutofit/>
          </a:bodyPr>
          <a:lstStyle>
            <a:defPPr lvl="0">
              <a:buClr>
                <a:srgbClr val="000000"/>
              </a:buClr>
              <a:buSzPct val="45000"/>
              <a:buFont typeface="StarSymbol"/>
              <a:buNone/>
              <a:defRPr/>
            </a:defPPr>
            <a:lvl1pPr lvl="0" algn="l" rtl="0" eaLnBrk="1" latinLnBrk="0" hangingPunct="1">
              <a:spcBef>
                <a:spcPct val="0"/>
              </a:spcBef>
              <a:buClr>
                <a:srgbClr val="000000"/>
              </a:buClr>
              <a:buSzPct val="45000"/>
              <a:buFont typeface="StarSymbol"/>
              <a:buChar char=""/>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lvl2pPr lvl="1">
              <a:buClr>
                <a:srgbClr val="000000"/>
              </a:buClr>
              <a:buSzPct val="45000"/>
              <a:buFont typeface="StarSymbol"/>
              <a:buChar char=""/>
              <a:defRPr/>
            </a:lvl2pPr>
            <a:lvl3pPr lvl="2">
              <a:buClr>
                <a:srgbClr val="000000"/>
              </a:buClr>
              <a:buSzPct val="45000"/>
              <a:buFont typeface="StarSymbol"/>
              <a:buChar char=""/>
              <a:defRPr/>
            </a:lvl3pPr>
            <a:lvl4pPr lvl="3">
              <a:buClr>
                <a:srgbClr val="000000"/>
              </a:buClr>
              <a:buSzPct val="45000"/>
              <a:buFont typeface="StarSymbol"/>
              <a:buChar char=""/>
              <a:defRPr/>
            </a:lvl4pPr>
            <a:lvl5pPr lvl="4">
              <a:buClr>
                <a:srgbClr val="000000"/>
              </a:buClr>
              <a:buSzPct val="45000"/>
              <a:buFont typeface="StarSymbol"/>
              <a:buChar char=""/>
              <a:defRPr/>
            </a:lvl5pPr>
            <a:lvl6pPr lvl="5">
              <a:buClr>
                <a:srgbClr val="000000"/>
              </a:buClr>
              <a:buSzPct val="45000"/>
              <a:buFont typeface="StarSymbol"/>
              <a:buChar char=""/>
              <a:defRPr/>
            </a:lvl6pPr>
            <a:lvl7pPr lvl="6">
              <a:buClr>
                <a:srgbClr val="000000"/>
              </a:buClr>
              <a:buSzPct val="45000"/>
              <a:buFont typeface="StarSymbol"/>
              <a:buChar char=""/>
              <a:defRPr/>
            </a:lvl7pPr>
            <a:lvl8pPr lvl="7">
              <a:buClr>
                <a:srgbClr val="000000"/>
              </a:buClr>
              <a:buSzPct val="45000"/>
              <a:buFont typeface="StarSymbol"/>
              <a:buChar char=""/>
              <a:defRPr/>
            </a:lvl8pPr>
            <a:lvl9pPr lvl="8">
              <a:buClr>
                <a:srgbClr val="000000"/>
              </a:buClr>
              <a:buSzPct val="45000"/>
              <a:buFont typeface="StarSymbol"/>
              <a:buChar char=""/>
              <a:defRPr/>
            </a:lvl9pPr>
            <a:extLst/>
          </a:lstStyle>
          <a:p>
            <a:pPr algn="ctr">
              <a:buFont typeface="StarSymbol"/>
              <a:buNone/>
            </a:pPr>
            <a:endParaRPr lang="es-HN" sz="2800" dirty="0">
              <a:latin typeface="Calibri" panose="020F0502020204030204" pitchFamily="34" charset="0"/>
            </a:endParaRPr>
          </a:p>
        </p:txBody>
      </p:sp>
      <p:graphicFrame>
        <p:nvGraphicFramePr>
          <p:cNvPr id="19" name="1 Gráfico"/>
          <p:cNvGraphicFramePr>
            <a:graphicFrameLocks/>
          </p:cNvGraphicFramePr>
          <p:nvPr>
            <p:extLst>
              <p:ext uri="{D42A27DB-BD31-4B8C-83A1-F6EECF244321}">
                <p14:modId xmlns="" xmlns:p14="http://schemas.microsoft.com/office/powerpoint/2010/main" val="411939140"/>
              </p:ext>
            </p:extLst>
          </p:nvPr>
        </p:nvGraphicFramePr>
        <p:xfrm>
          <a:off x="457200" y="1609725"/>
          <a:ext cx="7239000" cy="4846638"/>
        </p:xfrm>
        <a:graphic>
          <a:graphicData uri="http://schemas.openxmlformats.org/drawingml/2006/chart">
            <c:chart xmlns:c="http://schemas.openxmlformats.org/drawingml/2006/chart" xmlns:r="http://schemas.openxmlformats.org/officeDocument/2006/relationships" r:id="rId3"/>
          </a:graphicData>
        </a:graphic>
      </p:graphicFrame>
      <p:sp>
        <p:nvSpPr>
          <p:cNvPr id="7" name="6 Rectángulo"/>
          <p:cNvSpPr/>
          <p:nvPr/>
        </p:nvSpPr>
        <p:spPr>
          <a:xfrm>
            <a:off x="467544" y="6453336"/>
            <a:ext cx="3744416" cy="404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solidFill>
                  <a:schemeClr val="tx1"/>
                </a:solidFill>
              </a:rPr>
              <a:t>Fuente: Departamento de informática (DGME) </a:t>
            </a:r>
            <a:endParaRPr lang="es-ES" sz="1000" dirty="0">
              <a:solidFill>
                <a:schemeClr val="tx1"/>
              </a:solidFill>
            </a:endParaRPr>
          </a:p>
        </p:txBody>
      </p:sp>
    </p:spTree>
  </p:cSld>
  <p:clrMapOvr>
    <a:masterClrMapping/>
  </p:clrMapOvr>
  <p:transition spd="slow">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Escala de grises">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513</TotalTime>
  <Words>859</Words>
  <Application>Microsoft Office PowerPoint</Application>
  <PresentationFormat>Presentación en pantalla (4:3)</PresentationFormat>
  <Paragraphs>107</Paragraphs>
  <Slides>19</Slides>
  <Notes>11</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Opulento</vt:lpstr>
      <vt:lpstr> Sistemas de información en la protección y promoción de los derechos laborales  </vt:lpstr>
      <vt:lpstr>Sistemas de información</vt:lpstr>
      <vt:lpstr>Derechos laborales</vt:lpstr>
      <vt:lpstr> Derechos laborales</vt:lpstr>
      <vt:lpstr>Experiencias y buenas prácticas</vt:lpstr>
      <vt:lpstr> Ley de Migración y Extranjería</vt:lpstr>
      <vt:lpstr>Ley de Migración y Extranjería</vt:lpstr>
      <vt:lpstr>Ley de Migración y Extranjería</vt:lpstr>
      <vt:lpstr>Acciones para los extranjeros</vt:lpstr>
      <vt:lpstr> Libre movilidad</vt:lpstr>
      <vt:lpstr> Facilidades</vt:lpstr>
      <vt:lpstr>Diapositiva 12</vt:lpstr>
      <vt:lpstr> Centro de atención al migrante retornado (camr) </vt:lpstr>
      <vt:lpstr> Centro de atención al migrante retornado (camr) </vt:lpstr>
      <vt:lpstr>Diapositiva 15</vt:lpstr>
      <vt:lpstr>Diapositiva 16</vt:lpstr>
      <vt:lpstr>SISTEMAS DE INFORMACIÓN </vt:lpstr>
      <vt:lpstr>Diapositiva 18</vt:lpstr>
      <vt:lpstr>¡MUCHAS GRACIAS!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Sistemas de información en la protección y promoción de los derechos laborales</dc:title>
  <dc:creator>USUARIO</dc:creator>
  <cp:lastModifiedBy> </cp:lastModifiedBy>
  <cp:revision>41</cp:revision>
  <dcterms:modified xsi:type="dcterms:W3CDTF">2013-11-05T19:23:42Z</dcterms:modified>
</cp:coreProperties>
</file>