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</p:sldMasterIdLst>
  <p:notesMasterIdLst>
    <p:notesMasterId r:id="rId12"/>
  </p:notesMasterIdLst>
  <p:sldIdLst>
    <p:sldId id="536" r:id="rId3"/>
    <p:sldId id="492" r:id="rId4"/>
    <p:sldId id="542" r:id="rId5"/>
    <p:sldId id="540" r:id="rId6"/>
    <p:sldId id="538" r:id="rId7"/>
    <p:sldId id="537" r:id="rId8"/>
    <p:sldId id="552" r:id="rId9"/>
    <p:sldId id="548" r:id="rId10"/>
    <p:sldId id="550" r:id="rId11"/>
  </p:sldIdLst>
  <p:sldSz cx="9144000" cy="6858000" type="screen4x3"/>
  <p:notesSz cx="6662738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62976" autoAdjust="0"/>
  </p:normalViewPr>
  <p:slideViewPr>
    <p:cSldViewPr>
      <p:cViewPr varScale="1">
        <p:scale>
          <a:sx n="46" d="100"/>
          <a:sy n="46" d="100"/>
        </p:scale>
        <p:origin x="-18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E45B-DAC3-417D-8CB6-B52CDD2BE301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3431B-8413-4A7C-B3C2-8F05D2C4D75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856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85817" indent="-263776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055103" indent="-211021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477145" indent="-211021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99186" indent="-211021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321227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743269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165310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587351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35F6F0-F35C-46F6-A109-326327AAC1C3}" type="slidenum">
              <a:rPr lang="es-E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s-E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FE88D-57FA-4575-803B-4C0BC44D28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07F99-6670-4691-ADEA-C6AF6E0DA36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1BBD1-5F77-4E56-99A3-FC55BA0C194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1BBD1-5F77-4E56-99A3-FC55BA0C194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0" y="508000"/>
            <a:ext cx="4449763" cy="3338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7922" y="4147302"/>
            <a:ext cx="5478868" cy="283618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8332" y="9625931"/>
            <a:ext cx="274407" cy="300708"/>
          </a:xfrm>
        </p:spPr>
        <p:txBody>
          <a:bodyPr/>
          <a:lstStyle/>
          <a:p>
            <a:fld id="{7B9F9C1D-7EA9-4B9E-B8DF-6AAAABB80C8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1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E2BF8-46DC-4786-9345-0C94977B051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252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48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71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161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341563"/>
            <a:ext cx="8839200" cy="1641475"/>
          </a:xfrm>
        </p:spPr>
        <p:txBody>
          <a:bodyPr anchor="ctr"/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11-Mar-16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66B0C-440A-4201-8A3E-CFAC82139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89254" y="1240871"/>
            <a:ext cx="8180070" cy="4383248"/>
            <a:chOff x="813722" y="1255552"/>
            <a:chExt cx="8180070" cy="4383248"/>
          </a:xfrm>
        </p:grpSpPr>
        <p:sp>
          <p:nvSpPr>
            <p:cNvPr id="113" name="Rectangle 112"/>
            <p:cNvSpPr/>
            <p:nvPr userDrawn="1"/>
          </p:nvSpPr>
          <p:spPr>
            <a:xfrm>
              <a:off x="813722" y="1255552"/>
              <a:ext cx="8180070" cy="4383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38201" y="1359016"/>
              <a:ext cx="8077200" cy="4127383"/>
              <a:chOff x="0" y="2057400"/>
              <a:chExt cx="4801394" cy="282098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0" y="2057400"/>
                <a:ext cx="480060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0" y="4876800"/>
                <a:ext cx="480060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391694" y="3467100"/>
                <a:ext cx="2818606" cy="79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544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1748" y="3276600"/>
            <a:ext cx="9142252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905" y="472440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2396" y="35052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1748" y="228600"/>
            <a:ext cx="914225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9" name="Straight Connector 98"/>
          <p:cNvCxnSpPr/>
          <p:nvPr userDrawn="1"/>
        </p:nvCxnSpPr>
        <p:spPr>
          <a:xfrm>
            <a:off x="0" y="227012"/>
            <a:ext cx="91440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0" y="912812"/>
            <a:ext cx="91440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47351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14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7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1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1" y="152400"/>
            <a:ext cx="8839694" cy="533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8771" y="6286966"/>
            <a:ext cx="2204812" cy="584336"/>
            <a:chOff x="2961899" y="6273664"/>
            <a:chExt cx="2204812" cy="584336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 bwMode="auto">
            <a:xfrm>
              <a:off x="3037460" y="6273690"/>
              <a:ext cx="1964552" cy="56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166191" y="762000"/>
            <a:ext cx="8821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173040" y="1189037"/>
            <a:ext cx="87762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5" name="Title 1"/>
          <p:cNvSpPr txBox="1">
            <a:spLocks/>
          </p:cNvSpPr>
          <p:nvPr userDrawn="1"/>
        </p:nvSpPr>
        <p:spPr>
          <a:xfrm>
            <a:off x="155575" y="152400"/>
            <a:ext cx="8850310" cy="582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13335" cmpd="sng">
                <a:noFill/>
                <a:prstDash val="solid"/>
              </a:ln>
              <a:solidFill>
                <a:srgbClr val="7598D9">
                  <a:lumMod val="50000"/>
                </a:srgb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25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1" y="152400"/>
            <a:ext cx="8839694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n w="1333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6600" y="6273638"/>
            <a:ext cx="2204812" cy="584362"/>
            <a:chOff x="2961899" y="6273664"/>
            <a:chExt cx="2204812" cy="58436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37460" y="6273690"/>
              <a:ext cx="1964552" cy="5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166191" y="990600"/>
            <a:ext cx="8821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7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645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6600" y="6273638"/>
            <a:ext cx="2204812" cy="584362"/>
            <a:chOff x="2961899" y="6273664"/>
            <a:chExt cx="2204812" cy="58436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37460" y="6273690"/>
              <a:ext cx="1964552" cy="5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4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37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283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29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9/28/2016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0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61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52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15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8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57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04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66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A6AA-EC43-4E36-9650-DBB5E65E85B9}" type="datetimeFigureOut">
              <a:rPr lang="es-CR" smtClean="0"/>
              <a:t>28/09/2016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25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D9B880-CD8C-4972-A04F-5FF51A9AB104}" type="datetimeFigureOut">
              <a:rPr lang="en-US" smtClean="0">
                <a:solidFill>
                  <a:srgbClr val="575F6D"/>
                </a:solidFill>
                <a:ea typeface="ＭＳ Ｐゴシック" pitchFamily="-111" charset="-128"/>
              </a:rPr>
              <a:pPr/>
              <a:t>9/28/2016</a:t>
            </a:fld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690C2E-861A-480D-B09E-7F06A2AFFC3D}" type="slidenum">
              <a:rPr lang="en-US" smtClean="0">
                <a:solidFill>
                  <a:srgbClr val="575F6D"/>
                </a:solidFill>
                <a:ea typeface="ＭＳ Ｐゴシック" pitchFamily="-111" charset="-128"/>
              </a:rPr>
              <a:pPr/>
              <a:t>‹#›</a:t>
            </a:fld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99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RayaTop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338"/>
            <a:ext cx="92075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7659" y="4674837"/>
            <a:ext cx="2700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28 de setiembre, 2016</a:t>
            </a:r>
            <a:endParaRPr lang="es-E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San José, Costa Rica</a:t>
            </a:r>
            <a:endParaRPr lang="es-E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9400" y="598488"/>
            <a:ext cx="40765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ja-JP" sz="4000" b="1" dirty="0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Migración como determinante de la Salud: </a:t>
            </a:r>
            <a:endParaRPr lang="en-US" sz="4000" dirty="0">
              <a:solidFill>
                <a:srgbClr val="56A0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ja-JP" sz="3600" b="1" dirty="0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Algunos conceptos para iniciar </a:t>
            </a:r>
            <a:endParaRPr lang="en-US" sz="3600" b="1" dirty="0">
              <a:solidFill>
                <a:srgbClr val="FFC1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endParaRPr>
          </a:p>
        </p:txBody>
      </p:sp>
      <p:pic>
        <p:nvPicPr>
          <p:cNvPr id="11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1" y="5811837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29400" cy="838200"/>
          </a:xfrm>
        </p:spPr>
        <p:txBody>
          <a:bodyPr/>
          <a:lstStyle/>
          <a:p>
            <a:pPr marL="342900" indent="-342900" algn="r" eaLnBrk="1" hangingPunct="1">
              <a:defRPr/>
            </a:pPr>
            <a:r>
              <a:rPr lang="es-MX" sz="2000" smtClean="0">
                <a:solidFill>
                  <a:schemeClr val="bg1"/>
                </a:solidFill>
              </a:rPr>
              <a:t>Mensaje Clave:</a:t>
            </a:r>
            <a:br>
              <a:rPr lang="es-MX" sz="2000" smtClean="0">
                <a:solidFill>
                  <a:schemeClr val="bg1"/>
                </a:solidFill>
              </a:rPr>
            </a:br>
            <a:r>
              <a:rPr lang="es-MX" sz="2000" smtClean="0">
                <a:solidFill>
                  <a:schemeClr val="bg1"/>
                </a:solidFill>
              </a:rPr>
              <a:t>La migración como determinante social de la salud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0440" y="-3290"/>
            <a:ext cx="9164440" cy="686129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579" y="5607912"/>
            <a:ext cx="840079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MX" dirty="0" smtClean="0">
                <a:solidFill>
                  <a:schemeClr val="bg1"/>
                </a:solidFill>
              </a:rPr>
              <a:t>La migración genera grandes beneficios </a:t>
            </a:r>
          </a:p>
          <a:p>
            <a:pPr marL="0" indent="0" algn="ctr">
              <a:buNone/>
              <a:defRPr/>
            </a:pPr>
            <a:r>
              <a:rPr lang="es-MX" dirty="0" smtClean="0">
                <a:solidFill>
                  <a:schemeClr val="bg1"/>
                </a:solidFill>
              </a:rPr>
              <a:t>¡Incluso para la salud!</a:t>
            </a:r>
            <a:endParaRPr lang="es-MX" sz="1000" dirty="0" smtClean="0"/>
          </a:p>
        </p:txBody>
      </p:sp>
      <p:pic>
        <p:nvPicPr>
          <p:cNvPr id="10" name="Picture 2" descr="J:\FOTOS FRONTERA SUR\IMG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" y="0"/>
            <a:ext cx="9139838" cy="55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ace010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ce0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360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9" y="5352720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31840" y="620688"/>
            <a:ext cx="5400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400" dirty="0" smtClean="0"/>
              <a:t>La migración no siempre es un </a:t>
            </a:r>
            <a:r>
              <a:rPr lang="es-MX" sz="2400" u="sng" dirty="0" smtClean="0"/>
              <a:t>riesgo</a:t>
            </a:r>
            <a:r>
              <a:rPr lang="es-MX" sz="2400" dirty="0" smtClean="0"/>
              <a:t> a la salud, pero si es un determinante en el proceso salud enfermedad.</a:t>
            </a:r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r>
              <a:rPr lang="es-MX" sz="2400" dirty="0" smtClean="0"/>
              <a:t>Dependiendo de las condiciones en las que se realice, aumenta el riesgo de afectación a la salud.</a:t>
            </a:r>
          </a:p>
          <a:p>
            <a:pPr>
              <a:defRPr/>
            </a:pPr>
            <a:endParaRPr lang="en-GB" sz="2400" b="1" dirty="0" smtClean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800" dirty="0" smtClean="0"/>
          </a:p>
        </p:txBody>
      </p:sp>
      <p:pic>
        <p:nvPicPr>
          <p:cNvPr id="16" name="Picture 4" descr="banan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23" y="2086794"/>
            <a:ext cx="2378833" cy="30420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face02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ace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2" y="5079588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R" altLang="es-C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98762" y="548681"/>
            <a:ext cx="6340476" cy="638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MX" sz="1800" b="1" dirty="0" smtClean="0">
                <a:solidFill>
                  <a:prstClr val="black"/>
                </a:solidFill>
              </a:rPr>
              <a:t>Efecto del migrante saludable                               </a:t>
            </a:r>
          </a:p>
          <a:p>
            <a:pPr marL="0" indent="0" fontAlgn="base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MX" sz="1800" b="1" dirty="0">
                <a:solidFill>
                  <a:prstClr val="black"/>
                </a:solidFill>
              </a:rPr>
              <a:t> </a:t>
            </a:r>
            <a:r>
              <a:rPr lang="es-MX" sz="1800" b="1" dirty="0" smtClean="0">
                <a:solidFill>
                  <a:prstClr val="black"/>
                </a:solidFill>
              </a:rPr>
              <a:t>                                                             Efecto del migrante agotado</a:t>
            </a:r>
            <a:endParaRPr lang="es-MX" sz="105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5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54461"/>
              </p:ext>
            </p:extLst>
          </p:nvPr>
        </p:nvGraphicFramePr>
        <p:xfrm>
          <a:off x="3059833" y="1412776"/>
          <a:ext cx="5857056" cy="3807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077"/>
                <a:gridCol w="593170"/>
                <a:gridCol w="576064"/>
                <a:gridCol w="720080"/>
                <a:gridCol w="792088"/>
                <a:gridCol w="360040"/>
                <a:gridCol w="365387"/>
                <a:gridCol w="811150"/>
              </a:tblGrid>
              <a:tr h="2640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</a:rPr>
                        <a:t>Fases del ciclo migratorio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</a:rPr>
                        <a:t>¿</a:t>
                      </a: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Se enfermó </a:t>
                      </a: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r>
                        <a:rPr lang="es-SV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78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smtClean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4034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890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</a:rPr>
                        <a:t>Antes del proceso migratorio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355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chemeClr val="tx1"/>
                          </a:solidFill>
                          <a:effectLst/>
                        </a:rPr>
                        <a:t>Tránsito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377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chemeClr val="tx1"/>
                          </a:solidFill>
                          <a:effectLst/>
                        </a:rPr>
                        <a:t>Destino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377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chemeClr val="tx1"/>
                          </a:solidFill>
                          <a:effectLst/>
                        </a:rPr>
                        <a:t>Retorno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587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chemeClr val="tx1"/>
                          </a:solidFill>
                          <a:effectLst/>
                        </a:rPr>
                        <a:t>Después del retorno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59%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rot="16200000">
            <a:off x="5171532" y="463209"/>
            <a:ext cx="365974" cy="105654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prstClr val="white"/>
              </a:solidFill>
            </a:endParaRPr>
          </a:p>
        </p:txBody>
      </p:sp>
      <p:sp>
        <p:nvSpPr>
          <p:cNvPr id="17" name="Rectángulo 4"/>
          <p:cNvSpPr/>
          <p:nvPr/>
        </p:nvSpPr>
        <p:spPr>
          <a:xfrm>
            <a:off x="3392796" y="5612640"/>
            <a:ext cx="5518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OIM, 2015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</a:t>
            </a:r>
            <a:r>
              <a:rPr lang="es-SV" sz="1100" b="1" dirty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Retornadas: </a:t>
            </a: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</a:t>
            </a:r>
            <a:r>
              <a:rPr lang="es-SV" sz="1100" b="1" dirty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Salud en </a:t>
            </a: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ciclo migratorio – El Salvador</a:t>
            </a:r>
            <a:endParaRPr lang="es-E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14344" y="6090660"/>
            <a:ext cx="5814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 smtClean="0">
                <a:solidFill>
                  <a:prstClr val="black"/>
                </a:solidFill>
                <a:cs typeface="Arial" charset="0"/>
              </a:rPr>
              <a:t>Salud Pública: Obliga enfoque hacia retorno y familias vinculadas con el proceso migración</a:t>
            </a:r>
            <a:endParaRPr lang="es-ES" sz="1100" dirty="0">
              <a:solidFill>
                <a:prstClr val="black"/>
              </a:solidFill>
              <a:latin typeface="UNFPA-Text" pitchFamily="2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32149" y="2852936"/>
            <a:ext cx="66271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0" name="Oval 19"/>
          <p:cNvSpPr/>
          <p:nvPr/>
        </p:nvSpPr>
        <p:spPr>
          <a:xfrm>
            <a:off x="5244242" y="4653136"/>
            <a:ext cx="66271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Oval 20"/>
          <p:cNvSpPr/>
          <p:nvPr/>
        </p:nvSpPr>
        <p:spPr>
          <a:xfrm>
            <a:off x="5244242" y="3695599"/>
            <a:ext cx="66271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2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ace015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ce01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7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9" y="5362575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21" y="719061"/>
            <a:ext cx="6093614" cy="401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ace015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ce01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7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9" y="5362575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24" y="692454"/>
            <a:ext cx="6162129" cy="5085009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85" y="5791200"/>
            <a:ext cx="838652" cy="9046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7162800" cy="69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2743200"/>
            <a:ext cx="2133600" cy="1295400"/>
          </a:xfrm>
          <a:prstGeom prst="ellipse">
            <a:avLst/>
          </a:prstGeom>
          <a:noFill/>
          <a:ln w="5715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2667000"/>
            <a:ext cx="0" cy="1524000"/>
          </a:xfrm>
          <a:prstGeom prst="straightConnector1">
            <a:avLst/>
          </a:prstGeom>
          <a:ln w="76200">
            <a:solidFill>
              <a:srgbClr val="E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5327466" y="2612108"/>
            <a:ext cx="5615136" cy="1200248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1" charset="-128"/>
              </a:rPr>
              <a:t>El continuum de la </a:t>
            </a:r>
            <a:r>
              <a:rPr lang="en-US" sz="3600" b="1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1" charset="-128"/>
              </a:rPr>
              <a:t>movilidad</a:t>
            </a:r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1" charset="-128"/>
              </a:rPr>
              <a:t> </a:t>
            </a:r>
            <a:r>
              <a:rPr lang="en-US" sz="3600" b="1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1" charset="-128"/>
              </a:rPr>
              <a:t>humana</a:t>
            </a:r>
            <a:endParaRPr lang="en-US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11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0021" y="972006"/>
            <a:ext cx="1872208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prstClr val="black"/>
                </a:solidFill>
              </a:rPr>
              <a:t>¿</a:t>
            </a:r>
            <a:r>
              <a:rPr lang="es-CR" sz="2000" b="1" dirty="0" err="1" smtClean="0">
                <a:solidFill>
                  <a:prstClr val="black"/>
                </a:solidFill>
              </a:rPr>
              <a:t>Who</a:t>
            </a:r>
            <a:r>
              <a:rPr lang="es-CR" sz="2000" b="1" dirty="0" smtClean="0">
                <a:solidFill>
                  <a:prstClr val="black"/>
                </a:solidFill>
              </a:rPr>
              <a:t>?</a:t>
            </a:r>
          </a:p>
          <a:p>
            <a:pPr algn="ctr"/>
            <a:r>
              <a:rPr lang="es-CR" sz="2000" b="1" dirty="0" smtClean="0">
                <a:solidFill>
                  <a:prstClr val="black"/>
                </a:solidFill>
              </a:rPr>
              <a:t>¿</a:t>
            </a:r>
            <a:r>
              <a:rPr lang="es-CR" sz="2000" b="1" dirty="0" err="1" smtClean="0">
                <a:solidFill>
                  <a:prstClr val="black"/>
                </a:solidFill>
              </a:rPr>
              <a:t>Where</a:t>
            </a:r>
            <a:r>
              <a:rPr lang="es-CR" sz="2000" b="1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6472565" y="3437805"/>
            <a:ext cx="2004206" cy="4625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6456" y="5125823"/>
            <a:ext cx="1669510" cy="9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 smtClean="0">
                <a:solidFill>
                  <a:prstClr val="black"/>
                </a:solidFill>
              </a:rPr>
              <a:t>All</a:t>
            </a:r>
            <a:endParaRPr lang="es-CR" sz="2000" b="1" dirty="0" smtClean="0">
              <a:solidFill>
                <a:prstClr val="black"/>
              </a:solidFill>
            </a:endParaRPr>
          </a:p>
          <a:p>
            <a:pPr algn="ctr"/>
            <a:r>
              <a:rPr lang="es-CR" sz="2000" b="1" dirty="0" smtClean="0">
                <a:solidFill>
                  <a:prstClr val="black"/>
                </a:solidFill>
              </a:rPr>
              <a:t>In </a:t>
            </a:r>
            <a:r>
              <a:rPr lang="es-CR" sz="2000" b="1" dirty="0" err="1" smtClean="0">
                <a:solidFill>
                  <a:prstClr val="black"/>
                </a:solidFill>
              </a:rPr>
              <a:t>all</a:t>
            </a:r>
            <a:r>
              <a:rPr lang="es-CR" sz="2000" b="1" dirty="0" smtClean="0">
                <a:solidFill>
                  <a:prstClr val="black"/>
                </a:solidFill>
              </a:rPr>
              <a:t> </a:t>
            </a:r>
            <a:r>
              <a:rPr lang="es-CR" sz="2000" b="1" dirty="0" err="1" smtClean="0">
                <a:solidFill>
                  <a:prstClr val="black"/>
                </a:solidFill>
              </a:rPr>
              <a:t>spaces</a:t>
            </a:r>
            <a:endParaRPr lang="es-C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80295"/>
            <a:ext cx="9144000" cy="5555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5305" y="0"/>
            <a:ext cx="8270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WHA 61.17</a:t>
            </a:r>
          </a:p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Personas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Migrantes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3756" y="1700808"/>
            <a:ext cx="5328592" cy="602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974863" cy="421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3458319" y="2683967"/>
            <a:ext cx="5410200" cy="3581400"/>
            <a:chOff x="88900" y="2416868"/>
            <a:chExt cx="4559300" cy="155029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88900" y="2416868"/>
              <a:ext cx="2225699" cy="775147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7313" marR="0" lvl="0" indent="0" algn="ctr" defTabSz="1042988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9933"/>
                </a:buClr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Monitoreo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Salud</a:t>
              </a:r>
              <a:endPara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368550" y="3214951"/>
              <a:ext cx="2279650" cy="752211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7313" marR="0" lvl="0" indent="0" algn="ctr" defTabSz="1042988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9933"/>
                </a:buClr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Alianzas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redes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marcos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plurinacionales</a:t>
              </a:r>
              <a:endPara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2368550" y="2416868"/>
              <a:ext cx="2279650" cy="775147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1042988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9933"/>
                </a:buClr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Marco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Político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y Legal</a:t>
              </a:r>
              <a:endPara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8900" y="3214951"/>
              <a:ext cx="2225699" cy="752211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7313" marR="0" lvl="0" indent="0" algn="ctr" defTabSz="1042988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9933"/>
                </a:buClr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Sistemas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Salud</a:t>
              </a:r>
              <a:r>
                <a:rPr kumimoji="0" lang="en-GB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Sensibles</a:t>
              </a:r>
              <a:r>
                <a:rPr kumimoji="0" lang="en-GB" sz="2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 la </a:t>
              </a:r>
              <a:r>
                <a:rPr kumimoji="0" lang="en-GB" sz="22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Población</a:t>
              </a:r>
              <a:r>
                <a:rPr kumimoji="0" lang="en-GB" sz="2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Migrante</a:t>
              </a:r>
              <a:endPara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10" y="1037543"/>
            <a:ext cx="1005790" cy="820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8803" y="1890377"/>
            <a:ext cx="5829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4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Operativo de Salud de las Personas Migrantes</a:t>
            </a:r>
            <a:endParaRPr lang="en-US" sz="2400" b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4107"/>
            <a:ext cx="1074717" cy="1074717"/>
          </a:xfrm>
          <a:prstGeom prst="rect">
            <a:avLst/>
          </a:prstGeom>
        </p:spPr>
      </p:pic>
      <p:sp>
        <p:nvSpPr>
          <p:cNvPr id="2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31964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F3B7725-DE6C-4512-8274-1DE07F4B7EF4}" type="slidenum">
              <a:rPr lang="en-US" sz="1100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Face011.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ace0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9913" y="3146425"/>
            <a:ext cx="4221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prstClr val="white"/>
                </a:solidFill>
                <a:latin typeface="UNFPA-Bold"/>
                <a:cs typeface="Arial" charset="0"/>
              </a:rPr>
              <a:t>GRACIAS</a:t>
            </a:r>
            <a:endParaRPr lang="en-US" sz="4000" b="1" dirty="0">
              <a:solidFill>
                <a:prstClr val="white"/>
              </a:solidFill>
              <a:latin typeface="UNFPA-Bold"/>
              <a:cs typeface="Arial" charset="0"/>
            </a:endParaRPr>
          </a:p>
        </p:txBody>
      </p:sp>
      <p:pic>
        <p:nvPicPr>
          <p:cNvPr id="39940" name="Picture 6" descr="Raya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503988" y="6342063"/>
            <a:ext cx="9144001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376471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5752" y="5329937"/>
            <a:ext cx="4019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Carlos Van der </a:t>
            </a:r>
            <a:r>
              <a:rPr lang="es-CR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Laat</a:t>
            </a:r>
            <a:endParaRPr lang="es-CR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Oficial Regional de Salud y Migración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cvanderlaat@iom.int</a:t>
            </a:r>
            <a:endParaRPr lang="es-C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Custom 3">
      <a:dk1>
        <a:sysClr val="windowText" lastClr="000000"/>
      </a:dk1>
      <a:lt1>
        <a:sysClr val="window" lastClr="FFFFFF"/>
      </a:lt1>
      <a:dk2>
        <a:srgbClr val="575F6D"/>
      </a:dk2>
      <a:lt2>
        <a:srgbClr val="008080"/>
      </a:lt2>
      <a:accent1>
        <a:srgbClr val="336699"/>
      </a:accent1>
      <a:accent2>
        <a:srgbClr val="7598D9"/>
      </a:accent2>
      <a:accent3>
        <a:srgbClr val="FE8637"/>
      </a:accent3>
      <a:accent4>
        <a:srgbClr val="99CC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OM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(4:3)</PresentationFormat>
  <Paragraphs>100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Thatch</vt:lpstr>
      <vt:lpstr>PowerPoint Presentation</vt:lpstr>
      <vt:lpstr>Mensaje Clave: La migración como determinante social de la salud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2016-09-29T04:03:34Z</dcterms:created>
  <dcterms:modified xsi:type="dcterms:W3CDTF">2016-09-29T04:04:07Z</dcterms:modified>
</cp:coreProperties>
</file>