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87" r:id="rId3"/>
    <p:sldId id="274" r:id="rId4"/>
    <p:sldId id="289" r:id="rId5"/>
    <p:sldId id="286" r:id="rId6"/>
    <p:sldId id="290" r:id="rId7"/>
    <p:sldId id="291" r:id="rId8"/>
    <p:sldId id="292" r:id="rId9"/>
    <p:sldId id="293" r:id="rId10"/>
    <p:sldId id="285" r:id="rId11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8D4C"/>
    <a:srgbClr val="27A8C2"/>
    <a:srgbClr val="CE6892"/>
    <a:srgbClr val="500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>
        <p:scale>
          <a:sx n="143" d="100"/>
          <a:sy n="143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7D007-944E-429E-9B9A-3FC09DAC0D1F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A5623-E4F4-4C2A-9191-61687470BA8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1928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D600-2FB6-4BF6-A416-0827B6BE783C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4B0-F005-4DF4-9092-0B5DA53D2CB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126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D600-2FB6-4BF6-A416-0827B6BE783C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4B0-F005-4DF4-9092-0B5DA53D2CB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852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D600-2FB6-4BF6-A416-0827B6BE783C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4B0-F005-4DF4-9092-0B5DA53D2CB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103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D600-2FB6-4BF6-A416-0827B6BE783C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4B0-F005-4DF4-9092-0B5DA53D2CB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741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D600-2FB6-4BF6-A416-0827B6BE783C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4B0-F005-4DF4-9092-0B5DA53D2CB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006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D600-2FB6-4BF6-A416-0827B6BE783C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4B0-F005-4DF4-9092-0B5DA53D2CB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6112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D600-2FB6-4BF6-A416-0827B6BE783C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4B0-F005-4DF4-9092-0B5DA53D2CB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314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D600-2FB6-4BF6-A416-0827B6BE783C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4B0-F005-4DF4-9092-0B5DA53D2CB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766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D600-2FB6-4BF6-A416-0827B6BE783C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4B0-F005-4DF4-9092-0B5DA53D2CB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73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D600-2FB6-4BF6-A416-0827B6BE783C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4B0-F005-4DF4-9092-0B5DA53D2CB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4161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D600-2FB6-4BF6-A416-0827B6BE783C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4B0-F005-4DF4-9092-0B5DA53D2CB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882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DD600-2FB6-4BF6-A416-0827B6BE783C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324B0-F005-4DF4-9092-0B5DA53D2CB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006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png@01D0D4FA.84F4E9A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Título"/>
          <p:cNvSpPr txBox="1">
            <a:spLocks/>
          </p:cNvSpPr>
          <p:nvPr/>
        </p:nvSpPr>
        <p:spPr>
          <a:xfrm>
            <a:off x="787524" y="1711137"/>
            <a:ext cx="7920880" cy="29780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600" b="1" cap="small" dirty="0" smtClean="0">
                <a:latin typeface="Arial" pitchFamily="34" charset="0"/>
                <a:cs typeface="Arial" pitchFamily="34" charset="0"/>
              </a:rPr>
              <a:t>Consular Diplomacy in Mexico</a:t>
            </a:r>
          </a:p>
          <a:p>
            <a:pPr algn="l"/>
            <a:endParaRPr lang="en-GB" sz="1800" b="1" cap="small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3600" b="1" cap="small" dirty="0" smtClean="0">
                <a:latin typeface="Arial" pitchFamily="34" charset="0"/>
                <a:cs typeface="Arial" pitchFamily="34" charset="0"/>
              </a:rPr>
              <a:t>Protocol of Consular Assistance for Unaccompanied Migrant Boys, Girls and adolescents</a:t>
            </a:r>
            <a:endParaRPr lang="en-GB" sz="3600" b="1" cap="sm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5 Marcador de número de diapositiva"/>
          <p:cNvSpPr txBox="1">
            <a:spLocks/>
          </p:cNvSpPr>
          <p:nvPr/>
        </p:nvSpPr>
        <p:spPr>
          <a:xfrm>
            <a:off x="6705600" y="65087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52E03E41-D48F-43BE-9F79-B48B11E9DCA7}" type="slidenum">
              <a:rPr lang="en-GB" smtClean="0">
                <a:latin typeface="Arial" pitchFamily="34" charset="0"/>
                <a:cs typeface="Arial" pitchFamily="34" charset="0"/>
              </a:rPr>
              <a:pPr>
                <a:defRPr/>
              </a:pPr>
              <a:t>1</a:t>
            </a:fld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169097" y="5202962"/>
            <a:ext cx="7543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General Directorate for Protection of Mexicans Abroad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9 Imagen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177" y="196292"/>
            <a:ext cx="2534027" cy="8239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149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177" y="196292"/>
            <a:ext cx="2534027" cy="8239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/>
          <p:cNvSpPr txBox="1"/>
          <p:nvPr/>
        </p:nvSpPr>
        <p:spPr>
          <a:xfrm>
            <a:off x="0" y="1635082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berana Sans" panose="02000000000000000000" pitchFamily="50" charset="0"/>
              </a:rPr>
              <a:t>Any questions?</a:t>
            </a:r>
            <a:endParaRPr lang="en-GB" sz="6600" dirty="0">
              <a:solidFill>
                <a:schemeClr val="tx1">
                  <a:lumMod val="75000"/>
                  <a:lumOff val="25000"/>
                </a:schemeClr>
              </a:solidFill>
              <a:latin typeface="Soberana Sans" panose="02000000000000000000" pitchFamily="50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0" y="3462769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berana Sans" panose="02000000000000000000" pitchFamily="50" charset="0"/>
              </a:rPr>
              <a:t>Thank you!</a:t>
            </a:r>
            <a:endParaRPr lang="en-GB" sz="6600" dirty="0">
              <a:solidFill>
                <a:schemeClr val="tx1">
                  <a:lumMod val="75000"/>
                  <a:lumOff val="25000"/>
                </a:schemeClr>
              </a:solidFill>
              <a:latin typeface="Soberana Sans" panose="02000000000000000000" pitchFamily="50" charset="0"/>
            </a:endParaRPr>
          </a:p>
        </p:txBody>
      </p:sp>
      <p:sp>
        <p:nvSpPr>
          <p:cNvPr id="8" name="1 Rectángulo"/>
          <p:cNvSpPr>
            <a:spLocks noChangeArrowheads="1"/>
          </p:cNvSpPr>
          <p:nvPr/>
        </p:nvSpPr>
        <p:spPr bwMode="auto">
          <a:xfrm>
            <a:off x="395288" y="5061524"/>
            <a:ext cx="83518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es-MX" sz="1800" dirty="0" smtClean="0">
              <a:latin typeface="Soberana Sans" panose="02000000000000000000" pitchFamily="50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s-MX" sz="1800" dirty="0"/>
          </a:p>
        </p:txBody>
      </p:sp>
    </p:spTree>
    <p:extLst>
      <p:ext uri="{BB962C8B-B14F-4D97-AF65-F5344CB8AC3E}">
        <p14:creationId xmlns:p14="http://schemas.microsoft.com/office/powerpoint/2010/main" val="361338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252" y="456484"/>
            <a:ext cx="2534027" cy="82396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ángulo redondeado 8"/>
          <p:cNvSpPr/>
          <p:nvPr/>
        </p:nvSpPr>
        <p:spPr>
          <a:xfrm>
            <a:off x="594252" y="2026228"/>
            <a:ext cx="8021781" cy="41771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cap="small" dirty="0" smtClean="0"/>
              <a:t>Migrants as subjects of rights and partners for development. </a:t>
            </a:r>
            <a:r>
              <a:rPr lang="en-GB" dirty="0" smtClean="0"/>
              <a:t>Evolving from assistance and protection with a paternalistic approach to a strategy of empowerment of migrants.</a:t>
            </a:r>
          </a:p>
          <a:p>
            <a:endParaRPr lang="en-GB" sz="105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cap="small" dirty="0" smtClean="0"/>
              <a:t>Assistance for transnational families</a:t>
            </a:r>
            <a:r>
              <a:rPr lang="en-GB" dirty="0" smtClean="0"/>
              <a:t>. </a:t>
            </a:r>
            <a:r>
              <a:rPr lang="en-GB" dirty="0"/>
              <a:t>A</a:t>
            </a:r>
            <a:r>
              <a:rPr lang="en-GB" dirty="0" smtClean="0"/>
              <a:t>ctions to assist migrants are not only implemented abroad; schemes are sought to provide comprehensive assistance at a national and international level.</a:t>
            </a:r>
          </a:p>
          <a:p>
            <a:endParaRPr lang="en-GB" sz="105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 </a:t>
            </a:r>
            <a:r>
              <a:rPr lang="en-GB" b="1" cap="small" dirty="0" smtClean="0"/>
              <a:t>A focus on people and not on administrative processes</a:t>
            </a:r>
            <a:r>
              <a:rPr lang="en-GB" dirty="0" smtClean="0"/>
              <a:t>. A human rights approach. Protocols for consular assistance. A system for recording and following up on each case.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cap="small" dirty="0" smtClean="0"/>
              <a:t>A regional and multilateral approach</a:t>
            </a:r>
            <a:r>
              <a:rPr lang="en-GB" dirty="0" smtClean="0"/>
              <a:t>. Regional Conference on Migration, Global Consular Forum, bilateral consular dialogue.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7" name="Rectángulo redondeado 6"/>
          <p:cNvSpPr/>
          <p:nvPr/>
        </p:nvSpPr>
        <p:spPr>
          <a:xfrm>
            <a:off x="594252" y="1295669"/>
            <a:ext cx="6949548" cy="83400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GB" sz="2800" dirty="0" smtClean="0"/>
              <a:t>A Fundamental Change: Consular Diplomacy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44188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177" y="196292"/>
            <a:ext cx="2534027" cy="8239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/>
          <p:cNvSpPr txBox="1"/>
          <p:nvPr/>
        </p:nvSpPr>
        <p:spPr>
          <a:xfrm>
            <a:off x="488373" y="1844226"/>
            <a:ext cx="4627355" cy="982833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Border consulates (12) are involved in approximately 14,000 initiatives for the repatriation of unaccompanied migrant boys, girls and adolescents each year.</a:t>
            </a:r>
            <a:endParaRPr lang="en-GB" dirty="0"/>
          </a:p>
        </p:txBody>
      </p:sp>
      <p:sp>
        <p:nvSpPr>
          <p:cNvPr id="9" name="Rectángulo redondeado 8"/>
          <p:cNvSpPr/>
          <p:nvPr/>
        </p:nvSpPr>
        <p:spPr>
          <a:xfrm>
            <a:off x="488373" y="1278765"/>
            <a:ext cx="2701841" cy="62875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GB" sz="2800" dirty="0" smtClean="0"/>
              <a:t>Background</a:t>
            </a:r>
            <a:endParaRPr lang="en-GB" sz="2800" dirty="0"/>
          </a:p>
        </p:txBody>
      </p:sp>
      <p:grpSp>
        <p:nvGrpSpPr>
          <p:cNvPr id="6" name="Grupo 5"/>
          <p:cNvGrpSpPr/>
          <p:nvPr/>
        </p:nvGrpSpPr>
        <p:grpSpPr>
          <a:xfrm>
            <a:off x="488373" y="2822002"/>
            <a:ext cx="4641501" cy="3609971"/>
            <a:chOff x="0" y="0"/>
            <a:chExt cx="4216400" cy="2501900"/>
          </a:xfrm>
        </p:grpSpPr>
        <p:pic>
          <p:nvPicPr>
            <p:cNvPr id="7" name="Imagen 6" descr="cid:image001.png@01D0D4FA.84F4E9A0"/>
            <p:cNvPicPr>
              <a:picLocks noChangeAspect="1"/>
            </p:cNvPicPr>
            <p:nvPr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210050" cy="22828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Cuadro de texto 2"/>
            <p:cNvSpPr txBox="1">
              <a:spLocks noChangeArrowheads="1"/>
            </p:cNvSpPr>
            <p:nvPr/>
          </p:nvSpPr>
          <p:spPr bwMode="auto">
            <a:xfrm>
              <a:off x="12700" y="2286000"/>
              <a:ext cx="4203700" cy="2159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7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Prepared with data from the General Directorate for Protection of Mexicans Abroad.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Rectángulo redondeado 2"/>
          <p:cNvSpPr/>
          <p:nvPr/>
        </p:nvSpPr>
        <p:spPr>
          <a:xfrm>
            <a:off x="5247409" y="2509245"/>
            <a:ext cx="3595254" cy="2842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/>
              <a:t>The objective of developing a Protocol for Consular Assistance is to </a:t>
            </a:r>
            <a:r>
              <a:rPr lang="en-GB" b="1" u="sng" dirty="0" smtClean="0"/>
              <a:t>provide consular staff with the necessary tools</a:t>
            </a:r>
            <a:r>
              <a:rPr lang="en-GB" b="1" dirty="0" smtClean="0"/>
              <a:t> </a:t>
            </a:r>
            <a:r>
              <a:rPr lang="en-GB" dirty="0" smtClean="0"/>
              <a:t>to improve protection and assistance for migrant boys, girls and adolescents.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26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177" y="196292"/>
            <a:ext cx="2534027" cy="82396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ángulo redondeado 5"/>
          <p:cNvSpPr/>
          <p:nvPr/>
        </p:nvSpPr>
        <p:spPr>
          <a:xfrm>
            <a:off x="488373" y="1168178"/>
            <a:ext cx="4665517" cy="62875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GB" sz="2800" dirty="0" smtClean="0"/>
              <a:t>Basis of the Protocol</a:t>
            </a:r>
            <a:endParaRPr lang="en-GB" sz="2800" dirty="0"/>
          </a:p>
        </p:txBody>
      </p:sp>
      <p:sp>
        <p:nvSpPr>
          <p:cNvPr id="2" name="CuadroTexto 1"/>
          <p:cNvSpPr txBox="1"/>
          <p:nvPr/>
        </p:nvSpPr>
        <p:spPr>
          <a:xfrm>
            <a:off x="561109" y="1953491"/>
            <a:ext cx="387580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Convention on the Rights of the Child;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Other International Human Rights Treaties;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General Comments 6 </a:t>
            </a:r>
            <a:r>
              <a:rPr lang="en-GB" sz="2000" dirty="0"/>
              <a:t>&amp;</a:t>
            </a:r>
            <a:r>
              <a:rPr lang="en-GB" sz="2000" dirty="0" smtClean="0"/>
              <a:t> 14 of the Committee on the Rights of the Child;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Advisory Opinion 21/14 of the Inter-American Committee on Human Rights – CIDH;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Advisory Opinion 16/99 of CIDH;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General law on the rights of boys, girls and adolescents.</a:t>
            </a:r>
            <a:endParaRPr lang="en-GB" sz="2000" dirty="0"/>
          </a:p>
        </p:txBody>
      </p:sp>
      <p:sp>
        <p:nvSpPr>
          <p:cNvPr id="3" name="Cerrar llave 2"/>
          <p:cNvSpPr/>
          <p:nvPr/>
        </p:nvSpPr>
        <p:spPr>
          <a:xfrm>
            <a:off x="4540827" y="1953491"/>
            <a:ext cx="457200" cy="4353791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5372100" y="3086100"/>
            <a:ext cx="32835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To guarantee the rights of boys, girls and adolescents in the context of migration.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04608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177" y="196292"/>
            <a:ext cx="2534027" cy="82396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ángulo redondeado 5"/>
          <p:cNvSpPr/>
          <p:nvPr/>
        </p:nvSpPr>
        <p:spPr>
          <a:xfrm>
            <a:off x="488374" y="887623"/>
            <a:ext cx="4457699" cy="62875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GB" sz="2800" dirty="0" smtClean="0"/>
              <a:t>What is it and what is it for? </a:t>
            </a:r>
            <a:endParaRPr lang="en-GB" sz="2800" dirty="0"/>
          </a:p>
        </p:txBody>
      </p:sp>
      <p:sp>
        <p:nvSpPr>
          <p:cNvPr id="7" name="Rectángulo redondeado 6"/>
          <p:cNvSpPr/>
          <p:nvPr/>
        </p:nvSpPr>
        <p:spPr>
          <a:xfrm>
            <a:off x="290177" y="1423556"/>
            <a:ext cx="5705378" cy="5257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It is a tool to strengthen mechanisms implemented by consular staff, aimed at guaranteeing the right to protection and assistance of unaccompanied migrant boys, girls and adolescents.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The Protocol provides guidelines for consular staff on what to do, how and why.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Seeks to avoid revictimization.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Enables an initial assessment in order to identify particular vulnerabilities and special protection needs.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b="1" dirty="0" smtClean="0"/>
              <a:t>Initiates the implementation of a chain of protection actions. </a:t>
            </a:r>
            <a:r>
              <a:rPr lang="en-GB" sz="2000" dirty="0" smtClean="0"/>
              <a:t>The purpose is to ensure appropriate referral of cases, with a focus on the best interest of the boy, girl or adolescent. </a:t>
            </a:r>
            <a:endParaRPr lang="en-GB" sz="2000" b="1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17423" y="3367607"/>
            <a:ext cx="2165951" cy="304358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17423" y="327721"/>
            <a:ext cx="2084706" cy="2915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89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177" y="196292"/>
            <a:ext cx="2534027" cy="82396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ángulo redondeado 5"/>
          <p:cNvSpPr/>
          <p:nvPr/>
        </p:nvSpPr>
        <p:spPr>
          <a:xfrm>
            <a:off x="290177" y="3069714"/>
            <a:ext cx="4457699" cy="62875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GB" sz="2800" dirty="0" smtClean="0"/>
              <a:t>How is it used? </a:t>
            </a:r>
            <a:endParaRPr lang="en-GB" sz="28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34628" y="196291"/>
            <a:ext cx="5859990" cy="649824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004820" y="779780"/>
            <a:ext cx="74421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 smtClean="0"/>
              <a:t>PHASE 1</a:t>
            </a:r>
            <a:endParaRPr lang="en-GB" sz="1200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2964180" y="1877060"/>
            <a:ext cx="74421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 smtClean="0"/>
              <a:t>PHASE 2</a:t>
            </a:r>
            <a:endParaRPr lang="en-GB" sz="1200" b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2974340" y="2608580"/>
            <a:ext cx="74421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 smtClean="0"/>
              <a:t>PHASE 3</a:t>
            </a:r>
            <a:endParaRPr lang="en-GB" sz="12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4071621" y="281940"/>
            <a:ext cx="541019" cy="276999"/>
          </a:xfrm>
          <a:prstGeom prst="rect">
            <a:avLst/>
          </a:prstGeom>
          <a:solidFill>
            <a:srgbClr val="5002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Step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091941" y="1013460"/>
            <a:ext cx="541019" cy="276999"/>
          </a:xfrm>
          <a:prstGeom prst="rect">
            <a:avLst/>
          </a:prstGeom>
          <a:solidFill>
            <a:srgbClr val="CE689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FFFFFF"/>
                </a:solidFill>
              </a:rPr>
              <a:t>Step</a:t>
            </a:r>
            <a:endParaRPr lang="en-GB" sz="1200" b="1" dirty="0">
              <a:solidFill>
                <a:srgbClr val="FFFFFF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071621" y="1765300"/>
            <a:ext cx="541019" cy="276999"/>
          </a:xfrm>
          <a:prstGeom prst="rect">
            <a:avLst/>
          </a:prstGeom>
          <a:solidFill>
            <a:srgbClr val="7E8D4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Step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091941" y="2446020"/>
            <a:ext cx="541019" cy="276999"/>
          </a:xfrm>
          <a:prstGeom prst="rect">
            <a:avLst/>
          </a:prstGeom>
          <a:solidFill>
            <a:srgbClr val="27A8C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Step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7454901" y="3116580"/>
            <a:ext cx="439419" cy="27699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YES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3004820" y="5636260"/>
            <a:ext cx="74421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 smtClean="0"/>
              <a:t>PHASE 4</a:t>
            </a:r>
            <a:endParaRPr lang="en-GB" sz="1200" b="1" dirty="0"/>
          </a:p>
        </p:txBody>
      </p:sp>
      <p:sp>
        <p:nvSpPr>
          <p:cNvPr id="17" name="CuadroTexto 16"/>
          <p:cNvSpPr txBox="1"/>
          <p:nvPr/>
        </p:nvSpPr>
        <p:spPr>
          <a:xfrm>
            <a:off x="3014980" y="6306820"/>
            <a:ext cx="74421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 smtClean="0"/>
              <a:t>PHASE 5</a:t>
            </a:r>
            <a:endParaRPr lang="en-GB" sz="1200" b="1" dirty="0"/>
          </a:p>
        </p:txBody>
      </p:sp>
      <p:sp>
        <p:nvSpPr>
          <p:cNvPr id="18" name="CuadroTexto 17"/>
          <p:cNvSpPr txBox="1"/>
          <p:nvPr/>
        </p:nvSpPr>
        <p:spPr>
          <a:xfrm>
            <a:off x="4061461" y="4833620"/>
            <a:ext cx="541019" cy="276999"/>
          </a:xfrm>
          <a:prstGeom prst="rect">
            <a:avLst/>
          </a:prstGeom>
          <a:solidFill>
            <a:srgbClr val="27A8C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Step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4061461" y="5494020"/>
            <a:ext cx="541019" cy="276999"/>
          </a:xfrm>
          <a:prstGeom prst="rect">
            <a:avLst/>
          </a:prstGeom>
          <a:solidFill>
            <a:srgbClr val="27A8C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Step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4061461" y="6134100"/>
            <a:ext cx="541019" cy="27699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Step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7809365" y="3012700"/>
            <a:ext cx="1140460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900" dirty="0" smtClean="0"/>
          </a:p>
          <a:p>
            <a:r>
              <a:rPr lang="en-GB" sz="900" dirty="0" smtClean="0"/>
              <a:t>How many times?</a:t>
            </a:r>
          </a:p>
          <a:p>
            <a:endParaRPr lang="en-GB" sz="900" dirty="0"/>
          </a:p>
        </p:txBody>
      </p:sp>
      <p:sp>
        <p:nvSpPr>
          <p:cNvPr id="22" name="CuadroTexto 21"/>
          <p:cNvSpPr txBox="1"/>
          <p:nvPr/>
        </p:nvSpPr>
        <p:spPr>
          <a:xfrm>
            <a:off x="7038287" y="227044"/>
            <a:ext cx="182685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GB" sz="800" dirty="0" smtClean="0"/>
              <a:t>Physical conditions;</a:t>
            </a:r>
          </a:p>
          <a:p>
            <a:pPr marL="171450" indent="-171450">
              <a:buFontTx/>
              <a:buChar char="-"/>
            </a:pPr>
            <a:r>
              <a:rPr lang="en-GB" sz="800" dirty="0" smtClean="0"/>
              <a:t>General attitude;</a:t>
            </a:r>
          </a:p>
          <a:p>
            <a:pPr marL="171450" indent="-171450">
              <a:buFontTx/>
              <a:buChar char="-"/>
            </a:pPr>
            <a:r>
              <a:rPr lang="en-GB" sz="800" dirty="0" smtClean="0"/>
              <a:t>Special needs;</a:t>
            </a:r>
          </a:p>
          <a:p>
            <a:pPr marL="171450" indent="-171450">
              <a:buFontTx/>
              <a:buChar char="-"/>
            </a:pPr>
            <a:r>
              <a:rPr lang="en-GB" sz="800" dirty="0" smtClean="0"/>
              <a:t>Belonging to an indigenous group.</a:t>
            </a:r>
            <a:endParaRPr lang="en-GB" sz="8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7040297" y="1006144"/>
            <a:ext cx="1592919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GB" sz="800" dirty="0" smtClean="0"/>
              <a:t>Ventilation;</a:t>
            </a:r>
          </a:p>
          <a:p>
            <a:pPr marL="171450" indent="-171450">
              <a:buFontTx/>
              <a:buChar char="-"/>
            </a:pPr>
            <a:r>
              <a:rPr lang="en-GB" sz="800" dirty="0" smtClean="0"/>
              <a:t>Lighting;</a:t>
            </a:r>
          </a:p>
          <a:p>
            <a:pPr marL="171450" indent="-171450">
              <a:buFontTx/>
              <a:buChar char="-"/>
            </a:pPr>
            <a:r>
              <a:rPr lang="en-GB" sz="800" dirty="0" smtClean="0"/>
              <a:t>Privacy;</a:t>
            </a:r>
          </a:p>
          <a:p>
            <a:pPr marL="171450" indent="-171450">
              <a:buFontTx/>
              <a:buChar char="-"/>
            </a:pPr>
            <a:r>
              <a:rPr lang="en-GB" sz="800" dirty="0" smtClean="0"/>
              <a:t>Intimidating elements. </a:t>
            </a:r>
            <a:endParaRPr lang="en-GB" sz="800" dirty="0"/>
          </a:p>
        </p:txBody>
      </p:sp>
      <p:sp>
        <p:nvSpPr>
          <p:cNvPr id="24" name="CuadroTexto 23"/>
          <p:cNvSpPr txBox="1"/>
          <p:nvPr/>
        </p:nvSpPr>
        <p:spPr>
          <a:xfrm>
            <a:off x="7043650" y="1791569"/>
            <a:ext cx="192175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GB" sz="800" dirty="0" smtClean="0"/>
              <a:t>Break the ice and introduce yourself;</a:t>
            </a:r>
          </a:p>
          <a:p>
            <a:pPr marL="171450" indent="-171450">
              <a:buFontTx/>
              <a:buChar char="-"/>
            </a:pPr>
            <a:r>
              <a:rPr lang="en-GB" sz="800" dirty="0" smtClean="0"/>
              <a:t>Convey key messages;</a:t>
            </a:r>
          </a:p>
          <a:p>
            <a:pPr marL="171450" indent="-171450">
              <a:buFontTx/>
              <a:buChar char="-"/>
            </a:pPr>
            <a:r>
              <a:rPr lang="en-GB" sz="800" dirty="0" smtClean="0"/>
              <a:t>Clarify the purpose of the interview.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4879061" y="270803"/>
            <a:ext cx="1996952" cy="49039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800" dirty="0" smtClean="0"/>
              <a:t>Observe and identify the immediate needs of the boy, girl or adolescent or gather information that helps you prepare for the interview.</a:t>
            </a:r>
            <a:endParaRPr lang="en-GB" sz="800" dirty="0"/>
          </a:p>
        </p:txBody>
      </p:sp>
      <p:sp>
        <p:nvSpPr>
          <p:cNvPr id="26" name="CuadroTexto 25"/>
          <p:cNvSpPr txBox="1"/>
          <p:nvPr/>
        </p:nvSpPr>
        <p:spPr>
          <a:xfrm>
            <a:off x="4889426" y="1107345"/>
            <a:ext cx="1996952" cy="39190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800" dirty="0" smtClean="0"/>
              <a:t>Inform yourself about the available options. Select the most appropriate strategy for using the available time and space.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4881588" y="1860383"/>
            <a:ext cx="1996952" cy="39190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800" dirty="0" smtClean="0"/>
              <a:t>Begin the interview, build trust and ensure that the boy, girl or adolescent understands how you can help him or her.</a:t>
            </a:r>
            <a:endParaRPr lang="en-GB" sz="800" dirty="0"/>
          </a:p>
        </p:txBody>
      </p:sp>
      <p:sp>
        <p:nvSpPr>
          <p:cNvPr id="28" name="CuadroTexto 27"/>
          <p:cNvSpPr txBox="1"/>
          <p:nvPr/>
        </p:nvSpPr>
        <p:spPr>
          <a:xfrm>
            <a:off x="5451737" y="2597703"/>
            <a:ext cx="2068171" cy="29341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800" dirty="0" smtClean="0"/>
              <a:t>Use the technique of </a:t>
            </a:r>
            <a:r>
              <a:rPr lang="en-GB" sz="800" i="1" dirty="0" smtClean="0"/>
              <a:t>finding out by informing </a:t>
            </a:r>
            <a:r>
              <a:rPr lang="en-GB" sz="800" dirty="0" smtClean="0"/>
              <a:t>based on a specific scenario.</a:t>
            </a:r>
            <a:endParaRPr lang="en-GB" sz="800" dirty="0"/>
          </a:p>
        </p:txBody>
      </p:sp>
      <p:sp>
        <p:nvSpPr>
          <p:cNvPr id="29" name="CuadroTexto 28"/>
          <p:cNvSpPr txBox="1"/>
          <p:nvPr/>
        </p:nvSpPr>
        <p:spPr>
          <a:xfrm>
            <a:off x="5435028" y="2915231"/>
            <a:ext cx="1996952" cy="2934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80000"/>
              </a:lnSpc>
              <a:buFontTx/>
              <a:buChar char="-"/>
            </a:pPr>
            <a:r>
              <a:rPr lang="en-GB" sz="800" dirty="0" smtClean="0"/>
              <a:t>Ask about personal data and identity;</a:t>
            </a:r>
          </a:p>
          <a:p>
            <a:pPr marL="171450" indent="-171450">
              <a:lnSpc>
                <a:spcPct val="80000"/>
              </a:lnSpc>
              <a:buFontTx/>
              <a:buChar char="-"/>
            </a:pPr>
            <a:r>
              <a:rPr lang="en-GB" sz="800" dirty="0" smtClean="0"/>
              <a:t>Have you crossed the border before?</a:t>
            </a:r>
            <a:endParaRPr lang="en-GB" sz="800" dirty="0"/>
          </a:p>
        </p:txBody>
      </p:sp>
      <p:sp>
        <p:nvSpPr>
          <p:cNvPr id="30" name="CuadroTexto 29"/>
          <p:cNvSpPr txBox="1"/>
          <p:nvPr/>
        </p:nvSpPr>
        <p:spPr>
          <a:xfrm>
            <a:off x="3932751" y="3558600"/>
            <a:ext cx="2112950" cy="11798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80000"/>
              </a:lnSpc>
              <a:buFontTx/>
              <a:buChar char="-"/>
            </a:pPr>
            <a:r>
              <a:rPr lang="en-GB" sz="800" dirty="0" smtClean="0"/>
              <a:t>Ask about family origin;</a:t>
            </a:r>
          </a:p>
          <a:p>
            <a:pPr>
              <a:lnSpc>
                <a:spcPct val="80000"/>
              </a:lnSpc>
            </a:pPr>
            <a:endParaRPr lang="en-GB" sz="800" dirty="0" smtClean="0"/>
          </a:p>
          <a:p>
            <a:pPr marL="171450" indent="-171450">
              <a:lnSpc>
                <a:spcPct val="80000"/>
              </a:lnSpc>
              <a:buFontTx/>
              <a:buChar char="-"/>
            </a:pPr>
            <a:r>
              <a:rPr lang="en-GB" sz="800" dirty="0" smtClean="0"/>
              <a:t>Ask why he or she is unaccompanied;</a:t>
            </a:r>
          </a:p>
          <a:p>
            <a:pPr>
              <a:lnSpc>
                <a:spcPct val="80000"/>
              </a:lnSpc>
            </a:pPr>
            <a:endParaRPr lang="en-GB" sz="800" dirty="0" smtClean="0"/>
          </a:p>
          <a:p>
            <a:pPr marL="171450" indent="-171450">
              <a:lnSpc>
                <a:spcPct val="80000"/>
              </a:lnSpc>
              <a:buFontTx/>
              <a:buChar char="-"/>
            </a:pPr>
            <a:r>
              <a:rPr lang="en-GB" sz="800" dirty="0" smtClean="0"/>
              <a:t>Ask about the migration route;</a:t>
            </a:r>
          </a:p>
          <a:p>
            <a:pPr>
              <a:lnSpc>
                <a:spcPct val="80000"/>
              </a:lnSpc>
            </a:pPr>
            <a:endParaRPr lang="en-GB" sz="800" dirty="0" smtClean="0"/>
          </a:p>
          <a:p>
            <a:pPr marL="171450" indent="-171450">
              <a:lnSpc>
                <a:spcPct val="80000"/>
              </a:lnSpc>
              <a:buFontTx/>
              <a:buChar char="-"/>
            </a:pPr>
            <a:r>
              <a:rPr lang="en-GB" sz="800" dirty="0" smtClean="0"/>
              <a:t>Ask about persons accompanying the boy, girl or adolescent;</a:t>
            </a:r>
          </a:p>
          <a:p>
            <a:pPr>
              <a:lnSpc>
                <a:spcPct val="80000"/>
              </a:lnSpc>
            </a:pPr>
            <a:endParaRPr lang="en-GB" sz="800" dirty="0" smtClean="0"/>
          </a:p>
          <a:p>
            <a:pPr marL="171450" indent="-171450">
              <a:lnSpc>
                <a:spcPct val="80000"/>
              </a:lnSpc>
              <a:buFontTx/>
              <a:buChar char="-"/>
            </a:pPr>
            <a:r>
              <a:rPr lang="en-GB" sz="800" dirty="0" smtClean="0"/>
              <a:t>Ask about potential acts of violence along the migration route.</a:t>
            </a:r>
            <a:endParaRPr lang="en-GB" sz="800" dirty="0"/>
          </a:p>
        </p:txBody>
      </p:sp>
      <p:sp>
        <p:nvSpPr>
          <p:cNvPr id="31" name="CuadroTexto 30"/>
          <p:cNvSpPr txBox="1"/>
          <p:nvPr/>
        </p:nvSpPr>
        <p:spPr>
          <a:xfrm>
            <a:off x="6481451" y="3627442"/>
            <a:ext cx="1957555" cy="10813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80000"/>
              </a:lnSpc>
              <a:buFontTx/>
              <a:buChar char="-"/>
            </a:pPr>
            <a:r>
              <a:rPr lang="en-GB" sz="800" dirty="0" smtClean="0"/>
              <a:t>Ask about the place of origin;</a:t>
            </a:r>
          </a:p>
          <a:p>
            <a:pPr>
              <a:lnSpc>
                <a:spcPct val="80000"/>
              </a:lnSpc>
            </a:pPr>
            <a:endParaRPr lang="en-GB" sz="800" dirty="0" smtClean="0"/>
          </a:p>
          <a:p>
            <a:pPr marL="171450" indent="-171450">
              <a:lnSpc>
                <a:spcPct val="80000"/>
              </a:lnSpc>
              <a:buFontTx/>
              <a:buChar char="-"/>
            </a:pPr>
            <a:r>
              <a:rPr lang="en-GB" sz="800" dirty="0" smtClean="0"/>
              <a:t>Ask why he or she decided to migrate (“recurrent border crossings”);</a:t>
            </a:r>
          </a:p>
          <a:p>
            <a:pPr>
              <a:lnSpc>
                <a:spcPct val="80000"/>
              </a:lnSpc>
            </a:pPr>
            <a:endParaRPr lang="en-GB" sz="800" dirty="0" smtClean="0"/>
          </a:p>
          <a:p>
            <a:pPr marL="171450" indent="-171450">
              <a:lnSpc>
                <a:spcPct val="80000"/>
              </a:lnSpc>
              <a:buFontTx/>
              <a:buChar char="-"/>
            </a:pPr>
            <a:r>
              <a:rPr lang="en-GB" sz="800" dirty="0" smtClean="0"/>
              <a:t>Ask about potential risk of violence;</a:t>
            </a:r>
          </a:p>
          <a:p>
            <a:pPr>
              <a:lnSpc>
                <a:spcPct val="80000"/>
              </a:lnSpc>
            </a:pPr>
            <a:endParaRPr lang="en-GB" sz="800" dirty="0" smtClean="0"/>
          </a:p>
          <a:p>
            <a:pPr marL="171450" indent="-171450">
              <a:lnSpc>
                <a:spcPct val="80000"/>
              </a:lnSpc>
              <a:buFontTx/>
              <a:buChar char="-"/>
            </a:pPr>
            <a:r>
              <a:rPr lang="en-GB" sz="800" dirty="0" smtClean="0"/>
              <a:t>Ask about potential risk of trafficking in persons.</a:t>
            </a:r>
          </a:p>
          <a:p>
            <a:pPr marL="171450" indent="-171450">
              <a:lnSpc>
                <a:spcPct val="80000"/>
              </a:lnSpc>
              <a:buFontTx/>
              <a:buChar char="-"/>
            </a:pPr>
            <a:endParaRPr lang="en-GB" sz="800" dirty="0" smtClean="0"/>
          </a:p>
        </p:txBody>
      </p:sp>
      <p:sp>
        <p:nvSpPr>
          <p:cNvPr id="32" name="CuadroTexto 31"/>
          <p:cNvSpPr txBox="1"/>
          <p:nvPr/>
        </p:nvSpPr>
        <p:spPr>
          <a:xfrm>
            <a:off x="5152950" y="4972730"/>
            <a:ext cx="2208213" cy="29341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800" dirty="0" smtClean="0"/>
              <a:t>Ask and write down the opinion of the adolescents about his or her needs and wishes.</a:t>
            </a:r>
            <a:endParaRPr lang="en-GB" sz="800" dirty="0"/>
          </a:p>
        </p:txBody>
      </p:sp>
      <p:sp>
        <p:nvSpPr>
          <p:cNvPr id="33" name="CuadroTexto 32"/>
          <p:cNvSpPr txBox="1"/>
          <p:nvPr/>
        </p:nvSpPr>
        <p:spPr>
          <a:xfrm>
            <a:off x="5161298" y="6326917"/>
            <a:ext cx="2943492" cy="29341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800" dirty="0" smtClean="0"/>
              <a:t>Carefully determine the protection needs of the interviewed boy, girl or adolescents. Inform competent authorities if necessary. </a:t>
            </a:r>
            <a:endParaRPr lang="en-GB" sz="800" dirty="0"/>
          </a:p>
        </p:txBody>
      </p:sp>
      <p:sp>
        <p:nvSpPr>
          <p:cNvPr id="34" name="CuadroTexto 33"/>
          <p:cNvSpPr txBox="1"/>
          <p:nvPr/>
        </p:nvSpPr>
        <p:spPr>
          <a:xfrm>
            <a:off x="5163299" y="5618119"/>
            <a:ext cx="2941491" cy="39190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800" dirty="0" smtClean="0"/>
              <a:t>End the interview and carefully determine the particular protection needs of the boy, girl or adolescents. Inform competent authorities if necessary.</a:t>
            </a:r>
            <a:endParaRPr lang="en-GB" sz="800" dirty="0"/>
          </a:p>
        </p:txBody>
      </p:sp>
      <p:sp>
        <p:nvSpPr>
          <p:cNvPr id="35" name="CuadroTexto 34"/>
          <p:cNvSpPr txBox="1"/>
          <p:nvPr/>
        </p:nvSpPr>
        <p:spPr>
          <a:xfrm rot="16200000">
            <a:off x="3194754" y="3997756"/>
            <a:ext cx="1169808" cy="29341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sz="800" dirty="0" smtClean="0">
                <a:solidFill>
                  <a:srgbClr val="FFFFFF"/>
                </a:solidFill>
              </a:rPr>
              <a:t>Unaccomp. migrant boy, girl or adolescent</a:t>
            </a:r>
            <a:endParaRPr lang="en-GB" sz="800" dirty="0">
              <a:solidFill>
                <a:srgbClr val="FFFFFF"/>
              </a:solidFill>
            </a:endParaRPr>
          </a:p>
        </p:txBody>
      </p:sp>
      <p:sp>
        <p:nvSpPr>
          <p:cNvPr id="36" name="CuadroTexto 35"/>
          <p:cNvSpPr txBox="1"/>
          <p:nvPr/>
        </p:nvSpPr>
        <p:spPr>
          <a:xfrm rot="5400000">
            <a:off x="7953936" y="4062642"/>
            <a:ext cx="1202664" cy="1949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sz="800" dirty="0" smtClean="0">
                <a:solidFill>
                  <a:srgbClr val="FFFFFF"/>
                </a:solidFill>
              </a:rPr>
              <a:t>Frequent migration</a:t>
            </a:r>
            <a:endParaRPr lang="en-GB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902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177" y="196292"/>
            <a:ext cx="2534027" cy="82396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ángulo redondeado 5"/>
          <p:cNvSpPr/>
          <p:nvPr/>
        </p:nvSpPr>
        <p:spPr>
          <a:xfrm>
            <a:off x="488373" y="1168178"/>
            <a:ext cx="3956495" cy="62875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GB" sz="2800" dirty="0" smtClean="0"/>
              <a:t>Materials and RapidFTR </a:t>
            </a:r>
            <a:endParaRPr lang="en-GB" sz="2800" dirty="0"/>
          </a:p>
        </p:txBody>
      </p:sp>
      <p:sp>
        <p:nvSpPr>
          <p:cNvPr id="4" name="Rectángulo redondeado 3"/>
          <p:cNvSpPr/>
          <p:nvPr/>
        </p:nvSpPr>
        <p:spPr>
          <a:xfrm>
            <a:off x="290177" y="1693720"/>
            <a:ext cx="4166753" cy="468629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 TOOL BOX with index cards. For example: “How do adolescents think?”; “How should the space be used?”; tools to identify violence, trafficking in persons, exploitation,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Cooperation with UNICEF concerning use of the  RapidFTR app: to collect essential data to be able to locate relatives and identify potential vulnerable situations. 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4810992" y="1339734"/>
            <a:ext cx="3137334" cy="2359430"/>
            <a:chOff x="0" y="0"/>
            <a:chExt cx="2720975" cy="1997049"/>
          </a:xfrm>
        </p:grpSpPr>
        <p:pic>
          <p:nvPicPr>
            <p:cNvPr id="8" name="Imagen 7" descr="C:\Users\amartinezh\AppData\Local\Microsoft\Windows\Temporary Internet Files\Content.Outlook\220FBSZ1\IMG-20150811-WA0012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228" y="0"/>
              <a:ext cx="1798955" cy="14922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Cuadro de texto 2"/>
            <p:cNvSpPr txBox="1">
              <a:spLocks noChangeArrowheads="1"/>
            </p:cNvSpPr>
            <p:nvPr/>
          </p:nvSpPr>
          <p:spPr bwMode="auto">
            <a:xfrm>
              <a:off x="0" y="1528876"/>
              <a:ext cx="2720975" cy="468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Prototype of the Tool Box that will be </a:t>
              </a:r>
              <a:r>
                <a:rPr lang="en-GB" sz="10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provided to consular staff.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AutoShape 2" descr="data:image/jpeg;base64,/9j/4AAQSkZJRgABAQAAAQABAAD/2wCEAAkGBxQQEBUQDxAUEBQVFRYXFBAVDxQVFRAWFBUWFhUUFhQYHCggGBolGxcUITEhJSkrLi4uFx8zODMsNygtLisBCgoKDg0OFxAQGiwcHBwsLCwsLCwsLCwsLCwsLCwsLCwsLCwsLCwsLCwsLCwsLCwrLCwsLCwsLCwsLCw3LCw3N//AABEIAKgBLAMBIgACEQEDEQH/xAAcAAEAAQUBAQAAAAAAAAAAAAAAAQMEBQYHAgj/xABNEAABAwIDAgYNCQQJBQEAAAABAAIDBBEFEiExQQYTIlFhcQcUMjNUc4GRk6GxstEWFyMkQlJywdJio7PwNENTY4KEksLxJTWUouEV/8QAGQEBAAMBAQAAAAAAAAAAAAAAAAEDBAIF/8QAJREBAAICAQQDAQADAQAAAAAAAAECAxEhBBITMTJBUSJCcYEU/9oADAMBAAIRAxEAPwDo4C9AIAvQC8tuLKQFIU2RKAFiqw5yXHYNB/PnWWOxYnEOTDGBteT57nXyAFELR+IMZoXa/dAJPmCpnFCe5jceuzfzuvMUAbsH/wB6SqgC6NPHb0x2RsHW8n2Beu2JjvjH+Bx/3L0pCGmA4T4tX0/FmmiZO12bORC9xjIy5dA7fd3mWvfK7FPBwP8AJy/qXQg5Txh5z511uPxEw5y7hdig/qB/4cv6lLeGOKeCtP8AlZR/uXReMPOfOoMh5z507o/EaljsMrap8LHyiNj3Nu6Mxu5B5u75rKq/E52EBwhJOgGdzS48wBvdXSsK7CYppIpJW5nQuzRm5GUnoG1RxtOl03FpR3UHlbID7bK5hxtv2g5nW3Tzi6o2UFgO5Qls+E4k1+wgjrV5UR2Oi0ZjzC8Pbs3jct3ZLnYx3Qn1pzMatEvNkXpLKHTyilEEIpsiJeUXpQghFKIISylEEWSylEEIpRB5sllKILIBegFAXoKBIClLKbIIeND1FYnExyYehp/NZdw0PUVh8T2RfhKbQsgpXMa3slTMlfGKeMhj3tBL3gnK4i6o/OfN4NF6R/wVvis48lXU1K5X86E3gsXpHfBPnRm8Fi9I/wCCnw3PLV1NFyz50JvBYvSP+CfOhN4LH6R/wU+G55auqKFyz50JvBYvSP8Agp+c+bwaP0j/AIJ4bnlq6ki5b8583gsfpH/BT858vgsfpXfBPFc8lXUbouXfOhL4LH6V3wT50JfBY/Su/So8VzyVdLqRySttwzvTQuTcFOFrq8ytfC2LI1p0eXXzEjeOhdVoJLRxj72nmaT+SrtWYnUuu6JjheoiKBCKUQ2hLKUsiUWSylEHlF6UIIRSpQeUU2SyCEUoghFKILIL0FAXoBQkVKqqmRNzyvbG3nc4ALXuFHC5lKDHDaSbYdbti6XHef2VzLEcQknfnmkMjjvJ2dAGwDqUbW0xTbl0+p4cUrXBkZdMSQ27WkN1Nr5nbtVe4r/VfhK4tT1WWaPf9Iz3gu04pti/CVHO4MtIrrT5uxf+kz+Ol98qzV7jX9Kn8fL75VkvSh51vaERF05FKIiUogC9hqDyllUDELEFNQvRavKDeOxZ3dT4tnvOXe8MZeJh5tR5Rb81wTsWd8qPFs95y75hJ+hb1D2LFm+bRT4ruylEVbpCKUQQilEShQpsiCEU2RBCIiAiIgWUWUoiUIpRBj6idsbC+RwY1ouXE2AXPuEfDZ0oMdKHRs2GQ6PeP2fuD19St8SfUVzrynIwG7Ih3LeY9Lukrwzgxcd1qqrXbceCI5s1dz/551bSyLL4zgz4OVtb95YCQqa8rbcQt2T2niH97GP/AHau94nti6ivnjN9Yi8bH77V9D4oNYuoq7JGu1gvbcy+cMc/pVR4+X+I5WKv8cH1qo8fN/Ecq+E0MT4p5qgy5YeKs2IsBcZXubqXgiwsFtqw29sSiytZQwmDtmmdLlbK2J7JQy4L2Pe1zXM0Isx1xbTRVqnBAylE2c8aAx8sNhaKGYlsLufNcC43CRq6csLZFm2UFOynhln7YLpuNNojEGtEcmT7TSSd+1VpuDzQ3OyVzmOdR8US1ocY6vjQc7dz2mIjQ2O3YQgwDQq7WLNVFBRiZ9O2Woic2R8YmkEL48zHFoLw0BwaSBqL2uumVHYxw2liikrK2ohdI0aZ4yM4aC8NyxHQElBx9saGNdawrgXhE8xgZiE7nFwETQ5t3jI1x2xW25vMrqo7HmGdtMo21s5nc7lRZ2Zg3i3Pzd7tuCaHFzFdUHtXa5Oxdh0s0tLTYjN21E0F0TjG7JcAjM0MGmo2HeuPYjSOhlfE+2aN7mOtsu0kG3Rog2rsWd8qPFs95y7vhbSYozzanpGUhcJ7F3fajxTPeK71gveW9Q9ixZvm00+K9RSirShFKIlCKVCAiIgIiICIiCEUoiUIpUIIRSiDTKbDxpdXvaYA0VdiuMtxbzHpWSKvSteYYLEKTO0tIBvobrkWLwcTM+PmPqXYcTqOLOv8kfkuP8J6oSVD3Dq8yuxey3rbBNP1iLxsfvtX0ZifdRdRXzfTm9RF42P3wvpHEe6j6j+S0ZY+Lz/8pfOONj61UePl/iOV3g2ICCnqh9GXv7XyMkiZKHBkji/kPBBsCqOOt+t1Hj5ffKsCFsr6hjt7bDLVRVbKfj5W07Y35Z6dkYjY8ZS7j4mNAGd4HFu5nFp2Fe4OEUMlQ6WaiawTAxzEVMpyxyDKbMOhDBlIG4sBGoWt2XoNXSGdqcRZDTwQRtp6kxmoDnyQcZa8xLHC9tHN5W9eaXFM7JX1El5HVFE8XH2ITMHZWgWa1rXNFhussKApDUGer6CF1RNK+tgdE6aR9oXuklex0hcGtYGixIIFybC66xwo7JDIaemOHS08zyAJYi7jDCBGLA2ItrcarhzWEKuw2RDfuDWPiTF2VtU6OLM68ju5Y20WQbeoedZqTHKf5RNqu2I+IAN584yD6u5vddZA8q5cyVHyoO5t4eUb5qyIVFPSPDQIK+7S2bNGLOJNsxY+/Jvssvn+vB4x+Z4ldmdmka7MJDfV4dvB2+VVJCrd6Dbuxj32fxTfeK7vgneW9Q9i4R2M+/T+Kb7xXdsC7w3qHsWLN82mnwZBERVpEREBQpRBCKURKEUqEBERAREQEREEIpRBr8D76K6Zp0qzMdtiqB//ACssTp6VoiWvcP5+KpTMNoIbf8WxcPmmLjYXcSbAAEkk6WA3rvXDCkE1DMznjNugjUH1LD0JwjA2g8a2eci+ewlmNxuDRaNvmK0YNan9U5bTFYhqfBPsaVEhbU1h7ViZZ4YdZX5eUOTsYNN+vQusYgeVF+E+1q5tjPZWfUOEFPAIo3vax0j3ZpC1zgHWA0bp1rpOIavj/Cfa1d5d7jbPD54xofWp/Hy++5WVlkMZH1qfx8v8RysrLbX0xW9vAC9WUgKbLtCLKrBt1XiyILyokbbRWrXKEKCoHKC5U0QS4rwpUWQbd2Nh9NN4oe8uxOrDDRseDl1aL+Rcd7G/f5vFD3l0nhbNkwxrv7yP3SsOf5S29NETNYn1tnKDGnO3Bw8xWbpqkSNu3doRvB6VyLBsZy21W88HcRzygfeBHmFwVmpeYnUtvU9LER3VbSiIrnnCIiAiIgIiIIRSoRIiIgIiICIiDWIZw5tx7VVY8G4Kw8U2SV0e0bQLc6vZX2FwejqWLuex2KlWbxkHW41XzpiTeLle0bnFfQ0koLbLgnC2MCqlA++Vq6Sf6lm6iuqMdTv5bT+033gvo5s4e2B393r52L5tp+6b+Ie0LuuC1d2MB3Nt58pV2f3DLSN1mXPsV4I1jqiZ7aYlrpZHNPGR6tc9xB7rmVp8ja7wV3pIv1LswKKYz2VThr7ca+Rtd4K70sX6lI4G1vgx9JF+pdkUqfPZHhq438ja3wY+kj/UnyNrfBj6SP8AUuygJZPPZPghxv5GVvgx9JH+pT8jK3wf97H+pdia8bMw/wBQXssT/wBFjwVcZ+Rlb4P+9j+Kg8Da3wf94z4rsjmqm5PPZHhq498jqz+w/eM+KfI6s/sP3jPiuvXUXTz2PDVonAjAJ6aWR08eQGOwOYG5uDuK23h7/wBpb42L2FXjzoV44XUL6jC+LhY6R/GRkNaLnTboq7W7p3K3HEVmP9uWUdTltqum9j1hkkD7clgJJ6SLAeta3gfY1qpHAz5adm8uOZ/kaPzK6zg+FR0sQiiFgNpO1x3klVTTnbZm6mOyaxzMr5EUKx5wiIpBERQCIiAoUqFKRERAREQEREHOcXdaWFwO24Pk1WWLuTfcASsJjEZzQNINw51/IAFkK+XJA7qsP8Wi86Xu64haGrAuQd19fiuM47Lxkz3fecSFvfCPEOJh0PKfoBf1rnMjruW7pazHLF1Vo1pRgbyh+Ie0LsGEvsy/SPdXJ2Ms8dY9q6vgoDo3tJt3stO69iLHrB9QVueeYUUj+J/42ShqQ9t2m9iQT0jaFch//HXsWHpcNaTdzS128guaT0mxFz0rIQUrYwbX1tdznEk22alURMuNSiinc58odsbIWt3cnK0+0lXL5mt7pwHWQNm0qypHZXzE/aku3pGVouPMVTqsOZNJxkrQ8ZCzI5rSLON3akX1002aJN6wsritP0yzCDvWv8K+CsuIObaobTwsGpIcS4m99L5ebVZePk2A0A2DdbcANyqVjDLrmJaPsg2A8i4jNO9wtnp/1pFF2OaRp5U083OczWA+QNvbyrd8MpmU8TYWA5G7Mz3PIHNmcSVbR033TbrV1C4uGxc2yXt7ldXDjrHEKlQ6zS4C4322jyKybWMdscOr4LMUMGYkW3eQLTMZoxA8hmjTygL7L62HRdWVmftnyUrudMi2ocahzL8jimOAt9oueDr5AqVRiBDnNZGXBujnlzWtBIB36nQ8ywmH1xZNmJv9FH7zlniWztsDbUHcdl+fQq2VNO2J/ohqHuzNkjyaAgh2Zrr6Wvbb0LcuDx+hC1MRZWhrdw2k+slbVwcP0fV+SOMkxO9MsiIioREQEREBERToEUIiRERAREQEREBERNjQsYbeaI20s7yO0WO4VVNhHEDtu49TdntWeqY+NAy6Oab2XLuGOME1EjRcZfo+a2Xb6yVirj3Z7PdqvP0wPCbEuMlNjdrdAOlYOPaoldmK900LpHZY2F7juAuvVrXtrp5mS03suWEZm9Y9oW+w1haWxBubOWE7b8i5tpuJssfgfAWRxD6l3FjQ5G6uPWdgW+UlC2MANbs0vv8AOsebJXca5asWOe3UrigxHPCCYHRvv3txBFue1yR5CvE5dfOTmG9n3epXAbdDHvG5Z73my6mOtFta+o5Q5t4VeOW1r9yTt5utQ1mR2bc46/sn4HVS5vdMOgIt1cx6lXpd7XJbf483MV7gj11H8hWuG1QMfL2tOXrtpdZGF403KY9uJnXCm6LKddnP+RVkK4MPl2K8diAbdrukdatCIG8rb0FWuIiY9nb736NNhz7B51icQe2WTI51so23FhzC/OqeK4wGtJFrNubdQWqQYiXsJcM5c8Ajoc4XPkB9Ssx0mZ2qz3iI19s/WRshcBo8lrcpudWDosNl/WqoxaGNj3sGsZaHNsOUXC+XXetTrMRvUGzgA1mRl+5BaNPXZW1XiDnxcW54e4vDtLHKA21iRpe58y09rDNnSjiDxPHE2POxwvJMSLDTUAddltnBh14vIPYuZYDA6d/bDGFrsobnee5AFjkYN56bLo+ATtjic5xDWi2u4DYFzLlsF0WIfwigGx5d1NKmLHo3HY8dOX4Fcd1f114r/jLIqcUocLtIIXtS40lQiICIikEREBERARFCCUUIoEooRBpz5mghwNjvb8CtU4bcGhWlskDgyTY+40eNxNt41WVZKrqJ91lraazuHrTG41LSsM7HEbdZ5HSHmbyR8VuGH4NFA3LFG1g6G6nrKv4xdXTI1Nr2v7lzFa19QsuLXtsKuzCgZ0LjTvueGxaIYwN+xVnkNGz1q0fLfybE0iLbU52A3ad6pOfsN9RoefrSR/P8PMVZzzW6ra6KNOtvb2AFxb9rXdp0qo+sDRe/rWDqKnLcZli6rGA3f611FJlE2j7Z6urBa/5rAVmK7bHTmCwlZjReSG66HfttuVrVVxEWXVpc67he+jNG9Q1utFMP6oydTFeIZiKjNTbPOYy45Wx5CRfWwJB6Fj6KiaSTKXZQPsG17bf5sp//AEso00ytuHZrXfsAAB12nzLH09YWtADw05tb7xzBaYrphteZnllqvD4WvYI7kOY1+VxBtfcbAbfir2oqWMheeIYwh7BG4AEuPK16rBa8/ELzGXUjdz23KoRLJGyNrJC0OFnOGpNrAaDmv0qe1zttuC4i4TNiD42s0cWkkyHaSbDQX128y3WF1qCToaz8lonB+iMjRxkljsAaLXtucRqR5bLcXyf9NnN/st1/xNVVtaWU+UNfdW2KyOH4pqtSNU2/dLIU0wbrdZJq9mZh0DCsTtINwcQCOs2BW1Ll+E1JkkY1puS5vtGq6grMUzy83rKxFo19iIoVrIlFCm6Aii6IJRQiAiIiRQiIJUIinY5jm1VaGfVEWN6zKUk3MslG+4REc2h5MgXky7UREaUJ5xzqwknHOiIQsKitA3rCYli7GC5d5FCKylYmXN7TENTmx18zskQuTe2ttACfYCrbD5I3PHbRkc12ziyAR066HqKIt8Y6x6effJaV9iuBtp6owtfxjLNe1+wuY8Agkbjr6lVrsPgELnR5mua5g5Trh2YE2tYcw2KUUb25VsKo4LNbLEHZrgvzPFrAm+hAA6Va4TlaS+zXDdmANrdaIgcIHiSVjWNa1wY0vIygZgBvA3BWQe9kWYzB4kcLWvoAHXUouvpzM8tmoJnMc17nNaxoOVocbvc4WAItYanS11smJz5cFqXj7jbf62oir1zCyJ+3IxiLr3uslBibjYaoinJSNL6ZLTLr3Y64PPjb2zUtLHOA4th7poP2nDcdmi3pEVEcKb2m1tylLoilyXRQiAiIgIiICIiAl0RARER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83861" y="3960017"/>
            <a:ext cx="2764465" cy="2154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003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177" y="196292"/>
            <a:ext cx="2534027" cy="82396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ángulo redondeado 5"/>
          <p:cNvSpPr/>
          <p:nvPr/>
        </p:nvSpPr>
        <p:spPr>
          <a:xfrm>
            <a:off x="488373" y="1168178"/>
            <a:ext cx="5592380" cy="62875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GB" sz="2800" dirty="0" smtClean="0"/>
              <a:t>Implementation and Evaluation</a:t>
            </a:r>
            <a:endParaRPr lang="en-GB" sz="2800" dirty="0"/>
          </a:p>
        </p:txBody>
      </p:sp>
      <p:sp>
        <p:nvSpPr>
          <p:cNvPr id="4" name="Rectángulo redondeado 3"/>
          <p:cNvSpPr/>
          <p:nvPr/>
        </p:nvSpPr>
        <p:spPr>
          <a:xfrm>
            <a:off x="488373" y="1683328"/>
            <a:ext cx="8021781" cy="41771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Pilot Programme</a:t>
            </a:r>
            <a:r>
              <a:rPr lang="en-GB" sz="2000" dirty="0" smtClean="0">
                <a:sym typeface="Wingdings" panose="05000000000000000000" pitchFamily="2" charset="2"/>
              </a:rPr>
              <a:t> At 3 consulates. 80% of the staff obtained more information than they would have obtained without the implementation of the Protocol. 100% expressed that they were able to identify special needs of protection and restoration of rights. 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Six regional </a:t>
            </a:r>
            <a:r>
              <a:rPr lang="en-GB" sz="2000" b="1" dirty="0" smtClean="0"/>
              <a:t>training</a:t>
            </a:r>
            <a:r>
              <a:rPr lang="en-GB" sz="2000" dirty="0" smtClean="0"/>
              <a:t> workshops were conducted (July 2015) on use of the Protocol, with participation of officials in charge of protection from 28 consular representations.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Implementation of </a:t>
            </a:r>
            <a:r>
              <a:rPr lang="en-GB" sz="2000" b="1" dirty="0" smtClean="0"/>
              <a:t>consular diplomacy </a:t>
            </a:r>
            <a:r>
              <a:rPr lang="en-GB" sz="2000" dirty="0" smtClean="0"/>
              <a:t>initiatives, making use of institutional protection networks in Mexico and abroad.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Evaluation</a:t>
            </a:r>
            <a:r>
              <a:rPr lang="en-GB" sz="2000" dirty="0" smtClean="0"/>
              <a:t> of results in collaboration with UNICEF.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7546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177" y="196292"/>
            <a:ext cx="2534027" cy="82396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ángulo redondeado 5"/>
          <p:cNvSpPr/>
          <p:nvPr/>
        </p:nvSpPr>
        <p:spPr>
          <a:xfrm>
            <a:off x="488373" y="1168178"/>
            <a:ext cx="4457699" cy="62875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GB" sz="2800" dirty="0" smtClean="0"/>
              <a:t>Where are we going? </a:t>
            </a:r>
            <a:endParaRPr lang="en-GB" sz="2800" dirty="0"/>
          </a:p>
        </p:txBody>
      </p:sp>
      <p:sp>
        <p:nvSpPr>
          <p:cNvPr id="4" name="Rectángulo redondeado 3"/>
          <p:cNvSpPr/>
          <p:nvPr/>
        </p:nvSpPr>
        <p:spPr>
          <a:xfrm>
            <a:off x="488373" y="1683329"/>
            <a:ext cx="8094518" cy="309649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Inter-institutional cooperation strategy</a:t>
            </a:r>
            <a:r>
              <a:rPr lang="en-GB" sz="2000" dirty="0" smtClean="0">
                <a:sym typeface="Wingdings" panose="05000000000000000000" pitchFamily="2" charset="2"/>
              </a:rPr>
              <a:t> To exchange strategic information (RapidFTR) with other government institutions that follow up on cases: National Institute of Migration (INM) and </a:t>
            </a:r>
            <a:r>
              <a:rPr lang="es-GT" sz="2000" dirty="0"/>
              <a:t>Integrated System for the Comprehensive Development of the Family (</a:t>
            </a:r>
            <a:r>
              <a:rPr lang="es-GT" sz="2000" dirty="0" smtClean="0"/>
              <a:t>DIF);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ym typeface="Wingdings" panose="05000000000000000000" pitchFamily="2" charset="2"/>
              </a:rPr>
              <a:t>To design a strategy for </a:t>
            </a:r>
            <a:r>
              <a:rPr lang="en-GB" sz="2000" b="1" dirty="0" smtClean="0">
                <a:sym typeface="Wingdings" panose="05000000000000000000" pitchFamily="2" charset="2"/>
              </a:rPr>
              <a:t>ongoing training and evaluation;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ym typeface="Wingdings" panose="05000000000000000000" pitchFamily="2" charset="2"/>
              </a:rPr>
              <a:t>To consolidate a </a:t>
            </a:r>
            <a:r>
              <a:rPr lang="en-GB" sz="2000" b="1" dirty="0" smtClean="0">
                <a:sym typeface="Wingdings" panose="05000000000000000000" pitchFamily="2" charset="2"/>
              </a:rPr>
              <a:t>model for comprehensive assistance</a:t>
            </a:r>
            <a:r>
              <a:rPr lang="en-GB" sz="2000" dirty="0" smtClean="0">
                <a:sym typeface="Wingdings" panose="05000000000000000000" pitchFamily="2" charset="2"/>
              </a:rPr>
              <a:t>; not only during the protection phase, but to guarantee full respect for the rights of boys, girls and adolescents throughout every phase of the migration process. </a:t>
            </a:r>
            <a:endParaRPr lang="en-GB" sz="2000" dirty="0" smtClean="0"/>
          </a:p>
        </p:txBody>
      </p:sp>
      <p:sp>
        <p:nvSpPr>
          <p:cNvPr id="2" name="CuadroTexto 1"/>
          <p:cNvSpPr txBox="1"/>
          <p:nvPr/>
        </p:nvSpPr>
        <p:spPr>
          <a:xfrm>
            <a:off x="654627" y="5372100"/>
            <a:ext cx="7793182" cy="6463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To see the Protocol visit: http://proteccionconsular.sre.gob.mx/index.php/documentos/protocolonna 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210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5477</TotalTime>
  <Words>999</Words>
  <Application>Microsoft Office PowerPoint</Application>
  <PresentationFormat>On-screen Show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Torres Mendivil, Reyna</dc:creator>
  <cp:keywords/>
  <dc:description/>
  <cp:lastModifiedBy>RODAS Renán</cp:lastModifiedBy>
  <cp:revision>103</cp:revision>
  <cp:lastPrinted>2015-08-24T16:52:59Z</cp:lastPrinted>
  <dcterms:created xsi:type="dcterms:W3CDTF">2015-08-18T19:05:42Z</dcterms:created>
  <dcterms:modified xsi:type="dcterms:W3CDTF">2015-11-10T00:39:16Z</dcterms:modified>
  <cp:category/>
</cp:coreProperties>
</file>