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88" name="Shape 88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107" name="Shape 107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8" name="Shape 108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l">
              <a:defRPr b="1" cap="all" sz="4000"/>
            </a:lvl1pPr>
          </a:lstStyle>
          <a:p>
            <a:pPr/>
            <a:r>
              <a:t>Texto del título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44" name="Shape 44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4" name="Shape 5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9" name="Shape 79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215801" y="4311173"/>
            <a:ext cx="8712398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PROPUESTA DE INTERCAMBIO DE INFORMACIÓN EN MATERIA MIGRATORIA EN UN  CONTEXTO REGIONAL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9"/>
          <p:cNvGrpSpPr/>
          <p:nvPr/>
        </p:nvGrpSpPr>
        <p:grpSpPr>
          <a:xfrm>
            <a:off x="1889005" y="1277634"/>
            <a:ext cx="5241950" cy="5064732"/>
            <a:chOff x="0" y="0"/>
            <a:chExt cx="5241949" cy="5064730"/>
          </a:xfrm>
        </p:grpSpPr>
        <p:grpSp>
          <p:nvGrpSpPr>
            <p:cNvPr id="121" name="Group 121"/>
            <p:cNvGrpSpPr/>
            <p:nvPr/>
          </p:nvGrpSpPr>
          <p:grpSpPr>
            <a:xfrm>
              <a:off x="1810452" y="-1"/>
              <a:ext cx="1621046" cy="1621047"/>
              <a:chOff x="0" y="0"/>
              <a:chExt cx="1621045" cy="1621045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2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Estadística</a:t>
                </a:r>
              </a:p>
            </p:txBody>
          </p:sp>
        </p:grpSp>
        <p:sp>
          <p:nvSpPr>
            <p:cNvPr id="122" name="Shape 122"/>
            <p:cNvSpPr/>
            <p:nvPr/>
          </p:nvSpPr>
          <p:spPr>
            <a:xfrm rot="2160000">
              <a:off x="3356581" y="1239222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25" name="Group 125"/>
            <p:cNvGrpSpPr/>
            <p:nvPr/>
          </p:nvGrpSpPr>
          <p:grpSpPr>
            <a:xfrm>
              <a:off x="3620904" y="1315370"/>
              <a:ext cx="1621046" cy="1621046"/>
              <a:chOff x="0" y="0"/>
              <a:chExt cx="1621045" cy="1621045"/>
            </a:xfrm>
          </p:grpSpPr>
          <p:sp>
            <p:nvSpPr>
              <p:cNvPr id="123" name="Shape 123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Tendencias</a:t>
                </a:r>
              </a:p>
            </p:txBody>
          </p:sp>
        </p:grpSp>
        <p:sp>
          <p:nvSpPr>
            <p:cNvPr id="126" name="Shape 126"/>
            <p:cNvSpPr/>
            <p:nvPr/>
          </p:nvSpPr>
          <p:spPr>
            <a:xfrm rot="6480000">
              <a:off x="3916042" y="2961064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29" name="Group 129"/>
            <p:cNvGrpSpPr/>
            <p:nvPr/>
          </p:nvGrpSpPr>
          <p:grpSpPr>
            <a:xfrm>
              <a:off x="2929373" y="3443684"/>
              <a:ext cx="1621046" cy="1621047"/>
              <a:chOff x="0" y="0"/>
              <a:chExt cx="1621045" cy="1621045"/>
            </a:xfrm>
          </p:grpSpPr>
          <p:sp>
            <p:nvSpPr>
              <p:cNvPr id="127" name="Shape 127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4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237396" y="188960"/>
                <a:ext cx="1146254" cy="12431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Buenas prácticas</a:t>
                </a:r>
              </a:p>
            </p:txBody>
          </p:sp>
        </p:grpSp>
        <p:sp>
          <p:nvSpPr>
            <p:cNvPr id="130" name="Shape 130"/>
            <p:cNvSpPr/>
            <p:nvPr/>
          </p:nvSpPr>
          <p:spPr>
            <a:xfrm rot="10800000">
              <a:off x="2451355" y="4025221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33" name="Group 133"/>
            <p:cNvGrpSpPr/>
            <p:nvPr/>
          </p:nvGrpSpPr>
          <p:grpSpPr>
            <a:xfrm>
              <a:off x="691531" y="3443684"/>
              <a:ext cx="1621046" cy="1621047"/>
              <a:chOff x="0" y="0"/>
              <a:chExt cx="1621045" cy="1621045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5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Identidad</a:t>
                </a:r>
              </a:p>
            </p:txBody>
          </p:sp>
        </p:grpSp>
        <p:sp>
          <p:nvSpPr>
            <p:cNvPr id="134" name="Shape 134"/>
            <p:cNvSpPr/>
            <p:nvPr/>
          </p:nvSpPr>
          <p:spPr>
            <a:xfrm rot="15120000">
              <a:off x="986669" y="2961064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37" name="Group 137"/>
            <p:cNvGrpSpPr/>
            <p:nvPr/>
          </p:nvGrpSpPr>
          <p:grpSpPr>
            <a:xfrm>
              <a:off x="-1" y="1315370"/>
              <a:ext cx="1621047" cy="1621046"/>
              <a:chOff x="0" y="0"/>
              <a:chExt cx="1621045" cy="1621045"/>
            </a:xfrm>
          </p:grpSpPr>
          <p:sp>
            <p:nvSpPr>
              <p:cNvPr id="135" name="Shape 135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Recursos</a:t>
                </a:r>
              </a:p>
            </p:txBody>
          </p:sp>
        </p:grpSp>
        <p:sp>
          <p:nvSpPr>
            <p:cNvPr id="138" name="Shape 138"/>
            <p:cNvSpPr/>
            <p:nvPr/>
          </p:nvSpPr>
          <p:spPr>
            <a:xfrm rot="19440000">
              <a:off x="1546130" y="1239222"/>
              <a:ext cx="339238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140" name="Shape 140"/>
          <p:cNvSpPr/>
          <p:nvPr/>
        </p:nvSpPr>
        <p:spPr>
          <a:xfrm>
            <a:off x="5361450" y="977235"/>
            <a:ext cx="3388086" cy="153288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Entradas y salidas a territorio nacional.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Eventos de rechazo.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Eventos de devolución (deportación, expulsión, retorno).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Niñas, niños y adolescentes.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Solicitantes del reconocimiento de la condición de refugiado.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Condiciones de estancia.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Acciones operativas.</a:t>
            </a:r>
          </a:p>
          <a:p>
            <a:pPr>
              <a:defRPr sz="800"/>
            </a:pPr>
          </a:p>
        </p:txBody>
      </p:sp>
      <p:sp>
        <p:nvSpPr>
          <p:cNvPr id="141" name="Shape 141"/>
          <p:cNvSpPr/>
          <p:nvPr/>
        </p:nvSpPr>
        <p:spPr>
          <a:xfrm>
            <a:off x="7254406" y="2652564"/>
            <a:ext cx="1597598" cy="2000494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Flujos.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Rutas.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Ilícitos.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Documentos falsos.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Suplantaciones.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Acciones gubernamentales.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Riesgos.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Alertas.</a:t>
            </a:r>
          </a:p>
        </p:txBody>
      </p:sp>
      <p:sp>
        <p:nvSpPr>
          <p:cNvPr id="142" name="Shape 142"/>
          <p:cNvSpPr/>
          <p:nvPr/>
        </p:nvSpPr>
        <p:spPr>
          <a:xfrm>
            <a:off x="6526345" y="4795505"/>
            <a:ext cx="1851071" cy="155984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Acciones gubernamentales.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Acciones interinstitucionales.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Acciones regionales.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Acciones extrarregionales.</a:t>
            </a:r>
          </a:p>
        </p:txBody>
      </p:sp>
      <p:sp>
        <p:nvSpPr>
          <p:cNvPr id="143" name="Shape 143"/>
          <p:cNvSpPr/>
          <p:nvPr/>
        </p:nvSpPr>
        <p:spPr>
          <a:xfrm>
            <a:off x="660152" y="5002234"/>
            <a:ext cx="1851071" cy="114639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Información biográfica.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Información biométrica.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Información migratoria.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Información administrativa.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Información financiera.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Récords criminales.</a:t>
            </a:r>
          </a:p>
        </p:txBody>
      </p:sp>
      <p:sp>
        <p:nvSpPr>
          <p:cNvPr id="144" name="Shape 144"/>
          <p:cNvSpPr/>
          <p:nvPr/>
        </p:nvSpPr>
        <p:spPr>
          <a:xfrm>
            <a:off x="301644" y="2676373"/>
            <a:ext cx="1851071" cy="129200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Información sobre consulados y representaciones diplomáticas.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Apoyo de organismos internacionales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Apoyo de OSC.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t>Herramientas para la gestión migratoria.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265031" y="1333176"/>
            <a:ext cx="8613938" cy="495745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t>Matrices.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t>Cuestionarios.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t>Notas informativas.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t>Boletines.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t>Fichas de información estandarizada.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t>Fichas de biometría.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t>Alertas.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240473" y="1553297"/>
            <a:ext cx="3470485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Nombre / Apellido Paterno / Apellido Materno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Fecha de Nacimiento (DD/MM/AAAA)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Sexo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Nacionalidad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Lugar de Nacimiento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Tipo de Documento 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Número de Documento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Número de Pasaporte</a:t>
            </a:r>
          </a:p>
        </p:txBody>
      </p:sp>
      <p:sp>
        <p:nvSpPr>
          <p:cNvPr id="149" name="Shape 149"/>
          <p:cNvSpPr/>
          <p:nvPr/>
        </p:nvSpPr>
        <p:spPr>
          <a:xfrm>
            <a:off x="249572" y="3412430"/>
            <a:ext cx="3452286" cy="329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71450" indent="-171450">
              <a:buSzPct val="100000"/>
              <a:buFont typeface="Arial"/>
              <a:buChar char="•"/>
              <a:defRPr b="1" sz="1200"/>
            </a:pPr>
            <a:r>
              <a:t>Alerta Migratoria: </a:t>
            </a:r>
            <a:r>
              <a:rPr b="0"/>
              <a:t>Número de identificación, Tipo de anotación, observaciones e instrucción</a:t>
            </a:r>
            <a:endParaRPr b="0"/>
          </a:p>
          <a:p>
            <a:pPr marL="171450" indent="-171450">
              <a:buSzPct val="100000"/>
              <a:buFont typeface="Arial"/>
              <a:buChar char="•"/>
              <a:defRPr b="1" sz="1200"/>
            </a:pPr>
            <a:r>
              <a:t>Estación Migratoria: </a:t>
            </a:r>
            <a:r>
              <a:rPr b="0"/>
              <a:t>Fecha de ingreso,  Origen de Ingreso, Resolución y Fecha de Salida</a:t>
            </a:r>
            <a:endParaRPr b="0"/>
          </a:p>
          <a:p>
            <a:pPr marL="171450" indent="-171450">
              <a:buSzPct val="100000"/>
              <a:buFont typeface="Arial"/>
              <a:buChar char="•"/>
              <a:defRPr b="1" sz="1200"/>
            </a:pPr>
            <a:r>
              <a:t>Trámites Migratorios: </a:t>
            </a:r>
            <a:r>
              <a:rPr b="0"/>
              <a:t>Número de trámite, Tipo de trámite, Resolución y Área de trámite</a:t>
            </a:r>
            <a:endParaRPr b="0"/>
          </a:p>
          <a:p>
            <a:pPr marL="171450" indent="-171450">
              <a:buSzPct val="100000"/>
              <a:buFont typeface="Arial"/>
              <a:buChar char="•"/>
              <a:defRPr b="1" sz="1200"/>
            </a:pPr>
            <a:r>
              <a:t>Administración de listas electrónicas de pasajeros</a:t>
            </a:r>
            <a:r>
              <a:rPr b="0"/>
              <a:t>: Entradas y Salidas: Fecha y hora, Vuelo, Aerolínea, Origen, Destino, Documento de Identificación</a:t>
            </a:r>
            <a:endParaRPr b="0"/>
          </a:p>
          <a:p>
            <a:pPr marL="171450" indent="-171450">
              <a:buSzPct val="100000"/>
              <a:buFont typeface="Arial"/>
              <a:buChar char="•"/>
              <a:defRPr b="1" sz="1200"/>
            </a:pPr>
            <a:r>
              <a:t>Flujos Migratorios</a:t>
            </a:r>
            <a:r>
              <a:rPr b="0"/>
              <a:t>: Fecha y Hora, Tipo de Flujo, Aerolínea y Número de vuelo, Documento de Identificación y país de Expedición , Condición Migratoria de ingreso, Ubicación</a:t>
            </a:r>
            <a:endParaRPr b="0"/>
          </a:p>
        </p:txBody>
      </p:sp>
      <p:sp>
        <p:nvSpPr>
          <p:cNvPr id="150" name="Shape 150"/>
          <p:cNvSpPr/>
          <p:nvPr/>
        </p:nvSpPr>
        <p:spPr>
          <a:xfrm>
            <a:off x="4337029" y="1530087"/>
            <a:ext cx="4411016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/>
            <a:r>
              <a:t>La misma información que la Ficha Básica incluyendo:</a:t>
            </a:r>
          </a:p>
        </p:txBody>
      </p:sp>
      <p:sp>
        <p:nvSpPr>
          <p:cNvPr id="151" name="Shape 151"/>
          <p:cNvSpPr/>
          <p:nvPr/>
        </p:nvSpPr>
        <p:spPr>
          <a:xfrm>
            <a:off x="4226646" y="2392022"/>
            <a:ext cx="4847504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Consulta a enlaces de Inteligencia, Policía,</a:t>
            </a:r>
          </a:p>
          <a:p>
            <a:pPr>
              <a:defRPr sz="1200"/>
            </a:pPr>
            <a:r>
              <a:t>Interpol, Bases de datos con información de ingresos a Centros de Reclusión y/o procesos Penales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Religión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Estado Civil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Números Telefónicos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Últimos 3 Domicilios registrados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Nombre y Fecha de Nacimiento de Cónyuge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Nombre y Fecha de Nacimiento de Hijos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Ocupación en el lugar de residencia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Motivo del Viaje a México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Vínculos familiares-amistad-empresariales en México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Cantidad de dinero con la que viaja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Tarjetas de Crédito /Débito con las que viaja (banco y Número</a:t>
            </a:r>
          </a:p>
          <a:p>
            <a:pPr>
              <a:defRPr sz="1200"/>
            </a:pPr>
            <a:r>
              <a:t>de plástico)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Domicilio exacto a dónde llegará a México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Nombre de personas que lo recibirán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Número de teléfono de las personas que lo recibirán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Países/Lugares donde ha radicado</a:t>
            </a:r>
          </a:p>
          <a:p>
            <a:pPr marL="171450" indent="-171450">
              <a:buSzPct val="100000"/>
              <a:buFont typeface="Arial"/>
              <a:buChar char="•"/>
              <a:defRPr sz="1200"/>
            </a:pPr>
            <a:r>
              <a:t>Flujos migratorios en los últimos tres años</a:t>
            </a:r>
          </a:p>
        </p:txBody>
      </p:sp>
      <p:sp>
        <p:nvSpPr>
          <p:cNvPr id="152" name="Shape 152"/>
          <p:cNvSpPr/>
          <p:nvPr/>
        </p:nvSpPr>
        <p:spPr>
          <a:xfrm flipH="1">
            <a:off x="4023993" y="1498499"/>
            <a:ext cx="1" cy="4760386"/>
          </a:xfrm>
          <a:prstGeom prst="line">
            <a:avLst/>
          </a:prstGeom>
          <a:ln w="28575">
            <a:solidFill>
              <a:srgbClr val="A6A6A6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53" name="Shape 153"/>
          <p:cNvSpPr/>
          <p:nvPr/>
        </p:nvSpPr>
        <p:spPr>
          <a:xfrm>
            <a:off x="1297283" y="1033228"/>
            <a:ext cx="135686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Ficha Básica</a:t>
            </a:r>
          </a:p>
        </p:txBody>
      </p:sp>
      <p:sp>
        <p:nvSpPr>
          <p:cNvPr id="154" name="Shape 154"/>
          <p:cNvSpPr/>
          <p:nvPr/>
        </p:nvSpPr>
        <p:spPr>
          <a:xfrm>
            <a:off x="5875748" y="1120683"/>
            <a:ext cx="154930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Ficha Especial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5"/>
          <p:cNvGrpSpPr/>
          <p:nvPr/>
        </p:nvGrpSpPr>
        <p:grpSpPr>
          <a:xfrm>
            <a:off x="87463" y="3058838"/>
            <a:ext cx="8969074" cy="1326787"/>
            <a:chOff x="0" y="0"/>
            <a:chExt cx="8969072" cy="1326785"/>
          </a:xfrm>
        </p:grpSpPr>
        <p:grpSp>
          <p:nvGrpSpPr>
            <p:cNvPr id="158" name="Group 158"/>
            <p:cNvGrpSpPr/>
            <p:nvPr/>
          </p:nvGrpSpPr>
          <p:grpSpPr>
            <a:xfrm>
              <a:off x="0" y="0"/>
              <a:ext cx="1326786" cy="1326786"/>
              <a:chOff x="0" y="0"/>
              <a:chExt cx="1326785" cy="1326785"/>
            </a:xfrm>
          </p:grpSpPr>
          <p:sp>
            <p:nvSpPr>
              <p:cNvPr id="156" name="Shape 156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2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012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29115" y="9553"/>
                <a:ext cx="1268556" cy="1307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b="1"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Definición de contenidos</a:t>
                </a:r>
              </a:p>
            </p:txBody>
          </p:sp>
        </p:grpSp>
        <p:sp>
          <p:nvSpPr>
            <p:cNvPr id="159" name="Shape 159"/>
            <p:cNvSpPr/>
            <p:nvPr/>
          </p:nvSpPr>
          <p:spPr>
            <a:xfrm>
              <a:off x="1472732" y="517446"/>
              <a:ext cx="291894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62" name="Group 162"/>
            <p:cNvGrpSpPr/>
            <p:nvPr/>
          </p:nvGrpSpPr>
          <p:grpSpPr>
            <a:xfrm>
              <a:off x="1910571" y="0"/>
              <a:ext cx="1326787" cy="1326786"/>
              <a:chOff x="0" y="0"/>
              <a:chExt cx="1326785" cy="1326785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012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29115" y="161149"/>
                <a:ext cx="1268556" cy="10044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b="1"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Métodos de reporte</a:t>
                </a:r>
              </a:p>
            </p:txBody>
          </p:sp>
        </p:grpSp>
        <p:sp>
          <p:nvSpPr>
            <p:cNvPr id="163" name="Shape 163"/>
            <p:cNvSpPr/>
            <p:nvPr/>
          </p:nvSpPr>
          <p:spPr>
            <a:xfrm>
              <a:off x="3383304" y="517446"/>
              <a:ext cx="291894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66" name="Group 166"/>
            <p:cNvGrpSpPr/>
            <p:nvPr/>
          </p:nvGrpSpPr>
          <p:grpSpPr>
            <a:xfrm>
              <a:off x="3821143" y="0"/>
              <a:ext cx="1326787" cy="1326786"/>
              <a:chOff x="0" y="0"/>
              <a:chExt cx="1326785" cy="1326785"/>
            </a:xfrm>
          </p:grpSpPr>
          <p:sp>
            <p:nvSpPr>
              <p:cNvPr id="164" name="Shape 164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4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012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29115" y="9553"/>
                <a:ext cx="1268556" cy="1307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b="1" sz="13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Recopilación y procesamiento</a:t>
                </a:r>
              </a:p>
            </p:txBody>
          </p:sp>
        </p:grpSp>
        <p:sp>
          <p:nvSpPr>
            <p:cNvPr id="167" name="Shape 167"/>
            <p:cNvSpPr/>
            <p:nvPr/>
          </p:nvSpPr>
          <p:spPr>
            <a:xfrm>
              <a:off x="5293875" y="517446"/>
              <a:ext cx="291894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70" name="Group 170"/>
            <p:cNvGrpSpPr/>
            <p:nvPr/>
          </p:nvGrpSpPr>
          <p:grpSpPr>
            <a:xfrm>
              <a:off x="5731715" y="0"/>
              <a:ext cx="1326787" cy="1326786"/>
              <a:chOff x="0" y="0"/>
              <a:chExt cx="1326785" cy="1326785"/>
            </a:xfrm>
          </p:grpSpPr>
          <p:sp>
            <p:nvSpPr>
              <p:cNvPr id="168" name="Shape 168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5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012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29115" y="161149"/>
                <a:ext cx="1268556" cy="10044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b="1"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Reporte y difusión</a:t>
                </a:r>
              </a:p>
            </p:txBody>
          </p:sp>
        </p:grpSp>
        <p:sp>
          <p:nvSpPr>
            <p:cNvPr id="171" name="Shape 171"/>
            <p:cNvSpPr/>
            <p:nvPr/>
          </p:nvSpPr>
          <p:spPr>
            <a:xfrm>
              <a:off x="7204447" y="517446"/>
              <a:ext cx="291893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174" name="Group 174"/>
            <p:cNvGrpSpPr/>
            <p:nvPr/>
          </p:nvGrpSpPr>
          <p:grpSpPr>
            <a:xfrm>
              <a:off x="7642287" y="0"/>
              <a:ext cx="1326786" cy="1326786"/>
              <a:chOff x="0" y="0"/>
              <a:chExt cx="1326785" cy="1326785"/>
            </a:xfrm>
          </p:grpSpPr>
          <p:sp>
            <p:nvSpPr>
              <p:cNvPr id="172" name="Shape 172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6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012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29115" y="9553"/>
                <a:ext cx="1268556" cy="1307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b="1"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Discusión y análisis</a:t>
                </a:r>
              </a:p>
            </p:txBody>
          </p:sp>
        </p:grpSp>
      </p:grpSp>
      <p:sp>
        <p:nvSpPr>
          <p:cNvPr id="176" name="Shape 176"/>
          <p:cNvSpPr/>
          <p:nvPr/>
        </p:nvSpPr>
        <p:spPr>
          <a:xfrm>
            <a:off x="87061" y="2498072"/>
            <a:ext cx="1300981" cy="51359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200"/>
            </a:lvl1pPr>
          </a:lstStyle>
          <a:p>
            <a:pPr/>
            <a:r>
              <a:t>Qué se desea compartir</a:t>
            </a:r>
          </a:p>
        </p:txBody>
      </p:sp>
      <p:sp>
        <p:nvSpPr>
          <p:cNvPr id="177" name="Shape 177"/>
          <p:cNvSpPr/>
          <p:nvPr/>
        </p:nvSpPr>
        <p:spPr>
          <a:xfrm>
            <a:off x="2000450" y="4432793"/>
            <a:ext cx="1300982" cy="51359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200"/>
            </a:lvl1pPr>
          </a:lstStyle>
          <a:p>
            <a:pPr/>
            <a:r>
              <a:t>Cómo se va a compartir</a:t>
            </a:r>
          </a:p>
        </p:txBody>
      </p:sp>
      <p:sp>
        <p:nvSpPr>
          <p:cNvPr id="178" name="Shape 178"/>
          <p:cNvSpPr/>
          <p:nvPr/>
        </p:nvSpPr>
        <p:spPr>
          <a:xfrm>
            <a:off x="3921509" y="2314709"/>
            <a:ext cx="1300982" cy="69696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200"/>
            </a:lvl1pPr>
          </a:lstStyle>
          <a:p>
            <a:pPr/>
            <a:r>
              <a:t>Quién y cómo procesará la información </a:t>
            </a:r>
          </a:p>
        </p:txBody>
      </p:sp>
      <p:sp>
        <p:nvSpPr>
          <p:cNvPr id="179" name="Shape 179"/>
          <p:cNvSpPr/>
          <p:nvPr/>
        </p:nvSpPr>
        <p:spPr>
          <a:xfrm>
            <a:off x="5824112" y="4432793"/>
            <a:ext cx="1300982" cy="88571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200"/>
            </a:lvl1pPr>
          </a:lstStyle>
          <a:p>
            <a:pPr/>
            <a:r>
              <a:t>Cómo se va a difundir la información</a:t>
            </a:r>
          </a:p>
        </p:txBody>
      </p:sp>
      <p:sp>
        <p:nvSpPr>
          <p:cNvPr id="180" name="Shape 180"/>
          <p:cNvSpPr/>
          <p:nvPr/>
        </p:nvSpPr>
        <p:spPr>
          <a:xfrm>
            <a:off x="7626525" y="2314709"/>
            <a:ext cx="1549061" cy="69696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b="1" sz="1200"/>
            </a:lvl1pPr>
          </a:lstStyle>
          <a:p>
            <a:pPr/>
            <a:r>
              <a:t>RetroalimentaciÓN en el marco de la CRM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