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80" r:id="rId2"/>
    <p:sldId id="279" r:id="rId3"/>
    <p:sldId id="281" r:id="rId4"/>
    <p:sldId id="282" r:id="rId5"/>
    <p:sldId id="283" r:id="rId6"/>
    <p:sldId id="285" r:id="rId7"/>
    <p:sldId id="284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4" r:id="rId16"/>
    <p:sldId id="305" r:id="rId17"/>
    <p:sldId id="304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006633"/>
    <a:srgbClr val="DBDBDB"/>
    <a:srgbClr val="DDDDDD"/>
    <a:srgbClr val="000000"/>
    <a:srgbClr val="E0E0E0"/>
    <a:srgbClr val="CBCBCB"/>
    <a:srgbClr val="63666A"/>
    <a:srgbClr val="00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r>
              <a:rPr lang="es-MX" dirty="0" smtClean="0"/>
              <a:t>06/03/2015</a:t>
            </a:r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C6678994-B633-4E51-AAF1-3D30BF45CEE5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40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11B77728-25CD-4ACC-AE7F-773138D3D07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44348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r>
              <a:rPr lang="es-MX" dirty="0" smtClean="0"/>
              <a:t>06/03/2015</a:t>
            </a:r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40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3C6F98CF-18D5-48FF-993F-8422759F110D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7" y="4473575"/>
            <a:ext cx="5607050" cy="3660775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40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2ADFCE7A-B5EE-47A8-9590-8910ADBB07C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88839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7198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760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8338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5855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6076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868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81596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3909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502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087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7440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807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073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035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2768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387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030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A638C1-B6AF-45FA-BC24-C50043F37688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40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B6A381-37B1-4C95-8A17-A0F507841716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384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209F8F-8985-4D29-9980-348F3B543780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3113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2E9A91-2173-47FB-9D87-F49A81B6B936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658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F189D6-EAEF-4EFF-BAE1-0FCFC5BB4D43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842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DD818-973E-49FF-8E39-D54547F6D0AF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939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FFC8-6645-4A91-9911-7975FB80A0DF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703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BF66D-D5FE-467A-A18C-3E06790DCCE3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5567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96F40-6BEC-4C3C-BBCC-73292E12A897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866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910279-F591-4B83-B259-06149125AA49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192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  <a:endParaRPr lang="es-MX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166FE2-488C-4333-AA08-2B136435F25B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429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s-MX" alt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s-MX" alt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749"/>
            <a:ext cx="2133600" cy="3643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70F378E-2757-48BC-B1A2-DEA910C9BFB3}" type="datetime1">
              <a:rPr lang="es-MX" smtClean="0"/>
              <a:t>17/07/2017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749"/>
            <a:ext cx="289560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749"/>
            <a:ext cx="2133600" cy="3643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2398877-5020-4120-913D-424B888D92F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6509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1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1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2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google.com.mx/url?sa=i&amp;rct=j&amp;q=certificado+de+primaria&amp;source=images&amp;cd=&amp;cad=rja&amp;docid=7ThlqNsh6E26_M&amp;tbnid=nMFLEcujPTEgQM:&amp;ved=0CAUQjRw&amp;url=http://www.braulio-hornedo.com/raiz.htm&amp;ei=sXF4UebiHKO72QXiloC4BQ&amp;bvm=bv.45645796,d.b2I&amp;psig=AFQjCNEY2wDPmAx_K0xSKFl52mhDKdgFuw&amp;ust=1366934318552065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.mx/url?sa=i&amp;rct=j&amp;q=certificado+de+primaria&amp;source=images&amp;cd=&amp;cad=rja&amp;docid=YKbYVRVTCh-mvM&amp;tbnid=dwSd4NoVe-5KHM:&amp;ved=0CAUQjRw&amp;url=http://docente.ucol.mx/cortes_hernan/curriculo/curriculo.htm&amp;ei=2nF4UYvcA-qR2wXx64HACQ&amp;bvm=bv.45645796,d.b2I&amp;psig=AFQjCNEY2wDPmAx_K0xSKFl52mhDKdgFuw&amp;ust=1366934318552065" TargetMode="External"/><Relationship Id="rId10" Type="http://schemas.openxmlformats.org/officeDocument/2006/relationships/image" Target="../media/image18.emf"/><Relationship Id="rId4" Type="http://schemas.openxmlformats.org/officeDocument/2006/relationships/image" Target="../media/image14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24.xml"/><Relationship Id="rId3" Type="http://schemas.openxmlformats.org/officeDocument/2006/relationships/slide" Target="slide18.xml"/><Relationship Id="rId7" Type="http://schemas.openxmlformats.org/officeDocument/2006/relationships/slide" Target="slide20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23.xml"/><Relationship Id="rId5" Type="http://schemas.openxmlformats.org/officeDocument/2006/relationships/slide" Target="slide19.xml"/><Relationship Id="rId15" Type="http://schemas.openxmlformats.org/officeDocument/2006/relationships/slide" Target="slide25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22.xml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0.png"/><Relationship Id="rId7" Type="http://schemas.openxmlformats.org/officeDocument/2006/relationships/slide" Target="slide1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7.png"/><Relationship Id="rId7" Type="http://schemas.openxmlformats.org/officeDocument/2006/relationships/slide" Target="slide1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slide" Target="slide1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image" Target="../media/image45.png"/><Relationship Id="rId9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34.png"/><Relationship Id="rId5" Type="http://schemas.openxmlformats.org/officeDocument/2006/relationships/image" Target="../media/image51.png"/><Relationship Id="rId10" Type="http://schemas.openxmlformats.org/officeDocument/2006/relationships/slide" Target="slide12.xml"/><Relationship Id="rId4" Type="http://schemas.openxmlformats.org/officeDocument/2006/relationships/image" Target="../media/image50.png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4.png"/><Relationship Id="rId4" Type="http://schemas.openxmlformats.org/officeDocument/2006/relationships/image" Target="../media/image55.png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64605" y="1906922"/>
            <a:ext cx="596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Sans" panose="02000000000000000000" pitchFamily="50" charset="0"/>
              </a:rPr>
              <a:t>Dirección General de Delegaciones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36356" y="6475160"/>
            <a:ext cx="11737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14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Julio, 2017</a:t>
            </a:r>
            <a:endParaRPr lang="es-MX" sz="14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71407" y="5237950"/>
            <a:ext cx="563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latin typeface="Soberana Sans" panose="02000000000000000000" pitchFamily="50" charset="0"/>
                <a:cs typeface="Arial" panose="020B0604020202020204" pitchFamily="34" charset="0"/>
              </a:rPr>
              <a:t>Mejores prácticas para evitar el</a:t>
            </a:r>
            <a:br>
              <a:rPr lang="es-MX" sz="2400" dirty="0">
                <a:latin typeface="Soberana Sans" panose="02000000000000000000" pitchFamily="50" charset="0"/>
                <a:cs typeface="Arial" panose="020B0604020202020204" pitchFamily="34" charset="0"/>
              </a:rPr>
            </a:br>
            <a:r>
              <a:rPr lang="es-MX" sz="2400" dirty="0">
                <a:latin typeface="Soberana Sans" panose="02000000000000000000" pitchFamily="50" charset="0"/>
                <a:cs typeface="Arial" panose="020B0604020202020204" pitchFamily="34" charset="0"/>
              </a:rPr>
              <a:t>fraude en la expedición de pasaportes</a:t>
            </a:r>
            <a:endParaRPr lang="es-MX" sz="2400" b="1" dirty="0">
              <a:solidFill>
                <a:schemeClr val="tx1">
                  <a:lumMod val="65000"/>
                  <a:lumOff val="35000"/>
                </a:schemeClr>
              </a:solidFill>
              <a:latin typeface="Soberana Sans" panose="02000000000000000000" pitchFamily="50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76729" y="3548743"/>
            <a:ext cx="7234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Sans" panose="02000000000000000000" pitchFamily="50" charset="0"/>
                <a:cs typeface="Arial" panose="020B0604020202020204" pitchFamily="34" charset="0"/>
              </a:rPr>
              <a:t>Taller sobre integridad de p</a:t>
            </a:r>
            <a:r>
              <a:rPr lang="es-MX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berana Sans" panose="02000000000000000000" pitchFamily="50" charset="0"/>
                <a:cs typeface="Arial" panose="020B0604020202020204" pitchFamily="34" charset="0"/>
              </a:rPr>
              <a:t>asaportes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4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5999975" y="2133600"/>
            <a:ext cx="2919412" cy="581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/>
          <p:cNvSpPr/>
          <p:nvPr/>
        </p:nvSpPr>
        <p:spPr>
          <a:xfrm>
            <a:off x="3152000" y="2133600"/>
            <a:ext cx="2667000" cy="581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ángulo 21"/>
          <p:cNvSpPr/>
          <p:nvPr/>
        </p:nvSpPr>
        <p:spPr>
          <a:xfrm>
            <a:off x="318312" y="2133600"/>
            <a:ext cx="2667000" cy="581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Disposiciones para la acreditación de la huella social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487140" y="2198141"/>
            <a:ext cx="264946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4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Registros extemporáneos</a:t>
            </a:r>
          </a:p>
          <a:p>
            <a:pPr algn="l"/>
            <a:r>
              <a:rPr lang="es-MX" sz="1050" i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(ocurridos después de 3 años de vida)</a:t>
            </a:r>
            <a:endParaRPr lang="es-MX" sz="1050" i="1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3353721" y="2198141"/>
            <a:ext cx="2632410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4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Acreditación de identidad</a:t>
            </a:r>
            <a:endParaRPr lang="es-MX" sz="1400" i="1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6032017" y="2144978"/>
            <a:ext cx="2927685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4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Dudas fundadas de la nacionalidad, identidad y filiación</a:t>
            </a:r>
            <a:endParaRPr lang="es-MX" sz="1400" i="1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Triángulo isósceles 6"/>
          <p:cNvSpPr/>
          <p:nvPr/>
        </p:nvSpPr>
        <p:spPr>
          <a:xfrm flipV="1">
            <a:off x="1485126" y="2709860"/>
            <a:ext cx="261938" cy="15260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Triángulo isósceles 27"/>
          <p:cNvSpPr/>
          <p:nvPr/>
        </p:nvSpPr>
        <p:spPr>
          <a:xfrm flipV="1">
            <a:off x="4361676" y="2709860"/>
            <a:ext cx="261938" cy="15260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Triángulo isósceles 28"/>
          <p:cNvSpPr/>
          <p:nvPr/>
        </p:nvSpPr>
        <p:spPr>
          <a:xfrm flipV="1">
            <a:off x="7228701" y="2709860"/>
            <a:ext cx="261938" cy="152609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" name="Picture 6" descr="http://www.braulio-hornedo.com/images/bhcprimaria2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r="3429" b="12538"/>
          <a:stretch/>
        </p:blipFill>
        <p:spPr bwMode="auto">
          <a:xfrm>
            <a:off x="3892143" y="4713284"/>
            <a:ext cx="1201003" cy="154775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docente.ucol.mx/cortes_hernan/curriculo/certificado%20de%20secundaria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1" r="11121" b="954"/>
          <a:stretch/>
        </p:blipFill>
        <p:spPr bwMode="auto">
          <a:xfrm>
            <a:off x="225188" y="3136484"/>
            <a:ext cx="1232474" cy="129903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44572" y="2862380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 smtClean="0">
                <a:latin typeface="Soberana Sans" panose="02000000000000000000" pitchFamily="50" charset="0"/>
              </a:rPr>
              <a:t>Certificado escolar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616148" y="5087051"/>
            <a:ext cx="136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latin typeface="Soberana Sans" panose="02000000000000000000" pitchFamily="50" charset="0"/>
              </a:rPr>
              <a:t>Constancia de alumbramiento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2348" r="5043" b="13418"/>
          <a:stretch/>
        </p:blipFill>
        <p:spPr>
          <a:xfrm>
            <a:off x="218783" y="4659112"/>
            <a:ext cx="1402453" cy="18258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13" name="Conector recto 12"/>
          <p:cNvCxnSpPr/>
          <p:nvPr/>
        </p:nvCxnSpPr>
        <p:spPr>
          <a:xfrm>
            <a:off x="3168502" y="2796363"/>
            <a:ext cx="0" cy="36682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>
            <a:off x="5794744" y="2817628"/>
            <a:ext cx="0" cy="36682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542" t="51016" r="3913" b="2424"/>
          <a:stretch/>
        </p:blipFill>
        <p:spPr bwMode="auto">
          <a:xfrm>
            <a:off x="3701145" y="3422470"/>
            <a:ext cx="1628502" cy="98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CuadroTexto 39"/>
          <p:cNvSpPr txBox="1"/>
          <p:nvPr/>
        </p:nvSpPr>
        <p:spPr>
          <a:xfrm>
            <a:off x="3627828" y="3031828"/>
            <a:ext cx="1360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latin typeface="Soberana Sans" panose="02000000000000000000" pitchFamily="50" charset="0"/>
              </a:rPr>
              <a:t>Identificación</a:t>
            </a:r>
          </a:p>
        </p:txBody>
      </p:sp>
      <p:sp>
        <p:nvSpPr>
          <p:cNvPr id="14" name="Esquina doblada 13"/>
          <p:cNvSpPr/>
          <p:nvPr/>
        </p:nvSpPr>
        <p:spPr>
          <a:xfrm>
            <a:off x="6347637" y="4561367"/>
            <a:ext cx="2445490" cy="1531089"/>
          </a:xfrm>
          <a:prstGeom prst="foldedCorner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CuadroTexto 33"/>
          <p:cNvSpPr txBox="1"/>
          <p:nvPr/>
        </p:nvSpPr>
        <p:spPr>
          <a:xfrm>
            <a:off x="6443330" y="4657060"/>
            <a:ext cx="227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Soberana Sans" panose="02000000000000000000" pitchFamily="50" charset="0"/>
              </a:rPr>
              <a:t>Duda fundada </a:t>
            </a:r>
            <a:r>
              <a:rPr lang="es-MX" sz="1200" b="1" dirty="0" smtClean="0">
                <a:latin typeface="Soberana Sans" panose="02000000000000000000" pitchFamily="50" charset="0"/>
              </a:rPr>
              <a:t>(razonable)</a:t>
            </a:r>
          </a:p>
          <a:p>
            <a:endParaRPr lang="es-MX" sz="1200" dirty="0" smtClean="0">
              <a:latin typeface="Soberana Sans" panose="02000000000000000000" pitchFamily="50" charset="0"/>
            </a:endParaRPr>
          </a:p>
          <a:p>
            <a:r>
              <a:rPr lang="es-MX" sz="1200" dirty="0" smtClean="0">
                <a:latin typeface="Soberana Sans" panose="02000000000000000000" pitchFamily="50" charset="0"/>
              </a:rPr>
              <a:t>Es </a:t>
            </a:r>
            <a:r>
              <a:rPr lang="es-MX" sz="1200" dirty="0">
                <a:latin typeface="Soberana Sans" panose="02000000000000000000" pitchFamily="50" charset="0"/>
              </a:rPr>
              <a:t>la resultante de la valoración en conjunto de las pruebas documentales y la entrevista con el solicitante.</a:t>
            </a:r>
          </a:p>
        </p:txBody>
      </p:sp>
      <p:grpSp>
        <p:nvGrpSpPr>
          <p:cNvPr id="46" name="Grupo 45"/>
          <p:cNvGrpSpPr/>
          <p:nvPr/>
        </p:nvGrpSpPr>
        <p:grpSpPr>
          <a:xfrm>
            <a:off x="6832701" y="3107588"/>
            <a:ext cx="1279940" cy="1296409"/>
            <a:chOff x="6322338" y="2900330"/>
            <a:chExt cx="1054169" cy="1067733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2338" y="2942376"/>
              <a:ext cx="1054169" cy="1025687"/>
            </a:xfrm>
            <a:prstGeom prst="rect">
              <a:avLst/>
            </a:prstGeom>
          </p:spPr>
        </p:pic>
        <p:sp>
          <p:nvSpPr>
            <p:cNvPr id="45" name="CuadroTexto 44"/>
            <p:cNvSpPr txBox="1"/>
            <p:nvPr/>
          </p:nvSpPr>
          <p:spPr>
            <a:xfrm>
              <a:off x="6651437" y="290033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Solicitud</a:t>
              </a:r>
            </a:p>
            <a:p>
              <a:r>
                <a:rPr lang="es-MX" sz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pasaporte</a:t>
              </a:r>
              <a:endParaRPr lang="es-MX" sz="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7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/>
          <p:cNvSpPr/>
          <p:nvPr/>
        </p:nvSpPr>
        <p:spPr>
          <a:xfrm>
            <a:off x="588475" y="2869948"/>
            <a:ext cx="2209045" cy="220904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5" name="Conector recto 24"/>
          <p:cNvCxnSpPr/>
          <p:nvPr/>
        </p:nvCxnSpPr>
        <p:spPr>
          <a:xfrm flipV="1">
            <a:off x="3069125" y="2317687"/>
            <a:ext cx="932507" cy="45267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3442915" y="3339548"/>
            <a:ext cx="572494" cy="7951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Conector recto 76"/>
          <p:cNvCxnSpPr/>
          <p:nvPr/>
        </p:nvCxnSpPr>
        <p:spPr>
          <a:xfrm flipV="1">
            <a:off x="3371353" y="4778734"/>
            <a:ext cx="675861" cy="15903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Facultades discrecionales ante dudas fundadas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33" y="1892224"/>
            <a:ext cx="4807425" cy="1032046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4265079" y="2050305"/>
            <a:ext cx="18086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Requisitos</a:t>
            </a:r>
            <a:endParaRPr lang="es-MX" sz="9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33" y="3051067"/>
            <a:ext cx="4807425" cy="1032046"/>
          </a:xfrm>
          <a:prstGeom prst="rect">
            <a:avLst/>
          </a:prstGeom>
        </p:spPr>
      </p:pic>
      <p:sp>
        <p:nvSpPr>
          <p:cNvPr id="61" name="CuadroTexto 60"/>
          <p:cNvSpPr txBox="1"/>
          <p:nvPr/>
        </p:nvSpPr>
        <p:spPr>
          <a:xfrm>
            <a:off x="4265079" y="3209148"/>
            <a:ext cx="18086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¿Qué es?</a:t>
            </a:r>
            <a:endParaRPr lang="es-MX" sz="9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33" y="4218964"/>
            <a:ext cx="4807425" cy="1032046"/>
          </a:xfrm>
          <a:prstGeom prst="rect">
            <a:avLst/>
          </a:prstGeom>
        </p:spPr>
      </p:pic>
      <p:sp>
        <p:nvSpPr>
          <p:cNvPr id="63" name="CuadroTexto 62"/>
          <p:cNvSpPr txBox="1"/>
          <p:nvPr/>
        </p:nvSpPr>
        <p:spPr>
          <a:xfrm>
            <a:off x="4265079" y="4377045"/>
            <a:ext cx="18086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¿En qué</a:t>
            </a:r>
          </a:p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momento</a:t>
            </a:r>
          </a:p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se ejerce?</a:t>
            </a:r>
            <a:endParaRPr lang="es-MX" sz="9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33" y="5377808"/>
            <a:ext cx="4807425" cy="1032046"/>
          </a:xfrm>
          <a:prstGeom prst="rect">
            <a:avLst/>
          </a:prstGeom>
        </p:spPr>
      </p:pic>
      <p:sp>
        <p:nvSpPr>
          <p:cNvPr id="65" name="CuadroTexto 64"/>
          <p:cNvSpPr txBox="1"/>
          <p:nvPr/>
        </p:nvSpPr>
        <p:spPr>
          <a:xfrm>
            <a:off x="4265079" y="5535889"/>
            <a:ext cx="18086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Objetivo</a:t>
            </a:r>
            <a:endParaRPr lang="es-MX" sz="9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66" name="CuadroTexto 65"/>
          <p:cNvSpPr txBox="1"/>
          <p:nvPr/>
        </p:nvSpPr>
        <p:spPr>
          <a:xfrm>
            <a:off x="871870" y="3551779"/>
            <a:ext cx="1669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006633"/>
                </a:solidFill>
                <a:latin typeface="Soberana Sans" panose="02000000000000000000" pitchFamily="50" charset="0"/>
              </a:rPr>
              <a:t>Último párrafo artículos </a:t>
            </a:r>
            <a:r>
              <a:rPr lang="es-MX" sz="1400" b="1" dirty="0" smtClean="0">
                <a:solidFill>
                  <a:srgbClr val="006633"/>
                </a:solidFill>
                <a:latin typeface="Soberana Sans" panose="02000000000000000000" pitchFamily="50" charset="0"/>
              </a:rPr>
              <a:t>14, 18 y 30</a:t>
            </a:r>
            <a:r>
              <a:rPr lang="es-MX" sz="1400" dirty="0" smtClean="0">
                <a:solidFill>
                  <a:srgbClr val="006633"/>
                </a:solidFill>
                <a:latin typeface="Soberana Sans" panose="02000000000000000000" pitchFamily="50" charset="0"/>
              </a:rPr>
              <a:t> del </a:t>
            </a:r>
            <a:r>
              <a:rPr lang="es-MX" sz="1400" dirty="0" err="1" smtClean="0">
                <a:solidFill>
                  <a:srgbClr val="006633"/>
                </a:solidFill>
                <a:latin typeface="Soberana Sans" panose="02000000000000000000" pitchFamily="50" charset="0"/>
              </a:rPr>
              <a:t>RPDIV</a:t>
            </a:r>
            <a:endParaRPr lang="es-MX" sz="1400" dirty="0">
              <a:solidFill>
                <a:srgbClr val="006633"/>
              </a:solidFill>
              <a:latin typeface="Soberana Sans" panose="02000000000000000000" pitchFamily="50" charset="0"/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0" y="6309435"/>
            <a:ext cx="45512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b="1" dirty="0" err="1" smtClean="0">
                <a:latin typeface="Soberana Sans" panose="02000000000000000000" pitchFamily="50" charset="0"/>
              </a:rPr>
              <a:t>RPDIV</a:t>
            </a:r>
            <a:r>
              <a:rPr lang="es-MX" sz="1000" dirty="0" smtClean="0">
                <a:latin typeface="Soberana Sans" panose="02000000000000000000" pitchFamily="50" charset="0"/>
              </a:rPr>
              <a:t>: Reglamento de Pasaportes y del Documento de Identidad y Viaje</a:t>
            </a:r>
            <a:endParaRPr lang="es-MX" sz="1000" dirty="0">
              <a:latin typeface="Soberana Sans" panose="02000000000000000000" pitchFamily="50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 flipV="1">
            <a:off x="2281473" y="2362954"/>
            <a:ext cx="787652" cy="633743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Conector recto 69"/>
          <p:cNvCxnSpPr/>
          <p:nvPr/>
        </p:nvCxnSpPr>
        <p:spPr>
          <a:xfrm flipV="1">
            <a:off x="2719346" y="3347499"/>
            <a:ext cx="723569" cy="214685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2671638" y="4468633"/>
            <a:ext cx="683812" cy="326004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2353586" y="4874150"/>
            <a:ext cx="914400" cy="914400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3252083" y="5772647"/>
            <a:ext cx="739472" cy="7951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CuadroTexto 81"/>
          <p:cNvSpPr txBox="1"/>
          <p:nvPr/>
        </p:nvSpPr>
        <p:spPr>
          <a:xfrm>
            <a:off x="5486400" y="2041450"/>
            <a:ext cx="28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Las Delegaciones deben elaborar un dictamen fundado </a:t>
            </a:r>
            <a:r>
              <a:rPr lang="es-MX" sz="900" dirty="0">
                <a:latin typeface="Soberana Sans" panose="02000000000000000000" pitchFamily="50" charset="0"/>
                <a:cs typeface="Arial" panose="020B0604020202020204" pitchFamily="34" charset="0"/>
              </a:rPr>
              <a:t>y motivado, que </a:t>
            </a:r>
            <a:r>
              <a:rPr lang="es-MX" sz="9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acredite </a:t>
            </a:r>
            <a:r>
              <a:rPr lang="es-MX" sz="900" dirty="0">
                <a:latin typeface="Soberana Sans" panose="02000000000000000000" pitchFamily="50" charset="0"/>
                <a:cs typeface="Arial" panose="020B0604020202020204" pitchFamily="34" charset="0"/>
              </a:rPr>
              <a:t>el ejercicio de la facultad discrecional de requerir mayor documentación y verificación de </a:t>
            </a:r>
            <a:r>
              <a:rPr lang="es-MX" sz="9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documentación.</a:t>
            </a:r>
            <a:endParaRPr lang="es-MX" sz="900" dirty="0">
              <a:latin typeface="Soberana Sans" panose="02000000000000000000" pitchFamily="50" charset="0"/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5486400" y="3253563"/>
            <a:ext cx="28495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Soberana Sans" panose="02000000000000000000" pitchFamily="50" charset="0"/>
                <a:cs typeface="Arial" panose="020B0604020202020204" pitchFamily="34" charset="0"/>
              </a:rPr>
              <a:t>Una facultad discrecional sujeta a los requisitos constitucionales de fundamentación y </a:t>
            </a:r>
            <a:r>
              <a:rPr lang="es-MX" sz="9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motivación.</a:t>
            </a:r>
            <a:endParaRPr lang="es-MX" sz="9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5486400" y="4401879"/>
            <a:ext cx="28495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Soberana Sans" panose="02000000000000000000" pitchFamily="50" charset="0"/>
                <a:cs typeface="Arial" panose="020B0604020202020204" pitchFamily="34" charset="0"/>
              </a:rPr>
              <a:t>Cuando exista una duda fundada (razonable) respecto a la nacionalidad, identidad y/o filiación del solicitante.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5486400" y="5518297"/>
            <a:ext cx="28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>
                <a:latin typeface="Soberana Sans" panose="02000000000000000000" pitchFamily="50" charset="0"/>
                <a:cs typeface="Arial" panose="020B0604020202020204" pitchFamily="34" charset="0"/>
              </a:rPr>
              <a:t>Principalmente, impedir la infiltración de extranjeros, la suplantación de personas (robo de identidad) y la sustracción ilícita de menores de </a:t>
            </a:r>
            <a:r>
              <a:rPr lang="es-MX" sz="9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edad.</a:t>
            </a:r>
            <a:endParaRPr lang="es-MX" sz="9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Validación de identificación y nacionalidad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4561367" y="2385180"/>
            <a:ext cx="0" cy="4193041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1 Título"/>
          <p:cNvSpPr txBox="1">
            <a:spLocks/>
          </p:cNvSpPr>
          <p:nvPr/>
        </p:nvSpPr>
        <p:spPr>
          <a:xfrm>
            <a:off x="2786609" y="1951844"/>
            <a:ext cx="3561030" cy="4864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Medios de prueba</a:t>
            </a:r>
          </a:p>
        </p:txBody>
      </p:sp>
      <p:sp>
        <p:nvSpPr>
          <p:cNvPr id="7" name="Pentágono 6"/>
          <p:cNvSpPr/>
          <p:nvPr/>
        </p:nvSpPr>
        <p:spPr>
          <a:xfrm>
            <a:off x="1010093" y="2640361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659219" y="2736055"/>
            <a:ext cx="680484" cy="680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/>
          <p:cNvSpPr/>
          <p:nvPr/>
        </p:nvSpPr>
        <p:spPr>
          <a:xfrm>
            <a:off x="670287" y="2755989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/>
          <p:cNvSpPr txBox="1"/>
          <p:nvPr/>
        </p:nvSpPr>
        <p:spPr>
          <a:xfrm>
            <a:off x="1371015" y="2690554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Documentales Públicas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1381648" y="2973982"/>
            <a:ext cx="25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Valoración vinculante a la comprobación de la nacionalidad, identidad y/o filiación</a:t>
            </a:r>
          </a:p>
          <a:p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39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/>
          <a:stretch/>
        </p:blipFill>
        <p:spPr bwMode="auto">
          <a:xfrm rot="16200000">
            <a:off x="771885" y="2914730"/>
            <a:ext cx="449440" cy="3034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ector 12"/>
          <p:cNvSpPr/>
          <p:nvPr/>
        </p:nvSpPr>
        <p:spPr>
          <a:xfrm>
            <a:off x="4465674" y="2955851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Pentágono 40"/>
          <p:cNvSpPr/>
          <p:nvPr/>
        </p:nvSpPr>
        <p:spPr>
          <a:xfrm>
            <a:off x="1010093" y="3905636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Elipse 41"/>
          <p:cNvSpPr/>
          <p:nvPr/>
        </p:nvSpPr>
        <p:spPr>
          <a:xfrm>
            <a:off x="659219" y="4001330"/>
            <a:ext cx="680484" cy="680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Elipse 42"/>
          <p:cNvSpPr/>
          <p:nvPr/>
        </p:nvSpPr>
        <p:spPr>
          <a:xfrm>
            <a:off x="670287" y="4021264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CuadroTexto 43"/>
          <p:cNvSpPr txBox="1"/>
          <p:nvPr/>
        </p:nvSpPr>
        <p:spPr>
          <a:xfrm>
            <a:off x="1371015" y="3955829"/>
            <a:ext cx="2083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Documentales Privadas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381648" y="4239257"/>
            <a:ext cx="25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Valoración vinculante a la comprobación de la nacionalidad, identidad y/o filiación</a:t>
            </a:r>
          </a:p>
          <a:p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7" name="Conector 46"/>
          <p:cNvSpPr/>
          <p:nvPr/>
        </p:nvSpPr>
        <p:spPr>
          <a:xfrm>
            <a:off x="4465674" y="4184975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Pentágono 47"/>
          <p:cNvSpPr/>
          <p:nvPr/>
        </p:nvSpPr>
        <p:spPr>
          <a:xfrm>
            <a:off x="1010093" y="5213440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Elipse 49"/>
          <p:cNvSpPr/>
          <p:nvPr/>
        </p:nvSpPr>
        <p:spPr>
          <a:xfrm>
            <a:off x="659219" y="5309134"/>
            <a:ext cx="680484" cy="680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Elipse 50"/>
          <p:cNvSpPr/>
          <p:nvPr/>
        </p:nvSpPr>
        <p:spPr>
          <a:xfrm>
            <a:off x="670287" y="5329068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CuadroTexto 51"/>
          <p:cNvSpPr txBox="1"/>
          <p:nvPr/>
        </p:nvSpPr>
        <p:spPr>
          <a:xfrm>
            <a:off x="1371015" y="5263633"/>
            <a:ext cx="130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Testimoniales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1371015" y="5483266"/>
            <a:ext cx="25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La declaración del solicitante que genere certeza respecto a su nacionalidad, identidad y/o filiación</a:t>
            </a:r>
          </a:p>
          <a:p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55" name="Conector 54"/>
          <p:cNvSpPr/>
          <p:nvPr/>
        </p:nvSpPr>
        <p:spPr>
          <a:xfrm>
            <a:off x="4465674" y="5414099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Pentágono 55"/>
          <p:cNvSpPr/>
          <p:nvPr/>
        </p:nvSpPr>
        <p:spPr>
          <a:xfrm flipH="1">
            <a:off x="4805916" y="3214519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Elipse 56"/>
          <p:cNvSpPr/>
          <p:nvPr/>
        </p:nvSpPr>
        <p:spPr>
          <a:xfrm>
            <a:off x="7368812" y="3330147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Pentágono 57"/>
          <p:cNvSpPr/>
          <p:nvPr/>
        </p:nvSpPr>
        <p:spPr>
          <a:xfrm flipH="1">
            <a:off x="4805916" y="4426631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Elipse 58"/>
          <p:cNvSpPr/>
          <p:nvPr/>
        </p:nvSpPr>
        <p:spPr>
          <a:xfrm>
            <a:off x="7368812" y="4542259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8" name="Pentágono 67"/>
          <p:cNvSpPr/>
          <p:nvPr/>
        </p:nvSpPr>
        <p:spPr>
          <a:xfrm flipH="1">
            <a:off x="4805916" y="5628109"/>
            <a:ext cx="2881423" cy="914400"/>
          </a:xfrm>
          <a:prstGeom prst="homePlate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9" name="Elipse 68"/>
          <p:cNvSpPr/>
          <p:nvPr/>
        </p:nvSpPr>
        <p:spPr>
          <a:xfrm>
            <a:off x="7368812" y="5743737"/>
            <a:ext cx="647849" cy="64784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1" name="Conector 70"/>
          <p:cNvSpPr/>
          <p:nvPr/>
        </p:nvSpPr>
        <p:spPr>
          <a:xfrm>
            <a:off x="4465674" y="3570413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Conector 72"/>
          <p:cNvSpPr/>
          <p:nvPr/>
        </p:nvSpPr>
        <p:spPr>
          <a:xfrm>
            <a:off x="4465674" y="4799537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Conector 74"/>
          <p:cNvSpPr/>
          <p:nvPr/>
        </p:nvSpPr>
        <p:spPr>
          <a:xfrm>
            <a:off x="4465674" y="6028660"/>
            <a:ext cx="191386" cy="19138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6" name="CuadroTexto 75"/>
          <p:cNvSpPr txBox="1"/>
          <p:nvPr/>
        </p:nvSpPr>
        <p:spPr>
          <a:xfrm>
            <a:off x="6574059" y="3275345"/>
            <a:ext cx="77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Pericial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5326911" y="3558773"/>
            <a:ext cx="2020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La comprobación de identidad o filiación</a:t>
            </a:r>
          </a:p>
          <a:p>
            <a:pPr algn="r"/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5263116" y="4498090"/>
            <a:ext cx="208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Elementos aportados por la ciencia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5018567" y="4877211"/>
            <a:ext cx="229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Vinculación con los derechos de sangre con mexicanos y arraigo en México</a:t>
            </a:r>
          </a:p>
          <a:p>
            <a:pPr algn="r"/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87" name="CuadroTexto 86"/>
          <p:cNvSpPr txBox="1"/>
          <p:nvPr/>
        </p:nvSpPr>
        <p:spPr>
          <a:xfrm>
            <a:off x="5154310" y="5688936"/>
            <a:ext cx="2192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b="1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Comunicaciones oficiales</a:t>
            </a:r>
            <a:endParaRPr lang="es-MX" sz="1200" b="1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88" name="CuadroTexto 87"/>
          <p:cNvSpPr txBox="1"/>
          <p:nvPr/>
        </p:nvSpPr>
        <p:spPr>
          <a:xfrm>
            <a:off x="5082363" y="5972364"/>
            <a:ext cx="2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dirty="0" smtClean="0">
                <a:solidFill>
                  <a:schemeClr val="bg1"/>
                </a:solidFill>
                <a:latin typeface="Soberana Sans" panose="02000000000000000000" pitchFamily="50" charset="0"/>
              </a:rPr>
              <a:t>Recabar elementos contenidos en los archivos o bases de datos de Instituciones</a:t>
            </a:r>
          </a:p>
          <a:p>
            <a:pPr algn="r"/>
            <a:endParaRPr lang="es-MX" sz="1000" dirty="0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pic>
        <p:nvPicPr>
          <p:cNvPr id="89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5818" r="30093" b="26409"/>
          <a:stretch/>
        </p:blipFill>
        <p:spPr bwMode="auto">
          <a:xfrm>
            <a:off x="821058" y="4128577"/>
            <a:ext cx="326100" cy="422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7" t="10789" r="28899" b="6355"/>
          <a:stretch/>
        </p:blipFill>
        <p:spPr bwMode="auto">
          <a:xfrm>
            <a:off x="807958" y="5411084"/>
            <a:ext cx="360529" cy="4593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http://www.datasecuritys.com/images/exito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241" y="3444326"/>
            <a:ext cx="654618" cy="412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82" y="4648240"/>
            <a:ext cx="311973" cy="4320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r="22416" b="21071"/>
          <a:stretch/>
        </p:blipFill>
        <p:spPr>
          <a:xfrm>
            <a:off x="7514295" y="5828306"/>
            <a:ext cx="419000" cy="4850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40" y="5791200"/>
            <a:ext cx="413805" cy="54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792" y1="80952" x2="26792" y2="80952"/>
                        <a14:backgroundMark x1="20755" y1="74405" x2="20755" y2="74405"/>
                        <a14:backgroundMark x1="15472" y1="69048" x2="154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4" y="3033895"/>
            <a:ext cx="1128031" cy="717553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Restricciones de viaje</a:t>
            </a:r>
          </a:p>
          <a:p>
            <a:r>
              <a:rPr lang="es-MX" sz="2000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Impedimentos judiciales y administrativos</a:t>
            </a:r>
          </a:p>
        </p:txBody>
      </p:sp>
      <p:sp>
        <p:nvSpPr>
          <p:cNvPr id="46" name="1 CuadroTexto"/>
          <p:cNvSpPr txBox="1"/>
          <p:nvPr/>
        </p:nvSpPr>
        <p:spPr>
          <a:xfrm>
            <a:off x="2124075" y="2940903"/>
            <a:ext cx="647408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algn="just">
              <a:spcBef>
                <a:spcPts val="600"/>
              </a:spcBef>
              <a:defRPr/>
            </a:pP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Medida establecida por la Secretaría de Relaciones Exteriores que </a:t>
            </a:r>
            <a:r>
              <a:rPr lang="es-MX" sz="1600" b="1" dirty="0">
                <a:latin typeface="Soberana Sans" panose="02000000000000000000" pitchFamily="50" charset="0"/>
                <a:cs typeface="Arial" panose="020B0604020202020204" pitchFamily="34" charset="0"/>
              </a:rPr>
              <a:t>impide</a:t>
            </a: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 a las </a:t>
            </a:r>
            <a:r>
              <a:rPr lang="es-MX" sz="16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delegaciones u </a:t>
            </a: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oficinas consulares </a:t>
            </a:r>
            <a:r>
              <a:rPr lang="es-MX" sz="1600" b="1" dirty="0">
                <a:latin typeface="Soberana Sans" panose="02000000000000000000" pitchFamily="50" charset="0"/>
                <a:cs typeface="Arial" panose="020B0604020202020204" pitchFamily="34" charset="0"/>
              </a:rPr>
              <a:t>expedir pasaporte por existir irregularidades </a:t>
            </a:r>
            <a:r>
              <a:rPr lang="es-MX" sz="16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en la documentación que sustentó alguna solicitud de pasaporte </a:t>
            </a:r>
            <a:r>
              <a:rPr lang="es-MX" sz="16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o por una orden judicial o ministerial.</a:t>
            </a:r>
          </a:p>
          <a:p>
            <a:pPr marL="458788" lvl="1" algn="just">
              <a:spcBef>
                <a:spcPts val="600"/>
              </a:spcBef>
              <a:defRPr/>
            </a:pPr>
            <a:endParaRPr lang="es-MX" sz="16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marL="458788" lvl="1" algn="just">
              <a:spcBef>
                <a:spcPts val="600"/>
              </a:spcBef>
              <a:defRPr/>
            </a:pPr>
            <a:r>
              <a:rPr lang="es-MX" sz="16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Se materializa a través de un candado electrónico en el Sistema de Emisión de Pasaportes.</a:t>
            </a:r>
            <a:endParaRPr lang="es-MX" sz="16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marL="458788" lvl="1" algn="just">
              <a:spcBef>
                <a:spcPts val="600"/>
              </a:spcBef>
              <a:defRPr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sco magnético 4"/>
          <p:cNvSpPr/>
          <p:nvPr/>
        </p:nvSpPr>
        <p:spPr>
          <a:xfrm>
            <a:off x="695325" y="3067050"/>
            <a:ext cx="1283200" cy="1236538"/>
          </a:xfrm>
          <a:prstGeom prst="flowChartMagneticDisk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9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6" y="3486150"/>
            <a:ext cx="999004" cy="113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ángulo redondeado 59"/>
          <p:cNvSpPr/>
          <p:nvPr/>
        </p:nvSpPr>
        <p:spPr>
          <a:xfrm>
            <a:off x="2368384" y="3076169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Rectángulo redondeado 60"/>
          <p:cNvSpPr/>
          <p:nvPr/>
        </p:nvSpPr>
        <p:spPr>
          <a:xfrm>
            <a:off x="2368384" y="4428719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2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Capacitación al personal</a:t>
            </a:r>
          </a:p>
        </p:txBody>
      </p:sp>
      <p:sp>
        <p:nvSpPr>
          <p:cNvPr id="46" name="1 CuadroTexto"/>
          <p:cNvSpPr txBox="1"/>
          <p:nvPr/>
        </p:nvSpPr>
        <p:spPr>
          <a:xfrm>
            <a:off x="638175" y="2445603"/>
            <a:ext cx="79629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algn="just">
              <a:spcBef>
                <a:spcPts val="600"/>
              </a:spcBef>
              <a:defRPr/>
            </a:pP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Cursos que brindan </a:t>
            </a:r>
            <a:r>
              <a:rPr lang="es-MX" sz="1600" b="1" dirty="0">
                <a:latin typeface="Soberana Sans" panose="02000000000000000000" pitchFamily="50" charset="0"/>
                <a:cs typeface="Arial" panose="020B0604020202020204" pitchFamily="34" charset="0"/>
              </a:rPr>
              <a:t>destrezas</a:t>
            </a: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 que contribuyen a la </a:t>
            </a:r>
            <a:r>
              <a:rPr lang="es-MX" sz="1600" b="1" dirty="0">
                <a:latin typeface="Soberana Sans" panose="02000000000000000000" pitchFamily="50" charset="0"/>
                <a:cs typeface="Arial" panose="020B0604020202020204" pitchFamily="34" charset="0"/>
              </a:rPr>
              <a:t>identificación de una solicitud fraudulenta</a:t>
            </a:r>
            <a:r>
              <a:rPr lang="es-MX" sz="16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: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Talleres de actualización normativa y operativa.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Inspección de documentos e identificación de personas.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Técnicas de entrevista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Documentoscopía</a:t>
            </a:r>
          </a:p>
          <a:p>
            <a:pPr marL="458788" lvl="1" algn="just">
              <a:spcBef>
                <a:spcPts val="600"/>
              </a:spcBef>
              <a:defRPr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redondeado 59"/>
          <p:cNvSpPr/>
          <p:nvPr/>
        </p:nvSpPr>
        <p:spPr>
          <a:xfrm>
            <a:off x="834859" y="2571344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 CuadroTexto"/>
          <p:cNvSpPr txBox="1"/>
          <p:nvPr/>
        </p:nvSpPr>
        <p:spPr>
          <a:xfrm>
            <a:off x="638175" y="4503003"/>
            <a:ext cx="79629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algn="just">
              <a:spcBef>
                <a:spcPts val="600"/>
              </a:spcBef>
              <a:defRPr/>
            </a:pP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Cursos para </a:t>
            </a:r>
            <a:r>
              <a:rPr lang="es-MX" sz="1600" b="1" dirty="0">
                <a:latin typeface="Soberana Sans" panose="02000000000000000000" pitchFamily="50" charset="0"/>
                <a:cs typeface="Arial" panose="020B0604020202020204" pitchFamily="34" charset="0"/>
              </a:rPr>
              <a:t>mejorar el servicio público </a:t>
            </a:r>
            <a:r>
              <a:rPr lang="es-MX" sz="1600" dirty="0">
                <a:latin typeface="Soberana Sans" panose="02000000000000000000" pitchFamily="50" charset="0"/>
                <a:cs typeface="Arial" panose="020B0604020202020204" pitchFamily="34" charset="0"/>
              </a:rPr>
              <a:t>de emisión de </a:t>
            </a:r>
            <a:r>
              <a:rPr lang="es-MX" sz="16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pasaportes: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Derechos humanos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Transparencia y protección de datos personales.</a:t>
            </a:r>
          </a:p>
          <a:p>
            <a:pPr marL="1258888" lvl="2" indent="-342900" algn="just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Igualdad de género</a:t>
            </a:r>
          </a:p>
          <a:p>
            <a:pPr marL="458788" lvl="1" algn="just">
              <a:spcBef>
                <a:spcPts val="600"/>
              </a:spcBef>
              <a:defRPr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34859" y="4628744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00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Conclusión</a:t>
            </a:r>
          </a:p>
        </p:txBody>
      </p:sp>
      <p:sp>
        <p:nvSpPr>
          <p:cNvPr id="46" name="1 CuadroTexto"/>
          <p:cNvSpPr txBox="1"/>
          <p:nvPr/>
        </p:nvSpPr>
        <p:spPr>
          <a:xfrm>
            <a:off x="1038225" y="1978878"/>
            <a:ext cx="7200900" cy="2031325"/>
          </a:xfrm>
          <a:prstGeom prst="rect">
            <a:avLst/>
          </a:prstGeom>
          <a:solidFill>
            <a:srgbClr val="BA0C2F"/>
          </a:solidFill>
        </p:spPr>
        <p:txBody>
          <a:bodyPr wrap="square" rtlCol="0">
            <a:spAutoFit/>
          </a:bodyPr>
          <a:lstStyle/>
          <a:p>
            <a:pPr marL="0" lvl="1" algn="just">
              <a:lnSpc>
                <a:spcPct val="150000"/>
              </a:lnSpc>
            </a:pPr>
            <a:r>
              <a:rPr lang="es-MX" sz="1400" dirty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México ha </a:t>
            </a:r>
            <a:r>
              <a:rPr lang="es-MX" sz="1400" b="1" dirty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superado</a:t>
            </a:r>
            <a:r>
              <a:rPr lang="es-MX" sz="1400" dirty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 el paradigma de la organización del proceso de emisión de pasaporte basado en el aspecto documental, dando lugar a un nuevo modelo conformado por componentes que interrelacionados entre sí </a:t>
            </a:r>
            <a:r>
              <a:rPr lang="es-MX" sz="1400" dirty="0" smtClean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“</a:t>
            </a:r>
            <a:r>
              <a:rPr lang="es-MX" sz="1400" b="1" dirty="0" smtClean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pruebas </a:t>
            </a:r>
            <a:r>
              <a:rPr lang="es-MX" sz="1400" b="1" dirty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documentales, huella social, biometría y </a:t>
            </a:r>
            <a:r>
              <a:rPr lang="es-MX" sz="1400" b="1" dirty="0" smtClean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entrevista”</a:t>
            </a:r>
            <a:r>
              <a:rPr lang="es-MX" sz="1400" dirty="0" smtClean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 </a:t>
            </a:r>
            <a:r>
              <a:rPr lang="es-MX" sz="1400" dirty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permiten la autenticación de la documentación y la validación de la identidad del titular del pasaporte en un marco de seguridad</a:t>
            </a:r>
            <a:r>
              <a:rPr lang="es-MX" sz="1400" dirty="0" smtClean="0">
                <a:solidFill>
                  <a:schemeClr val="bg1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.</a:t>
            </a:r>
            <a:endParaRPr lang="es-MX" sz="1400" dirty="0">
              <a:solidFill>
                <a:schemeClr val="bg1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7020" r="225" b="31542"/>
          <a:stretch/>
        </p:blipFill>
        <p:spPr>
          <a:xfrm>
            <a:off x="1038226" y="3981450"/>
            <a:ext cx="72009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17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/>
          <a:stretch/>
        </p:blipFill>
        <p:spPr bwMode="auto">
          <a:xfrm rot="16200000">
            <a:off x="-361739" y="2424007"/>
            <a:ext cx="4278756" cy="2630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65" y="2270030"/>
            <a:ext cx="3243714" cy="400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83" y="1599773"/>
            <a:ext cx="3117644" cy="401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27" y="2270030"/>
            <a:ext cx="3052800" cy="401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Flecha izquierda">
            <a:hlinkClick r:id="rId7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5927" r="12837"/>
          <a:stretch/>
        </p:blipFill>
        <p:spPr bwMode="auto">
          <a:xfrm>
            <a:off x="762071" y="1616590"/>
            <a:ext cx="3449889" cy="476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/>
          <a:stretch/>
        </p:blipFill>
        <p:spPr bwMode="auto">
          <a:xfrm>
            <a:off x="4571512" y="1616590"/>
            <a:ext cx="3858712" cy="476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izquierda">
            <a:hlinkClick r:id="rId5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792" y1="80952" x2="26792" y2="80952"/>
                        <a14:backgroundMark x1="20755" y1="74405" x2="20755" y2="74405"/>
                        <a14:backgroundMark x1="15472" y1="69048" x2="154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43" y="4246488"/>
            <a:ext cx="3761761" cy="2392896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El pasaporte en México</a:t>
            </a:r>
            <a:endParaRPr lang="es-MX" sz="2000" b="1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12821" y="2217440"/>
            <a:ext cx="845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Es el documento de viaje que la Secretaría de Relaciones Exteriores expide a los mexicanos para acreditar </a:t>
            </a:r>
            <a:r>
              <a:rPr lang="es-MX" b="1" dirty="0">
                <a:latin typeface="Soberana Sans" panose="02000000000000000000" pitchFamily="50" charset="0"/>
                <a:cs typeface="Arial" panose="020B0604020202020204" pitchFamily="34" charset="0"/>
              </a:rPr>
              <a:t>su nacionalidad e </a:t>
            </a:r>
            <a:r>
              <a:rPr lang="es-MX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identidad</a:t>
            </a: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Contiene una solicitud a las autoridades extranjeras a fin de que proporcionen </a:t>
            </a:r>
            <a:r>
              <a:rPr lang="es-MX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ayuda y protección</a:t>
            </a: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En su caso, dispensen las </a:t>
            </a:r>
            <a:r>
              <a:rPr lang="es-MX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cortesías e inmunidades</a:t>
            </a: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 que correspondan al cargo o representación del titular del mismo. </a:t>
            </a:r>
          </a:p>
          <a:p>
            <a:pPr algn="just"/>
            <a:endParaRPr lang="es-MX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24853" y="2318504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324853" y="3130546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324853" y="3949411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38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22956" r="32862" b="10815"/>
          <a:stretch/>
        </p:blipFill>
        <p:spPr bwMode="auto">
          <a:xfrm>
            <a:off x="107504" y="1489661"/>
            <a:ext cx="3843321" cy="498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1" t="18796" r="33020" b="15436"/>
          <a:stretch/>
        </p:blipFill>
        <p:spPr bwMode="auto">
          <a:xfrm>
            <a:off x="1763688" y="1473275"/>
            <a:ext cx="3853466" cy="499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9" t="15757" r="32973" b="19787"/>
          <a:stretch/>
        </p:blipFill>
        <p:spPr bwMode="auto">
          <a:xfrm>
            <a:off x="3563888" y="1555252"/>
            <a:ext cx="3856478" cy="49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7" t="10609" r="28628" b="5712"/>
          <a:stretch/>
        </p:blipFill>
        <p:spPr bwMode="auto">
          <a:xfrm>
            <a:off x="5220072" y="1590155"/>
            <a:ext cx="3646788" cy="487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izquierda">
            <a:hlinkClick r:id="rId7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9" y="1700808"/>
            <a:ext cx="4037755" cy="46767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695700" cy="1425824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Flecha izquierda">
            <a:hlinkClick r:id="rId6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5122" name="Picture 2" descr="http://www.datasecuritys.com/images/exit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83305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izquierda">
            <a:hlinkClick r:id="rId4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"/>
          <a:stretch/>
        </p:blipFill>
        <p:spPr bwMode="auto">
          <a:xfrm>
            <a:off x="57791" y="1639465"/>
            <a:ext cx="3190236" cy="423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8050"/>
            <a:ext cx="2848179" cy="423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3112018" y="4101280"/>
            <a:ext cx="3044158" cy="1055912"/>
            <a:chOff x="3112018" y="4101280"/>
            <a:chExt cx="3044158" cy="105591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018" y="4101281"/>
              <a:ext cx="3025851" cy="105591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5 Elipse"/>
            <p:cNvSpPr/>
            <p:nvPr/>
          </p:nvSpPr>
          <p:spPr>
            <a:xfrm>
              <a:off x="5421481" y="4101280"/>
              <a:ext cx="734695" cy="74993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10" name="9 Elipse"/>
            <p:cNvSpPr/>
            <p:nvPr/>
          </p:nvSpPr>
          <p:spPr>
            <a:xfrm>
              <a:off x="3660884" y="4347158"/>
              <a:ext cx="712879" cy="67594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3131840" y="5243499"/>
            <a:ext cx="3017070" cy="1182836"/>
            <a:chOff x="3131840" y="5243499"/>
            <a:chExt cx="3017070" cy="118283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5243499"/>
              <a:ext cx="3017070" cy="118283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10 Elipse"/>
            <p:cNvSpPr/>
            <p:nvPr/>
          </p:nvSpPr>
          <p:spPr>
            <a:xfrm>
              <a:off x="5364169" y="5331062"/>
              <a:ext cx="742541" cy="74993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12" name="11 Elipse"/>
            <p:cNvSpPr/>
            <p:nvPr/>
          </p:nvSpPr>
          <p:spPr>
            <a:xfrm>
              <a:off x="3510266" y="5591219"/>
              <a:ext cx="720492" cy="67594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3131840" y="2780928"/>
            <a:ext cx="3017070" cy="1051414"/>
            <a:chOff x="3131840" y="2780928"/>
            <a:chExt cx="3017070" cy="105141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636" b="14950"/>
            <a:stretch/>
          </p:blipFill>
          <p:spPr bwMode="auto">
            <a:xfrm>
              <a:off x="3131840" y="2780928"/>
              <a:ext cx="3017070" cy="1051414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14 Elipse"/>
            <p:cNvSpPr/>
            <p:nvPr/>
          </p:nvSpPr>
          <p:spPr>
            <a:xfrm>
              <a:off x="4640375" y="3319207"/>
              <a:ext cx="523121" cy="51313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17" name="16 Elipse"/>
            <p:cNvSpPr/>
            <p:nvPr/>
          </p:nvSpPr>
          <p:spPr>
            <a:xfrm>
              <a:off x="3755762" y="2825367"/>
              <a:ext cx="523121" cy="51313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19" name="18 Elipse"/>
            <p:cNvSpPr/>
            <p:nvPr/>
          </p:nvSpPr>
          <p:spPr>
            <a:xfrm>
              <a:off x="4850871" y="2852936"/>
              <a:ext cx="312625" cy="30100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116982" y="1511886"/>
            <a:ext cx="3045975" cy="1125026"/>
            <a:chOff x="3116982" y="1511886"/>
            <a:chExt cx="3045975" cy="112502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08" r="2338" b="14197"/>
            <a:stretch/>
          </p:blipFill>
          <p:spPr bwMode="auto">
            <a:xfrm>
              <a:off x="3116982" y="1511886"/>
              <a:ext cx="3045975" cy="1125026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15 Elipse"/>
            <p:cNvSpPr/>
            <p:nvPr/>
          </p:nvSpPr>
          <p:spPr>
            <a:xfrm>
              <a:off x="4640375" y="2123777"/>
              <a:ext cx="523121" cy="51313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18" name="17 Elipse"/>
            <p:cNvSpPr/>
            <p:nvPr/>
          </p:nvSpPr>
          <p:spPr>
            <a:xfrm>
              <a:off x="3850642" y="1547259"/>
              <a:ext cx="523121" cy="513135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  <p:sp>
          <p:nvSpPr>
            <p:cNvPr id="20" name="19 Elipse"/>
            <p:cNvSpPr/>
            <p:nvPr/>
          </p:nvSpPr>
          <p:spPr>
            <a:xfrm>
              <a:off x="4752654" y="1556792"/>
              <a:ext cx="312625" cy="301006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noFill/>
              </a:endParaRPr>
            </a:p>
          </p:txBody>
        </p:sp>
      </p:grpSp>
      <p:sp>
        <p:nvSpPr>
          <p:cNvPr id="24" name="23 Flecha izquierda">
            <a:hlinkClick r:id="rId8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6" name="Imagen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4394226" y="3717032"/>
            <a:ext cx="4749773" cy="2808312"/>
            <a:chOff x="323527" y="2996952"/>
            <a:chExt cx="5616625" cy="323296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2996952"/>
              <a:ext cx="5616625" cy="32329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10 Grupo"/>
            <p:cNvGrpSpPr/>
            <p:nvPr/>
          </p:nvGrpSpPr>
          <p:grpSpPr>
            <a:xfrm>
              <a:off x="888472" y="3017734"/>
              <a:ext cx="4140978" cy="1576094"/>
              <a:chOff x="888472" y="3017734"/>
              <a:chExt cx="4140978" cy="1576094"/>
            </a:xfrm>
          </p:grpSpPr>
          <p:sp>
            <p:nvSpPr>
              <p:cNvPr id="6" name="5 Rectángulo"/>
              <p:cNvSpPr/>
              <p:nvPr/>
            </p:nvSpPr>
            <p:spPr>
              <a:xfrm>
                <a:off x="888472" y="3017734"/>
                <a:ext cx="360040" cy="1440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1691680" y="3423235"/>
                <a:ext cx="360040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4669410" y="4521820"/>
                <a:ext cx="360040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grpSp>
        <p:nvGrpSpPr>
          <p:cNvPr id="14" name="13 Grupo"/>
          <p:cNvGrpSpPr/>
          <p:nvPr/>
        </p:nvGrpSpPr>
        <p:grpSpPr>
          <a:xfrm>
            <a:off x="179512" y="5517232"/>
            <a:ext cx="8356587" cy="521474"/>
            <a:chOff x="323528" y="5013176"/>
            <a:chExt cx="8356587" cy="52147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159"/>
            <a:stretch/>
          </p:blipFill>
          <p:spPr bwMode="auto">
            <a:xfrm>
              <a:off x="323528" y="5013176"/>
              <a:ext cx="8356587" cy="5214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323528" y="5306334"/>
              <a:ext cx="4519552" cy="1958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9275" y="1412776"/>
            <a:ext cx="4201260" cy="3034350"/>
            <a:chOff x="9275" y="1412776"/>
            <a:chExt cx="4201260" cy="303435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" y="1412776"/>
              <a:ext cx="4201260" cy="303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Rectángulo"/>
            <p:cNvSpPr/>
            <p:nvPr/>
          </p:nvSpPr>
          <p:spPr>
            <a:xfrm>
              <a:off x="477069" y="1435001"/>
              <a:ext cx="432048" cy="81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1108249" y="1581414"/>
              <a:ext cx="432048" cy="81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793676" y="1869530"/>
              <a:ext cx="268268" cy="50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584351" y="2154387"/>
              <a:ext cx="841944" cy="50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2109904" y="2548643"/>
            <a:ext cx="6914205" cy="381307"/>
            <a:chOff x="2051720" y="2548644"/>
            <a:chExt cx="6972390" cy="357136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56" b="4950"/>
            <a:stretch/>
          </p:blipFill>
          <p:spPr bwMode="auto">
            <a:xfrm>
              <a:off x="2051720" y="2548644"/>
              <a:ext cx="6972390" cy="28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16 Rectángulo"/>
            <p:cNvSpPr/>
            <p:nvPr/>
          </p:nvSpPr>
          <p:spPr>
            <a:xfrm>
              <a:off x="5364088" y="2708920"/>
              <a:ext cx="3528392" cy="1968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44" name="43 Grupo"/>
          <p:cNvGrpSpPr/>
          <p:nvPr/>
        </p:nvGrpSpPr>
        <p:grpSpPr>
          <a:xfrm>
            <a:off x="2109905" y="2008004"/>
            <a:ext cx="6702268" cy="393720"/>
            <a:chOff x="2109905" y="2008004"/>
            <a:chExt cx="6702268" cy="393720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49" b="35260"/>
            <a:stretch/>
          </p:blipFill>
          <p:spPr bwMode="auto">
            <a:xfrm>
              <a:off x="2109905" y="2008004"/>
              <a:ext cx="6702268" cy="39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42 Rectángulo"/>
            <p:cNvSpPr/>
            <p:nvPr/>
          </p:nvSpPr>
          <p:spPr>
            <a:xfrm>
              <a:off x="6012160" y="2190952"/>
              <a:ext cx="2523939" cy="1789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7" name="46 Flecha izquierda">
            <a:hlinkClick r:id="rId9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7" name="Imagen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" y="-27383"/>
            <a:ext cx="9144976" cy="69151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49" y="2708920"/>
            <a:ext cx="3529363" cy="4245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3275856" cy="4277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4" t="9929" r="28685" b="5254"/>
          <a:stretch/>
        </p:blipFill>
        <p:spPr bwMode="auto">
          <a:xfrm>
            <a:off x="3419873" y="4149081"/>
            <a:ext cx="1671223" cy="215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68" y="4499188"/>
            <a:ext cx="3786725" cy="101804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631386"/>
            <a:ext cx="1668756" cy="215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izquierda">
            <a:hlinkClick r:id="rId8" action="ppaction://hlinksldjump"/>
          </p:cNvPr>
          <p:cNvSpPr/>
          <p:nvPr/>
        </p:nvSpPr>
        <p:spPr>
          <a:xfrm>
            <a:off x="35496" y="6237312"/>
            <a:ext cx="288031" cy="216024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180162"/>
            <a:ext cx="1100880" cy="4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68" y="2195657"/>
            <a:ext cx="5919538" cy="4157018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Oficinas competentes para la emisión de pasaportes</a:t>
            </a:r>
          </a:p>
          <a:p>
            <a:r>
              <a:rPr lang="es-MX" sz="2000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“Esquema descentralizado”</a:t>
            </a:r>
            <a:endParaRPr lang="es-MX" sz="2000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0498" y="4245651"/>
            <a:ext cx="2729531" cy="646331"/>
          </a:xfrm>
          <a:prstGeom prst="rect">
            <a:avLst/>
          </a:prstGeom>
          <a:solidFill>
            <a:srgbClr val="63666A">
              <a:alpha val="10196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Soberana Sans" panose="02000000000000000000" pitchFamily="50" charset="0"/>
              </a:rPr>
              <a:t>45</a:t>
            </a:r>
            <a:r>
              <a:rPr lang="es-MX" sz="1200" dirty="0" smtClean="0">
                <a:latin typeface="Soberana Sans" panose="02000000000000000000" pitchFamily="50" charset="0"/>
              </a:rPr>
              <a:t> Delegaciones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MX" sz="1200" b="1" dirty="0" smtClean="0">
                <a:latin typeface="Soberana Sans" panose="02000000000000000000" pitchFamily="50" charset="0"/>
              </a:rPr>
              <a:t>11</a:t>
            </a:r>
            <a:r>
              <a:rPr lang="es-MX" sz="1200" dirty="0" smtClean="0">
                <a:latin typeface="Soberana Sans" panose="02000000000000000000" pitchFamily="50" charset="0"/>
              </a:rPr>
              <a:t> en la Ciudad de México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s-MX" sz="1200" b="1" dirty="0" smtClean="0">
                <a:latin typeface="Soberana Sans" panose="02000000000000000000" pitchFamily="50" charset="0"/>
              </a:rPr>
              <a:t>34</a:t>
            </a:r>
            <a:r>
              <a:rPr lang="es-MX" sz="1200" dirty="0" smtClean="0">
                <a:latin typeface="Soberana Sans" panose="02000000000000000000" pitchFamily="50" charset="0"/>
              </a:rPr>
              <a:t> en el Interior de la República</a:t>
            </a:r>
            <a:endParaRPr lang="es-MX" sz="1200" dirty="0">
              <a:latin typeface="Soberana Sans" panose="02000000000000000000" pitchFamily="50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31891" y="5644084"/>
            <a:ext cx="1945757" cy="461665"/>
          </a:xfrm>
          <a:prstGeom prst="rect">
            <a:avLst/>
          </a:prstGeom>
          <a:solidFill>
            <a:srgbClr val="63666A">
              <a:alpha val="10196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latin typeface="Soberana Sans" panose="02000000000000000000" pitchFamily="50" charset="0"/>
              </a:rPr>
              <a:t>113</a:t>
            </a:r>
            <a:r>
              <a:rPr lang="es-MX" sz="1200" dirty="0" smtClean="0">
                <a:latin typeface="Soberana Sans" panose="02000000000000000000" pitchFamily="50" charset="0"/>
              </a:rPr>
              <a:t> Oficinas de Enlace en </a:t>
            </a:r>
            <a:r>
              <a:rPr lang="es-MX" sz="1200" b="1" dirty="0" smtClean="0">
                <a:latin typeface="Soberana Sans" panose="02000000000000000000" pitchFamily="50" charset="0"/>
              </a:rPr>
              <a:t>27 Estados</a:t>
            </a:r>
            <a:endParaRPr lang="es-MX" sz="1200" b="1" dirty="0">
              <a:latin typeface="Soberana Sans" panose="02000000000000000000" pitchFamily="50" charset="0"/>
            </a:endParaRPr>
          </a:p>
        </p:txBody>
      </p:sp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057758"/>
              </p:ext>
            </p:extLst>
          </p:nvPr>
        </p:nvGraphicFramePr>
        <p:xfrm>
          <a:off x="195274" y="3832246"/>
          <a:ext cx="274010" cy="274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CorelDRAW" r:id="rId5" imgW="134566" imgH="134249" progId="CorelDraw.Graphic.17">
                  <p:embed/>
                </p:oleObj>
              </mc:Choice>
              <mc:Fallback>
                <p:oleObj name="CorelDRAW" r:id="rId5" imgW="134566" imgH="13424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274" y="3832246"/>
                        <a:ext cx="274010" cy="274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454922" y="3821614"/>
            <a:ext cx="2006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Soberana Sans" panose="02000000000000000000" pitchFamily="50" charset="0"/>
              </a:rPr>
              <a:t>Delegaciones de la SRE</a:t>
            </a:r>
            <a:endParaRPr lang="es-MX" sz="1200" b="1" dirty="0">
              <a:latin typeface="Soberana Sans" panose="02000000000000000000" pitchFamily="50" charset="0"/>
            </a:endParaRPr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459250"/>
              </p:ext>
            </p:extLst>
          </p:nvPr>
        </p:nvGraphicFramePr>
        <p:xfrm>
          <a:off x="253355" y="5215170"/>
          <a:ext cx="277259" cy="277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CorelDRAW" r:id="rId7" imgW="107004" imgH="106752" progId="CorelDraw.Graphic.17">
                  <p:embed/>
                </p:oleObj>
              </mc:Choice>
              <mc:Fallback>
                <p:oleObj name="CorelDRAW" r:id="rId7" imgW="107004" imgH="10675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3355" y="5215170"/>
                        <a:ext cx="277259" cy="277259"/>
                      </a:xfrm>
                      <a:prstGeom prst="rect">
                        <a:avLst/>
                      </a:prstGeom>
                      <a:solidFill>
                        <a:srgbClr val="63666A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519982" y="5200810"/>
            <a:ext cx="1619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latin typeface="Soberana Sans" panose="02000000000000000000" pitchFamily="50" charset="0"/>
              </a:rPr>
              <a:t>Oficinas de Enlace</a:t>
            </a:r>
            <a:endParaRPr lang="es-MX" sz="1200" b="1" dirty="0">
              <a:latin typeface="Soberana Sans" panose="02000000000000000000" pitchFamily="50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6794424" y="5405041"/>
            <a:ext cx="76200" cy="76200"/>
            <a:chOff x="4788694" y="4474369"/>
            <a:chExt cx="76200" cy="76200"/>
          </a:xfrm>
        </p:grpSpPr>
        <p:sp>
          <p:nvSpPr>
            <p:cNvPr id="27" name="Elipse 2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8" name="Elipse 2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646143" y="5920494"/>
            <a:ext cx="76200" cy="76200"/>
            <a:chOff x="4788694" y="4474369"/>
            <a:chExt cx="76200" cy="76200"/>
          </a:xfrm>
        </p:grpSpPr>
        <p:sp>
          <p:nvSpPr>
            <p:cNvPr id="30" name="Elipse 2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1" name="Elipse 3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5851782" y="5465211"/>
            <a:ext cx="401289" cy="206027"/>
            <a:chOff x="4788694" y="4474369"/>
            <a:chExt cx="523698" cy="268874"/>
          </a:xfrm>
        </p:grpSpPr>
        <p:sp>
          <p:nvSpPr>
            <p:cNvPr id="33" name="Elipse 3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4" name="Elipse 3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5" name="Elipse 34"/>
            <p:cNvSpPr/>
            <p:nvPr/>
          </p:nvSpPr>
          <p:spPr>
            <a:xfrm>
              <a:off x="5252257" y="468210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6" name="Elipse 35"/>
            <p:cNvSpPr/>
            <p:nvPr/>
          </p:nvSpPr>
          <p:spPr>
            <a:xfrm>
              <a:off x="5236192" y="4667043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5809415" y="5429911"/>
            <a:ext cx="58389" cy="58389"/>
            <a:chOff x="4788694" y="4474369"/>
            <a:chExt cx="76200" cy="76200"/>
          </a:xfrm>
        </p:grpSpPr>
        <p:sp>
          <p:nvSpPr>
            <p:cNvPr id="38" name="Elipse 3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9" name="Elipse 3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5477546" y="4935484"/>
            <a:ext cx="76200" cy="76200"/>
            <a:chOff x="4788694" y="4474369"/>
            <a:chExt cx="76200" cy="76200"/>
          </a:xfrm>
        </p:grpSpPr>
        <p:sp>
          <p:nvSpPr>
            <p:cNvPr id="41" name="Elipse 4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42" name="Elipse 4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5417528" y="4822508"/>
            <a:ext cx="76200" cy="76200"/>
            <a:chOff x="4788694" y="4474369"/>
            <a:chExt cx="76200" cy="76200"/>
          </a:xfrm>
        </p:grpSpPr>
        <p:sp>
          <p:nvSpPr>
            <p:cNvPr id="44" name="Elipse 4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45" name="Elipse 4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5317929" y="4280282"/>
            <a:ext cx="164306" cy="323850"/>
            <a:chOff x="4724400" y="4398169"/>
            <a:chExt cx="164306" cy="323850"/>
          </a:xfrm>
        </p:grpSpPr>
        <p:sp>
          <p:nvSpPr>
            <p:cNvPr id="47" name="Elipse 46"/>
            <p:cNvSpPr/>
            <p:nvPr/>
          </p:nvSpPr>
          <p:spPr>
            <a:xfrm>
              <a:off x="4828571" y="466088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48" name="Elipse 47"/>
            <p:cNvSpPr/>
            <p:nvPr/>
          </p:nvSpPr>
          <p:spPr>
            <a:xfrm>
              <a:off x="4812506" y="464581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49" name="Elipse 48"/>
            <p:cNvSpPr/>
            <p:nvPr/>
          </p:nvSpPr>
          <p:spPr>
            <a:xfrm>
              <a:off x="4740465" y="44132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50" name="Elipse 49"/>
            <p:cNvSpPr/>
            <p:nvPr/>
          </p:nvSpPr>
          <p:spPr>
            <a:xfrm>
              <a:off x="4724400" y="43981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5453562" y="5199261"/>
            <a:ext cx="198882" cy="260795"/>
            <a:chOff x="4605345" y="4210221"/>
            <a:chExt cx="259549" cy="340348"/>
          </a:xfrm>
        </p:grpSpPr>
        <p:sp>
          <p:nvSpPr>
            <p:cNvPr id="52" name="Elipse 5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53" name="Elipse 5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54" name="Elipse 53"/>
            <p:cNvSpPr/>
            <p:nvPr/>
          </p:nvSpPr>
          <p:spPr>
            <a:xfrm>
              <a:off x="4621410" y="4225285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55" name="Elipse 54"/>
            <p:cNvSpPr/>
            <p:nvPr/>
          </p:nvSpPr>
          <p:spPr>
            <a:xfrm>
              <a:off x="4605345" y="4210221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5668195" y="5419319"/>
            <a:ext cx="58389" cy="58389"/>
            <a:chOff x="4788694" y="4474369"/>
            <a:chExt cx="76200" cy="76200"/>
          </a:xfrm>
        </p:grpSpPr>
        <p:sp>
          <p:nvSpPr>
            <p:cNvPr id="57" name="Elipse 5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58" name="Elipse 5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5070610" y="3703645"/>
            <a:ext cx="341758" cy="248889"/>
            <a:chOff x="4418886" y="4225759"/>
            <a:chExt cx="446008" cy="324810"/>
          </a:xfrm>
        </p:grpSpPr>
        <p:sp>
          <p:nvSpPr>
            <p:cNvPr id="60" name="Elipse 5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61" name="Elipse 6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62" name="Elipse 61"/>
            <p:cNvSpPr/>
            <p:nvPr/>
          </p:nvSpPr>
          <p:spPr>
            <a:xfrm>
              <a:off x="4434951" y="424082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63" name="Elipse 62"/>
            <p:cNvSpPr/>
            <p:nvPr/>
          </p:nvSpPr>
          <p:spPr>
            <a:xfrm>
              <a:off x="4418886" y="422575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5463426" y="3911795"/>
            <a:ext cx="58389" cy="58389"/>
            <a:chOff x="4788694" y="4474369"/>
            <a:chExt cx="76200" cy="76200"/>
          </a:xfrm>
        </p:grpSpPr>
        <p:sp>
          <p:nvSpPr>
            <p:cNvPr id="65" name="Elipse 6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66" name="Elipse 6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4467823" y="5546418"/>
            <a:ext cx="58389" cy="58389"/>
            <a:chOff x="4788694" y="4474369"/>
            <a:chExt cx="76200" cy="76200"/>
          </a:xfrm>
        </p:grpSpPr>
        <p:sp>
          <p:nvSpPr>
            <p:cNvPr id="68" name="Elipse 6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69" name="Elipse 6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4337195" y="4056546"/>
            <a:ext cx="58389" cy="58389"/>
            <a:chOff x="4788694" y="4474369"/>
            <a:chExt cx="76200" cy="76200"/>
          </a:xfrm>
        </p:grpSpPr>
        <p:sp>
          <p:nvSpPr>
            <p:cNvPr id="71" name="Elipse 7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2" name="Elipse 7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73" name="Grupo 72"/>
          <p:cNvGrpSpPr/>
          <p:nvPr/>
        </p:nvGrpSpPr>
        <p:grpSpPr>
          <a:xfrm>
            <a:off x="4849118" y="5567601"/>
            <a:ext cx="58389" cy="58389"/>
            <a:chOff x="4788694" y="4474369"/>
            <a:chExt cx="76200" cy="76200"/>
          </a:xfrm>
        </p:grpSpPr>
        <p:sp>
          <p:nvSpPr>
            <p:cNvPr id="74" name="Elipse 7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5" name="Elipse 7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4685223" y="3697729"/>
            <a:ext cx="156021" cy="470344"/>
            <a:chOff x="4754510" y="4188469"/>
            <a:chExt cx="203613" cy="613817"/>
          </a:xfrm>
        </p:grpSpPr>
        <p:sp>
          <p:nvSpPr>
            <p:cNvPr id="77" name="Elipse 7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8" name="Elipse 7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79" name="Elipse 78"/>
            <p:cNvSpPr/>
            <p:nvPr/>
          </p:nvSpPr>
          <p:spPr>
            <a:xfrm>
              <a:off x="4770575" y="42035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0" name="Elipse 79"/>
            <p:cNvSpPr/>
            <p:nvPr/>
          </p:nvSpPr>
          <p:spPr>
            <a:xfrm>
              <a:off x="4754510" y="41884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1" name="Elipse 80"/>
            <p:cNvSpPr/>
            <p:nvPr/>
          </p:nvSpPr>
          <p:spPr>
            <a:xfrm>
              <a:off x="4897988" y="4741150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2" name="Elipse 81"/>
            <p:cNvSpPr/>
            <p:nvPr/>
          </p:nvSpPr>
          <p:spPr>
            <a:xfrm>
              <a:off x="4881923" y="4726086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4485475" y="5359301"/>
            <a:ext cx="58389" cy="58389"/>
            <a:chOff x="4788694" y="4474369"/>
            <a:chExt cx="76200" cy="76200"/>
          </a:xfrm>
        </p:grpSpPr>
        <p:sp>
          <p:nvSpPr>
            <p:cNvPr id="84" name="Elipse 8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5" name="Elipse 8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86" name="Grupo 85"/>
          <p:cNvGrpSpPr/>
          <p:nvPr/>
        </p:nvGrpSpPr>
        <p:grpSpPr>
          <a:xfrm>
            <a:off x="4612573" y="5292221"/>
            <a:ext cx="58389" cy="58389"/>
            <a:chOff x="4788694" y="4474369"/>
            <a:chExt cx="76200" cy="76200"/>
          </a:xfrm>
        </p:grpSpPr>
        <p:sp>
          <p:nvSpPr>
            <p:cNvPr id="87" name="Elipse 8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88" name="Elipse 8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89" name="Grupo 88"/>
          <p:cNvGrpSpPr/>
          <p:nvPr/>
        </p:nvGrpSpPr>
        <p:grpSpPr>
          <a:xfrm>
            <a:off x="4489005" y="5225142"/>
            <a:ext cx="58389" cy="58389"/>
            <a:chOff x="4788694" y="4474369"/>
            <a:chExt cx="76200" cy="76200"/>
          </a:xfrm>
        </p:grpSpPr>
        <p:sp>
          <p:nvSpPr>
            <p:cNvPr id="90" name="Elipse 8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1" name="Elipse 9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92" name="Grupo 91"/>
          <p:cNvGrpSpPr/>
          <p:nvPr/>
        </p:nvGrpSpPr>
        <p:grpSpPr>
          <a:xfrm>
            <a:off x="4527840" y="5129819"/>
            <a:ext cx="58389" cy="58389"/>
            <a:chOff x="4788694" y="4474369"/>
            <a:chExt cx="76200" cy="76200"/>
          </a:xfrm>
        </p:grpSpPr>
        <p:sp>
          <p:nvSpPr>
            <p:cNvPr id="93" name="Elipse 9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4" name="Elipse 9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95" name="Grupo 94"/>
          <p:cNvGrpSpPr/>
          <p:nvPr/>
        </p:nvGrpSpPr>
        <p:grpSpPr>
          <a:xfrm>
            <a:off x="4623164" y="5200429"/>
            <a:ext cx="58389" cy="58389"/>
            <a:chOff x="4788694" y="4474369"/>
            <a:chExt cx="76200" cy="76200"/>
          </a:xfrm>
        </p:grpSpPr>
        <p:sp>
          <p:nvSpPr>
            <p:cNvPr id="96" name="Elipse 9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97" name="Elipse 9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98" name="Grupo 97"/>
          <p:cNvGrpSpPr/>
          <p:nvPr/>
        </p:nvGrpSpPr>
        <p:grpSpPr>
          <a:xfrm>
            <a:off x="4711427" y="5165124"/>
            <a:ext cx="58389" cy="58389"/>
            <a:chOff x="4788694" y="4474369"/>
            <a:chExt cx="76200" cy="76200"/>
          </a:xfrm>
        </p:grpSpPr>
        <p:sp>
          <p:nvSpPr>
            <p:cNvPr id="99" name="Elipse 98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0" name="Elipse 99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01" name="Grupo 100"/>
          <p:cNvGrpSpPr/>
          <p:nvPr/>
        </p:nvGrpSpPr>
        <p:grpSpPr>
          <a:xfrm>
            <a:off x="4898543" y="5278100"/>
            <a:ext cx="58389" cy="58389"/>
            <a:chOff x="4788694" y="4474369"/>
            <a:chExt cx="76200" cy="76200"/>
          </a:xfrm>
        </p:grpSpPr>
        <p:sp>
          <p:nvSpPr>
            <p:cNvPr id="102" name="Elipse 10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3" name="Elipse 10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04" name="Grupo 103"/>
          <p:cNvGrpSpPr/>
          <p:nvPr/>
        </p:nvGrpSpPr>
        <p:grpSpPr>
          <a:xfrm>
            <a:off x="4824403" y="5366362"/>
            <a:ext cx="58389" cy="58389"/>
            <a:chOff x="4788694" y="4474369"/>
            <a:chExt cx="76200" cy="76200"/>
          </a:xfrm>
        </p:grpSpPr>
        <p:sp>
          <p:nvSpPr>
            <p:cNvPr id="105" name="Elipse 10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6" name="Elipse 10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07" name="Grupo 106"/>
          <p:cNvGrpSpPr/>
          <p:nvPr/>
        </p:nvGrpSpPr>
        <p:grpSpPr>
          <a:xfrm>
            <a:off x="4845586" y="5158063"/>
            <a:ext cx="58389" cy="58389"/>
            <a:chOff x="4788694" y="4474369"/>
            <a:chExt cx="76200" cy="76200"/>
          </a:xfrm>
        </p:grpSpPr>
        <p:sp>
          <p:nvSpPr>
            <p:cNvPr id="108" name="Elipse 10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09" name="Elipse 10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10" name="Grupo 109"/>
          <p:cNvGrpSpPr/>
          <p:nvPr/>
        </p:nvGrpSpPr>
        <p:grpSpPr>
          <a:xfrm>
            <a:off x="5188045" y="5267509"/>
            <a:ext cx="58389" cy="58389"/>
            <a:chOff x="4788694" y="4474369"/>
            <a:chExt cx="76200" cy="76200"/>
          </a:xfrm>
        </p:grpSpPr>
        <p:sp>
          <p:nvSpPr>
            <p:cNvPr id="111" name="Elipse 11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2" name="Elipse 11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13" name="Grupo 112"/>
          <p:cNvGrpSpPr/>
          <p:nvPr/>
        </p:nvGrpSpPr>
        <p:grpSpPr>
          <a:xfrm>
            <a:off x="5152740" y="5263978"/>
            <a:ext cx="58389" cy="58389"/>
            <a:chOff x="4788694" y="4474369"/>
            <a:chExt cx="76200" cy="76200"/>
          </a:xfrm>
        </p:grpSpPr>
        <p:sp>
          <p:nvSpPr>
            <p:cNvPr id="114" name="Elipse 11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5" name="Elipse 11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5244533" y="5355771"/>
            <a:ext cx="58389" cy="58389"/>
            <a:chOff x="4788694" y="4474369"/>
            <a:chExt cx="76200" cy="76200"/>
          </a:xfrm>
        </p:grpSpPr>
        <p:sp>
          <p:nvSpPr>
            <p:cNvPr id="117" name="Elipse 11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18" name="Elipse 11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19" name="Grupo 118"/>
          <p:cNvGrpSpPr/>
          <p:nvPr/>
        </p:nvGrpSpPr>
        <p:grpSpPr>
          <a:xfrm>
            <a:off x="5092721" y="5394607"/>
            <a:ext cx="58389" cy="58389"/>
            <a:chOff x="4788694" y="4474369"/>
            <a:chExt cx="76200" cy="76200"/>
          </a:xfrm>
        </p:grpSpPr>
        <p:sp>
          <p:nvSpPr>
            <p:cNvPr id="120" name="Elipse 11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1" name="Elipse 12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22" name="Grupo 121"/>
          <p:cNvGrpSpPr/>
          <p:nvPr/>
        </p:nvGrpSpPr>
        <p:grpSpPr>
          <a:xfrm>
            <a:off x="5032703" y="5419320"/>
            <a:ext cx="58389" cy="58389"/>
            <a:chOff x="4788694" y="4474369"/>
            <a:chExt cx="76200" cy="76200"/>
          </a:xfrm>
        </p:grpSpPr>
        <p:sp>
          <p:nvSpPr>
            <p:cNvPr id="123" name="Elipse 12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4" name="Elipse 12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25" name="Grupo 124"/>
          <p:cNvGrpSpPr/>
          <p:nvPr/>
        </p:nvGrpSpPr>
        <p:grpSpPr>
          <a:xfrm>
            <a:off x="5082130" y="5235734"/>
            <a:ext cx="58389" cy="58389"/>
            <a:chOff x="4788694" y="4474369"/>
            <a:chExt cx="76200" cy="76200"/>
          </a:xfrm>
        </p:grpSpPr>
        <p:sp>
          <p:nvSpPr>
            <p:cNvPr id="126" name="Elipse 12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27" name="Elipse 12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28" name="Grupo 127"/>
          <p:cNvGrpSpPr/>
          <p:nvPr/>
        </p:nvGrpSpPr>
        <p:grpSpPr>
          <a:xfrm>
            <a:off x="4969154" y="5345180"/>
            <a:ext cx="58389" cy="58389"/>
            <a:chOff x="4788694" y="4474369"/>
            <a:chExt cx="76200" cy="76200"/>
          </a:xfrm>
        </p:grpSpPr>
        <p:sp>
          <p:nvSpPr>
            <p:cNvPr id="129" name="Elipse 128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30" name="Elipse 129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31" name="Grupo 130"/>
          <p:cNvGrpSpPr/>
          <p:nvPr/>
        </p:nvGrpSpPr>
        <p:grpSpPr>
          <a:xfrm>
            <a:off x="5353978" y="5129819"/>
            <a:ext cx="58389" cy="58389"/>
            <a:chOff x="4788694" y="4474369"/>
            <a:chExt cx="76200" cy="76200"/>
          </a:xfrm>
        </p:grpSpPr>
        <p:sp>
          <p:nvSpPr>
            <p:cNvPr id="132" name="Elipse 13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33" name="Elipse 13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34" name="Grupo 133"/>
          <p:cNvGrpSpPr/>
          <p:nvPr/>
        </p:nvGrpSpPr>
        <p:grpSpPr>
          <a:xfrm>
            <a:off x="5117435" y="5108635"/>
            <a:ext cx="58389" cy="58389"/>
            <a:chOff x="4788694" y="4474369"/>
            <a:chExt cx="76200" cy="76200"/>
          </a:xfrm>
        </p:grpSpPr>
        <p:sp>
          <p:nvSpPr>
            <p:cNvPr id="135" name="Elipse 13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36" name="Elipse 13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37" name="Grupo 136"/>
          <p:cNvGrpSpPr/>
          <p:nvPr/>
        </p:nvGrpSpPr>
        <p:grpSpPr>
          <a:xfrm>
            <a:off x="5015051" y="5179245"/>
            <a:ext cx="58389" cy="58389"/>
            <a:chOff x="4788694" y="4474369"/>
            <a:chExt cx="76200" cy="76200"/>
          </a:xfrm>
        </p:grpSpPr>
        <p:sp>
          <p:nvSpPr>
            <p:cNvPr id="138" name="Elipse 13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39" name="Elipse 13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40" name="Grupo 139"/>
          <p:cNvGrpSpPr/>
          <p:nvPr/>
        </p:nvGrpSpPr>
        <p:grpSpPr>
          <a:xfrm>
            <a:off x="4989746" y="4951970"/>
            <a:ext cx="151258" cy="172689"/>
            <a:chOff x="4723425" y="4325203"/>
            <a:chExt cx="197398" cy="225366"/>
          </a:xfrm>
        </p:grpSpPr>
        <p:sp>
          <p:nvSpPr>
            <p:cNvPr id="141" name="Elipse 14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2" name="Elipse 141"/>
            <p:cNvSpPr/>
            <p:nvPr/>
          </p:nvSpPr>
          <p:spPr>
            <a:xfrm>
              <a:off x="4788685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3" name="Elipse 142"/>
            <p:cNvSpPr/>
            <p:nvPr/>
          </p:nvSpPr>
          <p:spPr>
            <a:xfrm>
              <a:off x="4860697" y="434026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4" name="Elipse 143"/>
            <p:cNvSpPr/>
            <p:nvPr/>
          </p:nvSpPr>
          <p:spPr>
            <a:xfrm>
              <a:off x="4844623" y="4325203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5" name="Elipse 144"/>
            <p:cNvSpPr/>
            <p:nvPr/>
          </p:nvSpPr>
          <p:spPr>
            <a:xfrm>
              <a:off x="4739499" y="444592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6" name="Elipse 145"/>
            <p:cNvSpPr/>
            <p:nvPr/>
          </p:nvSpPr>
          <p:spPr>
            <a:xfrm>
              <a:off x="4723425" y="4430863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47" name="Grupo 146"/>
          <p:cNvGrpSpPr/>
          <p:nvPr/>
        </p:nvGrpSpPr>
        <p:grpSpPr>
          <a:xfrm>
            <a:off x="4933849" y="5009781"/>
            <a:ext cx="58389" cy="58389"/>
            <a:chOff x="4788694" y="4474369"/>
            <a:chExt cx="76200" cy="76200"/>
          </a:xfrm>
        </p:grpSpPr>
        <p:sp>
          <p:nvSpPr>
            <p:cNvPr id="148" name="Elipse 14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49" name="Elipse 14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50" name="Grupo 149"/>
          <p:cNvGrpSpPr/>
          <p:nvPr/>
        </p:nvGrpSpPr>
        <p:grpSpPr>
          <a:xfrm>
            <a:off x="4778507" y="4847378"/>
            <a:ext cx="58389" cy="58389"/>
            <a:chOff x="4788694" y="4474369"/>
            <a:chExt cx="76200" cy="76200"/>
          </a:xfrm>
        </p:grpSpPr>
        <p:sp>
          <p:nvSpPr>
            <p:cNvPr id="151" name="Elipse 15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52" name="Elipse 15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53" name="Grupo 152"/>
          <p:cNvGrpSpPr/>
          <p:nvPr/>
        </p:nvGrpSpPr>
        <p:grpSpPr>
          <a:xfrm>
            <a:off x="4665531" y="4935640"/>
            <a:ext cx="58389" cy="58389"/>
            <a:chOff x="4788694" y="4474369"/>
            <a:chExt cx="76200" cy="76200"/>
          </a:xfrm>
        </p:grpSpPr>
        <p:sp>
          <p:nvSpPr>
            <p:cNvPr id="154" name="Elipse 15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55" name="Elipse 15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56" name="Grupo 155"/>
          <p:cNvGrpSpPr/>
          <p:nvPr/>
        </p:nvGrpSpPr>
        <p:grpSpPr>
          <a:xfrm>
            <a:off x="4714958" y="5045086"/>
            <a:ext cx="58389" cy="58389"/>
            <a:chOff x="4788694" y="4474369"/>
            <a:chExt cx="76200" cy="76200"/>
          </a:xfrm>
        </p:grpSpPr>
        <p:sp>
          <p:nvSpPr>
            <p:cNvPr id="157" name="Elipse 15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58" name="Elipse 15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59" name="Grupo 158"/>
          <p:cNvGrpSpPr/>
          <p:nvPr/>
        </p:nvGrpSpPr>
        <p:grpSpPr>
          <a:xfrm>
            <a:off x="4845586" y="5034495"/>
            <a:ext cx="58389" cy="58389"/>
            <a:chOff x="4788694" y="4474369"/>
            <a:chExt cx="76200" cy="76200"/>
          </a:xfrm>
        </p:grpSpPr>
        <p:sp>
          <p:nvSpPr>
            <p:cNvPr id="160" name="Elipse 15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61" name="Elipse 16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62" name="Grupo 161"/>
          <p:cNvGrpSpPr/>
          <p:nvPr/>
        </p:nvGrpSpPr>
        <p:grpSpPr>
          <a:xfrm>
            <a:off x="4926788" y="4889744"/>
            <a:ext cx="58389" cy="58389"/>
            <a:chOff x="4788694" y="4474369"/>
            <a:chExt cx="76200" cy="76200"/>
          </a:xfrm>
        </p:grpSpPr>
        <p:sp>
          <p:nvSpPr>
            <p:cNvPr id="163" name="Elipse 16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64" name="Elipse 16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65" name="Grupo 164"/>
          <p:cNvGrpSpPr/>
          <p:nvPr/>
        </p:nvGrpSpPr>
        <p:grpSpPr>
          <a:xfrm>
            <a:off x="1970843" y="2284389"/>
            <a:ext cx="58389" cy="58389"/>
            <a:chOff x="4788694" y="4474369"/>
            <a:chExt cx="76200" cy="76200"/>
          </a:xfrm>
        </p:grpSpPr>
        <p:sp>
          <p:nvSpPr>
            <p:cNvPr id="166" name="Elipse 16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67" name="Elipse 16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68" name="Grupo 167"/>
          <p:cNvGrpSpPr/>
          <p:nvPr/>
        </p:nvGrpSpPr>
        <p:grpSpPr>
          <a:xfrm>
            <a:off x="2155327" y="2256315"/>
            <a:ext cx="58389" cy="58389"/>
            <a:chOff x="4788694" y="4474369"/>
            <a:chExt cx="76200" cy="76200"/>
          </a:xfrm>
        </p:grpSpPr>
        <p:sp>
          <p:nvSpPr>
            <p:cNvPr id="169" name="Elipse 168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70" name="Elipse 169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71" name="Grupo 170"/>
          <p:cNvGrpSpPr/>
          <p:nvPr/>
        </p:nvGrpSpPr>
        <p:grpSpPr>
          <a:xfrm>
            <a:off x="1950790" y="2460852"/>
            <a:ext cx="58389" cy="58389"/>
            <a:chOff x="4788694" y="4474369"/>
            <a:chExt cx="76200" cy="76200"/>
          </a:xfrm>
        </p:grpSpPr>
        <p:sp>
          <p:nvSpPr>
            <p:cNvPr id="172" name="Elipse 17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73" name="Elipse 17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74" name="Grupo 173"/>
          <p:cNvGrpSpPr/>
          <p:nvPr/>
        </p:nvGrpSpPr>
        <p:grpSpPr>
          <a:xfrm>
            <a:off x="2355853" y="2408716"/>
            <a:ext cx="58389" cy="58389"/>
            <a:chOff x="4788694" y="4474369"/>
            <a:chExt cx="76200" cy="76200"/>
          </a:xfrm>
        </p:grpSpPr>
        <p:sp>
          <p:nvSpPr>
            <p:cNvPr id="175" name="Elipse 17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76" name="Elipse 17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77" name="Grupo 176"/>
          <p:cNvGrpSpPr/>
          <p:nvPr/>
        </p:nvGrpSpPr>
        <p:grpSpPr>
          <a:xfrm>
            <a:off x="2841127" y="3046389"/>
            <a:ext cx="58389" cy="58389"/>
            <a:chOff x="4788694" y="4474369"/>
            <a:chExt cx="76200" cy="76200"/>
          </a:xfrm>
        </p:grpSpPr>
        <p:sp>
          <p:nvSpPr>
            <p:cNvPr id="178" name="Elipse 17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79" name="Elipse 17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80" name="Grupo 179"/>
          <p:cNvGrpSpPr/>
          <p:nvPr/>
        </p:nvGrpSpPr>
        <p:grpSpPr>
          <a:xfrm>
            <a:off x="2941390" y="3363221"/>
            <a:ext cx="58389" cy="58389"/>
            <a:chOff x="4788694" y="4474369"/>
            <a:chExt cx="76200" cy="76200"/>
          </a:xfrm>
        </p:grpSpPr>
        <p:sp>
          <p:nvSpPr>
            <p:cNvPr id="181" name="Elipse 18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82" name="Elipse 18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83" name="Grupo 182"/>
          <p:cNvGrpSpPr/>
          <p:nvPr/>
        </p:nvGrpSpPr>
        <p:grpSpPr>
          <a:xfrm>
            <a:off x="3089779" y="3503589"/>
            <a:ext cx="58389" cy="58389"/>
            <a:chOff x="4788694" y="4474369"/>
            <a:chExt cx="76200" cy="76200"/>
          </a:xfrm>
        </p:grpSpPr>
        <p:sp>
          <p:nvSpPr>
            <p:cNvPr id="184" name="Elipse 18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85" name="Elipse 18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86" name="Grupo 185"/>
          <p:cNvGrpSpPr/>
          <p:nvPr/>
        </p:nvGrpSpPr>
        <p:grpSpPr>
          <a:xfrm>
            <a:off x="3246190" y="3660000"/>
            <a:ext cx="58389" cy="58389"/>
            <a:chOff x="4788694" y="4474369"/>
            <a:chExt cx="76200" cy="76200"/>
          </a:xfrm>
        </p:grpSpPr>
        <p:sp>
          <p:nvSpPr>
            <p:cNvPr id="187" name="Elipse 18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88" name="Elipse 18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89" name="Grupo 188"/>
          <p:cNvGrpSpPr/>
          <p:nvPr/>
        </p:nvGrpSpPr>
        <p:grpSpPr>
          <a:xfrm>
            <a:off x="2928355" y="2695346"/>
            <a:ext cx="308421" cy="70296"/>
            <a:chOff x="4415779" y="4440185"/>
            <a:chExt cx="402502" cy="91739"/>
          </a:xfrm>
        </p:grpSpPr>
        <p:sp>
          <p:nvSpPr>
            <p:cNvPr id="190" name="Elipse 189"/>
            <p:cNvSpPr/>
            <p:nvPr/>
          </p:nvSpPr>
          <p:spPr>
            <a:xfrm>
              <a:off x="4758146" y="4470788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1" name="Elipse 190"/>
            <p:cNvSpPr/>
            <p:nvPr/>
          </p:nvSpPr>
          <p:spPr>
            <a:xfrm>
              <a:off x="4742081" y="445572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2" name="Elipse 191"/>
            <p:cNvSpPr/>
            <p:nvPr/>
          </p:nvSpPr>
          <p:spPr>
            <a:xfrm>
              <a:off x="4431844" y="4455249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3" name="Elipse 192"/>
            <p:cNvSpPr/>
            <p:nvPr/>
          </p:nvSpPr>
          <p:spPr>
            <a:xfrm>
              <a:off x="4415779" y="4440185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94" name="Grupo 193"/>
          <p:cNvGrpSpPr/>
          <p:nvPr/>
        </p:nvGrpSpPr>
        <p:grpSpPr>
          <a:xfrm>
            <a:off x="3437814" y="2754136"/>
            <a:ext cx="513209" cy="106014"/>
            <a:chOff x="4400239" y="4611105"/>
            <a:chExt cx="669759" cy="138352"/>
          </a:xfrm>
        </p:grpSpPr>
        <p:sp>
          <p:nvSpPr>
            <p:cNvPr id="195" name="Elipse 194"/>
            <p:cNvSpPr/>
            <p:nvPr/>
          </p:nvSpPr>
          <p:spPr>
            <a:xfrm>
              <a:off x="4416304" y="4626169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6" name="Elipse 195"/>
            <p:cNvSpPr/>
            <p:nvPr/>
          </p:nvSpPr>
          <p:spPr>
            <a:xfrm>
              <a:off x="4400239" y="4611105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7" name="Elipse 196"/>
            <p:cNvSpPr/>
            <p:nvPr/>
          </p:nvSpPr>
          <p:spPr>
            <a:xfrm>
              <a:off x="5009863" y="4688321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198" name="Elipse 197"/>
            <p:cNvSpPr/>
            <p:nvPr/>
          </p:nvSpPr>
          <p:spPr>
            <a:xfrm>
              <a:off x="4993798" y="4673257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199" name="Grupo 198"/>
          <p:cNvGrpSpPr/>
          <p:nvPr/>
        </p:nvGrpSpPr>
        <p:grpSpPr>
          <a:xfrm>
            <a:off x="3552118" y="3106171"/>
            <a:ext cx="58389" cy="58389"/>
            <a:chOff x="4847738" y="4620428"/>
            <a:chExt cx="76200" cy="76200"/>
          </a:xfrm>
        </p:grpSpPr>
        <p:sp>
          <p:nvSpPr>
            <p:cNvPr id="200" name="Elipse 199"/>
            <p:cNvSpPr/>
            <p:nvPr/>
          </p:nvSpPr>
          <p:spPr>
            <a:xfrm>
              <a:off x="4863803" y="4635492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01" name="Elipse 200"/>
            <p:cNvSpPr/>
            <p:nvPr/>
          </p:nvSpPr>
          <p:spPr>
            <a:xfrm>
              <a:off x="4847738" y="4620428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02" name="Grupo 201"/>
          <p:cNvGrpSpPr/>
          <p:nvPr/>
        </p:nvGrpSpPr>
        <p:grpSpPr>
          <a:xfrm>
            <a:off x="3676572" y="3364975"/>
            <a:ext cx="58389" cy="58389"/>
            <a:chOff x="5031090" y="4654611"/>
            <a:chExt cx="76200" cy="76200"/>
          </a:xfrm>
        </p:grpSpPr>
        <p:sp>
          <p:nvSpPr>
            <p:cNvPr id="203" name="Elipse 202"/>
            <p:cNvSpPr/>
            <p:nvPr/>
          </p:nvSpPr>
          <p:spPr>
            <a:xfrm>
              <a:off x="5047155" y="4669675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04" name="Elipse 203"/>
            <p:cNvSpPr/>
            <p:nvPr/>
          </p:nvSpPr>
          <p:spPr>
            <a:xfrm>
              <a:off x="5031090" y="4654611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05" name="Grupo 204"/>
          <p:cNvGrpSpPr/>
          <p:nvPr/>
        </p:nvGrpSpPr>
        <p:grpSpPr>
          <a:xfrm>
            <a:off x="4068724" y="3527402"/>
            <a:ext cx="58389" cy="58389"/>
            <a:chOff x="4742079" y="4505446"/>
            <a:chExt cx="76200" cy="76200"/>
          </a:xfrm>
        </p:grpSpPr>
        <p:sp>
          <p:nvSpPr>
            <p:cNvPr id="206" name="Elipse 205"/>
            <p:cNvSpPr/>
            <p:nvPr/>
          </p:nvSpPr>
          <p:spPr>
            <a:xfrm>
              <a:off x="4758144" y="4520510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07" name="Elipse 206"/>
            <p:cNvSpPr/>
            <p:nvPr/>
          </p:nvSpPr>
          <p:spPr>
            <a:xfrm>
              <a:off x="4742079" y="4505446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08" name="Grupo 207"/>
          <p:cNvGrpSpPr/>
          <p:nvPr/>
        </p:nvGrpSpPr>
        <p:grpSpPr>
          <a:xfrm>
            <a:off x="3797127" y="3557853"/>
            <a:ext cx="248889" cy="220314"/>
            <a:chOff x="4602236" y="4309665"/>
            <a:chExt cx="324811" cy="287519"/>
          </a:xfrm>
        </p:grpSpPr>
        <p:sp>
          <p:nvSpPr>
            <p:cNvPr id="209" name="Elipse 208"/>
            <p:cNvSpPr/>
            <p:nvPr/>
          </p:nvSpPr>
          <p:spPr>
            <a:xfrm>
              <a:off x="4866912" y="4536048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10" name="Elipse 209"/>
            <p:cNvSpPr/>
            <p:nvPr/>
          </p:nvSpPr>
          <p:spPr>
            <a:xfrm>
              <a:off x="4850847" y="452098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11" name="Elipse 210"/>
            <p:cNvSpPr/>
            <p:nvPr/>
          </p:nvSpPr>
          <p:spPr>
            <a:xfrm>
              <a:off x="4618301" y="4324729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12" name="Elipse 211"/>
            <p:cNvSpPr/>
            <p:nvPr/>
          </p:nvSpPr>
          <p:spPr>
            <a:xfrm>
              <a:off x="4602236" y="4309665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13" name="Grupo 212"/>
          <p:cNvGrpSpPr/>
          <p:nvPr/>
        </p:nvGrpSpPr>
        <p:grpSpPr>
          <a:xfrm>
            <a:off x="3346454" y="3932716"/>
            <a:ext cx="58389" cy="58389"/>
            <a:chOff x="4788694" y="4474369"/>
            <a:chExt cx="76200" cy="76200"/>
          </a:xfrm>
        </p:grpSpPr>
        <p:sp>
          <p:nvSpPr>
            <p:cNvPr id="214" name="Elipse 21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15" name="Elipse 21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16" name="Grupo 215"/>
          <p:cNvGrpSpPr/>
          <p:nvPr/>
        </p:nvGrpSpPr>
        <p:grpSpPr>
          <a:xfrm>
            <a:off x="3430675" y="4004906"/>
            <a:ext cx="58389" cy="58389"/>
            <a:chOff x="4788694" y="4474369"/>
            <a:chExt cx="76200" cy="76200"/>
          </a:xfrm>
        </p:grpSpPr>
        <p:sp>
          <p:nvSpPr>
            <p:cNvPr id="217" name="Elipse 21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18" name="Elipse 21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19" name="Grupo 218"/>
          <p:cNvGrpSpPr/>
          <p:nvPr/>
        </p:nvGrpSpPr>
        <p:grpSpPr>
          <a:xfrm>
            <a:off x="3522917" y="3940738"/>
            <a:ext cx="58389" cy="58389"/>
            <a:chOff x="4788694" y="4474369"/>
            <a:chExt cx="76200" cy="76200"/>
          </a:xfrm>
        </p:grpSpPr>
        <p:sp>
          <p:nvSpPr>
            <p:cNvPr id="220" name="Elipse 21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21" name="Elipse 22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22" name="Grupo 221"/>
          <p:cNvGrpSpPr/>
          <p:nvPr/>
        </p:nvGrpSpPr>
        <p:grpSpPr>
          <a:xfrm>
            <a:off x="3803654" y="4446064"/>
            <a:ext cx="58389" cy="58389"/>
            <a:chOff x="4788694" y="4474369"/>
            <a:chExt cx="76200" cy="76200"/>
          </a:xfrm>
        </p:grpSpPr>
        <p:sp>
          <p:nvSpPr>
            <p:cNvPr id="223" name="Elipse 22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24" name="Elipse 22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25" name="Grupo 224"/>
          <p:cNvGrpSpPr/>
          <p:nvPr/>
        </p:nvGrpSpPr>
        <p:grpSpPr>
          <a:xfrm>
            <a:off x="3976098" y="4217474"/>
            <a:ext cx="58389" cy="58389"/>
            <a:chOff x="4788685" y="4474381"/>
            <a:chExt cx="76200" cy="76200"/>
          </a:xfrm>
        </p:grpSpPr>
        <p:sp>
          <p:nvSpPr>
            <p:cNvPr id="226" name="Elipse 225"/>
            <p:cNvSpPr/>
            <p:nvPr/>
          </p:nvSpPr>
          <p:spPr>
            <a:xfrm>
              <a:off x="4804772" y="4489424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27" name="Elipse 226"/>
            <p:cNvSpPr/>
            <p:nvPr/>
          </p:nvSpPr>
          <p:spPr>
            <a:xfrm>
              <a:off x="4788685" y="4474381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28" name="Grupo 227"/>
          <p:cNvGrpSpPr/>
          <p:nvPr/>
        </p:nvGrpSpPr>
        <p:grpSpPr>
          <a:xfrm>
            <a:off x="4106248" y="4311912"/>
            <a:ext cx="58389" cy="58389"/>
            <a:chOff x="4788694" y="4474369"/>
            <a:chExt cx="76200" cy="76200"/>
          </a:xfrm>
        </p:grpSpPr>
        <p:sp>
          <p:nvSpPr>
            <p:cNvPr id="229" name="Elipse 228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30" name="Elipse 229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31" name="Grupo 230"/>
          <p:cNvGrpSpPr/>
          <p:nvPr/>
        </p:nvGrpSpPr>
        <p:grpSpPr>
          <a:xfrm>
            <a:off x="4243408" y="4209042"/>
            <a:ext cx="58389" cy="58389"/>
            <a:chOff x="4788694" y="4474369"/>
            <a:chExt cx="76200" cy="76200"/>
          </a:xfrm>
        </p:grpSpPr>
        <p:sp>
          <p:nvSpPr>
            <p:cNvPr id="232" name="Elipse 23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33" name="Elipse 23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34" name="Grupo 233"/>
          <p:cNvGrpSpPr/>
          <p:nvPr/>
        </p:nvGrpSpPr>
        <p:grpSpPr>
          <a:xfrm>
            <a:off x="4422478" y="4334772"/>
            <a:ext cx="58389" cy="58389"/>
            <a:chOff x="4788694" y="4474369"/>
            <a:chExt cx="76200" cy="76200"/>
          </a:xfrm>
        </p:grpSpPr>
        <p:sp>
          <p:nvSpPr>
            <p:cNvPr id="235" name="Elipse 23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36" name="Elipse 23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37" name="Grupo 236"/>
          <p:cNvGrpSpPr/>
          <p:nvPr/>
        </p:nvGrpSpPr>
        <p:grpSpPr>
          <a:xfrm>
            <a:off x="4395808" y="4708152"/>
            <a:ext cx="58389" cy="58389"/>
            <a:chOff x="4788694" y="4474369"/>
            <a:chExt cx="76200" cy="76200"/>
          </a:xfrm>
        </p:grpSpPr>
        <p:sp>
          <p:nvSpPr>
            <p:cNvPr id="238" name="Elipse 23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39" name="Elipse 23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40" name="Grupo 239"/>
          <p:cNvGrpSpPr/>
          <p:nvPr/>
        </p:nvGrpSpPr>
        <p:grpSpPr>
          <a:xfrm>
            <a:off x="4243408" y="4548132"/>
            <a:ext cx="58389" cy="58389"/>
            <a:chOff x="4788694" y="4474369"/>
            <a:chExt cx="76200" cy="76200"/>
          </a:xfrm>
        </p:grpSpPr>
        <p:sp>
          <p:nvSpPr>
            <p:cNvPr id="241" name="Elipse 24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42" name="Elipse 24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43" name="Grupo 242"/>
          <p:cNvGrpSpPr/>
          <p:nvPr/>
        </p:nvGrpSpPr>
        <p:grpSpPr>
          <a:xfrm>
            <a:off x="4494868" y="4452882"/>
            <a:ext cx="58389" cy="58389"/>
            <a:chOff x="4788694" y="4474369"/>
            <a:chExt cx="76200" cy="76200"/>
          </a:xfrm>
        </p:grpSpPr>
        <p:sp>
          <p:nvSpPr>
            <p:cNvPr id="244" name="Elipse 24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45" name="Elipse 24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46" name="Grupo 245"/>
          <p:cNvGrpSpPr/>
          <p:nvPr/>
        </p:nvGrpSpPr>
        <p:grpSpPr>
          <a:xfrm>
            <a:off x="4601548" y="4281432"/>
            <a:ext cx="58389" cy="58389"/>
            <a:chOff x="4788694" y="4474369"/>
            <a:chExt cx="76200" cy="76200"/>
          </a:xfrm>
        </p:grpSpPr>
        <p:sp>
          <p:nvSpPr>
            <p:cNvPr id="247" name="Elipse 24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48" name="Elipse 24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49" name="Grupo 248"/>
          <p:cNvGrpSpPr/>
          <p:nvPr/>
        </p:nvGrpSpPr>
        <p:grpSpPr>
          <a:xfrm>
            <a:off x="4806654" y="3294497"/>
            <a:ext cx="58389" cy="58389"/>
            <a:chOff x="4788694" y="4474369"/>
            <a:chExt cx="76200" cy="76200"/>
          </a:xfrm>
        </p:grpSpPr>
        <p:sp>
          <p:nvSpPr>
            <p:cNvPr id="250" name="Elipse 24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51" name="Elipse 25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52" name="Grupo 251"/>
          <p:cNvGrpSpPr/>
          <p:nvPr/>
        </p:nvGrpSpPr>
        <p:grpSpPr>
          <a:xfrm>
            <a:off x="4597104" y="3103997"/>
            <a:ext cx="58389" cy="58389"/>
            <a:chOff x="4788694" y="4474369"/>
            <a:chExt cx="76200" cy="76200"/>
          </a:xfrm>
        </p:grpSpPr>
        <p:sp>
          <p:nvSpPr>
            <p:cNvPr id="253" name="Elipse 25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54" name="Elipse 25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55" name="Grupo 254"/>
          <p:cNvGrpSpPr/>
          <p:nvPr/>
        </p:nvGrpSpPr>
        <p:grpSpPr>
          <a:xfrm>
            <a:off x="4957464" y="4069204"/>
            <a:ext cx="175070" cy="403670"/>
            <a:chOff x="4620891" y="4872137"/>
            <a:chExt cx="228474" cy="526804"/>
          </a:xfrm>
        </p:grpSpPr>
        <p:sp>
          <p:nvSpPr>
            <p:cNvPr id="256" name="Elipse 255"/>
            <p:cNvSpPr/>
            <p:nvPr/>
          </p:nvSpPr>
          <p:spPr>
            <a:xfrm>
              <a:off x="4671131" y="500840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57" name="Elipse 256"/>
            <p:cNvSpPr/>
            <p:nvPr/>
          </p:nvSpPr>
          <p:spPr>
            <a:xfrm>
              <a:off x="4655074" y="499333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58" name="Elipse 257"/>
            <p:cNvSpPr/>
            <p:nvPr/>
          </p:nvSpPr>
          <p:spPr>
            <a:xfrm>
              <a:off x="4686670" y="489031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59" name="Elipse 258"/>
            <p:cNvSpPr/>
            <p:nvPr/>
          </p:nvSpPr>
          <p:spPr>
            <a:xfrm>
              <a:off x="4670613" y="487524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0" name="Elipse 259"/>
            <p:cNvSpPr/>
            <p:nvPr/>
          </p:nvSpPr>
          <p:spPr>
            <a:xfrm>
              <a:off x="4755039" y="4912071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1" name="Elipse 260"/>
            <p:cNvSpPr/>
            <p:nvPr/>
          </p:nvSpPr>
          <p:spPr>
            <a:xfrm>
              <a:off x="4738982" y="4896998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2" name="Elipse 261"/>
            <p:cNvSpPr/>
            <p:nvPr/>
          </p:nvSpPr>
          <p:spPr>
            <a:xfrm>
              <a:off x="4730177" y="489031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3" name="Elipse 262"/>
            <p:cNvSpPr/>
            <p:nvPr/>
          </p:nvSpPr>
          <p:spPr>
            <a:xfrm>
              <a:off x="4714119" y="487524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4" name="Elipse 263"/>
            <p:cNvSpPr/>
            <p:nvPr/>
          </p:nvSpPr>
          <p:spPr>
            <a:xfrm>
              <a:off x="4761254" y="4958685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5" name="Elipse 264"/>
            <p:cNvSpPr/>
            <p:nvPr/>
          </p:nvSpPr>
          <p:spPr>
            <a:xfrm>
              <a:off x="4745196" y="4943612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6" name="Elipse 265"/>
            <p:cNvSpPr/>
            <p:nvPr/>
          </p:nvSpPr>
          <p:spPr>
            <a:xfrm>
              <a:off x="4658703" y="493071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7" name="Elipse 266"/>
            <p:cNvSpPr/>
            <p:nvPr/>
          </p:nvSpPr>
          <p:spPr>
            <a:xfrm>
              <a:off x="4642645" y="491564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8" name="Elipse 267"/>
            <p:cNvSpPr/>
            <p:nvPr/>
          </p:nvSpPr>
          <p:spPr>
            <a:xfrm>
              <a:off x="4789223" y="4887210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69" name="Elipse 268"/>
            <p:cNvSpPr/>
            <p:nvPr/>
          </p:nvSpPr>
          <p:spPr>
            <a:xfrm>
              <a:off x="4773165" y="4872137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0" name="Elipse 269"/>
            <p:cNvSpPr/>
            <p:nvPr/>
          </p:nvSpPr>
          <p:spPr>
            <a:xfrm>
              <a:off x="4730179" y="5213509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1" name="Elipse 270"/>
            <p:cNvSpPr/>
            <p:nvPr/>
          </p:nvSpPr>
          <p:spPr>
            <a:xfrm>
              <a:off x="4714121" y="5198436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2" name="Elipse 271"/>
            <p:cNvSpPr/>
            <p:nvPr/>
          </p:nvSpPr>
          <p:spPr>
            <a:xfrm>
              <a:off x="4671134" y="5337814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3" name="Elipse 272"/>
            <p:cNvSpPr/>
            <p:nvPr/>
          </p:nvSpPr>
          <p:spPr>
            <a:xfrm>
              <a:off x="4655076" y="5322741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4" name="Elipse 273"/>
            <p:cNvSpPr/>
            <p:nvPr/>
          </p:nvSpPr>
          <p:spPr>
            <a:xfrm>
              <a:off x="4692888" y="5098528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5" name="Elipse 274"/>
            <p:cNvSpPr/>
            <p:nvPr/>
          </p:nvSpPr>
          <p:spPr>
            <a:xfrm>
              <a:off x="4676829" y="5083455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6" name="Elipse 275"/>
            <p:cNvSpPr/>
            <p:nvPr/>
          </p:nvSpPr>
          <p:spPr>
            <a:xfrm>
              <a:off x="4720856" y="5017729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7" name="Elipse 276"/>
            <p:cNvSpPr/>
            <p:nvPr/>
          </p:nvSpPr>
          <p:spPr>
            <a:xfrm>
              <a:off x="4704798" y="5002656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8" name="Elipse 277"/>
            <p:cNvSpPr/>
            <p:nvPr/>
          </p:nvSpPr>
          <p:spPr>
            <a:xfrm>
              <a:off x="4636950" y="4980438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79" name="Elipse 278"/>
            <p:cNvSpPr/>
            <p:nvPr/>
          </p:nvSpPr>
          <p:spPr>
            <a:xfrm>
              <a:off x="4620891" y="4965365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80" name="Grupo 279"/>
          <p:cNvGrpSpPr/>
          <p:nvPr/>
        </p:nvGrpSpPr>
        <p:grpSpPr>
          <a:xfrm>
            <a:off x="4019208" y="5053153"/>
            <a:ext cx="58389" cy="58389"/>
            <a:chOff x="4788694" y="4474369"/>
            <a:chExt cx="76200" cy="76200"/>
          </a:xfrm>
        </p:grpSpPr>
        <p:sp>
          <p:nvSpPr>
            <p:cNvPr id="281" name="Elipse 28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82" name="Elipse 28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83" name="Grupo 282"/>
          <p:cNvGrpSpPr/>
          <p:nvPr/>
        </p:nvGrpSpPr>
        <p:grpSpPr>
          <a:xfrm>
            <a:off x="4092654" y="5196373"/>
            <a:ext cx="58389" cy="58389"/>
            <a:chOff x="4788694" y="4474369"/>
            <a:chExt cx="76200" cy="76200"/>
          </a:xfrm>
        </p:grpSpPr>
        <p:sp>
          <p:nvSpPr>
            <p:cNvPr id="284" name="Elipse 28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85" name="Elipse 28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86" name="Grupo 285"/>
          <p:cNvGrpSpPr/>
          <p:nvPr/>
        </p:nvGrpSpPr>
        <p:grpSpPr>
          <a:xfrm>
            <a:off x="4217512" y="5086203"/>
            <a:ext cx="58389" cy="58389"/>
            <a:chOff x="4788694" y="4474369"/>
            <a:chExt cx="76200" cy="76200"/>
          </a:xfrm>
        </p:grpSpPr>
        <p:sp>
          <p:nvSpPr>
            <p:cNvPr id="287" name="Elipse 28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88" name="Elipse 28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89" name="Grupo 288"/>
          <p:cNvGrpSpPr/>
          <p:nvPr/>
        </p:nvGrpSpPr>
        <p:grpSpPr>
          <a:xfrm>
            <a:off x="4235873" y="4976036"/>
            <a:ext cx="58389" cy="58389"/>
            <a:chOff x="4788694" y="4474369"/>
            <a:chExt cx="76200" cy="76200"/>
          </a:xfrm>
        </p:grpSpPr>
        <p:sp>
          <p:nvSpPr>
            <p:cNvPr id="290" name="Elipse 289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91" name="Elipse 290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92" name="Grupo 291"/>
          <p:cNvGrpSpPr/>
          <p:nvPr/>
        </p:nvGrpSpPr>
        <p:grpSpPr>
          <a:xfrm>
            <a:off x="4338697" y="5251457"/>
            <a:ext cx="58389" cy="58389"/>
            <a:chOff x="4788694" y="4474369"/>
            <a:chExt cx="76200" cy="76200"/>
          </a:xfrm>
        </p:grpSpPr>
        <p:sp>
          <p:nvSpPr>
            <p:cNvPr id="293" name="Elipse 29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94" name="Elipse 29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295" name="Grupo 294"/>
          <p:cNvGrpSpPr/>
          <p:nvPr/>
        </p:nvGrpSpPr>
        <p:grpSpPr>
          <a:xfrm>
            <a:off x="4451877" y="5023763"/>
            <a:ext cx="165545" cy="113157"/>
            <a:chOff x="4648851" y="4474369"/>
            <a:chExt cx="216043" cy="147675"/>
          </a:xfrm>
        </p:grpSpPr>
        <p:sp>
          <p:nvSpPr>
            <p:cNvPr id="296" name="Elipse 29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97" name="Elipse 29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98" name="Elipse 297"/>
            <p:cNvSpPr/>
            <p:nvPr/>
          </p:nvSpPr>
          <p:spPr>
            <a:xfrm>
              <a:off x="4680454" y="4560908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299" name="Elipse 298"/>
            <p:cNvSpPr/>
            <p:nvPr/>
          </p:nvSpPr>
          <p:spPr>
            <a:xfrm>
              <a:off x="4664389" y="4545844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0" name="Elipse 299"/>
            <p:cNvSpPr/>
            <p:nvPr/>
          </p:nvSpPr>
          <p:spPr>
            <a:xfrm>
              <a:off x="4664916" y="4498755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1" name="Elipse 300"/>
            <p:cNvSpPr/>
            <p:nvPr/>
          </p:nvSpPr>
          <p:spPr>
            <a:xfrm>
              <a:off x="4648851" y="4483691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02" name="Grupo 301"/>
          <p:cNvGrpSpPr/>
          <p:nvPr/>
        </p:nvGrpSpPr>
        <p:grpSpPr>
          <a:xfrm>
            <a:off x="4570051" y="4917279"/>
            <a:ext cx="58389" cy="58389"/>
            <a:chOff x="4788694" y="4474369"/>
            <a:chExt cx="76200" cy="76200"/>
          </a:xfrm>
        </p:grpSpPr>
        <p:sp>
          <p:nvSpPr>
            <p:cNvPr id="303" name="Elipse 30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4" name="Elipse 30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05" name="Grupo 304"/>
          <p:cNvGrpSpPr/>
          <p:nvPr/>
        </p:nvGrpSpPr>
        <p:grpSpPr>
          <a:xfrm>
            <a:off x="4476086" y="4790971"/>
            <a:ext cx="122682" cy="136971"/>
            <a:chOff x="4776264" y="4371817"/>
            <a:chExt cx="160104" cy="178752"/>
          </a:xfrm>
        </p:grpSpPr>
        <p:sp>
          <p:nvSpPr>
            <p:cNvPr id="306" name="Elipse 30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7" name="Elipse 30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8" name="Elipse 307"/>
            <p:cNvSpPr/>
            <p:nvPr/>
          </p:nvSpPr>
          <p:spPr>
            <a:xfrm>
              <a:off x="4792329" y="4386881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09" name="Elipse 308"/>
            <p:cNvSpPr/>
            <p:nvPr/>
          </p:nvSpPr>
          <p:spPr>
            <a:xfrm>
              <a:off x="4776264" y="4371817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10" name="Elipse 309"/>
            <p:cNvSpPr/>
            <p:nvPr/>
          </p:nvSpPr>
          <p:spPr>
            <a:xfrm>
              <a:off x="4876233" y="4393097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11" name="Elipse 310"/>
            <p:cNvSpPr/>
            <p:nvPr/>
          </p:nvSpPr>
          <p:spPr>
            <a:xfrm>
              <a:off x="4860168" y="4378032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12" name="Grupo 311"/>
          <p:cNvGrpSpPr/>
          <p:nvPr/>
        </p:nvGrpSpPr>
        <p:grpSpPr>
          <a:xfrm>
            <a:off x="4342369" y="5001741"/>
            <a:ext cx="58389" cy="58389"/>
            <a:chOff x="4788694" y="4474369"/>
            <a:chExt cx="76200" cy="76200"/>
          </a:xfrm>
        </p:grpSpPr>
        <p:sp>
          <p:nvSpPr>
            <p:cNvPr id="313" name="Elipse 312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14" name="Elipse 313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15" name="Grupo 314"/>
          <p:cNvGrpSpPr/>
          <p:nvPr/>
        </p:nvGrpSpPr>
        <p:grpSpPr>
          <a:xfrm>
            <a:off x="4390109" y="5016430"/>
            <a:ext cx="58389" cy="58389"/>
            <a:chOff x="4788694" y="4474369"/>
            <a:chExt cx="76200" cy="76200"/>
          </a:xfrm>
        </p:grpSpPr>
        <p:sp>
          <p:nvSpPr>
            <p:cNvPr id="316" name="Elipse 315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17" name="Elipse 316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18" name="Grupo 317"/>
          <p:cNvGrpSpPr/>
          <p:nvPr/>
        </p:nvGrpSpPr>
        <p:grpSpPr>
          <a:xfrm>
            <a:off x="4393781" y="5071514"/>
            <a:ext cx="58389" cy="58389"/>
            <a:chOff x="4788694" y="4474369"/>
            <a:chExt cx="76200" cy="76200"/>
          </a:xfrm>
        </p:grpSpPr>
        <p:sp>
          <p:nvSpPr>
            <p:cNvPr id="319" name="Elipse 318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20" name="Elipse 319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21" name="Grupo 320"/>
          <p:cNvGrpSpPr/>
          <p:nvPr/>
        </p:nvGrpSpPr>
        <p:grpSpPr>
          <a:xfrm>
            <a:off x="4379092" y="5045808"/>
            <a:ext cx="58389" cy="58389"/>
            <a:chOff x="4788694" y="4474369"/>
            <a:chExt cx="76200" cy="76200"/>
          </a:xfrm>
        </p:grpSpPr>
        <p:sp>
          <p:nvSpPr>
            <p:cNvPr id="322" name="Elipse 321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23" name="Elipse 322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24" name="Grupo 323"/>
          <p:cNvGrpSpPr/>
          <p:nvPr/>
        </p:nvGrpSpPr>
        <p:grpSpPr>
          <a:xfrm>
            <a:off x="4320335" y="5023775"/>
            <a:ext cx="58389" cy="58389"/>
            <a:chOff x="4788694" y="4474369"/>
            <a:chExt cx="76200" cy="76200"/>
          </a:xfrm>
        </p:grpSpPr>
        <p:sp>
          <p:nvSpPr>
            <p:cNvPr id="325" name="Elipse 324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26" name="Elipse 325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27" name="Grupo 326"/>
          <p:cNvGrpSpPr/>
          <p:nvPr/>
        </p:nvGrpSpPr>
        <p:grpSpPr>
          <a:xfrm>
            <a:off x="5217142" y="4759734"/>
            <a:ext cx="58389" cy="58389"/>
            <a:chOff x="4788694" y="4474369"/>
            <a:chExt cx="76200" cy="76200"/>
          </a:xfrm>
        </p:grpSpPr>
        <p:sp>
          <p:nvSpPr>
            <p:cNvPr id="328" name="Elipse 327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29" name="Elipse 328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30" name="Grupo 329"/>
          <p:cNvGrpSpPr/>
          <p:nvPr/>
        </p:nvGrpSpPr>
        <p:grpSpPr>
          <a:xfrm>
            <a:off x="5048130" y="4772735"/>
            <a:ext cx="58389" cy="58389"/>
            <a:chOff x="4788694" y="4474369"/>
            <a:chExt cx="76200" cy="76200"/>
          </a:xfrm>
        </p:grpSpPr>
        <p:sp>
          <p:nvSpPr>
            <p:cNvPr id="331" name="Elipse 330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32" name="Elipse 331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33" name="Grupo 332"/>
          <p:cNvGrpSpPr/>
          <p:nvPr/>
        </p:nvGrpSpPr>
        <p:grpSpPr>
          <a:xfrm>
            <a:off x="4857450" y="4543052"/>
            <a:ext cx="58389" cy="58389"/>
            <a:chOff x="4788694" y="4474369"/>
            <a:chExt cx="76200" cy="76200"/>
          </a:xfrm>
        </p:grpSpPr>
        <p:sp>
          <p:nvSpPr>
            <p:cNvPr id="334" name="Elipse 333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35" name="Elipse 334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grpSp>
        <p:nvGrpSpPr>
          <p:cNvPr id="336" name="Grupo 335"/>
          <p:cNvGrpSpPr/>
          <p:nvPr/>
        </p:nvGrpSpPr>
        <p:grpSpPr>
          <a:xfrm>
            <a:off x="4918124" y="4647067"/>
            <a:ext cx="184596" cy="65533"/>
            <a:chOff x="4788694" y="4474369"/>
            <a:chExt cx="240905" cy="85523"/>
          </a:xfrm>
        </p:grpSpPr>
        <p:sp>
          <p:nvSpPr>
            <p:cNvPr id="337" name="Elipse 336"/>
            <p:cNvSpPr/>
            <p:nvPr/>
          </p:nvSpPr>
          <p:spPr>
            <a:xfrm>
              <a:off x="4804759" y="4489433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38" name="Elipse 337"/>
            <p:cNvSpPr/>
            <p:nvPr/>
          </p:nvSpPr>
          <p:spPr>
            <a:xfrm>
              <a:off x="4788694" y="4474369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39" name="Elipse 338"/>
            <p:cNvSpPr/>
            <p:nvPr/>
          </p:nvSpPr>
          <p:spPr>
            <a:xfrm>
              <a:off x="4969464" y="4498756"/>
              <a:ext cx="46299" cy="462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  <p:sp>
          <p:nvSpPr>
            <p:cNvPr id="340" name="Elipse 339"/>
            <p:cNvSpPr/>
            <p:nvPr/>
          </p:nvSpPr>
          <p:spPr>
            <a:xfrm>
              <a:off x="4953399" y="4483692"/>
              <a:ext cx="76200" cy="762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/>
            </a:p>
          </p:txBody>
        </p:sp>
      </p:grpSp>
      <p:sp>
        <p:nvSpPr>
          <p:cNvPr id="341" name="Forma libre 340"/>
          <p:cNvSpPr/>
          <p:nvPr/>
        </p:nvSpPr>
        <p:spPr>
          <a:xfrm>
            <a:off x="5012086" y="3596477"/>
            <a:ext cx="293404" cy="352068"/>
          </a:xfrm>
          <a:custGeom>
            <a:avLst/>
            <a:gdLst>
              <a:gd name="connsiteX0" fmla="*/ 61123 w 293404"/>
              <a:gd name="connsiteY0" fmla="*/ 0 h 352068"/>
              <a:gd name="connsiteX1" fmla="*/ 48898 w 293404"/>
              <a:gd name="connsiteY1" fmla="*/ 7335 h 352068"/>
              <a:gd name="connsiteX2" fmla="*/ 41563 w 293404"/>
              <a:gd name="connsiteY2" fmla="*/ 12225 h 352068"/>
              <a:gd name="connsiteX3" fmla="*/ 29339 w 293404"/>
              <a:gd name="connsiteY3" fmla="*/ 24449 h 352068"/>
              <a:gd name="connsiteX4" fmla="*/ 24449 w 293404"/>
              <a:gd name="connsiteY4" fmla="*/ 31784 h 352068"/>
              <a:gd name="connsiteX5" fmla="*/ 17114 w 293404"/>
              <a:gd name="connsiteY5" fmla="*/ 34229 h 352068"/>
              <a:gd name="connsiteX6" fmla="*/ 7334 w 293404"/>
              <a:gd name="connsiteY6" fmla="*/ 39119 h 352068"/>
              <a:gd name="connsiteX7" fmla="*/ 0 w 293404"/>
              <a:gd name="connsiteY7" fmla="*/ 53788 h 352068"/>
              <a:gd name="connsiteX8" fmla="*/ 2444 w 293404"/>
              <a:gd name="connsiteY8" fmla="*/ 61123 h 352068"/>
              <a:gd name="connsiteX9" fmla="*/ 4889 w 293404"/>
              <a:gd name="connsiteY9" fmla="*/ 75793 h 352068"/>
              <a:gd name="connsiteX10" fmla="*/ 9779 w 293404"/>
              <a:gd name="connsiteY10" fmla="*/ 90462 h 352068"/>
              <a:gd name="connsiteX11" fmla="*/ 12224 w 293404"/>
              <a:gd name="connsiteY11" fmla="*/ 100242 h 352068"/>
              <a:gd name="connsiteX12" fmla="*/ 14669 w 293404"/>
              <a:gd name="connsiteY12" fmla="*/ 114911 h 352068"/>
              <a:gd name="connsiteX13" fmla="*/ 19559 w 293404"/>
              <a:gd name="connsiteY13" fmla="*/ 122246 h 352068"/>
              <a:gd name="connsiteX14" fmla="*/ 26894 w 293404"/>
              <a:gd name="connsiteY14" fmla="*/ 141805 h 352068"/>
              <a:gd name="connsiteX15" fmla="*/ 29339 w 293404"/>
              <a:gd name="connsiteY15" fmla="*/ 198039 h 352068"/>
              <a:gd name="connsiteX16" fmla="*/ 31784 w 293404"/>
              <a:gd name="connsiteY16" fmla="*/ 205373 h 352068"/>
              <a:gd name="connsiteX17" fmla="*/ 44008 w 293404"/>
              <a:gd name="connsiteY17" fmla="*/ 220043 h 352068"/>
              <a:gd name="connsiteX18" fmla="*/ 51343 w 293404"/>
              <a:gd name="connsiteY18" fmla="*/ 222488 h 352068"/>
              <a:gd name="connsiteX19" fmla="*/ 66012 w 293404"/>
              <a:gd name="connsiteY19" fmla="*/ 229822 h 352068"/>
              <a:gd name="connsiteX20" fmla="*/ 75792 w 293404"/>
              <a:gd name="connsiteY20" fmla="*/ 237157 h 352068"/>
              <a:gd name="connsiteX21" fmla="*/ 83127 w 293404"/>
              <a:gd name="connsiteY21" fmla="*/ 244492 h 352068"/>
              <a:gd name="connsiteX22" fmla="*/ 92907 w 293404"/>
              <a:gd name="connsiteY22" fmla="*/ 246937 h 352068"/>
              <a:gd name="connsiteX23" fmla="*/ 102686 w 293404"/>
              <a:gd name="connsiteY23" fmla="*/ 254272 h 352068"/>
              <a:gd name="connsiteX24" fmla="*/ 119801 w 293404"/>
              <a:gd name="connsiteY24" fmla="*/ 259162 h 352068"/>
              <a:gd name="connsiteX25" fmla="*/ 134470 w 293404"/>
              <a:gd name="connsiteY25" fmla="*/ 264051 h 352068"/>
              <a:gd name="connsiteX26" fmla="*/ 146695 w 293404"/>
              <a:gd name="connsiteY26" fmla="*/ 266496 h 352068"/>
              <a:gd name="connsiteX27" fmla="*/ 173589 w 293404"/>
              <a:gd name="connsiteY27" fmla="*/ 273831 h 352068"/>
              <a:gd name="connsiteX28" fmla="*/ 183369 w 293404"/>
              <a:gd name="connsiteY28" fmla="*/ 278721 h 352068"/>
              <a:gd name="connsiteX29" fmla="*/ 190703 w 293404"/>
              <a:gd name="connsiteY29" fmla="*/ 281166 h 352068"/>
              <a:gd name="connsiteX30" fmla="*/ 207818 w 293404"/>
              <a:gd name="connsiteY30" fmla="*/ 290945 h 352068"/>
              <a:gd name="connsiteX31" fmla="*/ 217597 w 293404"/>
              <a:gd name="connsiteY31" fmla="*/ 295835 h 352068"/>
              <a:gd name="connsiteX32" fmla="*/ 224932 w 293404"/>
              <a:gd name="connsiteY32" fmla="*/ 303170 h 352068"/>
              <a:gd name="connsiteX33" fmla="*/ 249381 w 293404"/>
              <a:gd name="connsiteY33" fmla="*/ 310505 h 352068"/>
              <a:gd name="connsiteX34" fmla="*/ 256716 w 293404"/>
              <a:gd name="connsiteY34" fmla="*/ 315395 h 352068"/>
              <a:gd name="connsiteX35" fmla="*/ 271386 w 293404"/>
              <a:gd name="connsiteY35" fmla="*/ 322729 h 352068"/>
              <a:gd name="connsiteX36" fmla="*/ 276275 w 293404"/>
              <a:gd name="connsiteY36" fmla="*/ 330064 h 352068"/>
              <a:gd name="connsiteX37" fmla="*/ 278720 w 293404"/>
              <a:gd name="connsiteY37" fmla="*/ 337399 h 352068"/>
              <a:gd name="connsiteX38" fmla="*/ 286055 w 293404"/>
              <a:gd name="connsiteY38" fmla="*/ 344734 h 352068"/>
              <a:gd name="connsiteX39" fmla="*/ 293390 w 293404"/>
              <a:gd name="connsiteY39" fmla="*/ 352068 h 35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3404" h="352068">
                <a:moveTo>
                  <a:pt x="61123" y="0"/>
                </a:moveTo>
                <a:cubicBezTo>
                  <a:pt x="57048" y="2445"/>
                  <a:pt x="52928" y="4816"/>
                  <a:pt x="48898" y="7335"/>
                </a:cubicBezTo>
                <a:cubicBezTo>
                  <a:pt x="46406" y="8892"/>
                  <a:pt x="43444" y="9968"/>
                  <a:pt x="41563" y="12225"/>
                </a:cubicBezTo>
                <a:cubicBezTo>
                  <a:pt x="29943" y="26168"/>
                  <a:pt x="44074" y="19537"/>
                  <a:pt x="29339" y="24449"/>
                </a:cubicBezTo>
                <a:cubicBezTo>
                  <a:pt x="27709" y="26894"/>
                  <a:pt x="26744" y="29948"/>
                  <a:pt x="24449" y="31784"/>
                </a:cubicBezTo>
                <a:cubicBezTo>
                  <a:pt x="22437" y="33394"/>
                  <a:pt x="19483" y="33214"/>
                  <a:pt x="17114" y="34229"/>
                </a:cubicBezTo>
                <a:cubicBezTo>
                  <a:pt x="13764" y="35665"/>
                  <a:pt x="10594" y="37489"/>
                  <a:pt x="7334" y="39119"/>
                </a:cubicBezTo>
                <a:cubicBezTo>
                  <a:pt x="4860" y="42830"/>
                  <a:pt x="0" y="48724"/>
                  <a:pt x="0" y="53788"/>
                </a:cubicBezTo>
                <a:cubicBezTo>
                  <a:pt x="0" y="56365"/>
                  <a:pt x="1885" y="58607"/>
                  <a:pt x="2444" y="61123"/>
                </a:cubicBezTo>
                <a:cubicBezTo>
                  <a:pt x="3519" y="65962"/>
                  <a:pt x="3687" y="70984"/>
                  <a:pt x="4889" y="75793"/>
                </a:cubicBezTo>
                <a:cubicBezTo>
                  <a:pt x="6139" y="80793"/>
                  <a:pt x="8529" y="85462"/>
                  <a:pt x="9779" y="90462"/>
                </a:cubicBezTo>
                <a:cubicBezTo>
                  <a:pt x="10594" y="93722"/>
                  <a:pt x="11565" y="96947"/>
                  <a:pt x="12224" y="100242"/>
                </a:cubicBezTo>
                <a:cubicBezTo>
                  <a:pt x="13196" y="105103"/>
                  <a:pt x="13101" y="110208"/>
                  <a:pt x="14669" y="114911"/>
                </a:cubicBezTo>
                <a:cubicBezTo>
                  <a:pt x="15598" y="117699"/>
                  <a:pt x="18101" y="119695"/>
                  <a:pt x="19559" y="122246"/>
                </a:cubicBezTo>
                <a:cubicBezTo>
                  <a:pt x="25241" y="132190"/>
                  <a:pt x="24220" y="131109"/>
                  <a:pt x="26894" y="141805"/>
                </a:cubicBezTo>
                <a:cubicBezTo>
                  <a:pt x="27709" y="160550"/>
                  <a:pt x="27900" y="179332"/>
                  <a:pt x="29339" y="198039"/>
                </a:cubicBezTo>
                <a:cubicBezTo>
                  <a:pt x="29537" y="200608"/>
                  <a:pt x="30632" y="203068"/>
                  <a:pt x="31784" y="205373"/>
                </a:cubicBezTo>
                <a:cubicBezTo>
                  <a:pt x="34040" y="209885"/>
                  <a:pt x="39951" y="217338"/>
                  <a:pt x="44008" y="220043"/>
                </a:cubicBezTo>
                <a:cubicBezTo>
                  <a:pt x="46152" y="221473"/>
                  <a:pt x="49038" y="221335"/>
                  <a:pt x="51343" y="222488"/>
                </a:cubicBezTo>
                <a:cubicBezTo>
                  <a:pt x="70296" y="231964"/>
                  <a:pt x="47582" y="223680"/>
                  <a:pt x="66012" y="229822"/>
                </a:cubicBezTo>
                <a:cubicBezTo>
                  <a:pt x="69272" y="232267"/>
                  <a:pt x="72698" y="234505"/>
                  <a:pt x="75792" y="237157"/>
                </a:cubicBezTo>
                <a:cubicBezTo>
                  <a:pt x="78417" y="239407"/>
                  <a:pt x="80125" y="242776"/>
                  <a:pt x="83127" y="244492"/>
                </a:cubicBezTo>
                <a:cubicBezTo>
                  <a:pt x="86045" y="246159"/>
                  <a:pt x="89647" y="246122"/>
                  <a:pt x="92907" y="246937"/>
                </a:cubicBezTo>
                <a:cubicBezTo>
                  <a:pt x="96167" y="249382"/>
                  <a:pt x="99148" y="252250"/>
                  <a:pt x="102686" y="254272"/>
                </a:cubicBezTo>
                <a:cubicBezTo>
                  <a:pt x="105713" y="256002"/>
                  <a:pt x="117295" y="258410"/>
                  <a:pt x="119801" y="259162"/>
                </a:cubicBezTo>
                <a:cubicBezTo>
                  <a:pt x="124738" y="260643"/>
                  <a:pt x="129416" y="263040"/>
                  <a:pt x="134470" y="264051"/>
                </a:cubicBezTo>
                <a:cubicBezTo>
                  <a:pt x="138545" y="264866"/>
                  <a:pt x="142686" y="265403"/>
                  <a:pt x="146695" y="266496"/>
                </a:cubicBezTo>
                <a:cubicBezTo>
                  <a:pt x="180817" y="275802"/>
                  <a:pt x="143804" y="267874"/>
                  <a:pt x="173589" y="273831"/>
                </a:cubicBezTo>
                <a:cubicBezTo>
                  <a:pt x="176849" y="275461"/>
                  <a:pt x="180019" y="277285"/>
                  <a:pt x="183369" y="278721"/>
                </a:cubicBezTo>
                <a:cubicBezTo>
                  <a:pt x="185738" y="279736"/>
                  <a:pt x="188559" y="279737"/>
                  <a:pt x="190703" y="281166"/>
                </a:cubicBezTo>
                <a:cubicBezTo>
                  <a:pt x="208179" y="292818"/>
                  <a:pt x="187137" y="285777"/>
                  <a:pt x="207818" y="290945"/>
                </a:cubicBezTo>
                <a:cubicBezTo>
                  <a:pt x="211078" y="292575"/>
                  <a:pt x="214631" y="293717"/>
                  <a:pt x="217597" y="295835"/>
                </a:cubicBezTo>
                <a:cubicBezTo>
                  <a:pt x="220411" y="297845"/>
                  <a:pt x="221930" y="301454"/>
                  <a:pt x="224932" y="303170"/>
                </a:cubicBezTo>
                <a:cubicBezTo>
                  <a:pt x="248852" y="316838"/>
                  <a:pt x="217506" y="289255"/>
                  <a:pt x="249381" y="310505"/>
                </a:cubicBezTo>
                <a:cubicBezTo>
                  <a:pt x="251826" y="312135"/>
                  <a:pt x="254088" y="314081"/>
                  <a:pt x="256716" y="315395"/>
                </a:cubicBezTo>
                <a:cubicBezTo>
                  <a:pt x="276969" y="325522"/>
                  <a:pt x="250356" y="308712"/>
                  <a:pt x="271386" y="322729"/>
                </a:cubicBezTo>
                <a:cubicBezTo>
                  <a:pt x="273016" y="325174"/>
                  <a:pt x="274961" y="327436"/>
                  <a:pt x="276275" y="330064"/>
                </a:cubicBezTo>
                <a:cubicBezTo>
                  <a:pt x="277427" y="332369"/>
                  <a:pt x="277290" y="335255"/>
                  <a:pt x="278720" y="337399"/>
                </a:cubicBezTo>
                <a:cubicBezTo>
                  <a:pt x="280638" y="340276"/>
                  <a:pt x="283399" y="342520"/>
                  <a:pt x="286055" y="344734"/>
                </a:cubicBezTo>
                <a:cubicBezTo>
                  <a:pt x="294068" y="351411"/>
                  <a:pt x="293390" y="346315"/>
                  <a:pt x="293390" y="352068"/>
                </a:cubicBezTo>
              </a:path>
            </a:pathLst>
          </a:cu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/>
          <p:cNvSpPr txBox="1"/>
          <p:nvPr/>
        </p:nvSpPr>
        <p:spPr>
          <a:xfrm>
            <a:off x="5177519" y="2266952"/>
            <a:ext cx="3795031" cy="1169551"/>
          </a:xfrm>
          <a:prstGeom prst="rect">
            <a:avLst/>
          </a:prstGeom>
          <a:solidFill>
            <a:srgbClr val="63666A">
              <a:alpha val="10196"/>
            </a:srgb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200" b="1">
                <a:latin typeface="Soberana Sans" panose="02000000000000000000" pitchFamily="50" charset="0"/>
              </a:defRPr>
            </a:lvl1pPr>
          </a:lstStyle>
          <a:p>
            <a:pPr algn="just"/>
            <a:r>
              <a:rPr lang="es-MX" sz="1400" b="0" dirty="0"/>
              <a:t>La </a:t>
            </a:r>
            <a:r>
              <a:rPr lang="es-MX" sz="1400" dirty="0"/>
              <a:t>Dirección General de Delegaciones</a:t>
            </a:r>
            <a:r>
              <a:rPr lang="es-MX" sz="1400" b="0" dirty="0"/>
              <a:t>, es la Unidad Administrativa responsable </a:t>
            </a:r>
            <a:r>
              <a:rPr lang="es-MX" sz="1400" b="0" dirty="0" smtClean="0"/>
              <a:t>de:</a:t>
            </a:r>
          </a:p>
          <a:p>
            <a:pPr algn="just"/>
            <a:endParaRPr lang="es-MX" sz="1400" dirty="0" smtClean="0"/>
          </a:p>
          <a:p>
            <a:pPr algn="just"/>
            <a:r>
              <a:rPr lang="es-MX" sz="1400" dirty="0" smtClean="0"/>
              <a:t>Normar</a:t>
            </a:r>
            <a:r>
              <a:rPr lang="es-MX" sz="1400" dirty="0"/>
              <a:t>, dirigir y supervisar</a:t>
            </a:r>
            <a:r>
              <a:rPr lang="es-MX" sz="1400" b="0" dirty="0"/>
              <a:t> la emisión </a:t>
            </a:r>
            <a:r>
              <a:rPr lang="es-MX" sz="1400" b="0" dirty="0" smtClean="0"/>
              <a:t>de </a:t>
            </a:r>
            <a:r>
              <a:rPr lang="es-MX" sz="1400" b="0" dirty="0"/>
              <a:t>pasaportes en territorio nacional</a:t>
            </a:r>
          </a:p>
        </p:txBody>
      </p:sp>
    </p:spTree>
    <p:extLst>
      <p:ext uri="{BB962C8B-B14F-4D97-AF65-F5344CB8AC3E}">
        <p14:creationId xmlns:p14="http://schemas.microsoft.com/office/powerpoint/2010/main" val="5376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err="1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DGD</a:t>
            </a:r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, Instancia de Seguridad Nacional</a:t>
            </a:r>
            <a:endParaRPr lang="es-MX" sz="2000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42" name="2 Marcador de contenido"/>
          <p:cNvSpPr txBox="1">
            <a:spLocks/>
          </p:cNvSpPr>
          <p:nvPr/>
        </p:nvSpPr>
        <p:spPr bwMode="auto">
          <a:xfrm>
            <a:off x="805542" y="2364696"/>
            <a:ext cx="7939089" cy="33611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Comparte información relacionada 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con el Sistema de Expedición de Pasaportes, a fin de </a:t>
            </a:r>
            <a:r>
              <a:rPr lang="es-MX" b="1" dirty="0">
                <a:latin typeface="Soberana Sans" panose="02000000000000000000" pitchFamily="50" charset="0"/>
                <a:cs typeface="Arial" panose="020B0604020202020204" pitchFamily="34" charset="0"/>
              </a:rPr>
              <a:t>apoyar el desarrollo de inteligencia y contrainteligencia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 </a:t>
            </a: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en la investigación de posibles amenazas a 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la Seguridad Nacional</a:t>
            </a:r>
            <a:r>
              <a:rPr lang="es-MX" dirty="0" smtClean="0">
                <a:latin typeface="Soberana Sans" panose="02000000000000000000" pitchFamily="50" charset="0"/>
                <a:cs typeface="Arial" panose="020B0604020202020204" pitchFamily="34" charset="0"/>
              </a:rPr>
              <a:t>.</a:t>
            </a:r>
          </a:p>
          <a:p>
            <a:pPr algn="just" eaLnBrk="0" hangingPunct="0">
              <a:spcBef>
                <a:spcPct val="20000"/>
              </a:spcBef>
              <a:defRPr/>
            </a:pPr>
            <a:endParaRPr lang="es-MX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En cumplimiento a la Ley de Seguridad Nacional y a la Ley Federal de Transparencia y Acceso a la Información Pública Gubernamental, cada instancia es responsable de la </a:t>
            </a:r>
            <a:r>
              <a:rPr lang="es-MX" b="1" i="1" dirty="0">
                <a:latin typeface="Soberana Sans" panose="02000000000000000000" pitchFamily="50" charset="0"/>
                <a:cs typeface="Arial" panose="020B0604020202020204" pitchFamily="34" charset="0"/>
              </a:rPr>
              <a:t>protección de los datos personales de los solicitantes y de la información que genere o custodie.</a:t>
            </a:r>
            <a:endParaRPr lang="es-MX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es-MX" sz="14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44" name="Rectángulo redondeado 343"/>
          <p:cNvSpPr/>
          <p:nvPr/>
        </p:nvSpPr>
        <p:spPr>
          <a:xfrm>
            <a:off x="509910" y="2449133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5" name="Rectángulo redondeado 344"/>
          <p:cNvSpPr/>
          <p:nvPr/>
        </p:nvSpPr>
        <p:spPr>
          <a:xfrm>
            <a:off x="509910" y="3951362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6" name="CuadroTexto 345"/>
          <p:cNvSpPr txBox="1"/>
          <p:nvPr/>
        </p:nvSpPr>
        <p:spPr>
          <a:xfrm>
            <a:off x="174171" y="6215743"/>
            <a:ext cx="310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latin typeface="Soberana Sans" panose="02000000000000000000" pitchFamily="50" charset="0"/>
              </a:rPr>
              <a:t>DGD</a:t>
            </a:r>
            <a:r>
              <a:rPr lang="es-MX" sz="1200" dirty="0" smtClean="0">
                <a:latin typeface="Soberana Sans" panose="02000000000000000000" pitchFamily="50" charset="0"/>
              </a:rPr>
              <a:t>: Dirección General de Delegaciones</a:t>
            </a:r>
            <a:endParaRPr lang="es-MX" sz="1200" dirty="0"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Marco normativo en materia de expedición de pasaportes</a:t>
            </a:r>
            <a:endParaRPr lang="es-MX" sz="2000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968904" y="2490902"/>
            <a:ext cx="5136973" cy="3669266"/>
            <a:chOff x="1950719" y="2342606"/>
            <a:chExt cx="4572000" cy="3265714"/>
          </a:xfrm>
        </p:grpSpPr>
        <p:sp>
          <p:nvSpPr>
            <p:cNvPr id="8" name="Triángulo isósceles 7"/>
            <p:cNvSpPr/>
            <p:nvPr/>
          </p:nvSpPr>
          <p:spPr>
            <a:xfrm>
              <a:off x="1950719" y="2342606"/>
              <a:ext cx="4572000" cy="3265714"/>
            </a:xfrm>
            <a:prstGeom prst="triangle">
              <a:avLst/>
            </a:prstGeom>
            <a:solidFill>
              <a:srgbClr val="DDDDDD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0" name="Conector recto 9"/>
            <p:cNvCxnSpPr/>
            <p:nvPr/>
          </p:nvCxnSpPr>
          <p:spPr>
            <a:xfrm>
              <a:off x="3230880" y="3770811"/>
              <a:ext cx="2029097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>
              <a:off x="2549730" y="4733851"/>
              <a:ext cx="3376706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3455330" y="3042432"/>
              <a:ext cx="15204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latin typeface="Soberana Sans" panose="02000000000000000000" pitchFamily="50" charset="0"/>
                </a:rPr>
                <a:t>Reglamento de pasaportes </a:t>
              </a:r>
              <a:r>
                <a:rPr lang="es-MX" sz="1000" dirty="0" smtClean="0">
                  <a:latin typeface="Soberana Sans" panose="02000000000000000000" pitchFamily="50" charset="0"/>
                </a:rPr>
                <a:t>y del documento de identidad y viaje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913321" y="4019940"/>
              <a:ext cx="26687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latin typeface="Soberana Sans" panose="02000000000000000000" pitchFamily="50" charset="0"/>
                </a:rPr>
                <a:t>lineamientos</a:t>
              </a:r>
              <a:r>
                <a:rPr lang="es-MX" sz="1000" dirty="0" smtClean="0">
                  <a:latin typeface="Soberana Sans" panose="02000000000000000000" pitchFamily="50" charset="0"/>
                </a:rPr>
                <a:t> para el trámite de pasaporte publicado en el </a:t>
              </a:r>
              <a:r>
                <a:rPr lang="es-MX" sz="1000" dirty="0" err="1" smtClean="0">
                  <a:latin typeface="Soberana Sans" panose="02000000000000000000" pitchFamily="50" charset="0"/>
                </a:rPr>
                <a:t>DOF</a:t>
              </a:r>
              <a:r>
                <a:rPr lang="es-MX" sz="1000" dirty="0" smtClean="0">
                  <a:latin typeface="Soberana Sans" panose="02000000000000000000" pitchFamily="50" charset="0"/>
                </a:rPr>
                <a:t> el 23.nov.2012</a:t>
              </a:r>
              <a:endParaRPr lang="es-MX" sz="1000" dirty="0">
                <a:latin typeface="Soberana Sans" panose="02000000000000000000" pitchFamily="50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679405" y="4805917"/>
              <a:ext cx="3104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b="1" dirty="0" smtClean="0">
                  <a:latin typeface="Soberana Sans" panose="02000000000000000000" pitchFamily="50" charset="0"/>
                </a:rPr>
                <a:t>Reglas generales </a:t>
              </a:r>
              <a:r>
                <a:rPr lang="es-MX" sz="1000" dirty="0" smtClean="0">
                  <a:latin typeface="Soberana Sans" panose="02000000000000000000" pitchFamily="50" charset="0"/>
                </a:rPr>
                <a:t>de operación para el trámite de pasaportes de fecha 30.nov.2012</a:t>
              </a:r>
              <a:endParaRPr lang="es-MX" sz="1000" dirty="0">
                <a:latin typeface="Soberana Sans" panose="02000000000000000000" pitchFamily="50" charset="0"/>
              </a:endParaRPr>
            </a:p>
          </p:txBody>
        </p:sp>
      </p:grpSp>
      <p:sp>
        <p:nvSpPr>
          <p:cNvPr id="15" name="Llamada con línea 2 (barra de énfasis) 14"/>
          <p:cNvSpPr/>
          <p:nvPr/>
        </p:nvSpPr>
        <p:spPr>
          <a:xfrm>
            <a:off x="5943601" y="2626243"/>
            <a:ext cx="3359888" cy="1350334"/>
          </a:xfrm>
          <a:prstGeom prst="accentCallout2">
            <a:avLst>
              <a:gd name="adj1" fmla="val 20532"/>
              <a:gd name="adj2" fmla="val -1171"/>
              <a:gd name="adj3" fmla="val 30333"/>
              <a:gd name="adj4" fmla="val -12012"/>
              <a:gd name="adj5" fmla="val 62115"/>
              <a:gd name="adj6" fmla="val -16137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Publicado en el DOF el 05.ago.2011, está conformado por </a:t>
            </a:r>
            <a:r>
              <a:rPr lang="es-MX" sz="1200" b="1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6</a:t>
            </a: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 capítulos:</a:t>
            </a:r>
          </a:p>
          <a:p>
            <a:endParaRPr lang="es-MX" sz="1200" dirty="0" smtClean="0">
              <a:solidFill>
                <a:schemeClr val="tx1"/>
              </a:solidFill>
              <a:latin typeface="Soberana Sans" panose="02000000000000000000" pitchFamily="50" charset="0"/>
            </a:endParaRP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Disposiciones generales</a:t>
            </a: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Del Pasaporte Ordinario</a:t>
            </a: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Del Pasaporte Oficial</a:t>
            </a: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Del Pasaporte Diplomático</a:t>
            </a: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Del Doc. de Identidad y Viaje</a:t>
            </a:r>
          </a:p>
          <a:p>
            <a:pPr marL="228600" indent="-228600">
              <a:buAutoNum type="arabicPeriod"/>
            </a:pPr>
            <a:r>
              <a:rPr lang="es-MX" sz="1200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De Impedimentos Administrativos</a:t>
            </a:r>
          </a:p>
          <a:p>
            <a:pPr marL="228600" indent="-228600">
              <a:buAutoNum type="arabicPeriod"/>
            </a:pPr>
            <a:endParaRPr lang="es-MX" sz="1200" dirty="0" smtClean="0">
              <a:solidFill>
                <a:schemeClr val="tx1"/>
              </a:solidFill>
              <a:latin typeface="Soberana Sans" panose="02000000000000000000" pitchFamily="50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4171" y="6215743"/>
            <a:ext cx="2700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latin typeface="Soberana Sans" panose="02000000000000000000" pitchFamily="50" charset="0"/>
              </a:rPr>
              <a:t>DOF</a:t>
            </a:r>
            <a:r>
              <a:rPr lang="es-MX" sz="1200" dirty="0" smtClean="0">
                <a:latin typeface="Soberana Sans" panose="02000000000000000000" pitchFamily="50" charset="0"/>
              </a:rPr>
              <a:t>: Diario Oficial de la Federación</a:t>
            </a:r>
            <a:endParaRPr lang="es-MX" sz="1200" dirty="0"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Proceso de emisión de pasaportes</a:t>
            </a:r>
          </a:p>
          <a:p>
            <a:r>
              <a:rPr lang="es-MX" sz="2000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Mejores prácticas para prevenir el fraude</a:t>
            </a:r>
            <a:endParaRPr lang="es-MX" sz="2000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48916" y="2492973"/>
            <a:ext cx="749968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b="1" dirty="0">
                <a:latin typeface="Soberana Sans" panose="02000000000000000000" pitchFamily="50" charset="0"/>
                <a:cs typeface="Arial" panose="020B0604020202020204" pitchFamily="34" charset="0"/>
              </a:rPr>
              <a:t>Primera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 </a:t>
            </a:r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solicitud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de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pasaporte </a:t>
            </a:r>
            <a:r>
              <a:rPr lang="es-MX" sz="1800" i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(escrutinio </a:t>
            </a:r>
            <a:r>
              <a:rPr lang="es-MX" sz="1800" i="1" dirty="0">
                <a:latin typeface="Soberana Sans" panose="02000000000000000000" pitchFamily="50" charset="0"/>
                <a:cs typeface="Arial" panose="020B0604020202020204" pitchFamily="34" charset="0"/>
              </a:rPr>
              <a:t>más minucioso)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7" b="99142" l="4292" r="944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578" y="3517211"/>
            <a:ext cx="1149897" cy="1149897"/>
          </a:xfrm>
          <a:prstGeom prst="rect">
            <a:avLst/>
          </a:prstGeom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971675" y="3054948"/>
            <a:ext cx="7172325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Objetivos principales en materia de seguridad, </a:t>
            </a:r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Presencia </a:t>
            </a:r>
            <a:r>
              <a:rPr lang="es-MX" sz="1800" b="1" dirty="0">
                <a:latin typeface="Soberana Sans" panose="02000000000000000000" pitchFamily="50" charset="0"/>
                <a:cs typeface="Arial" panose="020B0604020202020204" pitchFamily="34" charset="0"/>
              </a:rPr>
              <a:t>del solicitante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ante una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delegación:</a:t>
            </a:r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81249" y="3790950"/>
            <a:ext cx="6657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Confirmación de la identidad mediante </a:t>
            </a:r>
            <a:r>
              <a:rPr lang="es-MX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la </a:t>
            </a:r>
            <a:r>
              <a:rPr lang="es-MX" b="1" dirty="0">
                <a:latin typeface="Soberana Sans" panose="02000000000000000000" pitchFamily="50" charset="0"/>
                <a:cs typeface="Arial" panose="020B0604020202020204" pitchFamily="34" charset="0"/>
              </a:rPr>
              <a:t>entrevista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, bajo dos niveles de seguridad con el objeto de </a:t>
            </a:r>
            <a:r>
              <a:rPr lang="es-MX" b="1" dirty="0">
                <a:latin typeface="Soberana Sans" panose="02000000000000000000" pitchFamily="50" charset="0"/>
                <a:cs typeface="Arial" panose="020B0604020202020204" pitchFamily="34" charset="0"/>
              </a:rPr>
              <a:t>determinar la identidad y nacionalidad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 (</a:t>
            </a:r>
            <a:r>
              <a:rPr lang="es-MX" i="1" dirty="0">
                <a:latin typeface="Soberana Sans" panose="02000000000000000000" pitchFamily="50" charset="0"/>
                <a:cs typeface="Arial" panose="020B0604020202020204" pitchFamily="34" charset="0"/>
              </a:rPr>
              <a:t>valoración de la conducta del solicitante, conocimientos de datos personales y contexto nacional</a:t>
            </a:r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).</a:t>
            </a:r>
          </a:p>
          <a:p>
            <a:endParaRPr lang="es-MX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2091060" y="3906458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2381249" y="5429250"/>
            <a:ext cx="6657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MX" dirty="0">
                <a:latin typeface="Soberana Sans" panose="02000000000000000000" pitchFamily="50" charset="0"/>
                <a:cs typeface="Arial" panose="020B0604020202020204" pitchFamily="34" charset="0"/>
              </a:rPr>
              <a:t>Recolección de las características biométricas a través de las </a:t>
            </a:r>
            <a:r>
              <a:rPr lang="es-MX" b="1" dirty="0">
                <a:latin typeface="Soberana Sans" panose="02000000000000000000" pitchFamily="50" charset="0"/>
                <a:cs typeface="Arial" panose="020B0604020202020204" pitchFamily="34" charset="0"/>
              </a:rPr>
              <a:t>10 huellas digitales y el iris. </a:t>
            </a:r>
          </a:p>
          <a:p>
            <a:endParaRPr lang="es-MX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2091060" y="5544758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CuadroTexto 25"/>
          <p:cNvSpPr txBox="1"/>
          <p:nvPr/>
        </p:nvSpPr>
        <p:spPr>
          <a:xfrm>
            <a:off x="564965" y="6193971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rgbClr val="BA0C2F"/>
                </a:solidFill>
                <a:latin typeface="Soberana Sans" panose="02000000000000000000" pitchFamily="50" charset="0"/>
              </a:rPr>
              <a:t>Huellas</a:t>
            </a:r>
            <a:endParaRPr lang="es-MX" sz="1200" b="1" dirty="0">
              <a:solidFill>
                <a:srgbClr val="BA0C2F"/>
              </a:solidFill>
              <a:latin typeface="Soberana Sans" panose="020000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51" y="5255153"/>
            <a:ext cx="908383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Evidencia documental </a:t>
            </a:r>
            <a:br>
              <a:rPr lang="es-MX" sz="2000" b="1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</a:br>
            <a:r>
              <a:rPr lang="es-MX" sz="2000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(documentos madre)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72139" y="2475694"/>
            <a:ext cx="6326373" cy="144771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Se confirma la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nacionalidad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del solicitante mediante </a:t>
            </a:r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acta </a:t>
            </a:r>
            <a:r>
              <a:rPr lang="es-MX" sz="1800" b="1" dirty="0">
                <a:latin typeface="Soberana Sans" panose="02000000000000000000" pitchFamily="50" charset="0"/>
                <a:cs typeface="Arial" panose="020B0604020202020204" pitchFamily="34" charset="0"/>
              </a:rPr>
              <a:t>de nacimiento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,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la cual se autentifica de manera electrónica con el RENAPO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74171" y="6215743"/>
            <a:ext cx="3151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latin typeface="Soberana Sans" panose="02000000000000000000" pitchFamily="50" charset="0"/>
              </a:rPr>
              <a:t>RENAPO</a:t>
            </a:r>
            <a:r>
              <a:rPr lang="es-MX" sz="1200" dirty="0" smtClean="0">
                <a:latin typeface="Soberana Sans" panose="02000000000000000000" pitchFamily="50" charset="0"/>
              </a:rPr>
              <a:t>: Registro Nacional de Población</a:t>
            </a:r>
            <a:endParaRPr lang="es-MX" sz="1200" dirty="0">
              <a:latin typeface="Soberana Sans" panose="02000000000000000000" pitchFamily="50" charset="0"/>
            </a:endParaRPr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1079204" y="4897925"/>
            <a:ext cx="331204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MX" sz="14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El acceso a la plataforma es mediante la suscripción de </a:t>
            </a:r>
            <a:r>
              <a:rPr lang="es-MX" sz="14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cláusulas de confidencialidad </a:t>
            </a:r>
            <a:r>
              <a:rPr lang="es-MX" sz="14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y protección de datos personales.</a:t>
            </a:r>
            <a:endParaRPr lang="es-MX" sz="14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5858539" y="4849636"/>
            <a:ext cx="28814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MX" sz="1400" dirty="0">
                <a:latin typeface="Soberana Sans" panose="02000000000000000000" pitchFamily="50" charset="0"/>
                <a:cs typeface="Arial" panose="020B0604020202020204" pitchFamily="34" charset="0"/>
              </a:rPr>
              <a:t>Cada usuario tiene una contraseña misma que tiene una </a:t>
            </a:r>
            <a:r>
              <a:rPr lang="es-MX" sz="1400" b="1" dirty="0">
                <a:latin typeface="Soberana Sans" panose="02000000000000000000" pitchFamily="50" charset="0"/>
                <a:cs typeface="Arial" panose="020B0604020202020204" pitchFamily="34" charset="0"/>
              </a:rPr>
              <a:t>huella de auditoria. 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 t="13636" b="17614"/>
          <a:stretch/>
        </p:blipFill>
        <p:spPr>
          <a:xfrm>
            <a:off x="364830" y="4843352"/>
            <a:ext cx="599883" cy="847725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r="19333" b="3271"/>
          <a:stretch/>
        </p:blipFill>
        <p:spPr>
          <a:xfrm>
            <a:off x="4947962" y="4920327"/>
            <a:ext cx="816526" cy="714930"/>
          </a:xfrm>
          <a:prstGeom prst="round2DiagRect">
            <a:avLst>
              <a:gd name="adj1" fmla="val 29179"/>
              <a:gd name="adj2" fmla="val 0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19" y="2412883"/>
            <a:ext cx="1446366" cy="1850771"/>
          </a:xfrm>
          <a:prstGeom prst="rect">
            <a:avLst/>
          </a:prstGeom>
        </p:spPr>
      </p:pic>
      <p:sp>
        <p:nvSpPr>
          <p:cNvPr id="43" name="1 Título"/>
          <p:cNvSpPr txBox="1">
            <a:spLocks/>
          </p:cNvSpPr>
          <p:nvPr/>
        </p:nvSpPr>
        <p:spPr>
          <a:xfrm>
            <a:off x="350875" y="4261964"/>
            <a:ext cx="1477926" cy="37383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Validación</a:t>
            </a:r>
            <a:endParaRPr lang="es-MX" sz="1800" b="1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Evidencia documental </a:t>
            </a:r>
            <a:br>
              <a:rPr lang="es-MX" sz="2000" b="1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</a:br>
            <a:r>
              <a:rPr lang="es-MX" sz="2000" dirty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(documentos madre)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850604" y="2571387"/>
            <a:ext cx="5730949" cy="1447719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Confirmación de la nacionalidad mediante la </a:t>
            </a:r>
            <a:r>
              <a:rPr lang="es-MX" sz="1800" b="1" dirty="0">
                <a:latin typeface="Soberana Sans" panose="02000000000000000000" pitchFamily="50" charset="0"/>
                <a:cs typeface="Arial" panose="020B0604020202020204" pitchFamily="34" charset="0"/>
              </a:rPr>
              <a:t>carta de naturalización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,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es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expedida por la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Direccion General de Asuntos Jurídicos de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la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SRE.</a:t>
            </a:r>
          </a:p>
          <a:p>
            <a:pPr algn="just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La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verificación s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 realiza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mediante una consulta vía correo electrónico institucional.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174171" y="6215743"/>
            <a:ext cx="3478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 smtClean="0">
                <a:latin typeface="Soberana Sans" panose="02000000000000000000" pitchFamily="50" charset="0"/>
              </a:rPr>
              <a:t>DGAJ</a:t>
            </a:r>
            <a:r>
              <a:rPr lang="es-MX" sz="1200" dirty="0" smtClean="0">
                <a:latin typeface="Soberana Sans" panose="02000000000000000000" pitchFamily="50" charset="0"/>
              </a:rPr>
              <a:t>: Dirección General de Asuntos Jurídicos</a:t>
            </a:r>
            <a:endParaRPr lang="es-MX" sz="1200" dirty="0">
              <a:latin typeface="Soberana Sans" panose="02000000000000000000" pitchFamily="50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11" y="2514838"/>
            <a:ext cx="1828959" cy="2267909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549340" y="2651816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ángulo redondeado 16"/>
          <p:cNvSpPr/>
          <p:nvPr/>
        </p:nvSpPr>
        <p:spPr>
          <a:xfrm>
            <a:off x="549340" y="3778868"/>
            <a:ext cx="192505" cy="192505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383649" y="1459260"/>
            <a:ext cx="8375723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MX" sz="2000" b="1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Proceso de emisión de pasaportes</a:t>
            </a:r>
          </a:p>
          <a:p>
            <a:r>
              <a:rPr lang="es-MX" sz="2000" dirty="0" smtClean="0">
                <a:solidFill>
                  <a:srgbClr val="BA0C2F"/>
                </a:solidFill>
                <a:latin typeface="Soberana Sans" panose="02000000000000000000" pitchFamily="50" charset="0"/>
                <a:cs typeface="Arial" panose="020B0604020202020204" pitchFamily="34" charset="0"/>
              </a:rPr>
              <a:t>Mejores prácticas para prevenir el fraude</a:t>
            </a:r>
            <a:endParaRPr lang="es-MX" sz="2000" dirty="0">
              <a:solidFill>
                <a:srgbClr val="BA0C2F"/>
              </a:solidFill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48916" y="2492973"/>
            <a:ext cx="749968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Renovaciones de pasaporte</a:t>
            </a:r>
            <a:endParaRPr lang="es-MX" sz="1800" i="1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583472" y="3098491"/>
            <a:ext cx="7038705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Comparación Biométrica (1 a N) que genera alertas, </a:t>
            </a:r>
            <a:r>
              <a:rPr lang="es-MX" sz="1800" b="1" dirty="0" smtClean="0">
                <a:latin typeface="Soberana Sans" panose="02000000000000000000" pitchFamily="50" charset="0"/>
                <a:cs typeface="Arial" panose="020B0604020202020204" pitchFamily="34" charset="0"/>
              </a:rPr>
              <a:t>restringe la expedición de pasaportes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 a una misma persona con distinta identidad.</a:t>
            </a:r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541160" y="4186195"/>
            <a:ext cx="7038704" cy="73399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Se generan alertas del historial de pasaportes perdidos o robados. Al identificar </a:t>
            </a:r>
            <a:r>
              <a:rPr lang="es-MX" sz="1800" dirty="0">
                <a:latin typeface="Soberana Sans" panose="02000000000000000000" pitchFamily="50" charset="0"/>
                <a:cs typeface="Arial" panose="020B0604020202020204" pitchFamily="34" charset="0"/>
              </a:rPr>
              <a:t>una serie de extravíos, se inician procesos de validación de nacionalidad e identidad adicionales a los </a:t>
            </a:r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establecidos.</a:t>
            </a:r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1 Título"/>
          <p:cNvSpPr txBox="1">
            <a:spLocks/>
          </p:cNvSpPr>
          <p:nvPr/>
        </p:nvSpPr>
        <p:spPr>
          <a:xfrm>
            <a:off x="1971676" y="4981003"/>
            <a:ext cx="6791324" cy="73399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just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583474" y="5559306"/>
            <a:ext cx="7038704" cy="73399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35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35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11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1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23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/>
            <a:r>
              <a:rPr lang="es-MX" sz="1800" dirty="0" smtClean="0">
                <a:latin typeface="Soberana Sans" panose="02000000000000000000" pitchFamily="50" charset="0"/>
                <a:cs typeface="Arial" panose="020B0604020202020204" pitchFamily="34" charset="0"/>
              </a:rPr>
              <a:t>Se realizan entrevistas comparando la información y documentos que se tienen de solicitudes anteriores.</a:t>
            </a:r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 smtClean="0">
              <a:latin typeface="Soberana Sans" panose="02000000000000000000" pitchFamily="50" charset="0"/>
              <a:cs typeface="Arial" panose="020B0604020202020204" pitchFamily="34" charset="0"/>
            </a:endParaRPr>
          </a:p>
          <a:p>
            <a:pPr algn="l"/>
            <a:endParaRPr lang="es-MX" sz="1800" dirty="0">
              <a:latin typeface="Soberana Sans" panose="020000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094" y="3166456"/>
            <a:ext cx="710292" cy="6340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04" y="4130039"/>
            <a:ext cx="729344" cy="7293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777" y="5239027"/>
            <a:ext cx="1146147" cy="1152244"/>
          </a:xfrm>
          <a:prstGeom prst="rect">
            <a:avLst/>
          </a:prstGeom>
        </p:spPr>
      </p:pic>
      <p:sp>
        <p:nvSpPr>
          <p:cNvPr id="27" name="Rectángulo redondeado 26"/>
          <p:cNvSpPr/>
          <p:nvPr/>
        </p:nvSpPr>
        <p:spPr>
          <a:xfrm>
            <a:off x="406234" y="3219044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Rectángulo redondeado 34"/>
          <p:cNvSpPr/>
          <p:nvPr/>
        </p:nvSpPr>
        <p:spPr>
          <a:xfrm>
            <a:off x="392586" y="4281491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redondeado 35"/>
          <p:cNvSpPr/>
          <p:nvPr/>
        </p:nvSpPr>
        <p:spPr>
          <a:xfrm>
            <a:off x="392586" y="5676747"/>
            <a:ext cx="134926" cy="134926"/>
          </a:xfrm>
          <a:prstGeom prst="roundRect">
            <a:avLst/>
          </a:prstGeom>
          <a:solidFill>
            <a:srgbClr val="00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55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PAÑA PASAPORTES 2014 v9 al 9 n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CAMPAÑA PASAPORTES 2014 v9 al 9 nov</Template>
  <TotalTime>22500</TotalTime>
  <Words>1063</Words>
  <Application>Microsoft Office PowerPoint</Application>
  <PresentationFormat>Presentación en pantalla (4:3)</PresentationFormat>
  <Paragraphs>127</Paragraphs>
  <Slides>25</Slides>
  <Notes>17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MS PGothic</vt:lpstr>
      <vt:lpstr>Arial</vt:lpstr>
      <vt:lpstr>Calibri</vt:lpstr>
      <vt:lpstr>Soberana Sans</vt:lpstr>
      <vt:lpstr>Wingdings</vt:lpstr>
      <vt:lpstr>CAMPAÑA PASAPORTES 2014 v9 al 9 nov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agarciaf@sre.gob.mx</dc:creator>
  <cp:lastModifiedBy>México</cp:lastModifiedBy>
  <cp:revision>1749</cp:revision>
  <cp:lastPrinted>2017-07-14T23:37:18Z</cp:lastPrinted>
  <dcterms:created xsi:type="dcterms:W3CDTF">2015-02-26T15:35:09Z</dcterms:created>
  <dcterms:modified xsi:type="dcterms:W3CDTF">2017-07-18T00:52:06Z</dcterms:modified>
</cp:coreProperties>
</file>