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70" r:id="rId6"/>
    <p:sldId id="272" r:id="rId7"/>
    <p:sldId id="273" r:id="rId8"/>
    <p:sldId id="271" r:id="rId9"/>
    <p:sldId id="260" r:id="rId10"/>
    <p:sldId id="261" r:id="rId11"/>
    <p:sldId id="262" r:id="rId12"/>
    <p:sldId id="263" r:id="rId13"/>
    <p:sldId id="264" r:id="rId14"/>
    <p:sldId id="274" r:id="rId15"/>
    <p:sldId id="275" r:id="rId16"/>
    <p:sldId id="266" r:id="rId17"/>
    <p:sldId id="267" r:id="rId18"/>
    <p:sldId id="276" r:id="rId19"/>
  </p:sldIdLst>
  <p:sldSz cx="9144000" cy="6858000" type="screen4x3"/>
  <p:notesSz cx="7010400"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6699"/>
    <a:srgbClr val="666699"/>
    <a:srgbClr val="3366FF"/>
    <a:srgbClr val="003366"/>
    <a:srgbClr val="0099FF"/>
    <a:srgbClr val="660066"/>
    <a:srgbClr val="6600CC"/>
    <a:srgbClr val="990099"/>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180"/>
          </a:xfrm>
          <a:prstGeom prst="rect">
            <a:avLst/>
          </a:prstGeom>
        </p:spPr>
        <p:txBody>
          <a:bodyPr vert="horz" lIns="92728" tIns="46364" rIns="92728" bIns="46364" rtlCol="0"/>
          <a:lstStyle>
            <a:lvl1pPr algn="l">
              <a:defRPr sz="1200"/>
            </a:lvl1pPr>
          </a:lstStyle>
          <a:p>
            <a:endParaRPr lang="es-MX" dirty="0"/>
          </a:p>
        </p:txBody>
      </p:sp>
      <p:sp>
        <p:nvSpPr>
          <p:cNvPr id="3" name="2 Marcador de fecha"/>
          <p:cNvSpPr>
            <a:spLocks noGrp="1"/>
          </p:cNvSpPr>
          <p:nvPr>
            <p:ph type="dt" sz="quarter" idx="1"/>
          </p:nvPr>
        </p:nvSpPr>
        <p:spPr>
          <a:xfrm>
            <a:off x="3970938" y="0"/>
            <a:ext cx="3037840" cy="464180"/>
          </a:xfrm>
          <a:prstGeom prst="rect">
            <a:avLst/>
          </a:prstGeom>
        </p:spPr>
        <p:txBody>
          <a:bodyPr vert="horz" lIns="92728" tIns="46364" rIns="92728" bIns="46364" rtlCol="0"/>
          <a:lstStyle>
            <a:lvl1pPr algn="r">
              <a:defRPr sz="1200"/>
            </a:lvl1pPr>
          </a:lstStyle>
          <a:p>
            <a:fld id="{BF8068A5-F7E9-4445-8C22-F336315583AA}" type="datetimeFigureOut">
              <a:rPr lang="es-MX" smtClean="0"/>
              <a:pPr/>
              <a:t>16/06/2012</a:t>
            </a:fld>
            <a:endParaRPr lang="es-MX" dirty="0"/>
          </a:p>
        </p:txBody>
      </p:sp>
      <p:sp>
        <p:nvSpPr>
          <p:cNvPr id="4" name="3 Marcador de pie de página"/>
          <p:cNvSpPr>
            <a:spLocks noGrp="1"/>
          </p:cNvSpPr>
          <p:nvPr>
            <p:ph type="ftr" sz="quarter" idx="2"/>
          </p:nvPr>
        </p:nvSpPr>
        <p:spPr>
          <a:xfrm>
            <a:off x="0" y="8830622"/>
            <a:ext cx="3037840" cy="464180"/>
          </a:xfrm>
          <a:prstGeom prst="rect">
            <a:avLst/>
          </a:prstGeom>
        </p:spPr>
        <p:txBody>
          <a:bodyPr vert="horz" lIns="92728" tIns="46364" rIns="92728" bIns="46364"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970938" y="8830622"/>
            <a:ext cx="3037840" cy="464180"/>
          </a:xfrm>
          <a:prstGeom prst="rect">
            <a:avLst/>
          </a:prstGeom>
        </p:spPr>
        <p:txBody>
          <a:bodyPr vert="horz" lIns="92728" tIns="46364" rIns="92728" bIns="46364" rtlCol="0" anchor="b"/>
          <a:lstStyle>
            <a:lvl1pPr algn="r">
              <a:defRPr sz="1200"/>
            </a:lvl1pPr>
          </a:lstStyle>
          <a:p>
            <a:fld id="{962FD537-82D1-40FE-A83E-FA5B13101A0A}" type="slidenum">
              <a:rPr lang="es-MX" smtClean="0"/>
              <a:pPr/>
              <a:t>‹Nº›</a:t>
            </a:fld>
            <a:endParaRPr lang="es-MX" dirty="0"/>
          </a:p>
        </p:txBody>
      </p:sp>
    </p:spTree>
    <p:extLst>
      <p:ext uri="{BB962C8B-B14F-4D97-AF65-F5344CB8AC3E}">
        <p14:creationId xmlns:p14="http://schemas.microsoft.com/office/powerpoint/2010/main" xmlns="" val="3565974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2728" tIns="46364" rIns="92728" bIns="46364" rtlCol="0"/>
          <a:lstStyle>
            <a:lvl1pPr algn="l">
              <a:defRPr sz="1200"/>
            </a:lvl1pPr>
          </a:lstStyle>
          <a:p>
            <a:endParaRPr lang="es-MX" dirty="0"/>
          </a:p>
        </p:txBody>
      </p:sp>
      <p:sp>
        <p:nvSpPr>
          <p:cNvPr id="3" name="2 Marcador de fecha"/>
          <p:cNvSpPr>
            <a:spLocks noGrp="1"/>
          </p:cNvSpPr>
          <p:nvPr>
            <p:ph type="dt" idx="1"/>
          </p:nvPr>
        </p:nvSpPr>
        <p:spPr>
          <a:xfrm>
            <a:off x="3970938" y="0"/>
            <a:ext cx="3037840" cy="464820"/>
          </a:xfrm>
          <a:prstGeom prst="rect">
            <a:avLst/>
          </a:prstGeom>
        </p:spPr>
        <p:txBody>
          <a:bodyPr vert="horz" lIns="92728" tIns="46364" rIns="92728" bIns="46364" rtlCol="0"/>
          <a:lstStyle>
            <a:lvl1pPr algn="r">
              <a:defRPr sz="1200"/>
            </a:lvl1pPr>
          </a:lstStyle>
          <a:p>
            <a:fld id="{B7575FB6-32D4-4069-A6BE-37E515D79FD4}" type="datetimeFigureOut">
              <a:rPr lang="es-MX" smtClean="0"/>
              <a:pPr/>
              <a:t>16/06/2012</a:t>
            </a:fld>
            <a:endParaRPr lang="es-MX" dirty="0"/>
          </a:p>
        </p:txBody>
      </p:sp>
      <p:sp>
        <p:nvSpPr>
          <p:cNvPr id="4" name="3 Marcador de imagen de diapositiva"/>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2728" tIns="46364" rIns="92728" bIns="46364" rtlCol="0" anchor="ctr"/>
          <a:lstStyle/>
          <a:p>
            <a:endParaRPr lang="es-MX" dirty="0"/>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2728" tIns="46364" rIns="92728" bIns="46364"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2728" tIns="46364" rIns="92728" bIns="46364"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2728" tIns="46364" rIns="92728" bIns="46364" rtlCol="0" anchor="b"/>
          <a:lstStyle>
            <a:lvl1pPr algn="r">
              <a:defRPr sz="1200"/>
            </a:lvl1pPr>
          </a:lstStyle>
          <a:p>
            <a:fld id="{767AF377-FD48-425A-9321-70426FCDE4F2}" type="slidenum">
              <a:rPr lang="es-MX" smtClean="0"/>
              <a:pPr/>
              <a:t>‹Nº›</a:t>
            </a:fld>
            <a:endParaRPr lang="es-MX" dirty="0"/>
          </a:p>
        </p:txBody>
      </p:sp>
    </p:spTree>
    <p:extLst>
      <p:ext uri="{BB962C8B-B14F-4D97-AF65-F5344CB8AC3E}">
        <p14:creationId xmlns:p14="http://schemas.microsoft.com/office/powerpoint/2010/main" xmlns="" val="1510393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467A0818-894E-425F-A382-4864A5D59FE1}" type="datetimeFigureOut">
              <a:rPr lang="es-MX" smtClean="0"/>
              <a:pPr/>
              <a:t>16/06/2012</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7655B44B-79F2-4E2A-832D-E0F57A7E6B55}" type="slidenum">
              <a:rPr lang="es-MX" smtClean="0"/>
              <a:pPr/>
              <a:t>‹Nº›</a:t>
            </a:fld>
            <a:endParaRPr lang="es-MX"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alpha val="25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A0818-894E-425F-A382-4864A5D59FE1}" type="datetimeFigureOut">
              <a:rPr lang="es-MX" smtClean="0"/>
              <a:pPr/>
              <a:t>16/06/2012</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55B44B-79F2-4E2A-832D-E0F57A7E6B55}"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2500306"/>
            <a:ext cx="9144000" cy="2286016"/>
          </a:xfrm>
          <a:prstGeom prst="rect">
            <a:avLst/>
          </a:prstGeom>
          <a:solidFill>
            <a:schemeClr val="bg2">
              <a:lumMod val="90000"/>
              <a:alpha val="85000"/>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endParaRPr lang="es-MX" sz="1100" dirty="0">
              <a:solidFill>
                <a:schemeClr val="tx1"/>
              </a:solidFill>
              <a:latin typeface="Times New Roman" pitchFamily="18" charset="0"/>
            </a:endParaRPr>
          </a:p>
        </p:txBody>
      </p:sp>
      <p:sp>
        <p:nvSpPr>
          <p:cNvPr id="6" name="5 Redondear rectángulo de esquina diagonal"/>
          <p:cNvSpPr/>
          <p:nvPr/>
        </p:nvSpPr>
        <p:spPr>
          <a:xfrm>
            <a:off x="0" y="1785926"/>
            <a:ext cx="9144000" cy="295276"/>
          </a:xfrm>
          <a:prstGeom prst="round2DiagRect">
            <a:avLst/>
          </a:prstGeom>
          <a:solidFill>
            <a:schemeClr val="bg1">
              <a:lumMod val="75000"/>
            </a:schemeClr>
          </a:solidFill>
          <a:ln>
            <a:solidFill>
              <a:schemeClr val="bg1">
                <a:lumMod val="9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sp>
        <p:nvSpPr>
          <p:cNvPr id="7" name="6 Redondear rectángulo de esquina diagonal"/>
          <p:cNvSpPr/>
          <p:nvPr/>
        </p:nvSpPr>
        <p:spPr>
          <a:xfrm>
            <a:off x="0" y="1357298"/>
            <a:ext cx="9144000" cy="428628"/>
          </a:xfrm>
          <a:prstGeom prst="round2DiagRect">
            <a:avLst/>
          </a:prstGeom>
          <a:solidFill>
            <a:schemeClr val="bg2">
              <a:lumMod val="90000"/>
              <a:alpha val="88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pic>
        <p:nvPicPr>
          <p:cNvPr id="14" name="13 Imagen" descr="mapa republica por estados.jpg"/>
          <p:cNvPicPr>
            <a:picLocks noChangeAspect="1"/>
          </p:cNvPicPr>
          <p:nvPr/>
        </p:nvPicPr>
        <p:blipFill>
          <a:blip r:embed="rId2" cstate="print">
            <a:clrChange>
              <a:clrFrom>
                <a:srgbClr val="FFFFFF"/>
              </a:clrFrom>
              <a:clrTo>
                <a:srgbClr val="FFFFFF">
                  <a:alpha val="0"/>
                </a:srgbClr>
              </a:clrTo>
            </a:clrChange>
          </a:blip>
          <a:stretch>
            <a:fillRect/>
          </a:stretch>
        </p:blipFill>
        <p:spPr>
          <a:xfrm>
            <a:off x="1362990" y="1412776"/>
            <a:ext cx="3929090" cy="2486008"/>
          </a:xfrm>
          <a:prstGeom prst="rect">
            <a:avLst/>
          </a:prstGeom>
        </p:spPr>
      </p:pic>
      <p:sp>
        <p:nvSpPr>
          <p:cNvPr id="50" name="49 Rectángulo"/>
          <p:cNvSpPr/>
          <p:nvPr/>
        </p:nvSpPr>
        <p:spPr>
          <a:xfrm>
            <a:off x="3801616" y="2924944"/>
            <a:ext cx="914400" cy="914400"/>
          </a:xfrm>
          <a:prstGeom prst="rect">
            <a:avLst/>
          </a:prstGeom>
          <a:noFill/>
          <a:ln>
            <a:solidFill>
              <a:schemeClr val="tx1">
                <a:lumMod val="50000"/>
                <a:lumOff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2" name="Picture 9" descr="MAPa blancoSIN FONDO"/>
          <p:cNvPicPr>
            <a:picLocks noChangeAspect="1" noChangeArrowheads="1"/>
          </p:cNvPicPr>
          <p:nvPr/>
        </p:nvPicPr>
        <p:blipFill>
          <a:blip r:embed="rId3" cstate="print"/>
          <a:srcRect l="7954" t="21312" r="34711" b="27783"/>
          <a:stretch>
            <a:fillRect/>
          </a:stretch>
        </p:blipFill>
        <p:spPr bwMode="auto">
          <a:xfrm>
            <a:off x="4427984" y="3284984"/>
            <a:ext cx="2000264" cy="1351530"/>
          </a:xfrm>
          <a:prstGeom prst="rect">
            <a:avLst/>
          </a:prstGeom>
          <a:noFill/>
          <a:ln>
            <a:solidFill>
              <a:schemeClr val="bg2">
                <a:lumMod val="50000"/>
              </a:schemeClr>
            </a:solidFill>
          </a:ln>
          <a:effectLst>
            <a:outerShdw dist="35921" dir="2700000" algn="ctr" rotWithShape="0">
              <a:srgbClr val="002570"/>
            </a:outerShdw>
          </a:effectLst>
        </p:spPr>
      </p:pic>
      <p:sp>
        <p:nvSpPr>
          <p:cNvPr id="51" name="50 CuadroTexto"/>
          <p:cNvSpPr txBox="1"/>
          <p:nvPr/>
        </p:nvSpPr>
        <p:spPr>
          <a:xfrm>
            <a:off x="0" y="4827280"/>
            <a:ext cx="9144000" cy="920179"/>
          </a:xfrm>
          <a:prstGeom prst="rect">
            <a:avLst/>
          </a:prstGeom>
          <a:gradFill flip="none" rotWithShape="1">
            <a:gsLst>
              <a:gs pos="0">
                <a:schemeClr val="lt1">
                  <a:tint val="40000"/>
                  <a:satMod val="350000"/>
                </a:schemeClr>
              </a:gs>
              <a:gs pos="40000">
                <a:schemeClr val="lt1">
                  <a:tint val="45000"/>
                  <a:shade val="99000"/>
                  <a:satMod val="350000"/>
                </a:schemeClr>
              </a:gs>
              <a:gs pos="100000">
                <a:schemeClr val="lt1">
                  <a:shade val="20000"/>
                  <a:satMod val="255000"/>
                </a:schemeClr>
              </a:gs>
            </a:gsLst>
            <a:path path="circle">
              <a:fillToRect t="100000" r="100000"/>
            </a:path>
            <a:tileRect l="-100000" b="-100000"/>
          </a:gradFill>
          <a:ln cap="rnd"/>
          <a:effectLst>
            <a:innerShdw blurRad="63500" dist="50800" dir="5400000">
              <a:prstClr val="black">
                <a:alpha val="50000"/>
              </a:prstClr>
            </a:innerShdw>
          </a:effectLst>
        </p:spPr>
        <p:style>
          <a:lnRef idx="0">
            <a:scrgbClr r="0" g="0" b="0"/>
          </a:lnRef>
          <a:fillRef idx="1002">
            <a:schemeClr val="lt1"/>
          </a:fillRef>
          <a:effectRef idx="0">
            <a:scrgbClr r="0" g="0" b="0"/>
          </a:effectRef>
          <a:fontRef idx="major"/>
        </p:style>
        <p:txBody>
          <a:bodyPr wrap="square" tIns="288000" bIns="288000" rtlCol="0" anchor="t">
            <a:spAutoFit/>
          </a:bodyPr>
          <a:lstStyle/>
          <a:p>
            <a:pPr algn="just">
              <a:spcBef>
                <a:spcPts val="1200"/>
              </a:spcBef>
            </a:pPr>
            <a:r>
              <a:rPr lang="es-MX" sz="2200" b="1" dirty="0" smtClean="0">
                <a:solidFill>
                  <a:schemeClr val="accent1">
                    <a:lumMod val="75000"/>
                  </a:schemeClr>
                </a:solidFill>
                <a:effectLst>
                  <a:outerShdw blurRad="38100" dist="38100" dir="2700000" algn="tl">
                    <a:srgbClr val="000000">
                      <a:alpha val="43137"/>
                    </a:srgbClr>
                  </a:outerShdw>
                </a:effectLst>
                <a:latin typeface="Arial Black" pitchFamily="34" charset="0"/>
                <a:ea typeface="Arial Unicode MS" pitchFamily="34" charset="-128"/>
                <a:cs typeface="Arial Unicode MS" pitchFamily="34" charset="-128"/>
              </a:rPr>
              <a:t>	 	</a:t>
            </a:r>
            <a:endParaRPr lang="es-MX" sz="2400" dirty="0">
              <a:solidFill>
                <a:schemeClr val="accent1">
                  <a:lumMod val="75000"/>
                </a:schemeClr>
              </a:solidFill>
              <a:latin typeface="Arial Black" pitchFamily="34" charset="0"/>
              <a:ea typeface="Arial Unicode MS" pitchFamily="34" charset="-128"/>
              <a:cs typeface="Arial Unicode MS" pitchFamily="34" charset="-128"/>
            </a:endParaRPr>
          </a:p>
        </p:txBody>
      </p:sp>
      <p:sp>
        <p:nvSpPr>
          <p:cNvPr id="52" name="51 CuadroTexto"/>
          <p:cNvSpPr txBox="1"/>
          <p:nvPr/>
        </p:nvSpPr>
        <p:spPr>
          <a:xfrm>
            <a:off x="5940152" y="6381328"/>
            <a:ext cx="3060434" cy="307777"/>
          </a:xfrm>
          <a:prstGeom prst="rect">
            <a:avLst/>
          </a:prstGeom>
          <a:noFill/>
        </p:spPr>
        <p:txBody>
          <a:bodyPr wrap="square" rtlCol="0">
            <a:spAutoFit/>
          </a:bodyPr>
          <a:lstStyle/>
          <a:p>
            <a:pPr algn="r"/>
            <a:r>
              <a:rPr lang="es-MX" sz="1400" b="1" i="1" dirty="0" smtClean="0">
                <a:solidFill>
                  <a:schemeClr val="tx1">
                    <a:lumMod val="65000"/>
                    <a:lumOff val="35000"/>
                  </a:schemeClr>
                </a:solidFill>
                <a:latin typeface="Arial" pitchFamily="34" charset="0"/>
                <a:cs typeface="Arial" pitchFamily="34" charset="0"/>
              </a:rPr>
              <a:t>Junio 2012</a:t>
            </a:r>
            <a:endParaRPr lang="es-MX" sz="1400" b="1" i="1" dirty="0">
              <a:solidFill>
                <a:schemeClr val="tx1">
                  <a:lumMod val="65000"/>
                  <a:lumOff val="35000"/>
                </a:schemeClr>
              </a:solidFill>
              <a:latin typeface="Arial" pitchFamily="34" charset="0"/>
              <a:cs typeface="Arial" pitchFamily="34" charset="0"/>
            </a:endParaRPr>
          </a:p>
        </p:txBody>
      </p:sp>
      <p:sp>
        <p:nvSpPr>
          <p:cNvPr id="13" name="12 CuadroTexto"/>
          <p:cNvSpPr txBox="1"/>
          <p:nvPr/>
        </p:nvSpPr>
        <p:spPr>
          <a:xfrm>
            <a:off x="179512" y="4797152"/>
            <a:ext cx="8640960" cy="1015663"/>
          </a:xfrm>
          <a:prstGeom prst="rect">
            <a:avLst/>
          </a:prstGeom>
          <a:noFill/>
        </p:spPr>
        <p:txBody>
          <a:bodyPr wrap="square" rtlCol="0">
            <a:spAutoFit/>
          </a:bodyPr>
          <a:lstStyle/>
          <a:p>
            <a:pPr algn="ctr"/>
            <a:r>
              <a:rPr lang="es-MX" sz="2000" b="1"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INFORME NACIONAL DE TRATA Y TRÁFICO DE PERSONAS. RETOS Y PROSPECTIVAS EN EL COMBATE A ESTOS DELITOS</a:t>
            </a:r>
            <a:endParaRPr lang="es-MX" sz="2000" b="1"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467544" y="187304"/>
            <a:ext cx="1500194" cy="955679"/>
          </a:xfrm>
          <a:prstGeom prst="ellipse">
            <a:avLst/>
          </a:prstGeom>
          <a:ln>
            <a:noFill/>
          </a:ln>
          <a:effectLst>
            <a:softEdge rad="112500"/>
          </a:effectLst>
        </p:spPr>
      </p:pic>
      <p:sp>
        <p:nvSpPr>
          <p:cNvPr id="7" name="6 CuadroTexto"/>
          <p:cNvSpPr txBox="1"/>
          <p:nvPr/>
        </p:nvSpPr>
        <p:spPr>
          <a:xfrm>
            <a:off x="5868144" y="188640"/>
            <a:ext cx="3024336" cy="369332"/>
          </a:xfrm>
          <a:prstGeom prst="rect">
            <a:avLst/>
          </a:prstGeom>
          <a:noFill/>
        </p:spPr>
        <p:txBody>
          <a:bodyPr wrap="square" rtlCol="0">
            <a:spAutoFit/>
          </a:bodyPr>
          <a:lstStyle/>
          <a:p>
            <a:pPr lvl="0"/>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 TRATA DE PERSONAS</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8" name="7 CuadroTexto"/>
          <p:cNvSpPr txBox="1"/>
          <p:nvPr/>
        </p:nvSpPr>
        <p:spPr>
          <a:xfrm>
            <a:off x="467544" y="908720"/>
            <a:ext cx="8280920" cy="5909310"/>
          </a:xfrm>
          <a:prstGeom prst="rect">
            <a:avLst/>
          </a:prstGeom>
          <a:noFill/>
        </p:spPr>
        <p:txBody>
          <a:bodyPr wrap="square" rtlCol="0">
            <a:spAutoFit/>
          </a:bodyPr>
          <a:lstStyle/>
          <a:p>
            <a:pPr algn="just">
              <a:lnSpc>
                <a:spcPct val="150000"/>
              </a:lnSpc>
            </a:pPr>
            <a:r>
              <a:rPr lang="es-ES" sz="1600" dirty="0" smtClean="0">
                <a:solidFill>
                  <a:schemeClr val="tx2"/>
                </a:solidFill>
                <a:latin typeface="Arial" pitchFamily="34" charset="0"/>
                <a:cs typeface="Arial" pitchFamily="34" charset="0"/>
              </a:rPr>
              <a:t> </a:t>
            </a:r>
          </a:p>
          <a:p>
            <a:pPr algn="just">
              <a:lnSpc>
                <a:spcPct val="150000"/>
              </a:lnSpc>
            </a:pPr>
            <a:r>
              <a:rPr lang="es-ES" sz="1600" dirty="0" smtClean="0">
                <a:solidFill>
                  <a:schemeClr val="tx2"/>
                </a:solidFill>
                <a:latin typeface="Arial" pitchFamily="34" charset="0"/>
                <a:cs typeface="Arial" pitchFamily="34" charset="0"/>
              </a:rPr>
              <a:t>Mujeres                                                               Organizaciones delictivas trasnacionales</a:t>
            </a:r>
          </a:p>
          <a:p>
            <a:pPr algn="just">
              <a:lnSpc>
                <a:spcPct val="150000"/>
              </a:lnSpc>
            </a:pPr>
            <a:r>
              <a:rPr lang="es-ES" sz="1600" dirty="0" smtClean="0">
                <a:solidFill>
                  <a:schemeClr val="tx2"/>
                </a:solidFill>
                <a:latin typeface="Arial" pitchFamily="34" charset="0"/>
                <a:cs typeface="Arial" pitchFamily="34" charset="0"/>
              </a:rPr>
              <a:t>  Niñas                                                                    Organizaciones delictivas regionales</a:t>
            </a:r>
            <a:endParaRPr lang="es-ES" sz="1600" dirty="0">
              <a:solidFill>
                <a:schemeClr val="tx2"/>
              </a:solidFill>
              <a:latin typeface="Arial" pitchFamily="34" charset="0"/>
              <a:cs typeface="Arial" pitchFamily="34" charset="0"/>
            </a:endParaRPr>
          </a:p>
          <a:p>
            <a:pPr algn="just">
              <a:lnSpc>
                <a:spcPct val="150000"/>
              </a:lnSpc>
            </a:pPr>
            <a:r>
              <a:rPr lang="es-ES" sz="1600" dirty="0" smtClean="0">
                <a:solidFill>
                  <a:schemeClr val="tx2"/>
                </a:solidFill>
                <a:latin typeface="Arial" pitchFamily="34" charset="0"/>
                <a:cs typeface="Arial" pitchFamily="34" charset="0"/>
              </a:rPr>
              <a:t>  Niños                                                                   Organizaciones delictivas locales</a:t>
            </a:r>
          </a:p>
          <a:p>
            <a:pPr algn="just">
              <a:lnSpc>
                <a:spcPct val="150000"/>
              </a:lnSpc>
            </a:pPr>
            <a:r>
              <a:rPr lang="es-ES" sz="1600" dirty="0" smtClean="0">
                <a:solidFill>
                  <a:schemeClr val="tx2"/>
                </a:solidFill>
                <a:latin typeface="Arial" pitchFamily="34" charset="0"/>
                <a:cs typeface="Arial" pitchFamily="34" charset="0"/>
              </a:rPr>
              <a:t>                                                                             Organizaciones delictivas domésticas </a:t>
            </a:r>
            <a:endParaRPr lang="es-ES" sz="1600" dirty="0">
              <a:solidFill>
                <a:schemeClr val="tx2"/>
              </a:solidFill>
              <a:latin typeface="Arial" pitchFamily="34" charset="0"/>
              <a:cs typeface="Arial" pitchFamily="34" charset="0"/>
            </a:endParaRPr>
          </a:p>
          <a:p>
            <a:pPr algn="just">
              <a:lnSpc>
                <a:spcPct val="150000"/>
              </a:lnSpc>
            </a:pPr>
            <a:endParaRPr lang="es-ES"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Modos de operación </a:t>
            </a:r>
            <a:r>
              <a:rPr lang="es-ES" sz="1600" dirty="0" smtClean="0">
                <a:solidFill>
                  <a:schemeClr val="tx2"/>
                </a:solidFill>
                <a:latin typeface="Arial" pitchFamily="34" charset="0"/>
                <a:cs typeface="Arial" pitchFamily="34" charset="0"/>
              </a:rPr>
              <a:t>que facilitan la comisión del delito. </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Utilización de tecnologías de punta e infraestructuras </a:t>
            </a:r>
            <a:r>
              <a:rPr lang="es-CR" sz="1600" dirty="0" smtClean="0">
                <a:solidFill>
                  <a:schemeClr val="tx2"/>
                </a:solidFill>
                <a:latin typeface="Arial" pitchFamily="34" charset="0"/>
                <a:cs typeface="Arial" pitchFamily="34" charset="0"/>
              </a:rPr>
              <a:t>en el método de operación, reclutamiento y enganche (enganche de víctimas de cualquier parte del mundo).</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Operación en tiempo real.</a:t>
            </a:r>
          </a:p>
          <a:p>
            <a:pPr algn="just">
              <a:lnSpc>
                <a:spcPct val="150000"/>
              </a:lnSpc>
            </a:pPr>
            <a:endParaRPr lang="es-CR"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CR" sz="1600" dirty="0" smtClean="0">
                <a:solidFill>
                  <a:schemeClr val="tx2"/>
                </a:solidFill>
                <a:latin typeface="Arial" pitchFamily="34" charset="0"/>
                <a:cs typeface="Arial" pitchFamily="34" charset="0"/>
              </a:rPr>
              <a:t>En México </a:t>
            </a:r>
            <a:r>
              <a:rPr lang="es-ES" sz="1600" dirty="0" smtClean="0">
                <a:solidFill>
                  <a:schemeClr val="tx2"/>
                </a:solidFill>
                <a:latin typeface="Arial" pitchFamily="34" charset="0"/>
                <a:cs typeface="Arial" pitchFamily="34" charset="0"/>
              </a:rPr>
              <a:t>la principal zona de enganche es el sureste del país. </a:t>
            </a:r>
          </a:p>
          <a:p>
            <a:pPr marL="285750" indent="-285750" algn="just">
              <a:lnSpc>
                <a:spcPct val="150000"/>
              </a:lnSpc>
              <a:buFont typeface="Arial" pitchFamily="34" charset="0"/>
              <a:buChar char="•"/>
            </a:pPr>
            <a:r>
              <a:rPr lang="es-ES" sz="1600" dirty="0" smtClean="0">
                <a:solidFill>
                  <a:schemeClr val="tx2"/>
                </a:solidFill>
                <a:latin typeface="Arial" pitchFamily="34" charset="0"/>
                <a:cs typeface="Arial" pitchFamily="34" charset="0"/>
              </a:rPr>
              <a:t>El trabajo de inteligencia: </a:t>
            </a:r>
            <a:r>
              <a:rPr lang="es-CR" sz="1600" dirty="0">
                <a:solidFill>
                  <a:schemeClr val="tx2"/>
                </a:solidFill>
                <a:latin typeface="Arial" pitchFamily="34" charset="0"/>
                <a:cs typeface="Arial" pitchFamily="34" charset="0"/>
              </a:rPr>
              <a:t>E</a:t>
            </a:r>
            <a:r>
              <a:rPr lang="es-CR" sz="1600" dirty="0" smtClean="0">
                <a:solidFill>
                  <a:schemeClr val="tx2"/>
                </a:solidFill>
                <a:latin typeface="Arial" pitchFamily="34" charset="0"/>
                <a:cs typeface="Arial" pitchFamily="34" charset="0"/>
              </a:rPr>
              <a:t>n 2011, identificación de </a:t>
            </a:r>
            <a:r>
              <a:rPr lang="es-ES" sz="1600" dirty="0" smtClean="0">
                <a:solidFill>
                  <a:schemeClr val="tx2"/>
                </a:solidFill>
                <a:latin typeface="Arial" pitchFamily="34" charset="0"/>
                <a:cs typeface="Arial" pitchFamily="34" charset="0"/>
              </a:rPr>
              <a:t>diez entidades federativas con el índice más alto de sitios de explotación</a:t>
            </a:r>
          </a:p>
          <a:p>
            <a:pPr marL="285750" indent="-285750" algn="just">
              <a:lnSpc>
                <a:spcPct val="150000"/>
              </a:lnSpc>
              <a:buFont typeface="Arial" pitchFamily="34" charset="0"/>
              <a:buChar char="•"/>
            </a:pPr>
            <a:r>
              <a:rPr lang="es-ES" sz="1600" dirty="0" smtClean="0">
                <a:solidFill>
                  <a:schemeClr val="tx2"/>
                </a:solidFill>
                <a:latin typeface="Arial" pitchFamily="34" charset="0"/>
                <a:cs typeface="Arial" pitchFamily="34" charset="0"/>
              </a:rPr>
              <a:t>Más de 54 puntos donde las víctimas son explotadas.</a:t>
            </a:r>
            <a:endParaRPr lang="es-MX" sz="1600" dirty="0" smtClean="0">
              <a:solidFill>
                <a:schemeClr val="tx2"/>
              </a:solidFill>
              <a:latin typeface="Arial" pitchFamily="34" charset="0"/>
              <a:cs typeface="Arial" pitchFamily="34" charset="0"/>
            </a:endParaRPr>
          </a:p>
          <a:p>
            <a:r>
              <a:rPr lang="es-MX" dirty="0" smtClean="0"/>
              <a:t>                                      </a:t>
            </a:r>
            <a:endParaRPr lang="es-MX" dirty="0"/>
          </a:p>
        </p:txBody>
      </p:sp>
      <p:sp>
        <p:nvSpPr>
          <p:cNvPr id="3" name="2 Elipse"/>
          <p:cNvSpPr/>
          <p:nvPr/>
        </p:nvSpPr>
        <p:spPr>
          <a:xfrm>
            <a:off x="2123728" y="1196752"/>
            <a:ext cx="1872208" cy="1584176"/>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MX" dirty="0">
                <a:solidFill>
                  <a:schemeClr val="bg2"/>
                </a:solidFill>
                <a:latin typeface="Arial" pitchFamily="34" charset="0"/>
                <a:cs typeface="Arial" pitchFamily="34" charset="0"/>
              </a:rPr>
              <a:t>Trata de Personas</a:t>
            </a:r>
          </a:p>
        </p:txBody>
      </p:sp>
      <p:sp>
        <p:nvSpPr>
          <p:cNvPr id="9" name="8 Flecha arriba"/>
          <p:cNvSpPr/>
          <p:nvPr/>
        </p:nvSpPr>
        <p:spPr>
          <a:xfrm rot="5400000">
            <a:off x="4204958" y="1022110"/>
            <a:ext cx="276818" cy="97494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Flecha arriba"/>
          <p:cNvSpPr/>
          <p:nvPr/>
        </p:nvSpPr>
        <p:spPr>
          <a:xfrm rot="5400000">
            <a:off x="4294152" y="1739494"/>
            <a:ext cx="288030" cy="1074760"/>
          </a:xfrm>
          <a:prstGeom prst="upArrow">
            <a:avLst>
              <a:gd name="adj1" fmla="val 500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arriba"/>
          <p:cNvSpPr/>
          <p:nvPr/>
        </p:nvSpPr>
        <p:spPr>
          <a:xfrm rot="5400000">
            <a:off x="4366227" y="1433925"/>
            <a:ext cx="275438"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13 Flecha arriba"/>
          <p:cNvSpPr/>
          <p:nvPr/>
        </p:nvSpPr>
        <p:spPr>
          <a:xfrm rot="5400000">
            <a:off x="4125705" y="1931083"/>
            <a:ext cx="288029" cy="126764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Flecha izquierda y derecha"/>
          <p:cNvSpPr/>
          <p:nvPr/>
        </p:nvSpPr>
        <p:spPr>
          <a:xfrm>
            <a:off x="1217641" y="1648224"/>
            <a:ext cx="90608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chemeClr val="tx2"/>
                </a:solidFill>
                <a:effectLst/>
                <a:latin typeface="Arial" pitchFamily="34" charset="0"/>
                <a:cs typeface="Arial" pitchFamily="34" charset="0"/>
              </a:rPr>
              <a:t>Zonas de enganche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515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1052736"/>
            <a:ext cx="8208912" cy="615553"/>
          </a:xfrm>
          <a:prstGeom prst="rect">
            <a:avLst/>
          </a:prstGeom>
          <a:noFill/>
        </p:spPr>
        <p:txBody>
          <a:bodyPr wrap="square" rtlCol="0">
            <a:spAutoFit/>
          </a:bodyPr>
          <a:lstStyle/>
          <a:p>
            <a:pPr algn="just"/>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a:p>
            <a:endParaRPr lang="es-MX" dirty="0"/>
          </a:p>
        </p:txBody>
      </p:sp>
      <p:pic>
        <p:nvPicPr>
          <p:cNvPr id="3073" name="Picture 1"/>
          <p:cNvPicPr>
            <a:picLocks noChangeAspect="1" noChangeArrowheads="1"/>
          </p:cNvPicPr>
          <p:nvPr/>
        </p:nvPicPr>
        <p:blipFill>
          <a:blip r:embed="rId3" cstate="print"/>
          <a:srcRect l="30769" t="20984" r="15642" b="14391"/>
          <a:stretch>
            <a:fillRect/>
          </a:stretch>
        </p:blipFill>
        <p:spPr bwMode="auto">
          <a:xfrm>
            <a:off x="899592" y="1142984"/>
            <a:ext cx="7416824" cy="5166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ES" sz="1600" b="1" dirty="0">
                <a:solidFill>
                  <a:schemeClr val="tx2"/>
                </a:solidFill>
                <a:latin typeface="Arial" pitchFamily="34" charset="0"/>
                <a:cs typeface="Arial" pitchFamily="34" charset="0"/>
              </a:rPr>
              <a:t>Organizaciones delictivas locales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980728"/>
            <a:ext cx="8352928" cy="1569660"/>
          </a:xfrm>
          <a:prstGeom prst="rect">
            <a:avLst/>
          </a:prstGeom>
          <a:noFill/>
        </p:spPr>
        <p:txBody>
          <a:bodyPr wrap="square" rtlCol="0">
            <a:spAutoFit/>
          </a:bodyPr>
          <a:lstStyle/>
          <a:p>
            <a:pPr marL="285750" indent="-285750" algn="just">
              <a:buFont typeface="Arial" pitchFamily="34" charset="0"/>
              <a:buChar char="•"/>
            </a:pPr>
            <a:r>
              <a:rPr lang="es-CR" sz="1600" dirty="0" smtClean="0">
                <a:solidFill>
                  <a:schemeClr val="tx2"/>
                </a:solidFill>
                <a:latin typeface="Arial" pitchFamily="34" charset="0"/>
                <a:cs typeface="Arial" pitchFamily="34" charset="0"/>
              </a:rPr>
              <a:t>En</a:t>
            </a:r>
            <a:r>
              <a:rPr lang="es-ES" sz="1600" dirty="0" smtClean="0">
                <a:solidFill>
                  <a:schemeClr val="tx2"/>
                </a:solidFill>
                <a:latin typeface="Arial" pitchFamily="34" charset="0"/>
                <a:cs typeface="Arial" pitchFamily="34" charset="0"/>
              </a:rPr>
              <a:t> 2011 los servicios de inteligencia de México identificaron 72 redes activas de trata: 29 en Chiapas, 9 en Puebla, 9 en Tlaxcala, 8 en el Distrito Federal, 4 en Oaxaca, 4 en Tabasco, 2 en Guanajuato, 2 en Baja California, 1 en Campeche, 1 en Chihuahua, 1 en el Estado de México, 1 en Querétaro y 1 en Yucatán; integradas por 158 hombres y 73 mujeres.</a:t>
            </a:r>
            <a:endParaRPr lang="es-MX" sz="1600" dirty="0" smtClean="0">
              <a:solidFill>
                <a:schemeClr val="tx2"/>
              </a:solidFill>
              <a:latin typeface="Arial" pitchFamily="34" charset="0"/>
              <a:cs typeface="Arial" pitchFamily="34" charset="0"/>
            </a:endParaRPr>
          </a:p>
          <a:p>
            <a:pPr algn="just"/>
            <a:r>
              <a:rPr lang="es-ES" sz="1600" dirty="0" smtClean="0">
                <a:latin typeface="Arial" pitchFamily="34" charset="0"/>
                <a:cs typeface="Arial" pitchFamily="34" charset="0"/>
              </a:rPr>
              <a:t> </a:t>
            </a:r>
            <a:endParaRPr lang="es-MX" sz="1600" dirty="0" smtClean="0">
              <a:latin typeface="Arial" pitchFamily="34" charset="0"/>
              <a:cs typeface="Arial" pitchFamily="34" charset="0"/>
            </a:endParaRPr>
          </a:p>
        </p:txBody>
      </p:sp>
      <p:pic>
        <p:nvPicPr>
          <p:cNvPr id="2049" name="Picture 1"/>
          <p:cNvPicPr>
            <a:picLocks noChangeAspect="1" noChangeArrowheads="1"/>
          </p:cNvPicPr>
          <p:nvPr/>
        </p:nvPicPr>
        <p:blipFill>
          <a:blip r:embed="rId3" cstate="print"/>
          <a:srcRect l="30530" t="21002" r="15936" b="14388"/>
          <a:stretch>
            <a:fillRect/>
          </a:stretch>
        </p:blipFill>
        <p:spPr bwMode="auto">
          <a:xfrm>
            <a:off x="1187624" y="2276872"/>
            <a:ext cx="6408711" cy="41764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333212"/>
            <a:ext cx="8352928" cy="4832092"/>
          </a:xfrm>
          <a:prstGeom prst="rect">
            <a:avLst/>
          </a:prstGeom>
        </p:spPr>
        <p:txBody>
          <a:bodyPr wrap="square">
            <a:spAutoFit/>
          </a:bodyPr>
          <a:lstStyle/>
          <a:p>
            <a:pPr marL="285750" indent="-285750" algn="just">
              <a:buFont typeface="Arial" pitchFamily="34" charset="0"/>
              <a:buChar char="•"/>
            </a:pPr>
            <a:r>
              <a:rPr lang="es-MX" sz="1600" dirty="0" smtClean="0">
                <a:solidFill>
                  <a:schemeClr val="tx2"/>
                </a:solidFill>
                <a:latin typeface="Arial" pitchFamily="34" charset="0"/>
                <a:cs typeface="Arial" pitchFamily="34" charset="0"/>
              </a:rPr>
              <a:t>PGR (FEVIMTRA), 2011: 238 averiguaciones previas, (38 consignadas).</a:t>
            </a:r>
          </a:p>
          <a:p>
            <a:endParaRPr lang="es-MX" sz="1000" dirty="0" smtClean="0">
              <a:solidFill>
                <a:schemeClr val="tx2"/>
              </a:solidFill>
              <a:latin typeface="Arial" pitchFamily="34" charset="0"/>
              <a:cs typeface="Arial" pitchFamily="34" charset="0"/>
            </a:endParaRPr>
          </a:p>
          <a:p>
            <a:pPr marL="285750" indent="-285750" algn="just">
              <a:buFont typeface="Arial" pitchFamily="34" charset="0"/>
              <a:buChar char="•"/>
            </a:pPr>
            <a:r>
              <a:rPr lang="es-MX" sz="1600" b="1" dirty="0" smtClean="0">
                <a:solidFill>
                  <a:schemeClr val="tx2"/>
                </a:solidFill>
                <a:latin typeface="Arial" pitchFamily="34" charset="0"/>
                <a:cs typeface="Arial" pitchFamily="34" charset="0"/>
              </a:rPr>
              <a:t>Comité Regional de Trata y Tráfico: </a:t>
            </a:r>
            <a:r>
              <a:rPr lang="es-MX" sz="1600" dirty="0" smtClean="0">
                <a:solidFill>
                  <a:schemeClr val="tx2"/>
                </a:solidFill>
                <a:latin typeface="Arial" pitchFamily="34" charset="0"/>
                <a:cs typeface="Arial" pitchFamily="34" charset="0"/>
              </a:rPr>
              <a:t>Alinear las acciones de inteligencia, ministerial y operativo policial a través de un grupo operativo de trabajo, con representantes de las dependencias federales y la Procuraduría General de la República, para enfrentar a éstas grupos criminales.</a:t>
            </a:r>
          </a:p>
          <a:p>
            <a:pPr algn="just"/>
            <a:r>
              <a:rPr lang="es-MX"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MX" sz="1600" b="1" dirty="0" smtClean="0">
                <a:solidFill>
                  <a:schemeClr val="tx2"/>
                </a:solidFill>
                <a:latin typeface="Arial" pitchFamily="34" charset="0"/>
                <a:cs typeface="Arial" pitchFamily="34" charset="0"/>
              </a:rPr>
              <a:t>Creación y consolidación de mecanismos para combatir el fenómeno como:        </a:t>
            </a:r>
            <a:r>
              <a:rPr lang="es-MX" sz="1600" dirty="0" smtClean="0">
                <a:solidFill>
                  <a:schemeClr val="tx2"/>
                </a:solidFill>
                <a:latin typeface="Arial" pitchFamily="34" charset="0"/>
                <a:cs typeface="Arial" pitchFamily="34" charset="0"/>
              </a:rPr>
              <a:t>-- </a:t>
            </a:r>
            <a:r>
              <a:rPr lang="es-MX" sz="1600" i="1" dirty="0" smtClean="0">
                <a:solidFill>
                  <a:schemeClr val="tx2"/>
                </a:solidFill>
                <a:latin typeface="Arial" pitchFamily="34" charset="0"/>
                <a:cs typeface="Arial" pitchFamily="34" charset="0"/>
              </a:rPr>
              <a:t>Comisión Intersecretarial para Prevenir y Sancionar la Trata de Personas (CIPSTP),</a:t>
            </a:r>
            <a:r>
              <a:rPr lang="es-MX" sz="1600" dirty="0" smtClean="0">
                <a:solidFill>
                  <a:schemeClr val="tx2"/>
                </a:solidFill>
                <a:latin typeface="Arial" pitchFamily="34" charset="0"/>
                <a:cs typeface="Arial" pitchFamily="34" charset="0"/>
              </a:rPr>
              <a:t> --- </a:t>
            </a:r>
            <a:r>
              <a:rPr lang="es-MX" sz="1600" i="1" dirty="0" smtClean="0">
                <a:solidFill>
                  <a:schemeClr val="tx2"/>
                </a:solidFill>
                <a:latin typeface="Arial" pitchFamily="34" charset="0"/>
                <a:cs typeface="Arial" pitchFamily="34" charset="0"/>
              </a:rPr>
              <a:t>Grupo Técnico de Apoyo al Convenio Marco para la Prevención y Combate al</a:t>
            </a:r>
          </a:p>
          <a:p>
            <a:pPr algn="just"/>
            <a:r>
              <a:rPr lang="es-MX" sz="1600" i="1" dirty="0">
                <a:solidFill>
                  <a:schemeClr val="tx2"/>
                </a:solidFill>
                <a:latin typeface="Arial" pitchFamily="34" charset="0"/>
                <a:cs typeface="Arial" pitchFamily="34" charset="0"/>
              </a:rPr>
              <a:t> </a:t>
            </a:r>
            <a:r>
              <a:rPr lang="es-MX" sz="1600" i="1" dirty="0" smtClean="0">
                <a:solidFill>
                  <a:schemeClr val="tx2"/>
                </a:solidFill>
                <a:latin typeface="Arial" pitchFamily="34" charset="0"/>
                <a:cs typeface="Arial" pitchFamily="34" charset="0"/>
              </a:rPr>
              <a:t>       Secuestro de Migrantes</a:t>
            </a:r>
            <a:r>
              <a:rPr lang="es-MX" sz="1600" dirty="0" smtClean="0">
                <a:solidFill>
                  <a:schemeClr val="tx2"/>
                </a:solidFill>
                <a:latin typeface="Arial" pitchFamily="34" charset="0"/>
                <a:cs typeface="Arial" pitchFamily="34" charset="0"/>
              </a:rPr>
              <a:t>; </a:t>
            </a:r>
          </a:p>
          <a:p>
            <a:pPr algn="just"/>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    -- Grupos y subcomités de trabajo en las entidades. </a:t>
            </a:r>
          </a:p>
          <a:p>
            <a:pPr algn="just"/>
            <a:r>
              <a:rPr lang="es-MX"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ES" sz="1600" b="1" dirty="0" smtClean="0">
                <a:solidFill>
                  <a:schemeClr val="tx2"/>
                </a:solidFill>
                <a:latin typeface="Arial" pitchFamily="34" charset="0"/>
                <a:cs typeface="Arial" pitchFamily="34" charset="0"/>
              </a:rPr>
              <a:t>Cooperación multilateral, regional y bilateral: </a:t>
            </a:r>
            <a:r>
              <a:rPr lang="es-ES" sz="1600" dirty="0" smtClean="0">
                <a:solidFill>
                  <a:schemeClr val="tx2"/>
                </a:solidFill>
                <a:latin typeface="Arial" pitchFamily="34" charset="0"/>
                <a:cs typeface="Arial" pitchFamily="34" charset="0"/>
              </a:rPr>
              <a:t>México, en el ámbito internacional, promueve activamente el fortalecimiento de la cooperación multilateral, regional y bilateral para el combate activo de la trata y tráfico de personas, privilegiando la plena aplicación de los mecanismos y foros existentes</a:t>
            </a:r>
            <a:endParaRPr lang="es-MX" sz="1600" dirty="0" smtClean="0">
              <a:solidFill>
                <a:schemeClr val="tx2"/>
              </a:solidFill>
              <a:latin typeface="Arial" pitchFamily="34" charset="0"/>
              <a:cs typeface="Arial" pitchFamily="34" charset="0"/>
            </a:endParaRPr>
          </a:p>
          <a:p>
            <a:pPr algn="just">
              <a:lnSpc>
                <a:spcPct val="150000"/>
              </a:lnSpc>
            </a:pPr>
            <a:endParaRPr lang="es-MX" sz="1600" dirty="0" smtClean="0">
              <a:latin typeface="Arial" pitchFamily="34" charset="0"/>
              <a:cs typeface="Arial" pitchFamily="34" charset="0"/>
            </a:endParaRPr>
          </a:p>
          <a:p>
            <a:endParaRPr lang="es-MX"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75077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052736"/>
            <a:ext cx="8534150" cy="5330690"/>
          </a:xfrm>
          <a:prstGeom prst="rect">
            <a:avLst/>
          </a:prstGeom>
        </p:spPr>
        <p:txBody>
          <a:bodyPr wrap="square">
            <a:spAutoFit/>
          </a:bodyPr>
          <a:lstStyle/>
          <a:p>
            <a:pPr algn="ctr"/>
            <a:r>
              <a:rPr lang="es-MX" sz="1600" b="1" dirty="0" smtClean="0">
                <a:solidFill>
                  <a:schemeClr val="tx2"/>
                </a:solidFill>
                <a:latin typeface="Arial" pitchFamily="34" charset="0"/>
                <a:cs typeface="Arial" pitchFamily="34" charset="0"/>
              </a:rPr>
              <a:t>Ley General para Prevenir, Sancionar y Erradicar los Delitos en Materia de Trata de Personas y para la protección y Asistencia a las Víctimas de estos Delitos.</a:t>
            </a:r>
          </a:p>
          <a:p>
            <a:pPr algn="just">
              <a:lnSpc>
                <a:spcPct val="80000"/>
              </a:lnSpc>
            </a:pPr>
            <a:endParaRPr lang="es-ES" sz="1600" b="1" dirty="0" smtClean="0">
              <a:solidFill>
                <a:schemeClr val="tx2"/>
              </a:solidFill>
              <a:latin typeface="Arial" pitchFamily="34" charset="0"/>
              <a:cs typeface="Arial" pitchFamily="34" charset="0"/>
            </a:endParaRPr>
          </a:p>
          <a:p>
            <a:pPr algn="just">
              <a:lnSpc>
                <a:spcPct val="80000"/>
              </a:lnSpc>
            </a:pPr>
            <a:r>
              <a:rPr lang="es-ES" sz="1600" b="1" dirty="0" smtClean="0">
                <a:solidFill>
                  <a:schemeClr val="tx2"/>
                </a:solidFill>
                <a:latin typeface="Arial" pitchFamily="34" charset="0"/>
                <a:cs typeface="Arial" pitchFamily="34" charset="0"/>
              </a:rPr>
              <a:t>Avances respecto de la legislación anterior</a:t>
            </a:r>
          </a:p>
          <a:p>
            <a:pPr algn="just">
              <a:lnSpc>
                <a:spcPct val="80000"/>
              </a:lnSpc>
            </a:pPr>
            <a:endParaRPr lang="es-ES" sz="1600" b="1" dirty="0">
              <a:solidFill>
                <a:schemeClr val="tx2"/>
              </a:solidFill>
              <a:latin typeface="Arial" pitchFamily="34" charset="0"/>
              <a:cs typeface="Arial" pitchFamily="34" charset="0"/>
            </a:endParaRP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Establece </a:t>
            </a:r>
            <a:r>
              <a:rPr lang="es-MX" sz="1600" b="1" dirty="0">
                <a:solidFill>
                  <a:schemeClr val="tx2"/>
                </a:solidFill>
                <a:latin typeface="Arial" pitchFamily="34" charset="0"/>
                <a:cs typeface="Arial" pitchFamily="34" charset="0"/>
              </a:rPr>
              <a:t>competencias y formas de coordinación</a:t>
            </a:r>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entre </a:t>
            </a:r>
            <a:r>
              <a:rPr lang="es-MX" sz="1600" dirty="0">
                <a:solidFill>
                  <a:schemeClr val="tx2"/>
                </a:solidFill>
                <a:latin typeface="Arial" pitchFamily="34" charset="0"/>
                <a:cs typeface="Arial" pitchFamily="34" charset="0"/>
              </a:rPr>
              <a:t>los gobiernos federales, estatales, del Distrito Federal y </a:t>
            </a:r>
            <a:r>
              <a:rPr lang="es-MX" sz="1600" dirty="0" smtClean="0">
                <a:solidFill>
                  <a:schemeClr val="tx2"/>
                </a:solidFill>
                <a:latin typeface="Arial" pitchFamily="34" charset="0"/>
                <a:cs typeface="Arial" pitchFamily="34" charset="0"/>
              </a:rPr>
              <a:t>municipales.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Tipifica </a:t>
            </a:r>
            <a:r>
              <a:rPr lang="es-MX" sz="1600" b="1" dirty="0">
                <a:solidFill>
                  <a:schemeClr val="tx2"/>
                </a:solidFill>
                <a:latin typeface="Arial" pitchFamily="34" charset="0"/>
                <a:cs typeface="Arial" pitchFamily="34" charset="0"/>
              </a:rPr>
              <a:t>el delito de trata de personas así como los delitos </a:t>
            </a:r>
            <a:r>
              <a:rPr lang="es-MX" sz="1600" b="1" dirty="0" smtClean="0">
                <a:solidFill>
                  <a:schemeClr val="tx2"/>
                </a:solidFill>
                <a:latin typeface="Arial" pitchFamily="34" charset="0"/>
                <a:cs typeface="Arial" pitchFamily="34" charset="0"/>
              </a:rPr>
              <a:t>relacionados</a:t>
            </a:r>
            <a:r>
              <a:rPr lang="es-MX" sz="1600" dirty="0" smtClean="0">
                <a:solidFill>
                  <a:schemeClr val="tx2"/>
                </a:solidFill>
                <a:latin typeface="Arial" pitchFamily="34" charset="0"/>
                <a:cs typeface="Arial" pitchFamily="34" charset="0"/>
              </a:rPr>
              <a:t>, y </a:t>
            </a:r>
            <a:r>
              <a:rPr lang="es-MX" sz="1600" dirty="0">
                <a:solidFill>
                  <a:schemeClr val="tx2"/>
                </a:solidFill>
                <a:latin typeface="Arial" pitchFamily="34" charset="0"/>
                <a:cs typeface="Arial" pitchFamily="34" charset="0"/>
              </a:rPr>
              <a:t>sus </a:t>
            </a:r>
            <a:r>
              <a:rPr lang="es-MX" sz="1600" dirty="0" smtClean="0">
                <a:solidFill>
                  <a:schemeClr val="tx2"/>
                </a:solidFill>
                <a:latin typeface="Arial" pitchFamily="34" charset="0"/>
                <a:cs typeface="Arial" pitchFamily="34" charset="0"/>
              </a:rPr>
              <a:t>sanciones.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Obliga </a:t>
            </a:r>
            <a:r>
              <a:rPr lang="es-MX" sz="1600" b="1" dirty="0">
                <a:solidFill>
                  <a:schemeClr val="tx2"/>
                </a:solidFill>
                <a:latin typeface="Arial" pitchFamily="34" charset="0"/>
                <a:cs typeface="Arial" pitchFamily="34" charset="0"/>
              </a:rPr>
              <a:t>a la </a:t>
            </a:r>
            <a:r>
              <a:rPr lang="es-MX" sz="1600" b="1" dirty="0" smtClean="0">
                <a:solidFill>
                  <a:schemeClr val="tx2"/>
                </a:solidFill>
                <a:latin typeface="Arial" pitchFamily="34" charset="0"/>
                <a:cs typeface="Arial" pitchFamily="34" charset="0"/>
              </a:rPr>
              <a:t>PGR </a:t>
            </a:r>
            <a:r>
              <a:rPr lang="es-MX" sz="1600" b="1" dirty="0">
                <a:solidFill>
                  <a:schemeClr val="tx2"/>
                </a:solidFill>
                <a:latin typeface="Arial" pitchFamily="34" charset="0"/>
                <a:cs typeface="Arial" pitchFamily="34" charset="0"/>
              </a:rPr>
              <a:t>a crear un programa de protección a víctimas y </a:t>
            </a:r>
            <a:r>
              <a:rPr lang="es-MX" sz="1600" b="1" dirty="0" smtClean="0">
                <a:solidFill>
                  <a:schemeClr val="tx2"/>
                </a:solidFill>
                <a:latin typeface="Arial" pitchFamily="34" charset="0"/>
                <a:cs typeface="Arial" pitchFamily="34" charset="0"/>
              </a:rPr>
              <a:t>testigos.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Redefine </a:t>
            </a:r>
            <a:r>
              <a:rPr lang="es-MX" sz="1600" b="1" dirty="0">
                <a:solidFill>
                  <a:schemeClr val="tx2"/>
                </a:solidFill>
                <a:latin typeface="Arial" pitchFamily="34" charset="0"/>
                <a:cs typeface="Arial" pitchFamily="34" charset="0"/>
              </a:rPr>
              <a:t>integración, organización, </a:t>
            </a:r>
            <a:r>
              <a:rPr lang="es-MX" sz="1600" b="1" dirty="0" smtClean="0">
                <a:solidFill>
                  <a:schemeClr val="tx2"/>
                </a:solidFill>
                <a:latin typeface="Arial" pitchFamily="34" charset="0"/>
                <a:cs typeface="Arial" pitchFamily="34" charset="0"/>
              </a:rPr>
              <a:t>funcionamiento y </a:t>
            </a:r>
            <a:r>
              <a:rPr lang="es-MX" sz="1600" b="1" dirty="0">
                <a:solidFill>
                  <a:schemeClr val="tx2"/>
                </a:solidFill>
                <a:latin typeface="Arial" pitchFamily="34" charset="0"/>
                <a:cs typeface="Arial" pitchFamily="34" charset="0"/>
              </a:rPr>
              <a:t>facultades de la Comisión </a:t>
            </a:r>
            <a:r>
              <a:rPr lang="es-MX" sz="1600" b="1" dirty="0" smtClean="0">
                <a:solidFill>
                  <a:schemeClr val="tx2"/>
                </a:solidFill>
                <a:latin typeface="Arial" pitchFamily="34" charset="0"/>
                <a:cs typeface="Arial" pitchFamily="34" charset="0"/>
              </a:rPr>
              <a:t>Intersecretarial.</a:t>
            </a:r>
            <a:r>
              <a:rPr lang="es-MX" sz="1600" dirty="0" smtClean="0">
                <a:solidFill>
                  <a:schemeClr val="tx2"/>
                </a:solidFill>
                <a:latin typeface="Arial" pitchFamily="34" charset="0"/>
                <a:cs typeface="Arial" pitchFamily="34" charset="0"/>
              </a:rPr>
              <a:t> </a:t>
            </a:r>
          </a:p>
          <a:p>
            <a:pPr marL="285750" indent="-285750">
              <a:spcBef>
                <a:spcPts val="300"/>
              </a:spcBef>
              <a:spcAft>
                <a:spcPts val="300"/>
              </a:spcAft>
              <a:buFont typeface="Arial" pitchFamily="34" charset="0"/>
              <a:buChar char="•"/>
            </a:pPr>
            <a:r>
              <a:rPr lang="es-MX" sz="1600" b="1" dirty="0" smtClean="0">
                <a:solidFill>
                  <a:schemeClr val="tx2"/>
                </a:solidFill>
                <a:latin typeface="Arial" pitchFamily="34" charset="0"/>
                <a:cs typeface="Arial" pitchFamily="34" charset="0"/>
              </a:rPr>
              <a:t>Incluye </a:t>
            </a:r>
            <a:r>
              <a:rPr lang="es-MX" sz="1600" b="1" dirty="0">
                <a:solidFill>
                  <a:schemeClr val="tx2"/>
                </a:solidFill>
                <a:latin typeface="Arial" pitchFamily="34" charset="0"/>
                <a:cs typeface="Arial" pitchFamily="34" charset="0"/>
              </a:rPr>
              <a:t>un capítulo </a:t>
            </a:r>
            <a:r>
              <a:rPr lang="es-MX" sz="1600" b="1" dirty="0" smtClean="0">
                <a:solidFill>
                  <a:schemeClr val="tx2"/>
                </a:solidFill>
                <a:latin typeface="Arial" pitchFamily="34" charset="0"/>
                <a:cs typeface="Arial" pitchFamily="34" charset="0"/>
              </a:rPr>
              <a:t>sobre prevención </a:t>
            </a:r>
            <a:r>
              <a:rPr lang="es-MX" sz="1600" b="1" dirty="0">
                <a:solidFill>
                  <a:schemeClr val="tx2"/>
                </a:solidFill>
                <a:latin typeface="Arial" pitchFamily="34" charset="0"/>
                <a:cs typeface="Arial" pitchFamily="34" charset="0"/>
              </a:rPr>
              <a:t>del delito</a:t>
            </a:r>
            <a:r>
              <a:rPr lang="es-MX" sz="1600" dirty="0" smtClean="0">
                <a:solidFill>
                  <a:schemeClr val="tx2"/>
                </a:solidFill>
                <a:latin typeface="Arial" pitchFamily="34" charset="0"/>
                <a:cs typeface="Arial" pitchFamily="34" charset="0"/>
              </a:rPr>
              <a:t>, </a:t>
            </a:r>
            <a:r>
              <a:rPr lang="es-MX" sz="1600" dirty="0">
                <a:solidFill>
                  <a:schemeClr val="tx2"/>
                </a:solidFill>
                <a:latin typeface="Arial" pitchFamily="34" charset="0"/>
                <a:cs typeface="Arial" pitchFamily="34" charset="0"/>
              </a:rPr>
              <a:t>políticas y </a:t>
            </a:r>
            <a:r>
              <a:rPr lang="es-MX" sz="1600" dirty="0" smtClean="0">
                <a:solidFill>
                  <a:schemeClr val="tx2"/>
                </a:solidFill>
                <a:latin typeface="Arial" pitchFamily="34" charset="0"/>
                <a:cs typeface="Arial" pitchFamily="34" charset="0"/>
              </a:rPr>
              <a:t>programas, detección </a:t>
            </a:r>
            <a:r>
              <a:rPr lang="es-MX" sz="1600" dirty="0">
                <a:solidFill>
                  <a:schemeClr val="tx2"/>
                </a:solidFill>
                <a:latin typeface="Arial" pitchFamily="34" charset="0"/>
                <a:cs typeface="Arial" pitchFamily="34" charset="0"/>
              </a:rPr>
              <a:t>de zonas y grupos con mayor </a:t>
            </a:r>
            <a:r>
              <a:rPr lang="es-MX" sz="1600" dirty="0" smtClean="0">
                <a:solidFill>
                  <a:schemeClr val="tx2"/>
                </a:solidFill>
                <a:latin typeface="Arial" pitchFamily="34" charset="0"/>
                <a:cs typeface="Arial" pitchFamily="34" charset="0"/>
              </a:rPr>
              <a:t>vulnerabilidad, </a:t>
            </a:r>
            <a:r>
              <a:rPr lang="es-MX" sz="1600" dirty="0">
                <a:solidFill>
                  <a:schemeClr val="tx2"/>
                </a:solidFill>
                <a:latin typeface="Arial" pitchFamily="34" charset="0"/>
                <a:cs typeface="Arial" pitchFamily="34" charset="0"/>
              </a:rPr>
              <a:t>y </a:t>
            </a:r>
            <a:r>
              <a:rPr lang="es-MX" sz="1600" dirty="0" smtClean="0">
                <a:solidFill>
                  <a:schemeClr val="tx2"/>
                </a:solidFill>
                <a:latin typeface="Arial" pitchFamily="34" charset="0"/>
                <a:cs typeface="Arial" pitchFamily="34" charset="0"/>
              </a:rPr>
              <a:t>políticas </a:t>
            </a:r>
            <a:r>
              <a:rPr lang="es-MX" sz="1600" dirty="0">
                <a:solidFill>
                  <a:schemeClr val="tx2"/>
                </a:solidFill>
                <a:latin typeface="Arial" pitchFamily="34" charset="0"/>
                <a:cs typeface="Arial" pitchFamily="34" charset="0"/>
              </a:rPr>
              <a:t>para su atención </a:t>
            </a:r>
            <a:r>
              <a:rPr lang="es-MX" sz="1600" dirty="0" smtClean="0">
                <a:solidFill>
                  <a:schemeClr val="tx2"/>
                </a:solidFill>
                <a:latin typeface="Arial" pitchFamily="34" charset="0"/>
                <a:cs typeface="Arial" pitchFamily="34" charset="0"/>
              </a:rPr>
              <a:t>prioritaria.</a:t>
            </a:r>
          </a:p>
          <a:p>
            <a:pPr marL="285750" indent="-285750">
              <a:spcBef>
                <a:spcPts val="300"/>
              </a:spcBef>
              <a:spcAft>
                <a:spcPts val="300"/>
              </a:spcAft>
              <a:buFont typeface="Arial" pitchFamily="34" charset="0"/>
              <a:buChar char="•"/>
            </a:pPr>
            <a:r>
              <a:rPr lang="es-MX" sz="1600" b="1" dirty="0">
                <a:solidFill>
                  <a:schemeClr val="tx2"/>
                </a:solidFill>
                <a:latin typeface="Arial" pitchFamily="34" charset="0"/>
                <a:cs typeface="Arial" pitchFamily="34" charset="0"/>
              </a:rPr>
              <a:t>D</a:t>
            </a:r>
            <a:r>
              <a:rPr lang="es-MX" sz="1600" b="1" dirty="0" smtClean="0">
                <a:solidFill>
                  <a:schemeClr val="tx2"/>
                </a:solidFill>
                <a:latin typeface="Arial" pitchFamily="34" charset="0"/>
                <a:cs typeface="Arial" pitchFamily="34" charset="0"/>
              </a:rPr>
              <a:t>elitos </a:t>
            </a:r>
            <a:r>
              <a:rPr lang="es-MX" sz="1600" b="1" dirty="0">
                <a:solidFill>
                  <a:schemeClr val="tx2"/>
                </a:solidFill>
                <a:latin typeface="Arial" pitchFamily="34" charset="0"/>
                <a:cs typeface="Arial" pitchFamily="34" charset="0"/>
              </a:rPr>
              <a:t>relacionados con la trata de </a:t>
            </a:r>
            <a:r>
              <a:rPr lang="es-MX" sz="1600" b="1" dirty="0" smtClean="0">
                <a:solidFill>
                  <a:schemeClr val="tx2"/>
                </a:solidFill>
                <a:latin typeface="Arial" pitchFamily="34" charset="0"/>
                <a:cs typeface="Arial" pitchFamily="34" charset="0"/>
              </a:rPr>
              <a:t>personas, considerados </a:t>
            </a:r>
            <a:r>
              <a:rPr lang="es-MX" sz="1600" b="1" dirty="0">
                <a:solidFill>
                  <a:schemeClr val="tx2"/>
                </a:solidFill>
                <a:latin typeface="Arial" pitchFamily="34" charset="0"/>
                <a:cs typeface="Arial" pitchFamily="34" charset="0"/>
              </a:rPr>
              <a:t>como graves y de delincuencia </a:t>
            </a:r>
            <a:r>
              <a:rPr lang="es-MX" sz="1600" b="1" dirty="0" smtClean="0">
                <a:solidFill>
                  <a:schemeClr val="tx2"/>
                </a:solidFill>
                <a:latin typeface="Arial" pitchFamily="34" charset="0"/>
                <a:cs typeface="Arial" pitchFamily="34" charset="0"/>
              </a:rPr>
              <a:t>organizada.</a:t>
            </a:r>
          </a:p>
          <a:p>
            <a:pPr marL="285750" indent="-285750">
              <a:buFont typeface="Arial" pitchFamily="34" charset="0"/>
              <a:buChar char="•"/>
            </a:pPr>
            <a:r>
              <a:rPr lang="es-MX" sz="1600" b="1" dirty="0" smtClean="0">
                <a:solidFill>
                  <a:schemeClr val="tx2"/>
                </a:solidFill>
                <a:latin typeface="Arial" pitchFamily="34" charset="0"/>
                <a:cs typeface="Arial" pitchFamily="34" charset="0"/>
              </a:rPr>
              <a:t>Sistemas </a:t>
            </a:r>
            <a:r>
              <a:rPr lang="es-MX" sz="1600" b="1" dirty="0">
                <a:solidFill>
                  <a:schemeClr val="tx2"/>
                </a:solidFill>
                <a:latin typeface="Arial" pitchFamily="34" charset="0"/>
                <a:cs typeface="Arial" pitchFamily="34" charset="0"/>
              </a:rPr>
              <a:t>de alerta y protocolos de acción inmediata </a:t>
            </a:r>
            <a:r>
              <a:rPr lang="es-MX" sz="1600" b="1" dirty="0" smtClean="0">
                <a:solidFill>
                  <a:schemeClr val="tx2"/>
                </a:solidFill>
                <a:latin typeface="Arial" pitchFamily="34" charset="0"/>
                <a:cs typeface="Arial" pitchFamily="34" charset="0"/>
              </a:rPr>
              <a:t>para </a:t>
            </a:r>
            <a:r>
              <a:rPr lang="es-MX" sz="1600" b="1" dirty="0">
                <a:solidFill>
                  <a:schemeClr val="tx2"/>
                </a:solidFill>
                <a:latin typeface="Arial" pitchFamily="34" charset="0"/>
                <a:cs typeface="Arial" pitchFamily="34" charset="0"/>
              </a:rPr>
              <a:t>búsqueda y localización, </a:t>
            </a:r>
            <a:r>
              <a:rPr lang="es-MX" sz="1600" b="1" dirty="0" smtClean="0">
                <a:solidFill>
                  <a:schemeClr val="tx2"/>
                </a:solidFill>
                <a:latin typeface="Arial" pitchFamily="34" charset="0"/>
                <a:cs typeface="Arial" pitchFamily="34" charset="0"/>
              </a:rPr>
              <a:t>en casos de sustracción de menores</a:t>
            </a:r>
            <a:r>
              <a:rPr lang="es-MX" sz="1600" dirty="0" smtClean="0">
                <a:solidFill>
                  <a:schemeClr val="tx2"/>
                </a:solidFill>
                <a:latin typeface="Arial" pitchFamily="34" charset="0"/>
                <a:cs typeface="Arial" pitchFamily="34" charset="0"/>
              </a:rPr>
              <a:t> en coadyubancia con </a:t>
            </a:r>
            <a:r>
              <a:rPr lang="es-MX" sz="1600" dirty="0">
                <a:solidFill>
                  <a:schemeClr val="tx2"/>
                </a:solidFill>
                <a:latin typeface="Arial" pitchFamily="34" charset="0"/>
                <a:cs typeface="Arial" pitchFamily="34" charset="0"/>
              </a:rPr>
              <a:t>integrantes del sistema</a:t>
            </a:r>
            <a:r>
              <a:rPr lang="es-MX" sz="1600" dirty="0" smtClean="0">
                <a:solidFill>
                  <a:schemeClr val="tx2"/>
                </a:solidFill>
                <a:latin typeface="Arial" pitchFamily="34" charset="0"/>
                <a:cs typeface="Arial" pitchFamily="34" charset="0"/>
              </a:rPr>
              <a:t>, </a:t>
            </a:r>
            <a:r>
              <a:rPr lang="es-MX" sz="1600" dirty="0">
                <a:solidFill>
                  <a:schemeClr val="tx2"/>
                </a:solidFill>
                <a:latin typeface="Arial" pitchFamily="34" charset="0"/>
                <a:cs typeface="Arial" pitchFamily="34" charset="0"/>
              </a:rPr>
              <a:t>corporaciones de emergencia, medios de comunicación, prestadores de servicios de telecomunicaciones, organizaciones no gubernamentales y ciudadanía en general</a:t>
            </a:r>
            <a:r>
              <a:rPr lang="es-MX" sz="1600" dirty="0" smtClean="0">
                <a:solidFill>
                  <a:schemeClr val="tx2"/>
                </a:solidFill>
                <a:latin typeface="Arial" pitchFamily="34" charset="0"/>
                <a:cs typeface="Arial" pitchFamily="34" charset="0"/>
              </a:rPr>
              <a:t>.</a:t>
            </a:r>
            <a:endParaRPr lang="es-MX" dirty="0"/>
          </a:p>
        </p:txBody>
      </p:sp>
    </p:spTree>
    <p:extLst>
      <p:ext uri="{BB962C8B-B14F-4D97-AF65-F5344CB8AC3E}">
        <p14:creationId xmlns:p14="http://schemas.microsoft.com/office/powerpoint/2010/main" xmlns="" val="3481215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kumimoji="0" lang="es-MX"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Rectángulo"/>
          <p:cNvSpPr/>
          <p:nvPr/>
        </p:nvSpPr>
        <p:spPr>
          <a:xfrm>
            <a:off x="395536" y="1124744"/>
            <a:ext cx="8352928" cy="5826210"/>
          </a:xfrm>
          <a:prstGeom prst="rect">
            <a:avLst/>
          </a:prstGeom>
        </p:spPr>
        <p:txBody>
          <a:bodyPr wrap="square">
            <a:spAutoFit/>
          </a:bodyPr>
          <a:lstStyle/>
          <a:p>
            <a:pPr algn="ctr"/>
            <a:r>
              <a:rPr lang="es-MX" sz="1600" b="1" dirty="0" smtClean="0">
                <a:solidFill>
                  <a:schemeClr val="tx2"/>
                </a:solidFill>
                <a:latin typeface="Arial" pitchFamily="34" charset="0"/>
                <a:cs typeface="Arial" pitchFamily="34" charset="0"/>
              </a:rPr>
              <a:t>Ley General para Prevenir, Sancionar y Erradicar los Delitos en Materia de Trata de Personas y para la protección y Asistencia a las Víctimas de estos Delitos.</a:t>
            </a:r>
          </a:p>
          <a:p>
            <a:pPr algn="ctr"/>
            <a:endParaRPr lang="es-MX" sz="800" b="1" dirty="0" smtClean="0">
              <a:solidFill>
                <a:schemeClr val="tx2"/>
              </a:solidFill>
              <a:latin typeface="Arial" pitchFamily="34" charset="0"/>
              <a:cs typeface="Arial" pitchFamily="34" charset="0"/>
            </a:endParaRPr>
          </a:p>
          <a:p>
            <a:pPr algn="just">
              <a:lnSpc>
                <a:spcPct val="80000"/>
              </a:lnSpc>
            </a:pPr>
            <a:endParaRPr lang="es-ES" sz="1600" b="1" dirty="0" smtClean="0">
              <a:solidFill>
                <a:schemeClr val="tx2"/>
              </a:solidFill>
              <a:latin typeface="Arial" pitchFamily="34" charset="0"/>
              <a:cs typeface="Arial" pitchFamily="34" charset="0"/>
            </a:endParaRPr>
          </a:p>
          <a:p>
            <a:pPr marL="285750" indent="-285750" algn="just">
              <a:lnSpc>
                <a:spcPct val="80000"/>
              </a:lnSpc>
              <a:buFont typeface="Arial" pitchFamily="34" charset="0"/>
              <a:buChar char="•"/>
            </a:pPr>
            <a:r>
              <a:rPr lang="es-ES" sz="1600" b="1" dirty="0" smtClean="0">
                <a:solidFill>
                  <a:schemeClr val="tx2"/>
                </a:solidFill>
                <a:latin typeface="Arial" pitchFamily="34" charset="0"/>
                <a:cs typeface="Arial" pitchFamily="34" charset="0"/>
              </a:rPr>
              <a:t>Tipos </a:t>
            </a:r>
            <a:r>
              <a:rPr lang="es-ES" sz="1600" b="1" dirty="0">
                <a:solidFill>
                  <a:schemeClr val="tx2"/>
                </a:solidFill>
                <a:latin typeface="Arial" pitchFamily="34" charset="0"/>
                <a:cs typeface="Arial" pitchFamily="34" charset="0"/>
              </a:rPr>
              <a:t>Penales que se reforman o adicionan:</a:t>
            </a:r>
          </a:p>
          <a:p>
            <a:pPr>
              <a:spcBef>
                <a:spcPts val="300"/>
              </a:spcBef>
              <a:spcAft>
                <a:spcPts val="300"/>
              </a:spcAft>
            </a:pPr>
            <a:endParaRPr lang="es-MX" sz="800" dirty="0">
              <a:solidFill>
                <a:schemeClr val="tx2"/>
              </a:solidFill>
              <a:latin typeface="Arial" pitchFamily="34" charset="0"/>
              <a:cs typeface="Arial" pitchFamily="34" charset="0"/>
            </a:endParaRPr>
          </a:p>
          <a:p>
            <a:pPr marL="342900" indent="-342900">
              <a:spcBef>
                <a:spcPts val="300"/>
              </a:spcBef>
              <a:spcAft>
                <a:spcPts val="300"/>
              </a:spcAft>
              <a:buAutoNum type="arabicPeriod"/>
            </a:pPr>
            <a:r>
              <a:rPr lang="es-MX" sz="1600" b="1" dirty="0" smtClean="0">
                <a:solidFill>
                  <a:schemeClr val="tx2"/>
                </a:solidFill>
                <a:latin typeface="Arial" pitchFamily="34" charset="0"/>
                <a:cs typeface="Arial" pitchFamily="34" charset="0"/>
              </a:rPr>
              <a:t>Esclavitud</a:t>
            </a:r>
            <a:r>
              <a:rPr lang="es-MX" sz="1600" dirty="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marL="342900" indent="-342900">
              <a:spcBef>
                <a:spcPts val="300"/>
              </a:spcBef>
              <a:spcAft>
                <a:spcPts val="300"/>
              </a:spcAft>
              <a:buAutoNum type="arabicPeriod"/>
            </a:pPr>
            <a:r>
              <a:rPr lang="es-MX" sz="1600" b="1" dirty="0" smtClean="0">
                <a:solidFill>
                  <a:schemeClr val="tx2"/>
                </a:solidFill>
                <a:latin typeface="Arial" pitchFamily="34" charset="0"/>
                <a:cs typeface="Arial" pitchFamily="34" charset="0"/>
              </a:rPr>
              <a:t>Condición </a:t>
            </a:r>
            <a:r>
              <a:rPr lang="es-MX" sz="1600" b="1" dirty="0">
                <a:solidFill>
                  <a:schemeClr val="tx2"/>
                </a:solidFill>
                <a:latin typeface="Arial" pitchFamily="34" charset="0"/>
                <a:cs typeface="Arial" pitchFamily="34" charset="0"/>
              </a:rPr>
              <a:t>de </a:t>
            </a:r>
            <a:r>
              <a:rPr lang="es-MX" sz="1600" b="1" dirty="0" smtClean="0">
                <a:solidFill>
                  <a:schemeClr val="tx2"/>
                </a:solidFill>
                <a:latin typeface="Arial" pitchFamily="34" charset="0"/>
                <a:cs typeface="Arial" pitchFamily="34" charset="0"/>
              </a:rPr>
              <a:t>siervo</a:t>
            </a:r>
            <a:endParaRPr lang="es-MX" sz="1600" dirty="0">
              <a:solidFill>
                <a:schemeClr val="tx2"/>
              </a:solidFill>
              <a:latin typeface="Arial" pitchFamily="34" charset="0"/>
              <a:cs typeface="Arial" pitchFamily="34" charset="0"/>
            </a:endParaRPr>
          </a:p>
          <a:p>
            <a:pPr marL="265113" indent="-265113">
              <a:spcBef>
                <a:spcPts val="300"/>
              </a:spcBef>
              <a:spcAft>
                <a:spcPts val="300"/>
              </a:spcAft>
              <a:buNone/>
            </a:pPr>
            <a:r>
              <a:rPr lang="es-MX" sz="1600" b="1" dirty="0">
                <a:solidFill>
                  <a:schemeClr val="tx2"/>
                </a:solidFill>
                <a:latin typeface="Arial" pitchFamily="34" charset="0"/>
                <a:cs typeface="Arial" pitchFamily="34" charset="0"/>
              </a:rPr>
              <a:t>3.   </a:t>
            </a:r>
            <a:r>
              <a:rPr lang="es-MX" sz="1600" b="1" dirty="0" smtClean="0">
                <a:solidFill>
                  <a:schemeClr val="tx2"/>
                </a:solidFill>
                <a:latin typeface="Arial" pitchFamily="34" charset="0"/>
                <a:cs typeface="Arial" pitchFamily="34" charset="0"/>
              </a:rPr>
              <a:t>Prostitución </a:t>
            </a:r>
            <a:r>
              <a:rPr lang="es-MX" sz="1600" b="1" dirty="0">
                <a:solidFill>
                  <a:schemeClr val="tx2"/>
                </a:solidFill>
                <a:latin typeface="Arial" pitchFamily="34" charset="0"/>
                <a:cs typeface="Arial" pitchFamily="34" charset="0"/>
              </a:rPr>
              <a:t>ajena u otras formas de explotación </a:t>
            </a:r>
            <a:r>
              <a:rPr lang="es-MX" sz="1600" b="1" dirty="0" smtClean="0">
                <a:solidFill>
                  <a:schemeClr val="tx2"/>
                </a:solidFill>
                <a:latin typeface="Arial" pitchFamily="34" charset="0"/>
                <a:cs typeface="Arial" pitchFamily="34" charset="0"/>
              </a:rPr>
              <a:t>sexual</a:t>
            </a:r>
            <a:endParaRPr lang="es-MX" sz="1600" dirty="0">
              <a:solidFill>
                <a:schemeClr val="tx2"/>
              </a:solidFill>
              <a:latin typeface="Arial" pitchFamily="34" charset="0"/>
              <a:cs typeface="Arial" pitchFamily="34" charset="0"/>
            </a:endParaRPr>
          </a:p>
          <a:p>
            <a:pPr marL="265113" indent="-265113">
              <a:spcBef>
                <a:spcPts val="300"/>
              </a:spcBef>
              <a:spcAft>
                <a:spcPts val="300"/>
              </a:spcAft>
              <a:buNone/>
            </a:pPr>
            <a:r>
              <a:rPr lang="es-MX" sz="1600" b="1" dirty="0">
                <a:solidFill>
                  <a:schemeClr val="tx2"/>
                </a:solidFill>
                <a:latin typeface="Arial" pitchFamily="34" charset="0"/>
                <a:cs typeface="Arial" pitchFamily="34" charset="0"/>
              </a:rPr>
              <a:t>4.   </a:t>
            </a:r>
            <a:r>
              <a:rPr lang="es-MX" sz="1600" b="1" dirty="0" smtClean="0">
                <a:solidFill>
                  <a:schemeClr val="tx2"/>
                </a:solidFill>
                <a:latin typeface="Arial" pitchFamily="34" charset="0"/>
                <a:cs typeface="Arial" pitchFamily="34" charset="0"/>
              </a:rPr>
              <a:t>La </a:t>
            </a:r>
            <a:r>
              <a:rPr lang="es-MX" sz="1600" b="1" dirty="0">
                <a:solidFill>
                  <a:schemeClr val="tx2"/>
                </a:solidFill>
                <a:latin typeface="Arial" pitchFamily="34" charset="0"/>
                <a:cs typeface="Arial" pitchFamily="34" charset="0"/>
              </a:rPr>
              <a:t>explotación </a:t>
            </a:r>
            <a:r>
              <a:rPr lang="es-MX" sz="1600" b="1" dirty="0" smtClean="0">
                <a:solidFill>
                  <a:schemeClr val="tx2"/>
                </a:solidFill>
                <a:latin typeface="Arial" pitchFamily="34" charset="0"/>
                <a:cs typeface="Arial" pitchFamily="34" charset="0"/>
              </a:rPr>
              <a:t>laboral</a:t>
            </a:r>
            <a:endParaRPr lang="es-MX" sz="1600" dirty="0">
              <a:solidFill>
                <a:schemeClr val="tx2"/>
              </a:solidFill>
              <a:latin typeface="Arial" pitchFamily="34" charset="0"/>
              <a:cs typeface="Arial" pitchFamily="34" charset="0"/>
            </a:endParaRPr>
          </a:p>
          <a:p>
            <a:pPr marL="265113" indent="-265113">
              <a:spcBef>
                <a:spcPts val="300"/>
              </a:spcBef>
              <a:spcAft>
                <a:spcPts val="300"/>
              </a:spcAft>
              <a:buNone/>
            </a:pPr>
            <a:r>
              <a:rPr lang="es-MX" sz="1600" b="1" dirty="0">
                <a:solidFill>
                  <a:schemeClr val="tx2"/>
                </a:solidFill>
                <a:latin typeface="Arial" pitchFamily="34" charset="0"/>
                <a:cs typeface="Arial" pitchFamily="34" charset="0"/>
              </a:rPr>
              <a:t>5.   </a:t>
            </a:r>
            <a:r>
              <a:rPr lang="es-MX" sz="1600" b="1" dirty="0" smtClean="0">
                <a:solidFill>
                  <a:schemeClr val="tx2"/>
                </a:solidFill>
                <a:latin typeface="Arial" pitchFamily="34" charset="0"/>
                <a:cs typeface="Arial" pitchFamily="34" charset="0"/>
              </a:rPr>
              <a:t>El </a:t>
            </a:r>
            <a:r>
              <a:rPr lang="es-MX" sz="1600" b="1" dirty="0">
                <a:solidFill>
                  <a:schemeClr val="tx2"/>
                </a:solidFill>
                <a:latin typeface="Arial" pitchFamily="34" charset="0"/>
                <a:cs typeface="Arial" pitchFamily="34" charset="0"/>
              </a:rPr>
              <a:t>trabajo o servicios </a:t>
            </a:r>
            <a:r>
              <a:rPr lang="es-MX" sz="1600" b="1" dirty="0" smtClean="0">
                <a:solidFill>
                  <a:schemeClr val="tx2"/>
                </a:solidFill>
                <a:latin typeface="Arial" pitchFamily="34" charset="0"/>
                <a:cs typeface="Arial" pitchFamily="34" charset="0"/>
              </a:rPr>
              <a:t>forzados</a:t>
            </a:r>
            <a:endParaRPr lang="es-MX" sz="1600" dirty="0">
              <a:solidFill>
                <a:schemeClr val="tx2"/>
              </a:solidFill>
              <a:latin typeface="Arial" pitchFamily="34" charset="0"/>
              <a:cs typeface="Arial" pitchFamily="34" charset="0"/>
            </a:endParaRPr>
          </a:p>
          <a:p>
            <a:pPr marL="342900" indent="-342900">
              <a:spcBef>
                <a:spcPts val="300"/>
              </a:spcBef>
              <a:spcAft>
                <a:spcPts val="300"/>
              </a:spcAft>
              <a:buAutoNum type="arabicPeriod" startAt="6"/>
            </a:pPr>
            <a:r>
              <a:rPr lang="es-MX" sz="1600" b="1" dirty="0" smtClean="0">
                <a:solidFill>
                  <a:schemeClr val="tx2"/>
                </a:solidFill>
                <a:latin typeface="Arial" pitchFamily="34" charset="0"/>
                <a:cs typeface="Arial" pitchFamily="34" charset="0"/>
              </a:rPr>
              <a:t>La </a:t>
            </a:r>
            <a:r>
              <a:rPr lang="es-MX" sz="1600" b="1" dirty="0">
                <a:solidFill>
                  <a:schemeClr val="tx2"/>
                </a:solidFill>
                <a:latin typeface="Arial" pitchFamily="34" charset="0"/>
                <a:cs typeface="Arial" pitchFamily="34" charset="0"/>
              </a:rPr>
              <a:t>mendicidad </a:t>
            </a:r>
            <a:r>
              <a:rPr lang="es-MX" sz="1600" b="1" dirty="0" smtClean="0">
                <a:solidFill>
                  <a:schemeClr val="tx2"/>
                </a:solidFill>
                <a:latin typeface="Arial" pitchFamily="34" charset="0"/>
                <a:cs typeface="Arial" pitchFamily="34" charset="0"/>
              </a:rPr>
              <a:t>forzosa </a:t>
            </a:r>
          </a:p>
          <a:p>
            <a:pPr marL="342900" indent="-342900">
              <a:spcBef>
                <a:spcPts val="300"/>
              </a:spcBef>
              <a:spcAft>
                <a:spcPts val="300"/>
              </a:spcAft>
              <a:buAutoNum type="arabicPeriod" startAt="6"/>
            </a:pPr>
            <a:r>
              <a:rPr lang="es-MX" sz="1600" b="1" dirty="0" smtClean="0">
                <a:solidFill>
                  <a:schemeClr val="tx2"/>
                </a:solidFill>
                <a:latin typeface="Arial" pitchFamily="34" charset="0"/>
                <a:cs typeface="Arial" pitchFamily="34" charset="0"/>
              </a:rPr>
              <a:t>La </a:t>
            </a:r>
            <a:r>
              <a:rPr lang="es-MX" sz="1600" b="1" dirty="0">
                <a:solidFill>
                  <a:schemeClr val="tx2"/>
                </a:solidFill>
                <a:latin typeface="Arial" pitchFamily="34" charset="0"/>
                <a:cs typeface="Arial" pitchFamily="34" charset="0"/>
              </a:rPr>
              <a:t>utilización de personas menores de dieciocho años en actividades delictivas</a:t>
            </a:r>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 </a:t>
            </a:r>
          </a:p>
          <a:p>
            <a:pPr marL="265113" indent="-265113">
              <a:spcBef>
                <a:spcPts val="300"/>
              </a:spcBef>
              <a:spcAft>
                <a:spcPts val="300"/>
              </a:spcAft>
              <a:buNone/>
            </a:pPr>
            <a:r>
              <a:rPr lang="es-MX" sz="1600" b="1" dirty="0" smtClean="0">
                <a:solidFill>
                  <a:schemeClr val="tx2"/>
                </a:solidFill>
                <a:latin typeface="Arial" pitchFamily="34" charset="0"/>
                <a:cs typeface="Arial" pitchFamily="34" charset="0"/>
              </a:rPr>
              <a:t>8.   La adopción ilegal de persona menor de dieciocho años</a:t>
            </a:r>
            <a:endParaRPr lang="es-MX" sz="1600" dirty="0">
              <a:solidFill>
                <a:schemeClr val="tx2"/>
              </a:solidFill>
              <a:latin typeface="Arial" pitchFamily="34" charset="0"/>
              <a:cs typeface="Arial" pitchFamily="34" charset="0"/>
            </a:endParaRPr>
          </a:p>
          <a:p>
            <a:pPr marL="342900" indent="-342900">
              <a:spcBef>
                <a:spcPts val="300"/>
              </a:spcBef>
              <a:spcAft>
                <a:spcPts val="300"/>
              </a:spcAft>
              <a:buAutoNum type="arabicPeriod" startAt="9"/>
            </a:pPr>
            <a:r>
              <a:rPr lang="es-MX" sz="1600" b="1" dirty="0" smtClean="0">
                <a:solidFill>
                  <a:schemeClr val="tx2"/>
                </a:solidFill>
                <a:latin typeface="Arial" pitchFamily="34" charset="0"/>
                <a:cs typeface="Arial" pitchFamily="34" charset="0"/>
              </a:rPr>
              <a:t>El </a:t>
            </a:r>
            <a:r>
              <a:rPr lang="es-MX" sz="1600" b="1" dirty="0">
                <a:solidFill>
                  <a:schemeClr val="tx2"/>
                </a:solidFill>
                <a:latin typeface="Arial" pitchFamily="34" charset="0"/>
                <a:cs typeface="Arial" pitchFamily="34" charset="0"/>
              </a:rPr>
              <a:t>matrimonio forzoso o </a:t>
            </a:r>
            <a:r>
              <a:rPr lang="es-MX" sz="1600" b="1" dirty="0" smtClean="0">
                <a:solidFill>
                  <a:schemeClr val="tx2"/>
                </a:solidFill>
                <a:latin typeface="Arial" pitchFamily="34" charset="0"/>
                <a:cs typeface="Arial" pitchFamily="34" charset="0"/>
              </a:rPr>
              <a:t>servil</a:t>
            </a:r>
            <a:endParaRPr lang="es-MX" sz="1600" dirty="0">
              <a:solidFill>
                <a:schemeClr val="tx2"/>
              </a:solidFill>
              <a:latin typeface="Arial" pitchFamily="34" charset="0"/>
              <a:cs typeface="Arial" pitchFamily="34" charset="0"/>
            </a:endParaRPr>
          </a:p>
          <a:p>
            <a:pPr marL="342900" indent="-342900">
              <a:spcBef>
                <a:spcPts val="300"/>
              </a:spcBef>
              <a:spcAft>
                <a:spcPts val="300"/>
              </a:spcAft>
              <a:buAutoNum type="arabicPeriod" startAt="9"/>
            </a:pPr>
            <a:r>
              <a:rPr lang="es-MX" sz="1600" b="1" dirty="0" smtClean="0">
                <a:solidFill>
                  <a:schemeClr val="tx2"/>
                </a:solidFill>
                <a:latin typeface="Arial" pitchFamily="34" charset="0"/>
                <a:cs typeface="Arial" pitchFamily="34" charset="0"/>
              </a:rPr>
              <a:t>Tráfico </a:t>
            </a:r>
            <a:r>
              <a:rPr lang="es-MX" sz="1600" b="1" dirty="0">
                <a:solidFill>
                  <a:schemeClr val="tx2"/>
                </a:solidFill>
                <a:latin typeface="Arial" pitchFamily="34" charset="0"/>
                <a:cs typeface="Arial" pitchFamily="34" charset="0"/>
              </a:rPr>
              <a:t>de órganos, tejidos y células de seres humanos </a:t>
            </a:r>
            <a:r>
              <a:rPr lang="es-MX" sz="1600" b="1" dirty="0" smtClean="0">
                <a:solidFill>
                  <a:schemeClr val="tx2"/>
                </a:solidFill>
                <a:latin typeface="Arial" pitchFamily="34" charset="0"/>
                <a:cs typeface="Arial" pitchFamily="34" charset="0"/>
              </a:rPr>
              <a:t>vivos</a:t>
            </a:r>
          </a:p>
          <a:p>
            <a:pPr marL="342900" indent="-342900">
              <a:spcBef>
                <a:spcPts val="300"/>
              </a:spcBef>
              <a:spcAft>
                <a:spcPts val="300"/>
              </a:spcAft>
              <a:buAutoNum type="arabicPeriod" startAt="9"/>
            </a:pPr>
            <a:r>
              <a:rPr lang="es-MX" sz="1600" b="1" dirty="0" smtClean="0">
                <a:solidFill>
                  <a:schemeClr val="tx2"/>
                </a:solidFill>
                <a:latin typeface="Arial" pitchFamily="34" charset="0"/>
                <a:cs typeface="Arial" pitchFamily="34" charset="0"/>
              </a:rPr>
              <a:t>Experimentación </a:t>
            </a:r>
            <a:r>
              <a:rPr lang="es-MX" sz="1600" b="1" dirty="0">
                <a:solidFill>
                  <a:schemeClr val="tx2"/>
                </a:solidFill>
                <a:latin typeface="Arial" pitchFamily="34" charset="0"/>
                <a:cs typeface="Arial" pitchFamily="34" charset="0"/>
              </a:rPr>
              <a:t>biomédica ilícita en seres </a:t>
            </a:r>
            <a:r>
              <a:rPr lang="es-MX" sz="1600" b="1" dirty="0" smtClean="0">
                <a:solidFill>
                  <a:schemeClr val="tx2"/>
                </a:solidFill>
                <a:latin typeface="Arial" pitchFamily="34" charset="0"/>
                <a:cs typeface="Arial" pitchFamily="34" charset="0"/>
              </a:rPr>
              <a:t>humanos</a:t>
            </a:r>
            <a:r>
              <a:rPr lang="es-MX" sz="1600" dirty="0">
                <a:solidFill>
                  <a:schemeClr val="tx2"/>
                </a:solidFill>
                <a:latin typeface="Arial" pitchFamily="34" charset="0"/>
                <a:cs typeface="Arial" pitchFamily="34" charset="0"/>
              </a:rPr>
              <a:t> </a:t>
            </a:r>
            <a:r>
              <a:rPr lang="es-MX" sz="1600" dirty="0" smtClean="0">
                <a:solidFill>
                  <a:schemeClr val="tx2"/>
                </a:solidFill>
                <a:latin typeface="Arial" pitchFamily="34" charset="0"/>
                <a:cs typeface="Arial" pitchFamily="34" charset="0"/>
              </a:rPr>
              <a:t> </a:t>
            </a:r>
            <a:endParaRPr lang="es-MX" sz="1600" dirty="0">
              <a:solidFill>
                <a:schemeClr val="tx2"/>
              </a:solidFill>
              <a:latin typeface="Arial" pitchFamily="34" charset="0"/>
              <a:cs typeface="Arial" pitchFamily="34" charset="0"/>
            </a:endParaRPr>
          </a:p>
          <a:p>
            <a:pPr algn="ctr">
              <a:spcBef>
                <a:spcPts val="300"/>
              </a:spcBef>
              <a:spcAft>
                <a:spcPts val="300"/>
              </a:spcAft>
            </a:pPr>
            <a:endParaRPr lang="es-MX" sz="1600" b="1" dirty="0" smtClean="0">
              <a:solidFill>
                <a:schemeClr val="tx2"/>
              </a:solidFill>
              <a:latin typeface="Arial" pitchFamily="34" charset="0"/>
              <a:cs typeface="Arial" pitchFamily="34" charset="0"/>
            </a:endParaRPr>
          </a:p>
          <a:p>
            <a:pPr algn="just">
              <a:lnSpc>
                <a:spcPct val="150000"/>
              </a:lnSpc>
            </a:pPr>
            <a:endParaRPr lang="es-MX" sz="1600" dirty="0" smtClean="0">
              <a:latin typeface="Arial" pitchFamily="34" charset="0"/>
              <a:cs typeface="Arial" pitchFamily="34" charset="0"/>
            </a:endParaRPr>
          </a:p>
          <a:p>
            <a:endParaRPr lang="es-MX" dirty="0"/>
          </a:p>
        </p:txBody>
      </p:sp>
    </p:spTree>
    <p:extLst>
      <p:ext uri="{BB962C8B-B14F-4D97-AF65-F5344CB8AC3E}">
        <p14:creationId xmlns:p14="http://schemas.microsoft.com/office/powerpoint/2010/main" xmlns="" val="931810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1268760"/>
            <a:ext cx="8280920" cy="4832092"/>
          </a:xfrm>
          <a:prstGeom prst="rect">
            <a:avLst/>
          </a:prstGeom>
          <a:noFill/>
        </p:spPr>
        <p:txBody>
          <a:bodyPr wrap="square" rtlCol="0">
            <a:spAutoFit/>
          </a:bodyPr>
          <a:lstStyle/>
          <a:p>
            <a:pPr lvl="0" algn="just">
              <a:buFont typeface="Wingdings" pitchFamily="2" charset="2"/>
              <a:buChar char="q"/>
            </a:pPr>
            <a:r>
              <a:rPr lang="es-CR" dirty="0" smtClean="0"/>
              <a:t> </a:t>
            </a:r>
            <a:r>
              <a:rPr lang="es-CR" sz="1600" dirty="0" smtClean="0">
                <a:solidFill>
                  <a:schemeClr val="tx2"/>
                </a:solidFill>
                <a:latin typeface="Arial" pitchFamily="34" charset="0"/>
                <a:cs typeface="Arial" pitchFamily="34" charset="0"/>
              </a:rPr>
              <a:t>Consolidar mecanismos de intercambio de </a:t>
            </a:r>
            <a:r>
              <a:rPr lang="es-ES" sz="1600" dirty="0" smtClean="0">
                <a:solidFill>
                  <a:schemeClr val="tx2"/>
                </a:solidFill>
                <a:latin typeface="Arial" pitchFamily="34" charset="0"/>
                <a:cs typeface="Arial" pitchFamily="34" charset="0"/>
              </a:rPr>
              <a:t>inteligencia criminal entre las instancias y dependencias de seguridad, procuración de justicia y control y regulación fronteriza con el fin de formular estrategias, planes y operaciones estratégicas, tácticas-operativas, mediante la identificación de sus miembros, capacidades, redes y modos de operación, entre otros, </a:t>
            </a:r>
            <a:r>
              <a:rPr lang="es-CR" sz="1600" dirty="0" smtClean="0">
                <a:solidFill>
                  <a:schemeClr val="tx2"/>
                </a:solidFill>
                <a:latin typeface="Arial" pitchFamily="34" charset="0"/>
                <a:cs typeface="Arial" pitchFamily="34" charset="0"/>
              </a:rPr>
              <a:t>especialmente en la frontera sur.</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MX" sz="1600" dirty="0" smtClean="0">
                <a:solidFill>
                  <a:schemeClr val="tx2"/>
                </a:solidFill>
                <a:latin typeface="Arial" pitchFamily="34" charset="0"/>
                <a:cs typeface="Arial" pitchFamily="34" charset="0"/>
              </a:rPr>
              <a:t> Fortalecer la generación de inteligencia para la operación de casos y su judicialización a partir del testimonio de las víctimas y mejores técnicas de investigación basadas en evidencias. </a:t>
            </a:r>
          </a:p>
          <a:p>
            <a:pPr algn="just"/>
            <a:r>
              <a:rPr lang="es-MX" sz="1600" dirty="0" smtClean="0">
                <a:solidFill>
                  <a:schemeClr val="tx2"/>
                </a:solidFill>
                <a:latin typeface="Arial" pitchFamily="34" charset="0"/>
                <a:cs typeface="Arial" pitchFamily="34" charset="0"/>
              </a:rPr>
              <a:t> </a:t>
            </a:r>
          </a:p>
          <a:p>
            <a:pPr lvl="0" algn="just">
              <a:buFont typeface="Wingdings" pitchFamily="2" charset="2"/>
              <a:buChar char="q"/>
            </a:pPr>
            <a:r>
              <a:rPr lang="es-MX" sz="1600" dirty="0" smtClean="0">
                <a:solidFill>
                  <a:schemeClr val="tx2"/>
                </a:solidFill>
                <a:latin typeface="Arial" pitchFamily="34" charset="0"/>
                <a:cs typeface="Arial" pitchFamily="34" charset="0"/>
              </a:rPr>
              <a:t> Las instancias y dependencias federales deben trabajar muy de cerca y en coordinación con las Casas del Migrante, Centros de Atención y Refugios de las OSC ubicadas en territorio nacional. </a:t>
            </a:r>
          </a:p>
          <a:p>
            <a:pPr algn="just"/>
            <a:r>
              <a:rPr lang="es-MX" sz="1600" dirty="0" smtClean="0">
                <a:solidFill>
                  <a:schemeClr val="tx2"/>
                </a:solidFill>
                <a:latin typeface="Arial" pitchFamily="34" charset="0"/>
                <a:cs typeface="Arial" pitchFamily="34" charset="0"/>
              </a:rPr>
              <a:t> </a:t>
            </a:r>
          </a:p>
          <a:p>
            <a:pPr lvl="0" algn="just">
              <a:buFont typeface="Wingdings" pitchFamily="2" charset="2"/>
              <a:buChar char="q"/>
            </a:pPr>
            <a:r>
              <a:rPr lang="es-CR" sz="1600" dirty="0" smtClean="0">
                <a:solidFill>
                  <a:schemeClr val="tx2"/>
                </a:solidFill>
                <a:latin typeface="Arial" pitchFamily="34" charset="0"/>
                <a:cs typeface="Arial" pitchFamily="34" charset="0"/>
              </a:rPr>
              <a:t> Sumar al trabajo coordinado y de intercambio de información de las instancias federales y estatales la participación de las áreas de inteligencias de las instancias de finanzas y crédito público y establecer la Ruta del Dinero de las organizaciones delictivas para trazar patrones de comportamiento de estas redes. </a:t>
            </a:r>
            <a:endParaRPr lang="es-MX" sz="1600" dirty="0" smtClean="0">
              <a:solidFill>
                <a:schemeClr val="tx2"/>
              </a:solidFill>
              <a:latin typeface="Arial" pitchFamily="34" charset="0"/>
              <a:cs typeface="Arial" pitchFamily="34" charset="0"/>
            </a:endParaRPr>
          </a:p>
          <a:p>
            <a:endParaRPr lang="es-MX" dirty="0"/>
          </a:p>
        </p:txBody>
      </p:sp>
      <p:sp>
        <p:nvSpPr>
          <p:cNvPr id="8" name="7 CuadroTexto"/>
          <p:cNvSpPr txBox="1"/>
          <p:nvPr/>
        </p:nvSpPr>
        <p:spPr>
          <a:xfrm>
            <a:off x="357158" y="188640"/>
            <a:ext cx="8607330" cy="369332"/>
          </a:xfrm>
          <a:prstGeom prst="rect">
            <a:avLst/>
          </a:prstGeom>
          <a:noFill/>
        </p:spPr>
        <p:txBody>
          <a:bodyPr wrap="square" rtlCol="0">
            <a:spAutoFit/>
          </a:bodyPr>
          <a:lstStyle/>
          <a:p>
            <a:pPr lvl="0" algn="ctr"/>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TAREAS EN CURSO</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1124744"/>
            <a:ext cx="8424936" cy="4801314"/>
          </a:xfrm>
          <a:prstGeom prst="rect">
            <a:avLst/>
          </a:prstGeom>
          <a:noFill/>
        </p:spPr>
        <p:txBody>
          <a:bodyPr wrap="square" rtlCol="0">
            <a:spAutoFit/>
          </a:bodyPr>
          <a:lstStyle/>
          <a:p>
            <a:pPr lvl="0" algn="just">
              <a:buFont typeface="Wingdings" pitchFamily="2" charset="2"/>
              <a:buChar char="q"/>
            </a:pPr>
            <a:r>
              <a:rPr lang="es-ES" dirty="0" smtClean="0">
                <a:solidFill>
                  <a:schemeClr val="tx2"/>
                </a:solidFill>
              </a:rPr>
              <a:t> </a:t>
            </a:r>
            <a:r>
              <a:rPr lang="es-ES" sz="1600" dirty="0" smtClean="0">
                <a:solidFill>
                  <a:schemeClr val="tx2"/>
                </a:solidFill>
                <a:latin typeface="Arial" pitchFamily="34" charset="0"/>
                <a:cs typeface="Arial" pitchFamily="34" charset="0"/>
              </a:rPr>
              <a:t>Consolidar los operativos conjuntos que realizan las autoridades en materia de tráfico y trata de personas. </a:t>
            </a:r>
            <a:endParaRPr lang="es-MX" sz="1600" dirty="0" smtClean="0">
              <a:solidFill>
                <a:schemeClr val="tx2"/>
              </a:solidFill>
              <a:latin typeface="Arial" pitchFamily="34" charset="0"/>
              <a:cs typeface="Arial" pitchFamily="34" charset="0"/>
            </a:endParaRPr>
          </a:p>
          <a:p>
            <a:pPr algn="just"/>
            <a:r>
              <a:rPr lang="es-MX" sz="1600" dirty="0" smtClean="0">
                <a:solidFill>
                  <a:schemeClr val="tx2"/>
                </a:solidFill>
                <a:latin typeface="Arial" pitchFamily="34" charset="0"/>
                <a:cs typeface="Arial" pitchFamily="34" charset="0"/>
              </a:rPr>
              <a:t> </a:t>
            </a:r>
          </a:p>
          <a:p>
            <a:pPr lvl="0" algn="just">
              <a:buFont typeface="Wingdings" pitchFamily="2" charset="2"/>
              <a:buChar char="q"/>
            </a:pPr>
            <a:r>
              <a:rPr lang="es-CR" sz="1600" dirty="0" smtClean="0">
                <a:solidFill>
                  <a:schemeClr val="tx2"/>
                </a:solidFill>
                <a:latin typeface="Arial" pitchFamily="34" charset="0"/>
                <a:cs typeface="Arial" pitchFamily="34" charset="0"/>
              </a:rPr>
              <a:t> Establecer mayores controles fronterizos con tecnología de punta capaces de detectar de manera oportuna el uso de documentos falsos, y combatir el método empleado por las organizaciones de tráfico de migrantes. </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CR" sz="1600" dirty="0" smtClean="0">
                <a:solidFill>
                  <a:schemeClr val="tx2"/>
                </a:solidFill>
                <a:latin typeface="Arial" pitchFamily="34" charset="0"/>
                <a:cs typeface="Arial" pitchFamily="34" charset="0"/>
              </a:rPr>
              <a:t> Consolidar el uso de biométricos en México para contribuir en la prevención del establecimiento, conformación y sofisticación de redes de la delincuencia organizada en el país.</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CR" sz="1600" dirty="0" smtClean="0">
                <a:solidFill>
                  <a:schemeClr val="tx2"/>
                </a:solidFill>
                <a:latin typeface="Arial" pitchFamily="34" charset="0"/>
                <a:cs typeface="Arial" pitchFamily="34" charset="0"/>
              </a:rPr>
              <a:t> Atender los flujos de migrantes extra continentales y de nacionalidades especiales a fin de identificar redes delictivas trasnacionales. </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CR" sz="1600" dirty="0" smtClean="0">
                <a:solidFill>
                  <a:schemeClr val="tx2"/>
                </a:solidFill>
                <a:latin typeface="Arial" pitchFamily="34" charset="0"/>
                <a:cs typeface="Arial" pitchFamily="34" charset="0"/>
              </a:rPr>
              <a:t> Mejorar, profundizar y ampliar los esquemas y mecanismos de cooperación con los países de la región sobre la base del principio de responsabilidad compartida. </a:t>
            </a:r>
            <a:endParaRPr lang="es-MX" sz="1600" dirty="0" smtClean="0">
              <a:solidFill>
                <a:schemeClr val="tx2"/>
              </a:solidFill>
              <a:latin typeface="Arial" pitchFamily="34" charset="0"/>
              <a:cs typeface="Arial" pitchFamily="34" charset="0"/>
            </a:endParaRPr>
          </a:p>
          <a:p>
            <a:pPr algn="just"/>
            <a:r>
              <a:rPr lang="es-CR" sz="1600" dirty="0" smtClean="0">
                <a:solidFill>
                  <a:schemeClr val="tx2"/>
                </a:solidFill>
                <a:latin typeface="Arial" pitchFamily="34" charset="0"/>
                <a:cs typeface="Arial" pitchFamily="34" charset="0"/>
              </a:rPr>
              <a:t> </a:t>
            </a:r>
            <a:endParaRPr lang="es-MX" sz="1600" dirty="0" smtClean="0">
              <a:solidFill>
                <a:schemeClr val="tx2"/>
              </a:solidFill>
              <a:latin typeface="Arial" pitchFamily="34" charset="0"/>
              <a:cs typeface="Arial" pitchFamily="34" charset="0"/>
            </a:endParaRPr>
          </a:p>
          <a:p>
            <a:pPr lvl="0" algn="just">
              <a:buFont typeface="Wingdings" pitchFamily="2" charset="2"/>
              <a:buChar char="q"/>
            </a:pPr>
            <a:r>
              <a:rPr lang="es-ES" sz="1600" dirty="0" smtClean="0">
                <a:solidFill>
                  <a:schemeClr val="tx2"/>
                </a:solidFill>
                <a:latin typeface="Arial" pitchFamily="34" charset="0"/>
                <a:cs typeface="Arial" pitchFamily="34" charset="0"/>
              </a:rPr>
              <a:t> Coordinación entre los tres órdenes de gobierno para fortalecer el diseño e implementación de acciones de política pública en materia preventiva.</a:t>
            </a:r>
            <a:endParaRPr lang="es-MX" sz="1600" dirty="0" smtClean="0">
              <a:solidFill>
                <a:schemeClr val="tx2"/>
              </a:solidFill>
              <a:latin typeface="Arial" pitchFamily="34" charset="0"/>
              <a:cs typeface="Arial" pitchFamily="34" charset="0"/>
            </a:endParaRPr>
          </a:p>
        </p:txBody>
      </p:sp>
      <p:sp>
        <p:nvSpPr>
          <p:cNvPr id="8" name="7 CuadroTexto"/>
          <p:cNvSpPr txBox="1"/>
          <p:nvPr/>
        </p:nvSpPr>
        <p:spPr>
          <a:xfrm>
            <a:off x="285720" y="188640"/>
            <a:ext cx="8750776" cy="369332"/>
          </a:xfrm>
          <a:prstGeom prst="rect">
            <a:avLst/>
          </a:prstGeom>
          <a:noFill/>
        </p:spPr>
        <p:txBody>
          <a:bodyPr wrap="square" rtlCol="0">
            <a:spAutoFit/>
          </a:bodyPr>
          <a:lstStyle/>
          <a:p>
            <a:pPr lvl="0" algn="ctr"/>
            <a:r>
              <a:rPr lang="es-CR" dirty="0">
                <a:solidFill>
                  <a:srgbClr val="336699"/>
                </a:solidFill>
                <a:effectLst>
                  <a:outerShdw blurRad="38100" dist="38100" dir="2700000" algn="tl">
                    <a:srgbClr val="000000">
                      <a:alpha val="43137"/>
                    </a:srgbClr>
                  </a:outerShdw>
                </a:effectLst>
                <a:latin typeface="Arial Black" pitchFamily="34" charset="0"/>
                <a:cs typeface="Arial" pitchFamily="34" charset="0"/>
              </a:rPr>
              <a:t>TAREAS EN CURSO</a:t>
            </a:r>
            <a:endParaRPr lang="es-MX" dirty="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grpSp>
        <p:nvGrpSpPr>
          <p:cNvPr id="13" name="12 Grupo"/>
          <p:cNvGrpSpPr/>
          <p:nvPr/>
        </p:nvGrpSpPr>
        <p:grpSpPr>
          <a:xfrm>
            <a:off x="357158" y="1608569"/>
            <a:ext cx="8501122" cy="3640861"/>
            <a:chOff x="0" y="807861"/>
            <a:chExt cx="9102154" cy="3640861"/>
          </a:xfrm>
        </p:grpSpPr>
        <p:sp>
          <p:nvSpPr>
            <p:cNvPr id="14" name="13 Cheurón"/>
            <p:cNvSpPr/>
            <p:nvPr/>
          </p:nvSpPr>
          <p:spPr>
            <a:xfrm>
              <a:off x="0" y="807861"/>
              <a:ext cx="9102154" cy="3640861"/>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heurón 4"/>
            <p:cNvSpPr/>
            <p:nvPr/>
          </p:nvSpPr>
          <p:spPr>
            <a:xfrm>
              <a:off x="1820431" y="807861"/>
              <a:ext cx="5461293" cy="36408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3180" tIns="21590" rIns="0" bIns="21590" numCol="1" spcCol="1270" anchor="ctr" anchorCtr="0">
              <a:noAutofit/>
            </a:bodyPr>
            <a:lstStyle/>
            <a:p>
              <a:pPr lvl="0" algn="ctr" defTabSz="1511300">
                <a:lnSpc>
                  <a:spcPct val="90000"/>
                </a:lnSpc>
                <a:spcBef>
                  <a:spcPct val="0"/>
                </a:spcBef>
                <a:spcAft>
                  <a:spcPct val="35000"/>
                </a:spcAft>
              </a:pPr>
              <a:r>
                <a:rPr lang="es-MX" sz="3400" b="1" kern="1200" dirty="0" smtClean="0">
                  <a:solidFill>
                    <a:schemeClr val="accent1"/>
                  </a:solidFill>
                  <a:latin typeface="Arial" pitchFamily="34" charset="0"/>
                  <a:cs typeface="Arial" pitchFamily="34" charset="0"/>
                </a:rPr>
                <a:t>Ley en materia de </a:t>
              </a:r>
            </a:p>
            <a:p>
              <a:pPr lvl="0" algn="ctr" defTabSz="1511300">
                <a:lnSpc>
                  <a:spcPct val="90000"/>
                </a:lnSpc>
                <a:spcBef>
                  <a:spcPct val="0"/>
                </a:spcBef>
                <a:spcAft>
                  <a:spcPct val="35000"/>
                </a:spcAft>
              </a:pPr>
              <a:endParaRPr lang="es-MX" sz="3400" b="1" kern="1200" dirty="0" smtClean="0">
                <a:solidFill>
                  <a:schemeClr val="accent1"/>
                </a:solidFill>
                <a:latin typeface="Arial" pitchFamily="34" charset="0"/>
                <a:cs typeface="Arial" pitchFamily="34" charset="0"/>
              </a:endParaRPr>
            </a:p>
            <a:p>
              <a:pPr lvl="0" algn="ctr" defTabSz="1511300">
                <a:lnSpc>
                  <a:spcPct val="90000"/>
                </a:lnSpc>
                <a:spcBef>
                  <a:spcPct val="0"/>
                </a:spcBef>
                <a:spcAft>
                  <a:spcPct val="35000"/>
                </a:spcAft>
              </a:pPr>
              <a:r>
                <a:rPr lang="es-MX" sz="3400" b="1" kern="1200" dirty="0" smtClean="0">
                  <a:solidFill>
                    <a:srgbClr val="000066"/>
                  </a:solidFill>
                  <a:latin typeface="Arial" pitchFamily="34" charset="0"/>
                  <a:cs typeface="Arial" pitchFamily="34" charset="0"/>
                </a:rPr>
                <a:t>         </a:t>
              </a:r>
              <a:r>
                <a:rPr lang="es-MX" sz="4000" b="1" kern="1200" dirty="0" smtClean="0">
                  <a:solidFill>
                    <a:srgbClr val="000066"/>
                  </a:solidFill>
                  <a:latin typeface="Arial" pitchFamily="34" charset="0"/>
                  <a:cs typeface="Arial" pitchFamily="34" charset="0"/>
                </a:rPr>
                <a:t>Gracias</a:t>
              </a:r>
              <a:r>
                <a:rPr lang="es-MX" sz="4000" b="1" kern="1200" dirty="0" smtClean="0">
                  <a:solidFill>
                    <a:schemeClr val="accent1"/>
                  </a:solidFill>
                  <a:latin typeface="Arial" pitchFamily="34" charset="0"/>
                  <a:cs typeface="Arial" pitchFamily="34" charset="0"/>
                </a:rPr>
                <a:t> d</a:t>
              </a:r>
              <a:r>
                <a:rPr lang="es-MX" sz="3400" b="1" kern="1200" dirty="0" smtClean="0">
                  <a:solidFill>
                    <a:schemeClr val="accent1"/>
                  </a:solidFill>
                  <a:latin typeface="Arial" pitchFamily="34" charset="0"/>
                  <a:cs typeface="Arial" pitchFamily="34" charset="0"/>
                </a:rPr>
                <a:t>e Personas y para la protección y Asistencia a las Víctimas de estos Delitos</a:t>
              </a:r>
              <a:endParaRPr lang="es-MX" sz="3400" kern="1200"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193" name="Rectangle 1"/>
          <p:cNvSpPr>
            <a:spLocks noChangeArrowheads="1"/>
          </p:cNvSpPr>
          <p:nvPr/>
        </p:nvSpPr>
        <p:spPr bwMode="auto">
          <a:xfrm>
            <a:off x="395536" y="1303015"/>
            <a:ext cx="8424936"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s-MX"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Frontera Sur de México</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lang="es-MX" sz="1600" dirty="0" smtClean="0">
                <a:solidFill>
                  <a:schemeClr val="tx2"/>
                </a:solidFill>
                <a:latin typeface="Arial" pitchFamily="34" charset="0"/>
                <a:cs typeface="Arial" pitchFamily="34" charset="0"/>
              </a:rPr>
              <a:t>Convergen flujos migratorios, comerciales, financieros, turísticos.</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kumimoji="0" lang="es-MX" sz="1600" i="0" u="none" strike="noStrike" cap="none" normalizeH="0" baseline="0" dirty="0" smtClean="0">
                <a:ln>
                  <a:noFill/>
                </a:ln>
                <a:solidFill>
                  <a:schemeClr val="tx2"/>
                </a:solidFill>
                <a:effectLst/>
                <a:latin typeface="Arial" pitchFamily="34" charset="0"/>
                <a:cs typeface="Arial" pitchFamily="34" charset="0"/>
              </a:rPr>
              <a:t>Condiciones</a:t>
            </a:r>
            <a:r>
              <a:rPr kumimoji="0" lang="es-MX" sz="1600" i="0" u="none" strike="noStrike" cap="none" normalizeH="0" dirty="0" smtClean="0">
                <a:ln>
                  <a:noFill/>
                </a:ln>
                <a:solidFill>
                  <a:schemeClr val="tx2"/>
                </a:solidFill>
                <a:effectLst/>
                <a:latin typeface="Arial" pitchFamily="34" charset="0"/>
                <a:cs typeface="Arial" pitchFamily="34" charset="0"/>
              </a:rPr>
              <a:t> geopolíticas y sociales difíciles.</a:t>
            </a:r>
          </a:p>
          <a:p>
            <a:pPr marL="285750" marR="0" lvl="0" indent="-285750" algn="just" defTabSz="914400" rtl="0" eaLnBrk="1" fontAlgn="base" latinLnBrk="0" hangingPunct="1">
              <a:lnSpc>
                <a:spcPct val="150000"/>
              </a:lnSpc>
              <a:spcBef>
                <a:spcPct val="0"/>
              </a:spcBef>
              <a:spcAft>
                <a:spcPct val="0"/>
              </a:spcAft>
              <a:buClrTx/>
              <a:buSzTx/>
              <a:buFont typeface="Arial" pitchFamily="34" charset="0"/>
              <a:buChar char="•"/>
              <a:tabLst/>
            </a:pPr>
            <a:r>
              <a:rPr lang="es-MX" sz="1600" baseline="0" dirty="0" smtClean="0">
                <a:solidFill>
                  <a:schemeClr val="tx2"/>
                </a:solidFill>
                <a:latin typeface="Arial" pitchFamily="34" charset="0"/>
                <a:cs typeface="Arial" pitchFamily="34" charset="0"/>
              </a:rPr>
              <a:t>Generación</a:t>
            </a:r>
            <a:r>
              <a:rPr lang="es-MX" sz="1600" dirty="0" smtClean="0">
                <a:solidFill>
                  <a:schemeClr val="tx2"/>
                </a:solidFill>
                <a:latin typeface="Arial" pitchFamily="34" charset="0"/>
                <a:cs typeface="Arial" pitchFamily="34" charset="0"/>
              </a:rPr>
              <a:t> de actividades ilegales, redes locales, nacionales e internacionales.</a:t>
            </a:r>
            <a:endParaRPr kumimoji="0" lang="es-MX" sz="160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MX" sz="800" b="1"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MX"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El fenómeno migratorio </a:t>
            </a:r>
          </a:p>
          <a:p>
            <a:pPr algn="just" eaLnBrk="0" fontAlgn="base" hangingPunct="0">
              <a:lnSpc>
                <a:spcPct val="150000"/>
              </a:lnSpc>
              <a:spcBef>
                <a:spcPct val="0"/>
              </a:spcBef>
              <a:spcAft>
                <a:spcPct val="0"/>
              </a:spcAft>
            </a:pPr>
            <a:r>
              <a:rPr kumimoji="0" lang="es-MX"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Condición vulnerable de </a:t>
            </a:r>
            <a:r>
              <a:rPr lang="es-MX" sz="1600" dirty="0">
                <a:solidFill>
                  <a:schemeClr val="tx2"/>
                </a:solidFill>
                <a:latin typeface="Arial" pitchFamily="34" charset="0"/>
                <a:ea typeface="Calibri" pitchFamily="34" charset="0"/>
                <a:cs typeface="Arial" pitchFamily="34" charset="0"/>
              </a:rPr>
              <a:t>migrantes </a:t>
            </a:r>
            <a:endParaRPr lang="es-MX" sz="1600" dirty="0" smtClean="0">
              <a:solidFill>
                <a:schemeClr val="tx2"/>
              </a:solidFill>
              <a:latin typeface="Arial" pitchFamily="34" charset="0"/>
              <a:ea typeface="Calibri" pitchFamily="34" charset="0"/>
              <a:cs typeface="Arial" pitchFamily="34" charset="0"/>
            </a:endParaRPr>
          </a:p>
          <a:p>
            <a:pPr algn="just" eaLnBrk="0" fontAlgn="base" hangingPunct="0">
              <a:lnSpc>
                <a:spcPct val="150000"/>
              </a:lnSpc>
              <a:spcBef>
                <a:spcPct val="0"/>
              </a:spcBef>
              <a:spcAft>
                <a:spcPct val="0"/>
              </a:spcAft>
            </a:pPr>
            <a:r>
              <a:rPr lang="es-MX" sz="1600" dirty="0" smtClean="0">
                <a:solidFill>
                  <a:schemeClr val="tx2"/>
                </a:solidFill>
                <a:latin typeface="Arial" pitchFamily="34" charset="0"/>
                <a:ea typeface="Calibri" pitchFamily="34" charset="0"/>
                <a:cs typeface="Arial" pitchFamily="34" charset="0"/>
              </a:rPr>
              <a:t>            Convergencia </a:t>
            </a:r>
            <a:r>
              <a:rPr lang="es-MX" sz="1600" dirty="0">
                <a:solidFill>
                  <a:schemeClr val="tx2"/>
                </a:solidFill>
                <a:latin typeface="Arial" pitchFamily="34" charset="0"/>
                <a:ea typeface="Calibri" pitchFamily="34" charset="0"/>
                <a:cs typeface="Arial" pitchFamily="34" charset="0"/>
              </a:rPr>
              <a:t>con el crimen organizado</a:t>
            </a:r>
          </a:p>
          <a:p>
            <a:pPr marR="0" lvl="0" algn="just" defTabSz="914400" rtl="0" eaLnBrk="0" fontAlgn="base" latinLnBrk="0" hangingPunct="0">
              <a:lnSpc>
                <a:spcPct val="150000"/>
              </a:lnSpc>
              <a:spcBef>
                <a:spcPct val="0"/>
              </a:spcBef>
              <a:spcAft>
                <a:spcPct val="0"/>
              </a:spcAft>
              <a:buClrTx/>
              <a:buSzTx/>
              <a:tabLst/>
            </a:pPr>
            <a:r>
              <a:rPr kumimoji="0" lang="es-MX"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         Comisión de delitos              riesgo para las instituciones del Estado Mexicano.</a:t>
            </a:r>
            <a:endParaRPr kumimoji="0" lang="es-MX" sz="16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s-ES" sz="800" b="1" i="0" u="none" strike="noStrike" cap="none" normalizeH="0" baseline="0" dirty="0" smtClean="0">
              <a:ln>
                <a:noFill/>
              </a:ln>
              <a:solidFill>
                <a:schemeClr val="tx2"/>
              </a:solidFill>
              <a:effectLst/>
              <a:latin typeface="Arial" pitchFamily="34" charset="0"/>
              <a:ea typeface="Calibri"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s-ES" sz="1600" b="1" i="0" u="none" strike="noStrike" cap="none" normalizeH="0" baseline="0" dirty="0" smtClean="0">
                <a:ln>
                  <a:noFill/>
                </a:ln>
                <a:solidFill>
                  <a:schemeClr val="tx2"/>
                </a:solidFill>
                <a:effectLst/>
                <a:latin typeface="Arial" pitchFamily="34" charset="0"/>
                <a:ea typeface="Calibri" pitchFamily="34" charset="0"/>
                <a:cs typeface="Arial" pitchFamily="34" charset="0"/>
              </a:rPr>
              <a:t>El Informe Nacional </a:t>
            </a:r>
          </a:p>
          <a:p>
            <a:pPr marL="285750" marR="0" lvl="0" indent="-28575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Una visión estratégica en la frontera sur a partir de la presencia del crimen organizado</a:t>
            </a:r>
          </a:p>
          <a:p>
            <a:pPr marL="285750" marR="0" lvl="0" indent="-28575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s-ES" sz="1600" b="0" i="0" u="none" strike="noStrike" cap="none" normalizeH="0" baseline="0" dirty="0" smtClean="0">
                <a:ln>
                  <a:noFill/>
                </a:ln>
                <a:solidFill>
                  <a:schemeClr val="tx2"/>
                </a:solidFill>
                <a:effectLst/>
                <a:latin typeface="Arial" pitchFamily="34" charset="0"/>
                <a:ea typeface="Calibri" pitchFamily="34" charset="0"/>
                <a:cs typeface="Arial" pitchFamily="34" charset="0"/>
              </a:rPr>
              <a:t>Generar mecanismos de cooperación institucionales para la investigación, persecución y judicialización de los delitos de tráfico de migrantes y trata de personas. </a:t>
            </a:r>
            <a:endParaRPr kumimoji="0" lang="es-ES" sz="1600" b="0" i="0" u="none" strike="noStrike" cap="none" normalizeH="0" baseline="0" dirty="0" smtClean="0">
              <a:ln>
                <a:noFill/>
              </a:ln>
              <a:solidFill>
                <a:schemeClr val="tx2"/>
              </a:solidFill>
              <a:effectLst/>
              <a:latin typeface="Arial" pitchFamily="34" charset="0"/>
              <a:cs typeface="Arial" pitchFamily="34" charset="0"/>
            </a:endParaRPr>
          </a:p>
        </p:txBody>
      </p:sp>
      <p:sp>
        <p:nvSpPr>
          <p:cNvPr id="7" name="6 CuadroTexto"/>
          <p:cNvSpPr txBox="1"/>
          <p:nvPr/>
        </p:nvSpPr>
        <p:spPr>
          <a:xfrm>
            <a:off x="6516216" y="188640"/>
            <a:ext cx="2376264" cy="369332"/>
          </a:xfrm>
          <a:prstGeom prst="rect">
            <a:avLst/>
          </a:prstGeom>
          <a:noFill/>
        </p:spPr>
        <p:txBody>
          <a:bodyPr wrap="square" rtlCol="0">
            <a:spAutoFit/>
          </a:bodyPr>
          <a:lstStyle/>
          <a:p>
            <a:pPr lvl="0"/>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  INTRODUCCIÓN</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3" name="2 Flecha curvada hacia la derecha"/>
          <p:cNvSpPr/>
          <p:nvPr/>
        </p:nvSpPr>
        <p:spPr>
          <a:xfrm>
            <a:off x="467544" y="3573016"/>
            <a:ext cx="659512" cy="465833"/>
          </a:xfrm>
          <a:prstGeom prst="curvedRightArrow">
            <a:avLst>
              <a:gd name="adj1" fmla="val 0"/>
              <a:gd name="adj2" fmla="val 50000"/>
              <a:gd name="adj3" fmla="val 218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8" name="7 Flecha curvada hacia la derecha"/>
          <p:cNvSpPr/>
          <p:nvPr/>
        </p:nvSpPr>
        <p:spPr>
          <a:xfrm rot="310204">
            <a:off x="468266" y="3928851"/>
            <a:ext cx="497780" cy="478139"/>
          </a:xfrm>
          <a:prstGeom prst="curvedRightArrow">
            <a:avLst>
              <a:gd name="adj1" fmla="val 0"/>
              <a:gd name="adj2" fmla="val 50000"/>
              <a:gd name="adj3" fmla="val 143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9" name="8 Flecha a la derecha con muesca"/>
          <p:cNvSpPr/>
          <p:nvPr/>
        </p:nvSpPr>
        <p:spPr>
          <a:xfrm>
            <a:off x="2843808" y="4194796"/>
            <a:ext cx="648072" cy="242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 </a:t>
            </a:r>
            <a:endParaRPr lang="es-MX"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776613"/>
            <a:ext cx="8424936" cy="5878532"/>
          </a:xfrm>
          <a:prstGeom prst="rect">
            <a:avLst/>
          </a:prstGeom>
          <a:noFill/>
        </p:spPr>
        <p:txBody>
          <a:bodyPr wrap="square" rtlCol="0">
            <a:spAutoFit/>
          </a:bodyPr>
          <a:lstStyle/>
          <a:p>
            <a:r>
              <a:rPr lang="es-ES" sz="1600" dirty="0" smtClean="0">
                <a:latin typeface="Arial" pitchFamily="34" charset="0"/>
                <a:cs typeface="Arial" pitchFamily="34" charset="0"/>
              </a:rPr>
              <a:t> </a:t>
            </a:r>
          </a:p>
          <a:p>
            <a:r>
              <a:rPr lang="es-MX" sz="1600" b="1" dirty="0" smtClean="0">
                <a:solidFill>
                  <a:srgbClr val="000066"/>
                </a:solidFill>
                <a:latin typeface="Arial" pitchFamily="34" charset="0"/>
                <a:cs typeface="Arial" pitchFamily="34" charset="0"/>
              </a:rPr>
              <a:t>Frontera Sur</a:t>
            </a:r>
          </a:p>
          <a:p>
            <a:endParaRPr lang="es-MX" sz="800" dirty="0" smtClean="0">
              <a:latin typeface="Arial" pitchFamily="34" charset="0"/>
              <a:cs typeface="Arial" pitchFamily="34" charset="0"/>
            </a:endParaRPr>
          </a:p>
          <a:p>
            <a:pPr marL="285750" indent="-285750">
              <a:spcBef>
                <a:spcPct val="20000"/>
              </a:spcBef>
              <a:buClr>
                <a:srgbClr val="000066"/>
              </a:buClr>
              <a:buSzPts val="3200"/>
              <a:buFont typeface="Wingdings" pitchFamily="2" charset="2"/>
              <a:buChar char="ü"/>
              <a:defRPr/>
            </a:pPr>
            <a:r>
              <a:rPr lang="es-MX" sz="1600" b="1" dirty="0" smtClean="0">
                <a:solidFill>
                  <a:srgbClr val="000066"/>
                </a:solidFill>
                <a:latin typeface="Arial" pitchFamily="34" charset="0"/>
                <a:cs typeface="Arial" pitchFamily="34" charset="0"/>
              </a:rPr>
              <a:t>Origen                                                              </a:t>
            </a:r>
            <a:r>
              <a:rPr lang="es-MX" sz="1600" b="1" dirty="0">
                <a:solidFill>
                  <a:srgbClr val="000066"/>
                </a:solidFill>
                <a:latin typeface="Arial" pitchFamily="34" charset="0"/>
                <a:cs typeface="Arial" pitchFamily="34" charset="0"/>
              </a:rPr>
              <a:t>Migraciones </a:t>
            </a:r>
            <a:r>
              <a:rPr lang="es-MX" sz="1600" b="1" dirty="0" smtClean="0">
                <a:solidFill>
                  <a:srgbClr val="000066"/>
                </a:solidFill>
                <a:latin typeface="Arial" pitchFamily="34" charset="0"/>
                <a:cs typeface="Arial" pitchFamily="34" charset="0"/>
              </a:rPr>
              <a:t>Irregulares                                                                                  </a:t>
            </a:r>
          </a:p>
          <a:p>
            <a:pPr>
              <a:spcBef>
                <a:spcPct val="20000"/>
              </a:spcBef>
              <a:buClr>
                <a:srgbClr val="000066"/>
              </a:buClr>
              <a:buSzPts val="3200"/>
              <a:defRPr/>
            </a:pPr>
            <a:r>
              <a:rPr lang="es-MX" sz="1600" b="1" dirty="0">
                <a:solidFill>
                  <a:srgbClr val="000066"/>
                </a:solidFill>
                <a:latin typeface="Arial" pitchFamily="34" charset="0"/>
                <a:cs typeface="Arial" pitchFamily="34" charset="0"/>
              </a:rPr>
              <a:t> </a:t>
            </a:r>
            <a:r>
              <a:rPr lang="es-MX" sz="1600" b="1" dirty="0" smtClean="0">
                <a:solidFill>
                  <a:srgbClr val="000066"/>
                </a:solidFill>
                <a:latin typeface="Arial" pitchFamily="34" charset="0"/>
                <a:cs typeface="Arial" pitchFamily="34" charset="0"/>
              </a:rPr>
              <a:t>                                                                                    -- Regionales</a:t>
            </a:r>
          </a:p>
          <a:p>
            <a:pPr marL="342900" indent="-342900">
              <a:spcBef>
                <a:spcPct val="20000"/>
              </a:spcBef>
              <a:buClr>
                <a:srgbClr val="000066"/>
              </a:buClr>
              <a:buSzPts val="3200"/>
              <a:buFont typeface="Wingdings" pitchFamily="2" charset="2"/>
              <a:buChar char="ü"/>
              <a:defRPr/>
            </a:pPr>
            <a:r>
              <a:rPr lang="es-MX" sz="1600" b="1" dirty="0" smtClean="0">
                <a:solidFill>
                  <a:srgbClr val="000066"/>
                </a:solidFill>
                <a:latin typeface="Arial" pitchFamily="34" charset="0"/>
                <a:cs typeface="Arial" pitchFamily="34" charset="0"/>
              </a:rPr>
              <a:t>Tránsito                                                                 -- </a:t>
            </a:r>
            <a:r>
              <a:rPr lang="es-MX" sz="1600" b="1" dirty="0" err="1" smtClean="0">
                <a:solidFill>
                  <a:srgbClr val="000066"/>
                </a:solidFill>
                <a:latin typeface="Arial" pitchFamily="34" charset="0"/>
                <a:cs typeface="Arial" pitchFamily="34" charset="0"/>
              </a:rPr>
              <a:t>Extracontinentales</a:t>
            </a:r>
            <a:r>
              <a:rPr lang="es-MX" sz="1600" b="1" dirty="0" smtClean="0">
                <a:solidFill>
                  <a:srgbClr val="000066"/>
                </a:solidFill>
                <a:latin typeface="Arial" pitchFamily="34" charset="0"/>
                <a:cs typeface="Arial" pitchFamily="34" charset="0"/>
              </a:rPr>
              <a:t>                                                                                                                          </a:t>
            </a:r>
          </a:p>
          <a:p>
            <a:pPr>
              <a:spcBef>
                <a:spcPct val="20000"/>
              </a:spcBef>
              <a:buClr>
                <a:srgbClr val="000066"/>
              </a:buClr>
              <a:buSzPts val="3200"/>
              <a:defRPr/>
            </a:pPr>
            <a:r>
              <a:rPr lang="es-MX" sz="1600" b="1" dirty="0" smtClean="0">
                <a:solidFill>
                  <a:srgbClr val="000066"/>
                </a:solidFill>
                <a:latin typeface="Arial" pitchFamily="34" charset="0"/>
                <a:cs typeface="Arial" pitchFamily="34" charset="0"/>
              </a:rPr>
              <a:t>                                                                                    </a:t>
            </a:r>
          </a:p>
          <a:p>
            <a:pPr marL="342900" indent="-342900">
              <a:spcBef>
                <a:spcPct val="20000"/>
              </a:spcBef>
              <a:buClr>
                <a:srgbClr val="000066"/>
              </a:buClr>
              <a:buSzPts val="3200"/>
              <a:buFont typeface="Wingdings" pitchFamily="2" charset="2"/>
              <a:buChar char="ü"/>
              <a:defRPr/>
            </a:pPr>
            <a:r>
              <a:rPr lang="es-MX" sz="1600" b="1" dirty="0" smtClean="0">
                <a:solidFill>
                  <a:srgbClr val="000066"/>
                </a:solidFill>
                <a:latin typeface="Arial" pitchFamily="34" charset="0"/>
                <a:cs typeface="Arial" pitchFamily="34" charset="0"/>
              </a:rPr>
              <a:t>Destino                                                                </a:t>
            </a:r>
          </a:p>
          <a:p>
            <a:pPr algn="just">
              <a:lnSpc>
                <a:spcPct val="150000"/>
              </a:lnSpc>
            </a:pPr>
            <a:endParaRPr lang="es-MX" sz="800" dirty="0" smtClean="0">
              <a:latin typeface="Arial" pitchFamily="34" charset="0"/>
              <a:cs typeface="Arial" pitchFamily="34" charset="0"/>
            </a:endParaRPr>
          </a:p>
          <a:p>
            <a:pPr algn="just">
              <a:lnSpc>
                <a:spcPct val="150000"/>
              </a:lnSpc>
            </a:pPr>
            <a:endParaRPr lang="es-MX" sz="800" dirty="0" smtClean="0">
              <a:latin typeface="Arial" pitchFamily="34" charset="0"/>
              <a:cs typeface="Arial" pitchFamily="34" charset="0"/>
            </a:endParaRP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2006 a 2011</a:t>
            </a:r>
            <a:r>
              <a:rPr lang="es-ES" sz="1600" dirty="0" smtClean="0">
                <a:solidFill>
                  <a:schemeClr val="tx2"/>
                </a:solidFill>
                <a:latin typeface="Arial" pitchFamily="34" charset="0"/>
                <a:cs typeface="Arial" pitchFamily="34" charset="0"/>
              </a:rPr>
              <a:t>:  Crisis económica mundial + crisis laboral + endurecimiento de políticas migratorias en Estados Unidos = marcada disminución de flujos migratorios = presencia de grupos delictivos en México = aumento de vulnerabilidad de migrantes en tránsito. </a:t>
            </a:r>
            <a:endParaRPr lang="es-MX" sz="1600" dirty="0" smtClean="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MX" sz="1600" b="1" dirty="0" smtClean="0">
                <a:solidFill>
                  <a:schemeClr val="tx2"/>
                </a:solidFill>
                <a:latin typeface="Arial" pitchFamily="34" charset="0"/>
                <a:cs typeface="Arial" pitchFamily="34" charset="0"/>
              </a:rPr>
              <a:t>Extranjeros alojados por INM en 2006: </a:t>
            </a:r>
            <a:r>
              <a:rPr lang="es-MX" sz="1600" dirty="0" smtClean="0">
                <a:solidFill>
                  <a:schemeClr val="tx2"/>
                </a:solidFill>
                <a:latin typeface="Arial" pitchFamily="34" charset="0"/>
                <a:cs typeface="Arial" pitchFamily="34" charset="0"/>
              </a:rPr>
              <a:t>182,705. </a:t>
            </a:r>
            <a:endParaRPr lang="es-MX" sz="1600" dirty="0">
              <a:solidFill>
                <a:schemeClr val="tx2"/>
              </a:solidFill>
              <a:latin typeface="Arial" pitchFamily="34" charset="0"/>
              <a:cs typeface="Arial" pitchFamily="34" charset="0"/>
            </a:endParaRPr>
          </a:p>
          <a:p>
            <a:pPr marL="285750" indent="-285750" algn="just">
              <a:lnSpc>
                <a:spcPct val="150000"/>
              </a:lnSpc>
              <a:buFont typeface="Arial" pitchFamily="34" charset="0"/>
              <a:buChar char="•"/>
            </a:pPr>
            <a:r>
              <a:rPr lang="es-MX" sz="1600" b="1" dirty="0" smtClean="0">
                <a:solidFill>
                  <a:schemeClr val="tx2"/>
                </a:solidFill>
                <a:latin typeface="Arial" pitchFamily="34" charset="0"/>
                <a:cs typeface="Arial" pitchFamily="34" charset="0"/>
              </a:rPr>
              <a:t>Extranjeros alojados en 2011: </a:t>
            </a:r>
            <a:r>
              <a:rPr lang="es-MX" sz="1600" dirty="0" smtClean="0">
                <a:solidFill>
                  <a:schemeClr val="tx2"/>
                </a:solidFill>
                <a:latin typeface="Arial" pitchFamily="34" charset="0"/>
                <a:cs typeface="Arial" pitchFamily="34" charset="0"/>
              </a:rPr>
              <a:t>66,764.</a:t>
            </a:r>
          </a:p>
          <a:p>
            <a:pPr marL="285750" indent="-285750" algn="just">
              <a:lnSpc>
                <a:spcPct val="150000"/>
              </a:lnSpc>
              <a:buFont typeface="Arial" pitchFamily="34" charset="0"/>
              <a:buChar char="•"/>
            </a:pPr>
            <a:r>
              <a:rPr lang="es-MX" sz="1600" b="1" dirty="0" smtClean="0">
                <a:solidFill>
                  <a:schemeClr val="tx2"/>
                </a:solidFill>
                <a:latin typeface="Arial" pitchFamily="34" charset="0"/>
                <a:cs typeface="Arial" pitchFamily="34" charset="0"/>
              </a:rPr>
              <a:t>Decremento: </a:t>
            </a:r>
            <a:r>
              <a:rPr lang="es-MX" sz="1600" dirty="0" smtClean="0">
                <a:solidFill>
                  <a:schemeClr val="tx2"/>
                </a:solidFill>
                <a:latin typeface="Arial" pitchFamily="34" charset="0"/>
                <a:cs typeface="Arial" pitchFamily="34" charset="0"/>
              </a:rPr>
              <a:t>36.54%.</a:t>
            </a:r>
          </a:p>
          <a:p>
            <a:pPr marL="285750" indent="-285750">
              <a:lnSpc>
                <a:spcPct val="150000"/>
              </a:lnSpc>
              <a:buFont typeface="Arial" pitchFamily="34" charset="0"/>
              <a:buChar char="•"/>
            </a:pPr>
            <a:r>
              <a:rPr lang="es-MX" sz="1600" b="1" dirty="0" smtClean="0">
                <a:solidFill>
                  <a:schemeClr val="tx2"/>
                </a:solidFill>
                <a:latin typeface="Arial" pitchFamily="34" charset="0"/>
                <a:cs typeface="Arial" pitchFamily="34" charset="0"/>
              </a:rPr>
              <a:t>Nacionalidades: </a:t>
            </a:r>
            <a:r>
              <a:rPr lang="es-CR" sz="1600" dirty="0" smtClean="0">
                <a:solidFill>
                  <a:schemeClr val="tx2"/>
                </a:solidFill>
                <a:latin typeface="Arial" pitchFamily="34" charset="0"/>
                <a:cs typeface="Arial" pitchFamily="34" charset="0"/>
              </a:rPr>
              <a:t>33,006 de Guatemalteca, 19,425 de Honduras, 9,103 de El Salvador, 978 de Estados Unidos, 748 de Nicaragua, 758 de Cuba, 539 de Ecuador, 451 de India, 232 de Colombia, 179 de China, 136 de Eritrea, 112 de Venezuela y 1,097 de otras. </a:t>
            </a:r>
            <a:r>
              <a:rPr lang="es-CR" sz="1600" dirty="0" smtClean="0">
                <a:latin typeface="Arial" pitchFamily="34" charset="0"/>
                <a:cs typeface="Arial" pitchFamily="34" charset="0"/>
              </a:rPr>
              <a:t> </a:t>
            </a:r>
            <a:endParaRPr lang="es-MX" sz="1600" dirty="0" smtClean="0">
              <a:latin typeface="Arial" pitchFamily="34" charset="0"/>
              <a:cs typeface="Arial" pitchFamily="34" charset="0"/>
            </a:endParaRPr>
          </a:p>
        </p:txBody>
      </p:sp>
      <p:sp>
        <p:nvSpPr>
          <p:cNvPr id="8" name="7 CuadroTexto"/>
          <p:cNvSpPr txBox="1"/>
          <p:nvPr/>
        </p:nvSpPr>
        <p:spPr>
          <a:xfrm>
            <a:off x="5652120" y="188640"/>
            <a:ext cx="3240360" cy="369332"/>
          </a:xfrm>
          <a:prstGeom prst="rect">
            <a:avLst/>
          </a:prstGeom>
          <a:noFill/>
        </p:spPr>
        <p:txBody>
          <a:bodyPr wrap="square" rtlCol="0">
            <a:spAutoFit/>
          </a:bodyPr>
          <a:lstStyle/>
          <a:p>
            <a:pPr lvl="0"/>
            <a:r>
              <a:rPr lang="es-CR"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rPr>
              <a:t>TRÁFICO DE PERSONAS</a:t>
            </a:r>
            <a:endParaRPr lang="es-MX" dirty="0" smtClean="0">
              <a:solidFill>
                <a:srgbClr val="336699"/>
              </a:solidFill>
              <a:effectLst>
                <a:outerShdw blurRad="38100" dist="38100" dir="2700000" algn="tl">
                  <a:srgbClr val="000000">
                    <a:alpha val="43137"/>
                  </a:srgbClr>
                </a:outerShdw>
              </a:effectLst>
              <a:latin typeface="Arial Black" pitchFamily="34" charset="0"/>
              <a:cs typeface="Arial" pitchFamily="34" charset="0"/>
            </a:endParaRPr>
          </a:p>
        </p:txBody>
      </p:sp>
      <p:sp>
        <p:nvSpPr>
          <p:cNvPr id="16" name="AutoShape 8"/>
          <p:cNvSpPr>
            <a:spLocks noChangeArrowheads="1"/>
          </p:cNvSpPr>
          <p:nvPr/>
        </p:nvSpPr>
        <p:spPr bwMode="auto">
          <a:xfrm>
            <a:off x="2483768" y="1124744"/>
            <a:ext cx="2016224" cy="1728192"/>
          </a:xfrm>
          <a:custGeom>
            <a:avLst/>
            <a:gdLst>
              <a:gd name="T0" fmla="*/ 3384550 w 21600"/>
              <a:gd name="T1" fmla="*/ 1548607 h 21600"/>
              <a:gd name="T2" fmla="*/ 1692275 w 21600"/>
              <a:gd name="T3" fmla="*/ 3097213 h 21600"/>
              <a:gd name="T4" fmla="*/ 0 w 21600"/>
              <a:gd name="T5" fmla="*/ 1548607 h 21600"/>
              <a:gd name="T6" fmla="*/ 1692275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3300"/>
          </a:solidFill>
          <a:ln w="9525">
            <a:solidFill>
              <a:schemeClr val="tx1"/>
            </a:solidFill>
            <a:miter lim="800000"/>
            <a:headEnd/>
            <a:tailEnd/>
          </a:ln>
        </p:spPr>
        <p:txBody>
          <a:bodyPr wrap="none" anchor="ctr"/>
          <a:lstStyle/>
          <a:p>
            <a:pPr algn="ctr"/>
            <a:r>
              <a:rPr lang="es-ES">
                <a:latin typeface="Arial" charset="0"/>
              </a:rPr>
              <a:t> </a:t>
            </a:r>
            <a:endParaRPr lang="es-E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ts val="1000"/>
              </a:spcAft>
              <a:buClrTx/>
              <a:buSzTx/>
              <a:buFontTx/>
              <a:buNone/>
              <a:tabLst/>
            </a:pPr>
            <a:r>
              <a:rPr kumimoji="0" lang="es-MX" sz="1600" b="1" i="0" u="none" strike="noStrike" cap="none" normalizeH="0" baseline="0" dirty="0" smtClean="0">
                <a:ln>
                  <a:noFill/>
                </a:ln>
                <a:solidFill>
                  <a:schemeClr val="tx2"/>
                </a:solidFill>
                <a:effectLst/>
                <a:latin typeface="Arial" pitchFamily="34" charset="0"/>
                <a:cs typeface="Arial" pitchFamily="34" charset="0"/>
              </a:rPr>
              <a:t>                                                      Migrantes </a:t>
            </a:r>
            <a:r>
              <a:rPr kumimoji="0" lang="es-MX" sz="1600" b="1" i="0" u="none" strike="noStrike" cap="none" normalizeH="0" baseline="0" dirty="0" err="1" smtClean="0">
                <a:ln>
                  <a:noFill/>
                </a:ln>
                <a:solidFill>
                  <a:schemeClr val="tx2"/>
                </a:solidFill>
                <a:effectLst/>
                <a:latin typeface="Arial" pitchFamily="34" charset="0"/>
                <a:cs typeface="Arial" pitchFamily="34" charset="0"/>
              </a:rPr>
              <a:t>Extracontinentales</a:t>
            </a:r>
            <a:endParaRPr kumimoji="0" lang="es-MX" sz="1600" b="1"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1048668"/>
            <a:ext cx="8424936" cy="1938992"/>
          </a:xfrm>
          <a:prstGeom prst="rect">
            <a:avLst/>
          </a:prstGeom>
          <a:noFill/>
        </p:spPr>
        <p:txBody>
          <a:bodyPr wrap="square" rtlCol="0">
            <a:spAutoFit/>
          </a:bodyPr>
          <a:lstStyle/>
          <a:p>
            <a:pPr algn="just">
              <a:lnSpc>
                <a:spcPct val="150000"/>
              </a:lnSpc>
            </a:pPr>
            <a:r>
              <a:rPr lang="es-CR" sz="1600" b="1" dirty="0" smtClean="0">
                <a:solidFill>
                  <a:schemeClr val="tx2"/>
                </a:solidFill>
                <a:latin typeface="Arial" pitchFamily="34" charset="0"/>
                <a:cs typeface="Arial" pitchFamily="34" charset="0"/>
              </a:rPr>
              <a:t>Migrantes </a:t>
            </a:r>
            <a:r>
              <a:rPr lang="es-CR" sz="1600" b="1" dirty="0" err="1" smtClean="0">
                <a:solidFill>
                  <a:schemeClr val="tx2"/>
                </a:solidFill>
                <a:latin typeface="Arial" pitchFamily="34" charset="0"/>
                <a:cs typeface="Arial" pitchFamily="34" charset="0"/>
              </a:rPr>
              <a:t>Extracontinentales</a:t>
            </a:r>
            <a:r>
              <a:rPr lang="es-CR" sz="1600" b="1" dirty="0" smtClean="0">
                <a:solidFill>
                  <a:schemeClr val="tx2"/>
                </a:solidFill>
                <a:latin typeface="Arial" pitchFamily="34" charset="0"/>
                <a:cs typeface="Arial" pitchFamily="34" charset="0"/>
              </a:rPr>
              <a:t> alojados en 2011</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Asiáticos: </a:t>
            </a:r>
            <a:r>
              <a:rPr lang="es-CR" sz="1600" dirty="0" smtClean="0">
                <a:solidFill>
                  <a:schemeClr val="tx2"/>
                </a:solidFill>
                <a:latin typeface="Arial" pitchFamily="34" charset="0"/>
                <a:cs typeface="Arial" pitchFamily="34" charset="0"/>
              </a:rPr>
              <a:t>831 alojados (149 devueltos) </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Africanos: </a:t>
            </a:r>
            <a:r>
              <a:rPr lang="es-CR" sz="1600" dirty="0" smtClean="0">
                <a:solidFill>
                  <a:schemeClr val="tx2"/>
                </a:solidFill>
                <a:latin typeface="Arial" pitchFamily="34" charset="0"/>
                <a:cs typeface="Arial" pitchFamily="34" charset="0"/>
              </a:rPr>
              <a:t>287 alojados (11 devueltos). </a:t>
            </a:r>
          </a:p>
          <a:p>
            <a:pPr marL="285750" indent="-285750" algn="just">
              <a:lnSpc>
                <a:spcPct val="150000"/>
              </a:lnSpc>
              <a:buFont typeface="Arial" pitchFamily="34" charset="0"/>
              <a:buChar char="•"/>
            </a:pPr>
            <a:r>
              <a:rPr lang="es-CR" sz="1600" b="1" dirty="0" smtClean="0">
                <a:solidFill>
                  <a:schemeClr val="tx2"/>
                </a:solidFill>
                <a:latin typeface="Arial" pitchFamily="34" charset="0"/>
                <a:cs typeface="Arial" pitchFamily="34" charset="0"/>
              </a:rPr>
              <a:t>Cubanos: </a:t>
            </a:r>
            <a:r>
              <a:rPr lang="es-CR" sz="1600" dirty="0" smtClean="0">
                <a:solidFill>
                  <a:schemeClr val="tx2"/>
                </a:solidFill>
                <a:latin typeface="Arial" pitchFamily="34" charset="0"/>
                <a:cs typeface="Arial" pitchFamily="34" charset="0"/>
              </a:rPr>
              <a:t>758 alojados (sensible aumento de ingresos) el 71.63% ingresaron por Chiapas (130 devueltos).</a:t>
            </a:r>
            <a:endParaRPr lang="es-MX" sz="1600" dirty="0" smtClean="0">
              <a:latin typeface="Arial" pitchFamily="34" charset="0"/>
              <a:cs typeface="Arial" pitchFamily="34" charset="0"/>
            </a:endParaRPr>
          </a:p>
        </p:txBody>
      </p:sp>
      <p:pic>
        <p:nvPicPr>
          <p:cNvPr id="6146" name="Imagen 10"/>
          <p:cNvPicPr>
            <a:picLocks noChangeAspect="1" noChangeArrowheads="1"/>
          </p:cNvPicPr>
          <p:nvPr/>
        </p:nvPicPr>
        <p:blipFill>
          <a:blip r:embed="rId3" cstate="print"/>
          <a:srcRect l="29655" t="19576" r="14784" b="12971"/>
          <a:stretch>
            <a:fillRect/>
          </a:stretch>
        </p:blipFill>
        <p:spPr bwMode="auto">
          <a:xfrm>
            <a:off x="4644008" y="3068960"/>
            <a:ext cx="4042938" cy="3240360"/>
          </a:xfrm>
          <a:prstGeom prst="rect">
            <a:avLst/>
          </a:prstGeom>
          <a:noFill/>
          <a:ln w="9525">
            <a:noFill/>
            <a:miter lim="800000"/>
            <a:headEnd/>
            <a:tailEnd/>
          </a:ln>
        </p:spPr>
      </p:pic>
      <p:pic>
        <p:nvPicPr>
          <p:cNvPr id="1026" name="Imagen 4"/>
          <p:cNvPicPr>
            <a:picLocks noChangeAspect="1" noChangeArrowheads="1"/>
          </p:cNvPicPr>
          <p:nvPr/>
        </p:nvPicPr>
        <p:blipFill>
          <a:blip r:embed="rId4" cstate="print"/>
          <a:srcRect l="29655" t="20047" r="14490" b="12904"/>
          <a:stretch>
            <a:fillRect/>
          </a:stretch>
        </p:blipFill>
        <p:spPr bwMode="auto">
          <a:xfrm>
            <a:off x="467544" y="3068960"/>
            <a:ext cx="3888432"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a:solidFill>
                  <a:schemeClr val="tx2"/>
                </a:solidFill>
                <a:latin typeface="Arial" pitchFamily="34" charset="0"/>
                <a:cs typeface="Arial" pitchFamily="34" charset="0"/>
              </a:rPr>
              <a:t>Migrantes </a:t>
            </a:r>
            <a:r>
              <a:rPr lang="es-MX" sz="1600" b="1" dirty="0" err="1">
                <a:solidFill>
                  <a:schemeClr val="tx2"/>
                </a:solidFill>
                <a:latin typeface="Arial" pitchFamily="34" charset="0"/>
                <a:cs typeface="Arial" pitchFamily="34" charset="0"/>
              </a:rPr>
              <a:t>Extracontinentales</a:t>
            </a:r>
            <a:endParaRPr kumimoji="0" lang="es-MX"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8" name="7 CuadroTexto"/>
          <p:cNvSpPr txBox="1"/>
          <p:nvPr/>
        </p:nvSpPr>
        <p:spPr>
          <a:xfrm>
            <a:off x="467544" y="1689770"/>
            <a:ext cx="8280920" cy="4278094"/>
          </a:xfrm>
          <a:prstGeom prst="rect">
            <a:avLst/>
          </a:prstGeom>
          <a:noFill/>
        </p:spPr>
        <p:txBody>
          <a:bodyPr wrap="square" rtlCol="0">
            <a:spAutoFit/>
          </a:bodyPr>
          <a:lstStyle/>
          <a:p>
            <a:pPr algn="just"/>
            <a:r>
              <a:rPr lang="es-CR" sz="1600" b="1" dirty="0" smtClean="0">
                <a:solidFill>
                  <a:schemeClr val="tx2"/>
                </a:solidFill>
                <a:latin typeface="Arial" pitchFamily="34" charset="0"/>
                <a:cs typeface="Arial" pitchFamily="34" charset="0"/>
              </a:rPr>
              <a:t>Rutas de migrantes </a:t>
            </a:r>
            <a:r>
              <a:rPr lang="es-CR" sz="1600" b="1" dirty="0" err="1" smtClean="0">
                <a:solidFill>
                  <a:schemeClr val="tx2"/>
                </a:solidFill>
                <a:latin typeface="Arial" pitchFamily="34" charset="0"/>
                <a:cs typeface="Arial" pitchFamily="34" charset="0"/>
              </a:rPr>
              <a:t>extracontinentales</a:t>
            </a:r>
            <a:r>
              <a:rPr lang="es-CR" sz="1600" b="1" dirty="0" smtClean="0">
                <a:solidFill>
                  <a:schemeClr val="tx2"/>
                </a:solidFill>
                <a:latin typeface="Arial" pitchFamily="34" charset="0"/>
                <a:cs typeface="Arial" pitchFamily="34" charset="0"/>
              </a:rPr>
              <a:t> en su tránsito por México</a:t>
            </a:r>
            <a:r>
              <a:rPr lang="es-CR" sz="1600" dirty="0" smtClean="0">
                <a:solidFill>
                  <a:schemeClr val="tx2"/>
                </a:solidFill>
                <a:latin typeface="Arial" pitchFamily="34" charset="0"/>
                <a:cs typeface="Arial" pitchFamily="34" charset="0"/>
              </a:rPr>
              <a:t>.</a:t>
            </a:r>
          </a:p>
          <a:p>
            <a:pPr algn="just"/>
            <a:r>
              <a:rPr lang="es-CR"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17 rutas detectadas.</a:t>
            </a:r>
          </a:p>
          <a:p>
            <a:pPr algn="just"/>
            <a:endParaRPr lang="es-CR" sz="1600" dirty="0">
              <a:solidFill>
                <a:schemeClr val="tx2"/>
              </a:solidFill>
              <a:latin typeface="Arial" pitchFamily="34" charset="0"/>
              <a:cs typeface="Arial" pitchFamily="34" charset="0"/>
            </a:endParaRP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43.75% llegaron vía aérea a la ciudad de Guatemala.</a:t>
            </a:r>
          </a:p>
          <a:p>
            <a:pPr algn="just"/>
            <a:r>
              <a:rPr lang="es-CR" sz="1600" dirty="0" smtClean="0">
                <a:solidFill>
                  <a:schemeClr val="tx2"/>
                </a:solidFill>
                <a:latin typeface="Arial" pitchFamily="34" charset="0"/>
                <a:cs typeface="Arial" pitchFamily="34" charset="0"/>
              </a:rPr>
              <a:t> </a:t>
            </a: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Causas: supresión  de visas a ciertas nacionalidades.</a:t>
            </a:r>
            <a:endParaRPr lang="es-MX" sz="1600" dirty="0" smtClean="0">
              <a:solidFill>
                <a:schemeClr val="tx2"/>
              </a:solidFill>
              <a:latin typeface="Arial" pitchFamily="34" charset="0"/>
              <a:cs typeface="Arial" pitchFamily="34" charset="0"/>
            </a:endParaRPr>
          </a:p>
          <a:p>
            <a:pPr algn="just"/>
            <a:endParaRPr lang="es-CR" sz="800" dirty="0" smtClean="0">
              <a:latin typeface="Arial" pitchFamily="34" charset="0"/>
              <a:cs typeface="Arial" pitchFamily="34" charset="0"/>
            </a:endParaRPr>
          </a:p>
          <a:p>
            <a:pPr algn="just"/>
            <a:endParaRPr lang="es-CR" sz="800" dirty="0">
              <a:latin typeface="Arial" pitchFamily="34" charset="0"/>
              <a:cs typeface="Arial" pitchFamily="34" charset="0"/>
            </a:endParaRPr>
          </a:p>
          <a:p>
            <a:pPr algn="just"/>
            <a:endParaRPr lang="es-CR" sz="1600" b="1" dirty="0" smtClean="0">
              <a:solidFill>
                <a:schemeClr val="tx2"/>
              </a:solidFill>
              <a:latin typeface="Arial" pitchFamily="34" charset="0"/>
              <a:cs typeface="Arial" pitchFamily="34" charset="0"/>
            </a:endParaRPr>
          </a:p>
          <a:p>
            <a:pPr algn="just"/>
            <a:r>
              <a:rPr lang="es-CR" sz="1600" b="1" dirty="0" smtClean="0">
                <a:solidFill>
                  <a:schemeClr val="tx2"/>
                </a:solidFill>
                <a:latin typeface="Arial" pitchFamily="34" charset="0"/>
                <a:cs typeface="Arial" pitchFamily="34" charset="0"/>
              </a:rPr>
              <a:t>Rutas </a:t>
            </a:r>
            <a:r>
              <a:rPr lang="es-CR" sz="1600" b="1" dirty="0">
                <a:solidFill>
                  <a:schemeClr val="tx2"/>
                </a:solidFill>
                <a:latin typeface="Arial" pitchFamily="34" charset="0"/>
                <a:cs typeface="Arial" pitchFamily="34" charset="0"/>
              </a:rPr>
              <a:t>de </a:t>
            </a:r>
            <a:r>
              <a:rPr lang="es-CR" sz="1600" b="1" dirty="0" smtClean="0">
                <a:solidFill>
                  <a:schemeClr val="tx2"/>
                </a:solidFill>
                <a:latin typeface="Arial" pitchFamily="34" charset="0"/>
                <a:cs typeface="Arial" pitchFamily="34" charset="0"/>
              </a:rPr>
              <a:t>tránsito por México</a:t>
            </a:r>
            <a:r>
              <a:rPr lang="es-CR" sz="1600" dirty="0" smtClean="0">
                <a:solidFill>
                  <a:schemeClr val="tx2"/>
                </a:solidFill>
                <a:latin typeface="Arial" pitchFamily="34" charset="0"/>
                <a:cs typeface="Arial" pitchFamily="34" charset="0"/>
              </a:rPr>
              <a:t>. </a:t>
            </a:r>
          </a:p>
          <a:p>
            <a:pPr algn="just"/>
            <a:endParaRPr lang="es-CR" sz="1600" dirty="0">
              <a:solidFill>
                <a:schemeClr val="tx2"/>
              </a:solidFill>
              <a:latin typeface="Arial" pitchFamily="34" charset="0"/>
              <a:cs typeface="Arial" pitchFamily="34" charset="0"/>
            </a:endParaRP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En el año 2011 fueron ubicadas nueve rutas.</a:t>
            </a:r>
          </a:p>
          <a:p>
            <a:pPr algn="just"/>
            <a:endParaRPr lang="es-CR"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CR" sz="1600" dirty="0" smtClean="0">
                <a:solidFill>
                  <a:schemeClr val="tx2"/>
                </a:solidFill>
                <a:latin typeface="Arial" pitchFamily="34" charset="0"/>
                <a:cs typeface="Arial" pitchFamily="34" charset="0"/>
              </a:rPr>
              <a:t>Algunas coinciden con el tráfico de armas y drogas proveniente de Centroamérica.</a:t>
            </a:r>
          </a:p>
          <a:p>
            <a:pPr marL="285750" indent="-285750" algn="just">
              <a:buFont typeface="Arial" pitchFamily="34" charset="0"/>
              <a:buChar char="•"/>
            </a:pPr>
            <a:endParaRPr lang="es-CR" sz="1600" dirty="0">
              <a:solidFill>
                <a:schemeClr val="tx2"/>
              </a:solidFill>
              <a:latin typeface="Arial" pitchFamily="34" charset="0"/>
              <a:cs typeface="Arial" pitchFamily="34" charset="0"/>
            </a:endParaRPr>
          </a:p>
          <a:p>
            <a:pPr algn="just"/>
            <a:r>
              <a:rPr lang="es-CR" sz="1600" b="1" i="1" dirty="0" smtClean="0">
                <a:solidFill>
                  <a:schemeClr val="tx2"/>
                </a:solidFill>
                <a:latin typeface="Arial" pitchFamily="34" charset="0"/>
                <a:cs typeface="Arial" pitchFamily="34" charset="0"/>
              </a:rPr>
              <a:t>                                            </a:t>
            </a:r>
          </a:p>
          <a:p>
            <a:pPr algn="just"/>
            <a:r>
              <a:rPr lang="es-CR" sz="1600" b="1" i="1" dirty="0">
                <a:solidFill>
                  <a:schemeClr val="tx2"/>
                </a:solidFill>
                <a:latin typeface="Arial" pitchFamily="34" charset="0"/>
                <a:cs typeface="Arial" pitchFamily="34" charset="0"/>
              </a:rPr>
              <a:t> </a:t>
            </a:r>
            <a:r>
              <a:rPr lang="es-CR" sz="1600" b="1" i="1" dirty="0" smtClean="0">
                <a:solidFill>
                  <a:schemeClr val="tx2"/>
                </a:solidFill>
                <a:latin typeface="Arial" pitchFamily="34" charset="0"/>
                <a:cs typeface="Arial" pitchFamily="34" charset="0"/>
              </a:rPr>
              <a:t>                                               Ver dos láminas siguientes</a:t>
            </a:r>
            <a:endParaRPr lang="es-MX"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s-MX" sz="1600" b="1" dirty="0">
                <a:solidFill>
                  <a:schemeClr val="tx2"/>
                </a:solidFill>
                <a:latin typeface="Arial" pitchFamily="34" charset="0"/>
                <a:cs typeface="Arial" pitchFamily="34" charset="0"/>
              </a:rPr>
              <a:t>Migrantes </a:t>
            </a:r>
            <a:r>
              <a:rPr lang="es-MX" sz="1600" b="1" dirty="0" err="1" smtClean="0">
                <a:solidFill>
                  <a:schemeClr val="tx2"/>
                </a:solidFill>
                <a:latin typeface="Arial" pitchFamily="34" charset="0"/>
                <a:cs typeface="Arial" pitchFamily="34" charset="0"/>
              </a:rPr>
              <a:t>Extracontinentales</a:t>
            </a:r>
            <a:r>
              <a:rPr lang="es-MX" sz="1600" b="1" dirty="0" smtClean="0">
                <a:solidFill>
                  <a:schemeClr val="tx2"/>
                </a:solidFill>
                <a:latin typeface="Arial" pitchFamily="34" charset="0"/>
                <a:cs typeface="Arial" pitchFamily="34" charset="0"/>
              </a:rPr>
              <a:t> (Rutas)</a:t>
            </a:r>
          </a:p>
          <a:p>
            <a:pPr lvl="0" algn="ctr" fontAlgn="base">
              <a:spcBef>
                <a:spcPct val="0"/>
              </a:spcBef>
              <a:spcAft>
                <a:spcPts val="1000"/>
              </a:spcAft>
            </a:pPr>
            <a:endParaRPr kumimoji="0" lang="es-MX" sz="16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11" name="10 Imagen"/>
          <p:cNvPicPr/>
          <p:nvPr/>
        </p:nvPicPr>
        <p:blipFill>
          <a:blip r:embed="rId3" cstate="print"/>
          <a:srcRect l="30666" t="21475" r="15765" b="14455"/>
          <a:stretch>
            <a:fillRect/>
          </a:stretch>
        </p:blipFill>
        <p:spPr bwMode="auto">
          <a:xfrm>
            <a:off x="611560" y="1142984"/>
            <a:ext cx="7560840" cy="5094328"/>
          </a:xfrm>
          <a:prstGeom prst="rect">
            <a:avLst/>
          </a:prstGeom>
          <a:noFill/>
          <a:ln w="9525">
            <a:noFill/>
            <a:miter lim="800000"/>
            <a:headEnd/>
            <a:tailEnd/>
          </a:ln>
        </p:spPr>
      </p:pic>
    </p:spTree>
    <p:extLst>
      <p:ext uri="{BB962C8B-B14F-4D97-AF65-F5344CB8AC3E}">
        <p14:creationId xmlns:p14="http://schemas.microsoft.com/office/powerpoint/2010/main" xmlns="" val="2431292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600" b="1" dirty="0">
                <a:solidFill>
                  <a:schemeClr val="tx2"/>
                </a:solidFill>
                <a:latin typeface="Arial" pitchFamily="34" charset="0"/>
                <a:cs typeface="Arial" pitchFamily="34" charset="0"/>
              </a:rPr>
              <a:t>Migrantes </a:t>
            </a:r>
            <a:r>
              <a:rPr lang="es-MX" sz="1600" b="1" dirty="0" err="1">
                <a:solidFill>
                  <a:schemeClr val="tx2"/>
                </a:solidFill>
                <a:latin typeface="Arial" pitchFamily="34" charset="0"/>
                <a:cs typeface="Arial" pitchFamily="34" charset="0"/>
              </a:rPr>
              <a:t>Extracontinentales</a:t>
            </a:r>
            <a:r>
              <a:rPr lang="es-MX" sz="1600" b="1" dirty="0">
                <a:solidFill>
                  <a:schemeClr val="tx2"/>
                </a:solidFill>
                <a:latin typeface="Arial" pitchFamily="34" charset="0"/>
                <a:cs typeface="Arial" pitchFamily="34" charset="0"/>
              </a:rPr>
              <a:t> (Rutas)</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pic>
        <p:nvPicPr>
          <p:cNvPr id="7" name="6 Imagen"/>
          <p:cNvPicPr/>
          <p:nvPr/>
        </p:nvPicPr>
        <p:blipFill>
          <a:blip r:embed="rId3" cstate="print"/>
          <a:srcRect l="30897" t="20775" r="15757" b="14430"/>
          <a:stretch>
            <a:fillRect/>
          </a:stretch>
        </p:blipFill>
        <p:spPr bwMode="auto">
          <a:xfrm>
            <a:off x="899592" y="1142984"/>
            <a:ext cx="7416824" cy="5238344"/>
          </a:xfrm>
          <a:prstGeom prst="rect">
            <a:avLst/>
          </a:prstGeom>
          <a:noFill/>
          <a:ln w="9525">
            <a:noFill/>
            <a:miter lim="800000"/>
            <a:headEnd/>
            <a:tailEnd/>
          </a:ln>
        </p:spPr>
      </p:pic>
    </p:spTree>
    <p:extLst>
      <p:ext uri="{BB962C8B-B14F-4D97-AF65-F5344CB8AC3E}">
        <p14:creationId xmlns:p14="http://schemas.microsoft.com/office/powerpoint/2010/main" xmlns="" val="487119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600" b="1" dirty="0" smtClean="0">
                <a:solidFill>
                  <a:schemeClr val="tx2"/>
                </a:solidFill>
                <a:latin typeface="Arial" pitchFamily="34" charset="0"/>
                <a:cs typeface="Arial" pitchFamily="34" charset="0"/>
              </a:rPr>
              <a:t>Rutas de riesgo</a:t>
            </a:r>
            <a:endParaRPr lang="es-MX" sz="1600" b="1" dirty="0">
              <a:solidFill>
                <a:schemeClr val="tx2"/>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467544" y="764704"/>
            <a:ext cx="8208912" cy="5262979"/>
          </a:xfrm>
          <a:prstGeom prst="rect">
            <a:avLst/>
          </a:prstGeom>
          <a:noFill/>
        </p:spPr>
        <p:txBody>
          <a:bodyPr wrap="square" rtlCol="0">
            <a:spAutoFit/>
          </a:bodyPr>
          <a:lstStyle/>
          <a:p>
            <a:pPr marL="285750" indent="-285750" algn="just">
              <a:lnSpc>
                <a:spcPct val="150000"/>
              </a:lnSpc>
              <a:buFont typeface="Arial" pitchFamily="34" charset="0"/>
              <a:buChar char="•"/>
            </a:pPr>
            <a:r>
              <a:rPr lang="es-ES" sz="1600" b="1" dirty="0">
                <a:solidFill>
                  <a:schemeClr val="tx2"/>
                </a:solidFill>
                <a:latin typeface="Arial" pitchFamily="34" charset="0"/>
                <a:cs typeface="Arial" pitchFamily="34" charset="0"/>
              </a:rPr>
              <a:t>T</a:t>
            </a:r>
            <a:r>
              <a:rPr lang="es-ES" sz="1600" b="1" dirty="0" smtClean="0">
                <a:solidFill>
                  <a:schemeClr val="tx2"/>
                </a:solidFill>
                <a:latin typeface="Arial" pitchFamily="34" charset="0"/>
                <a:cs typeface="Arial" pitchFamily="34" charset="0"/>
              </a:rPr>
              <a:t>estimonio de migrantes víctimas de secuestro </a:t>
            </a:r>
            <a:r>
              <a:rPr lang="es-ES" sz="1600" dirty="0" smtClean="0">
                <a:solidFill>
                  <a:schemeClr val="tx2"/>
                </a:solidFill>
                <a:latin typeface="Arial" pitchFamily="34" charset="0"/>
                <a:cs typeface="Arial" pitchFamily="34" charset="0"/>
              </a:rPr>
              <a:t>= se detectaron tres rutas. </a:t>
            </a: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Lugar de origen: Chiapas y Tabasco</a:t>
            </a:r>
            <a:r>
              <a:rPr lang="es-ES" sz="1600" dirty="0" smtClean="0">
                <a:solidFill>
                  <a:schemeClr val="tx2"/>
                </a:solidFill>
                <a:latin typeface="Arial" pitchFamily="34" charset="0"/>
                <a:cs typeface="Arial" pitchFamily="34" charset="0"/>
              </a:rPr>
              <a:t>, con registros de incidentes violentos y  secuestros a migrantes. </a:t>
            </a:r>
          </a:p>
          <a:p>
            <a:pPr marL="285750" indent="-285750" algn="just">
              <a:lnSpc>
                <a:spcPct val="150000"/>
              </a:lnSpc>
              <a:buFont typeface="Arial" pitchFamily="34" charset="0"/>
              <a:buChar char="•"/>
            </a:pPr>
            <a:r>
              <a:rPr lang="es-ES" sz="1600" b="1" dirty="0" smtClean="0">
                <a:solidFill>
                  <a:schemeClr val="tx2"/>
                </a:solidFill>
                <a:latin typeface="Arial" pitchFamily="34" charset="0"/>
                <a:cs typeface="Arial" pitchFamily="34" charset="0"/>
              </a:rPr>
              <a:t>Lugares de mayor riesgo</a:t>
            </a:r>
            <a:r>
              <a:rPr lang="es-ES" sz="1600" dirty="0" smtClean="0">
                <a:solidFill>
                  <a:schemeClr val="tx2"/>
                </a:solidFill>
                <a:latin typeface="Arial" pitchFamily="34" charset="0"/>
                <a:cs typeface="Arial" pitchFamily="34" charset="0"/>
              </a:rPr>
              <a:t>: </a:t>
            </a:r>
            <a:r>
              <a:rPr lang="es-MX" sz="1600" dirty="0" err="1" smtClean="0">
                <a:solidFill>
                  <a:schemeClr val="tx2"/>
                </a:solidFill>
                <a:latin typeface="Arial" pitchFamily="34" charset="0"/>
                <a:cs typeface="Arial" pitchFamily="34" charset="0"/>
              </a:rPr>
              <a:t>Tenosique</a:t>
            </a:r>
            <a:r>
              <a:rPr lang="es-MX" sz="1600" dirty="0" smtClean="0">
                <a:solidFill>
                  <a:schemeClr val="tx2"/>
                </a:solidFill>
                <a:latin typeface="Arial" pitchFamily="34" charset="0"/>
                <a:cs typeface="Arial" pitchFamily="34" charset="0"/>
              </a:rPr>
              <a:t>, Tabasco; Orizaba, Coatzacoalcos y Tierra Blanca, Veracruz y Ciudad </a:t>
            </a:r>
            <a:r>
              <a:rPr lang="es-MX" sz="1600" dirty="0" err="1" smtClean="0">
                <a:solidFill>
                  <a:schemeClr val="tx2"/>
                </a:solidFill>
                <a:latin typeface="Arial" pitchFamily="34" charset="0"/>
                <a:cs typeface="Arial" pitchFamily="34" charset="0"/>
              </a:rPr>
              <a:t>Ixtepec</a:t>
            </a:r>
            <a:r>
              <a:rPr lang="es-MX" sz="1600" dirty="0" smtClean="0">
                <a:solidFill>
                  <a:schemeClr val="tx2"/>
                </a:solidFill>
                <a:latin typeface="Arial" pitchFamily="34" charset="0"/>
                <a:cs typeface="Arial" pitchFamily="34" charset="0"/>
              </a:rPr>
              <a:t>, Oaxaca.</a:t>
            </a:r>
          </a:p>
          <a:p>
            <a:pPr algn="just"/>
            <a:endParaRPr lang="es-MX"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pPr algn="just"/>
            <a:endParaRPr lang="es-ES" dirty="0" smtClean="0">
              <a:latin typeface="Arial" pitchFamily="34" charset="0"/>
              <a:cs typeface="Arial" pitchFamily="34" charset="0"/>
            </a:endParaRPr>
          </a:p>
          <a:p>
            <a:endParaRPr lang="es-MX" dirty="0"/>
          </a:p>
        </p:txBody>
      </p:sp>
      <p:pic>
        <p:nvPicPr>
          <p:cNvPr id="9" name="8 Imagen"/>
          <p:cNvPicPr/>
          <p:nvPr/>
        </p:nvPicPr>
        <p:blipFill>
          <a:blip r:embed="rId3" cstate="print"/>
          <a:srcRect l="30695" t="20991" r="15910" b="14387"/>
          <a:stretch>
            <a:fillRect/>
          </a:stretch>
        </p:blipFill>
        <p:spPr bwMode="auto">
          <a:xfrm>
            <a:off x="1107255" y="2636912"/>
            <a:ext cx="7065145" cy="40067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4314"/>
            <a:ext cx="9144000" cy="500042"/>
          </a:xfrm>
          <a:prstGeom prst="rect">
            <a:avLst/>
          </a:prstGeom>
          <a:solidFill>
            <a:schemeClr val="bg2">
              <a:lumMod val="90000"/>
              <a:alpha val="82745"/>
            </a:schemeClr>
          </a:solidFill>
          <a:ln w="38100" cmpd="dbl">
            <a:solidFill>
              <a:srgbClr val="D8D8D8"/>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es-MX" sz="1600" b="1" dirty="0" smtClean="0">
                <a:solidFill>
                  <a:schemeClr val="tx2"/>
                </a:solidFill>
                <a:latin typeface="Arial" pitchFamily="34" charset="0"/>
                <a:cs typeface="Arial" pitchFamily="34" charset="0"/>
              </a:rPr>
              <a:t>Acciones institucionales</a:t>
            </a:r>
            <a:endParaRPr lang="es-MX" sz="1600" b="1" dirty="0">
              <a:solidFill>
                <a:schemeClr val="tx2"/>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s-MX" sz="1100" b="0" i="0" u="none" strike="noStrike" cap="none" normalizeH="0" baseline="0" dirty="0" smtClean="0">
              <a:ln>
                <a:noFill/>
              </a:ln>
              <a:solidFill>
                <a:schemeClr val="tx1"/>
              </a:solidFill>
              <a:effectLst/>
              <a:latin typeface="Times New Roman" pitchFamily="18" charset="0"/>
            </a:endParaRPr>
          </a:p>
          <a:p>
            <a:pPr marL="0" marR="0" lvl="0" indent="0" algn="r" defTabSz="914400" rtl="0" eaLnBrk="1" fontAlgn="base" latinLnBrk="0" hangingPunct="1">
              <a:lnSpc>
                <a:spcPct val="100000"/>
              </a:lnSpc>
              <a:spcBef>
                <a:spcPct val="0"/>
              </a:spcBef>
              <a:spcAft>
                <a:spcPts val="1000"/>
              </a:spcAft>
              <a:buClrTx/>
              <a:buSzTx/>
              <a:buFontTx/>
              <a:buNone/>
              <a:tabLst/>
            </a:pPr>
            <a:endParaRPr kumimoji="0" lang="es-MX" sz="2000" b="0" i="1" u="none" strike="noStrike" cap="none" normalizeH="0" baseline="0" dirty="0" smtClean="0">
              <a:ln>
                <a:noFill/>
              </a:ln>
              <a:solidFill>
                <a:srgbClr val="FFFFFF"/>
              </a:solidFill>
              <a:effectLst/>
              <a:latin typeface="Calibri" pitchFamily="34" charset="0"/>
            </a:endParaRPr>
          </a:p>
        </p:txBody>
      </p:sp>
      <p:sp>
        <p:nvSpPr>
          <p:cNvPr id="5" name="4 Rectángulo"/>
          <p:cNvSpPr/>
          <p:nvPr/>
        </p:nvSpPr>
        <p:spPr>
          <a:xfrm>
            <a:off x="285720" y="571480"/>
            <a:ext cx="8643966" cy="6072230"/>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6" name="5 Imagen" descr="MAPA MUNDI4.jpg"/>
          <p:cNvPicPr>
            <a:picLocks noChangeAspect="1"/>
          </p:cNvPicPr>
          <p:nvPr/>
        </p:nvPicPr>
        <p:blipFill>
          <a:blip r:embed="rId2" cstate="print">
            <a:lum bright="-16000"/>
          </a:blip>
          <a:stretch>
            <a:fillRect/>
          </a:stretch>
        </p:blipFill>
        <p:spPr>
          <a:xfrm>
            <a:off x="357158" y="187305"/>
            <a:ext cx="1500194" cy="955679"/>
          </a:xfrm>
          <a:prstGeom prst="ellipse">
            <a:avLst/>
          </a:prstGeom>
          <a:ln>
            <a:noFill/>
          </a:ln>
          <a:effectLst>
            <a:softEdge rad="112500"/>
          </a:effectLst>
        </p:spPr>
      </p:pic>
      <p:sp>
        <p:nvSpPr>
          <p:cNvPr id="7" name="6 CuadroTexto"/>
          <p:cNvSpPr txBox="1"/>
          <p:nvPr/>
        </p:nvSpPr>
        <p:spPr>
          <a:xfrm>
            <a:off x="395536" y="980728"/>
            <a:ext cx="8352928" cy="5262979"/>
          </a:xfrm>
          <a:prstGeom prst="rect">
            <a:avLst/>
          </a:prstGeom>
          <a:noFill/>
        </p:spPr>
        <p:txBody>
          <a:bodyPr wrap="square" rtlCol="0">
            <a:spAutoFit/>
          </a:bodyPr>
          <a:lstStyle/>
          <a:p>
            <a:pPr algn="just"/>
            <a:endParaRPr lang="es-ES" sz="1600" dirty="0" smtClean="0">
              <a:latin typeface="Arial" pitchFamily="34" charset="0"/>
              <a:cs typeface="Arial" pitchFamily="34" charset="0"/>
            </a:endParaRPr>
          </a:p>
          <a:p>
            <a:pPr marL="285750" indent="-285750" algn="just">
              <a:buFont typeface="Arial" pitchFamily="34" charset="0"/>
              <a:buChar char="•"/>
            </a:pPr>
            <a:r>
              <a:rPr lang="es-ES" sz="1600" b="1" dirty="0">
                <a:solidFill>
                  <a:schemeClr val="tx2"/>
                </a:solidFill>
                <a:latin typeface="Arial" pitchFamily="34" charset="0"/>
                <a:cs typeface="Arial" pitchFamily="34" charset="0"/>
              </a:rPr>
              <a:t>M</a:t>
            </a:r>
            <a:r>
              <a:rPr lang="es-ES" sz="1600" b="1" dirty="0" smtClean="0">
                <a:solidFill>
                  <a:schemeClr val="tx2"/>
                </a:solidFill>
                <a:latin typeface="Arial" pitchFamily="34" charset="0"/>
                <a:cs typeface="Arial" pitchFamily="34" charset="0"/>
              </a:rPr>
              <a:t>edio de transporte de mayor uso</a:t>
            </a:r>
            <a:r>
              <a:rPr lang="es-ES" sz="1600" dirty="0" smtClean="0">
                <a:solidFill>
                  <a:schemeClr val="tx2"/>
                </a:solidFill>
                <a:latin typeface="Arial" pitchFamily="34" charset="0"/>
                <a:cs typeface="Arial" pitchFamily="34" charset="0"/>
              </a:rPr>
              <a:t>: terrestre (vehículos públicos o particulares y transporte  ferroviario).</a:t>
            </a:r>
          </a:p>
          <a:p>
            <a:pPr algn="just"/>
            <a:endParaRPr lang="es-ES"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ES" sz="1600" b="1" dirty="0" smtClean="0">
                <a:solidFill>
                  <a:schemeClr val="tx2"/>
                </a:solidFill>
                <a:latin typeface="Arial" pitchFamily="34" charset="0"/>
                <a:cs typeface="Arial" pitchFamily="34" charset="0"/>
              </a:rPr>
              <a:t>El Gobierno Federal </a:t>
            </a:r>
            <a:r>
              <a:rPr lang="es-ES" sz="1600" dirty="0" smtClean="0">
                <a:solidFill>
                  <a:schemeClr val="tx2"/>
                </a:solidFill>
                <a:latin typeface="Arial" pitchFamily="34" charset="0"/>
                <a:cs typeface="Arial" pitchFamily="34" charset="0"/>
              </a:rPr>
              <a:t>aumentó el número de acciones en </a:t>
            </a:r>
            <a:r>
              <a:rPr lang="es-CR" sz="1600" dirty="0" smtClean="0">
                <a:solidFill>
                  <a:schemeClr val="tx2"/>
                </a:solidFill>
                <a:latin typeface="Arial" pitchFamily="34" charset="0"/>
                <a:cs typeface="Arial" pitchFamily="34" charset="0"/>
              </a:rPr>
              <a:t>carreteras, vías férreas y centrales de autobuses. </a:t>
            </a:r>
          </a:p>
          <a:p>
            <a:pPr marL="285750" indent="-285750" algn="just">
              <a:buFont typeface="Arial" pitchFamily="34" charset="0"/>
              <a:buChar char="•"/>
            </a:pPr>
            <a:endParaRPr lang="es-CR" sz="1600" dirty="0">
              <a:solidFill>
                <a:schemeClr val="tx2"/>
              </a:solidFill>
              <a:latin typeface="Arial" pitchFamily="34" charset="0"/>
              <a:cs typeface="Arial" pitchFamily="34" charset="0"/>
            </a:endParaRPr>
          </a:p>
          <a:p>
            <a:pPr marL="285750" indent="-285750" algn="just">
              <a:buFont typeface="Arial" pitchFamily="34" charset="0"/>
              <a:buChar char="•"/>
            </a:pPr>
            <a:r>
              <a:rPr lang="es-CR" sz="1600" b="1" dirty="0" smtClean="0">
                <a:solidFill>
                  <a:schemeClr val="tx2"/>
                </a:solidFill>
                <a:latin typeface="Arial" pitchFamily="34" charset="0"/>
                <a:cs typeface="Arial" pitchFamily="34" charset="0"/>
              </a:rPr>
              <a:t>Acciones del INM en 2011</a:t>
            </a:r>
            <a:r>
              <a:rPr lang="es-CR" sz="1600" dirty="0" smtClean="0">
                <a:solidFill>
                  <a:schemeClr val="tx2"/>
                </a:solidFill>
                <a:latin typeface="Arial" pitchFamily="34" charset="0"/>
                <a:cs typeface="Arial" pitchFamily="34" charset="0"/>
              </a:rPr>
              <a:t>: 14,905 revisiones migratorias en carreteras</a:t>
            </a:r>
            <a:r>
              <a:rPr lang="es-ES" sz="1600" dirty="0" smtClean="0">
                <a:solidFill>
                  <a:schemeClr val="tx2"/>
                </a:solidFill>
                <a:latin typeface="Arial" pitchFamily="34" charset="0"/>
                <a:cs typeface="Arial" pitchFamily="34" charset="0"/>
              </a:rPr>
              <a:t> (38,576 migrantes presentados)</a:t>
            </a:r>
            <a:r>
              <a:rPr lang="es-CR" sz="1600" dirty="0">
                <a:solidFill>
                  <a:schemeClr val="tx2"/>
                </a:solidFill>
                <a:latin typeface="Arial" pitchFamily="34" charset="0"/>
                <a:cs typeface="Arial" pitchFamily="34" charset="0"/>
              </a:rPr>
              <a:t>;</a:t>
            </a:r>
            <a:r>
              <a:rPr lang="es-CR" sz="1600" dirty="0" smtClean="0">
                <a:solidFill>
                  <a:schemeClr val="tx2"/>
                </a:solidFill>
                <a:latin typeface="Arial" pitchFamily="34" charset="0"/>
                <a:cs typeface="Arial" pitchFamily="34" charset="0"/>
              </a:rPr>
              <a:t> 504 revisiones en vías férreas </a:t>
            </a:r>
            <a:r>
              <a:rPr lang="es-ES" sz="1600" dirty="0">
                <a:solidFill>
                  <a:schemeClr val="tx2"/>
                </a:solidFill>
                <a:latin typeface="Arial" pitchFamily="34" charset="0"/>
                <a:cs typeface="Arial" pitchFamily="34" charset="0"/>
              </a:rPr>
              <a:t>(</a:t>
            </a:r>
            <a:r>
              <a:rPr lang="es-ES" sz="1600" dirty="0" smtClean="0">
                <a:solidFill>
                  <a:schemeClr val="tx2"/>
                </a:solidFill>
                <a:latin typeface="Arial" pitchFamily="34" charset="0"/>
                <a:cs typeface="Arial" pitchFamily="34" charset="0"/>
              </a:rPr>
              <a:t>3,593 presentados)</a:t>
            </a:r>
            <a:r>
              <a:rPr lang="es-CR" sz="1600" dirty="0" smtClean="0">
                <a:solidFill>
                  <a:schemeClr val="tx2"/>
                </a:solidFill>
                <a:latin typeface="Arial" pitchFamily="34" charset="0"/>
                <a:cs typeface="Arial" pitchFamily="34" charset="0"/>
              </a:rPr>
              <a:t> y 15,902 visitas de verificación migratoria (639 presentados). </a:t>
            </a:r>
          </a:p>
          <a:p>
            <a:pPr algn="just"/>
            <a:endParaRPr lang="es-CR"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CR" sz="1600" b="1" dirty="0" smtClean="0">
                <a:solidFill>
                  <a:schemeClr val="tx2"/>
                </a:solidFill>
                <a:latin typeface="Arial" pitchFamily="34" charset="0"/>
                <a:cs typeface="Arial" pitchFamily="34" charset="0"/>
              </a:rPr>
              <a:t>Acciones de la Policía Federal</a:t>
            </a:r>
            <a:r>
              <a:rPr lang="es-CR" sz="1600" dirty="0" smtClean="0">
                <a:solidFill>
                  <a:schemeClr val="tx2"/>
                </a:solidFill>
                <a:latin typeface="Arial" pitchFamily="34" charset="0"/>
                <a:cs typeface="Arial" pitchFamily="34" charset="0"/>
              </a:rPr>
              <a:t>, a través de la División de Seguridad Regional: rescate y aseguramiento de migrantes irregulares en los estados de Campeche (113), Chiapas (2,416), Quintana Roo (320) y Tabasco (140). </a:t>
            </a:r>
            <a:endParaRPr lang="es-MX" sz="1600" dirty="0" smtClean="0">
              <a:solidFill>
                <a:schemeClr val="tx2"/>
              </a:solidFill>
              <a:latin typeface="Arial" pitchFamily="34" charset="0"/>
              <a:cs typeface="Arial" pitchFamily="34" charset="0"/>
            </a:endParaRPr>
          </a:p>
          <a:p>
            <a:pPr algn="just"/>
            <a:endParaRPr lang="es-CR" sz="1600" dirty="0" smtClean="0">
              <a:solidFill>
                <a:schemeClr val="tx2"/>
              </a:solidFill>
              <a:latin typeface="Arial" pitchFamily="34" charset="0"/>
              <a:cs typeface="Arial" pitchFamily="34" charset="0"/>
            </a:endParaRPr>
          </a:p>
          <a:p>
            <a:pPr marL="285750" indent="-285750" algn="just">
              <a:buFont typeface="Arial" pitchFamily="34" charset="0"/>
              <a:buChar char="•"/>
            </a:pPr>
            <a:r>
              <a:rPr lang="es-CR" sz="1600" b="1" dirty="0" smtClean="0">
                <a:solidFill>
                  <a:schemeClr val="tx2"/>
                </a:solidFill>
                <a:latin typeface="Arial" pitchFamily="34" charset="0"/>
                <a:cs typeface="Arial" pitchFamily="34" charset="0"/>
              </a:rPr>
              <a:t>Acciones estratégicas de inteligencia</a:t>
            </a:r>
            <a:r>
              <a:rPr lang="es-CR" sz="1600" dirty="0" smtClean="0">
                <a:solidFill>
                  <a:schemeClr val="tx2"/>
                </a:solidFill>
                <a:latin typeface="Arial" pitchFamily="34" charset="0"/>
                <a:cs typeface="Arial" pitchFamily="34" charset="0"/>
              </a:rPr>
              <a:t>, tácticas y operativas de combate y persecución al tráfico ilícito de migrantes en 2011: se identificaron 51 </a:t>
            </a:r>
            <a:r>
              <a:rPr lang="es-MX" sz="1600" dirty="0" smtClean="0">
                <a:solidFill>
                  <a:schemeClr val="tx2"/>
                </a:solidFill>
                <a:latin typeface="Arial" pitchFamily="34" charset="0"/>
                <a:cs typeface="Arial" pitchFamily="34" charset="0"/>
              </a:rPr>
              <a:t>organizaciones activas dedicadas al tráfico de personas, en los estados de Baja California (8), Chiapas (24), Coahuila (1), Estado de México (2), Oaxaca (1), Puebla(1), Quintana Roo(3), Sonora (1), Sinaloa, (1),Tabasco (5),Tamaulipas (1), Veracruz (3). En las redes se identificaron 145 sujetos involucrados.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1351</TotalTime>
  <Words>1194</Words>
  <Application>Microsoft Office PowerPoint</Application>
  <PresentationFormat>Presentación en pantalla (4:3)</PresentationFormat>
  <Paragraphs>178</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vector>
  </TitlesOfParts>
  <Company>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u08282</dc:creator>
  <cp:lastModifiedBy>Sebastian</cp:lastModifiedBy>
  <cp:revision>178</cp:revision>
  <cp:lastPrinted>2012-06-15T01:50:37Z</cp:lastPrinted>
  <dcterms:created xsi:type="dcterms:W3CDTF">2012-02-02T19:31:47Z</dcterms:created>
  <dcterms:modified xsi:type="dcterms:W3CDTF">2012-06-17T03:14:27Z</dcterms:modified>
</cp:coreProperties>
</file>