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08" r:id="rId3"/>
  </p:sldMasterIdLst>
  <p:notesMasterIdLst>
    <p:notesMasterId r:id="rId19"/>
  </p:notesMasterIdLst>
  <p:sldIdLst>
    <p:sldId id="257" r:id="rId4"/>
    <p:sldId id="277" r:id="rId5"/>
    <p:sldId id="280" r:id="rId6"/>
    <p:sldId id="278" r:id="rId7"/>
    <p:sldId id="260" r:id="rId8"/>
    <p:sldId id="279" r:id="rId9"/>
    <p:sldId id="276" r:id="rId10"/>
    <p:sldId id="259" r:id="rId11"/>
    <p:sldId id="263" r:id="rId12"/>
    <p:sldId id="268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>
        <p:scale>
          <a:sx n="94" d="100"/>
          <a:sy n="94" d="100"/>
        </p:scale>
        <p:origin x="-1760" y="-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0BD7A8-27DB-49DB-8804-ADE86B9E8F8A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5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2C751D-6D4B-4CD7-8F22-72F46264735D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40807-DBA4-4483-BFF2-8C4201724957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2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EB69E-AB7B-47FF-8551-C77FDBF9CD37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7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NI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7A08AD-A500-4758-A35E-0A40BA37F8AE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8614C-1E37-4079-AEC9-CC34D70C4E2B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725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28912-04E6-4541-A951-2190783D9D3D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94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0F7EC-999A-486A-B719-2541B62138CB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3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D0CCC-7098-4E43-9990-834BF592B4E0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59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3FE97-4E43-4D32-9584-34FCBF408CEE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70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E95F3-39C8-483D-B017-3B1484D7BECC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74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3934B-7283-437F-993C-628BA558099C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3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182F4-3EF2-4FE5-8B5F-77BA8C3C50A4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71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7D71A-8817-42D1-8428-6EA6E75FCDEF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42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F401-EA40-40CA-ACB4-C579AF827B60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55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8A55B-CF67-4AAE-9203-B8F5DAB37924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01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A08AD-A500-4758-A35E-0A40BA37F8A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08614C-1E37-4079-AEC9-CC34D70C4E2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328912-04E6-4541-A951-2190783D9D3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0F7EC-999A-486A-B719-2541B62138C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D0CCC-7098-4E43-9990-834BF592B4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3FE97-4E43-4D32-9584-34FCBF408CE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95F3-39C8-483D-B017-3B1484D7BEC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61274-8CCE-47F2-B18A-E356CB451D01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606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3934B-7283-437F-993C-628BA558099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17D71A-8817-42D1-8428-6EA6E75FCDE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F401-EA40-40CA-ACB4-C579AF827B60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A55B-CF67-4AAE-9203-B8F5DAB3792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1D053-87BC-4186-9662-18070C84EEEE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6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521E2-171E-48BF-8D42-1B515D3CBE40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2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F09B9-14E4-41FD-AA2A-564F264AD7FF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0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FDA95-4709-401C-8F7E-9E77CAFE85DD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3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13F0E-3EB5-48DA-8F45-BED5055BE67D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8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A4010-222C-4C62-959A-E35A78D25BBA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3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tags" Target="../tags/tag5.xml"/><Relationship Id="rId14" Type="http://schemas.openxmlformats.org/officeDocument/2006/relationships/tags" Target="../tags/tag6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86086D-C080-4F1C-B0EE-6429EC10F51E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N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D2CCEE-0100-4F95-8563-66CEAD0176A7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086D-C080-4F1C-B0EE-6429EC10F51E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760" y="2174240"/>
            <a:ext cx="7955280" cy="38709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400" b="1" i="1" dirty="0" smtClean="0">
                <a:latin typeface="Arial" pitchFamily="34" charset="0"/>
                <a:cs typeface="Arial" pitchFamily="34" charset="0"/>
              </a:rPr>
              <a:t>PROTECTION OF THE RIGHTS OF NICARAGUANS IN SPAIN</a:t>
            </a:r>
            <a:r>
              <a:rPr lang="en-GB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XIX REGIONAL CONFERENCE ON MIGRATION</a:t>
            </a:r>
            <a:br>
              <a:rPr lang="en-GB" sz="2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Nicaragua, June 2014</a:t>
            </a:r>
            <a:endParaRPr lang="en-GB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088" y="182880"/>
            <a:ext cx="2032000" cy="104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" y="134303"/>
            <a:ext cx="16637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47040" y="108521"/>
            <a:ext cx="8301424" cy="1239519"/>
          </a:xfrm>
        </p:spPr>
        <p:txBody>
          <a:bodyPr>
            <a:noAutofit/>
          </a:bodyPr>
          <a:lstStyle/>
          <a:p>
            <a:pPr algn="ctr"/>
            <a:r>
              <a:rPr lang="en-GB" sz="2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PROMOTING THE KNOWLEDGE OF MIGRANTS ABOUT THEIR RIGHTS AND </a:t>
            </a:r>
            <a:r>
              <a:rPr lang="en-GB" sz="2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GB" sz="2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PROCEDURES THAT ENABLE THEM TO EXERCISE </a:t>
            </a:r>
            <a:r>
              <a:rPr lang="en-GB" sz="24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THEIR RIGHTS.</a:t>
            </a:r>
            <a:r>
              <a:rPr lang="en-GB" sz="28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8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GB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594819" y="4581128"/>
            <a:ext cx="2407920" cy="1872208"/>
          </a:xfrm>
          <a:prstGeom prst="ellipse">
            <a:avLst/>
          </a:prstGeom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Comic Sans MS" pitchFamily="66" charset="0"/>
              </a:rPr>
              <a:t>Information campaign for migrants in Spain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434644" y="1391920"/>
            <a:ext cx="1066800" cy="1244992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75856" y="2636912"/>
            <a:ext cx="3384376" cy="1368152"/>
          </a:xfrm>
          <a:prstGeom prst="roundRect">
            <a:avLst/>
          </a:prstGeom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omic Sans MS" pitchFamily="66" charset="0"/>
              </a:rPr>
              <a:t>Migrants and their families with access to information about their rights and consular services</a:t>
            </a:r>
          </a:p>
        </p:txBody>
      </p:sp>
      <p:sp>
        <p:nvSpPr>
          <p:cNvPr id="9" name="8 Elipse"/>
          <p:cNvSpPr/>
          <p:nvPr/>
        </p:nvSpPr>
        <p:spPr>
          <a:xfrm>
            <a:off x="4860032" y="4725144"/>
            <a:ext cx="3888432" cy="1944216"/>
          </a:xfrm>
          <a:prstGeom prst="ellipse">
            <a:avLst/>
          </a:prstGeom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omic Sans MS" pitchFamily="66" charset="0"/>
              </a:rPr>
              <a:t>Developing and disseminating </a:t>
            </a:r>
            <a:r>
              <a:rPr lang="en-GB" b="1" dirty="0" smtClean="0">
                <a:latin typeface="Comic Sans MS" pitchFamily="66" charset="0"/>
              </a:rPr>
              <a:t>informative materials about </a:t>
            </a:r>
            <a:r>
              <a:rPr lang="en-GB" b="1" dirty="0">
                <a:latin typeface="Comic Sans MS" pitchFamily="66" charset="0"/>
              </a:rPr>
              <a:t>immigration and consular procedures in communities of origin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1" name="10 Conector angular"/>
          <p:cNvCxnSpPr/>
          <p:nvPr/>
        </p:nvCxnSpPr>
        <p:spPr>
          <a:xfrm rot="16200000" flipH="1">
            <a:off x="6480212" y="3825043"/>
            <a:ext cx="1080121" cy="7200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12 Forma"/>
          <p:cNvCxnSpPr>
            <a:stCxn id="6" idx="1"/>
          </p:cNvCxnSpPr>
          <p:nvPr/>
        </p:nvCxnSpPr>
        <p:spPr>
          <a:xfrm rot="10800000" flipV="1">
            <a:off x="2555776" y="3320988"/>
            <a:ext cx="720080" cy="126014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83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55613" y="1320800"/>
            <a:ext cx="8226425" cy="512064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change in how consular protection is viewed; from a restricted and traditional view to a more modern view, considering the new needs of migrant populations;</a:t>
            </a:r>
          </a:p>
          <a:p>
            <a:pPr marL="0" indent="0" algn="just">
              <a:buNone/>
            </a:pPr>
            <a:endParaRPr lang="en-GB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onsular management processes have been restructured to be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more efficient and timely, and information has been disseminated about the services that are provided; </a:t>
            </a:r>
          </a:p>
          <a:p>
            <a:pPr marL="0" indent="0" algn="just">
              <a:buNone/>
            </a:pPr>
            <a:endParaRPr lang="en-GB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range of consular services has been expanded: civil registration certificate, criminal record, replacement of driver’s licence, migration movements, which contributes to regularization and more employment options.</a:t>
            </a:r>
          </a:p>
          <a:p>
            <a:pPr algn="just">
              <a:buFont typeface="Wingdings" pitchFamily="2" charset="2"/>
              <a:buChar char="Ø"/>
            </a:pPr>
            <a:endParaRPr lang="en-GB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i="1" dirty="0" smtClean="0"/>
          </a:p>
          <a:p>
            <a:endParaRPr lang="en-GB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31930" y="138890"/>
            <a:ext cx="4822952" cy="802640"/>
          </a:xfrm>
        </p:spPr>
        <p:txBody>
          <a:bodyPr>
            <a:noAutofit/>
          </a:bodyPr>
          <a:lstStyle/>
          <a:p>
            <a:pPr algn="ctr"/>
            <a:r>
              <a:rPr lang="en-GB" sz="4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en-GB" sz="4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GB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2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43840" y="985520"/>
            <a:ext cx="8656319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Implementing the Consular Registration Card for Nicaraguans in Spain, April 2013;</a:t>
            </a:r>
          </a:p>
          <a:p>
            <a:pPr algn="just">
              <a:buFont typeface="Wingdings" pitchFamily="2" charset="2"/>
              <a:buChar char="Ø"/>
            </a:pPr>
            <a:endParaRPr lang="en-GB" sz="2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Migrants have access to information about their rights and about the procedures implemented by consular authorities to enable migrants to exercise their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rights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;</a:t>
            </a:r>
            <a:endParaRPr lang="en-GB" sz="24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GB" sz="2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A significant improvement in how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migrant populations </a:t>
            </a: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perceive consular services and assistance; </a:t>
            </a:r>
          </a:p>
          <a:p>
            <a:pPr algn="just">
              <a:buFont typeface="Wingdings" pitchFamily="2" charset="2"/>
              <a:buChar char="Ø"/>
            </a:pPr>
            <a:endParaRPr lang="en-GB" sz="2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b="1" i="1" dirty="0" smtClean="0">
                <a:latin typeface="Arial" pitchFamily="34" charset="0"/>
                <a:cs typeface="Arial" pitchFamily="34" charset="0"/>
              </a:rPr>
              <a:t>Migrant populations are beginning to recognize their rights related to their irregular migration status.</a:t>
            </a:r>
            <a:endParaRPr lang="en-GB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5040" y="213360"/>
            <a:ext cx="6807200" cy="670560"/>
          </a:xfrm>
        </p:spPr>
        <p:txBody>
          <a:bodyPr>
            <a:noAutofit/>
          </a:bodyPr>
          <a:lstStyle/>
          <a:p>
            <a:pPr algn="ctr"/>
            <a:r>
              <a:rPr lang="en-GB" sz="40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en-GB" sz="4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GB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01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03200" y="853440"/>
            <a:ext cx="8717279" cy="57810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capacity-building efforts for involved actors (consular officers) have an impact on the effectiveness of consular actions and the sustainability of the project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;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To be able to provide “modern”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consular assistance, it is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imperative that consular officers are familiarized with national legislation,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especia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lly labour, migration and health legislation, and keep themselves up to date;</a:t>
            </a:r>
          </a:p>
          <a:p>
            <a:pPr marL="0" indent="0" algn="just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Continuous contact and consultatio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n with various actors in the country of origin has provided input for the development of a creative communication campaign that meets existing information needs.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9446" y="135100"/>
            <a:ext cx="6075680" cy="762000"/>
          </a:xfrm>
        </p:spPr>
        <p:txBody>
          <a:bodyPr>
            <a:noAutofit/>
          </a:bodyPr>
          <a:lstStyle/>
          <a:p>
            <a:pPr algn="ctr"/>
            <a:r>
              <a:rPr lang="en-GB" sz="3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LESSONS LEARNED</a:t>
            </a:r>
            <a:br>
              <a:rPr lang="en-GB" sz="36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GB" sz="36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4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33952" y="365760"/>
            <a:ext cx="4834128" cy="600456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establishment of spaces for systematic training of consular officers, such as the Virtual Diploma Programme, requires a reasonable amount of time to fulfil its demands.</a:t>
            </a:r>
          </a:p>
          <a:p>
            <a:pPr marL="0" indent="0">
              <a:buNone/>
            </a:pPr>
            <a:endParaRPr lang="en-GB" sz="24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Mobile Consulate strategy continues to 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effective. However, it should be complemented with other strategies, such as potentiating the work of Honorary Consuls and promoting the establishment of strategic alliances.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GB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600" y="1574800"/>
            <a:ext cx="3413760" cy="1635760"/>
          </a:xfrm>
        </p:spPr>
        <p:txBody>
          <a:bodyPr>
            <a:noAutofit/>
          </a:bodyPr>
          <a:lstStyle/>
          <a:p>
            <a:pPr algn="ctr"/>
            <a:r>
              <a:rPr lang="en-GB" sz="36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LESSONS LEARNED</a:t>
            </a:r>
            <a:br>
              <a:rPr lang="en-GB" sz="36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8972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730576" y="2967335"/>
            <a:ext cx="3682854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Thank you</a:t>
            </a:r>
            <a:endParaRPr lang="en-GB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92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34720" y="1168400"/>
            <a:ext cx="7577455" cy="52730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b="1" dirty="0">
                <a:solidFill>
                  <a:schemeClr val="bg1"/>
                </a:solidFill>
              </a:rPr>
              <a:t>Migration flows of Nicaraguans to Spain have increased since 2000; 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2400" b="1" dirty="0">
                <a:solidFill>
                  <a:schemeClr val="bg1"/>
                </a:solidFill>
              </a:rPr>
              <a:t>IOM estimates that approximately 20,000 Nicaraguans are </a:t>
            </a:r>
            <a:r>
              <a:rPr lang="en-GB" sz="2400" b="1" dirty="0" smtClean="0">
                <a:solidFill>
                  <a:schemeClr val="bg1"/>
                </a:solidFill>
              </a:rPr>
              <a:t>in </a:t>
            </a:r>
            <a:r>
              <a:rPr lang="en-GB" sz="2400" b="1" dirty="0">
                <a:solidFill>
                  <a:schemeClr val="bg1"/>
                </a:solidFill>
              </a:rPr>
              <a:t>Spain;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2400" b="1" dirty="0">
                <a:solidFill>
                  <a:schemeClr val="bg1"/>
                </a:solidFill>
              </a:rPr>
              <a:t>Data on registration of residency in Spain show 17,455 registered Nicaraguan nationals for the third quarter of 2012; </a:t>
            </a:r>
          </a:p>
          <a:p>
            <a:pPr marL="0" indent="0">
              <a:buNone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2400" b="1" dirty="0">
                <a:solidFill>
                  <a:schemeClr val="bg1"/>
                </a:solidFill>
              </a:rPr>
              <a:t>Nicaraguan populations in Spain are of fully productive age (5-64 years of age).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5264" y="168910"/>
            <a:ext cx="7396480" cy="68040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BACKGROUND AND RATIONALE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1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99440" y="1397000"/>
            <a:ext cx="7933055" cy="4810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800" b="1" dirty="0">
                <a:solidFill>
                  <a:schemeClr val="bg1"/>
                </a:solidFill>
              </a:rPr>
              <a:t>76% of the migrant populations are female, mainly working in the care sector (salaries of EUR 600-800);</a:t>
            </a:r>
          </a:p>
          <a:p>
            <a:pPr marL="0" indent="0">
              <a:buNone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2800" b="1" dirty="0">
                <a:solidFill>
                  <a:schemeClr val="bg1"/>
                </a:solidFill>
              </a:rPr>
              <a:t>Prior </a:t>
            </a:r>
            <a:r>
              <a:rPr lang="en-GB" sz="2800" b="1" dirty="0" smtClean="0">
                <a:solidFill>
                  <a:schemeClr val="bg1"/>
                </a:solidFill>
              </a:rPr>
              <a:t>experiences of collaboration between IOM and the Ministry of Foreign Affairs </a:t>
            </a:r>
            <a:r>
              <a:rPr lang="en-GB" sz="2800" b="1" dirty="0" smtClean="0">
                <a:solidFill>
                  <a:schemeClr val="bg1"/>
                </a:solidFill>
              </a:rPr>
              <a:t>have been considered </a:t>
            </a:r>
            <a:r>
              <a:rPr lang="en-GB" sz="2800" b="1" dirty="0">
                <a:solidFill>
                  <a:schemeClr val="bg1"/>
                </a:solidFill>
              </a:rPr>
              <a:t>to be very positive and </a:t>
            </a:r>
            <a:r>
              <a:rPr lang="en-GB" sz="2800" b="1" dirty="0" smtClean="0">
                <a:solidFill>
                  <a:schemeClr val="bg1"/>
                </a:solidFill>
              </a:rPr>
              <a:t>enriching; </a:t>
            </a:r>
            <a:endParaRPr lang="en-GB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2800" b="1" dirty="0">
                <a:solidFill>
                  <a:schemeClr val="bg1"/>
                </a:solidFill>
              </a:rPr>
              <a:t>Availability to develop a joint project.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3418" y="305118"/>
            <a:ext cx="8361680" cy="964882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BACKGROUND AND RATIONALE</a:t>
            </a:r>
            <a:endParaRPr lang="en-GB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6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92480" y="822960"/>
            <a:ext cx="7709535" cy="5943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800" b="1" dirty="0">
                <a:solidFill>
                  <a:schemeClr val="bg1"/>
                </a:solidFill>
              </a:rPr>
              <a:t>Factors driving migration to Spain:</a:t>
            </a:r>
          </a:p>
          <a:p>
            <a:pPr lvl="1">
              <a:buFont typeface="Wingdings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</a:rPr>
              <a:t>A social conception about Spain built on successful experiences; </a:t>
            </a:r>
          </a:p>
          <a:p>
            <a:pPr lvl="1">
              <a:buFont typeface="Wingdings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</a:rPr>
              <a:t>Well established social networks.</a:t>
            </a:r>
          </a:p>
          <a:p>
            <a:pPr marL="457200" lvl="1" indent="0">
              <a:buNone/>
            </a:pPr>
            <a:endParaRPr lang="en-GB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bg1"/>
                </a:solidFill>
              </a:rPr>
              <a:t>Limited </a:t>
            </a:r>
            <a:r>
              <a:rPr lang="en-GB" sz="2800" b="1" dirty="0">
                <a:solidFill>
                  <a:schemeClr val="bg1"/>
                </a:solidFill>
              </a:rPr>
              <a:t>information about the crisis in Spain:</a:t>
            </a:r>
          </a:p>
          <a:p>
            <a:pPr lvl="1">
              <a:buFont typeface="Wingdings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</a:rPr>
              <a:t>No access to public health care for irregular migrants, except for emergencies; </a:t>
            </a:r>
          </a:p>
          <a:p>
            <a:pPr lvl="1">
              <a:buFont typeface="Wingdings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</a:rPr>
              <a:t>In 2012 the Ministry of Labour suspended funds allocated to </a:t>
            </a:r>
            <a:r>
              <a:rPr lang="en-GB" sz="2800" dirty="0" smtClean="0">
                <a:solidFill>
                  <a:schemeClr val="bg1"/>
                </a:solidFill>
              </a:rPr>
              <a:t>the integration</a:t>
            </a:r>
            <a:r>
              <a:rPr lang="en-GB" sz="2800" dirty="0">
                <a:solidFill>
                  <a:schemeClr val="bg1"/>
                </a:solidFill>
              </a:rPr>
              <a:t>, reception and educational reinforcement of migrants.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0880" y="122238"/>
            <a:ext cx="7995920" cy="76168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BACKGROUND AND RATIONALE</a:t>
            </a:r>
            <a:endParaRPr lang="en-GB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33120" y="1137920"/>
            <a:ext cx="7628255" cy="4906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Realities faced by the </a:t>
            </a:r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Consulate: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Complaints by Nicaraguan nationals;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continuous increase in the demand for consular services;</a:t>
            </a:r>
          </a:p>
          <a:p>
            <a:pPr>
              <a:buFont typeface="Wingdings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increasing migration dynamics – in numbers as well as problems – generate a demand for new services.</a:t>
            </a:r>
          </a:p>
          <a:p>
            <a:pPr marL="0" indent="0" algn="just">
              <a:buNone/>
            </a:pPr>
            <a:endParaRPr lang="en-GB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“The </a:t>
            </a: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number of migrants in Spain has exceeded the capacity of the Diplomatic Mission to provide assistance…”</a:t>
            </a:r>
          </a:p>
          <a:p>
            <a:pPr mar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GB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5280" y="182880"/>
            <a:ext cx="8331200" cy="84328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BACKGROUND AND RATIONALE</a:t>
            </a:r>
            <a:r>
              <a:rPr lang="en-GB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65200" y="508000"/>
            <a:ext cx="6876415" cy="5516563"/>
          </a:xfrm>
        </p:spPr>
        <p:txBody>
          <a:bodyPr/>
          <a:lstStyle/>
          <a:p>
            <a:pPr marL="0" indent="0" algn="ctr">
              <a:buNone/>
            </a:pPr>
            <a:r>
              <a:rPr lang="es-NI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Project </a:t>
            </a:r>
          </a:p>
          <a:p>
            <a:pPr marL="0" indent="0" algn="ctr">
              <a:buNone/>
            </a:pPr>
            <a:r>
              <a:rPr lang="es-NI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“PROTECTION OF THE RIGHTS OF NICARAGUAN NATIONALS IN SPAIN” </a:t>
            </a:r>
            <a:endParaRPr lang="es-NI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NI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s-NI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October 2012 – January 2014</a:t>
            </a:r>
          </a:p>
          <a:p>
            <a:pPr marL="0" indent="0" algn="ctr">
              <a:buNone/>
            </a:pPr>
            <a:r>
              <a:rPr lang="es-NI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IOM Development Fund</a:t>
            </a:r>
          </a:p>
          <a:p>
            <a:pPr algn="ctr"/>
            <a:endParaRPr lang="es-NI" b="1" dirty="0"/>
          </a:p>
        </p:txBody>
      </p:sp>
    </p:spTree>
    <p:extLst>
      <p:ext uri="{BB962C8B-B14F-4D97-AF65-F5344CB8AC3E}">
        <p14:creationId xmlns:p14="http://schemas.microsoft.com/office/powerpoint/2010/main" val="124758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955456" y="1313330"/>
            <a:ext cx="7421754" cy="483584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Nicaraguan migrants in Spain;</a:t>
            </a:r>
          </a:p>
          <a:p>
            <a:pPr>
              <a:buFont typeface="Wingdings" pitchFamily="2" charset="2"/>
              <a:buChar char="Ø"/>
            </a:pP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Consulate of Nicaragua in Spain;</a:t>
            </a:r>
          </a:p>
          <a:p>
            <a:pPr>
              <a:buFont typeface="Wingdings" pitchFamily="2" charset="2"/>
              <a:buChar char="Ø"/>
            </a:pP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General Consular Directorate;</a:t>
            </a:r>
          </a:p>
          <a:p>
            <a:pPr>
              <a:buFont typeface="Wingdings" pitchFamily="2" charset="2"/>
              <a:buChar char="Ø"/>
            </a:pP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Populations from communities of origin: </a:t>
            </a: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Ocotal</a:t>
            </a: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Somoto</a:t>
            </a:r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Chinandega. </a:t>
            </a:r>
          </a:p>
          <a:p>
            <a:endParaRPr lang="en-GB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49680" y="203200"/>
            <a:ext cx="6896735" cy="9753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BENEFICIARIES  </a:t>
            </a:r>
            <a:br>
              <a:rPr lang="en-GB" sz="40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i="1" dirty="0" smtClean="0"/>
              <a:t/>
            </a:r>
            <a:br>
              <a:rPr lang="en-GB" sz="4000" i="1" dirty="0" smtClean="0"/>
            </a:br>
            <a:r>
              <a:rPr lang="en-GB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</a:b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val="209444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4653" y="1219199"/>
            <a:ext cx="8226425" cy="5306117"/>
          </a:xfrm>
        </p:spPr>
        <p:txBody>
          <a:bodyPr>
            <a:noAutofit/>
          </a:bodyPr>
          <a:lstStyle/>
          <a:p>
            <a:pPr marL="0" lvl="0" indent="0" algn="just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en-GB" sz="2800" b="1" kern="0" dirty="0">
                <a:latin typeface="Arial" pitchFamily="34" charset="0"/>
                <a:cs typeface="Arial" pitchFamily="34" charset="0"/>
              </a:rPr>
              <a:t>To help strengthen </a:t>
            </a:r>
            <a:r>
              <a:rPr lang="en-GB" sz="2800" b="1" kern="0" dirty="0" smtClean="0">
                <a:latin typeface="Arial" pitchFamily="34" charset="0"/>
                <a:cs typeface="Arial" pitchFamily="34" charset="0"/>
              </a:rPr>
              <a:t>the protection </a:t>
            </a:r>
            <a:r>
              <a:rPr lang="en-GB" sz="2800" b="1" kern="0" dirty="0">
                <a:latin typeface="Arial" pitchFamily="34" charset="0"/>
                <a:cs typeface="Arial" pitchFamily="34" charset="0"/>
              </a:rPr>
              <a:t>of the rights of Nicaraguan migrants in Spain. </a:t>
            </a:r>
            <a:endParaRPr lang="en-GB" sz="2800" b="1" kern="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fontAlgn="base">
              <a:spcAft>
                <a:spcPct val="0"/>
              </a:spcAft>
              <a:buClr>
                <a:srgbClr val="000000"/>
              </a:buClr>
              <a:buNone/>
            </a:pPr>
            <a:endParaRPr lang="en-GB" sz="2800" b="1" kern="0" dirty="0">
              <a:latin typeface="Arial" pitchFamily="34" charset="0"/>
              <a:cs typeface="Arial" pitchFamily="34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000000"/>
              </a:buClr>
              <a:buNone/>
            </a:pPr>
            <a:r>
              <a:rPr lang="en-GB" sz="2800" b="1" i="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was it achieved</a:t>
            </a:r>
            <a:r>
              <a:rPr lang="en-GB" sz="2800" b="1" i="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GB" sz="2800" i="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800" i="0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just" fontAlgn="base">
              <a:lnSpc>
                <a:spcPct val="120000"/>
              </a:lnSpc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GB" sz="2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Strengthening the capacities of consular officers. </a:t>
            </a:r>
          </a:p>
          <a:p>
            <a:pPr marL="0" lvl="0" indent="0" algn="just" fontAlgn="base">
              <a:lnSpc>
                <a:spcPct val="1200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GB" sz="2800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just" fontAlgn="base">
              <a:lnSpc>
                <a:spcPct val="120000"/>
              </a:lnSpc>
              <a:spcAft>
                <a:spcPct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GB" sz="2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Promoting the knowledge of migrants about their rights and </a:t>
            </a:r>
            <a:r>
              <a:rPr lang="en-GB" sz="28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GB" sz="28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procedures </a:t>
            </a:r>
            <a:r>
              <a:rPr lang="en-GB" sz="28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GB" sz="28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enable them to </a:t>
            </a:r>
            <a:r>
              <a:rPr lang="en-GB" sz="28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exercise </a:t>
            </a:r>
            <a:r>
              <a:rPr lang="en-GB" sz="2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rights.</a:t>
            </a:r>
            <a:endParaRPr lang="en-GB" sz="2800" b="1" i="0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28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endParaRPr lang="en-GB" sz="2800" i="1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1" y="457200"/>
            <a:ext cx="8255318" cy="579120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PURPOSE OF THE INITIATIVE</a:t>
            </a:r>
            <a:endParaRPr lang="en-GB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518054" y="2312250"/>
            <a:ext cx="4037012" cy="247028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GB" sz="2800" b="1" dirty="0"/>
              <a:t>Providing technical tools that help improve the capacity </a:t>
            </a:r>
            <a:r>
              <a:rPr lang="en-GB" sz="2800" b="1" dirty="0" smtClean="0"/>
              <a:t>to provide</a:t>
            </a:r>
            <a:r>
              <a:rPr lang="en-GB" sz="2800" b="1" dirty="0" smtClean="0"/>
              <a:t> </a:t>
            </a:r>
            <a:r>
              <a:rPr lang="en-GB" sz="2800" b="1" dirty="0"/>
              <a:t>assistance to migrants (webpage, </a:t>
            </a:r>
            <a:r>
              <a:rPr lang="en-GB" sz="2800" b="1" dirty="0" smtClean="0"/>
              <a:t>call centre)</a:t>
            </a:r>
            <a:r>
              <a:rPr lang="en-GB" sz="2800" b="1" dirty="0"/>
              <a:t>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34560" y="1493080"/>
            <a:ext cx="4135119" cy="4046009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2800" b="1" dirty="0"/>
              <a:t>Expanding the knowledge and capacities of consular officers about the rights of migrants and consular protection (online </a:t>
            </a:r>
            <a:r>
              <a:rPr lang="en-GB" sz="2800" b="1" dirty="0" smtClean="0"/>
              <a:t>training programme, </a:t>
            </a:r>
            <a:r>
              <a:rPr lang="en-GB" sz="2800" b="1" dirty="0"/>
              <a:t>reviewing internal processes to expedite </a:t>
            </a:r>
            <a:r>
              <a:rPr lang="en-GB" sz="2800" b="1" dirty="0" smtClean="0"/>
              <a:t>the service </a:t>
            </a:r>
            <a:r>
              <a:rPr lang="en-GB" sz="2800" b="1" dirty="0"/>
              <a:t>provision).</a:t>
            </a:r>
          </a:p>
          <a:p>
            <a:pPr marL="0" indent="0" algn="just">
              <a:buNone/>
            </a:pPr>
            <a:endParaRPr lang="en-GB" sz="2400" i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477520" y="398820"/>
            <a:ext cx="81381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Capacity-Building for Consular Officers</a:t>
            </a:r>
            <a:endParaRPr lang="en-GB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4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4055_slide">
  <a:themeElements>
    <a:clrScheme name="Tema de Office 2">
      <a:dk1>
        <a:srgbClr val="000000"/>
      </a:dk1>
      <a:lt1>
        <a:srgbClr val="99FFFF"/>
      </a:lt1>
      <a:dk2>
        <a:srgbClr val="000000"/>
      </a:dk2>
      <a:lt2>
        <a:srgbClr val="B2B2B2"/>
      </a:lt2>
      <a:accent1>
        <a:srgbClr val="3A6EA6"/>
      </a:accent1>
      <a:accent2>
        <a:srgbClr val="47873D"/>
      </a:accent2>
      <a:accent3>
        <a:srgbClr val="CAFFFF"/>
      </a:accent3>
      <a:accent4>
        <a:srgbClr val="000000"/>
      </a:accent4>
      <a:accent5>
        <a:srgbClr val="AEBAD0"/>
      </a:accent5>
      <a:accent6>
        <a:srgbClr val="3F7A36"/>
      </a:accent6>
      <a:hlink>
        <a:srgbClr val="535087"/>
      </a:hlink>
      <a:folHlink>
        <a:srgbClr val="006B6B"/>
      </a:folHlink>
    </a:clrScheme>
    <a:fontScheme name="Tema d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CA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CA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CA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CA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FF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FF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FF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FF"/>
      </a:lt1>
      <a:dk2>
        <a:srgbClr val="000000"/>
      </a:dk2>
      <a:lt2>
        <a:srgbClr val="B2B2B2"/>
      </a:lt2>
      <a:accent1>
        <a:srgbClr val="3A6EA6"/>
      </a:accent1>
      <a:accent2>
        <a:srgbClr val="47873D"/>
      </a:accent2>
      <a:accent3>
        <a:srgbClr val="CAFFFF"/>
      </a:accent3>
      <a:accent4>
        <a:srgbClr val="000000"/>
      </a:accent4>
      <a:accent5>
        <a:srgbClr val="AEBAD0"/>
      </a:accent5>
      <a:accent6>
        <a:srgbClr val="3F7A36"/>
      </a:accent6>
      <a:hlink>
        <a:srgbClr val="535087"/>
      </a:hlink>
      <a:folHlink>
        <a:srgbClr val="006B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CA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CA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CA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CA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7A8C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6E7E"/>
        </a:accent6>
        <a:hlink>
          <a:srgbClr val="007373"/>
        </a:hlink>
        <a:folHlink>
          <a:srgbClr val="006C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A6EA6"/>
        </a:accent1>
        <a:accent2>
          <a:srgbClr val="47873D"/>
        </a:accent2>
        <a:accent3>
          <a:srgbClr val="FFFFFF"/>
        </a:accent3>
        <a:accent4>
          <a:srgbClr val="000000"/>
        </a:accent4>
        <a:accent5>
          <a:srgbClr val="AEBAD0"/>
        </a:accent5>
        <a:accent6>
          <a:srgbClr val="3F7A36"/>
        </a:accent6>
        <a:hlink>
          <a:srgbClr val="535087"/>
        </a:hlink>
        <a:folHlink>
          <a:srgbClr val="006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6838"/>
        </a:accent1>
        <a:accent2>
          <a:srgbClr val="007A7A"/>
        </a:accent2>
        <a:accent3>
          <a:srgbClr val="FFFFFF"/>
        </a:accent3>
        <a:accent4>
          <a:srgbClr val="000000"/>
        </a:accent4>
        <a:accent5>
          <a:srgbClr val="C5B9AE"/>
        </a:accent5>
        <a:accent6>
          <a:srgbClr val="006E6E"/>
        </a:accent6>
        <a:hlink>
          <a:srgbClr val="8C3F43"/>
        </a:hlink>
        <a:folHlink>
          <a:srgbClr val="8039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39"/>
        </a:accent1>
        <a:accent2>
          <a:srgbClr val="8C5438"/>
        </a:accent2>
        <a:accent3>
          <a:srgbClr val="FFFFFF"/>
        </a:accent3>
        <a:accent4>
          <a:srgbClr val="000000"/>
        </a:accent4>
        <a:accent5>
          <a:srgbClr val="C0BFAE"/>
        </a:accent5>
        <a:accent6>
          <a:srgbClr val="7E4B32"/>
        </a:accent6>
        <a:hlink>
          <a:srgbClr val="006E6E"/>
        </a:hlink>
        <a:folHlink>
          <a:srgbClr val="6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eria comercial">
  <a:themeElements>
    <a:clrScheme name="feria comercial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ria comer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ria comercial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ind_4055_slide</Template>
  <TotalTime>915</TotalTime>
  <Words>782</Words>
  <Application>Microsoft Macintosh PowerPoint</Application>
  <PresentationFormat>Presentación en pantalla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ind_4055_slide</vt:lpstr>
      <vt:lpstr>1_Default Design</vt:lpstr>
      <vt:lpstr>feria comercial</vt:lpstr>
      <vt:lpstr>PROTECTION OF THE RIGHTS OF NICARAGUANS IN SPAIN  XIX REGIONAL CONFERENCE ON MIGRATION Nicaragua, June 2014</vt:lpstr>
      <vt:lpstr>BACKGROUND AND RATIONALE</vt:lpstr>
      <vt:lpstr>BACKGROUND AND RATIONALE</vt:lpstr>
      <vt:lpstr>BACKGROUND AND RATIONALE</vt:lpstr>
      <vt:lpstr>BACKGROUND AND RATIONALE </vt:lpstr>
      <vt:lpstr>Presentación de PowerPoint</vt:lpstr>
      <vt:lpstr>BENEFICIARIES       </vt:lpstr>
      <vt:lpstr>PURPOSE OF THE INITIATIVE</vt:lpstr>
      <vt:lpstr>Presentación de PowerPoint</vt:lpstr>
      <vt:lpstr>PROMOTING THE KNOWLEDGE OF MIGRANTS ABOUT THEIR RIGHTS AND THE PROCEDURES THAT ENABLE THEM TO EXERCISE THEIR RIGHTS. </vt:lpstr>
      <vt:lpstr>Results  </vt:lpstr>
      <vt:lpstr>Results  </vt:lpstr>
      <vt:lpstr>LESSONS LEARNED </vt:lpstr>
      <vt:lpstr>LESSONS LEARNED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Cecilia Solis</dc:creator>
  <cp:lastModifiedBy>Christiane Lehnhoff</cp:lastModifiedBy>
  <cp:revision>91</cp:revision>
  <cp:lastPrinted>2014-06-04T15:38:35Z</cp:lastPrinted>
  <dcterms:created xsi:type="dcterms:W3CDTF">2014-05-13T18:39:00Z</dcterms:created>
  <dcterms:modified xsi:type="dcterms:W3CDTF">2014-06-23T23:44:00Z</dcterms:modified>
</cp:coreProperties>
</file>