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2" autoAdjust="0"/>
    <p:restoredTop sz="94618" autoAdjust="0"/>
  </p:normalViewPr>
  <p:slideViewPr>
    <p:cSldViewPr>
      <p:cViewPr>
        <p:scale>
          <a:sx n="100" d="100"/>
          <a:sy n="100" d="100"/>
        </p:scale>
        <p:origin x="-98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966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D18CAB-35DD-4924-8FD0-2CB08AAEE49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0EF4B-D9D8-4392-8AAE-C7320E3405DE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3B8FA-8821-4E89-92BD-A99E0AA0F575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4941888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5662613"/>
            <a:ext cx="5327650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s-ES" smtClean="0"/>
              <a:t>Haga clic para modificar el estilo de subtítulo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34150" y="188913"/>
            <a:ext cx="1636713" cy="5472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19250" y="188913"/>
            <a:ext cx="4762500" cy="5472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19250" y="765175"/>
            <a:ext cx="319881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70463" y="765175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765175"/>
            <a:ext cx="65516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48880"/>
            <a:ext cx="8424935" cy="937469"/>
          </a:xfrm>
          <a:noFill/>
        </p:spPr>
        <p:txBody>
          <a:bodyPr/>
          <a:lstStyle/>
          <a:p>
            <a:r>
              <a:rPr lang="es-ES" i="1" smtClean="0">
                <a:solidFill>
                  <a:schemeClr val="bg2"/>
                </a:solidFill>
              </a:rPr>
              <a:t>Ministerio de Relaciones Exteriores, Nicaragua.</a:t>
            </a:r>
            <a:endParaRPr lang="uk-UA" dirty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357340"/>
            <a:ext cx="7560840" cy="64772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i="1" smtClean="0">
                <a:solidFill>
                  <a:schemeClr val="bg2"/>
                </a:solidFill>
                <a:ea typeface="Verdana" pitchFamily="34" charset="0"/>
                <a:cs typeface="Verdana" pitchFamily="34" charset="0"/>
              </a:rPr>
              <a:t>DIRECCIÓN GENERAL CONSULAR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2"/>
                </a:solidFill>
              </a:rPr>
              <a:t>    LECCIONES APRENDIDAS</a:t>
            </a:r>
            <a:endParaRPr lang="en-US" b="1" dirty="0">
              <a:solidFill>
                <a:schemeClr val="bg2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81052" y="2133362"/>
            <a:ext cx="8555443" cy="4293660"/>
            <a:chOff x="359" y="1134"/>
            <a:chExt cx="5661" cy="2418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4244" y="1656"/>
              <a:ext cx="1776" cy="1824"/>
            </a:xfrm>
            <a:prstGeom prst="chevron">
              <a:avLst>
                <a:gd name="adj" fmla="val 16468"/>
              </a:avLst>
            </a:prstGeom>
            <a:grpFill/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s-NI"/>
            </a:p>
          </p:txBody>
        </p:sp>
        <p:sp>
          <p:nvSpPr>
            <p:cNvPr id="79877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pFill/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s-NI"/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gray">
            <a:xfrm>
              <a:off x="359" y="1715"/>
              <a:ext cx="1657" cy="1824"/>
            </a:xfrm>
            <a:prstGeom prst="chevron">
              <a:avLst>
                <a:gd name="adj" fmla="val 17842"/>
              </a:avLst>
            </a:prstGeom>
            <a:grpFill/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es-NI"/>
            </a:p>
          </p:txBody>
        </p:sp>
        <p:sp>
          <p:nvSpPr>
            <p:cNvPr id="79879" name="AutoShape 7"/>
            <p:cNvSpPr>
              <a:spLocks noChangeArrowheads="1"/>
            </p:cNvSpPr>
            <p:nvPr/>
          </p:nvSpPr>
          <p:spPr bwMode="gray">
            <a:xfrm>
              <a:off x="672" y="1134"/>
              <a:ext cx="1296" cy="362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gray">
            <a:xfrm>
              <a:off x="2304" y="1200"/>
              <a:ext cx="1296" cy="362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2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gray">
            <a:xfrm>
              <a:off x="4248" y="1200"/>
              <a:ext cx="1296" cy="362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481052" y="3252654"/>
            <a:ext cx="24279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/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Compromiso de los principales líderes de las instituciones </a:t>
            </a:r>
            <a:r>
              <a:rPr lang="es-E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protagonistas 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(</a:t>
            </a:r>
            <a:r>
              <a:rPr lang="es-E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DGME, MITRAB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es-E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GC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85268" y="3252654"/>
            <a:ext cx="25948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/>
            <a:endParaRPr lang="es-ES" dirty="0" smtClean="0">
              <a:ea typeface="Calibri" pitchFamily="34" charset="0"/>
              <a:cs typeface="Calibri" pitchFamily="34" charset="0"/>
            </a:endParaRPr>
          </a:p>
          <a:p>
            <a:pPr marL="400050" lvl="1" indent="0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Voluntad </a:t>
            </a:r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política de los tomadores de decisiones (reflejado 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en </a:t>
            </a:r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la firma de un acuerdo interinstitucional que le de 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base </a:t>
            </a:r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legal al proyecto).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868143" y="3030638"/>
            <a:ext cx="31683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- Integración </a:t>
            </a:r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de </a:t>
            </a:r>
            <a:endParaRPr lang="es-ES" b="1" dirty="0" smtClean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400050" lvl="1" algn="just"/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los equipos</a:t>
            </a: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	interinstitucional</a:t>
            </a: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 -Gestión de cambio</a:t>
            </a: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 	Interinstitucional</a:t>
            </a: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   -El </a:t>
            </a:r>
            <a:r>
              <a:rPr lang="es-ES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uso 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de</a:t>
            </a: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	herramientas 	tecnológicas 	modernas</a:t>
            </a:r>
            <a:r>
              <a:rPr lang="es-ES" sz="14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6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197713" y="1719083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buNone/>
            </a:pPr>
            <a:r>
              <a:rPr lang="es-MX" dirty="0" smtClean="0">
                <a:solidFill>
                  <a:schemeClr val="bg2"/>
                </a:solidFill>
                <a:latin typeface="Calibri" pitchFamily="34" charset="0"/>
              </a:rPr>
              <a:t>las instituciones y de los </a:t>
            </a:r>
            <a:r>
              <a:rPr lang="es-MX" dirty="0" err="1" smtClean="0">
                <a:solidFill>
                  <a:schemeClr val="bg2"/>
                </a:solidFill>
                <a:latin typeface="Calibri" pitchFamily="34" charset="0"/>
              </a:rPr>
              <a:t>tra</a:t>
            </a:r>
            <a:endParaRPr lang="es-NI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514420" y="2006115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gray">
          <a:xfrm>
            <a:off x="3131840" y="1459634"/>
            <a:ext cx="5710238" cy="110527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 typeface="Wingdings" pitchFamily="2" charset="2"/>
              <a:buChar char="ü"/>
            </a:pPr>
            <a:r>
              <a:rPr lang="es-MX" dirty="0">
                <a:solidFill>
                  <a:schemeClr val="bg2"/>
                </a:solidFill>
              </a:rPr>
              <a:t>SIML en la medida que integre </a:t>
            </a:r>
            <a:r>
              <a:rPr lang="es-MX" dirty="0" smtClean="0">
                <a:solidFill>
                  <a:schemeClr val="bg2"/>
                </a:solidFill>
              </a:rPr>
              <a:t>información</a:t>
            </a:r>
          </a:p>
          <a:p>
            <a:pPr algn="just"/>
            <a:r>
              <a:rPr lang="es-MX" dirty="0" smtClean="0">
                <a:solidFill>
                  <a:schemeClr val="bg2"/>
                </a:solidFill>
              </a:rPr>
              <a:t> </a:t>
            </a:r>
            <a:r>
              <a:rPr lang="es-MX" dirty="0">
                <a:solidFill>
                  <a:schemeClr val="bg2"/>
                </a:solidFill>
              </a:rPr>
              <a:t>sobre flujos migratorios, es una </a:t>
            </a:r>
            <a:r>
              <a:rPr lang="es-MX" dirty="0" smtClean="0">
                <a:solidFill>
                  <a:schemeClr val="bg2"/>
                </a:solidFill>
              </a:rPr>
              <a:t>herramienta</a:t>
            </a:r>
          </a:p>
          <a:p>
            <a:pPr algn="just"/>
            <a:r>
              <a:rPr lang="es-MX" dirty="0" smtClean="0">
                <a:solidFill>
                  <a:schemeClr val="bg2"/>
                </a:solidFill>
              </a:rPr>
              <a:t> </a:t>
            </a:r>
            <a:r>
              <a:rPr lang="es-MX" dirty="0">
                <a:solidFill>
                  <a:schemeClr val="bg2"/>
                </a:solidFill>
              </a:rPr>
              <a:t>fundamental para tener una política de empleo y </a:t>
            </a:r>
            <a:endParaRPr lang="es-MX" dirty="0" smtClean="0">
              <a:solidFill>
                <a:schemeClr val="bg2"/>
              </a:solidFill>
            </a:endParaRPr>
          </a:p>
          <a:p>
            <a:pPr algn="just"/>
            <a:r>
              <a:rPr lang="es-MX" dirty="0" smtClean="0">
                <a:solidFill>
                  <a:schemeClr val="bg2"/>
                </a:solidFill>
              </a:rPr>
              <a:t>una </a:t>
            </a:r>
            <a:r>
              <a:rPr lang="es-MX" dirty="0">
                <a:solidFill>
                  <a:schemeClr val="bg2"/>
                </a:solidFill>
              </a:rPr>
              <a:t>política migratoria </a:t>
            </a:r>
            <a:r>
              <a:rPr lang="es-MX" dirty="0" smtClean="0">
                <a:solidFill>
                  <a:schemeClr val="bg2"/>
                </a:solidFill>
              </a:rPr>
              <a:t>eficaz.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gray">
          <a:xfrm>
            <a:off x="3682996" y="2703418"/>
            <a:ext cx="4694899" cy="93257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 typeface="Wingdings" pitchFamily="2" charset="2"/>
              <a:buChar char="ü"/>
            </a:pPr>
            <a:r>
              <a:rPr lang="es-MX" dirty="0">
                <a:solidFill>
                  <a:schemeClr val="bg2"/>
                </a:solidFill>
              </a:rPr>
              <a:t>El SIML supera la dicotomía entre </a:t>
            </a:r>
            <a:endParaRPr lang="es-MX" dirty="0" smtClean="0">
              <a:solidFill>
                <a:schemeClr val="bg2"/>
              </a:solidFill>
            </a:endParaRPr>
          </a:p>
          <a:p>
            <a:pPr algn="just"/>
            <a:r>
              <a:rPr lang="es-MX" dirty="0" smtClean="0">
                <a:solidFill>
                  <a:schemeClr val="bg2"/>
                </a:solidFill>
              </a:rPr>
              <a:t>empleo </a:t>
            </a:r>
            <a:r>
              <a:rPr lang="es-MX" dirty="0">
                <a:solidFill>
                  <a:schemeClr val="bg2"/>
                </a:solidFill>
              </a:rPr>
              <a:t>y migración y refleja una </a:t>
            </a:r>
            <a:endParaRPr lang="es-MX" dirty="0" smtClean="0">
              <a:solidFill>
                <a:schemeClr val="bg2"/>
              </a:solidFill>
            </a:endParaRPr>
          </a:p>
          <a:p>
            <a:pPr algn="just"/>
            <a:r>
              <a:rPr lang="es-MX" dirty="0" smtClean="0">
                <a:solidFill>
                  <a:schemeClr val="bg2"/>
                </a:solidFill>
              </a:rPr>
              <a:t>realidad </a:t>
            </a:r>
            <a:r>
              <a:rPr lang="es-MX" dirty="0">
                <a:solidFill>
                  <a:schemeClr val="bg2"/>
                </a:solidFill>
              </a:rPr>
              <a:t>existente </a:t>
            </a:r>
            <a:r>
              <a:rPr lang="es-MX" dirty="0" smtClean="0">
                <a:solidFill>
                  <a:schemeClr val="bg2"/>
                </a:solidFill>
              </a:rPr>
              <a:t>entre ambos países 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2175500" y="2817675"/>
            <a:ext cx="184731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buFontTx/>
              <a:buNone/>
              <a:defRPr/>
            </a:pPr>
            <a:endParaRPr lang="es-ES" sz="32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gray">
          <a:xfrm>
            <a:off x="3491880" y="3789039"/>
            <a:ext cx="5652120" cy="1417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 eaLnBrk="0" hangingPunct="0">
              <a:buFont typeface="Wingdings" pitchFamily="2" charset="2"/>
              <a:buChar char="v"/>
            </a:pPr>
            <a:endParaRPr lang="es-ES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NI" dirty="0">
                <a:solidFill>
                  <a:schemeClr val="bg2"/>
                </a:solidFill>
              </a:rPr>
              <a:t>Mayor conocimiento sobre la gestión de los flujos </a:t>
            </a:r>
            <a:endParaRPr lang="es-NI" dirty="0" smtClean="0">
              <a:solidFill>
                <a:schemeClr val="bg2"/>
              </a:solidFill>
            </a:endParaRPr>
          </a:p>
          <a:p>
            <a:r>
              <a:rPr lang="es-NI" dirty="0" smtClean="0">
                <a:solidFill>
                  <a:schemeClr val="bg2"/>
                </a:solidFill>
              </a:rPr>
              <a:t>migratorios laborales, su importancia y necesidades </a:t>
            </a:r>
          </a:p>
          <a:p>
            <a:r>
              <a:rPr lang="es-NI" dirty="0" smtClean="0">
                <a:solidFill>
                  <a:schemeClr val="bg2"/>
                </a:solidFill>
              </a:rPr>
              <a:t>de </a:t>
            </a:r>
            <a:r>
              <a:rPr lang="es-NI" dirty="0">
                <a:solidFill>
                  <a:schemeClr val="bg2"/>
                </a:solidFill>
              </a:rPr>
              <a:t>atención </a:t>
            </a:r>
            <a:r>
              <a:rPr lang="es-NI" dirty="0" smtClean="0">
                <a:solidFill>
                  <a:schemeClr val="bg2"/>
                </a:solidFill>
              </a:rPr>
              <a:t>son evidencia para apropiación de </a:t>
            </a:r>
          </a:p>
          <a:p>
            <a:r>
              <a:rPr lang="es-NI" dirty="0" smtClean="0">
                <a:solidFill>
                  <a:schemeClr val="bg2"/>
                </a:solidFill>
              </a:rPr>
              <a:t>nuevas estrategias de protección consular</a:t>
            </a:r>
          </a:p>
          <a:p>
            <a:pPr algn="just" eaLnBrk="0" hangingPunct="0"/>
            <a:r>
              <a:rPr lang="es-E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47664" y="423562"/>
            <a:ext cx="6127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   Conclusiones</a:t>
            </a:r>
            <a:r>
              <a:rPr lang="es-ES" sz="36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gray">
          <a:xfrm>
            <a:off x="432520" y="1916832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None/>
            </a:pPr>
            <a:r>
              <a:rPr lang="es-MX" b="1" dirty="0">
                <a:solidFill>
                  <a:schemeClr val="bg1"/>
                </a:solidFill>
              </a:rPr>
              <a:t>LA MIGRACIÓN SE HA </a:t>
            </a:r>
            <a:endParaRPr lang="es-MX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b="1" dirty="0" smtClean="0">
                <a:solidFill>
                  <a:schemeClr val="bg1"/>
                </a:solidFill>
              </a:rPr>
              <a:t>CONVERTIDO </a:t>
            </a:r>
            <a:r>
              <a:rPr lang="es-MX" b="1" dirty="0">
                <a:solidFill>
                  <a:schemeClr val="bg1"/>
                </a:solidFill>
              </a:rPr>
              <a:t>EN UN </a:t>
            </a:r>
            <a:endParaRPr lang="es-MX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MX" b="1" dirty="0" smtClean="0">
                <a:solidFill>
                  <a:schemeClr val="bg1"/>
                </a:solidFill>
              </a:rPr>
              <a:t>ELEMENTO</a:t>
            </a:r>
          </a:p>
          <a:p>
            <a:pPr algn="just">
              <a:buNone/>
            </a:pP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b="1" dirty="0">
                <a:solidFill>
                  <a:schemeClr val="bg1"/>
                </a:solidFill>
              </a:rPr>
              <a:t>ESTRUCTURAL DE </a:t>
            </a:r>
            <a:r>
              <a:rPr lang="es-MX" b="1" dirty="0" smtClean="0">
                <a:solidFill>
                  <a:schemeClr val="bg1"/>
                </a:solidFill>
              </a:rPr>
              <a:t>LA</a:t>
            </a:r>
          </a:p>
          <a:p>
            <a:pPr algn="just">
              <a:buNone/>
            </a:pP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b="1" dirty="0">
                <a:solidFill>
                  <a:schemeClr val="bg1"/>
                </a:solidFill>
              </a:rPr>
              <a:t>DINÁMICA LABORAL</a:t>
            </a:r>
            <a:r>
              <a:rPr lang="es-MX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8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452" y="260648"/>
            <a:ext cx="6048375" cy="508000"/>
          </a:xfrm>
        </p:spPr>
        <p:txBody>
          <a:bodyPr/>
          <a:lstStyle/>
          <a:p>
            <a:r>
              <a:rPr lang="es-MX" b="1" dirty="0" smtClean="0">
                <a:solidFill>
                  <a:schemeClr val="bg2"/>
                </a:solidFill>
              </a:rPr>
              <a:t>    Retos </a:t>
            </a:r>
            <a:r>
              <a:rPr lang="es-MX" b="1" dirty="0">
                <a:solidFill>
                  <a:schemeClr val="bg2"/>
                </a:solidFill>
              </a:rPr>
              <a:t>que nos plantea </a:t>
            </a:r>
            <a:r>
              <a:rPr lang="es-MX" b="1" dirty="0" smtClean="0">
                <a:solidFill>
                  <a:schemeClr val="bg2"/>
                </a:solidFill>
              </a:rPr>
              <a:t>SIML</a:t>
            </a:r>
            <a:endParaRPr lang="en-US" sz="1800" dirty="0">
              <a:solidFill>
                <a:schemeClr val="bg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6623" y="1836310"/>
            <a:ext cx="8350052" cy="4607970"/>
            <a:chOff x="156" y="1214"/>
            <a:chExt cx="5371" cy="279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1685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6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7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1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</p:grpSp>
        <p:sp>
          <p:nvSpPr>
            <p:cNvPr id="71696" name="AutoShape 16"/>
            <p:cNvSpPr>
              <a:spLocks noChangeArrowheads="1"/>
            </p:cNvSpPr>
            <p:nvPr/>
          </p:nvSpPr>
          <p:spPr bwMode="gray">
            <a:xfrm>
              <a:off x="156" y="1214"/>
              <a:ext cx="1667" cy="251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/>
            </a:p>
          </p:txBody>
        </p:sp>
        <p:sp>
          <p:nvSpPr>
            <p:cNvPr id="71699" name="AutoShape 19"/>
            <p:cNvSpPr>
              <a:spLocks noChangeArrowheads="1"/>
            </p:cNvSpPr>
            <p:nvPr/>
          </p:nvSpPr>
          <p:spPr bwMode="gray">
            <a:xfrm>
              <a:off x="3910" y="1274"/>
              <a:ext cx="1617" cy="273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079" y="1773"/>
              <a:ext cx="1552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s-MX" sz="3200" b="1" dirty="0" smtClean="0">
                  <a:solidFill>
                    <a:schemeClr val="bg1"/>
                  </a:solidFill>
                </a:rPr>
                <a:t>RETOS</a:t>
              </a:r>
              <a:endParaRPr lang="es-E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1702" name="Text Box 22"/>
            <p:cNvSpPr txBox="1">
              <a:spLocks noChangeArrowheads="1"/>
            </p:cNvSpPr>
            <p:nvPr/>
          </p:nvSpPr>
          <p:spPr bwMode="gray">
            <a:xfrm>
              <a:off x="594" y="1683"/>
              <a:ext cx="10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indent="0" algn="just">
                <a:buFontTx/>
                <a:buNone/>
              </a:pPr>
              <a:endParaRPr lang="es-NI" b="1" u="sng" dirty="0">
                <a:solidFill>
                  <a:srgbClr val="FF7B2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1703" name="Text Box 23"/>
            <p:cNvSpPr txBox="1">
              <a:spLocks noChangeArrowheads="1"/>
            </p:cNvSpPr>
            <p:nvPr/>
          </p:nvSpPr>
          <p:spPr bwMode="gray">
            <a:xfrm>
              <a:off x="245" y="1586"/>
              <a:ext cx="1521" cy="2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Cómo </a:t>
              </a:r>
              <a:r>
                <a:rPr lang="es-MX" dirty="0">
                  <a:solidFill>
                    <a:schemeClr val="bg1"/>
                  </a:solidFill>
                </a:rPr>
                <a:t>acceder a la </a:t>
              </a:r>
              <a:endParaRPr lang="es-MX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información </a:t>
              </a:r>
              <a:r>
                <a:rPr lang="es-MX" dirty="0">
                  <a:solidFill>
                    <a:schemeClr val="bg1"/>
                  </a:solidFill>
                </a:rPr>
                <a:t>sobre la </a:t>
              </a:r>
              <a:endParaRPr lang="es-MX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migración </a:t>
              </a:r>
              <a:r>
                <a:rPr lang="es-MX" dirty="0">
                  <a:solidFill>
                    <a:schemeClr val="bg1"/>
                  </a:solidFill>
                </a:rPr>
                <a:t>temporal </a:t>
              </a:r>
              <a:endParaRPr lang="es-MX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con </a:t>
              </a:r>
              <a:r>
                <a:rPr lang="es-MX" dirty="0">
                  <a:solidFill>
                    <a:schemeClr val="bg1"/>
                  </a:solidFill>
                </a:rPr>
                <a:t>fines laborales </a:t>
              </a:r>
              <a:endParaRPr lang="es-MX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que </a:t>
              </a:r>
              <a:r>
                <a:rPr lang="es-MX" dirty="0">
                  <a:solidFill>
                    <a:schemeClr val="bg1"/>
                  </a:solidFill>
                </a:rPr>
                <a:t>se realiza al </a:t>
              </a:r>
              <a:endParaRPr lang="es-MX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margen del convenio</a:t>
              </a:r>
            </a:p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 binacional </a:t>
              </a:r>
            </a:p>
            <a:p>
              <a:pPr algn="just"/>
              <a:r>
                <a:rPr lang="es-MX" b="1" dirty="0" smtClean="0">
                  <a:solidFill>
                    <a:srgbClr val="00B0F0"/>
                  </a:solidFill>
                </a:rPr>
                <a:t>Diseñar </a:t>
              </a:r>
              <a:r>
                <a:rPr lang="es-MX" b="1" dirty="0">
                  <a:solidFill>
                    <a:srgbClr val="00B0F0"/>
                  </a:solidFill>
                </a:rPr>
                <a:t>encuestas </a:t>
              </a:r>
              <a:endParaRPr lang="es-MX" b="1" dirty="0" smtClean="0">
                <a:solidFill>
                  <a:srgbClr val="00B0F0"/>
                </a:solidFill>
              </a:endParaRPr>
            </a:p>
            <a:p>
              <a:pPr algn="just"/>
              <a:r>
                <a:rPr lang="es-MX" b="1" dirty="0" smtClean="0">
                  <a:solidFill>
                    <a:srgbClr val="00B0F0"/>
                  </a:solidFill>
                </a:rPr>
                <a:t>en </a:t>
              </a:r>
              <a:r>
                <a:rPr lang="es-MX" b="1" dirty="0">
                  <a:solidFill>
                    <a:srgbClr val="00B0F0"/>
                  </a:solidFill>
                </a:rPr>
                <a:t>frontera y en las </a:t>
              </a:r>
              <a:endParaRPr lang="es-MX" b="1" dirty="0" smtClean="0">
                <a:solidFill>
                  <a:srgbClr val="00B0F0"/>
                </a:solidFill>
              </a:endParaRPr>
            </a:p>
            <a:p>
              <a:pPr algn="just"/>
              <a:r>
                <a:rPr lang="es-MX" b="1" dirty="0" smtClean="0">
                  <a:solidFill>
                    <a:srgbClr val="00B0F0"/>
                  </a:solidFill>
                </a:rPr>
                <a:t>unidades </a:t>
              </a:r>
              <a:r>
                <a:rPr lang="es-MX" b="1" dirty="0">
                  <a:solidFill>
                    <a:srgbClr val="00B0F0"/>
                  </a:solidFill>
                </a:rPr>
                <a:t>de </a:t>
              </a:r>
              <a:endParaRPr lang="es-MX" b="1" dirty="0" smtClean="0">
                <a:solidFill>
                  <a:srgbClr val="00B0F0"/>
                </a:solidFill>
              </a:endParaRPr>
            </a:p>
            <a:p>
              <a:pPr algn="just"/>
              <a:r>
                <a:rPr lang="es-MX" b="1" dirty="0" smtClean="0">
                  <a:solidFill>
                    <a:srgbClr val="00B0F0"/>
                  </a:solidFill>
                </a:rPr>
                <a:t>producción </a:t>
              </a:r>
            </a:p>
            <a:p>
              <a:pPr algn="just"/>
              <a:r>
                <a:rPr lang="es-MX" b="1" dirty="0" smtClean="0">
                  <a:solidFill>
                    <a:srgbClr val="00B0F0"/>
                  </a:solidFill>
                </a:rPr>
                <a:t>en CR</a:t>
              </a:r>
              <a:endParaRPr lang="es-MX" b="1" dirty="0">
                <a:solidFill>
                  <a:srgbClr val="00B0F0"/>
                </a:solidFill>
              </a:endParaRPr>
            </a:p>
          </p:txBody>
        </p:sp>
        <p:sp>
          <p:nvSpPr>
            <p:cNvPr id="71704" name="Text Box 24"/>
            <p:cNvSpPr txBox="1">
              <a:spLocks noChangeArrowheads="1"/>
            </p:cNvSpPr>
            <p:nvPr/>
          </p:nvSpPr>
          <p:spPr bwMode="gray">
            <a:xfrm>
              <a:off x="1001" y="2355"/>
              <a:ext cx="12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1705" name="Text Box 25"/>
            <p:cNvSpPr txBox="1">
              <a:spLocks noChangeArrowheads="1"/>
            </p:cNvSpPr>
            <p:nvPr/>
          </p:nvSpPr>
          <p:spPr bwMode="gray">
            <a:xfrm>
              <a:off x="4047" y="1662"/>
              <a:ext cx="1434" cy="2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s-MX" dirty="0">
                  <a:solidFill>
                    <a:schemeClr val="bg1"/>
                  </a:solidFill>
                </a:rPr>
                <a:t>Incorporar al SIMEL la información generada por el Registro </a:t>
              </a:r>
              <a:r>
                <a:rPr lang="es-MX" dirty="0" smtClean="0">
                  <a:solidFill>
                    <a:schemeClr val="bg1"/>
                  </a:solidFill>
                </a:rPr>
                <a:t>Consular</a:t>
              </a:r>
              <a:r>
                <a:rPr lang="es-MX" dirty="0">
                  <a:solidFill>
                    <a:schemeClr val="bg1"/>
                  </a:solidFill>
                </a:rPr>
                <a:t>, específicamente la referida a inserción </a:t>
              </a:r>
              <a:r>
                <a:rPr lang="es-MX" dirty="0" smtClean="0">
                  <a:solidFill>
                    <a:schemeClr val="bg1"/>
                  </a:solidFill>
                </a:rPr>
                <a:t>laboral </a:t>
              </a:r>
              <a:r>
                <a:rPr lang="es-MX" dirty="0">
                  <a:solidFill>
                    <a:schemeClr val="bg1"/>
                  </a:solidFill>
                </a:rPr>
                <a:t>migrantes permanentes en CR</a:t>
              </a:r>
            </a:p>
            <a:p>
              <a:pPr algn="just">
                <a:buFont typeface="Wingdings" pitchFamily="2" charset="2"/>
                <a:buChar char="ü"/>
              </a:pPr>
              <a:r>
                <a:rPr lang="es-MX" b="1" dirty="0">
                  <a:solidFill>
                    <a:srgbClr val="00B0F0"/>
                  </a:solidFill>
                </a:rPr>
                <a:t>Aplicación informática que permita realizar este cruce de </a:t>
              </a:r>
              <a:r>
                <a:rPr lang="es-MX" b="1" dirty="0" smtClean="0">
                  <a:solidFill>
                    <a:srgbClr val="00B0F0"/>
                  </a:solidFill>
                </a:rPr>
                <a:t>información</a:t>
              </a:r>
              <a:endParaRPr lang="es-MX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6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2"/>
                </a:solidFill>
              </a:rPr>
              <a:t>Retos que nos plantea </a:t>
            </a:r>
            <a:r>
              <a:rPr lang="es-MX" b="1" dirty="0" smtClean="0">
                <a:solidFill>
                  <a:schemeClr val="bg2"/>
                </a:solidFill>
              </a:rPr>
              <a:t>SIML</a:t>
            </a:r>
            <a:endParaRPr lang="en-US" sz="1800" dirty="0">
              <a:solidFill>
                <a:schemeClr val="bg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006" y="1052736"/>
            <a:ext cx="8404950" cy="5517677"/>
            <a:chOff x="-181" y="878"/>
            <a:chExt cx="4151" cy="334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49" y="1227"/>
              <a:ext cx="1821" cy="1615"/>
              <a:chOff x="2197" y="1803"/>
              <a:chExt cx="1821" cy="1615"/>
            </a:xfrm>
          </p:grpSpPr>
          <p:sp>
            <p:nvSpPr>
              <p:cNvPr id="71685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2145" y="2596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6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gray">
              <a:xfrm>
                <a:off x="2403" y="1803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gray">
              <a:xfrm>
                <a:off x="2456" y="186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gray">
              <a:xfrm>
                <a:off x="2564" y="1944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1" name="Oval 11"/>
              <p:cNvSpPr>
                <a:spLocks noChangeArrowheads="1"/>
              </p:cNvSpPr>
              <p:nvPr/>
            </p:nvSpPr>
            <p:spPr bwMode="gray">
              <a:xfrm>
                <a:off x="2579" y="1944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2662" y="202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2662" y="202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</p:grpSp>
        <p:sp>
          <p:nvSpPr>
            <p:cNvPr id="71696" name="AutoShape 16"/>
            <p:cNvSpPr>
              <a:spLocks noChangeArrowheads="1"/>
            </p:cNvSpPr>
            <p:nvPr/>
          </p:nvSpPr>
          <p:spPr bwMode="gray">
            <a:xfrm>
              <a:off x="-181" y="878"/>
              <a:ext cx="2260" cy="3342"/>
            </a:xfrm>
            <a:prstGeom prst="can">
              <a:avLst>
                <a:gd name="adj" fmla="val 25000"/>
              </a:avLst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rgbClr val="FF0000"/>
                </a:solidFill>
              </a:endParaRPr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275" y="1650"/>
              <a:ext cx="1695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s-MX" sz="4000" b="1" dirty="0" smtClean="0">
                  <a:solidFill>
                    <a:srgbClr val="002060"/>
                  </a:solidFill>
                </a:rPr>
                <a:t>RETOS</a:t>
              </a:r>
              <a:endParaRPr lang="es-ES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71702" name="Text Box 22"/>
            <p:cNvSpPr txBox="1">
              <a:spLocks noChangeArrowheads="1"/>
            </p:cNvSpPr>
            <p:nvPr/>
          </p:nvSpPr>
          <p:spPr bwMode="gray">
            <a:xfrm>
              <a:off x="594" y="1683"/>
              <a:ext cx="10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indent="0" algn="just">
                <a:buFontTx/>
                <a:buNone/>
              </a:pPr>
              <a:endParaRPr lang="es-NI" b="1" u="sng" dirty="0">
                <a:solidFill>
                  <a:srgbClr val="FF7B2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1703" name="Text Box 23"/>
            <p:cNvSpPr txBox="1">
              <a:spLocks noChangeArrowheads="1"/>
            </p:cNvSpPr>
            <p:nvPr/>
          </p:nvSpPr>
          <p:spPr bwMode="gray">
            <a:xfrm>
              <a:off x="-74" y="1597"/>
              <a:ext cx="2153" cy="2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Lograr </a:t>
              </a:r>
              <a:r>
                <a:rPr lang="es-MX" dirty="0">
                  <a:solidFill>
                    <a:schemeClr val="bg1"/>
                  </a:solidFill>
                </a:rPr>
                <a:t>el seguimiento y </a:t>
              </a:r>
              <a:r>
                <a:rPr lang="es-MX" dirty="0" smtClean="0">
                  <a:solidFill>
                    <a:schemeClr val="bg1"/>
                  </a:solidFill>
                </a:rPr>
                <a:t>    	monitoreo a </a:t>
              </a:r>
              <a:r>
                <a:rPr lang="es-MX" dirty="0">
                  <a:solidFill>
                    <a:schemeClr val="bg1"/>
                  </a:solidFill>
                </a:rPr>
                <a:t>los trabajadores </a:t>
              </a:r>
              <a:r>
                <a:rPr lang="es-MX" dirty="0" smtClean="0">
                  <a:solidFill>
                    <a:schemeClr val="bg1"/>
                  </a:solidFill>
                </a:rPr>
                <a:t>      	temporales </a:t>
              </a:r>
              <a:r>
                <a:rPr lang="es-MX" dirty="0">
                  <a:solidFill>
                    <a:schemeClr val="bg1"/>
                  </a:solidFill>
                </a:rPr>
                <a:t>y </a:t>
              </a:r>
              <a:r>
                <a:rPr lang="es-MX" dirty="0" smtClean="0">
                  <a:solidFill>
                    <a:schemeClr val="bg1"/>
                  </a:solidFill>
                </a:rPr>
                <a:t>permanentes</a:t>
              </a:r>
              <a:r>
                <a:rPr lang="es-MX" dirty="0">
                  <a:solidFill>
                    <a:schemeClr val="bg1"/>
                  </a:solidFill>
                </a:rPr>
                <a:t>, por </a:t>
              </a:r>
              <a:r>
                <a:rPr lang="es-MX" dirty="0" smtClean="0">
                  <a:solidFill>
                    <a:schemeClr val="bg1"/>
                  </a:solidFill>
                </a:rPr>
                <a:t>	parte </a:t>
              </a:r>
              <a:r>
                <a:rPr lang="es-MX" dirty="0">
                  <a:solidFill>
                    <a:schemeClr val="bg1"/>
                  </a:solidFill>
                </a:rPr>
                <a:t>de los </a:t>
              </a:r>
              <a:r>
                <a:rPr lang="es-MX" dirty="0" smtClean="0">
                  <a:solidFill>
                    <a:schemeClr val="bg1"/>
                  </a:solidFill>
                </a:rPr>
                <a:t>Consulados </a:t>
              </a:r>
              <a:r>
                <a:rPr lang="es-MX" dirty="0">
                  <a:solidFill>
                    <a:schemeClr val="bg1"/>
                  </a:solidFill>
                </a:rPr>
                <a:t>y </a:t>
              </a:r>
              <a:r>
                <a:rPr lang="es-MX" dirty="0" smtClean="0">
                  <a:solidFill>
                    <a:schemeClr val="bg1"/>
                  </a:solidFill>
                </a:rPr>
                <a:t>	autoridades en                    destino</a:t>
              </a:r>
              <a:r>
                <a:rPr lang="es-MX" dirty="0">
                  <a:solidFill>
                    <a:schemeClr val="bg1"/>
                  </a:solidFill>
                </a:rPr>
                <a:t>, </a:t>
              </a:r>
              <a:r>
                <a:rPr lang="es-MX" dirty="0" smtClean="0">
                  <a:solidFill>
                    <a:schemeClr val="bg1"/>
                  </a:solidFill>
                </a:rPr>
                <a:t>que </a:t>
              </a:r>
              <a:r>
                <a:rPr lang="es-MX" dirty="0">
                  <a:solidFill>
                    <a:schemeClr val="bg1"/>
                  </a:solidFill>
                </a:rPr>
                <a:t>permita generar </a:t>
              </a:r>
              <a:r>
                <a:rPr lang="es-MX" dirty="0" smtClean="0">
                  <a:solidFill>
                    <a:schemeClr val="bg1"/>
                  </a:solidFill>
                </a:rPr>
                <a:t>                 información </a:t>
              </a:r>
              <a:r>
                <a:rPr lang="es-MX" dirty="0">
                  <a:solidFill>
                    <a:schemeClr val="bg1"/>
                  </a:solidFill>
                </a:rPr>
                <a:t>que </a:t>
              </a:r>
              <a:r>
                <a:rPr lang="es-MX" dirty="0" smtClean="0">
                  <a:solidFill>
                    <a:schemeClr val="bg1"/>
                  </a:solidFill>
                </a:rPr>
                <a:t>alimente </a:t>
              </a:r>
              <a:r>
                <a:rPr lang="es-MX" dirty="0">
                  <a:solidFill>
                    <a:schemeClr val="bg1"/>
                  </a:solidFill>
                </a:rPr>
                <a:t>el </a:t>
              </a:r>
              <a:r>
                <a:rPr lang="es-MX" dirty="0" smtClean="0">
                  <a:solidFill>
                    <a:schemeClr val="bg1"/>
                  </a:solidFill>
                </a:rPr>
                <a:t>Sistema</a:t>
              </a:r>
              <a:r>
                <a:rPr lang="es-MX" dirty="0">
                  <a:solidFill>
                    <a:schemeClr val="bg1"/>
                  </a:solidFill>
                </a:rPr>
                <a:t>, tomando en </a:t>
              </a:r>
              <a:r>
                <a:rPr lang="es-MX" dirty="0" smtClean="0">
                  <a:solidFill>
                    <a:schemeClr val="bg1"/>
                  </a:solidFill>
                </a:rPr>
                <a:t>        	cuenta todo </a:t>
              </a:r>
              <a:r>
                <a:rPr lang="es-MX" dirty="0">
                  <a:solidFill>
                    <a:schemeClr val="bg1"/>
                  </a:solidFill>
                </a:rPr>
                <a:t>el ciclo migratorio. </a:t>
              </a:r>
            </a:p>
            <a:p>
              <a:pPr>
                <a:buFont typeface="Wingdings" pitchFamily="2" charset="2"/>
                <a:buChar char="ü"/>
              </a:pPr>
              <a:r>
                <a:rPr lang="es-MX" dirty="0" smtClean="0">
                  <a:solidFill>
                    <a:schemeClr val="tx2"/>
                  </a:solidFill>
                </a:rPr>
                <a:t>     </a:t>
              </a:r>
              <a:r>
                <a:rPr lang="es-MX" b="1" dirty="0" smtClean="0">
                  <a:solidFill>
                    <a:srgbClr val="00B0F0"/>
                  </a:solidFill>
                </a:rPr>
                <a:t>Fortalecer la capacidad  de </a:t>
              </a:r>
              <a:r>
                <a:rPr lang="es-MX" b="1" dirty="0">
                  <a:solidFill>
                    <a:srgbClr val="00B0F0"/>
                  </a:solidFill>
                </a:rPr>
                <a:t>los Consulados </a:t>
              </a:r>
              <a:r>
                <a:rPr lang="es-MX" b="1" dirty="0" smtClean="0">
                  <a:solidFill>
                    <a:srgbClr val="00B0F0"/>
                  </a:solidFill>
                </a:rPr>
                <a:t> de </a:t>
              </a:r>
              <a:r>
                <a:rPr lang="es-MX" b="1" dirty="0">
                  <a:solidFill>
                    <a:srgbClr val="00B0F0"/>
                  </a:solidFill>
                </a:rPr>
                <a:t>Nicaragua </a:t>
              </a:r>
              <a:r>
                <a:rPr lang="es-MX" b="1" dirty="0" smtClean="0">
                  <a:solidFill>
                    <a:srgbClr val="00B0F0"/>
                  </a:solidFill>
                </a:rPr>
                <a:t>en </a:t>
              </a:r>
              <a:r>
                <a:rPr lang="es-MX" b="1" dirty="0">
                  <a:solidFill>
                    <a:srgbClr val="00B0F0"/>
                  </a:solidFill>
                </a:rPr>
                <a:t>Costa Rica</a:t>
              </a:r>
              <a:r>
                <a:rPr lang="es-MX" b="1" dirty="0" smtClean="0">
                  <a:solidFill>
                    <a:srgbClr val="00B0F0"/>
                  </a:solidFill>
                </a:rPr>
                <a:t>, en materia de protección </a:t>
              </a:r>
              <a:r>
                <a:rPr lang="es-MX" b="1" dirty="0">
                  <a:solidFill>
                    <a:srgbClr val="00B0F0"/>
                  </a:solidFill>
                </a:rPr>
                <a:t>a trabajadores </a:t>
              </a:r>
              <a:r>
                <a:rPr lang="es-MX" b="1" dirty="0" smtClean="0">
                  <a:solidFill>
                    <a:srgbClr val="00B0F0"/>
                  </a:solidFill>
                </a:rPr>
                <a:t>migrantes, dotándolos de instrumentos  para el  monitoreo de las condiciones laborales   </a:t>
              </a:r>
              <a:r>
                <a:rPr lang="es-MX" b="1" dirty="0">
                  <a:solidFill>
                    <a:srgbClr val="00B0F0"/>
                  </a:solidFill>
                </a:rPr>
                <a:t>y </a:t>
              </a:r>
              <a:r>
                <a:rPr lang="es-MX" b="1" dirty="0" smtClean="0">
                  <a:solidFill>
                    <a:srgbClr val="00B0F0"/>
                  </a:solidFill>
                </a:rPr>
                <a:t>cumplimiento </a:t>
              </a:r>
              <a:r>
                <a:rPr lang="es-MX" b="1" dirty="0">
                  <a:solidFill>
                    <a:srgbClr val="00B0F0"/>
                  </a:solidFill>
                </a:rPr>
                <a:t>de </a:t>
              </a:r>
              <a:r>
                <a:rPr lang="es-MX" b="1" dirty="0" smtClean="0">
                  <a:solidFill>
                    <a:srgbClr val="00B0F0"/>
                  </a:solidFill>
                </a:rPr>
                <a:t>derechos.</a:t>
              </a:r>
              <a:endParaRPr lang="es-MX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7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gray">
          <a:xfrm>
            <a:off x="179512" y="3054350"/>
            <a:ext cx="8712968" cy="152677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NI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!MUCHAS </a:t>
            </a:r>
          </a:p>
          <a:p>
            <a:pPr algn="ctr"/>
            <a:r>
              <a:rPr lang="es-NI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              GRACIAS!</a:t>
            </a:r>
            <a:endParaRPr lang="es-NI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0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115888"/>
            <a:ext cx="6985000" cy="2593032"/>
          </a:xfrm>
        </p:spPr>
        <p:txBody>
          <a:bodyPr/>
          <a:lstStyle/>
          <a:p>
            <a:pPr lvl="0" algn="ctr"/>
            <a: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3600" i="1" dirty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i="1" dirty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36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40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>SISTEMA DE INFORMACION SOBRE MIGRACION LABORAL (SIML) </a:t>
            </a:r>
            <a:br>
              <a:rPr lang="en-US" sz="40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endParaRPr lang="uk-UA" sz="40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708920"/>
            <a:ext cx="67691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marL="0" lvl="0" indent="0" algn="ctr">
              <a:lnSpc>
                <a:spcPct val="80000"/>
              </a:lnSpc>
              <a:buNone/>
            </a:pPr>
            <a:endParaRPr lang="en-US" sz="3200" b="1" i="1" dirty="0" smtClean="0">
              <a:solidFill>
                <a:srgbClr val="000000"/>
              </a:solidFill>
              <a:latin typeface="Bookman Old Style" pitchFamily="18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en-US" sz="32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>		INICIATIVA </a:t>
            </a:r>
            <a:r>
              <a:rPr lang="en-US" sz="3200" b="1" i="1" dirty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>PILOTO </a:t>
            </a:r>
            <a:endParaRPr lang="en-US" sz="3200" b="1" i="1" dirty="0" smtClean="0">
              <a:solidFill>
                <a:srgbClr val="0A0C73"/>
              </a:solidFill>
              <a:latin typeface="Bookman Old Style" pitchFamily="18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44824"/>
            <a:ext cx="7686675" cy="4274989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MX" sz="3200" dirty="0">
                <a:solidFill>
                  <a:srgbClr val="002060"/>
                </a:solidFill>
              </a:rPr>
              <a:t>La migración es una dimensión que forma parte de la realidad de los mercados de trabajo. </a:t>
            </a:r>
            <a:endParaRPr lang="es-MX" sz="32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MX" sz="3200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MX" sz="3200" dirty="0">
                <a:solidFill>
                  <a:srgbClr val="002060"/>
                </a:solidFill>
              </a:rPr>
              <a:t>La migración no es una solución al desempleo pero es una realidad estrechamente </a:t>
            </a:r>
            <a:r>
              <a:rPr lang="es-MX" sz="3200" dirty="0" smtClean="0">
                <a:solidFill>
                  <a:srgbClr val="002060"/>
                </a:solidFill>
              </a:rPr>
              <a:t>vinculada al </a:t>
            </a:r>
            <a:r>
              <a:rPr lang="es-MX" sz="3200" dirty="0">
                <a:solidFill>
                  <a:srgbClr val="002060"/>
                </a:solidFill>
              </a:rPr>
              <a:t>mercado </a:t>
            </a:r>
            <a:r>
              <a:rPr lang="es-MX" sz="3200" dirty="0" smtClean="0">
                <a:solidFill>
                  <a:srgbClr val="002060"/>
                </a:solidFill>
              </a:rPr>
              <a:t>laboral, la que puede ser administrada</a:t>
            </a:r>
            <a:endParaRPr lang="en-US" sz="3200" dirty="0" smtClean="0">
              <a:solidFill>
                <a:srgbClr val="00206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900" dirty="0">
                <a:solidFill>
                  <a:srgbClr val="002060"/>
                </a:solidFill>
              </a:rPr>
              <a:t/>
            </a:r>
            <a:br>
              <a:rPr lang="en-US" sz="2900" dirty="0">
                <a:solidFill>
                  <a:srgbClr val="002060"/>
                </a:solidFill>
              </a:rPr>
            </a:br>
            <a:endParaRPr lang="en-US" sz="29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sz="2900" dirty="0">
              <a:solidFill>
                <a:schemeClr val="bg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512168"/>
          </a:xfrm>
        </p:spPr>
        <p:txBody>
          <a:bodyPr/>
          <a:lstStyle/>
          <a:p>
            <a:pPr algn="ctr"/>
            <a:r>
              <a:rPr lang="es-MX" sz="2800" b="1" dirty="0" smtClean="0">
                <a:solidFill>
                  <a:schemeClr val="bg2"/>
                </a:solidFill>
              </a:rPr>
              <a:t>    </a:t>
            </a:r>
            <a:br>
              <a:rPr lang="es-MX" sz="2800" b="1" dirty="0" smtClean="0">
                <a:solidFill>
                  <a:schemeClr val="bg2"/>
                </a:solidFill>
              </a:rPr>
            </a:br>
            <a:r>
              <a:rPr lang="es-MX" sz="2800" b="1" dirty="0" smtClean="0">
                <a:solidFill>
                  <a:schemeClr val="bg2"/>
                </a:solidFill>
              </a:rPr>
              <a:t>                </a:t>
            </a:r>
            <a:r>
              <a:rPr lang="es-MX" b="1" dirty="0" smtClean="0">
                <a:solidFill>
                  <a:schemeClr val="bg2"/>
                </a:solidFill>
              </a:rPr>
              <a:t>ALGUNAS CONSIDERACIONES           			BÁSICAS</a:t>
            </a:r>
            <a:r>
              <a:rPr lang="es-MX" sz="2800" b="1" dirty="0" smtClean="0">
                <a:solidFill>
                  <a:schemeClr val="bg2"/>
                </a:solidFill>
              </a:rPr>
              <a:t/>
            </a:r>
            <a:br>
              <a:rPr lang="es-MX" sz="2800" b="1" dirty="0" smtClean="0">
                <a:solidFill>
                  <a:schemeClr val="bg2"/>
                </a:solidFill>
              </a:rPr>
            </a:br>
            <a:endParaRPr lang="es-NI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640960" cy="558924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smtClean="0">
                <a:solidFill>
                  <a:srgbClr val="002060"/>
                </a:solidFill>
              </a:rPr>
              <a:t>               </a:t>
            </a:r>
            <a:r>
              <a:rPr lang="es-ES" b="1" dirty="0" smtClean="0">
                <a:solidFill>
                  <a:srgbClr val="002060"/>
                </a:solidFill>
              </a:rPr>
              <a:t>R</a:t>
            </a:r>
            <a:r>
              <a:rPr lang="es-ES" sz="2800" b="1" dirty="0" smtClean="0">
                <a:solidFill>
                  <a:srgbClr val="002060"/>
                </a:solidFill>
              </a:rPr>
              <a:t>ealidades cambiantes y complejas de la migración en la región, obligan a plantear </a:t>
            </a:r>
            <a:r>
              <a:rPr lang="es-ES" b="1" dirty="0" smtClean="0">
                <a:solidFill>
                  <a:srgbClr val="002060"/>
                </a:solidFill>
              </a:rPr>
              <a:t>estrategias </a:t>
            </a:r>
            <a:r>
              <a:rPr lang="es-ES" sz="2800" b="1" dirty="0" smtClean="0">
                <a:solidFill>
                  <a:srgbClr val="002060"/>
                </a:solidFill>
              </a:rPr>
              <a:t>integrales entre las  autoridades vinculadas a la gestión de la migración laboral</a:t>
            </a:r>
          </a:p>
          <a:p>
            <a:pPr marL="0" indent="0"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>
                <a:solidFill>
                  <a:srgbClr val="002060"/>
                </a:solidFill>
              </a:rPr>
              <a:t>Para potenciar el vínculo migración-desarrollo, los Estados deben generar o fortalecer las mecanismos institucionales que faciliten la movilidad laboral ordenada, segura y en consecuencia la protección de los derechos de los trabajadores migrantes.</a:t>
            </a:r>
            <a:endParaRPr lang="es-NI" sz="28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9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9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9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endParaRPr lang="en-US" sz="2900" dirty="0">
              <a:solidFill>
                <a:schemeClr val="tx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080120"/>
          </a:xfrm>
        </p:spPr>
        <p:txBody>
          <a:bodyPr/>
          <a:lstStyle/>
          <a:p>
            <a:pPr algn="l"/>
            <a:r>
              <a:rPr lang="es-MX" sz="2800" b="1" dirty="0" smtClean="0"/>
              <a:t>    </a:t>
            </a:r>
            <a:br>
              <a:rPr lang="es-MX" sz="2800" b="1" dirty="0" smtClean="0"/>
            </a:br>
            <a:r>
              <a:rPr lang="es-MX" sz="2800" b="1" dirty="0" smtClean="0"/>
              <a:t>                 ALGUNAS CONSIDERACIONES                 		</a:t>
            </a:r>
            <a:r>
              <a:rPr lang="es-MX" sz="2800" b="1" dirty="0" smtClean="0">
                <a:solidFill>
                  <a:schemeClr val="bg2"/>
                </a:solidFill>
              </a:rPr>
              <a:t>ALGUNAS CONSIDERACIONES    			BÁSICAS</a:t>
            </a:r>
            <a:r>
              <a:rPr lang="es-MX" sz="2800" b="1" dirty="0" smtClean="0"/>
              <a:t>		BASICAS</a:t>
            </a:r>
            <a:br>
              <a:rPr lang="es-MX" sz="2800" b="1" dirty="0" smtClean="0"/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endParaRPr lang="es-NI" sz="2800" dirty="0"/>
          </a:p>
        </p:txBody>
      </p:sp>
    </p:spTree>
    <p:extLst>
      <p:ext uri="{BB962C8B-B14F-4D97-AF65-F5344CB8AC3E}">
        <p14:creationId xmlns:p14="http://schemas.microsoft.com/office/powerpoint/2010/main" val="37337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872" y="620688"/>
            <a:ext cx="7848600" cy="563562"/>
          </a:xfrm>
        </p:spPr>
        <p:txBody>
          <a:bodyPr/>
          <a:lstStyle/>
          <a:p>
            <a:r>
              <a:rPr lang="en-US" b="1" dirty="0" smtClean="0"/>
              <a:t>        INICIATIVA PILOTO-NICARAGUA</a:t>
            </a:r>
            <a:endParaRPr lang="en-US" sz="1800" b="1" dirty="0"/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251520" y="1719084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buNone/>
            </a:pPr>
            <a:r>
              <a:rPr lang="es-MX" dirty="0" smtClean="0">
                <a:latin typeface="Calibri" pitchFamily="34" charset="0"/>
              </a:rPr>
              <a:t>las instituciones y de los </a:t>
            </a:r>
            <a:r>
              <a:rPr lang="es-MX" dirty="0" err="1" smtClean="0">
                <a:latin typeface="Calibri" pitchFamily="34" charset="0"/>
              </a:rPr>
              <a:t>tra</a:t>
            </a:r>
            <a:endParaRPr lang="es-NI" dirty="0"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523541" y="2006115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/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gray">
          <a:xfrm>
            <a:off x="3151337" y="1340768"/>
            <a:ext cx="4824536" cy="1008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rotección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de los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derechos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de </a:t>
            </a: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población 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migrante e identificación de 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municipios  expulsores.</a:t>
            </a:r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gray">
          <a:xfrm>
            <a:off x="3503966" y="2420888"/>
            <a:ext cx="5454817" cy="576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Migración irregular: temporal, circular y 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transfronteriza</a:t>
            </a:r>
          </a:p>
          <a:p>
            <a:pPr algn="just">
              <a:defRPr/>
            </a:pPr>
            <a:endParaRPr lang="es-ES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82" name="AutoShape 26"/>
          <p:cNvSpPr>
            <a:spLocks noChangeArrowheads="1"/>
          </p:cNvSpPr>
          <p:nvPr/>
        </p:nvSpPr>
        <p:spPr bwMode="gray">
          <a:xfrm>
            <a:off x="3696600" y="3066912"/>
            <a:ext cx="5267888" cy="81654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Riqueza de 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información sobre la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migración, pero 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Poca integración entres las diferentes fuentes que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la generan. </a:t>
            </a:r>
          </a:p>
          <a:p>
            <a:pPr algn="just">
              <a:defRPr/>
            </a:pPr>
            <a:endParaRPr lang="es-ES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83" name="AutoShape 27"/>
          <p:cNvSpPr>
            <a:spLocks noChangeArrowheads="1"/>
          </p:cNvSpPr>
          <p:nvPr/>
        </p:nvSpPr>
        <p:spPr bwMode="gray">
          <a:xfrm>
            <a:off x="3676844" y="3942156"/>
            <a:ext cx="5174978" cy="50006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Buena practica a potenciar: Convenio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Binacional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Costa Rica – Nicaragua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2007.</a:t>
            </a:r>
            <a:endParaRPr lang="es-ES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84" name="AutoShape 28"/>
          <p:cNvSpPr>
            <a:spLocks noChangeArrowheads="1"/>
          </p:cNvSpPr>
          <p:nvPr/>
        </p:nvSpPr>
        <p:spPr bwMode="gray">
          <a:xfrm>
            <a:off x="3275856" y="4521344"/>
            <a:ext cx="5581128" cy="9807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La información sobre migración laboral está generada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y procesada por entes  específicas  de acuerdo a sus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propios objetivos. Se adolece de retroalimentación.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938330" y="2817675"/>
            <a:ext cx="2659061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buFontTx/>
              <a:buNone/>
              <a:defRPr/>
            </a:pPr>
            <a:r>
              <a:rPr lang="es-ES" sz="32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Antecedentes </a:t>
            </a:r>
            <a:endParaRPr lang="es-ES" sz="3200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None/>
              <a:defRPr/>
            </a:pPr>
            <a:r>
              <a:rPr lang="es-ES" sz="32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ES" sz="32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Justificación</a:t>
            </a:r>
            <a:r>
              <a:rPr lang="es-E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gray">
          <a:xfrm>
            <a:off x="2168426" y="5536385"/>
            <a:ext cx="6790358" cy="9807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 eaLnBrk="0" hangingPunct="0">
              <a:buFont typeface="Wingdings" pitchFamily="2" charset="2"/>
              <a:buChar char="v"/>
            </a:pP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Necesidad de un buen sistema electrónico de gestión de 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la información que incluya las aplicaciones de producción de reportes 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estadísticos relevantes y opere sobre una base de datos depurada. 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59931" y="188640"/>
            <a:ext cx="571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 smtClean="0"/>
              <a:t>SIML-  INICIATIVA PILOTO</a:t>
            </a:r>
            <a:endParaRPr lang="es-NI" sz="2800" b="1" dirty="0"/>
          </a:p>
        </p:txBody>
      </p:sp>
    </p:spTree>
    <p:extLst>
      <p:ext uri="{BB962C8B-B14F-4D97-AF65-F5344CB8AC3E}">
        <p14:creationId xmlns:p14="http://schemas.microsoft.com/office/powerpoint/2010/main" val="36949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9438"/>
            <a:ext cx="828288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            INICIATIVA </a:t>
            </a:r>
            <a:r>
              <a:rPr lang="en-US" b="1" dirty="0">
                <a:solidFill>
                  <a:schemeClr val="bg2"/>
                </a:solidFill>
              </a:rPr>
              <a:t>PILOTO-NICARAGUA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2339752" y="4005064"/>
            <a:ext cx="4932784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s-NI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645904" y="4215179"/>
            <a:ext cx="43204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Promover el intercambio de información de manera </a:t>
            </a:r>
            <a:r>
              <a:rPr lang="es-ES" sz="2000" b="1" dirty="0" err="1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intra</a:t>
            </a:r>
            <a:r>
              <a:rPr lang="es-ES" sz="20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 interinstitucional sobre la migración laboral, con énfasis en los trabajadores migrantes nicaragüenses temporales en Costa Rica, en el marco del acuerdo binacional Nicaragua – Costa Rica. </a:t>
            </a: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4082256" y="3068960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>
                  <a:solidFill>
                    <a:schemeClr val="bg2"/>
                  </a:solidFill>
                </a:endParaRPr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3569859" y="1828800"/>
            <a:ext cx="18614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just">
              <a:spcBef>
                <a:spcPts val="800"/>
              </a:spcBef>
              <a:buClr>
                <a:srgbClr val="333399"/>
              </a:buClr>
              <a:buSzPct val="100000"/>
            </a:pPr>
            <a:r>
              <a:rPr kumimoji="0" lang="es-NI" sz="3200" b="1" i="0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1147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800"/>
              </a:spcBef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s-NI" sz="36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  <a:t>OBJETIVOS </a:t>
            </a:r>
            <a:r>
              <a:rPr lang="es-NI" sz="36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  <a:t>ESPECIFICOS</a:t>
            </a:r>
            <a:br>
              <a:rPr lang="es-NI" sz="36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</a:br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4662" y="1524855"/>
            <a:ext cx="8660205" cy="4353174"/>
            <a:chOff x="767" y="1318"/>
            <a:chExt cx="4401" cy="2390"/>
          </a:xfrm>
        </p:grpSpPr>
        <p:sp>
          <p:nvSpPr>
            <p:cNvPr id="102404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78824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5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6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7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8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9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0" name="Oval 10"/>
            <p:cNvSpPr>
              <a:spLocks noChangeArrowheads="1"/>
            </p:cNvSpPr>
            <p:nvPr/>
          </p:nvSpPr>
          <p:spPr bwMode="gray">
            <a:xfrm>
              <a:off x="1528" y="1318"/>
              <a:ext cx="2642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1" name="Oval 11"/>
            <p:cNvSpPr>
              <a:spLocks noChangeArrowheads="1"/>
            </p:cNvSpPr>
            <p:nvPr/>
          </p:nvSpPr>
          <p:spPr bwMode="gray">
            <a:xfrm>
              <a:off x="767" y="2043"/>
              <a:ext cx="1964" cy="924"/>
            </a:xfrm>
            <a:prstGeom prst="ellipse">
              <a:avLst/>
            </a:prstGeom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50000">
                  <a:srgbClr val="CC0000">
                    <a:shade val="675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3" name="Oval 13"/>
            <p:cNvSpPr>
              <a:spLocks noChangeArrowheads="1"/>
            </p:cNvSpPr>
            <p:nvPr/>
          </p:nvSpPr>
          <p:spPr bwMode="gray">
            <a:xfrm>
              <a:off x="2509" y="2796"/>
              <a:ext cx="2659" cy="912"/>
            </a:xfrm>
            <a:prstGeom prst="ellipse">
              <a:avLst/>
            </a:prstGeom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50000">
                  <a:srgbClr val="CC0000">
                    <a:shade val="675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5" name="Text Box 15"/>
            <p:cNvSpPr txBox="1">
              <a:spLocks noChangeArrowheads="1"/>
            </p:cNvSpPr>
            <p:nvPr/>
          </p:nvSpPr>
          <p:spPr bwMode="gray">
            <a:xfrm>
              <a:off x="966" y="2199"/>
              <a:ext cx="1934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s-ES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    </a:t>
              </a:r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Generar información útil; actualizada  y  confiable para la formulación e Implementación  de políticas y acuerdos bilaterales. </a:t>
              </a:r>
            </a:p>
          </p:txBody>
        </p:sp>
        <p:sp>
          <p:nvSpPr>
            <p:cNvPr id="102416" name="Text Box 16"/>
            <p:cNvSpPr txBox="1">
              <a:spLocks noChangeArrowheads="1"/>
            </p:cNvSpPr>
            <p:nvPr/>
          </p:nvSpPr>
          <p:spPr bwMode="gray">
            <a:xfrm>
              <a:off x="1363" y="1353"/>
              <a:ext cx="2475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endParaRPr lang="es-E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just" eaLnBrk="0" hangingPunct="0"/>
              <a:r>
                <a:rPr lang="es-ES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                </a:t>
              </a:r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Agilizar la recopilación y sistematización                         	de información sobre la migración</a:t>
              </a:r>
            </a:p>
            <a:p>
              <a:pPr algn="just" eaLnBrk="0" hangingPunct="0"/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                           laboral</a:t>
              </a:r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gray">
            <a:xfrm>
              <a:off x="2723" y="2803"/>
              <a:ext cx="2169" cy="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endParaRPr lang="es-E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just" eaLnBrk="0" hangingPunct="0"/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Asegurar el intercambio de información   oportuna entre las instituciones involucradas en la gestión de la migración    laboral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1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33" y="188640"/>
            <a:ext cx="8712967" cy="79208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                DESARROLLO DE LA INICIATIVA    		PILOTO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88067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3124202" y="2673464"/>
            <a:ext cx="2682874" cy="356699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3225800" y="2374900"/>
            <a:ext cx="2498328" cy="4270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s-NI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Definición del Alcance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5934075" y="2151062"/>
            <a:ext cx="2295525" cy="4054478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gray">
          <a:xfrm>
            <a:off x="6019801" y="1916831"/>
            <a:ext cx="2133600" cy="671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76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gray">
          <a:xfrm>
            <a:off x="6019802" y="1916831"/>
            <a:ext cx="2133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Diseño</a:t>
            </a:r>
            <a:r>
              <a:rPr lang="es-NI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Codificación</a:t>
            </a:r>
          </a:p>
          <a:p>
            <a:pPr algn="ctr" eaLnBrk="0" hangingPunct="0"/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Programación</a:t>
            </a:r>
            <a:endParaRPr lang="es-NI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65163" y="2801939"/>
            <a:ext cx="2295525" cy="3438527"/>
            <a:chOff x="419" y="1765"/>
            <a:chExt cx="1446" cy="2166"/>
          </a:xfrm>
        </p:grpSpPr>
        <p:sp>
          <p:nvSpPr>
            <p:cNvPr id="88080" name="AutoShape 16"/>
            <p:cNvSpPr>
              <a:spLocks noChangeArrowheads="1"/>
            </p:cNvSpPr>
            <p:nvPr/>
          </p:nvSpPr>
          <p:spPr bwMode="auto">
            <a:xfrm>
              <a:off x="419" y="1943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88081" name="AutoShape 17"/>
            <p:cNvSpPr>
              <a:spLocks noChangeArrowheads="1"/>
            </p:cNvSpPr>
            <p:nvPr/>
          </p:nvSpPr>
          <p:spPr bwMode="gray">
            <a:xfrm>
              <a:off x="460" y="1765"/>
              <a:ext cx="1401" cy="34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50000">
                  <a:srgbClr val="CC0000">
                    <a:shade val="675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499" y="2106"/>
              <a:ext cx="1286" cy="18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s-NI" sz="2000" b="1" dirty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Evaluación del sistema de información CODENIC – CR: </a:t>
              </a:r>
              <a:r>
                <a:rPr lang="es-ES" sz="2000" b="1" dirty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identificación de las causas que no permitieron la ejecución optima del proyecto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124201" y="2886075"/>
            <a:ext cx="259992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</a:pPr>
            <a:r>
              <a:rPr lang="es-E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Levantamiento de Especificaciones y Requerimientos del Sistema, definición del alcance del proyecto conforme a expectativas, necesidades y recursos de las instituciones involucradas: MITRAB, DGME, DGC-CANCILLERÍA</a:t>
            </a:r>
            <a:r>
              <a:rPr lang="es-NI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lang="es-NI" dirty="0">
              <a:solidFill>
                <a:schemeClr val="bg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6015037" y="2715835"/>
            <a:ext cx="2133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 algn="just">
              <a:buFontTx/>
              <a:buNone/>
            </a:pPr>
            <a:r>
              <a:rPr lang="es-ES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Desarrollo (programación) del sistema de migración laboral </a:t>
            </a:r>
            <a:r>
              <a:rPr lang="es-NI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 </a:t>
            </a:r>
            <a:r>
              <a:rPr lang="es-NI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base al análisis (identificación de factores de éxito), levantamiento de requerimientos, y validación del alcance (misión y visión). </a:t>
            </a:r>
            <a:endParaRPr lang="es-NI" sz="1600" b="1" dirty="0">
              <a:solidFill>
                <a:schemeClr val="bg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30685" y="2878138"/>
            <a:ext cx="2224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Estado de la Cuestión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33" y="332656"/>
            <a:ext cx="8712967" cy="936104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               DESARROLLO DE LA INICIATIVA           		PILOTO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2987824" y="2673464"/>
            <a:ext cx="3024336" cy="356699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2915816" y="2135755"/>
            <a:ext cx="3168352" cy="9159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s-NI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Proceso </a:t>
            </a:r>
            <a:r>
              <a:rPr lang="es-NI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 Capacitación </a:t>
            </a:r>
            <a:r>
              <a:rPr lang="es-NI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</a:t>
            </a:r>
          </a:p>
          <a:p>
            <a:pPr algn="ctr" eaLnBrk="0" hangingPunct="0"/>
            <a:r>
              <a:rPr lang="es-NI" sz="2400" b="1" dirty="0" smtClean="0">
                <a:solidFill>
                  <a:schemeClr val="bg1"/>
                </a:solidFill>
                <a:latin typeface="Calibri" pitchFamily="34" charset="0"/>
              </a:rPr>
              <a:t>Pruebas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8076" name="Freeform 12"/>
          <p:cNvSpPr>
            <a:spLocks/>
          </p:cNvSpPr>
          <p:nvPr/>
        </p:nvSpPr>
        <p:spPr bwMode="gray">
          <a:xfrm>
            <a:off x="2492375" y="1436444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251200" y="3051710"/>
            <a:ext cx="276096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Capacitación </a:t>
            </a:r>
            <a:r>
              <a:rPr lang="es-NI" sz="24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 los usuarios nacionales y los </a:t>
            </a:r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Consulados </a:t>
            </a:r>
            <a:r>
              <a:rPr lang="es-NI" sz="24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nicaragüenses en Costa Rica para la incorporación de información en la Plataforma </a:t>
            </a:r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Virtual</a:t>
            </a:r>
            <a:endParaRPr lang="es-NI" sz="2400" b="1" dirty="0">
              <a:solidFill>
                <a:schemeClr val="bg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[1]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template[1]</Template>
  <TotalTime>41</TotalTime>
  <Words>703</Words>
  <Application>Microsoft Office PowerPoint</Application>
  <PresentationFormat>Presentación en pantalla (4:3)</PresentationFormat>
  <Paragraphs>121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template[1]</vt:lpstr>
      <vt:lpstr>Ministerio de Relaciones Exteriores, Nicaragua.</vt:lpstr>
      <vt:lpstr>    SISTEMA DE INFORMACION SOBRE MIGRACION LABORAL (SIML)  </vt:lpstr>
      <vt:lpstr>                     ALGUNAS CONSIDERACIONES              BÁSICAS </vt:lpstr>
      <vt:lpstr>                      ALGUNAS CONSIDERACIONES                   ALGUNAS CONSIDERACIONES       BÁSICAS  BASICAS  </vt:lpstr>
      <vt:lpstr>        INICIATIVA PILOTO-NICARAGUA</vt:lpstr>
      <vt:lpstr>            INICIATIVA PILOTO-NICARAGUA</vt:lpstr>
      <vt:lpstr>  OBJETIVOS ESPECIFICOS </vt:lpstr>
      <vt:lpstr>                DESARROLLO DE LA INICIATIVA      PILOTO</vt:lpstr>
      <vt:lpstr>               DESARROLLO DE LA INICIATIVA             PILOTO</vt:lpstr>
      <vt:lpstr>    LECCIONES APRENDIDAS</vt:lpstr>
      <vt:lpstr>Presentación de PowerPoint</vt:lpstr>
      <vt:lpstr>    Retos que nos plantea SIML</vt:lpstr>
      <vt:lpstr>Retos que nos plantea SIML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c_center1</dc:creator>
  <cp:lastModifiedBy>a_solis</cp:lastModifiedBy>
  <cp:revision>12</cp:revision>
  <dcterms:created xsi:type="dcterms:W3CDTF">2013-06-19T17:14:52Z</dcterms:created>
  <dcterms:modified xsi:type="dcterms:W3CDTF">2013-06-19T18:24:43Z</dcterms:modified>
</cp:coreProperties>
</file>