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60" r:id="rId3"/>
    <p:sldId id="272" r:id="rId4"/>
    <p:sldId id="273" r:id="rId5"/>
    <p:sldId id="261" r:id="rId6"/>
    <p:sldId id="262" r:id="rId7"/>
    <p:sldId id="274" r:id="rId8"/>
    <p:sldId id="267" r:id="rId9"/>
    <p:sldId id="268" r:id="rId10"/>
    <p:sldId id="263" r:id="rId11"/>
    <p:sldId id="264" r:id="rId12"/>
    <p:sldId id="275" r:id="rId13"/>
    <p:sldId id="269" r:id="rId14"/>
    <p:sldId id="265" r:id="rId15"/>
    <p:sldId id="276" r:id="rId16"/>
    <p:sldId id="26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84" d="100"/>
          <a:sy n="84" d="100"/>
        </p:scale>
        <p:origin x="-9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EB56A0-6476-4A11-BCCE-B81869AA0409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D0725527-2455-46B6-BE71-B2E2FBFCD8E9}">
      <dgm:prSet phldrT="[Texto]" custT="1"/>
      <dgm:spPr/>
      <dgm:t>
        <a:bodyPr vert="horz"/>
        <a:lstStyle/>
        <a:p>
          <a:pPr algn="l"/>
          <a:r>
            <a:rPr lang="en-GB" sz="1800" b="1" noProof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 donation and transplant</a:t>
          </a:r>
          <a:endParaRPr lang="en-GB" sz="1800" b="1" noProof="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92A8D-3433-4153-905F-5BA262E59BD0}" type="parTrans" cxnId="{9A3F8CAF-5EC1-4135-8001-67ED00C1608F}">
      <dgm:prSet/>
      <dgm:spPr/>
      <dgm:t>
        <a:bodyPr/>
        <a:lstStyle/>
        <a:p>
          <a:endParaRPr lang="es-ES"/>
        </a:p>
      </dgm:t>
    </dgm:pt>
    <dgm:pt modelId="{6D9A0DD5-EE75-484A-9552-99E17C3DBB9A}" type="sibTrans" cxnId="{9A3F8CAF-5EC1-4135-8001-67ED00C1608F}">
      <dgm:prSet/>
      <dgm:spPr/>
      <dgm:t>
        <a:bodyPr/>
        <a:lstStyle/>
        <a:p>
          <a:endParaRPr lang="es-ES"/>
        </a:p>
      </dgm:t>
    </dgm:pt>
    <dgm:pt modelId="{590C33A4-0753-40FD-B432-1D8A7ADA8063}">
      <dgm:prSet phldrT="[Texto]" custT="1"/>
      <dgm:spPr/>
      <dgm:t>
        <a:bodyPr vert="horz"/>
        <a:lstStyle/>
        <a:p>
          <a:pPr algn="r">
            <a:lnSpc>
              <a:spcPct val="100000"/>
            </a:lnSpc>
          </a:pPr>
          <a:r>
            <a:rPr lang="en-GB" sz="1750" b="1" noProof="0" dirty="0" smtClean="0">
              <a:solidFill>
                <a:schemeClr val="bg1">
                  <a:lumMod val="95000"/>
                </a:schemeClr>
              </a:solidFill>
            </a:rPr>
            <a:t>   </a:t>
          </a:r>
          <a:r>
            <a:rPr lang="en-GB" sz="1750" b="1" noProof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Vulnerabilities at a national level</a:t>
          </a:r>
          <a:endParaRPr lang="en-GB" sz="1750" b="1" noProof="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68DC0C-BA8E-4CB3-82B6-F12A446A0A38}" type="parTrans" cxnId="{E492FB7E-88B5-4A42-9C07-0B542F9C4BCC}">
      <dgm:prSet/>
      <dgm:spPr/>
      <dgm:t>
        <a:bodyPr/>
        <a:lstStyle/>
        <a:p>
          <a:endParaRPr lang="es-ES"/>
        </a:p>
      </dgm:t>
    </dgm:pt>
    <dgm:pt modelId="{E19289E0-BBCC-48B5-82E4-7B1207BA7DA6}" type="sibTrans" cxnId="{E492FB7E-88B5-4A42-9C07-0B542F9C4BCC}">
      <dgm:prSet/>
      <dgm:spPr/>
      <dgm:t>
        <a:bodyPr/>
        <a:lstStyle/>
        <a:p>
          <a:endParaRPr lang="es-ES"/>
        </a:p>
      </dgm:t>
    </dgm:pt>
    <dgm:pt modelId="{085D8E18-0887-401D-9D11-6A9A024B3ABE}" type="pres">
      <dgm:prSet presAssocID="{85EB56A0-6476-4A11-BCCE-B81869AA0409}" presName="compositeShape" presStyleCnt="0">
        <dgm:presLayoutVars>
          <dgm:chMax val="7"/>
          <dgm:dir/>
          <dgm:resizeHandles val="exact"/>
        </dgm:presLayoutVars>
      </dgm:prSet>
      <dgm:spPr/>
    </dgm:pt>
    <dgm:pt modelId="{D8665B69-FBC2-4612-8D06-D06AF1D09255}" type="pres">
      <dgm:prSet presAssocID="{D0725527-2455-46B6-BE71-B2E2FBFCD8E9}" presName="circ1" presStyleLbl="vennNode1" presStyleIdx="0" presStyleCnt="2" custScaleX="128639" custScaleY="124493" custLinFactNeighborX="-1248" custLinFactNeighborY="-2077"/>
      <dgm:spPr/>
      <dgm:t>
        <a:bodyPr/>
        <a:lstStyle/>
        <a:p>
          <a:endParaRPr lang="es-ES"/>
        </a:p>
      </dgm:t>
    </dgm:pt>
    <dgm:pt modelId="{A25D5934-B3D6-49E8-8BB2-D72C5CB828AD}" type="pres">
      <dgm:prSet presAssocID="{D0725527-2455-46B6-BE71-B2E2FBFCD8E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1C6D64-5DC2-4830-ABA5-314911FEE4B5}" type="pres">
      <dgm:prSet presAssocID="{590C33A4-0753-40FD-B432-1D8A7ADA8063}" presName="circ2" presStyleLbl="vennNode1" presStyleIdx="1" presStyleCnt="2" custScaleX="125352" custScaleY="122881" custLinFactNeighborX="2710"/>
      <dgm:spPr/>
      <dgm:t>
        <a:bodyPr/>
        <a:lstStyle/>
        <a:p>
          <a:endParaRPr lang="es-ES"/>
        </a:p>
      </dgm:t>
    </dgm:pt>
    <dgm:pt modelId="{C19B6F86-2FE0-44D3-9E80-BF814AD2D320}" type="pres">
      <dgm:prSet presAssocID="{590C33A4-0753-40FD-B432-1D8A7ADA806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C344ABC-B17C-407D-88FB-8E03DF2EA1D6}" type="presOf" srcId="{590C33A4-0753-40FD-B432-1D8A7ADA8063}" destId="{D41C6D64-5DC2-4830-ABA5-314911FEE4B5}" srcOrd="0" destOrd="0" presId="urn:microsoft.com/office/officeart/2005/8/layout/venn1"/>
    <dgm:cxn modelId="{7C030ED8-AAFB-40DF-9D81-EF76075F8364}" type="presOf" srcId="{85EB56A0-6476-4A11-BCCE-B81869AA0409}" destId="{085D8E18-0887-401D-9D11-6A9A024B3ABE}" srcOrd="0" destOrd="0" presId="urn:microsoft.com/office/officeart/2005/8/layout/venn1"/>
    <dgm:cxn modelId="{E492FB7E-88B5-4A42-9C07-0B542F9C4BCC}" srcId="{85EB56A0-6476-4A11-BCCE-B81869AA0409}" destId="{590C33A4-0753-40FD-B432-1D8A7ADA8063}" srcOrd="1" destOrd="0" parTransId="{5668DC0C-BA8E-4CB3-82B6-F12A446A0A38}" sibTransId="{E19289E0-BBCC-48B5-82E4-7B1207BA7DA6}"/>
    <dgm:cxn modelId="{17569D7F-7C46-473B-95F1-08D9E4D7CEB0}" type="presOf" srcId="{D0725527-2455-46B6-BE71-B2E2FBFCD8E9}" destId="{A25D5934-B3D6-49E8-8BB2-D72C5CB828AD}" srcOrd="1" destOrd="0" presId="urn:microsoft.com/office/officeart/2005/8/layout/venn1"/>
    <dgm:cxn modelId="{9A3F8CAF-5EC1-4135-8001-67ED00C1608F}" srcId="{85EB56A0-6476-4A11-BCCE-B81869AA0409}" destId="{D0725527-2455-46B6-BE71-B2E2FBFCD8E9}" srcOrd="0" destOrd="0" parTransId="{E1592A8D-3433-4153-905F-5BA262E59BD0}" sibTransId="{6D9A0DD5-EE75-484A-9552-99E17C3DBB9A}"/>
    <dgm:cxn modelId="{17074F22-8A42-4280-8378-04C9F492D82B}" type="presOf" srcId="{D0725527-2455-46B6-BE71-B2E2FBFCD8E9}" destId="{D8665B69-FBC2-4612-8D06-D06AF1D09255}" srcOrd="0" destOrd="0" presId="urn:microsoft.com/office/officeart/2005/8/layout/venn1"/>
    <dgm:cxn modelId="{9261EA1A-02D7-47C1-99D4-E1E4EE76386B}" type="presOf" srcId="{590C33A4-0753-40FD-B432-1D8A7ADA8063}" destId="{C19B6F86-2FE0-44D3-9E80-BF814AD2D320}" srcOrd="1" destOrd="0" presId="urn:microsoft.com/office/officeart/2005/8/layout/venn1"/>
    <dgm:cxn modelId="{427D18B5-B7FB-4C7A-9EA5-8DB4778D7184}" type="presParOf" srcId="{085D8E18-0887-401D-9D11-6A9A024B3ABE}" destId="{D8665B69-FBC2-4612-8D06-D06AF1D09255}" srcOrd="0" destOrd="0" presId="urn:microsoft.com/office/officeart/2005/8/layout/venn1"/>
    <dgm:cxn modelId="{724FFFA9-0EF8-42A0-ACF8-2B1B8F725FC4}" type="presParOf" srcId="{085D8E18-0887-401D-9D11-6A9A024B3ABE}" destId="{A25D5934-B3D6-49E8-8BB2-D72C5CB828AD}" srcOrd="1" destOrd="0" presId="urn:microsoft.com/office/officeart/2005/8/layout/venn1"/>
    <dgm:cxn modelId="{9A709F5B-8884-4B79-A07C-2AF6A1F5591F}" type="presParOf" srcId="{085D8E18-0887-401D-9D11-6A9A024B3ABE}" destId="{D41C6D64-5DC2-4830-ABA5-314911FEE4B5}" srcOrd="2" destOrd="0" presId="urn:microsoft.com/office/officeart/2005/8/layout/venn1"/>
    <dgm:cxn modelId="{52CEC436-6807-4852-BCBF-6CDE6A8F891E}" type="presParOf" srcId="{085D8E18-0887-401D-9D11-6A9A024B3ABE}" destId="{C19B6F86-2FE0-44D3-9E80-BF814AD2D32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65B69-FBC2-4612-8D06-D06AF1D09255}">
      <dsp:nvSpPr>
        <dsp:cNvPr id="0" name=""/>
        <dsp:cNvSpPr/>
      </dsp:nvSpPr>
      <dsp:spPr>
        <a:xfrm>
          <a:off x="-235855" y="-20123"/>
          <a:ext cx="3212753" cy="310920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 donation and transplant</a:t>
          </a:r>
          <a:endParaRPr lang="en-GB" sz="1800" b="1" kern="1200" noProof="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2771" y="346518"/>
        <a:ext cx="1852398" cy="2375922"/>
      </dsp:txXfrm>
    </dsp:sp>
    <dsp:sp modelId="{D41C6D64-5DC2-4830-ABA5-314911FEE4B5}">
      <dsp:nvSpPr>
        <dsp:cNvPr id="0" name=""/>
        <dsp:cNvSpPr/>
      </dsp:nvSpPr>
      <dsp:spPr>
        <a:xfrm>
          <a:off x="1605187" y="6"/>
          <a:ext cx="3130660" cy="306894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77787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750" b="1" kern="1200" noProof="0" dirty="0" smtClean="0">
              <a:solidFill>
                <a:schemeClr val="bg1">
                  <a:lumMod val="95000"/>
                </a:schemeClr>
              </a:solidFill>
            </a:rPr>
            <a:t>   </a:t>
          </a:r>
          <a:r>
            <a:rPr lang="en-GB" sz="1750" b="1" kern="1200" noProof="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Vulnerabilities at a national level</a:t>
          </a:r>
          <a:endParaRPr lang="en-GB" sz="1750" b="1" kern="1200" noProof="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3617" y="361901"/>
        <a:ext cx="1805065" cy="2345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71F08-D940-47E0-A3FD-F25D73CC3AB3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4AAEF-3C16-471D-A427-FF8FA2971391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02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83" tIns="45491" rIns="90983" bIns="45491" anchor="b"/>
          <a:lstStyle/>
          <a:p>
            <a:pPr algn="r" defTabSz="909638"/>
            <a:fld id="{01CDBCD8-9F38-4B91-98D3-1706F311B36B}" type="slidenum">
              <a:rPr lang="en-US" sz="1200">
                <a:latin typeface="Arial" pitchFamily="34" charset="0"/>
              </a:rPr>
              <a:pPr algn="r" defTabSz="909638"/>
              <a:t>1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464"/>
            <a:ext cx="5486400" cy="4116049"/>
          </a:xfrm>
          <a:noFill/>
          <a:ln/>
        </p:spPr>
        <p:txBody>
          <a:bodyPr lIns="90983" tIns="45491" rIns="90983" bIns="45491"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88913"/>
            <a:ext cx="2125663" cy="59372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29350" cy="59372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188913"/>
            <a:ext cx="8507413" cy="59372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de-D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 dirty="0"/>
          </a:p>
        </p:txBody>
      </p:sp>
      <p:pic>
        <p:nvPicPr>
          <p:cNvPr id="1027" name="Picture 4" descr="Page header w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5" descr="Corner graphi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32813" y="6391275"/>
            <a:ext cx="6143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188913"/>
            <a:ext cx="6121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39E42E-2257-4EE0-AFBF-6817C34173B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827088" y="-26988"/>
            <a:ext cx="8316912" cy="177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3076" name="Picture 2" descr="Globe header with IOM logo no bar orange silhouettes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3238"/>
            <a:ext cx="91440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80010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4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algn="ctr"/>
            <a:endParaRPr lang="en-GB" sz="14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algn="ctr"/>
            <a:endParaRPr lang="en-GB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GB" i="1" dirty="0" smtClean="0">
              <a:solidFill>
                <a:srgbClr val="003399"/>
              </a:solidFill>
              <a:latin typeface="Arial" pitchFamily="34" charset="0"/>
            </a:endParaRPr>
          </a:p>
          <a:p>
            <a:pPr>
              <a:spcBef>
                <a:spcPct val="10000"/>
              </a:spcBef>
            </a:pPr>
            <a:endParaRPr lang="en-GB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endParaRPr lang="en-GB" sz="2000" b="1" dirty="0">
              <a:solidFill>
                <a:srgbClr val="006699"/>
              </a:solidFill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20700" y="-23676"/>
            <a:ext cx="8218487" cy="558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endParaRPr lang="en-GB" sz="2400" b="1" i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GB" sz="2400" b="1" i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GB" sz="2400" b="1" i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GB" sz="2400" b="1" i="1" dirty="0" smtClean="0">
                <a:solidFill>
                  <a:srgbClr val="000066"/>
                </a:solidFill>
                <a:latin typeface="Candara" pitchFamily="34" charset="0"/>
              </a:rPr>
              <a:t>Meeting of the Liaison Officer Network to Combat Migrant Smuggling and Trafficking</a:t>
            </a: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>
              <a:tabLst>
                <a:tab pos="2743200" algn="ctr"/>
                <a:tab pos="5486400" algn="r"/>
              </a:tabLst>
            </a:pPr>
            <a:r>
              <a:rPr lang="en-GB" sz="1600" b="1" dirty="0" smtClean="0">
                <a:solidFill>
                  <a:srgbClr val="000066"/>
                </a:solidFill>
                <a:latin typeface="Candara" pitchFamily="34" charset="0"/>
              </a:rPr>
              <a:t>Sofía Salas</a:t>
            </a:r>
          </a:p>
          <a:p>
            <a:pPr>
              <a:tabLst>
                <a:tab pos="2743200" algn="ctr"/>
                <a:tab pos="5486400" algn="r"/>
              </a:tabLst>
            </a:pPr>
            <a:r>
              <a:rPr lang="en-GB" sz="1600" b="1" i="1" dirty="0" smtClean="0">
                <a:solidFill>
                  <a:srgbClr val="000066"/>
                </a:solidFill>
                <a:latin typeface="Candara" pitchFamily="34" charset="0"/>
              </a:rPr>
              <a:t>IOM Costa Rica		                                                                   Managua, JUNE 24, 2014</a:t>
            </a:r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endParaRPr lang="en-GB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endParaRPr lang="en-GB" sz="1600" b="1" dirty="0">
              <a:solidFill>
                <a:srgbClr val="000066"/>
              </a:solidFill>
              <a:latin typeface="Candara" pitchFamily="34" charset="0"/>
            </a:endParaRPr>
          </a:p>
        </p:txBody>
      </p:sp>
      <p:pic>
        <p:nvPicPr>
          <p:cNvPr id="3080" name="Picture 14" descr="http://t0.gstatic.com/images?q=tbn:ANd9GcTfzoKRfZoeLAcC2TjcfNhBUrizRl1QKSsnXHeGkXOcgq8vDeNA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5373216"/>
            <a:ext cx="2123728" cy="151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6" descr="http://t1.gstatic.com/images?q=tbn:ANd9GcQNkfTIEpsTkuNAPRlP4JSN4ZYo_lzHwpNlPziqR3JoWj0TLsTY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355976" y="5373216"/>
            <a:ext cx="237626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AutoShape 18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63500" y="-9191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083" name="AutoShape 20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215900" y="-7667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3084" name="Picture 22" descr="http://t0.gstatic.com/images?q=tbn:ANd9GcS5s4BUeqA8yMmoqyx1QXpMapMlMeNVwZlup_Y1Xr3SyLOxc9im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23728" y="5373216"/>
            <a:ext cx="223224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AutoShape 24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368300" y="-6143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086" name="AutoShape 26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520700" y="-4619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3087" name="Picture 28" descr="http://t3.gstatic.com/images?q=tbn:ANd9GcQQ84rBiJjiAB4flUwAKzzB5-nmY5t7oEdxpi2cFCO7V_pTrXGsD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1" y="5360988"/>
            <a:ext cx="241176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Vulnerabilities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245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Weaknesses in public health systems in regard to donation and transplant.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211960" y="2564904"/>
            <a:ext cx="412624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5 Rectángulo redondeado"/>
          <p:cNvSpPr/>
          <p:nvPr/>
        </p:nvSpPr>
        <p:spPr>
          <a:xfrm>
            <a:off x="395536" y="3212976"/>
            <a:ext cx="8064896" cy="33123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Insufficient investment and promotion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of the practice of transplants. Preference is given to replacement therapies such as haemodialysis.</a:t>
            </a:r>
          </a:p>
          <a:p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A low number of transplants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performed due to absence of the necessary installed capacity.</a:t>
            </a:r>
          </a:p>
          <a:p>
            <a:pPr algn="ctr">
              <a:buFont typeface="Arial" pitchFamily="34" charset="0"/>
              <a:buChar char="•"/>
            </a:pP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Violations of bioethical standards established in international instruments; i.e. </a:t>
            </a:r>
            <a:r>
              <a:rPr lang="en-GB" b="1" dirty="0" smtClean="0">
                <a:solidFill>
                  <a:srgbClr val="00B050"/>
                </a:solidFill>
              </a:rPr>
              <a:t>immunosuppressive medication.</a:t>
            </a:r>
            <a:endParaRPr lang="en-GB" dirty="0" smtClean="0">
              <a:solidFill>
                <a:srgbClr val="00B05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Vulnerabilities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Lack of regulations for crucial aspects in transplant laws and confusion of concepts.</a:t>
            </a:r>
            <a:endParaRPr lang="en-GB" dirty="0"/>
          </a:p>
        </p:txBody>
      </p:sp>
      <p:sp>
        <p:nvSpPr>
          <p:cNvPr id="4" name="3 Flecha abajo"/>
          <p:cNvSpPr/>
          <p:nvPr/>
        </p:nvSpPr>
        <p:spPr>
          <a:xfrm>
            <a:off x="4499992" y="3284984"/>
            <a:ext cx="412624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4 Rectángulo redondeado"/>
          <p:cNvSpPr/>
          <p:nvPr/>
        </p:nvSpPr>
        <p:spPr>
          <a:xfrm>
            <a:off x="251520" y="4005064"/>
            <a:ext cx="8424936" cy="24756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GB" b="1" kern="0" dirty="0" smtClean="0">
                <a:solidFill>
                  <a:schemeClr val="accent6">
                    <a:lumMod val="75000"/>
                  </a:schemeClr>
                </a:solidFill>
              </a:rPr>
              <a:t>This lack of regulation could lead to the existence of “blind spots” that open the door to crime.</a:t>
            </a:r>
          </a:p>
          <a:p>
            <a:pPr algn="ctr"/>
            <a:endParaRPr lang="en-GB" b="1" kern="0" dirty="0" smtClean="0">
              <a:solidFill>
                <a:srgbClr val="333399"/>
              </a:solidFill>
            </a:endParaRPr>
          </a:p>
          <a:p>
            <a:pPr algn="just"/>
            <a:endParaRPr lang="en-GB" b="1" kern="0" dirty="0" smtClean="0">
              <a:solidFill>
                <a:srgbClr val="00B050"/>
              </a:solidFill>
            </a:endParaRPr>
          </a:p>
          <a:p>
            <a:pPr algn="ctr"/>
            <a:r>
              <a:rPr lang="en-GB" b="1" kern="0" dirty="0" smtClean="0">
                <a:solidFill>
                  <a:srgbClr val="00B050"/>
                </a:solidFill>
              </a:rPr>
              <a:t>Emotionally involved living donors. </a:t>
            </a:r>
          </a:p>
          <a:p>
            <a:pPr algn="ctr"/>
            <a:r>
              <a:rPr lang="en-GB" b="1" kern="0" dirty="0" smtClean="0">
                <a:solidFill>
                  <a:srgbClr val="00B050"/>
                </a:solidFill>
              </a:rPr>
              <a:t>Living donors that are not involved.</a:t>
            </a:r>
            <a:endParaRPr lang="en-GB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n-GB" b="1" kern="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b="1" kern="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b="1" dirty="0"/>
          </a:p>
        </p:txBody>
      </p:sp>
      <p:sp>
        <p:nvSpPr>
          <p:cNvPr id="6" name="5 Flecha abajo"/>
          <p:cNvSpPr/>
          <p:nvPr/>
        </p:nvSpPr>
        <p:spPr>
          <a:xfrm>
            <a:off x="4572000" y="4725144"/>
            <a:ext cx="268608" cy="43204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752E47-CAB5-4045-8838-BE1A081DA9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7" name="Picture 3" descr="C:\Users\siete\Pictures\l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77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Vulnerabilities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800" dirty="0" smtClean="0"/>
              <a:t> Civil servants, members of NGOs and international organizations </a:t>
            </a:r>
            <a:r>
              <a:rPr lang="en-GB" sz="2800" dirty="0" smtClean="0">
                <a:solidFill>
                  <a:srgbClr val="00B050"/>
                </a:solidFill>
              </a:rPr>
              <a:t>are unaware of essential aspects</a:t>
            </a:r>
            <a:r>
              <a:rPr lang="en-GB" sz="2800" dirty="0" smtClean="0"/>
              <a:t> related to transplant techniques and their link to organ trafficking and trafficking in persons. Myths.</a:t>
            </a:r>
          </a:p>
          <a:p>
            <a:pPr>
              <a:buNone/>
            </a:pPr>
            <a:endParaRPr lang="en-GB" sz="2800" dirty="0" smtClean="0"/>
          </a:p>
          <a:p>
            <a:pPr>
              <a:buFont typeface="Wingdings" pitchFamily="2" charset="2"/>
              <a:buChar char="v"/>
            </a:pP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Lack of a real dimension </a:t>
            </a:r>
            <a:r>
              <a:rPr lang="en-GB" sz="2800" dirty="0" smtClean="0"/>
              <a:t>of what trafficking in persons means for medical staff involved in performing transplants in each country.</a:t>
            </a:r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/>
          <a:lstStyle/>
          <a:p>
            <a:pPr algn="just"/>
            <a:r>
              <a:rPr lang="en-GB" sz="2300" b="1" dirty="0" smtClean="0"/>
              <a:t>Reformulating/assessing legislation on transplants and trafficking in persons and viewing this as an interdisciplinary topic; </a:t>
            </a:r>
            <a:endParaRPr lang="en-GB" sz="2300" b="1" dirty="0" smtClean="0"/>
          </a:p>
          <a:p>
            <a:pPr algn="just"/>
            <a:endParaRPr lang="en-GB" sz="2300" b="1" dirty="0" smtClean="0"/>
          </a:p>
          <a:p>
            <a:pPr algn="just"/>
            <a:r>
              <a:rPr lang="en-GB" sz="2300" b="1" dirty="0" smtClean="0"/>
              <a:t>Promoting the collection and recording of statistical data</a:t>
            </a:r>
            <a:r>
              <a:rPr lang="en-GB" sz="2300" b="1" dirty="0" smtClean="0"/>
              <a:t>;</a:t>
            </a:r>
          </a:p>
          <a:p>
            <a:pPr algn="just"/>
            <a:endParaRPr lang="en-GB" sz="2300" b="1" dirty="0" smtClean="0"/>
          </a:p>
          <a:p>
            <a:pPr algn="just"/>
            <a:r>
              <a:rPr lang="en-GB" sz="2300" b="1" dirty="0" smtClean="0"/>
              <a:t>Training different public sector institutions in charge of identifying, investigating and prosecuting trafficking in persons on all extreme cases relating to transplants</a:t>
            </a:r>
            <a:r>
              <a:rPr lang="en-GB" sz="2300" b="1" dirty="0" smtClean="0"/>
              <a:t>;</a:t>
            </a:r>
          </a:p>
          <a:p>
            <a:pPr algn="just"/>
            <a:endParaRPr lang="en-GB" sz="2300" b="1" dirty="0" smtClean="0"/>
          </a:p>
          <a:p>
            <a:pPr algn="just"/>
            <a:r>
              <a:rPr lang="en-GB" sz="2300" b="1" dirty="0" smtClean="0"/>
              <a:t>Promoting the establishment of a national and regional transplant organization to ensure equality, diligence and transparency for each transplant</a:t>
            </a:r>
            <a:r>
              <a:rPr lang="en-GB" sz="2300" b="1" dirty="0" smtClean="0"/>
              <a:t>;</a:t>
            </a:r>
            <a:endParaRPr lang="en-GB" sz="23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Challenges</a:t>
            </a:r>
            <a:r>
              <a:rPr lang="es-CR" smtClean="0"/>
              <a:t>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400" b="1" dirty="0" smtClean="0"/>
          </a:p>
          <a:p>
            <a:r>
              <a:rPr lang="es-ES" sz="2400" b="1" dirty="0" err="1" smtClean="0"/>
              <a:t>Awareness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raising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amongst</a:t>
            </a:r>
            <a:r>
              <a:rPr lang="es-ES" sz="2400" b="1" dirty="0" smtClean="0"/>
              <a:t> staff of </a:t>
            </a:r>
            <a:r>
              <a:rPr lang="es-ES" sz="2400" b="1" dirty="0" err="1" smtClean="0"/>
              <a:t>private</a:t>
            </a:r>
            <a:r>
              <a:rPr lang="es-ES" sz="2400" b="1" dirty="0" smtClean="0"/>
              <a:t> medical centers and vulnerable </a:t>
            </a:r>
            <a:r>
              <a:rPr lang="es-ES" sz="2400" b="1" dirty="0" err="1" smtClean="0"/>
              <a:t>population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ES" sz="2400" b="1" dirty="0" err="1" smtClean="0"/>
              <a:t>Adequate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articulation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between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Ministries</a:t>
            </a:r>
            <a:r>
              <a:rPr lang="es-ES" sz="2400" b="1" dirty="0" smtClean="0"/>
              <a:t> of </a:t>
            </a:r>
            <a:r>
              <a:rPr lang="es-ES" sz="2400" b="1" dirty="0" err="1" smtClean="0"/>
              <a:t>Health</a:t>
            </a:r>
            <a:r>
              <a:rPr lang="es-ES" sz="2400" b="1" dirty="0" smtClean="0"/>
              <a:t> and </a:t>
            </a:r>
            <a:r>
              <a:rPr lang="es-ES" sz="2400" b="1" dirty="0" err="1" smtClean="0"/>
              <a:t>National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Counter-Trafficking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Coalitions</a:t>
            </a:r>
            <a:r>
              <a:rPr lang="es-ES" sz="2400" b="1" dirty="0" smtClean="0"/>
              <a:t> – </a:t>
            </a:r>
            <a:r>
              <a:rPr lang="es-ES" sz="2400" b="1" dirty="0" err="1" smtClean="0"/>
              <a:t>budget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allocation</a:t>
            </a:r>
            <a:endParaRPr lang="es-ES" sz="2400" b="1" dirty="0" smtClean="0"/>
          </a:p>
          <a:p>
            <a:endParaRPr lang="es-ES" sz="2400" b="1" dirty="0" smtClean="0"/>
          </a:p>
          <a:p>
            <a:pPr algn="just"/>
            <a:r>
              <a:rPr lang="en-GB" sz="2400" b="1" dirty="0"/>
              <a:t>The need for FOLLOW-UP (i.e. more investigation) to further address the issue.</a:t>
            </a:r>
            <a:endParaRPr lang="en-GB" sz="2400" dirty="0"/>
          </a:p>
          <a:p>
            <a:endParaRPr lang="es-ES" sz="2400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266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23528" y="404664"/>
            <a:ext cx="8507413" cy="5937250"/>
          </a:xfrm>
        </p:spPr>
        <p:txBody>
          <a:bodyPr/>
          <a:lstStyle/>
          <a:p>
            <a:pPr lvl="5">
              <a:buNone/>
            </a:pPr>
            <a:endParaRPr lang="en-GB" dirty="0" smtClean="0"/>
          </a:p>
          <a:p>
            <a:pPr lvl="5">
              <a:buNone/>
            </a:pPr>
            <a:endParaRPr lang="en-GB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5">
              <a:buNone/>
            </a:pPr>
            <a:endParaRPr lang="en-GB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5">
              <a:buNone/>
            </a:pPr>
            <a:endParaRPr lang="en-GB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5">
              <a:buNone/>
            </a:pPr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641379"/>
          </a:xfrm>
        </p:spPr>
        <p:txBody>
          <a:bodyPr/>
          <a:lstStyle/>
          <a:p>
            <a:pPr algn="ctr">
              <a:buNone/>
            </a:pPr>
            <a:r>
              <a:rPr lang="en-GB" sz="4000" dirty="0" smtClean="0"/>
              <a:t> 	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on ADVANCES, </a:t>
            </a:r>
          </a:p>
          <a:p>
            <a:pPr algn="ctr">
              <a:buNone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Report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“Assessing Vulnerability to Crimes relating to the Donation and Transplant of Organs, Tissues and Fluids in Central America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1026" name="Picture 2" descr="C:\Users\siete\Pictures\kj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221088"/>
            <a:ext cx="4968552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Background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GB" sz="2200" dirty="0" smtClean="0"/>
              <a:t>April 24, 2013: Meeting on trafficking in persons for the purpose of trafficking organs, tissues and cells, held in San José;</a:t>
            </a:r>
          </a:p>
          <a:p>
            <a:pPr marL="0" indent="0">
              <a:buNone/>
            </a:pPr>
            <a:r>
              <a:rPr lang="en-GB" sz="2200" dirty="0" smtClean="0"/>
              <a:t> </a:t>
            </a:r>
          </a:p>
          <a:p>
            <a:r>
              <a:rPr lang="en-GB" sz="2200" dirty="0" smtClean="0"/>
              <a:t>Participants: Ministry of Health, Medical Associations, the Judiciary, representatives from the Coalition Against Trafficking in Persons, academia, civil society, relevant experts (Spain, Latin America), IOM, etc.; 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As a follow-up action and in response to a request by the Government of Costa Rica to gain a better understanding of the magnitude of the issue in the region.</a:t>
            </a:r>
          </a:p>
          <a:p>
            <a:pPr marL="0" indent="0">
              <a:buNone/>
            </a:pPr>
            <a:r>
              <a:rPr lang="en-GB" sz="2200" dirty="0" smtClean="0"/>
              <a:t>                                    A REGIONAL STUDY</a:t>
            </a:r>
          </a:p>
          <a:p>
            <a:pPr marL="0" indent="0">
              <a:buNone/>
            </a:pPr>
            <a:r>
              <a:rPr lang="en-GB" sz="2200" dirty="0" smtClean="0"/>
              <a:t>	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979712" y="5949280"/>
            <a:ext cx="978408" cy="523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13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 smtClean="0"/>
              <a:t>An 8-month project (Dec. 1, 2013 – July 31, 2014)</a:t>
            </a:r>
          </a:p>
          <a:p>
            <a:endParaRPr lang="en-GB" sz="2500" dirty="0" smtClean="0"/>
          </a:p>
          <a:p>
            <a:r>
              <a:rPr lang="en-GB" sz="2500" dirty="0" smtClean="0"/>
              <a:t>Financing: </a:t>
            </a:r>
          </a:p>
          <a:p>
            <a:pPr marL="0" indent="0">
              <a:buNone/>
            </a:pPr>
            <a:endParaRPr lang="en-GB" sz="2500" dirty="0" smtClean="0"/>
          </a:p>
          <a:p>
            <a:pPr marL="0" indent="0">
              <a:buNone/>
            </a:pPr>
            <a:endParaRPr lang="en-GB" sz="2500" dirty="0" smtClean="0"/>
          </a:p>
          <a:p>
            <a:pPr lvl="1"/>
            <a:r>
              <a:rPr lang="en-GB" sz="2500" dirty="0" smtClean="0"/>
              <a:t>A research protocol;</a:t>
            </a:r>
          </a:p>
          <a:p>
            <a:pPr lvl="1"/>
            <a:r>
              <a:rPr lang="en-GB" sz="2500" dirty="0" smtClean="0"/>
              <a:t>Visits to each country to collect information; </a:t>
            </a:r>
          </a:p>
          <a:p>
            <a:pPr lvl="1"/>
            <a:r>
              <a:rPr lang="en-GB" sz="2500" dirty="0" smtClean="0"/>
              <a:t>Presentation and validation of findings from the report (San José, July 2014); </a:t>
            </a:r>
          </a:p>
          <a:p>
            <a:pPr lvl="1"/>
            <a:r>
              <a:rPr lang="en-GB" sz="2500" dirty="0" smtClean="0"/>
              <a:t>Publication.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484" y="2132856"/>
            <a:ext cx="44069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0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63888" y="188640"/>
            <a:ext cx="5184576" cy="792088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Gill Sans MT" pitchFamily="34" charset="0"/>
              </a:rPr>
              <a:t>Primary Objective </a:t>
            </a:r>
            <a:br>
              <a:rPr lang="en-GB" sz="3200" b="1" dirty="0" smtClean="0">
                <a:latin typeface="Gill Sans MT" pitchFamily="34" charset="0"/>
              </a:rPr>
            </a:br>
            <a:r>
              <a:rPr lang="en-GB" sz="3200" b="1" dirty="0" smtClean="0">
                <a:latin typeface="Gill Sans MT" pitchFamily="34" charset="0"/>
              </a:rPr>
              <a:t>of the Study</a:t>
            </a:r>
            <a:endParaRPr lang="en-GB" sz="3200" b="1" dirty="0">
              <a:latin typeface="Gill Sans MT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200800" cy="16561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</a:p>
          <a:p>
            <a:endParaRPr lang="en-GB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GB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GB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GB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To provide an </a:t>
            </a:r>
            <a:r>
              <a:rPr lang="en-GB" sz="2000" dirty="0" smtClean="0">
                <a:ln w="11430"/>
                <a:solidFill>
                  <a:srgbClr val="00B050"/>
                </a:solidFill>
              </a:rPr>
              <a:t>overview of the existing vulnerabilities </a:t>
            </a:r>
            <a:r>
              <a:rPr lang="en-GB" sz="2000" dirty="0" smtClean="0"/>
              <a:t>and risks in Central American countries relating to the </a:t>
            </a:r>
            <a:r>
              <a:rPr lang="en-GB" sz="2000" dirty="0" smtClean="0">
                <a:solidFill>
                  <a:srgbClr val="00B050"/>
                </a:solidFill>
              </a:rPr>
              <a:t>proliferation of trafficking in human organs, </a:t>
            </a:r>
            <a:r>
              <a:rPr lang="en-GB" sz="2000" dirty="0" smtClean="0"/>
              <a:t>particularly with living donors, and other related crimes such as </a:t>
            </a:r>
            <a:r>
              <a:rPr lang="en-GB" sz="2000" dirty="0" smtClean="0">
                <a:solidFill>
                  <a:srgbClr val="00B050"/>
                </a:solidFill>
              </a:rPr>
              <a:t>trafficking in persons</a:t>
            </a:r>
            <a:r>
              <a:rPr lang="en-GB" sz="2000" dirty="0" smtClean="0">
                <a:ln w="11430"/>
                <a:solidFill>
                  <a:srgbClr val="00B050"/>
                </a:solidFill>
              </a:rPr>
              <a:t>.</a:t>
            </a:r>
            <a:endParaRPr lang="en-GB" sz="2800" u="sng" dirty="0">
              <a:ln w="11430"/>
              <a:solidFill>
                <a:srgbClr val="00B05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0E6BD-2D02-44E6-947B-AF97C1330F2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569039706"/>
              </p:ext>
            </p:extLst>
          </p:nvPr>
        </p:nvGraphicFramePr>
        <p:xfrm>
          <a:off x="323528" y="3501008"/>
          <a:ext cx="4499992" cy="306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2123728" y="4365104"/>
            <a:ext cx="830997" cy="13849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trafficking and smuggling</a:t>
            </a:r>
            <a:endParaRPr lang="en-GB" sz="1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4788024" y="4941168"/>
            <a:ext cx="792088" cy="43204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13 Rectángulo"/>
          <p:cNvSpPr/>
          <p:nvPr/>
        </p:nvSpPr>
        <p:spPr>
          <a:xfrm>
            <a:off x="5580112" y="3212976"/>
            <a:ext cx="2880320" cy="345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American Region</a:t>
            </a:r>
          </a:p>
          <a:p>
            <a:pPr algn="ctr"/>
            <a:endParaRPr lang="en-GB" sz="20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Guatemala</a:t>
            </a:r>
          </a:p>
          <a:p>
            <a:pPr marL="342900" indent="-342900">
              <a:buAutoNum type="arabicPeriod"/>
            </a:pP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Honduras</a:t>
            </a:r>
          </a:p>
          <a:p>
            <a:pPr marL="342900" indent="-342900">
              <a:buAutoNum type="arabicPeriod"/>
            </a:pP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Salvador</a:t>
            </a:r>
          </a:p>
          <a:p>
            <a:pPr marL="342900" indent="-342900">
              <a:buAutoNum type="arabicPeriod"/>
            </a:pP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Nicaragua</a:t>
            </a:r>
          </a:p>
          <a:p>
            <a:pPr marL="342900" indent="-342900">
              <a:buAutoNum type="arabicPeriod"/>
            </a:pP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Costa Rica</a:t>
            </a:r>
          </a:p>
          <a:p>
            <a:pPr marL="342900" indent="-342900">
              <a:buAutoNum type="arabicPeriod"/>
            </a:pPr>
            <a:r>
              <a: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Panama</a:t>
            </a:r>
            <a:endParaRPr lang="en-GB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Objectives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sz="2200" dirty="0" smtClean="0"/>
              <a:t>To analyse existing </a:t>
            </a:r>
            <a:r>
              <a:rPr lang="en-GB" sz="2200" dirty="0" smtClean="0">
                <a:solidFill>
                  <a:srgbClr val="00B050"/>
                </a:solidFill>
              </a:rPr>
              <a:t>procedures</a:t>
            </a:r>
            <a:r>
              <a:rPr lang="en-GB" sz="2200" dirty="0" smtClean="0"/>
              <a:t> in each country in regard to donation, extraction and transplant of human organs.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To reflect on the </a:t>
            </a:r>
            <a:r>
              <a:rPr lang="en-GB" sz="2200" dirty="0" smtClean="0">
                <a:solidFill>
                  <a:srgbClr val="00B050"/>
                </a:solidFill>
              </a:rPr>
              <a:t>prohibitions </a:t>
            </a:r>
            <a:r>
              <a:rPr lang="en-GB" sz="2200" dirty="0" smtClean="0"/>
              <a:t>of unethical practices relating to transplants and related </a:t>
            </a:r>
            <a:r>
              <a:rPr lang="en-GB" sz="2200" dirty="0" smtClean="0">
                <a:solidFill>
                  <a:srgbClr val="00B050"/>
                </a:solidFill>
              </a:rPr>
              <a:t>punishment.</a:t>
            </a:r>
          </a:p>
          <a:p>
            <a:pPr marL="457200" indent="-457200">
              <a:buFontTx/>
              <a:buAutoNum type="arabicPeriod"/>
            </a:pPr>
            <a:r>
              <a:rPr lang="en-GB" sz="2200" dirty="0" smtClean="0"/>
              <a:t>To review </a:t>
            </a:r>
            <a:r>
              <a:rPr lang="en-GB" sz="2200" dirty="0" smtClean="0">
                <a:solidFill>
                  <a:srgbClr val="00B050"/>
                </a:solidFill>
              </a:rPr>
              <a:t>institutional/legal systems </a:t>
            </a:r>
            <a:r>
              <a:rPr lang="en-GB" sz="2200" dirty="0" smtClean="0"/>
              <a:t>for organ donation and transplants, with a special focus on existing </a:t>
            </a:r>
            <a:r>
              <a:rPr lang="en-GB" sz="2200" dirty="0" smtClean="0">
                <a:solidFill>
                  <a:srgbClr val="00B050"/>
                </a:solidFill>
              </a:rPr>
              <a:t>gaps and vulnerabilities </a:t>
            </a:r>
            <a:r>
              <a:rPr lang="en-GB" sz="2200" dirty="0" smtClean="0"/>
              <a:t>in the above-mentioned systems and how this can impact the proliferation of cases of </a:t>
            </a:r>
            <a:r>
              <a:rPr lang="en-GB" sz="2200" dirty="0" smtClean="0">
                <a:solidFill>
                  <a:srgbClr val="00B050"/>
                </a:solidFill>
              </a:rPr>
              <a:t>trafficking in persons</a:t>
            </a:r>
            <a:r>
              <a:rPr lang="en-GB" sz="2200" dirty="0" smtClean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GB" sz="2200" dirty="0" smtClean="0"/>
              <a:t>To analyse the </a:t>
            </a:r>
            <a:r>
              <a:rPr lang="en-GB" sz="2200" dirty="0" smtClean="0">
                <a:solidFill>
                  <a:srgbClr val="00B050"/>
                </a:solidFill>
              </a:rPr>
              <a:t>conditions that cause populations </a:t>
            </a:r>
            <a:r>
              <a:rPr lang="en-GB" sz="2200" dirty="0" smtClean="0"/>
              <a:t>in vulnerable situations to become victims of this crime</a:t>
            </a:r>
            <a:r>
              <a:rPr lang="en-GB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Organ</a:t>
            </a:r>
            <a:r>
              <a:rPr lang="es-ES" dirty="0" smtClean="0"/>
              <a:t> </a:t>
            </a:r>
            <a:r>
              <a:rPr lang="es-ES" dirty="0" err="1" smtClean="0"/>
              <a:t>Transplantation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752E47-CAB5-4045-8838-BE1A081DA9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539552" y="1412776"/>
            <a:ext cx="7848872" cy="144016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¿WHAT IS ORGAN TRANSPLANTATION?</a:t>
            </a:r>
            <a:endParaRPr lang="es-CO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s-E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Complex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medical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procedure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that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consists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moving</a:t>
            </a:r>
            <a:r>
              <a:rPr lang="es-ES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</a:t>
            </a:r>
            <a:r>
              <a:rPr lang="es-ES" sz="1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  <a:r>
              <a:rPr lang="es-ES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</a:t>
            </a:r>
            <a:r>
              <a:rPr lang="es-ES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</a:t>
            </a:r>
            <a:r>
              <a:rPr lang="es-ES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one</a:t>
            </a:r>
            <a:r>
              <a:rPr lang="es-ES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body</a:t>
            </a:r>
            <a:r>
              <a:rPr lang="es-ES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 </a:t>
            </a:r>
            <a:r>
              <a:rPr lang="es-ES" sz="1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another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es-ES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transplanted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replaces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and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assumes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function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receipient´s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damaged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</a:t>
            </a:r>
            <a:endParaRPr lang="es-ES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Users\siete\Pictures\kjlk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24944"/>
            <a:ext cx="2521788" cy="3816424"/>
          </a:xfrm>
          <a:prstGeom prst="rect">
            <a:avLst/>
          </a:prstGeom>
          <a:noFill/>
        </p:spPr>
      </p:pic>
      <p:sp>
        <p:nvSpPr>
          <p:cNvPr id="10" name="9 Elipse"/>
          <p:cNvSpPr/>
          <p:nvPr/>
        </p:nvSpPr>
        <p:spPr>
          <a:xfrm>
            <a:off x="539552" y="3717032"/>
            <a:ext cx="3024336" cy="208823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¿WHICH </a:t>
            </a:r>
            <a:r>
              <a:rPr lang="es-CO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ORGANS AND TISSUES </a:t>
            </a:r>
            <a:r>
              <a:rPr lang="es-CO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MAY BE TRANSPLANTED?</a:t>
            </a:r>
            <a:endParaRPr lang="es-ES" sz="1600" dirty="0"/>
          </a:p>
        </p:txBody>
      </p:sp>
      <p:sp>
        <p:nvSpPr>
          <p:cNvPr id="11" name="10 Flecha abajo"/>
          <p:cNvSpPr/>
          <p:nvPr/>
        </p:nvSpPr>
        <p:spPr>
          <a:xfrm>
            <a:off x="1691680" y="2708920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Flecha derecha"/>
          <p:cNvSpPr/>
          <p:nvPr/>
        </p:nvSpPr>
        <p:spPr>
          <a:xfrm>
            <a:off x="3347864" y="458112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7308304" y="3429000"/>
            <a:ext cx="1629776" cy="273630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</a:t>
            </a:r>
            <a:r>
              <a:rPr lang="es-CO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Kidney</a:t>
            </a:r>
            <a:endParaRPr lang="es-CO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</a:t>
            </a:r>
            <a:r>
              <a:rPr lang="es-CO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Liver</a:t>
            </a:r>
            <a:endParaRPr lang="es-CO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</a:t>
            </a:r>
            <a:r>
              <a:rPr lang="es-CO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Heart</a:t>
            </a:r>
            <a:endParaRPr lang="es-CO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</a:t>
            </a:r>
            <a:r>
              <a:rPr lang="es-CO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Lung</a:t>
            </a:r>
            <a:endParaRPr lang="es-CO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</a:t>
            </a:r>
            <a:r>
              <a:rPr lang="es-CO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Pancreas</a:t>
            </a:r>
            <a:endParaRPr lang="es-CO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</a:t>
            </a:r>
            <a:r>
              <a:rPr lang="es-CO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Intestine</a:t>
            </a:r>
            <a:endParaRPr lang="es-CO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Clarification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4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4" name="3 Rectángulo redondeado"/>
          <p:cNvSpPr/>
          <p:nvPr/>
        </p:nvSpPr>
        <p:spPr>
          <a:xfrm>
            <a:off x="179512" y="1484784"/>
            <a:ext cx="8712968" cy="2664296"/>
          </a:xfrm>
          <a:prstGeom prst="round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000" b="1" dirty="0" smtClean="0">
                <a:solidFill>
                  <a:srgbClr val="00B050"/>
                </a:solidFill>
              </a:rPr>
              <a:t>This study has focused on </a:t>
            </a:r>
            <a:r>
              <a:rPr lang="en-GB" sz="2000" b="1" dirty="0" smtClean="0">
                <a:solidFill>
                  <a:srgbClr val="FF0000"/>
                </a:solidFill>
              </a:rPr>
              <a:t>KIDNEYS </a:t>
            </a:r>
            <a:r>
              <a:rPr lang="en-GB" sz="2000" b="1" dirty="0" smtClean="0">
                <a:solidFill>
                  <a:srgbClr val="00B050"/>
                </a:solidFill>
              </a:rPr>
              <a:t>since only kidney transplants are performed in the majority of countries.</a:t>
            </a:r>
          </a:p>
          <a:p>
            <a:pPr algn="just"/>
            <a:r>
              <a:rPr lang="en-GB" sz="2000" b="1" dirty="0" smtClean="0">
                <a:solidFill>
                  <a:srgbClr val="00B050"/>
                </a:solidFill>
              </a:rPr>
              <a:t>The cases of organ trafficking that may be related to situations of trafficking in persons and that have been investigated in the region and around the world are for kidneys:</a:t>
            </a:r>
          </a:p>
          <a:p>
            <a:pPr marL="457200" indent="-457200" algn="just">
              <a:buAutoNum type="alphaLcParenR"/>
            </a:pPr>
            <a:r>
              <a:rPr lang="en-GB" sz="2000" b="1" dirty="0" smtClean="0">
                <a:solidFill>
                  <a:srgbClr val="00B050"/>
                </a:solidFill>
              </a:rPr>
              <a:t>More commercialized;</a:t>
            </a:r>
          </a:p>
          <a:p>
            <a:pPr marL="457200" indent="-457200" algn="just">
              <a:buAutoNum type="alphaLcParenR"/>
            </a:pPr>
            <a:r>
              <a:rPr lang="en-GB" sz="2000" b="1" dirty="0" smtClean="0">
                <a:solidFill>
                  <a:srgbClr val="00B050"/>
                </a:solidFill>
              </a:rPr>
              <a:t>An increase in the number of persons with chronic renal failure;</a:t>
            </a:r>
          </a:p>
          <a:p>
            <a:pPr marL="457200" indent="-457200" algn="just">
              <a:buAutoNum type="alphaLcParenR"/>
            </a:pPr>
            <a:r>
              <a:rPr lang="en-GB" sz="2000" b="1" dirty="0" smtClean="0">
                <a:solidFill>
                  <a:srgbClr val="00B050"/>
                </a:solidFill>
              </a:rPr>
              <a:t>Surgery is less complicated.</a:t>
            </a:r>
            <a:endParaRPr lang="en-GB" sz="20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siete\Pictures\Los Riñ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93095"/>
            <a:ext cx="6696744" cy="2304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GB" sz="2200" b="1" dirty="0" smtClean="0">
                <a:solidFill>
                  <a:srgbClr val="00B050"/>
                </a:solidFill>
              </a:rPr>
              <a:t>Significant differences </a:t>
            </a:r>
            <a:r>
              <a:rPr lang="en-GB" sz="2200" dirty="0" smtClean="0"/>
              <a:t>in transplant practices between countries of the Northern Triangle and Nicaragua, Costa Rica and Panama.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200" dirty="0" smtClean="0"/>
              <a:t>Only </a:t>
            </a:r>
            <a:r>
              <a:rPr lang="en-GB" sz="2200" b="1" dirty="0" smtClean="0">
                <a:solidFill>
                  <a:srgbClr val="00B050"/>
                </a:solidFill>
              </a:rPr>
              <a:t>kidney transplants </a:t>
            </a:r>
            <a:r>
              <a:rPr lang="en-GB" sz="2200" dirty="0" smtClean="0"/>
              <a:t>are performed in the majority of countries, except for Costa Rica, where other transplants are performed as well.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200" dirty="0" smtClean="0"/>
              <a:t>Guatemala, Costa Rica and Panama: </a:t>
            </a:r>
            <a:r>
              <a:rPr lang="en-GB" sz="2200" b="1" dirty="0" smtClean="0">
                <a:solidFill>
                  <a:srgbClr val="00B050"/>
                </a:solidFill>
              </a:rPr>
              <a:t>living and deceased donors</a:t>
            </a:r>
            <a:r>
              <a:rPr lang="en-GB" sz="2200" dirty="0" smtClean="0"/>
              <a:t>. El Salvador, Honduras y Nicaragua: only living donors.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200" b="1" dirty="0" smtClean="0">
                <a:solidFill>
                  <a:srgbClr val="00B050"/>
                </a:solidFill>
              </a:rPr>
              <a:t>Absence of cases </a:t>
            </a:r>
            <a:r>
              <a:rPr lang="en-GB" sz="2200" dirty="0" smtClean="0"/>
              <a:t>reported or under investigation or prosecution, relating to illicit extraction of organs in trafficking in persons (except for Costa Rica).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200" b="1" dirty="0" smtClean="0">
                <a:solidFill>
                  <a:srgbClr val="00B050"/>
                </a:solidFill>
              </a:rPr>
              <a:t>Absence of statistical data </a:t>
            </a:r>
            <a:r>
              <a:rPr lang="en-GB" sz="2200" dirty="0" smtClean="0"/>
              <a:t>(or discrepancies between different sources) about transplants and, frequently, about situations of trafficking in persons. 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IOM - General Presentation for American law students_June 1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OM - General Presentation for American law students_June 17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OM - General Presentation for American law students_June 1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1985</TotalTime>
  <Words>818</Words>
  <Application>Microsoft Office PowerPoint</Application>
  <PresentationFormat>On-screen Show (4:3)</PresentationFormat>
  <Paragraphs>137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Tema1</vt:lpstr>
      <vt:lpstr>PowerPoint Presentation</vt:lpstr>
      <vt:lpstr>PowerPoint Presentation</vt:lpstr>
      <vt:lpstr> Background </vt:lpstr>
      <vt:lpstr> </vt:lpstr>
      <vt:lpstr>Primary Objective  of the Study</vt:lpstr>
      <vt:lpstr>Specific Objectives</vt:lpstr>
      <vt:lpstr>Organ Transplantation</vt:lpstr>
      <vt:lpstr>Clarification</vt:lpstr>
      <vt:lpstr>Findings</vt:lpstr>
      <vt:lpstr>Vulnerabilities</vt:lpstr>
      <vt:lpstr>Vulnerabilities</vt:lpstr>
      <vt:lpstr>PowerPoint Presentation</vt:lpstr>
      <vt:lpstr>Vulnerabilities</vt:lpstr>
      <vt:lpstr>Challenges</vt:lpstr>
      <vt:lpstr>Challenges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siete</dc:creator>
  <cp:lastModifiedBy>MUÑOZ Maribel</cp:lastModifiedBy>
  <cp:revision>78</cp:revision>
  <dcterms:created xsi:type="dcterms:W3CDTF">2014-06-07T16:46:28Z</dcterms:created>
  <dcterms:modified xsi:type="dcterms:W3CDTF">2014-06-24T01:06:43Z</dcterms:modified>
</cp:coreProperties>
</file>