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952" autoAdjust="0"/>
  </p:normalViewPr>
  <p:slideViewPr>
    <p:cSldViewPr snapToGrid="0">
      <p:cViewPr varScale="1">
        <p:scale>
          <a:sx n="50" d="100"/>
          <a:sy n="50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6C5E0-0CC0-4929-8DCB-99D772CE11E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AE9D-40B9-4869-862A-33B056F5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9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Importancia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acuerdos</a:t>
            </a:r>
            <a:r>
              <a:rPr lang="en-US" dirty="0"/>
              <a:t> </a:t>
            </a:r>
            <a:r>
              <a:rPr lang="en-US" dirty="0" err="1"/>
              <a:t>bilaterales</a:t>
            </a:r>
            <a:r>
              <a:rPr lang="en-US" dirty="0"/>
              <a:t> y </a:t>
            </a:r>
            <a:r>
              <a:rPr lang="en-US" dirty="0" err="1"/>
              <a:t>negocaciacion</a:t>
            </a:r>
            <a:r>
              <a:rPr lang="en-US" dirty="0"/>
              <a:t> – (</a:t>
            </a:r>
            <a:r>
              <a:rPr lang="en-US" dirty="0" err="1"/>
              <a:t>ver</a:t>
            </a:r>
            <a:r>
              <a:rPr lang="en-US" dirty="0"/>
              <a:t> modulo OIM) modulo C slide 4) – </a:t>
            </a:r>
            <a:r>
              <a:rPr lang="en-US" dirty="0" err="1"/>
              <a:t>negociacion</a:t>
            </a:r>
            <a:r>
              <a:rPr lang="en-US" dirty="0"/>
              <a:t> para la </a:t>
            </a:r>
            <a:r>
              <a:rPr lang="en-US" dirty="0" err="1"/>
              <a:t>cooperacion</a:t>
            </a:r>
            <a:r>
              <a:rPr lang="en-US" dirty="0"/>
              <a:t> entre min. </a:t>
            </a:r>
            <a:r>
              <a:rPr lang="en-US" dirty="0" err="1"/>
              <a:t>trabajo</a:t>
            </a:r>
            <a:r>
              <a:rPr lang="en-US" dirty="0"/>
              <a:t> y </a:t>
            </a:r>
            <a:r>
              <a:rPr lang="en-US" dirty="0" err="1"/>
              <a:t>cancillerias</a:t>
            </a:r>
            <a:r>
              <a:rPr lang="en-US" dirty="0"/>
              <a:t>/</a:t>
            </a:r>
            <a:r>
              <a:rPr lang="en-US" dirty="0" err="1"/>
              <a:t>consulados</a:t>
            </a:r>
            <a:r>
              <a:rPr lang="en-US" dirty="0"/>
              <a:t>.</a:t>
            </a:r>
          </a:p>
          <a:p>
            <a:r>
              <a:rPr lang="en-US" dirty="0" err="1"/>
              <a:t>Procesos</a:t>
            </a:r>
            <a:r>
              <a:rPr lang="en-US" dirty="0"/>
              <a:t> </a:t>
            </a:r>
            <a:r>
              <a:rPr lang="en-US" dirty="0" err="1"/>
              <a:t>consultivos</a:t>
            </a:r>
            <a:r>
              <a:rPr lang="en-US" dirty="0"/>
              <a:t> regionals – CRM </a:t>
            </a:r>
          </a:p>
          <a:p>
            <a:r>
              <a:rPr lang="en-US" dirty="0" err="1"/>
              <a:t>Funciones</a:t>
            </a:r>
            <a:r>
              <a:rPr lang="en-US" dirty="0"/>
              <a:t> : que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pudieran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las </a:t>
            </a:r>
            <a:r>
              <a:rPr lang="en-US" dirty="0" err="1"/>
              <a:t>cancillerias</a:t>
            </a:r>
            <a:r>
              <a:rPr lang="en-US" dirty="0"/>
              <a:t> y min </a:t>
            </a:r>
            <a:r>
              <a:rPr lang="en-US" dirty="0" err="1"/>
              <a:t>trabajo</a:t>
            </a:r>
            <a:r>
              <a:rPr lang="en-US" dirty="0"/>
              <a:t>. </a:t>
            </a:r>
          </a:p>
          <a:p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Retos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+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Desafios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: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agencias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de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reclutamiento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 -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cual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es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el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reto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para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los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agentes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consulares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? (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Esto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se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abordaria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tambein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en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el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trabajod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de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grupo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 del primer </a:t>
            </a:r>
            <a:r>
              <a:rPr lang="en-US" dirty="0" err="1">
                <a:solidFill>
                  <a:srgbClr val="FF0000"/>
                </a:solidFill>
                <a:highlight>
                  <a:srgbClr val="FF0000"/>
                </a:highlight>
              </a:rPr>
              <a:t>dia</a:t>
            </a:r>
            <a:r>
              <a:rPr lang="en-US" dirty="0">
                <a:solidFill>
                  <a:srgbClr val="FF0000"/>
                </a:solidFill>
                <a:highlight>
                  <a:srgbClr val="FF0000"/>
                </a:highlight>
              </a:rPr>
              <a:t>)</a:t>
            </a:r>
          </a:p>
          <a:p>
            <a:r>
              <a:rPr lang="en-US" dirty="0" err="1"/>
              <a:t>Reconocimiento</a:t>
            </a:r>
            <a:r>
              <a:rPr lang="en-US" dirty="0"/>
              <a:t> de </a:t>
            </a:r>
            <a:r>
              <a:rPr lang="en-US" dirty="0" err="1"/>
              <a:t>competencias</a:t>
            </a:r>
            <a:r>
              <a:rPr lang="en-US" dirty="0"/>
              <a:t> – </a:t>
            </a:r>
            <a:r>
              <a:rPr lang="en-US" dirty="0" err="1"/>
              <a:t>rol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consulados</a:t>
            </a:r>
            <a:r>
              <a:rPr lang="en-US" dirty="0"/>
              <a:t>?</a:t>
            </a:r>
          </a:p>
          <a:p>
            <a:r>
              <a:rPr lang="en-US" dirty="0"/>
              <a:t>Enhance </a:t>
            </a:r>
            <a:r>
              <a:rPr lang="en-US" dirty="0" err="1"/>
              <a:t>employablity</a:t>
            </a:r>
            <a:r>
              <a:rPr lang="en-US" dirty="0"/>
              <a:t> – para </a:t>
            </a:r>
            <a:r>
              <a:rPr lang="en-US" dirty="0" err="1"/>
              <a:t>hacer</a:t>
            </a:r>
            <a:r>
              <a:rPr lang="en-US" dirty="0"/>
              <a:t> que </a:t>
            </a:r>
            <a:r>
              <a:rPr lang="en-US" dirty="0" err="1"/>
              <a:t>sean</a:t>
            </a:r>
            <a:r>
              <a:rPr lang="en-US" dirty="0"/>
              <a:t> mas </a:t>
            </a:r>
            <a:r>
              <a:rPr lang="en-US" dirty="0" err="1"/>
              <a:t>dirigidos</a:t>
            </a:r>
            <a:r>
              <a:rPr lang="en-US" dirty="0"/>
              <a:t> a </a:t>
            </a:r>
            <a:r>
              <a:rPr lang="en-US" dirty="0" err="1"/>
              <a:t>sectores</a:t>
            </a:r>
            <a:r>
              <a:rPr lang="en-US" dirty="0"/>
              <a:t> </a:t>
            </a:r>
            <a:r>
              <a:rPr lang="en-US" dirty="0" err="1"/>
              <a:t>estrategicos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81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359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868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1" y="1885950"/>
            <a:ext cx="2946867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49"/>
            <a:ext cx="2927351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6" y="1885950"/>
            <a:ext cx="2936241" cy="57626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49"/>
            <a:ext cx="2946795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7" y="1885950"/>
            <a:ext cx="2932113" cy="57626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7" y="2571749"/>
            <a:ext cx="2932113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44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394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484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361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130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106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491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558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8803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73600" y="-109867"/>
            <a:ext cx="12578800" cy="6968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248823" y="284124"/>
            <a:ext cx="8210000" cy="304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l">
              <a:lnSpc>
                <a:spcPct val="115000"/>
              </a:lnSpc>
            </a:pPr>
            <a:r>
              <a:rPr lang="en" sz="44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4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>
              <a:lnSpc>
                <a:spcPct val="115000"/>
              </a:lnSpc>
            </a:pPr>
            <a:r>
              <a:rPr lang="en" sz="44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 algn="l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44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4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indent="0"/>
            <a:endParaRPr sz="4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73600" y="-109867"/>
            <a:ext cx="2126800" cy="46172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51100" y="1615533"/>
            <a:ext cx="2662800" cy="1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6400" b="1" kern="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6400" b="1" ker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44711" y="5141345"/>
            <a:ext cx="3462239" cy="1461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58824" y="5001725"/>
            <a:ext cx="1345033" cy="1740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52368" y="5302721"/>
            <a:ext cx="2992000" cy="113866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73600" y="4432100"/>
            <a:ext cx="12578800" cy="21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9807785" y="48934"/>
            <a:ext cx="1718300" cy="4617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2247262" y="3324124"/>
            <a:ext cx="5980877" cy="95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 defTabSz="1219170">
              <a:lnSpc>
                <a:spcPct val="115000"/>
              </a:lnSpc>
              <a:buClr>
                <a:srgbClr val="595959"/>
              </a:buClr>
            </a:pPr>
            <a:r>
              <a:rPr lang="es-ES" sz="2133" kern="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2133" kern="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 defTabSz="1219170">
              <a:lnSpc>
                <a:spcPct val="115000"/>
              </a:lnSpc>
              <a:buClr>
                <a:srgbClr val="595959"/>
              </a:buClr>
            </a:pPr>
            <a:r>
              <a:rPr lang="es-ES" sz="2133" kern="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51290" y="5241027"/>
            <a:ext cx="2544801" cy="1262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15C-F1EA-4F8C-883F-B7C9BE917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11" y="992767"/>
            <a:ext cx="11360800" cy="226766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ACTIVIDAD DE GRUPO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D7409-D710-4476-9D1E-C1E3F2302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VULNERABILIDADES DES LAS PERSONAS TRABAJADORAS MIGRANTES</a:t>
            </a:r>
          </a:p>
        </p:txBody>
      </p:sp>
    </p:spTree>
    <p:extLst>
      <p:ext uri="{BB962C8B-B14F-4D97-AF65-F5344CB8AC3E}">
        <p14:creationId xmlns:p14="http://schemas.microsoft.com/office/powerpoint/2010/main" val="55882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B950B-263B-4F2E-942F-2581D9B87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397000"/>
            <a:ext cx="6645600" cy="4694833"/>
          </a:xfrm>
        </p:spPr>
        <p:txBody>
          <a:bodyPr/>
          <a:lstStyle/>
          <a:p>
            <a:pPr marL="186262" indent="0">
              <a:buNone/>
            </a:pPr>
            <a:r>
              <a:rPr lang="es-CR" sz="2400" dirty="0">
                <a:solidFill>
                  <a:schemeClr val="bg1"/>
                </a:solidFill>
              </a:rPr>
              <a:t>La persona migrante tiene diferentes características y necesidades de protección según la etapa de migración en la cual se encuentre (</a:t>
            </a:r>
            <a:r>
              <a:rPr lang="es-CR" sz="2400" b="1" dirty="0">
                <a:solidFill>
                  <a:schemeClr val="bg1"/>
                </a:solidFill>
              </a:rPr>
              <a:t>etapa pre-migratoria, etapa migratoria y etapa post-migratoria</a:t>
            </a:r>
            <a:r>
              <a:rPr lang="es-CR" sz="2400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pPr marL="186262" indent="0">
              <a:buNone/>
            </a:pPr>
            <a:endParaRPr lang="es-CR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A group of people walking down the street&#10;&#10;Description generated with very high confidence">
            <a:extLst>
              <a:ext uri="{FF2B5EF4-FFF2-40B4-BE49-F238E27FC236}">
                <a16:creationId xmlns:a16="http://schemas.microsoft.com/office/drawing/2014/main" id="{1CE9EAFD-BF80-4E15-B978-CFA2AE2A3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776" y="1397000"/>
            <a:ext cx="5180524" cy="376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160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Oswald</vt:lpstr>
      <vt:lpstr>Simple Light</vt:lpstr>
      <vt:lpstr>PowerPoint Presentation</vt:lpstr>
      <vt:lpstr>ACTIVIDAD DE GRUPO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MACCHIAVELLO Michela</dc:creator>
  <cp:lastModifiedBy>RODAS Renán</cp:lastModifiedBy>
  <cp:revision>5</cp:revision>
  <dcterms:created xsi:type="dcterms:W3CDTF">2018-04-24T00:18:53Z</dcterms:created>
  <dcterms:modified xsi:type="dcterms:W3CDTF">2018-04-25T21:17:24Z</dcterms:modified>
</cp:coreProperties>
</file>