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82" r:id="rId2"/>
  </p:sldMasterIdLst>
  <p:notesMasterIdLst>
    <p:notesMasterId r:id="rId27"/>
  </p:notesMasterIdLst>
  <p:handoutMasterIdLst>
    <p:handoutMasterId r:id="rId28"/>
  </p:handoutMasterIdLst>
  <p:sldIdLst>
    <p:sldId id="311" r:id="rId3"/>
    <p:sldId id="483" r:id="rId4"/>
    <p:sldId id="473" r:id="rId5"/>
    <p:sldId id="482" r:id="rId6"/>
    <p:sldId id="489" r:id="rId7"/>
    <p:sldId id="488" r:id="rId8"/>
    <p:sldId id="490" r:id="rId9"/>
    <p:sldId id="491" r:id="rId10"/>
    <p:sldId id="493" r:id="rId11"/>
    <p:sldId id="494" r:id="rId12"/>
    <p:sldId id="498" r:id="rId13"/>
    <p:sldId id="497" r:id="rId14"/>
    <p:sldId id="499" r:id="rId15"/>
    <p:sldId id="496" r:id="rId16"/>
    <p:sldId id="486" r:id="rId17"/>
    <p:sldId id="454" r:id="rId18"/>
    <p:sldId id="452" r:id="rId19"/>
    <p:sldId id="455" r:id="rId20"/>
    <p:sldId id="500" r:id="rId21"/>
    <p:sldId id="501" r:id="rId22"/>
    <p:sldId id="502" r:id="rId23"/>
    <p:sldId id="503" r:id="rId24"/>
    <p:sldId id="504" r:id="rId25"/>
    <p:sldId id="359" r:id="rId26"/>
  </p:sldIdLst>
  <p:sldSz cx="9144000" cy="6858000" type="screen4x3"/>
  <p:notesSz cx="6669088" cy="9926638"/>
  <p:custDataLst>
    <p:tags r:id="rId29"/>
  </p:custDataLst>
  <p:defaultTextStyle>
    <a:defPPr>
      <a:defRPr lang="en-US"/>
    </a:defPPr>
    <a:lvl1pPr algn="l" rtl="0" fontAlgn="base">
      <a:lnSpc>
        <a:spcPct val="90000"/>
      </a:lnSpc>
      <a:spcBef>
        <a:spcPct val="20000"/>
      </a:spcBef>
      <a:spcAft>
        <a:spcPct val="0"/>
      </a:spcAft>
      <a:defRPr sz="3200" kern="1200">
        <a:solidFill>
          <a:schemeClr val="tx1"/>
        </a:solidFill>
        <a:latin typeface="Arial" charset="0"/>
        <a:ea typeface="+mn-ea"/>
        <a:cs typeface="+mn-cs"/>
      </a:defRPr>
    </a:lvl1pPr>
    <a:lvl2pPr marL="457200" algn="l" rtl="0" fontAlgn="base">
      <a:lnSpc>
        <a:spcPct val="90000"/>
      </a:lnSpc>
      <a:spcBef>
        <a:spcPct val="20000"/>
      </a:spcBef>
      <a:spcAft>
        <a:spcPct val="0"/>
      </a:spcAft>
      <a:defRPr sz="3200" kern="1200">
        <a:solidFill>
          <a:schemeClr val="tx1"/>
        </a:solidFill>
        <a:latin typeface="Arial" charset="0"/>
        <a:ea typeface="+mn-ea"/>
        <a:cs typeface="+mn-cs"/>
      </a:defRPr>
    </a:lvl2pPr>
    <a:lvl3pPr marL="914400" algn="l" rtl="0" fontAlgn="base">
      <a:lnSpc>
        <a:spcPct val="90000"/>
      </a:lnSpc>
      <a:spcBef>
        <a:spcPct val="20000"/>
      </a:spcBef>
      <a:spcAft>
        <a:spcPct val="0"/>
      </a:spcAft>
      <a:defRPr sz="3200" kern="1200">
        <a:solidFill>
          <a:schemeClr val="tx1"/>
        </a:solidFill>
        <a:latin typeface="Arial" charset="0"/>
        <a:ea typeface="+mn-ea"/>
        <a:cs typeface="+mn-cs"/>
      </a:defRPr>
    </a:lvl3pPr>
    <a:lvl4pPr marL="1371600" algn="l" rtl="0" fontAlgn="base">
      <a:lnSpc>
        <a:spcPct val="90000"/>
      </a:lnSpc>
      <a:spcBef>
        <a:spcPct val="20000"/>
      </a:spcBef>
      <a:spcAft>
        <a:spcPct val="0"/>
      </a:spcAft>
      <a:defRPr sz="3200" kern="1200">
        <a:solidFill>
          <a:schemeClr val="tx1"/>
        </a:solidFill>
        <a:latin typeface="Arial" charset="0"/>
        <a:ea typeface="+mn-ea"/>
        <a:cs typeface="+mn-cs"/>
      </a:defRPr>
    </a:lvl4pPr>
    <a:lvl5pPr marL="1828800" algn="l" rtl="0" fontAlgn="base">
      <a:lnSpc>
        <a:spcPct val="90000"/>
      </a:lnSpc>
      <a:spcBef>
        <a:spcPct val="2000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AS Karina" initials="K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9900"/>
    <a:srgbClr val="FF6600"/>
    <a:srgbClr val="00CCFF"/>
    <a:srgbClr val="FF0000"/>
    <a:srgbClr val="33C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8" autoAdjust="0"/>
    <p:restoredTop sz="68114" autoAdjust="0"/>
  </p:normalViewPr>
  <p:slideViewPr>
    <p:cSldViewPr>
      <p:cViewPr varScale="1">
        <p:scale>
          <a:sx n="48" d="100"/>
          <a:sy n="48" d="100"/>
        </p:scale>
        <p:origin x="-1530" y="-96"/>
      </p:cViewPr>
      <p:guideLst>
        <p:guide orient="horz" pos="2160"/>
        <p:guide pos="2880"/>
      </p:guideLst>
    </p:cSldViewPr>
  </p:slideViewPr>
  <p:notesTextViewPr>
    <p:cViewPr>
      <p:scale>
        <a:sx n="66" d="100"/>
        <a:sy n="66" d="100"/>
      </p:scale>
      <p:origin x="0" y="0"/>
    </p:cViewPr>
  </p:notesTextViewPr>
  <p:sorterViewPr>
    <p:cViewPr>
      <p:scale>
        <a:sx n="66" d="100"/>
        <a:sy n="66" d="100"/>
      </p:scale>
      <p:origin x="0" y="9672"/>
    </p:cViewPr>
  </p:sorterViewPr>
  <p:notesViewPr>
    <p:cSldViewPr>
      <p:cViewPr varScale="1">
        <p:scale>
          <a:sx n="79" d="100"/>
          <a:sy n="79" d="100"/>
        </p:scale>
        <p:origin x="-3966"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lvl1pPr defTabSz="920750">
              <a:lnSpc>
                <a:spcPct val="100000"/>
              </a:lnSpc>
              <a:spcBef>
                <a:spcPct val="0"/>
              </a:spcBef>
              <a:defRPr sz="1200"/>
            </a:lvl1pPr>
          </a:lstStyle>
          <a:p>
            <a:pPr>
              <a:defRPr/>
            </a:pPr>
            <a:endParaRPr lang="en-US" altLang="en-US"/>
          </a:p>
        </p:txBody>
      </p:sp>
      <p:sp>
        <p:nvSpPr>
          <p:cNvPr id="14339" name="Rectangle 3"/>
          <p:cNvSpPr>
            <a:spLocks noGrp="1" noChangeArrowheads="1"/>
          </p:cNvSpPr>
          <p:nvPr>
            <p:ph type="dt" sz="quarter" idx="1"/>
          </p:nvPr>
        </p:nvSpPr>
        <p:spPr bwMode="auto">
          <a:xfrm>
            <a:off x="3776866" y="0"/>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lvl1pPr algn="r" defTabSz="920750">
              <a:lnSpc>
                <a:spcPct val="100000"/>
              </a:lnSpc>
              <a:spcBef>
                <a:spcPct val="0"/>
              </a:spcBef>
              <a:defRPr sz="1200"/>
            </a:lvl1pPr>
          </a:lstStyle>
          <a:p>
            <a:pPr>
              <a:defRPr/>
            </a:pPr>
            <a:endParaRPr lang="en-US" altLang="en-US"/>
          </a:p>
        </p:txBody>
      </p:sp>
      <p:sp>
        <p:nvSpPr>
          <p:cNvPr id="14340" name="Rectangle 4"/>
          <p:cNvSpPr>
            <a:spLocks noGrp="1" noChangeArrowheads="1"/>
          </p:cNvSpPr>
          <p:nvPr>
            <p:ph type="ftr" sz="quarter" idx="2"/>
          </p:nvPr>
        </p:nvSpPr>
        <p:spPr bwMode="auto">
          <a:xfrm>
            <a:off x="0" y="9430226"/>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b" anchorCtr="0" compatLnSpc="1">
            <a:prstTxWarp prst="textNoShape">
              <a:avLst/>
            </a:prstTxWarp>
          </a:bodyPr>
          <a:lstStyle>
            <a:lvl1pPr defTabSz="920750">
              <a:lnSpc>
                <a:spcPct val="100000"/>
              </a:lnSpc>
              <a:spcBef>
                <a:spcPct val="0"/>
              </a:spcBef>
              <a:defRPr sz="1200"/>
            </a:lvl1pPr>
          </a:lstStyle>
          <a:p>
            <a:pPr>
              <a:defRPr/>
            </a:pPr>
            <a:endParaRPr lang="en-US" altLang="en-US"/>
          </a:p>
        </p:txBody>
      </p:sp>
      <p:sp>
        <p:nvSpPr>
          <p:cNvPr id="14341" name="Rectangle 5"/>
          <p:cNvSpPr>
            <a:spLocks noGrp="1" noChangeArrowheads="1"/>
          </p:cNvSpPr>
          <p:nvPr>
            <p:ph type="sldNum" sz="quarter" idx="3"/>
          </p:nvPr>
        </p:nvSpPr>
        <p:spPr bwMode="auto">
          <a:xfrm>
            <a:off x="3776866" y="9430226"/>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b" anchorCtr="0" compatLnSpc="1">
            <a:prstTxWarp prst="textNoShape">
              <a:avLst/>
            </a:prstTxWarp>
          </a:bodyPr>
          <a:lstStyle>
            <a:lvl1pPr algn="r" defTabSz="920750">
              <a:lnSpc>
                <a:spcPct val="100000"/>
              </a:lnSpc>
              <a:spcBef>
                <a:spcPct val="0"/>
              </a:spcBef>
              <a:defRPr sz="1200"/>
            </a:lvl1pPr>
          </a:lstStyle>
          <a:p>
            <a:pPr>
              <a:defRPr/>
            </a:pPr>
            <a:fld id="{29C6BC82-90F6-44C5-A157-FE4FDAE4111C}" type="slidenum">
              <a:rPr lang="en-US" altLang="en-US"/>
              <a:pPr>
                <a:defRPr/>
              </a:pPr>
              <a:t>‹#›</a:t>
            </a:fld>
            <a:endParaRPr lang="en-US" altLang="en-US"/>
          </a:p>
        </p:txBody>
      </p:sp>
    </p:spTree>
    <p:extLst>
      <p:ext uri="{BB962C8B-B14F-4D97-AF65-F5344CB8AC3E}">
        <p14:creationId xmlns:p14="http://schemas.microsoft.com/office/powerpoint/2010/main" val="125587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lvl1pPr defTabSz="920750">
              <a:lnSpc>
                <a:spcPct val="100000"/>
              </a:lnSpc>
              <a:spcBef>
                <a:spcPct val="0"/>
              </a:spcBef>
              <a:defRPr sz="1200"/>
            </a:lvl1pPr>
          </a:lstStyle>
          <a:p>
            <a:pPr>
              <a:defRPr/>
            </a:pPr>
            <a:endParaRPr lang="en-US" altLang="en-US"/>
          </a:p>
        </p:txBody>
      </p:sp>
      <p:sp>
        <p:nvSpPr>
          <p:cNvPr id="13315" name="Rectangle 3"/>
          <p:cNvSpPr>
            <a:spLocks noGrp="1" noChangeArrowheads="1"/>
          </p:cNvSpPr>
          <p:nvPr>
            <p:ph type="dt" idx="1"/>
          </p:nvPr>
        </p:nvSpPr>
        <p:spPr bwMode="auto">
          <a:xfrm>
            <a:off x="3776866" y="0"/>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lvl1pPr algn="r" defTabSz="920750">
              <a:lnSpc>
                <a:spcPct val="100000"/>
              </a:lnSpc>
              <a:spcBef>
                <a:spcPct val="0"/>
              </a:spcBef>
              <a:defRPr sz="1200"/>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66598" y="4715113"/>
            <a:ext cx="5335893" cy="446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430226"/>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b" anchorCtr="0" compatLnSpc="1">
            <a:prstTxWarp prst="textNoShape">
              <a:avLst/>
            </a:prstTxWarp>
          </a:bodyPr>
          <a:lstStyle>
            <a:lvl1pPr defTabSz="920750">
              <a:lnSpc>
                <a:spcPct val="100000"/>
              </a:lnSpc>
              <a:spcBef>
                <a:spcPct val="0"/>
              </a:spcBef>
              <a:defRPr sz="1200"/>
            </a:lvl1pPr>
          </a:lstStyle>
          <a:p>
            <a:pPr>
              <a:defRPr/>
            </a:pPr>
            <a:endParaRPr lang="en-US" altLang="en-US"/>
          </a:p>
        </p:txBody>
      </p:sp>
      <p:sp>
        <p:nvSpPr>
          <p:cNvPr id="13319" name="Rectangle 7"/>
          <p:cNvSpPr>
            <a:spLocks noGrp="1" noChangeArrowheads="1"/>
          </p:cNvSpPr>
          <p:nvPr>
            <p:ph type="sldNum" sz="quarter" idx="5"/>
          </p:nvPr>
        </p:nvSpPr>
        <p:spPr bwMode="auto">
          <a:xfrm>
            <a:off x="3776866" y="9430226"/>
            <a:ext cx="2890665" cy="49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7" rIns="92135" bIns="46067" numCol="1" anchor="b" anchorCtr="0" compatLnSpc="1">
            <a:prstTxWarp prst="textNoShape">
              <a:avLst/>
            </a:prstTxWarp>
          </a:bodyPr>
          <a:lstStyle>
            <a:lvl1pPr algn="r" defTabSz="920750">
              <a:lnSpc>
                <a:spcPct val="100000"/>
              </a:lnSpc>
              <a:spcBef>
                <a:spcPct val="0"/>
              </a:spcBef>
              <a:defRPr sz="1200"/>
            </a:lvl1pPr>
          </a:lstStyle>
          <a:p>
            <a:pPr>
              <a:defRPr/>
            </a:pPr>
            <a:fld id="{27B8F31E-4F99-428D-A64A-FEAEBBAF31F2}" type="slidenum">
              <a:rPr lang="en-US" altLang="en-US"/>
              <a:pPr>
                <a:defRPr/>
              </a:pPr>
              <a:t>‹#›</a:t>
            </a:fld>
            <a:endParaRPr lang="en-US" altLang="en-US"/>
          </a:p>
        </p:txBody>
      </p:sp>
    </p:spTree>
    <p:extLst>
      <p:ext uri="{BB962C8B-B14F-4D97-AF65-F5344CB8AC3E}">
        <p14:creationId xmlns:p14="http://schemas.microsoft.com/office/powerpoint/2010/main" val="3199115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0750" eaLnBrk="0" hangingPunct="0">
              <a:spcBef>
                <a:spcPct val="30000"/>
              </a:spcBef>
              <a:defRPr sz="1200">
                <a:solidFill>
                  <a:schemeClr val="tx1"/>
                </a:solidFill>
                <a:latin typeface="Arial" charset="0"/>
              </a:defRPr>
            </a:lvl1pPr>
            <a:lvl2pPr marL="742950" indent="-285750" defTabSz="920750" eaLnBrk="0" hangingPunct="0">
              <a:spcBef>
                <a:spcPct val="30000"/>
              </a:spcBef>
              <a:defRPr sz="1200">
                <a:solidFill>
                  <a:schemeClr val="tx1"/>
                </a:solidFill>
                <a:latin typeface="Arial" charset="0"/>
              </a:defRPr>
            </a:lvl2pPr>
            <a:lvl3pPr marL="1143000" indent="-228600" defTabSz="920750" eaLnBrk="0" hangingPunct="0">
              <a:spcBef>
                <a:spcPct val="30000"/>
              </a:spcBef>
              <a:defRPr sz="1200">
                <a:solidFill>
                  <a:schemeClr val="tx1"/>
                </a:solidFill>
                <a:latin typeface="Arial" charset="0"/>
              </a:defRPr>
            </a:lvl3pPr>
            <a:lvl4pPr marL="1600200" indent="-228600" defTabSz="920750" eaLnBrk="0" hangingPunct="0">
              <a:spcBef>
                <a:spcPct val="30000"/>
              </a:spcBef>
              <a:defRPr sz="1200">
                <a:solidFill>
                  <a:schemeClr val="tx1"/>
                </a:solidFill>
                <a:latin typeface="Arial" charset="0"/>
              </a:defRPr>
            </a:lvl4pPr>
            <a:lvl5pPr marL="2057400" indent="-228600" defTabSz="920750" eaLnBrk="0" hangingPunct="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D09F03D-38C7-4A78-837A-77FB4C8B53AC}" type="slidenum">
              <a:rPr lang="en-US" altLang="en-US" smtClean="0"/>
              <a:pPr eaLnBrk="1" hangingPunct="1">
                <a:spcBef>
                  <a:spcPct val="0"/>
                </a:spcBef>
              </a:pPr>
              <a:t>1</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3995754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852488" y="744538"/>
            <a:ext cx="4964112" cy="3722687"/>
          </a:xfrm>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ea typeface="ヒラギノ角ゴ Pro W3" charset="-128"/>
              </a:rPr>
              <a:t>Rights relevant to this phase: </a:t>
            </a:r>
            <a:r>
              <a:rPr lang="en-US" altLang="en-US" dirty="0" smtClean="0">
                <a:ea typeface="ヒラギノ角ゴ Pro W3" charset="-128"/>
              </a:rPr>
              <a:t>Application of the principle of non-</a:t>
            </a:r>
            <a:r>
              <a:rPr lang="en-US" altLang="en-US" dirty="0" err="1" smtClean="0">
                <a:ea typeface="ヒラギノ角ゴ Pro W3" charset="-128"/>
              </a:rPr>
              <a:t>refoulement</a:t>
            </a:r>
            <a:r>
              <a:rPr lang="en-US" altLang="en-US" dirty="0" smtClean="0">
                <a:ea typeface="ヒラギノ角ゴ Pro W3" charset="-128"/>
              </a:rPr>
              <a:t> </a:t>
            </a:r>
            <a:r>
              <a:rPr lang="en-US" altLang="en-US" b="1" dirty="0" smtClean="0">
                <a:ea typeface="ヒラギノ角ゴ Pro W3" charset="-128"/>
              </a:rPr>
              <a:t>(which, combining Refugee Law and Human Rights Law principles, means that no one should be sent back to a place where his life or freedom would be threatened or where he or she would be submitted to conditions or treatments contrary to his or her dignity)</a:t>
            </a:r>
            <a:r>
              <a:rPr lang="en-US" altLang="en-US" dirty="0" smtClean="0">
                <a:ea typeface="ヒラギノ角ゴ Pro W3" charset="-128"/>
              </a:rPr>
              <a:t>; </a:t>
            </a:r>
          </a:p>
          <a:p>
            <a:endParaRPr lang="en-US" altLang="en-US" dirty="0" smtClean="0">
              <a:ea typeface="ヒラギノ角ゴ Pro W3" charset="-128"/>
            </a:endParaRPr>
          </a:p>
          <a:p>
            <a:r>
              <a:rPr lang="en-US" altLang="en-US" dirty="0" smtClean="0">
                <a:ea typeface="ヒラギノ角ゴ Pro W3" charset="-128"/>
              </a:rPr>
              <a:t>Right to voluntary return, in safety and with dignity; </a:t>
            </a:r>
          </a:p>
          <a:p>
            <a:endParaRPr lang="en-US" altLang="en-US" dirty="0" smtClean="0">
              <a:ea typeface="ヒラギノ角ゴ Pro W3" charset="-128"/>
            </a:endParaRPr>
          </a:p>
          <a:p>
            <a:r>
              <a:rPr lang="en-US" altLang="en-US" dirty="0" smtClean="0">
                <a:ea typeface="ヒラギノ角ゴ Pro W3" charset="-128"/>
              </a:rPr>
              <a:t>Right to be informed of the existing options and to participate in the planning of return; </a:t>
            </a:r>
          </a:p>
          <a:p>
            <a:endParaRPr lang="en-US" altLang="en-US" dirty="0" smtClean="0">
              <a:ea typeface="ヒラギノ角ゴ Pro W3" charset="-128"/>
            </a:endParaRPr>
          </a:p>
          <a:p>
            <a:r>
              <a:rPr lang="en-US" altLang="en-US" dirty="0" smtClean="0">
                <a:ea typeface="ヒラギノ角ゴ Pro W3" charset="-128"/>
              </a:rPr>
              <a:t>Right to adequate standard of living, </a:t>
            </a:r>
            <a:r>
              <a:rPr lang="en-US" altLang="en-US" b="1" dirty="0" smtClean="0">
                <a:ea typeface="ヒラギノ角ゴ Pro W3" charset="-128"/>
              </a:rPr>
              <a:t>including essential food and potable water, appropriate clothing and essential medical services and sanitation</a:t>
            </a:r>
            <a:r>
              <a:rPr lang="en-US" altLang="en-US" dirty="0" smtClean="0">
                <a:ea typeface="ヒラギノ角ゴ Pro W3" charset="-128"/>
              </a:rPr>
              <a:t>; </a:t>
            </a:r>
          </a:p>
          <a:p>
            <a:endParaRPr lang="en-US" altLang="en-US" dirty="0" smtClean="0">
              <a:ea typeface="ヒラギノ角ゴ Pro W3" charset="-128"/>
            </a:endParaRPr>
          </a:p>
          <a:p>
            <a:r>
              <a:rPr lang="en-US" altLang="en-US" dirty="0" smtClean="0">
                <a:ea typeface="ヒラギノ角ゴ Pro W3" charset="-128"/>
              </a:rPr>
              <a:t>Right to housing; </a:t>
            </a:r>
          </a:p>
          <a:p>
            <a:endParaRPr lang="en-US" altLang="en-US" dirty="0" smtClean="0">
              <a:ea typeface="ヒラギノ角ゴ Pro W3" charset="-128"/>
            </a:endParaRPr>
          </a:p>
          <a:p>
            <a:r>
              <a:rPr lang="en-US" altLang="en-US" dirty="0" smtClean="0">
                <a:ea typeface="ヒラギノ角ゴ Pro W3" charset="-128"/>
              </a:rPr>
              <a:t>Right to access to employment or livelihood; </a:t>
            </a:r>
          </a:p>
          <a:p>
            <a:endParaRPr lang="en-US" altLang="en-US" dirty="0" smtClean="0">
              <a:ea typeface="ヒラギノ角ゴ Pro W3" charset="-128"/>
            </a:endParaRPr>
          </a:p>
          <a:p>
            <a:r>
              <a:rPr lang="en-US" altLang="en-US" dirty="0" smtClean="0">
                <a:ea typeface="ヒラギノ角ゴ Pro W3" charset="-128"/>
              </a:rPr>
              <a:t>Right to recover possession or properties left behind; </a:t>
            </a:r>
          </a:p>
          <a:p>
            <a:endParaRPr lang="en-US" altLang="en-US" dirty="0" smtClean="0">
              <a:ea typeface="ヒラギノ角ゴ Pro W3" charset="-128"/>
            </a:endParaRPr>
          </a:p>
          <a:p>
            <a:r>
              <a:rPr lang="en-US" altLang="en-US" dirty="0" smtClean="0">
                <a:ea typeface="ヒラギノ角ゴ Pro W3" charset="-128"/>
              </a:rPr>
              <a:t>Right to access to justice and to compensation. </a:t>
            </a:r>
          </a:p>
          <a:p>
            <a:endParaRPr lang="en-US" altLang="en-US" dirty="0" smtClean="0">
              <a:ea typeface="ヒラギノ角ゴ Pro W3" charset="-128"/>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ea typeface="ヒラギノ角ゴ Pro W3" charset="-128"/>
              </a:defRPr>
            </a:lvl1pPr>
            <a:lvl2pPr marL="742950" indent="-285750">
              <a:defRPr sz="2400" b="1" i="1">
                <a:solidFill>
                  <a:schemeClr val="tx1"/>
                </a:solidFill>
                <a:latin typeface="Arial" charset="0"/>
                <a:ea typeface="ヒラギノ角ゴ Pro W3" charset="-128"/>
              </a:defRPr>
            </a:lvl2pPr>
            <a:lvl3pPr marL="1143000" indent="-228600">
              <a:defRPr sz="2400" b="1" i="1">
                <a:solidFill>
                  <a:schemeClr val="tx1"/>
                </a:solidFill>
                <a:latin typeface="Arial" charset="0"/>
                <a:ea typeface="ヒラギノ角ゴ Pro W3" charset="-128"/>
              </a:defRPr>
            </a:lvl3pPr>
            <a:lvl4pPr marL="1600200" indent="-228600">
              <a:defRPr sz="2400" b="1" i="1">
                <a:solidFill>
                  <a:schemeClr val="tx1"/>
                </a:solidFill>
                <a:latin typeface="Arial" charset="0"/>
                <a:ea typeface="ヒラギノ角ゴ Pro W3" charset="-128"/>
              </a:defRPr>
            </a:lvl4pPr>
            <a:lvl5pPr marL="2057400" indent="-228600">
              <a:defRPr sz="2400" b="1" i="1">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b="1" i="1">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b="1" i="1">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b="1" i="1">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b="1" i="1">
                <a:solidFill>
                  <a:schemeClr val="tx1"/>
                </a:solidFill>
                <a:latin typeface="Arial" charset="0"/>
                <a:ea typeface="ヒラギノ角ゴ Pro W3" charset="-128"/>
              </a:defRPr>
            </a:lvl9pPr>
          </a:lstStyle>
          <a:p>
            <a:fld id="{D994DA72-19F9-4113-84BE-B9B9451DD65D}" type="slidenum">
              <a:rPr lang="en-US" altLang="en-US" sz="1200" b="0" i="0" smtClean="0"/>
              <a:pPr/>
              <a:t>11</a:t>
            </a:fld>
            <a:endParaRPr lang="en-US" altLang="en-US" sz="1200" b="0" i="0" smtClean="0"/>
          </a:p>
        </p:txBody>
      </p:sp>
    </p:spTree>
    <p:extLst>
      <p:ext uri="{BB962C8B-B14F-4D97-AF65-F5344CB8AC3E}">
        <p14:creationId xmlns:p14="http://schemas.microsoft.com/office/powerpoint/2010/main" val="148230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852488" y="744538"/>
            <a:ext cx="4964112" cy="3722687"/>
          </a:xfrm>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smtClean="0">
                <a:ea typeface="ヒラギノ角ゴ Pro W3" charset="-128"/>
              </a:rPr>
              <a:t>Rights relevant to this phase: </a:t>
            </a:r>
            <a:r>
              <a:rPr lang="en-US" altLang="en-US" dirty="0" smtClean="0">
                <a:ea typeface="ヒラギノ角ゴ Pro W3" charset="-128"/>
              </a:rPr>
              <a:t>Application of the principle of non-</a:t>
            </a:r>
            <a:r>
              <a:rPr lang="en-US" altLang="en-US" dirty="0" err="1" smtClean="0">
                <a:ea typeface="ヒラギノ角ゴ Pro W3" charset="-128"/>
              </a:rPr>
              <a:t>refoulement</a:t>
            </a:r>
            <a:r>
              <a:rPr lang="en-US" altLang="en-US" dirty="0" smtClean="0">
                <a:ea typeface="ヒラギノ角ゴ Pro W3" charset="-128"/>
              </a:rPr>
              <a:t> </a:t>
            </a:r>
            <a:r>
              <a:rPr lang="en-US" altLang="en-US" b="1" dirty="0" smtClean="0">
                <a:ea typeface="ヒラギノ角ゴ Pro W3" charset="-128"/>
              </a:rPr>
              <a:t>(which, combining Refugee Law and Human Rights Law principles, means that no one should be sent back to a place where his life or freedom would be threatened or where he or she would be submitted to conditions or treatments contrary to his or her dignity)</a:t>
            </a:r>
            <a:r>
              <a:rPr lang="en-US" altLang="en-US" dirty="0" smtClean="0">
                <a:ea typeface="ヒラギノ角ゴ Pro W3" charset="-128"/>
              </a:rPr>
              <a:t>; </a:t>
            </a:r>
          </a:p>
          <a:p>
            <a:endParaRPr lang="en-US" altLang="en-US" dirty="0" smtClean="0">
              <a:ea typeface="ヒラギノ角ゴ Pro W3" charset="-128"/>
            </a:endParaRPr>
          </a:p>
          <a:p>
            <a:r>
              <a:rPr lang="en-US" altLang="en-US" dirty="0" smtClean="0">
                <a:ea typeface="ヒラギノ角ゴ Pro W3" charset="-128"/>
              </a:rPr>
              <a:t>Right to voluntary return, in safety and with dignity; </a:t>
            </a:r>
          </a:p>
          <a:p>
            <a:endParaRPr lang="en-US" altLang="en-US" dirty="0" smtClean="0">
              <a:ea typeface="ヒラギノ角ゴ Pro W3" charset="-128"/>
            </a:endParaRPr>
          </a:p>
          <a:p>
            <a:r>
              <a:rPr lang="en-US" altLang="en-US" dirty="0" smtClean="0">
                <a:ea typeface="ヒラギノ角ゴ Pro W3" charset="-128"/>
              </a:rPr>
              <a:t>Right to be informed of the existing options and to participate in the planning of return; </a:t>
            </a:r>
          </a:p>
          <a:p>
            <a:endParaRPr lang="en-US" altLang="en-US" dirty="0" smtClean="0">
              <a:ea typeface="ヒラギノ角ゴ Pro W3" charset="-128"/>
            </a:endParaRPr>
          </a:p>
          <a:p>
            <a:r>
              <a:rPr lang="en-US" altLang="en-US" dirty="0" smtClean="0">
                <a:ea typeface="ヒラギノ角ゴ Pro W3" charset="-128"/>
              </a:rPr>
              <a:t>Right to adequate standard of living, </a:t>
            </a:r>
            <a:r>
              <a:rPr lang="en-US" altLang="en-US" b="1" dirty="0" smtClean="0">
                <a:ea typeface="ヒラギノ角ゴ Pro W3" charset="-128"/>
              </a:rPr>
              <a:t>including essential food and potable water, appropriate clothing and essential medical services and sanitation</a:t>
            </a:r>
            <a:r>
              <a:rPr lang="en-US" altLang="en-US" dirty="0" smtClean="0">
                <a:ea typeface="ヒラギノ角ゴ Pro W3" charset="-128"/>
              </a:rPr>
              <a:t>; </a:t>
            </a:r>
          </a:p>
          <a:p>
            <a:endParaRPr lang="en-US" altLang="en-US" dirty="0" smtClean="0">
              <a:ea typeface="ヒラギノ角ゴ Pro W3" charset="-128"/>
            </a:endParaRPr>
          </a:p>
          <a:p>
            <a:r>
              <a:rPr lang="en-US" altLang="en-US" dirty="0" smtClean="0">
                <a:ea typeface="ヒラギノ角ゴ Pro W3" charset="-128"/>
              </a:rPr>
              <a:t>Right to housing; </a:t>
            </a:r>
          </a:p>
          <a:p>
            <a:endParaRPr lang="en-US" altLang="en-US" dirty="0" smtClean="0">
              <a:ea typeface="ヒラギノ角ゴ Pro W3" charset="-128"/>
            </a:endParaRPr>
          </a:p>
          <a:p>
            <a:r>
              <a:rPr lang="en-US" altLang="en-US" dirty="0" smtClean="0">
                <a:ea typeface="ヒラギノ角ゴ Pro W3" charset="-128"/>
              </a:rPr>
              <a:t>Right to access to employment or livelihood; </a:t>
            </a:r>
          </a:p>
          <a:p>
            <a:endParaRPr lang="en-US" altLang="en-US" dirty="0" smtClean="0">
              <a:ea typeface="ヒラギノ角ゴ Pro W3" charset="-128"/>
            </a:endParaRPr>
          </a:p>
          <a:p>
            <a:r>
              <a:rPr lang="en-US" altLang="en-US" dirty="0" smtClean="0">
                <a:ea typeface="ヒラギノ角ゴ Pro W3" charset="-128"/>
              </a:rPr>
              <a:t>Right to recover possession or properties left behind; </a:t>
            </a:r>
          </a:p>
          <a:p>
            <a:endParaRPr lang="en-US" altLang="en-US" dirty="0" smtClean="0">
              <a:ea typeface="ヒラギノ角ゴ Pro W3" charset="-128"/>
            </a:endParaRPr>
          </a:p>
          <a:p>
            <a:r>
              <a:rPr lang="en-US" altLang="en-US" dirty="0" smtClean="0">
                <a:ea typeface="ヒラギノ角ゴ Pro W3" charset="-128"/>
              </a:rPr>
              <a:t>Right to access to justice and to compensation. </a:t>
            </a:r>
          </a:p>
          <a:p>
            <a:endParaRPr lang="en-US" altLang="en-US" dirty="0" smtClean="0">
              <a:ea typeface="ヒラギノ角ゴ Pro W3" charset="-128"/>
            </a:endParaRPr>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ea typeface="ヒラギノ角ゴ Pro W3" charset="-128"/>
              </a:defRPr>
            </a:lvl1pPr>
            <a:lvl2pPr marL="742950" indent="-285750">
              <a:defRPr sz="2400" b="1" i="1">
                <a:solidFill>
                  <a:schemeClr val="tx1"/>
                </a:solidFill>
                <a:latin typeface="Arial" charset="0"/>
                <a:ea typeface="ヒラギノ角ゴ Pro W3" charset="-128"/>
              </a:defRPr>
            </a:lvl2pPr>
            <a:lvl3pPr marL="1143000" indent="-228600">
              <a:defRPr sz="2400" b="1" i="1">
                <a:solidFill>
                  <a:schemeClr val="tx1"/>
                </a:solidFill>
                <a:latin typeface="Arial" charset="0"/>
                <a:ea typeface="ヒラギノ角ゴ Pro W3" charset="-128"/>
              </a:defRPr>
            </a:lvl3pPr>
            <a:lvl4pPr marL="1600200" indent="-228600">
              <a:defRPr sz="2400" b="1" i="1">
                <a:solidFill>
                  <a:schemeClr val="tx1"/>
                </a:solidFill>
                <a:latin typeface="Arial" charset="0"/>
                <a:ea typeface="ヒラギノ角ゴ Pro W3" charset="-128"/>
              </a:defRPr>
            </a:lvl4pPr>
            <a:lvl5pPr marL="2057400" indent="-228600">
              <a:defRPr sz="2400" b="1" i="1">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b="1" i="1">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b="1" i="1">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b="1" i="1">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b="1" i="1">
                <a:solidFill>
                  <a:schemeClr val="tx1"/>
                </a:solidFill>
                <a:latin typeface="Arial" charset="0"/>
                <a:ea typeface="ヒラギノ角ゴ Pro W3" charset="-128"/>
              </a:defRPr>
            </a:lvl9pPr>
          </a:lstStyle>
          <a:p>
            <a:fld id="{D994DA72-19F9-4113-84BE-B9B9451DD65D}" type="slidenum">
              <a:rPr lang="en-US" altLang="en-US" sz="1200" b="0" i="0" smtClean="0">
                <a:solidFill>
                  <a:prstClr val="black"/>
                </a:solidFill>
              </a:rPr>
              <a:pPr/>
              <a:t>12</a:t>
            </a:fld>
            <a:endParaRPr lang="en-US" altLang="en-US" sz="1200" b="0" i="0" smtClean="0">
              <a:solidFill>
                <a:prstClr val="black"/>
              </a:solidFill>
            </a:endParaRPr>
          </a:p>
        </p:txBody>
      </p:sp>
    </p:spTree>
    <p:extLst>
      <p:ext uri="{BB962C8B-B14F-4D97-AF65-F5344CB8AC3E}">
        <p14:creationId xmlns:p14="http://schemas.microsoft.com/office/powerpoint/2010/main" val="161726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1" dirty="0" smtClean="0"/>
              <a:t>New MECC division at IOM</a:t>
            </a:r>
          </a:p>
          <a:p>
            <a:r>
              <a:rPr lang="en-US" b="0" dirty="0" smtClean="0"/>
              <a:t>For more on MECC activities, see:</a:t>
            </a:r>
            <a:r>
              <a:rPr lang="en-US" b="0" baseline="0" dirty="0" smtClean="0"/>
              <a:t> </a:t>
            </a:r>
            <a:r>
              <a:rPr lang="en-US" b="0" dirty="0" smtClean="0"/>
              <a:t>http://www.iom.int/cms/envmig </a:t>
            </a:r>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14</a:t>
            </a:fld>
            <a:endParaRPr lang="en-US" altLang="en-US"/>
          </a:p>
        </p:txBody>
      </p:sp>
    </p:spTree>
    <p:extLst>
      <p:ext uri="{BB962C8B-B14F-4D97-AF65-F5344CB8AC3E}">
        <p14:creationId xmlns:p14="http://schemas.microsoft.com/office/powerpoint/2010/main" val="1334746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1" dirty="0" err="1" smtClean="0"/>
              <a:t>Climate</a:t>
            </a:r>
            <a:r>
              <a:rPr lang="fr-CH" b="1" dirty="0" smtClean="0"/>
              <a:t> </a:t>
            </a:r>
            <a:r>
              <a:rPr lang="fr-CH" b="1" dirty="0" err="1" smtClean="0"/>
              <a:t>negotiations</a:t>
            </a:r>
            <a:endParaRPr lang="fr-CH" b="1" dirty="0" smtClean="0"/>
          </a:p>
          <a:p>
            <a:r>
              <a:rPr lang="en-US" sz="1200" b="0" i="0" u="none" strike="noStrike" kern="1200" baseline="0" dirty="0" smtClean="0">
                <a:solidFill>
                  <a:schemeClr val="tx1"/>
                </a:solidFill>
                <a:latin typeface="Arial" charset="0"/>
                <a:ea typeface="+mn-ea"/>
                <a:cs typeface="+mn-cs"/>
              </a:rPr>
              <a:t>climate issues must be part of migration policy debates and human mobility considerations must be part of climate negotiations</a:t>
            </a:r>
          </a:p>
          <a:p>
            <a:r>
              <a:rPr lang="en-US" dirty="0" smtClean="0"/>
              <a:t>IOM’s work within the UNFCCC framework since 2006, aims to engage with UNFCCC, states and partners to bring human mobility on the climate negotiations agenda and to position the organization as a key player on the management of climate induced migration</a:t>
            </a:r>
            <a:endParaRPr lang="en-US" sz="1200" b="0" i="0" u="none" strike="noStrike" kern="1200" baseline="0" dirty="0" smtClean="0">
              <a:solidFill>
                <a:schemeClr val="tx1"/>
              </a:solidFill>
              <a:latin typeface="Arial" charset="0"/>
              <a:ea typeface="+mn-ea"/>
              <a:cs typeface="+mn-cs"/>
            </a:endParaRPr>
          </a:p>
          <a:p>
            <a:r>
              <a:rPr lang="en-US" sz="1200" b="0" i="0" kern="1200" dirty="0" smtClean="0">
                <a:solidFill>
                  <a:schemeClr val="tx1"/>
                </a:solidFill>
                <a:effectLst/>
                <a:latin typeface="Arial" charset="0"/>
                <a:ea typeface="+mn-ea"/>
                <a:cs typeface="+mn-cs"/>
              </a:rPr>
              <a:t>Example</a:t>
            </a:r>
            <a:r>
              <a:rPr lang="en-US" sz="1200" b="0" i="0" kern="1200" baseline="0" dirty="0" smtClean="0">
                <a:solidFill>
                  <a:schemeClr val="tx1"/>
                </a:solidFill>
                <a:effectLst/>
                <a:latin typeface="Arial" charset="0"/>
                <a:ea typeface="+mn-ea"/>
                <a:cs typeface="+mn-cs"/>
              </a:rPr>
              <a:t> of IOM efforts: </a:t>
            </a:r>
            <a:r>
              <a:rPr lang="en-US" sz="1200" b="0" i="0" kern="1200" dirty="0" smtClean="0">
                <a:solidFill>
                  <a:schemeClr val="tx1"/>
                </a:solidFill>
                <a:effectLst/>
                <a:latin typeface="Arial" charset="0"/>
                <a:ea typeface="+mn-ea"/>
                <a:cs typeface="+mn-cs"/>
              </a:rPr>
              <a:t>IOM actively contributed to a number of events at the</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21</a:t>
            </a:r>
            <a:r>
              <a:rPr lang="en-US" sz="1200" b="0" i="0" kern="1200" baseline="30000" dirty="0" smtClean="0">
                <a:solidFill>
                  <a:schemeClr val="tx1"/>
                </a:solidFill>
                <a:effectLst/>
                <a:latin typeface="Arial" charset="0"/>
                <a:ea typeface="+mn-ea"/>
                <a:cs typeface="+mn-cs"/>
              </a:rPr>
              <a:t>st</a:t>
            </a:r>
            <a:r>
              <a:rPr lang="en-US" sz="1200" b="0" i="0" kern="1200" dirty="0" smtClean="0">
                <a:solidFill>
                  <a:schemeClr val="tx1"/>
                </a:solidFill>
                <a:effectLst/>
                <a:latin typeface="Arial" charset="0"/>
                <a:ea typeface="+mn-ea"/>
                <a:cs typeface="+mn-cs"/>
              </a:rPr>
              <a:t> Conference of the Parties (COP20) climate change negotiations that took place in Lima, Peru</a:t>
            </a:r>
            <a:r>
              <a:rPr lang="en-US" sz="1200" b="0" i="0" kern="1200" baseline="0" dirty="0" smtClean="0">
                <a:solidFill>
                  <a:schemeClr val="tx1"/>
                </a:solidFill>
                <a:effectLst/>
                <a:latin typeface="Arial" charset="0"/>
                <a:ea typeface="+mn-ea"/>
                <a:cs typeface="+mn-cs"/>
              </a:rPr>
              <a:t> in 2014</a:t>
            </a:r>
            <a:endParaRPr lang="fr-CH" b="1" dirty="0" smtClean="0"/>
          </a:p>
          <a:p>
            <a:endParaRPr lang="fr-CH" b="1" dirty="0" smtClean="0"/>
          </a:p>
          <a:p>
            <a:r>
              <a:rPr lang="fr-CH" b="1" dirty="0" smtClean="0"/>
              <a:t>The </a:t>
            </a:r>
            <a:r>
              <a:rPr lang="fr-CH" b="1" dirty="0" err="1" smtClean="0"/>
              <a:t>development</a:t>
            </a:r>
            <a:r>
              <a:rPr lang="fr-CH" b="1" dirty="0" smtClean="0"/>
              <a:t> of the </a:t>
            </a:r>
            <a:r>
              <a:rPr lang="fr-CH" b="1" dirty="0" err="1" smtClean="0"/>
              <a:t>Sustainable</a:t>
            </a:r>
            <a:r>
              <a:rPr lang="fr-CH" b="1" dirty="0" smtClean="0"/>
              <a:t> </a:t>
            </a:r>
            <a:r>
              <a:rPr lang="fr-CH" b="1" dirty="0" err="1" smtClean="0"/>
              <a:t>Development</a:t>
            </a:r>
            <a:r>
              <a:rPr lang="fr-CH" b="1" dirty="0" smtClean="0"/>
              <a:t> Goals (SDG)</a:t>
            </a:r>
          </a:p>
          <a:p>
            <a:r>
              <a:rPr lang="fr-CH" b="0" dirty="0" smtClean="0"/>
              <a:t>For</a:t>
            </a:r>
            <a:r>
              <a:rPr lang="fr-CH" b="0" baseline="0" dirty="0" smtClean="0"/>
              <a:t> more information, </a:t>
            </a:r>
            <a:r>
              <a:rPr lang="fr-CH" b="0" baseline="0" dirty="0" err="1" smtClean="0"/>
              <a:t>see</a:t>
            </a:r>
            <a:r>
              <a:rPr lang="fr-CH" b="0" baseline="0" dirty="0" smtClean="0"/>
              <a:t>: http://www.iom.int/cms/post2015 </a:t>
            </a:r>
            <a:endParaRPr lang="fr-CH" b="0" dirty="0" smtClean="0"/>
          </a:p>
          <a:p>
            <a:endParaRPr lang="fr-CH" dirty="0" smtClean="0"/>
          </a:p>
          <a:p>
            <a:r>
              <a:rPr lang="fr-CH" b="1" dirty="0" smtClean="0"/>
              <a:t>DRR (</a:t>
            </a:r>
            <a:r>
              <a:rPr lang="fr-CH" b="1" dirty="0" err="1" smtClean="0"/>
              <a:t>Disaster</a:t>
            </a:r>
            <a:r>
              <a:rPr lang="fr-CH" b="1" dirty="0" smtClean="0"/>
              <a:t> </a:t>
            </a:r>
            <a:r>
              <a:rPr lang="fr-CH" b="1" dirty="0" err="1" smtClean="0"/>
              <a:t>Risk</a:t>
            </a:r>
            <a:r>
              <a:rPr lang="fr-CH" b="1" dirty="0" smtClean="0"/>
              <a:t> </a:t>
            </a:r>
            <a:r>
              <a:rPr lang="fr-CH" b="1" dirty="0" err="1" smtClean="0"/>
              <a:t>Reduction</a:t>
            </a:r>
            <a:r>
              <a:rPr lang="fr-CH" b="1" dirty="0" smtClean="0"/>
              <a:t>) </a:t>
            </a:r>
            <a:r>
              <a:rPr lang="en-US" sz="1200" b="1" i="0" u="none" strike="noStrike" kern="1200" baseline="0" dirty="0" smtClean="0">
                <a:solidFill>
                  <a:schemeClr val="tx1"/>
                </a:solidFill>
                <a:latin typeface="Arial" charset="0"/>
                <a:ea typeface="+mn-ea"/>
                <a:cs typeface="+mn-cs"/>
              </a:rPr>
              <a:t>Hyogo Framework for Action 2005–2015: Building the Resilience of Nations and Communities to Disasters</a:t>
            </a:r>
            <a:endParaRPr lang="fr-CH" b="1" dirty="0" smtClean="0"/>
          </a:p>
          <a:p>
            <a:r>
              <a:rPr lang="en-US" sz="1200" b="0" i="0" kern="1200" dirty="0" smtClean="0">
                <a:solidFill>
                  <a:schemeClr val="tx1"/>
                </a:solidFill>
                <a:effectLst/>
                <a:latin typeface="Arial" charset="0"/>
                <a:ea typeface="+mn-ea"/>
                <a:cs typeface="+mn-cs"/>
              </a:rPr>
              <a:t>The Hyogo Framework outlines five priorities for action, and offers guiding principles and practical means for achieving disaster resilience</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Since the current Hyogo Framework for Action (HFA) has limited recognition of human mobility as a driver of risk, the post-2015 agreement on disaster risk reduction (DRR) (HFA2) must adequately recognize mobility as a fundamental human process that – although can increase risk – can also be central to building resilience.</a:t>
            </a:r>
            <a:endParaRPr lang="fr-CH" dirty="0" smtClean="0"/>
          </a:p>
          <a:p>
            <a:endParaRPr lang="fr-CH"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b="1" dirty="0" smtClean="0"/>
              <a:t>Humanitarian </a:t>
            </a:r>
            <a:r>
              <a:rPr lang="fr-CH" b="1" dirty="0" err="1" smtClean="0"/>
              <a:t>Summit</a:t>
            </a:r>
            <a:endParaRPr lang="fr-CH" b="1" dirty="0" smtClean="0"/>
          </a:p>
          <a:p>
            <a:r>
              <a:rPr lang="en-US" sz="1200" b="0" i="0" u="none" strike="noStrike" kern="1200" baseline="0" dirty="0" smtClean="0">
                <a:solidFill>
                  <a:schemeClr val="tx1"/>
                </a:solidFill>
                <a:latin typeface="Arial" charset="0"/>
                <a:ea typeface="+mn-ea"/>
                <a:cs typeface="+mn-cs"/>
              </a:rPr>
              <a:t>IOM is contributing to processes and discussions in the lead up to the World Humanitarian Summit (WHS), scheduled for May 2016, in Istanbul, Turkey, with a view to ensure migration issues are featured in the Secretary General’s report to be published before the Summit.</a:t>
            </a:r>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15</a:t>
            </a:fld>
            <a:endParaRPr lang="en-US" altLang="en-US"/>
          </a:p>
        </p:txBody>
      </p:sp>
    </p:spTree>
    <p:extLst>
      <p:ext uri="{BB962C8B-B14F-4D97-AF65-F5344CB8AC3E}">
        <p14:creationId xmlns:p14="http://schemas.microsoft.com/office/powerpoint/2010/main" val="2348170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1" dirty="0" smtClean="0"/>
              <a:t>Objective of </a:t>
            </a:r>
            <a:r>
              <a:rPr lang="fr-CH" b="1" dirty="0" err="1" smtClean="0"/>
              <a:t>IOM’s</a:t>
            </a:r>
            <a:r>
              <a:rPr lang="fr-CH" b="1" dirty="0" smtClean="0"/>
              <a:t> HBM:</a:t>
            </a:r>
          </a:p>
          <a:p>
            <a:r>
              <a:rPr lang="fr-CH" dirty="0" smtClean="0"/>
              <a:t>Humanitarian Border Management (HBM) </a:t>
            </a:r>
            <a:r>
              <a:rPr lang="fr-CH" dirty="0" err="1" smtClean="0"/>
              <a:t>activities</a:t>
            </a:r>
            <a:r>
              <a:rPr lang="fr-CH" dirty="0" smtClean="0"/>
              <a:t> </a:t>
            </a:r>
            <a:r>
              <a:rPr lang="fr-CH" dirty="0" err="1" smtClean="0"/>
              <a:t>seek</a:t>
            </a:r>
            <a:r>
              <a:rPr lang="fr-CH" dirty="0" smtClean="0"/>
              <a:t> to </a:t>
            </a:r>
            <a:r>
              <a:rPr lang="fr-CH" dirty="0" err="1" smtClean="0"/>
              <a:t>improve</a:t>
            </a:r>
            <a:r>
              <a:rPr lang="fr-CH" dirty="0" smtClean="0"/>
              <a:t> </a:t>
            </a:r>
            <a:r>
              <a:rPr lang="fr-CH" dirty="0" err="1" smtClean="0"/>
              <a:t>preparedness</a:t>
            </a:r>
            <a:r>
              <a:rPr lang="fr-CH" dirty="0" smtClean="0"/>
              <a:t> and </a:t>
            </a:r>
            <a:r>
              <a:rPr lang="fr-CH" dirty="0" err="1" smtClean="0"/>
              <a:t>responses</a:t>
            </a:r>
            <a:r>
              <a:rPr lang="fr-CH" baseline="0" dirty="0" smtClean="0"/>
              <a:t> to </a:t>
            </a:r>
            <a:r>
              <a:rPr lang="fr-CH" baseline="0" dirty="0" err="1" smtClean="0"/>
              <a:t>protect</a:t>
            </a:r>
            <a:r>
              <a:rPr lang="fr-CH" baseline="0" dirty="0" smtClean="0"/>
              <a:t> </a:t>
            </a:r>
            <a:r>
              <a:rPr lang="fr-CH" baseline="0" dirty="0" err="1" smtClean="0"/>
              <a:t>those</a:t>
            </a:r>
            <a:r>
              <a:rPr lang="fr-CH" baseline="0" dirty="0" smtClean="0"/>
              <a:t> </a:t>
            </a:r>
            <a:r>
              <a:rPr lang="fr-CH" baseline="0" dirty="0" err="1" smtClean="0"/>
              <a:t>who</a:t>
            </a:r>
            <a:r>
              <a:rPr lang="fr-CH" baseline="0" dirty="0" smtClean="0"/>
              <a:t> cross </a:t>
            </a:r>
            <a:r>
              <a:rPr lang="fr-CH" baseline="0" dirty="0" err="1" smtClean="0"/>
              <a:t>borders</a:t>
            </a:r>
            <a:r>
              <a:rPr lang="fr-CH" baseline="0" dirty="0" smtClean="0"/>
              <a:t> in emergencies, as </a:t>
            </a:r>
            <a:r>
              <a:rPr lang="fr-CH" baseline="0" dirty="0" err="1" smtClean="0"/>
              <a:t>well</a:t>
            </a:r>
            <a:r>
              <a:rPr lang="fr-CH" baseline="0" dirty="0" smtClean="0"/>
              <a:t> as to </a:t>
            </a:r>
            <a:r>
              <a:rPr lang="fr-CH" baseline="0" dirty="0" err="1" smtClean="0"/>
              <a:t>ensure</a:t>
            </a:r>
            <a:r>
              <a:rPr lang="fr-CH" baseline="0" dirty="0" smtClean="0"/>
              <a:t> </a:t>
            </a:r>
            <a:r>
              <a:rPr lang="fr-CH" baseline="0" dirty="0" err="1" smtClean="0"/>
              <a:t>that</a:t>
            </a:r>
            <a:r>
              <a:rPr lang="fr-CH" baseline="0" dirty="0" smtClean="0"/>
              <a:t> the </a:t>
            </a:r>
            <a:r>
              <a:rPr lang="fr-CH" baseline="0" dirty="0" err="1" smtClean="0"/>
              <a:t>security</a:t>
            </a:r>
            <a:r>
              <a:rPr lang="fr-CH" baseline="0" dirty="0" smtClean="0"/>
              <a:t> of the border </a:t>
            </a:r>
            <a:r>
              <a:rPr lang="fr-CH" baseline="0" dirty="0" err="1" smtClean="0"/>
              <a:t>is</a:t>
            </a:r>
            <a:r>
              <a:rPr lang="fr-CH" baseline="0" dirty="0" smtClean="0"/>
              <a:t> </a:t>
            </a:r>
            <a:r>
              <a:rPr lang="fr-CH" baseline="0" dirty="0" err="1" smtClean="0"/>
              <a:t>maintained</a:t>
            </a:r>
            <a:endParaRPr lang="fr-CH" baseline="0" dirty="0" smtClean="0"/>
          </a:p>
          <a:p>
            <a:r>
              <a:rPr lang="fr-CH" baseline="0" dirty="0" smtClean="0"/>
              <a:t>http://www.iom.int/files/live/sites/iom/files/What-We-Do/docs/IBM-Factsheet-HBM.pdf </a:t>
            </a:r>
          </a:p>
          <a:p>
            <a:endParaRPr lang="fr-CH" dirty="0" smtClean="0"/>
          </a:p>
          <a:p>
            <a:endParaRPr lang="fr-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H" altLang="en-US" b="1" dirty="0" smtClean="0"/>
              <a:t>IOM </a:t>
            </a:r>
            <a:r>
              <a:rPr lang="fr-CH" altLang="en-US" b="1" dirty="0" err="1" smtClean="0"/>
              <a:t>can</a:t>
            </a:r>
            <a:r>
              <a:rPr lang="fr-CH" altLang="en-US" b="1" dirty="0" smtClean="0"/>
              <a:t> </a:t>
            </a:r>
            <a:r>
              <a:rPr lang="fr-CH" altLang="en-US" b="1" dirty="0" err="1" smtClean="0"/>
              <a:t>provide</a:t>
            </a:r>
            <a:r>
              <a:rPr lang="fr-CH" altLang="en-US" b="1" dirty="0" smtClean="0"/>
              <a:t> support in a </a:t>
            </a:r>
            <a:r>
              <a:rPr lang="fr-CH" altLang="en-US" b="1" dirty="0" err="1" smtClean="0"/>
              <a:t>number</a:t>
            </a:r>
            <a:r>
              <a:rPr lang="fr-CH" altLang="en-US" b="1" dirty="0" smtClean="0"/>
              <a:t> of </a:t>
            </a:r>
            <a:r>
              <a:rPr lang="fr-CH" altLang="en-US" b="1" dirty="0" err="1" smtClean="0"/>
              <a:t>capacities</a:t>
            </a:r>
            <a:r>
              <a:rPr lang="fr-CH" altLang="en-US" b="1" baseline="0" dirty="0" smtClean="0"/>
              <a:t> </a:t>
            </a:r>
            <a:r>
              <a:rPr lang="fr-CH" altLang="en-US" baseline="0" dirty="0" err="1" smtClean="0"/>
              <a:t>related</a:t>
            </a:r>
            <a:r>
              <a:rPr lang="fr-CH" altLang="en-US" baseline="0" dirty="0" smtClean="0"/>
              <a:t> to HBM:</a:t>
            </a:r>
            <a:endParaRPr lang="en-US" altLang="en-US" dirty="0" smtClean="0"/>
          </a:p>
          <a:p>
            <a:r>
              <a:rPr lang="en-US" dirty="0" smtClean="0"/>
              <a:t>Assessments on HBM capacities; • Delivery of HBM training for border officials; • Drafting or review of Standard Operating Procedures (SOPs) for emergencies; • Initiation of and improvement to emergency preparedness and contingency plans; • Establishment of a referral system to assist migrants and provide humanitarian relief; • Creation of interagency cooperation mechanisms to allow for a more coherent response to crises; • Design and procurement of mobile communication and registration technology solutions; etc.</a:t>
            </a:r>
          </a:p>
          <a:p>
            <a:endParaRPr lang="fr-CH" dirty="0" smtClean="0"/>
          </a:p>
          <a:p>
            <a:r>
              <a:rPr lang="fr-CH" dirty="0" smtClean="0"/>
              <a:t>For more on HBM </a:t>
            </a:r>
            <a:r>
              <a:rPr lang="fr-CH" dirty="0" err="1" smtClean="0"/>
              <a:t>activities</a:t>
            </a:r>
            <a:r>
              <a:rPr lang="fr-CH" dirty="0" smtClean="0"/>
              <a:t>: http://www.iom.int/files/live/sites/iom/files/What-We-Do/docs/IBM-Factsheet-HBM.pdf </a:t>
            </a:r>
          </a:p>
          <a:p>
            <a:endParaRPr lang="fr-CH" dirty="0" smtClean="0"/>
          </a:p>
          <a:p>
            <a:r>
              <a:rPr lang="fr-CH" dirty="0" smtClean="0"/>
              <a:t>IOM </a:t>
            </a:r>
            <a:r>
              <a:rPr lang="fr-CH" dirty="0" err="1" smtClean="0"/>
              <a:t>also</a:t>
            </a:r>
            <a:r>
              <a:rPr lang="fr-CH" dirty="0" smtClean="0"/>
              <a:t> has </a:t>
            </a:r>
            <a:r>
              <a:rPr lang="fr-CH" dirty="0" err="1" smtClean="0"/>
              <a:t>general</a:t>
            </a:r>
            <a:r>
              <a:rPr lang="fr-CH" dirty="0" smtClean="0"/>
              <a:t> immigration and border management (IBM) </a:t>
            </a:r>
            <a:r>
              <a:rPr lang="fr-CH" dirty="0" err="1" smtClean="0"/>
              <a:t>activities</a:t>
            </a:r>
            <a:r>
              <a:rPr lang="fr-CH" dirty="0" smtClean="0"/>
              <a:t>:</a:t>
            </a:r>
          </a:p>
          <a:p>
            <a:r>
              <a:rPr lang="en-US" sz="1200" b="0" i="0" kern="1200" dirty="0" smtClean="0">
                <a:solidFill>
                  <a:schemeClr val="tx1"/>
                </a:solidFill>
                <a:effectLst/>
                <a:latin typeface="Arial" charset="0"/>
                <a:ea typeface="+mn-ea"/>
                <a:cs typeface="+mn-cs"/>
              </a:rPr>
              <a:t>IBM activities are directed at helping governments create policy, legislation, administrative structures, operational systems and the human resource base necessary to respond effectively to diverse migration and border challenges and to institute appropriate migration governance.</a:t>
            </a:r>
          </a:p>
          <a:p>
            <a:r>
              <a:rPr lang="fr-CH" sz="1200" b="0" i="0" kern="1200" dirty="0" smtClean="0">
                <a:solidFill>
                  <a:schemeClr val="tx1"/>
                </a:solidFill>
                <a:effectLst/>
                <a:latin typeface="Arial" charset="0"/>
                <a:ea typeface="+mn-ea"/>
                <a:cs typeface="+mn-cs"/>
              </a:rPr>
              <a:t>For</a:t>
            </a:r>
            <a:r>
              <a:rPr lang="fr-CH" sz="1200" b="0" i="0" kern="1200" baseline="0" dirty="0" smtClean="0">
                <a:solidFill>
                  <a:schemeClr val="tx1"/>
                </a:solidFill>
                <a:effectLst/>
                <a:latin typeface="Arial" charset="0"/>
                <a:ea typeface="+mn-ea"/>
                <a:cs typeface="+mn-cs"/>
              </a:rPr>
              <a:t> more on IBM </a:t>
            </a:r>
            <a:r>
              <a:rPr lang="fr-CH" sz="1200" b="0" i="0" kern="1200" baseline="0" dirty="0" err="1" smtClean="0">
                <a:solidFill>
                  <a:schemeClr val="tx1"/>
                </a:solidFill>
                <a:effectLst/>
                <a:latin typeface="Arial" charset="0"/>
                <a:ea typeface="+mn-ea"/>
                <a:cs typeface="+mn-cs"/>
              </a:rPr>
              <a:t>activities</a:t>
            </a:r>
            <a:r>
              <a:rPr lang="fr-CH" sz="1200" b="0" i="0" kern="1200" baseline="0" dirty="0" smtClean="0">
                <a:solidFill>
                  <a:schemeClr val="tx1"/>
                </a:solidFill>
                <a:effectLst/>
                <a:latin typeface="Arial" charset="0"/>
                <a:ea typeface="+mn-ea"/>
                <a:cs typeface="+mn-cs"/>
              </a:rPr>
              <a:t>, </a:t>
            </a:r>
            <a:r>
              <a:rPr lang="fr-CH" sz="1200" b="0" i="0" kern="1200" baseline="0" dirty="0" err="1" smtClean="0">
                <a:solidFill>
                  <a:schemeClr val="tx1"/>
                </a:solidFill>
                <a:effectLst/>
                <a:latin typeface="Arial" charset="0"/>
                <a:ea typeface="+mn-ea"/>
                <a:cs typeface="+mn-cs"/>
              </a:rPr>
              <a:t>see</a:t>
            </a:r>
            <a:r>
              <a:rPr lang="fr-CH" sz="1200" b="0" i="0" kern="1200" baseline="0" dirty="0" smtClean="0">
                <a:solidFill>
                  <a:schemeClr val="tx1"/>
                </a:solidFill>
                <a:effectLst/>
                <a:latin typeface="Arial" charset="0"/>
                <a:ea typeface="+mn-ea"/>
                <a:cs typeface="+mn-cs"/>
              </a:rPr>
              <a:t>: http://www.iom.int/cms/tcm </a:t>
            </a:r>
            <a:endParaRPr lang="en-US" sz="1200" b="0"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16</a:t>
            </a:fld>
            <a:endParaRPr lang="en-US" altLang="en-US"/>
          </a:p>
        </p:txBody>
      </p:sp>
    </p:spTree>
    <p:extLst>
      <p:ext uri="{BB962C8B-B14F-4D97-AF65-F5344CB8AC3E}">
        <p14:creationId xmlns:p14="http://schemas.microsoft.com/office/powerpoint/2010/main" val="325034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IOM is the </a:t>
            </a:r>
            <a:r>
              <a:rPr lang="en-US" sz="1200" b="1" i="0" u="none" strike="noStrike" kern="1200" baseline="0" dirty="0" smtClean="0">
                <a:solidFill>
                  <a:schemeClr val="tx1"/>
                </a:solidFill>
                <a:latin typeface="Arial" charset="0"/>
                <a:ea typeface="+mn-ea"/>
                <a:cs typeface="+mn-cs"/>
              </a:rPr>
              <a:t>global cluster </a:t>
            </a:r>
            <a:r>
              <a:rPr lang="en-US" sz="1200" b="0" i="0" u="none" strike="noStrike" kern="1200" baseline="0" dirty="0" smtClean="0">
                <a:solidFill>
                  <a:schemeClr val="tx1"/>
                </a:solidFill>
                <a:latin typeface="Arial" charset="0"/>
                <a:ea typeface="+mn-ea"/>
                <a:cs typeface="+mn-cs"/>
              </a:rPr>
              <a:t>lead for camp management and camp coordination (CCCM) in natural disasters</a:t>
            </a:r>
          </a:p>
          <a:p>
            <a:r>
              <a:rPr lang="en-US" sz="1200" b="0" i="0" kern="1200" dirty="0" smtClean="0">
                <a:solidFill>
                  <a:schemeClr val="tx1"/>
                </a:solidFill>
                <a:effectLst/>
                <a:latin typeface="Arial" charset="0"/>
                <a:ea typeface="+mn-ea"/>
                <a:cs typeface="+mn-cs"/>
              </a:rPr>
              <a:t>The</a:t>
            </a:r>
            <a:r>
              <a:rPr lang="en-US" sz="1200" b="1" i="0" kern="1200" dirty="0" smtClean="0">
                <a:solidFill>
                  <a:schemeClr val="tx1"/>
                </a:solidFill>
                <a:effectLst/>
                <a:latin typeface="Arial" charset="0"/>
                <a:ea typeface="+mn-ea"/>
                <a:cs typeface="+mn-cs"/>
              </a:rPr>
              <a:t> goal </a:t>
            </a:r>
            <a:r>
              <a:rPr lang="en-US" sz="1200" b="0" i="0" kern="1200" dirty="0" smtClean="0">
                <a:solidFill>
                  <a:schemeClr val="tx1"/>
                </a:solidFill>
                <a:effectLst/>
                <a:latin typeface="Arial" charset="0"/>
                <a:ea typeface="+mn-ea"/>
                <a:cs typeface="+mn-cs"/>
              </a:rPr>
              <a:t>of the CCCM Cluster: </a:t>
            </a:r>
          </a:p>
          <a:p>
            <a:pPr marL="228600" indent="-228600">
              <a:buFont typeface="+mj-lt"/>
              <a:buAutoNum type="arabicPeriod"/>
            </a:pPr>
            <a:r>
              <a:rPr lang="en-US" sz="1200" b="0" i="0" kern="1200" dirty="0" smtClean="0">
                <a:solidFill>
                  <a:schemeClr val="tx1"/>
                </a:solidFill>
                <a:effectLst/>
                <a:latin typeface="Arial" charset="0"/>
                <a:ea typeface="+mn-ea"/>
                <a:cs typeface="+mn-cs"/>
              </a:rPr>
              <a:t>improve living conditions of internally displaced persons by facilitating the provision of protection/services in camps and camp-like settings</a:t>
            </a:r>
          </a:p>
          <a:p>
            <a:pPr marL="228600" indent="-228600">
              <a:buFont typeface="+mj-lt"/>
              <a:buAutoNum type="arabicPeriod"/>
            </a:pPr>
            <a:r>
              <a:rPr lang="en-US" sz="1200" b="0" i="0" kern="1200" dirty="0" smtClean="0">
                <a:solidFill>
                  <a:schemeClr val="tx1"/>
                </a:solidFill>
                <a:effectLst/>
                <a:latin typeface="Arial" charset="0"/>
                <a:ea typeface="+mn-ea"/>
                <a:cs typeface="+mn-cs"/>
              </a:rPr>
              <a:t>advocate for durable solutions </a:t>
            </a:r>
          </a:p>
          <a:p>
            <a:pPr marL="228600" indent="-228600">
              <a:buFont typeface="+mj-lt"/>
              <a:buAutoNum type="arabicPeriod"/>
            </a:pPr>
            <a:r>
              <a:rPr lang="en-US" sz="1200" b="0" i="0" kern="1200" dirty="0" smtClean="0">
                <a:solidFill>
                  <a:schemeClr val="tx1"/>
                </a:solidFill>
                <a:effectLst/>
                <a:latin typeface="Arial" charset="0"/>
                <a:ea typeface="+mn-ea"/>
                <a:cs typeface="+mn-cs"/>
              </a:rPr>
              <a:t>ensure organized closure and phase-out of camps upon the IDPs’ relocation, return, resettlement or local integration.</a:t>
            </a:r>
          </a:p>
          <a:p>
            <a:pPr marL="0" indent="0">
              <a:buFont typeface="+mj-lt"/>
              <a:buNone/>
            </a:pPr>
            <a:r>
              <a:rPr lang="fr-CH" sz="1200" b="0" i="0" u="none" strike="noStrike" kern="1200" baseline="0" dirty="0" smtClean="0">
                <a:solidFill>
                  <a:schemeClr val="tx1"/>
                </a:solidFill>
                <a:effectLst/>
                <a:latin typeface="Arial" charset="0"/>
                <a:ea typeface="+mn-ea"/>
                <a:cs typeface="+mn-cs"/>
              </a:rPr>
              <a:t>CCCM </a:t>
            </a:r>
            <a:r>
              <a:rPr lang="fr-CH" sz="1200" b="0" i="0" u="none" strike="noStrike" kern="1200" baseline="0" dirty="0" err="1" smtClean="0">
                <a:solidFill>
                  <a:schemeClr val="tx1"/>
                </a:solidFill>
                <a:effectLst/>
                <a:latin typeface="Arial" charset="0"/>
                <a:ea typeface="+mn-ea"/>
                <a:cs typeface="+mn-cs"/>
              </a:rPr>
              <a:t>gathers</a:t>
            </a:r>
            <a:r>
              <a:rPr lang="fr-CH" sz="1200" b="0" i="0" u="none" strike="noStrike" kern="1200" baseline="0" dirty="0" smtClean="0">
                <a:solidFill>
                  <a:schemeClr val="tx1"/>
                </a:solidFill>
                <a:effectLst/>
                <a:latin typeface="Arial" charset="0"/>
                <a:ea typeface="+mn-ea"/>
                <a:cs typeface="+mn-cs"/>
              </a:rPr>
              <a:t>, monitors and </a:t>
            </a:r>
            <a:r>
              <a:rPr lang="fr-CH" sz="1200" b="0" i="0" u="none" strike="noStrike" kern="1200" baseline="0" dirty="0" err="1" smtClean="0">
                <a:solidFill>
                  <a:schemeClr val="tx1"/>
                </a:solidFill>
                <a:effectLst/>
                <a:latin typeface="Arial" charset="0"/>
                <a:ea typeface="+mn-ea"/>
                <a:cs typeface="+mn-cs"/>
              </a:rPr>
              <a:t>disseminates</a:t>
            </a:r>
            <a:r>
              <a:rPr lang="fr-CH" sz="1200" b="0" i="0" u="none" strike="noStrike" kern="1200" baseline="0" dirty="0" smtClean="0">
                <a:solidFill>
                  <a:schemeClr val="tx1"/>
                </a:solidFill>
                <a:effectLst/>
                <a:latin typeface="Arial" charset="0"/>
                <a:ea typeface="+mn-ea"/>
                <a:cs typeface="+mn-cs"/>
              </a:rPr>
              <a:t> information on population </a:t>
            </a:r>
            <a:r>
              <a:rPr lang="fr-CH" sz="1200" b="0" i="0" u="none" strike="noStrike" kern="1200" baseline="0" dirty="0" err="1" smtClean="0">
                <a:solidFill>
                  <a:schemeClr val="tx1"/>
                </a:solidFill>
                <a:effectLst/>
                <a:latin typeface="Arial" charset="0"/>
                <a:ea typeface="+mn-ea"/>
                <a:cs typeface="+mn-cs"/>
              </a:rPr>
              <a:t>needs</a:t>
            </a:r>
            <a:r>
              <a:rPr lang="fr-CH" sz="1200" b="0" i="0" u="none" strike="noStrike" kern="1200" baseline="0" dirty="0" smtClean="0">
                <a:solidFill>
                  <a:schemeClr val="tx1"/>
                </a:solidFill>
                <a:effectLst/>
                <a:latin typeface="Arial" charset="0"/>
                <a:ea typeface="+mn-ea"/>
                <a:cs typeface="+mn-cs"/>
              </a:rPr>
              <a:t> as </a:t>
            </a:r>
            <a:r>
              <a:rPr lang="fr-CH" sz="1200" b="0" i="0" u="none" strike="noStrike" kern="1200" baseline="0" dirty="0" err="1" smtClean="0">
                <a:solidFill>
                  <a:schemeClr val="tx1"/>
                </a:solidFill>
                <a:effectLst/>
                <a:latin typeface="Arial" charset="0"/>
                <a:ea typeface="+mn-ea"/>
                <a:cs typeface="+mn-cs"/>
              </a:rPr>
              <a:t>well</a:t>
            </a:r>
            <a:r>
              <a:rPr lang="fr-CH" sz="1200" b="0" i="0" u="none" strike="noStrike" kern="1200" baseline="0" dirty="0" smtClean="0">
                <a:solidFill>
                  <a:schemeClr val="tx1"/>
                </a:solidFill>
                <a:effectLst/>
                <a:latin typeface="Arial" charset="0"/>
                <a:ea typeface="+mn-ea"/>
                <a:cs typeface="+mn-cs"/>
              </a:rPr>
              <a:t> as on </a:t>
            </a:r>
            <a:r>
              <a:rPr lang="fr-CH" sz="1200" b="0" i="0" u="none" strike="noStrike" kern="1200" baseline="0" dirty="0" err="1" smtClean="0">
                <a:solidFill>
                  <a:schemeClr val="tx1"/>
                </a:solidFill>
                <a:effectLst/>
                <a:latin typeface="Arial" charset="0"/>
                <a:ea typeface="+mn-ea"/>
                <a:cs typeface="+mn-cs"/>
              </a:rPr>
              <a:t>displacement</a:t>
            </a:r>
            <a:r>
              <a:rPr lang="fr-CH" sz="1200" b="0" i="0" u="none" strike="noStrike" kern="1200" baseline="0" dirty="0" smtClean="0">
                <a:solidFill>
                  <a:schemeClr val="tx1"/>
                </a:solidFill>
                <a:effectLst/>
                <a:latin typeface="Arial" charset="0"/>
                <a:ea typeface="+mn-ea"/>
                <a:cs typeface="+mn-cs"/>
              </a:rPr>
              <a:t> patterns and </a:t>
            </a:r>
            <a:r>
              <a:rPr lang="fr-CH" sz="1200" b="0" i="0" u="none" strike="noStrike" kern="1200" baseline="0" dirty="0" err="1" smtClean="0">
                <a:solidFill>
                  <a:schemeClr val="tx1"/>
                </a:solidFill>
                <a:effectLst/>
                <a:latin typeface="Arial" charset="0"/>
                <a:ea typeface="+mn-ea"/>
                <a:cs typeface="+mn-cs"/>
              </a:rPr>
              <a:t>dynamics</a:t>
            </a:r>
            <a:r>
              <a:rPr lang="fr-CH" sz="1200" b="0" i="0" u="none" strike="noStrike" kern="1200" baseline="0" dirty="0" smtClean="0">
                <a:solidFill>
                  <a:schemeClr val="tx1"/>
                </a:solidFill>
                <a:effectLst/>
                <a:latin typeface="Arial" charset="0"/>
                <a:ea typeface="+mn-ea"/>
                <a:cs typeface="+mn-cs"/>
              </a:rPr>
              <a:t> </a:t>
            </a:r>
            <a:r>
              <a:rPr lang="fr-CH" sz="1200" b="0" i="0" u="none" strike="noStrike" kern="1200" baseline="0" dirty="0" err="1" smtClean="0">
                <a:solidFill>
                  <a:schemeClr val="tx1"/>
                </a:solidFill>
                <a:effectLst/>
                <a:latin typeface="Arial" charset="0"/>
                <a:ea typeface="+mn-ea"/>
                <a:cs typeface="+mn-cs"/>
              </a:rPr>
              <a:t>throughout</a:t>
            </a:r>
            <a:r>
              <a:rPr lang="fr-CH" sz="1200" b="0" i="0" u="none" strike="noStrike" kern="1200" baseline="0" dirty="0" smtClean="0">
                <a:solidFill>
                  <a:schemeClr val="tx1"/>
                </a:solidFill>
                <a:effectLst/>
                <a:latin typeface="Arial" charset="0"/>
                <a:ea typeface="+mn-ea"/>
                <a:cs typeface="+mn-cs"/>
              </a:rPr>
              <a:t> the </a:t>
            </a:r>
            <a:r>
              <a:rPr lang="fr-CH" sz="1200" b="0" i="0" u="none" strike="noStrike" kern="1200" baseline="0" dirty="0" err="1" smtClean="0">
                <a:solidFill>
                  <a:schemeClr val="tx1"/>
                </a:solidFill>
                <a:effectLst/>
                <a:latin typeface="Arial" charset="0"/>
                <a:ea typeface="+mn-ea"/>
                <a:cs typeface="+mn-cs"/>
              </a:rPr>
              <a:t>crisis</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CCCM cluster </a:t>
            </a:r>
            <a:r>
              <a:rPr lang="en-US" sz="1200" b="1" i="0" u="none" strike="noStrike" kern="1200" baseline="0" dirty="0" smtClean="0">
                <a:solidFill>
                  <a:schemeClr val="tx1"/>
                </a:solidFill>
                <a:latin typeface="Arial" charset="0"/>
                <a:ea typeface="+mn-ea"/>
                <a:cs typeface="+mn-cs"/>
              </a:rPr>
              <a:t>is cross-</a:t>
            </a:r>
            <a:r>
              <a:rPr lang="en-US" sz="1200" b="1" i="0" u="none" strike="noStrike" kern="1200" baseline="0" dirty="0" err="1" smtClean="0">
                <a:solidFill>
                  <a:schemeClr val="tx1"/>
                </a:solidFill>
                <a:latin typeface="Arial" charset="0"/>
                <a:ea typeface="+mn-ea"/>
                <a:cs typeface="+mn-cs"/>
              </a:rPr>
              <a:t>sectoral</a:t>
            </a:r>
            <a:r>
              <a:rPr lang="en-US" sz="1200" b="0" i="0" u="none" strike="noStrike" kern="1200" baseline="0" dirty="0" smtClean="0">
                <a:solidFill>
                  <a:schemeClr val="tx1"/>
                </a:solidFill>
                <a:latin typeface="Arial" charset="0"/>
                <a:ea typeface="+mn-ea"/>
                <a:cs typeface="+mn-cs"/>
              </a:rPr>
              <a:t>: it facilitates the coordination of services in response to the assistance and protection needs of IDPs in camps and camp-like situations.</a:t>
            </a:r>
          </a:p>
          <a:p>
            <a:r>
              <a:rPr lang="fr-CH" sz="1200" b="0" u="none" kern="1200" dirty="0" smtClean="0">
                <a:solidFill>
                  <a:schemeClr val="tx1"/>
                </a:solidFill>
                <a:effectLst/>
                <a:latin typeface="Arial" charset="0"/>
                <a:ea typeface="+mn-ea"/>
                <a:cs typeface="+mn-cs"/>
              </a:rPr>
              <a:t>Co-lead</a:t>
            </a:r>
            <a:r>
              <a:rPr lang="fr-CH" sz="1200" b="0" u="none" kern="1200" baseline="0" dirty="0" smtClean="0">
                <a:solidFill>
                  <a:schemeClr val="tx1"/>
                </a:solidFill>
                <a:effectLst/>
                <a:latin typeface="Arial" charset="0"/>
                <a:ea typeface="+mn-ea"/>
                <a:cs typeface="+mn-cs"/>
              </a:rPr>
              <a:t> for the CCCM Cluster: </a:t>
            </a:r>
            <a:r>
              <a:rPr lang="en-US" sz="1200" b="0" i="0" kern="1200" dirty="0" smtClean="0">
                <a:solidFill>
                  <a:schemeClr val="tx1"/>
                </a:solidFill>
                <a:effectLst/>
                <a:latin typeface="Arial" charset="0"/>
                <a:ea typeface="+mn-ea"/>
                <a:cs typeface="+mn-cs"/>
              </a:rPr>
              <a:t>United Nations High Commissioner for Refugees (UNHCR) </a:t>
            </a:r>
          </a:p>
          <a:p>
            <a:r>
              <a:rPr lang="fr-CH" sz="1200" b="0" u="none" kern="1200" dirty="0" smtClean="0">
                <a:solidFill>
                  <a:schemeClr val="tx1"/>
                </a:solidFill>
                <a:effectLst/>
                <a:latin typeface="Arial" charset="0"/>
                <a:ea typeface="+mn-ea"/>
                <a:cs typeface="+mn-cs"/>
              </a:rPr>
              <a:t>For a </a:t>
            </a:r>
            <a:r>
              <a:rPr lang="fr-CH" sz="1200" b="0" u="none" kern="1200" dirty="0" err="1" smtClean="0">
                <a:solidFill>
                  <a:schemeClr val="tx1"/>
                </a:solidFill>
                <a:effectLst/>
                <a:latin typeface="Arial" charset="0"/>
                <a:ea typeface="+mn-ea"/>
                <a:cs typeface="+mn-cs"/>
              </a:rPr>
              <a:t>list</a:t>
            </a:r>
            <a:r>
              <a:rPr lang="fr-CH" sz="1200" b="0" u="none" kern="1200" dirty="0" smtClean="0">
                <a:solidFill>
                  <a:schemeClr val="tx1"/>
                </a:solidFill>
                <a:effectLst/>
                <a:latin typeface="Arial" charset="0"/>
                <a:ea typeface="+mn-ea"/>
                <a:cs typeface="+mn-cs"/>
              </a:rPr>
              <a:t> of </a:t>
            </a:r>
            <a:r>
              <a:rPr lang="fr-CH" sz="1200" b="0" u="none" kern="1200" dirty="0" err="1" smtClean="0">
                <a:solidFill>
                  <a:schemeClr val="tx1"/>
                </a:solidFill>
                <a:effectLst/>
                <a:latin typeface="Arial" charset="0"/>
                <a:ea typeface="+mn-ea"/>
                <a:cs typeface="+mn-cs"/>
              </a:rPr>
              <a:t>other</a:t>
            </a:r>
            <a:r>
              <a:rPr lang="fr-CH" sz="1200" b="0" u="none" kern="1200" dirty="0" smtClean="0">
                <a:solidFill>
                  <a:schemeClr val="tx1"/>
                </a:solidFill>
                <a:effectLst/>
                <a:latin typeface="Arial" charset="0"/>
                <a:ea typeface="+mn-ea"/>
                <a:cs typeface="+mn-cs"/>
              </a:rPr>
              <a:t> </a:t>
            </a:r>
            <a:r>
              <a:rPr lang="fr-CH" sz="1200" b="0" u="none" kern="1200" dirty="0" err="1" smtClean="0">
                <a:solidFill>
                  <a:schemeClr val="tx1"/>
                </a:solidFill>
                <a:effectLst/>
                <a:latin typeface="Arial" charset="0"/>
                <a:ea typeface="+mn-ea"/>
                <a:cs typeface="+mn-cs"/>
              </a:rPr>
              <a:t>partners</a:t>
            </a:r>
            <a:r>
              <a:rPr lang="fr-CH" sz="1200" b="0" u="none" kern="1200" dirty="0" smtClean="0">
                <a:solidFill>
                  <a:schemeClr val="tx1"/>
                </a:solidFill>
                <a:effectLst/>
                <a:latin typeface="Arial" charset="0"/>
                <a:ea typeface="+mn-ea"/>
                <a:cs typeface="+mn-cs"/>
              </a:rPr>
              <a:t>: http://www.globalcccmcluster.org/about-us/our-partners </a:t>
            </a:r>
          </a:p>
          <a:p>
            <a:endParaRPr lang="fr-CH" sz="1200" b="0" u="none" kern="1200" dirty="0" smtClean="0">
              <a:solidFill>
                <a:schemeClr val="tx1"/>
              </a:solidFill>
              <a:effectLst/>
              <a:latin typeface="Arial" charset="0"/>
              <a:ea typeface="+mn-ea"/>
              <a:cs typeface="+mn-cs"/>
            </a:endParaRPr>
          </a:p>
          <a:p>
            <a:r>
              <a:rPr lang="fr-CH" sz="1200" b="0" u="none" kern="1200" dirty="0" smtClean="0">
                <a:solidFill>
                  <a:schemeClr val="tx1"/>
                </a:solidFill>
                <a:effectLst/>
                <a:latin typeface="Arial" charset="0"/>
                <a:ea typeface="+mn-ea"/>
                <a:cs typeface="+mn-cs"/>
              </a:rPr>
              <a:t>For more on CCCM,</a:t>
            </a:r>
            <a:r>
              <a:rPr lang="fr-CH" sz="1200" b="0" u="none" kern="1200" baseline="0" dirty="0" smtClean="0">
                <a:solidFill>
                  <a:schemeClr val="tx1"/>
                </a:solidFill>
                <a:effectLst/>
                <a:latin typeface="Arial" charset="0"/>
                <a:ea typeface="+mn-ea"/>
                <a:cs typeface="+mn-cs"/>
              </a:rPr>
              <a:t> </a:t>
            </a:r>
            <a:r>
              <a:rPr lang="fr-CH" sz="1200" b="0" u="none" kern="1200" baseline="0" dirty="0" err="1" smtClean="0">
                <a:solidFill>
                  <a:schemeClr val="tx1"/>
                </a:solidFill>
                <a:effectLst/>
                <a:latin typeface="Arial" charset="0"/>
                <a:ea typeface="+mn-ea"/>
                <a:cs typeface="+mn-cs"/>
              </a:rPr>
              <a:t>see</a:t>
            </a:r>
            <a:r>
              <a:rPr lang="fr-CH" sz="1200" b="0" u="none" kern="1200" baseline="0" dirty="0" smtClean="0">
                <a:solidFill>
                  <a:schemeClr val="tx1"/>
                </a:solidFill>
                <a:effectLst/>
                <a:latin typeface="Arial" charset="0"/>
                <a:ea typeface="+mn-ea"/>
                <a:cs typeface="+mn-cs"/>
              </a:rPr>
              <a:t>: http://www.globalcccmcluster.org/system/files/publications/CCCM%20Brief_052012.pdf</a:t>
            </a:r>
            <a:endParaRPr lang="en-US" sz="1200" b="0" u="none"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u="sng"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u="none" kern="1200" dirty="0" smtClean="0">
                <a:solidFill>
                  <a:schemeClr val="tx1"/>
                </a:solidFill>
                <a:effectLst/>
                <a:latin typeface="Arial" charset="0"/>
                <a:ea typeface="+mn-ea"/>
                <a:cs typeface="+mn-cs"/>
              </a:rPr>
              <a:t>The</a:t>
            </a:r>
            <a:r>
              <a:rPr lang="en-US" sz="1200" b="1" u="none" kern="1200" baseline="0" dirty="0" smtClean="0">
                <a:solidFill>
                  <a:schemeClr val="tx1"/>
                </a:solidFill>
                <a:effectLst/>
                <a:latin typeface="Arial" charset="0"/>
                <a:ea typeface="+mn-ea"/>
                <a:cs typeface="+mn-cs"/>
              </a:rPr>
              <a:t> </a:t>
            </a:r>
            <a:r>
              <a:rPr lang="en-US" sz="1200" b="1" u="none" kern="1200" dirty="0" smtClean="0">
                <a:solidFill>
                  <a:schemeClr val="tx1"/>
                </a:solidFill>
                <a:effectLst/>
                <a:latin typeface="Arial" charset="0"/>
                <a:ea typeface="+mn-ea"/>
                <a:cs typeface="+mn-cs"/>
              </a:rPr>
              <a:t>Comprehensive Guide for Planning Mass Evacuations in Natural Disasters (MEND guide):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 gap exists in the availability of relevant tools to guide national disaster management agencies as well as humanitarian actors in planning for mass evacuations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MEND Guide contains a</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template to help create and develop</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national evacuation plans.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collaboration on the MEND Guide brought together best practices and knowledge of experts in the field of disaster management and humanitarian aid. </a:t>
            </a:r>
          </a:p>
          <a:p>
            <a:endParaRPr lang="fr-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u="sng" kern="1200" dirty="0" smtClean="0">
                <a:solidFill>
                  <a:schemeClr val="tx1"/>
                </a:solidFill>
                <a:effectLst/>
                <a:latin typeface="Arial" charset="0"/>
                <a:ea typeface="+mn-ea"/>
                <a:cs typeface="+mn-cs"/>
              </a:rPr>
              <a:t>Guidelines for the workshop: </a:t>
            </a:r>
            <a:r>
              <a:rPr lang="en-US" sz="1200" i="1" kern="1200" dirty="0" smtClean="0">
                <a:solidFill>
                  <a:schemeClr val="tx1"/>
                </a:solidFill>
                <a:effectLst/>
                <a:latin typeface="Arial" charset="0"/>
                <a:ea typeface="+mn-ea"/>
                <a:cs typeface="+mn-cs"/>
              </a:rPr>
              <a:t>“[113] RCM Governments should thus seek ways to facilitate and encourage migrants’ access to emergency protection and assistance in disaster contexts”</a:t>
            </a:r>
            <a:endParaRPr lang="fr-CH" dirty="0" smtClean="0"/>
          </a:p>
          <a:p>
            <a:r>
              <a:rPr lang="en-US" sz="1200" i="1" kern="1200" dirty="0" smtClean="0">
                <a:solidFill>
                  <a:schemeClr val="tx1"/>
                </a:solidFill>
                <a:effectLst/>
                <a:latin typeface="Arial" charset="0"/>
                <a:ea typeface="+mn-ea"/>
                <a:cs typeface="+mn-cs"/>
              </a:rPr>
              <a:t>“[126] The Government of each RCM State should consider preparing for the eventuality of renewed and increased humanitarian protection challenges as a result of disasters overseas by:</a:t>
            </a:r>
          </a:p>
          <a:p>
            <a:r>
              <a:rPr lang="en-US" sz="1200" i="1" kern="1200" dirty="0" smtClean="0">
                <a:solidFill>
                  <a:schemeClr val="tx1"/>
                </a:solidFill>
                <a:effectLst/>
                <a:latin typeface="Arial" charset="0"/>
                <a:ea typeface="+mn-ea"/>
                <a:cs typeface="+mn-cs"/>
              </a:rPr>
              <a:t>[…]</a:t>
            </a:r>
          </a:p>
          <a:p>
            <a:r>
              <a:rPr lang="en-US" sz="1200" i="1" kern="1200" dirty="0" smtClean="0">
                <a:solidFill>
                  <a:schemeClr val="tx1"/>
                </a:solidFill>
                <a:effectLst/>
                <a:latin typeface="Arial" charset="0"/>
                <a:ea typeface="+mn-ea"/>
                <a:cs typeface="+mn-cs"/>
              </a:rPr>
              <a:t>Revising, updating or adopting national, provincial and local emergency plans […]”</a:t>
            </a:r>
          </a:p>
          <a:p>
            <a:endParaRPr lang="fr-CH" dirty="0" smtClean="0"/>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17</a:t>
            </a:fld>
            <a:endParaRPr lang="en-US" altLang="en-US"/>
          </a:p>
        </p:txBody>
      </p:sp>
    </p:spTree>
    <p:extLst>
      <p:ext uri="{BB962C8B-B14F-4D97-AF65-F5344CB8AC3E}">
        <p14:creationId xmlns:p14="http://schemas.microsoft.com/office/powerpoint/2010/main" val="11589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altLang="en-US" sz="1200" dirty="0" err="1" smtClean="0"/>
              <a:t>We</a:t>
            </a:r>
            <a:r>
              <a:rPr lang="fr-CH" altLang="en-US" sz="1200" dirty="0" smtClean="0"/>
              <a:t> must </a:t>
            </a:r>
            <a:r>
              <a:rPr lang="fr-CH" altLang="en-US" sz="1200" dirty="0" err="1" smtClean="0"/>
              <a:t>collect</a:t>
            </a:r>
            <a:r>
              <a:rPr lang="fr-CH" altLang="en-US" sz="1200" baseline="0" dirty="0" smtClean="0"/>
              <a:t> data in </a:t>
            </a:r>
            <a:r>
              <a:rPr lang="fr-CH" altLang="en-US" sz="1200" baseline="0" dirty="0" err="1" smtClean="0"/>
              <a:t>order</a:t>
            </a:r>
            <a:r>
              <a:rPr lang="fr-CH" altLang="en-US" sz="1200" baseline="0" dirty="0" smtClean="0"/>
              <a:t> to </a:t>
            </a:r>
            <a:r>
              <a:rPr lang="fr-CH" altLang="en-US" sz="1200" b="1" baseline="0" dirty="0" err="1" smtClean="0"/>
              <a:t>better</a:t>
            </a:r>
            <a:r>
              <a:rPr lang="fr-CH" altLang="en-US" sz="1200" b="1" baseline="0" dirty="0" smtClean="0"/>
              <a:t> </a:t>
            </a:r>
            <a:r>
              <a:rPr lang="fr-CH" altLang="en-US" sz="1200" b="1" baseline="0" dirty="0" err="1" smtClean="0"/>
              <a:t>understand</a:t>
            </a:r>
            <a:r>
              <a:rPr lang="fr-CH" altLang="en-US" sz="1200" b="1" baseline="0" dirty="0" smtClean="0"/>
              <a:t> </a:t>
            </a:r>
            <a:r>
              <a:rPr lang="fr-CH" altLang="en-US" sz="1200" b="1" baseline="0" dirty="0" err="1" smtClean="0"/>
              <a:t>vulnerabilities</a:t>
            </a:r>
            <a:r>
              <a:rPr lang="fr-CH" altLang="en-US" sz="1200" b="1" baseline="0" dirty="0" smtClean="0"/>
              <a:t> </a:t>
            </a:r>
            <a:endParaRPr lang="fr-CH" altLang="en-US"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CH" altLang="en-US" sz="1200" dirty="0" smtClean="0"/>
              <a:t>The </a:t>
            </a:r>
            <a:r>
              <a:rPr lang="fr-CH" altLang="en-US" sz="1200" b="1" dirty="0" smtClean="0"/>
              <a:t>DTM</a:t>
            </a:r>
            <a:r>
              <a:rPr lang="fr-CH" altLang="en-US" sz="1200" dirty="0" smtClean="0"/>
              <a:t> </a:t>
            </a:r>
            <a:r>
              <a:rPr lang="fr-CH" altLang="en-US" sz="1200" dirty="0" err="1" smtClean="0"/>
              <a:t>is</a:t>
            </a:r>
            <a:r>
              <a:rPr lang="fr-CH" altLang="en-US" sz="1200" dirty="0" smtClean="0"/>
              <a:t> a </a:t>
            </a:r>
            <a:r>
              <a:rPr lang="en-US" altLang="en-US" sz="1200" dirty="0" smtClean="0"/>
              <a:t>Camp Coordination and Camp Management (CCCM) cluster tool developed by IOM</a:t>
            </a:r>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DTM is designed to </a:t>
            </a:r>
            <a:r>
              <a:rPr lang="en-US" sz="1200" b="0" kern="1200" dirty="0" smtClean="0">
                <a:solidFill>
                  <a:schemeClr val="tx1"/>
                </a:solidFill>
                <a:effectLst/>
                <a:latin typeface="Arial" charset="0"/>
                <a:ea typeface="+mn-ea"/>
                <a:cs typeface="+mn-cs"/>
              </a:rPr>
              <a:t>collect information at regular intervals, thereby providing a series of “snapshots” that allow to capture the evolution </a:t>
            </a:r>
            <a:r>
              <a:rPr lang="en-US" sz="1200" kern="1200" dirty="0" smtClean="0">
                <a:solidFill>
                  <a:schemeClr val="tx1"/>
                </a:solidFill>
                <a:effectLst/>
                <a:latin typeface="Arial" charset="0"/>
                <a:ea typeface="+mn-ea"/>
                <a:cs typeface="+mn-cs"/>
              </a:rPr>
              <a:t>of the displaced persons’ numbers, flows and conditions where they have temporarily settled.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DTM is implemented by supporting national and local partners in countries facing internal displacement in the aftermath of disasters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H" sz="1200" kern="1200" dirty="0" smtClean="0">
              <a:solidFill>
                <a:schemeClr val="tx1"/>
              </a:solidFill>
              <a:effectLst/>
              <a:latin typeface="Arial" charset="0"/>
              <a:ea typeface="+mn-ea"/>
              <a:cs typeface="+mn-cs"/>
            </a:endParaRPr>
          </a:p>
          <a:p>
            <a:r>
              <a:rPr lang="fr-CH" dirty="0" err="1" smtClean="0"/>
              <a:t>Find</a:t>
            </a:r>
            <a:r>
              <a:rPr lang="fr-CH" dirty="0" smtClean="0"/>
              <a:t> the </a:t>
            </a:r>
            <a:r>
              <a:rPr lang="fr-CH" dirty="0" err="1" smtClean="0"/>
              <a:t>infosheet</a:t>
            </a:r>
            <a:r>
              <a:rPr lang="fr-CH" dirty="0" smtClean="0"/>
              <a:t> </a:t>
            </a:r>
            <a:r>
              <a:rPr lang="fr-CH" dirty="0" err="1" smtClean="0"/>
              <a:t>here</a:t>
            </a:r>
            <a:r>
              <a:rPr lang="fr-CH" dirty="0" smtClean="0"/>
              <a:t>: http://www.iom.int/files/live/sites/iom/files/What-We-Do/docs/DOE-Infosheet-DTM-v2-1.pdf</a:t>
            </a:r>
          </a:p>
          <a:p>
            <a:endParaRPr lang="fr-CH" dirty="0" smtClean="0"/>
          </a:p>
          <a:p>
            <a:r>
              <a:rPr lang="fr-CH" i="1" u="sng" dirty="0" smtClean="0"/>
              <a:t>Background </a:t>
            </a:r>
            <a:r>
              <a:rPr lang="fr-CH" i="1" u="sng" dirty="0" err="1" smtClean="0"/>
              <a:t>study</a:t>
            </a:r>
            <a:r>
              <a:rPr lang="fr-CH" i="1" u="sng" dirty="0" smtClean="0"/>
              <a:t> for the workshop (by DJ Cantor)</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i="1" dirty="0" smtClean="0"/>
              <a:t>“The data on human mobility in the context of rapid-onset disasters caused by natural hazards in the Americas is decidedly fragmentary and lacking in detail”</a:t>
            </a:r>
            <a:endParaRPr lang="fr-CH" dirty="0" smtClean="0"/>
          </a:p>
          <a:p>
            <a:r>
              <a:rPr lang="fr-CH" i="1" u="sng" dirty="0" smtClean="0"/>
              <a:t>Guidelines:</a:t>
            </a:r>
          </a:p>
          <a:p>
            <a:r>
              <a:rPr lang="en-US" sz="1200" i="1" kern="1200" dirty="0" smtClean="0">
                <a:solidFill>
                  <a:schemeClr val="tx1"/>
                </a:solidFill>
                <a:effectLst/>
                <a:latin typeface="Arial" charset="0"/>
                <a:ea typeface="+mn-ea"/>
                <a:cs typeface="+mn-cs"/>
              </a:rPr>
              <a:t>“[126] The Government of each RCM State should consider preparing for the eventuality of renewed and increased humanitarian protection challenges as a result of disasters overseas by:</a:t>
            </a:r>
          </a:p>
          <a:p>
            <a:r>
              <a:rPr lang="en-US" sz="1200" i="1" kern="1200" dirty="0" smtClean="0">
                <a:solidFill>
                  <a:schemeClr val="tx1"/>
                </a:solidFill>
                <a:effectLst/>
                <a:latin typeface="Arial" charset="0"/>
                <a:ea typeface="+mn-ea"/>
                <a:cs typeface="+mn-cs"/>
              </a:rPr>
              <a:t>[…] Revising, updating or adopting a process for collecting information about disasters and their humanitarian protection impact […]”</a:t>
            </a:r>
          </a:p>
          <a:p>
            <a:endParaRPr lang="fr-CH" dirty="0" smtClean="0"/>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18</a:t>
            </a:fld>
            <a:endParaRPr lang="en-US" altLang="en-US"/>
          </a:p>
        </p:txBody>
      </p:sp>
    </p:spTree>
    <p:extLst>
      <p:ext uri="{BB962C8B-B14F-4D97-AF65-F5344CB8AC3E}">
        <p14:creationId xmlns:p14="http://schemas.microsoft.com/office/powerpoint/2010/main" val="405152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a:t>
            </a:r>
            <a:r>
              <a:rPr lang="en-US" baseline="0" dirty="0" smtClean="0"/>
              <a:t>  </a:t>
            </a:r>
            <a:r>
              <a:rPr lang="en-US" baseline="0" dirty="0" err="1" smtClean="0"/>
              <a:t>situaciones</a:t>
            </a:r>
            <a:r>
              <a:rPr lang="en-US" baseline="0" dirty="0" smtClean="0"/>
              <a:t> y </a:t>
            </a:r>
            <a:r>
              <a:rPr lang="en-US" baseline="0" dirty="0" err="1" smtClean="0"/>
              <a:t>condiciones</a:t>
            </a:r>
            <a:r>
              <a:rPr lang="en-US" baseline="0" dirty="0" smtClean="0"/>
              <a:t> no </a:t>
            </a:r>
            <a:r>
              <a:rPr lang="en-US" baseline="0" dirty="0" err="1" smtClean="0"/>
              <a:t>aliviadas</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a:t>
            </a:r>
            <a:r>
              <a:rPr lang="en-US" baseline="0" dirty="0" err="1" smtClean="0"/>
              <a:t>cambio</a:t>
            </a:r>
            <a:r>
              <a:rPr lang="en-US" baseline="0" dirty="0" smtClean="0"/>
              <a:t> </a:t>
            </a:r>
            <a:r>
              <a:rPr lang="en-US" baseline="0" dirty="0" err="1" smtClean="0"/>
              <a:t>climatico</a:t>
            </a:r>
            <a:r>
              <a:rPr lang="en-US" baseline="0" dirty="0" smtClean="0"/>
              <a:t>, </a:t>
            </a:r>
            <a:r>
              <a:rPr lang="en-US" baseline="0" dirty="0" err="1" smtClean="0"/>
              <a:t>actividades</a:t>
            </a:r>
            <a:r>
              <a:rPr lang="en-US" baseline="0" dirty="0" smtClean="0"/>
              <a:t> </a:t>
            </a:r>
            <a:r>
              <a:rPr lang="en-US" baseline="0" dirty="0" err="1" smtClean="0"/>
              <a:t>criminales</a:t>
            </a:r>
            <a:r>
              <a:rPr lang="en-US" baseline="0" dirty="0" smtClean="0"/>
              <a:t>, etc.</a:t>
            </a:r>
          </a:p>
          <a:p>
            <a:r>
              <a:rPr lang="en-US" baseline="0" dirty="0" smtClean="0"/>
              <a:t>Crisis </a:t>
            </a:r>
            <a:r>
              <a:rPr lang="en-US" baseline="0" dirty="0" err="1" smtClean="0"/>
              <a:t>migratoria</a:t>
            </a:r>
            <a:r>
              <a:rPr lang="en-US" baseline="0" dirty="0" smtClean="0"/>
              <a:t> – </a:t>
            </a:r>
            <a:r>
              <a:rPr lang="en-US" baseline="0" dirty="0" err="1" smtClean="0"/>
              <a:t>es</a:t>
            </a:r>
            <a:r>
              <a:rPr lang="en-US" baseline="0" dirty="0" smtClean="0"/>
              <a:t> la </a:t>
            </a:r>
            <a:r>
              <a:rPr lang="en-US" baseline="0" dirty="0" err="1" smtClean="0"/>
              <a:t>descripcion</a:t>
            </a:r>
            <a:r>
              <a:rPr lang="en-US" baseline="0" dirty="0" smtClean="0"/>
              <a:t> de los </a:t>
            </a:r>
            <a:r>
              <a:rPr lang="en-US" baseline="0" dirty="0" err="1" smtClean="0"/>
              <a:t>flujos</a:t>
            </a:r>
            <a:r>
              <a:rPr lang="en-US" baseline="0" dirty="0" smtClean="0"/>
              <a:t> </a:t>
            </a:r>
            <a:r>
              <a:rPr lang="en-US" baseline="0" dirty="0" err="1" smtClean="0"/>
              <a:t>migratorios</a:t>
            </a:r>
            <a:r>
              <a:rPr lang="en-US" baseline="0" dirty="0" smtClean="0"/>
              <a:t> </a:t>
            </a:r>
            <a:r>
              <a:rPr lang="en-US" baseline="0" dirty="0" err="1" smtClean="0"/>
              <a:t>complejos</a:t>
            </a:r>
            <a:r>
              <a:rPr lang="en-US" baseline="0" dirty="0" smtClean="0"/>
              <a:t> y los </a:t>
            </a:r>
            <a:r>
              <a:rPr lang="en-US" baseline="0" dirty="0" err="1" smtClean="0"/>
              <a:t>patrones</a:t>
            </a:r>
            <a:r>
              <a:rPr lang="en-US" baseline="0" dirty="0" smtClean="0"/>
              <a:t> de </a:t>
            </a:r>
            <a:r>
              <a:rPr lang="en-US" baseline="0" dirty="0" err="1" smtClean="0"/>
              <a:t>movilidad</a:t>
            </a:r>
            <a:r>
              <a:rPr lang="en-US" baseline="0" dirty="0" smtClean="0"/>
              <a:t> </a:t>
            </a:r>
            <a:r>
              <a:rPr lang="en-US" baseline="0" dirty="0" err="1" smtClean="0"/>
              <a:t>humana</a:t>
            </a:r>
            <a:r>
              <a:rPr lang="en-US" baseline="0" dirty="0" smtClean="0"/>
              <a:t> a </a:t>
            </a:r>
            <a:r>
              <a:rPr lang="en-US" baseline="0" dirty="0" err="1" smtClean="0"/>
              <a:t>consecuencia</a:t>
            </a:r>
            <a:r>
              <a:rPr lang="en-US" baseline="0" dirty="0" smtClean="0"/>
              <a:t> de la crisis y </a:t>
            </a:r>
            <a:r>
              <a:rPr lang="en-US" baseline="0" dirty="0" err="1" smtClean="0"/>
              <a:t>eso</a:t>
            </a:r>
            <a:r>
              <a:rPr lang="en-US" baseline="0" dirty="0" smtClean="0"/>
              <a:t> </a:t>
            </a:r>
            <a:r>
              <a:rPr lang="en-US" baseline="0" dirty="0" err="1" smtClean="0"/>
              <a:t>trae</a:t>
            </a:r>
            <a:r>
              <a:rPr lang="en-US" baseline="0" dirty="0" smtClean="0"/>
              <a:t> </a:t>
            </a:r>
            <a:r>
              <a:rPr lang="en-US" baseline="0" dirty="0" err="1" smtClean="0"/>
              <a:t>considerables</a:t>
            </a:r>
            <a:r>
              <a:rPr lang="en-US" baseline="0" dirty="0" smtClean="0"/>
              <a:t> </a:t>
            </a:r>
            <a:r>
              <a:rPr lang="en-US" baseline="0" dirty="0" err="1" smtClean="0"/>
              <a:t>vulneraibilidades</a:t>
            </a:r>
            <a:r>
              <a:rPr lang="en-US" baseline="0" dirty="0" smtClean="0"/>
              <a:t> para </a:t>
            </a:r>
            <a:r>
              <a:rPr lang="en-US" baseline="0" dirty="0" err="1" smtClean="0"/>
              <a:t>las</a:t>
            </a:r>
            <a:r>
              <a:rPr lang="en-US" baseline="0" dirty="0" smtClean="0"/>
              <a:t> personas y </a:t>
            </a:r>
            <a:r>
              <a:rPr lang="en-US" baseline="0" dirty="0" err="1" smtClean="0"/>
              <a:t>poblaicones</a:t>
            </a:r>
            <a:r>
              <a:rPr lang="en-US" baseline="0" dirty="0" smtClean="0"/>
              <a:t> </a:t>
            </a:r>
            <a:r>
              <a:rPr lang="en-US" baseline="0" dirty="0" err="1" smtClean="0"/>
              <a:t>afectadas</a:t>
            </a:r>
            <a:r>
              <a:rPr lang="en-US" baseline="0" dirty="0" smtClean="0"/>
              <a:t>.</a:t>
            </a:r>
          </a:p>
          <a:p>
            <a:r>
              <a:rPr lang="en-US" dirty="0" err="1" smtClean="0"/>
              <a:t>Cooperacion</a:t>
            </a:r>
            <a:r>
              <a:rPr lang="en-US" dirty="0" smtClean="0"/>
              <a:t> con</a:t>
            </a:r>
            <a:r>
              <a:rPr lang="en-US" baseline="0" dirty="0" smtClean="0"/>
              <a:t> </a:t>
            </a:r>
            <a:r>
              <a:rPr lang="en-US" baseline="0" dirty="0" err="1" smtClean="0"/>
              <a:t>socios</a:t>
            </a:r>
            <a:r>
              <a:rPr lang="en-US" baseline="0" dirty="0" smtClean="0"/>
              <a:t> </a:t>
            </a:r>
            <a:r>
              <a:rPr lang="en-US" baseline="0" dirty="0" err="1" smtClean="0"/>
              <a:t>involucrados</a:t>
            </a:r>
            <a:r>
              <a:rPr lang="en-US" baseline="0" dirty="0" smtClean="0"/>
              <a:t> </a:t>
            </a:r>
            <a:r>
              <a:rPr lang="en-US" baseline="0" dirty="0" err="1" smtClean="0"/>
              <a:t>en</a:t>
            </a:r>
            <a:r>
              <a:rPr lang="en-US" baseline="0" dirty="0" smtClean="0"/>
              <a:t> </a:t>
            </a:r>
            <a:r>
              <a:rPr lang="en-US" baseline="0" dirty="0" err="1" smtClean="0"/>
              <a:t>actividades</a:t>
            </a:r>
            <a:r>
              <a:rPr lang="en-US" baseline="0" dirty="0" smtClean="0"/>
              <a:t> de </a:t>
            </a:r>
            <a:r>
              <a:rPr lang="en-US" baseline="0" dirty="0" err="1" smtClean="0"/>
              <a:t>paz</a:t>
            </a:r>
            <a:r>
              <a:rPr lang="en-US" baseline="0" dirty="0" smtClean="0"/>
              <a:t>, </a:t>
            </a:r>
            <a:r>
              <a:rPr lang="en-US" baseline="0" dirty="0" err="1" smtClean="0"/>
              <a:t>seguridad</a:t>
            </a:r>
            <a:r>
              <a:rPr lang="en-US" baseline="0" dirty="0" smtClean="0"/>
              <a:t> y </a:t>
            </a:r>
            <a:r>
              <a:rPr lang="en-US" baseline="0" dirty="0" err="1" smtClean="0"/>
              <a:t>desarrollo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C26D57-38BC-48AC-A430-740B8EE75EE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4430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a:t>
            </a:r>
            <a:r>
              <a:rPr lang="en-US" baseline="0" dirty="0" smtClean="0"/>
              <a:t>  </a:t>
            </a:r>
            <a:r>
              <a:rPr lang="en-US" baseline="0" dirty="0" err="1" smtClean="0"/>
              <a:t>situaciones</a:t>
            </a:r>
            <a:r>
              <a:rPr lang="en-US" baseline="0" dirty="0" smtClean="0"/>
              <a:t> y </a:t>
            </a:r>
            <a:r>
              <a:rPr lang="en-US" baseline="0" dirty="0" err="1" smtClean="0"/>
              <a:t>condiciones</a:t>
            </a:r>
            <a:r>
              <a:rPr lang="en-US" baseline="0" dirty="0" smtClean="0"/>
              <a:t> no </a:t>
            </a:r>
            <a:r>
              <a:rPr lang="en-US" baseline="0" dirty="0" err="1" smtClean="0"/>
              <a:t>aliviadas</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a:t>
            </a:r>
            <a:r>
              <a:rPr lang="en-US" baseline="0" dirty="0" err="1" smtClean="0"/>
              <a:t>cambio</a:t>
            </a:r>
            <a:r>
              <a:rPr lang="en-US" baseline="0" dirty="0" smtClean="0"/>
              <a:t> </a:t>
            </a:r>
            <a:r>
              <a:rPr lang="en-US" baseline="0" dirty="0" err="1" smtClean="0"/>
              <a:t>climatico</a:t>
            </a:r>
            <a:r>
              <a:rPr lang="en-US" baseline="0" dirty="0" smtClean="0"/>
              <a:t>, </a:t>
            </a:r>
            <a:r>
              <a:rPr lang="en-US" baseline="0" dirty="0" err="1" smtClean="0"/>
              <a:t>actividades</a:t>
            </a:r>
            <a:r>
              <a:rPr lang="en-US" baseline="0" dirty="0" smtClean="0"/>
              <a:t> </a:t>
            </a:r>
            <a:r>
              <a:rPr lang="en-US" baseline="0" dirty="0" err="1" smtClean="0"/>
              <a:t>criminales</a:t>
            </a:r>
            <a:r>
              <a:rPr lang="en-US" baseline="0" dirty="0" smtClean="0"/>
              <a:t>, etc.</a:t>
            </a:r>
          </a:p>
          <a:p>
            <a:r>
              <a:rPr lang="en-US" baseline="0" dirty="0" smtClean="0"/>
              <a:t>Crisis </a:t>
            </a:r>
            <a:r>
              <a:rPr lang="en-US" baseline="0" dirty="0" err="1" smtClean="0"/>
              <a:t>migratoria</a:t>
            </a:r>
            <a:r>
              <a:rPr lang="en-US" baseline="0" dirty="0" smtClean="0"/>
              <a:t> – </a:t>
            </a:r>
            <a:r>
              <a:rPr lang="en-US" baseline="0" dirty="0" err="1" smtClean="0"/>
              <a:t>es</a:t>
            </a:r>
            <a:r>
              <a:rPr lang="en-US" baseline="0" dirty="0" smtClean="0"/>
              <a:t> la </a:t>
            </a:r>
            <a:r>
              <a:rPr lang="en-US" baseline="0" dirty="0" err="1" smtClean="0"/>
              <a:t>descripcion</a:t>
            </a:r>
            <a:r>
              <a:rPr lang="en-US" baseline="0" dirty="0" smtClean="0"/>
              <a:t> de los </a:t>
            </a:r>
            <a:r>
              <a:rPr lang="en-US" baseline="0" dirty="0" err="1" smtClean="0"/>
              <a:t>flujos</a:t>
            </a:r>
            <a:r>
              <a:rPr lang="en-US" baseline="0" dirty="0" smtClean="0"/>
              <a:t> </a:t>
            </a:r>
            <a:r>
              <a:rPr lang="en-US" baseline="0" dirty="0" err="1" smtClean="0"/>
              <a:t>migratorios</a:t>
            </a:r>
            <a:r>
              <a:rPr lang="en-US" baseline="0" dirty="0" smtClean="0"/>
              <a:t> </a:t>
            </a:r>
            <a:r>
              <a:rPr lang="en-US" baseline="0" dirty="0" err="1" smtClean="0"/>
              <a:t>complejos</a:t>
            </a:r>
            <a:r>
              <a:rPr lang="en-US" baseline="0" dirty="0" smtClean="0"/>
              <a:t> y los </a:t>
            </a:r>
            <a:r>
              <a:rPr lang="en-US" baseline="0" dirty="0" err="1" smtClean="0"/>
              <a:t>patrones</a:t>
            </a:r>
            <a:r>
              <a:rPr lang="en-US" baseline="0" dirty="0" smtClean="0"/>
              <a:t> de </a:t>
            </a:r>
            <a:r>
              <a:rPr lang="en-US" baseline="0" dirty="0" err="1" smtClean="0"/>
              <a:t>movilidad</a:t>
            </a:r>
            <a:r>
              <a:rPr lang="en-US" baseline="0" dirty="0" smtClean="0"/>
              <a:t> </a:t>
            </a:r>
            <a:r>
              <a:rPr lang="en-US" baseline="0" dirty="0" err="1" smtClean="0"/>
              <a:t>humana</a:t>
            </a:r>
            <a:r>
              <a:rPr lang="en-US" baseline="0" dirty="0" smtClean="0"/>
              <a:t> a </a:t>
            </a:r>
            <a:r>
              <a:rPr lang="en-US" baseline="0" dirty="0" err="1" smtClean="0"/>
              <a:t>consecuencia</a:t>
            </a:r>
            <a:r>
              <a:rPr lang="en-US" baseline="0" dirty="0" smtClean="0"/>
              <a:t> de la crisis y </a:t>
            </a:r>
            <a:r>
              <a:rPr lang="en-US" baseline="0" dirty="0" err="1" smtClean="0"/>
              <a:t>eso</a:t>
            </a:r>
            <a:r>
              <a:rPr lang="en-US" baseline="0" dirty="0" smtClean="0"/>
              <a:t> </a:t>
            </a:r>
            <a:r>
              <a:rPr lang="en-US" baseline="0" dirty="0" err="1" smtClean="0"/>
              <a:t>trae</a:t>
            </a:r>
            <a:r>
              <a:rPr lang="en-US" baseline="0" dirty="0" smtClean="0"/>
              <a:t> </a:t>
            </a:r>
            <a:r>
              <a:rPr lang="en-US" baseline="0" dirty="0" err="1" smtClean="0"/>
              <a:t>considerables</a:t>
            </a:r>
            <a:r>
              <a:rPr lang="en-US" baseline="0" dirty="0" smtClean="0"/>
              <a:t> </a:t>
            </a:r>
            <a:r>
              <a:rPr lang="en-US" baseline="0" dirty="0" err="1" smtClean="0"/>
              <a:t>vulneraibilidades</a:t>
            </a:r>
            <a:r>
              <a:rPr lang="en-US" baseline="0" dirty="0" smtClean="0"/>
              <a:t> para </a:t>
            </a:r>
            <a:r>
              <a:rPr lang="en-US" baseline="0" dirty="0" err="1" smtClean="0"/>
              <a:t>las</a:t>
            </a:r>
            <a:r>
              <a:rPr lang="en-US" baseline="0" dirty="0" smtClean="0"/>
              <a:t> personas y </a:t>
            </a:r>
            <a:r>
              <a:rPr lang="en-US" baseline="0" dirty="0" err="1" smtClean="0"/>
              <a:t>poblaicones</a:t>
            </a:r>
            <a:r>
              <a:rPr lang="en-US" baseline="0" dirty="0" smtClean="0"/>
              <a:t> </a:t>
            </a:r>
            <a:r>
              <a:rPr lang="en-US" baseline="0" dirty="0" err="1" smtClean="0"/>
              <a:t>afectadas</a:t>
            </a:r>
            <a:r>
              <a:rPr lang="en-US" baseline="0" dirty="0" smtClean="0"/>
              <a:t>.</a:t>
            </a:r>
          </a:p>
          <a:p>
            <a:r>
              <a:rPr lang="en-US" dirty="0" err="1" smtClean="0"/>
              <a:t>Cooperacion</a:t>
            </a:r>
            <a:r>
              <a:rPr lang="en-US" dirty="0" smtClean="0"/>
              <a:t> con</a:t>
            </a:r>
            <a:r>
              <a:rPr lang="en-US" baseline="0" dirty="0" smtClean="0"/>
              <a:t> </a:t>
            </a:r>
            <a:r>
              <a:rPr lang="en-US" baseline="0" dirty="0" err="1" smtClean="0"/>
              <a:t>socios</a:t>
            </a:r>
            <a:r>
              <a:rPr lang="en-US" baseline="0" dirty="0" smtClean="0"/>
              <a:t> </a:t>
            </a:r>
            <a:r>
              <a:rPr lang="en-US" baseline="0" dirty="0" err="1" smtClean="0"/>
              <a:t>involucrados</a:t>
            </a:r>
            <a:r>
              <a:rPr lang="en-US" baseline="0" dirty="0" smtClean="0"/>
              <a:t> </a:t>
            </a:r>
            <a:r>
              <a:rPr lang="en-US" baseline="0" dirty="0" err="1" smtClean="0"/>
              <a:t>en</a:t>
            </a:r>
            <a:r>
              <a:rPr lang="en-US" baseline="0" dirty="0" smtClean="0"/>
              <a:t> </a:t>
            </a:r>
            <a:r>
              <a:rPr lang="en-US" baseline="0" dirty="0" err="1" smtClean="0"/>
              <a:t>actividades</a:t>
            </a:r>
            <a:r>
              <a:rPr lang="en-US" baseline="0" dirty="0" smtClean="0"/>
              <a:t> de </a:t>
            </a:r>
            <a:r>
              <a:rPr lang="en-US" baseline="0" dirty="0" err="1" smtClean="0"/>
              <a:t>paz</a:t>
            </a:r>
            <a:r>
              <a:rPr lang="en-US" baseline="0" dirty="0" smtClean="0"/>
              <a:t>, </a:t>
            </a:r>
            <a:r>
              <a:rPr lang="en-US" baseline="0" dirty="0" err="1" smtClean="0"/>
              <a:t>seguridad</a:t>
            </a:r>
            <a:r>
              <a:rPr lang="en-US" baseline="0" dirty="0" smtClean="0"/>
              <a:t> y </a:t>
            </a:r>
            <a:r>
              <a:rPr lang="en-US" baseline="0" dirty="0" err="1" smtClean="0"/>
              <a:t>desarrollo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C26D57-38BC-48AC-A430-740B8EE75EE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267695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a:t>
            </a:r>
            <a:r>
              <a:rPr lang="en-US" baseline="0" dirty="0" smtClean="0"/>
              <a:t>  </a:t>
            </a:r>
            <a:r>
              <a:rPr lang="en-US" baseline="0" dirty="0" err="1" smtClean="0"/>
              <a:t>situaciones</a:t>
            </a:r>
            <a:r>
              <a:rPr lang="en-US" baseline="0" dirty="0" smtClean="0"/>
              <a:t> y </a:t>
            </a:r>
            <a:r>
              <a:rPr lang="en-US" baseline="0" dirty="0" err="1" smtClean="0"/>
              <a:t>condiciones</a:t>
            </a:r>
            <a:r>
              <a:rPr lang="en-US" baseline="0" dirty="0" smtClean="0"/>
              <a:t> no </a:t>
            </a:r>
            <a:r>
              <a:rPr lang="en-US" baseline="0" dirty="0" err="1" smtClean="0"/>
              <a:t>aliviadas</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a:t>
            </a:r>
            <a:r>
              <a:rPr lang="en-US" baseline="0" dirty="0" err="1" smtClean="0"/>
              <a:t>cambio</a:t>
            </a:r>
            <a:r>
              <a:rPr lang="en-US" baseline="0" dirty="0" smtClean="0"/>
              <a:t> </a:t>
            </a:r>
            <a:r>
              <a:rPr lang="en-US" baseline="0" dirty="0" err="1" smtClean="0"/>
              <a:t>climatico</a:t>
            </a:r>
            <a:r>
              <a:rPr lang="en-US" baseline="0" dirty="0" smtClean="0"/>
              <a:t>, </a:t>
            </a:r>
            <a:r>
              <a:rPr lang="en-US" baseline="0" dirty="0" err="1" smtClean="0"/>
              <a:t>actividades</a:t>
            </a:r>
            <a:r>
              <a:rPr lang="en-US" baseline="0" dirty="0" smtClean="0"/>
              <a:t> </a:t>
            </a:r>
            <a:r>
              <a:rPr lang="en-US" baseline="0" dirty="0" err="1" smtClean="0"/>
              <a:t>criminales</a:t>
            </a:r>
            <a:r>
              <a:rPr lang="en-US" baseline="0" dirty="0" smtClean="0"/>
              <a:t>, etc.</a:t>
            </a:r>
          </a:p>
          <a:p>
            <a:r>
              <a:rPr lang="en-US" baseline="0" dirty="0" smtClean="0"/>
              <a:t>Crisis </a:t>
            </a:r>
            <a:r>
              <a:rPr lang="en-US" baseline="0" dirty="0" err="1" smtClean="0"/>
              <a:t>migratoria</a:t>
            </a:r>
            <a:r>
              <a:rPr lang="en-US" baseline="0" dirty="0" smtClean="0"/>
              <a:t> – </a:t>
            </a:r>
            <a:r>
              <a:rPr lang="en-US" baseline="0" dirty="0" err="1" smtClean="0"/>
              <a:t>es</a:t>
            </a:r>
            <a:r>
              <a:rPr lang="en-US" baseline="0" dirty="0" smtClean="0"/>
              <a:t> la </a:t>
            </a:r>
            <a:r>
              <a:rPr lang="en-US" baseline="0" dirty="0" err="1" smtClean="0"/>
              <a:t>descripcion</a:t>
            </a:r>
            <a:r>
              <a:rPr lang="en-US" baseline="0" dirty="0" smtClean="0"/>
              <a:t> de los </a:t>
            </a:r>
            <a:r>
              <a:rPr lang="en-US" baseline="0" dirty="0" err="1" smtClean="0"/>
              <a:t>flujos</a:t>
            </a:r>
            <a:r>
              <a:rPr lang="en-US" baseline="0" dirty="0" smtClean="0"/>
              <a:t> </a:t>
            </a:r>
            <a:r>
              <a:rPr lang="en-US" baseline="0" dirty="0" err="1" smtClean="0"/>
              <a:t>migratorios</a:t>
            </a:r>
            <a:r>
              <a:rPr lang="en-US" baseline="0" dirty="0" smtClean="0"/>
              <a:t> </a:t>
            </a:r>
            <a:r>
              <a:rPr lang="en-US" baseline="0" dirty="0" err="1" smtClean="0"/>
              <a:t>complejos</a:t>
            </a:r>
            <a:r>
              <a:rPr lang="en-US" baseline="0" dirty="0" smtClean="0"/>
              <a:t> y los </a:t>
            </a:r>
            <a:r>
              <a:rPr lang="en-US" baseline="0" dirty="0" err="1" smtClean="0"/>
              <a:t>patrones</a:t>
            </a:r>
            <a:r>
              <a:rPr lang="en-US" baseline="0" dirty="0" smtClean="0"/>
              <a:t> de </a:t>
            </a:r>
            <a:r>
              <a:rPr lang="en-US" baseline="0" dirty="0" err="1" smtClean="0"/>
              <a:t>movilidad</a:t>
            </a:r>
            <a:r>
              <a:rPr lang="en-US" baseline="0" dirty="0" smtClean="0"/>
              <a:t> </a:t>
            </a:r>
            <a:r>
              <a:rPr lang="en-US" baseline="0" dirty="0" err="1" smtClean="0"/>
              <a:t>humana</a:t>
            </a:r>
            <a:r>
              <a:rPr lang="en-US" baseline="0" dirty="0" smtClean="0"/>
              <a:t> a </a:t>
            </a:r>
            <a:r>
              <a:rPr lang="en-US" baseline="0" dirty="0" err="1" smtClean="0"/>
              <a:t>consecuencia</a:t>
            </a:r>
            <a:r>
              <a:rPr lang="en-US" baseline="0" dirty="0" smtClean="0"/>
              <a:t> de la crisis y </a:t>
            </a:r>
            <a:r>
              <a:rPr lang="en-US" baseline="0" dirty="0" err="1" smtClean="0"/>
              <a:t>eso</a:t>
            </a:r>
            <a:r>
              <a:rPr lang="en-US" baseline="0" dirty="0" smtClean="0"/>
              <a:t> </a:t>
            </a:r>
            <a:r>
              <a:rPr lang="en-US" baseline="0" dirty="0" err="1" smtClean="0"/>
              <a:t>trae</a:t>
            </a:r>
            <a:r>
              <a:rPr lang="en-US" baseline="0" dirty="0" smtClean="0"/>
              <a:t> </a:t>
            </a:r>
            <a:r>
              <a:rPr lang="en-US" baseline="0" dirty="0" err="1" smtClean="0"/>
              <a:t>considerables</a:t>
            </a:r>
            <a:r>
              <a:rPr lang="en-US" baseline="0" dirty="0" smtClean="0"/>
              <a:t> </a:t>
            </a:r>
            <a:r>
              <a:rPr lang="en-US" baseline="0" dirty="0" err="1" smtClean="0"/>
              <a:t>vulneraibilidades</a:t>
            </a:r>
            <a:r>
              <a:rPr lang="en-US" baseline="0" dirty="0" smtClean="0"/>
              <a:t> para </a:t>
            </a:r>
            <a:r>
              <a:rPr lang="en-US" baseline="0" dirty="0" err="1" smtClean="0"/>
              <a:t>las</a:t>
            </a:r>
            <a:r>
              <a:rPr lang="en-US" baseline="0" dirty="0" smtClean="0"/>
              <a:t> personas y </a:t>
            </a:r>
            <a:r>
              <a:rPr lang="en-US" baseline="0" dirty="0" err="1" smtClean="0"/>
              <a:t>poblaicones</a:t>
            </a:r>
            <a:r>
              <a:rPr lang="en-US" baseline="0" dirty="0" smtClean="0"/>
              <a:t> </a:t>
            </a:r>
            <a:r>
              <a:rPr lang="en-US" baseline="0" dirty="0" err="1" smtClean="0"/>
              <a:t>afectadas</a:t>
            </a:r>
            <a:r>
              <a:rPr lang="en-US" baseline="0" dirty="0" smtClean="0"/>
              <a:t>.</a:t>
            </a:r>
          </a:p>
          <a:p>
            <a:r>
              <a:rPr lang="en-US" dirty="0" err="1" smtClean="0"/>
              <a:t>Cooperacion</a:t>
            </a:r>
            <a:r>
              <a:rPr lang="en-US" dirty="0" smtClean="0"/>
              <a:t> con</a:t>
            </a:r>
            <a:r>
              <a:rPr lang="en-US" baseline="0" dirty="0" smtClean="0"/>
              <a:t> </a:t>
            </a:r>
            <a:r>
              <a:rPr lang="en-US" baseline="0" dirty="0" err="1" smtClean="0"/>
              <a:t>socios</a:t>
            </a:r>
            <a:r>
              <a:rPr lang="en-US" baseline="0" dirty="0" smtClean="0"/>
              <a:t> </a:t>
            </a:r>
            <a:r>
              <a:rPr lang="en-US" baseline="0" dirty="0" err="1" smtClean="0"/>
              <a:t>involucrados</a:t>
            </a:r>
            <a:r>
              <a:rPr lang="en-US" baseline="0" dirty="0" smtClean="0"/>
              <a:t> </a:t>
            </a:r>
            <a:r>
              <a:rPr lang="en-US" baseline="0" dirty="0" err="1" smtClean="0"/>
              <a:t>en</a:t>
            </a:r>
            <a:r>
              <a:rPr lang="en-US" baseline="0" dirty="0" smtClean="0"/>
              <a:t> </a:t>
            </a:r>
            <a:r>
              <a:rPr lang="en-US" baseline="0" dirty="0" err="1" smtClean="0"/>
              <a:t>actividades</a:t>
            </a:r>
            <a:r>
              <a:rPr lang="en-US" baseline="0" dirty="0" smtClean="0"/>
              <a:t> de </a:t>
            </a:r>
            <a:r>
              <a:rPr lang="en-US" baseline="0" dirty="0" err="1" smtClean="0"/>
              <a:t>paz</a:t>
            </a:r>
            <a:r>
              <a:rPr lang="en-US" baseline="0" dirty="0" smtClean="0"/>
              <a:t>, </a:t>
            </a:r>
            <a:r>
              <a:rPr lang="en-US" baseline="0" dirty="0" err="1" smtClean="0"/>
              <a:t>seguridad</a:t>
            </a:r>
            <a:r>
              <a:rPr lang="en-US" baseline="0" dirty="0" smtClean="0"/>
              <a:t> y </a:t>
            </a:r>
            <a:r>
              <a:rPr lang="en-US" baseline="0" dirty="0" err="1" smtClean="0"/>
              <a:t>desarrollo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C26D57-38BC-48AC-A430-740B8EE75EE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817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2</a:t>
            </a:fld>
            <a:endParaRPr lang="en-US" altLang="en-US"/>
          </a:p>
        </p:txBody>
      </p:sp>
    </p:spTree>
    <p:extLst>
      <p:ext uri="{BB962C8B-B14F-4D97-AF65-F5344CB8AC3E}">
        <p14:creationId xmlns:p14="http://schemas.microsoft.com/office/powerpoint/2010/main" val="315240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0750" eaLnBrk="0" hangingPunct="0">
              <a:spcBef>
                <a:spcPct val="30000"/>
              </a:spcBef>
              <a:defRPr sz="1200">
                <a:solidFill>
                  <a:schemeClr val="tx1"/>
                </a:solidFill>
                <a:latin typeface="Arial" charset="0"/>
              </a:defRPr>
            </a:lvl1pPr>
            <a:lvl2pPr marL="742950" indent="-285750" defTabSz="920750" eaLnBrk="0" hangingPunct="0">
              <a:spcBef>
                <a:spcPct val="30000"/>
              </a:spcBef>
              <a:defRPr sz="1200">
                <a:solidFill>
                  <a:schemeClr val="tx1"/>
                </a:solidFill>
                <a:latin typeface="Arial" charset="0"/>
              </a:defRPr>
            </a:lvl2pPr>
            <a:lvl3pPr marL="1143000" indent="-228600" defTabSz="920750" eaLnBrk="0" hangingPunct="0">
              <a:spcBef>
                <a:spcPct val="30000"/>
              </a:spcBef>
              <a:defRPr sz="1200">
                <a:solidFill>
                  <a:schemeClr val="tx1"/>
                </a:solidFill>
                <a:latin typeface="Arial" charset="0"/>
              </a:defRPr>
            </a:lvl3pPr>
            <a:lvl4pPr marL="1600200" indent="-228600" defTabSz="920750" eaLnBrk="0" hangingPunct="0">
              <a:spcBef>
                <a:spcPct val="30000"/>
              </a:spcBef>
              <a:defRPr sz="1200">
                <a:solidFill>
                  <a:schemeClr val="tx1"/>
                </a:solidFill>
                <a:latin typeface="Arial" charset="0"/>
              </a:defRPr>
            </a:lvl4pPr>
            <a:lvl5pPr marL="2057400" indent="-228600" defTabSz="920750" eaLnBrk="0" hangingPunct="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6DD7A3-201F-40A4-9B81-FBAB24E601E1}" type="slidenum">
              <a:rPr lang="en-US" altLang="en-US" smtClean="0"/>
              <a:pPr eaLnBrk="1" hangingPunct="1">
                <a:spcBef>
                  <a:spcPct val="0"/>
                </a:spcBef>
              </a:pPr>
              <a:t>24</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134940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3</a:t>
            </a:fld>
            <a:endParaRPr lang="en-US" altLang="en-US"/>
          </a:p>
        </p:txBody>
      </p:sp>
    </p:spTree>
    <p:extLst>
      <p:ext uri="{BB962C8B-B14F-4D97-AF65-F5344CB8AC3E}">
        <p14:creationId xmlns:p14="http://schemas.microsoft.com/office/powerpoint/2010/main" val="104682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r-CH" b="1" u="none" dirty="0" err="1" smtClean="0"/>
              <a:t>Environmental</a:t>
            </a:r>
            <a:r>
              <a:rPr lang="fr-CH" b="1" u="none" dirty="0" smtClean="0"/>
              <a:t> </a:t>
            </a:r>
            <a:r>
              <a:rPr lang="fr-CH" b="1" u="none" dirty="0" err="1" smtClean="0"/>
              <a:t>law</a:t>
            </a:r>
            <a:endParaRPr lang="fr-CH" b="1" u="none"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b="0" u="sng" dirty="0" smtClean="0"/>
              <a:t>UN Framework Convention on </a:t>
            </a:r>
            <a:r>
              <a:rPr lang="fr-CH" b="0" u="sng" dirty="0" err="1" smtClean="0"/>
              <a:t>Climate</a:t>
            </a:r>
            <a:r>
              <a:rPr lang="fr-CH" b="0" u="sng" dirty="0" smtClean="0"/>
              <a:t> Change </a:t>
            </a:r>
            <a:endParaRPr lang="en-US" b="0" u="sng"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altLang="en-US" sz="2000" dirty="0" smtClean="0"/>
              <a:t>UNFCCC </a:t>
            </a:r>
            <a:r>
              <a:rPr lang="fr-CH" altLang="en-US" sz="2000" baseline="0" dirty="0" smtClean="0"/>
              <a:t> </a:t>
            </a:r>
            <a:r>
              <a:rPr lang="fr-CH" altLang="en-US" sz="2000" baseline="0" dirty="0" err="1" smtClean="0"/>
              <a:t>was</a:t>
            </a:r>
            <a:r>
              <a:rPr lang="fr-CH" altLang="en-US" sz="2000" baseline="0" dirty="0" smtClean="0"/>
              <a:t> </a:t>
            </a:r>
            <a:r>
              <a:rPr lang="fr-CH" altLang="en-US" sz="2000" baseline="0" dirty="0" err="1" smtClean="0"/>
              <a:t>i</a:t>
            </a:r>
            <a:r>
              <a:rPr lang="fr-CH" altLang="en-US" sz="2000" dirty="0" err="1" smtClean="0"/>
              <a:t>nitially</a:t>
            </a:r>
            <a:r>
              <a:rPr lang="fr-CH" altLang="en-US" sz="2000" dirty="0" smtClean="0"/>
              <a:t> </a:t>
            </a:r>
            <a:r>
              <a:rPr lang="fr-CH" altLang="en-US" sz="2000" dirty="0" err="1" smtClean="0"/>
              <a:t>unrelated</a:t>
            </a:r>
            <a:r>
              <a:rPr lang="fr-CH" altLang="en-US" sz="2000" dirty="0" smtClean="0"/>
              <a:t> to migration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CH" altLang="en-US" sz="2000" dirty="0" smtClean="0"/>
              <a:t>Conference of the Parties has </a:t>
            </a:r>
            <a:r>
              <a:rPr lang="fr-CH" altLang="en-US" sz="2000" dirty="0" err="1" smtClean="0"/>
              <a:t>integrated</a:t>
            </a:r>
            <a:r>
              <a:rPr lang="fr-CH" altLang="en-US" sz="2000" dirty="0" smtClean="0"/>
              <a:t> </a:t>
            </a:r>
            <a:r>
              <a:rPr lang="fr-CH" altLang="en-US" sz="2000" dirty="0" err="1" smtClean="0"/>
              <a:t>climate</a:t>
            </a:r>
            <a:r>
              <a:rPr lang="fr-CH" altLang="en-US" sz="2000" dirty="0" smtClean="0"/>
              <a:t> change </a:t>
            </a:r>
            <a:r>
              <a:rPr lang="fr-CH" altLang="en-US" sz="2000" dirty="0" err="1" smtClean="0"/>
              <a:t>from</a:t>
            </a:r>
            <a:r>
              <a:rPr lang="fr-CH" altLang="en-US" sz="2000" dirty="0" smtClean="0"/>
              <a:t> the </a:t>
            </a:r>
            <a:r>
              <a:rPr lang="fr-CH" altLang="en-US" sz="2000" u="sng" dirty="0" smtClean="0"/>
              <a:t>Cancun </a:t>
            </a:r>
            <a:r>
              <a:rPr lang="fr-CH" altLang="en-US" sz="2000" u="sng" dirty="0" err="1" smtClean="0"/>
              <a:t>Agreements</a:t>
            </a:r>
            <a:r>
              <a:rPr lang="fr-CH" altLang="en-US" sz="2000" u="sng" dirty="0" smtClean="0"/>
              <a:t> </a:t>
            </a:r>
            <a:r>
              <a:rPr lang="fr-CH" altLang="en-US" sz="2000" dirty="0" smtClean="0"/>
              <a:t>(2010)</a:t>
            </a:r>
          </a:p>
          <a:p>
            <a:pPr marL="514350" lvl="1" indent="0" algn="just">
              <a:buFont typeface="Wingdings" pitchFamily="2" charset="2"/>
              <a:buNone/>
              <a:defRPr/>
            </a:pPr>
            <a:r>
              <a:rPr lang="fr-CH" sz="1600" dirty="0" smtClean="0"/>
              <a:t>The Parties </a:t>
            </a:r>
            <a:r>
              <a:rPr lang="fr-CH" sz="1600" dirty="0" err="1" smtClean="0"/>
              <a:t>should</a:t>
            </a:r>
            <a:r>
              <a:rPr lang="fr-CH" sz="1600" dirty="0" smtClean="0"/>
              <a:t> </a:t>
            </a:r>
            <a:r>
              <a:rPr lang="fr-CH" sz="1600" dirty="0" err="1" smtClean="0"/>
              <a:t>adopt</a:t>
            </a:r>
            <a:r>
              <a:rPr lang="fr-CH" sz="1600" dirty="0" smtClean="0"/>
              <a:t> </a:t>
            </a:r>
            <a:r>
              <a:rPr lang="en-US" sz="1600" dirty="0" smtClean="0"/>
              <a:t>“Measures to enhance </a:t>
            </a:r>
            <a:r>
              <a:rPr lang="en-US" sz="1600" dirty="0" smtClean="0">
                <a:solidFill>
                  <a:srgbClr val="FF0000"/>
                </a:solidFill>
              </a:rPr>
              <a:t>understanding, coordination and cooperation </a:t>
            </a:r>
            <a:r>
              <a:rPr lang="en-US" sz="1600" dirty="0" smtClean="0"/>
              <a:t>with regard to climate change induced </a:t>
            </a:r>
            <a:r>
              <a:rPr lang="en-US" sz="1600" dirty="0" smtClean="0">
                <a:solidFill>
                  <a:srgbClr val="0070C0"/>
                </a:solidFill>
              </a:rPr>
              <a:t>displacement, migration and planned relocation</a:t>
            </a:r>
            <a:r>
              <a:rPr lang="en-US" sz="1600" dirty="0" smtClean="0"/>
              <a:t>, where appropriate, at the national, regional and international levels”</a:t>
            </a:r>
            <a:r>
              <a:rPr lang="fr-CH" altLang="en-US" sz="1600" dirty="0" smtClean="0"/>
              <a:t> </a:t>
            </a:r>
          </a:p>
          <a:p>
            <a:pPr marL="57150" lvl="0" indent="0" algn="just">
              <a:buFont typeface="Wingdings" pitchFamily="2" charset="2"/>
              <a:buNone/>
              <a:defRPr/>
            </a:pPr>
            <a:r>
              <a:rPr lang="fr-CH" altLang="en-US" sz="2000" u="sng" dirty="0" smtClean="0"/>
              <a:t>Doha </a:t>
            </a:r>
            <a:r>
              <a:rPr lang="fr-CH" altLang="en-US" sz="2000" u="sng" dirty="0" err="1" smtClean="0"/>
              <a:t>Decisions</a:t>
            </a:r>
            <a:r>
              <a:rPr lang="fr-CH" altLang="en-US" sz="2000" u="sng" dirty="0" smtClean="0"/>
              <a:t> </a:t>
            </a:r>
            <a:r>
              <a:rPr lang="fr-CH" altLang="en-US" sz="2000" dirty="0" smtClean="0"/>
              <a:t>(2012): </a:t>
            </a:r>
            <a:r>
              <a:rPr lang="fr-CH" altLang="en-US" sz="1600" dirty="0" err="1" smtClean="0"/>
              <a:t>advance</a:t>
            </a:r>
            <a:r>
              <a:rPr lang="fr-CH" altLang="en-US" sz="1600" dirty="0" smtClean="0"/>
              <a:t> </a:t>
            </a:r>
            <a:r>
              <a:rPr lang="fr-CH" altLang="en-US" sz="1600" dirty="0" err="1" smtClean="0">
                <a:solidFill>
                  <a:srgbClr val="FF0000"/>
                </a:solidFill>
              </a:rPr>
              <a:t>understanding</a:t>
            </a:r>
            <a:r>
              <a:rPr lang="fr-CH" altLang="en-US" sz="1600" dirty="0" smtClean="0">
                <a:solidFill>
                  <a:srgbClr val="FF0000"/>
                </a:solidFill>
              </a:rPr>
              <a:t> of </a:t>
            </a:r>
            <a:r>
              <a:rPr lang="fr-CH" altLang="en-US" sz="1600" dirty="0" err="1" smtClean="0">
                <a:solidFill>
                  <a:srgbClr val="FF0000"/>
                </a:solidFill>
              </a:rPr>
              <a:t>loss</a:t>
            </a:r>
            <a:r>
              <a:rPr lang="fr-CH" altLang="en-US" sz="1600" dirty="0" smtClean="0">
                <a:solidFill>
                  <a:srgbClr val="FF0000"/>
                </a:solidFill>
              </a:rPr>
              <a:t> and damages </a:t>
            </a:r>
            <a:r>
              <a:rPr lang="fr-CH" altLang="en-US" sz="1600" dirty="0" err="1" smtClean="0"/>
              <a:t>deriving</a:t>
            </a:r>
            <a:r>
              <a:rPr lang="fr-CH" altLang="en-US" sz="1600" dirty="0" smtClean="0"/>
              <a:t> </a:t>
            </a:r>
            <a:r>
              <a:rPr lang="fr-CH" altLang="en-US" sz="1600" dirty="0" err="1" smtClean="0"/>
              <a:t>from</a:t>
            </a:r>
            <a:r>
              <a:rPr lang="fr-CH" altLang="en-US" sz="1600" dirty="0" smtClean="0"/>
              <a:t> </a:t>
            </a:r>
            <a:r>
              <a:rPr lang="fr-CH" altLang="en-US" sz="1600" dirty="0" err="1" smtClean="0"/>
              <a:t>climate</a:t>
            </a:r>
            <a:r>
              <a:rPr lang="fr-CH" altLang="en-US" sz="1600" dirty="0" smtClean="0"/>
              <a:t> change, </a:t>
            </a:r>
            <a:r>
              <a:rPr lang="fr-CH" altLang="en-US" sz="1600" dirty="0" err="1" smtClean="0"/>
              <a:t>including</a:t>
            </a:r>
            <a:r>
              <a:rPr lang="fr-CH" altLang="en-US" sz="1600" dirty="0" smtClean="0"/>
              <a:t> impact on </a:t>
            </a:r>
            <a:r>
              <a:rPr lang="fr-CH" altLang="en-US" sz="1600" dirty="0" err="1" smtClean="0">
                <a:solidFill>
                  <a:srgbClr val="0070C0"/>
                </a:solidFill>
              </a:rPr>
              <a:t>human</a:t>
            </a:r>
            <a:r>
              <a:rPr lang="fr-CH" altLang="en-US" sz="1600" dirty="0" smtClean="0">
                <a:solidFill>
                  <a:srgbClr val="0070C0"/>
                </a:solidFill>
              </a:rPr>
              <a:t> </a:t>
            </a:r>
            <a:r>
              <a:rPr lang="fr-CH" altLang="en-US" sz="1600" dirty="0" err="1" smtClean="0">
                <a:solidFill>
                  <a:srgbClr val="0070C0"/>
                </a:solidFill>
              </a:rPr>
              <a:t>mobility</a:t>
            </a:r>
            <a:r>
              <a:rPr lang="fr-CH" altLang="en-US" sz="1600" dirty="0" smtClean="0">
                <a:solidFill>
                  <a:srgbClr val="0070C0"/>
                </a:solidFill>
              </a:rPr>
              <a:t>, </a:t>
            </a:r>
            <a:r>
              <a:rPr lang="fr-CH" altLang="en-US" sz="1600" dirty="0" err="1" smtClean="0">
                <a:solidFill>
                  <a:srgbClr val="0070C0"/>
                </a:solidFill>
              </a:rPr>
              <a:t>displacement</a:t>
            </a:r>
            <a:r>
              <a:rPr lang="fr-CH" altLang="en-US" sz="1600" dirty="0" smtClean="0">
                <a:solidFill>
                  <a:srgbClr val="0070C0"/>
                </a:solidFill>
              </a:rPr>
              <a:t> and migration</a:t>
            </a:r>
            <a:r>
              <a:rPr lang="fr-CH" altLang="en-US" sz="1600" dirty="0" smtClean="0"/>
              <a:t>. </a:t>
            </a:r>
          </a:p>
          <a:p>
            <a:endParaRPr lang="fr-CH"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altLang="en-US" b="0" u="sng" dirty="0" smtClean="0"/>
              <a:t>International </a:t>
            </a:r>
            <a:r>
              <a:rPr lang="fr-CH" altLang="en-US" b="0" u="sng" dirty="0" err="1" smtClean="0"/>
              <a:t>Disaster</a:t>
            </a:r>
            <a:r>
              <a:rPr lang="fr-CH" altLang="en-US" b="0" u="sng" dirty="0" smtClean="0"/>
              <a:t> </a:t>
            </a:r>
            <a:r>
              <a:rPr lang="fr-CH" altLang="en-US" b="0" u="sng" dirty="0" err="1" smtClean="0"/>
              <a:t>Response</a:t>
            </a:r>
            <a:r>
              <a:rPr lang="fr-CH" altLang="en-US" b="0" u="sng" dirty="0" smtClean="0"/>
              <a:t> Law</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CH" altLang="en-US" sz="2000" dirty="0" smtClean="0"/>
              <a:t>International Law Commission </a:t>
            </a:r>
            <a:r>
              <a:rPr lang="fr-CH" altLang="en-US" sz="2000" dirty="0" err="1" smtClean="0"/>
              <a:t>Draft</a:t>
            </a:r>
            <a:r>
              <a:rPr lang="fr-CH" altLang="en-US" sz="2000" dirty="0" smtClean="0"/>
              <a:t> Articles on the Protection of </a:t>
            </a:r>
            <a:r>
              <a:rPr lang="fr-CH" altLang="en-US" sz="2000" dirty="0" err="1" smtClean="0"/>
              <a:t>Persons</a:t>
            </a:r>
            <a:r>
              <a:rPr lang="fr-CH" altLang="en-US" sz="2000" dirty="0" smtClean="0"/>
              <a:t> in the </a:t>
            </a:r>
            <a:r>
              <a:rPr lang="fr-CH" altLang="en-US" sz="2000" dirty="0" err="1" smtClean="0"/>
              <a:t>event</a:t>
            </a:r>
            <a:r>
              <a:rPr lang="fr-CH" altLang="en-US" sz="2000" dirty="0" smtClean="0"/>
              <a:t> of </a:t>
            </a:r>
            <a:r>
              <a:rPr lang="fr-CH" altLang="en-US" sz="2000" dirty="0" err="1" smtClean="0"/>
              <a:t>disaster</a:t>
            </a:r>
            <a:endParaRPr lang="fr-CH" altLang="en-US"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altLang="en-US" sz="2000" dirty="0" smtClean="0"/>
              <a:t>1st World </a:t>
            </a:r>
            <a:r>
              <a:rPr lang="fr-CH" altLang="en-US" sz="2000" dirty="0" err="1" smtClean="0"/>
              <a:t>Disaster</a:t>
            </a:r>
            <a:r>
              <a:rPr lang="fr-CH" altLang="en-US" sz="2000" dirty="0" smtClean="0"/>
              <a:t> </a:t>
            </a:r>
            <a:r>
              <a:rPr lang="fr-CH" altLang="en-US" sz="2000" dirty="0" err="1" smtClean="0"/>
              <a:t>Reduction</a:t>
            </a:r>
            <a:r>
              <a:rPr lang="fr-CH" altLang="en-US" sz="2000" dirty="0" smtClean="0"/>
              <a:t> Conference (2005) and </a:t>
            </a:r>
            <a:r>
              <a:rPr lang="fr-CH" altLang="en-US" sz="2000" dirty="0" err="1" smtClean="0"/>
              <a:t>Hyogo</a:t>
            </a:r>
            <a:r>
              <a:rPr lang="fr-CH" altLang="en-US" sz="2000" dirty="0" smtClean="0"/>
              <a:t> Framework for Action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CH" sz="2000" dirty="0" smtClean="0"/>
              <a:t>It </a:t>
            </a:r>
            <a:r>
              <a:rPr lang="fr-CH" sz="2000" dirty="0" err="1" smtClean="0"/>
              <a:t>is</a:t>
            </a:r>
            <a:r>
              <a:rPr lang="fr-CH" sz="2000" dirty="0" smtClean="0"/>
              <a:t> more at the border </a:t>
            </a:r>
            <a:r>
              <a:rPr lang="fr-CH" sz="2000" dirty="0" err="1" smtClean="0"/>
              <a:t>between</a:t>
            </a:r>
            <a:r>
              <a:rPr lang="fr-CH" sz="2000" dirty="0" smtClean="0"/>
              <a:t> </a:t>
            </a:r>
            <a:r>
              <a:rPr lang="fr-CH" sz="2000" dirty="0" err="1" smtClean="0"/>
              <a:t>environmental</a:t>
            </a:r>
            <a:r>
              <a:rPr lang="fr-CH" sz="2000" dirty="0" smtClean="0"/>
              <a:t> </a:t>
            </a:r>
            <a:r>
              <a:rPr lang="fr-CH" sz="2000" dirty="0" err="1" smtClean="0"/>
              <a:t>law</a:t>
            </a:r>
            <a:r>
              <a:rPr lang="fr-CH" sz="2000" dirty="0" smtClean="0"/>
              <a:t> and </a:t>
            </a:r>
            <a:r>
              <a:rPr lang="fr-CH" sz="2000" dirty="0" err="1" smtClean="0"/>
              <a:t>humanitarian</a:t>
            </a:r>
            <a:r>
              <a:rPr lang="fr-CH" sz="2000" dirty="0" smtClean="0"/>
              <a:t> </a:t>
            </a:r>
            <a:r>
              <a:rPr lang="fr-CH" sz="2000" dirty="0" err="1" smtClean="0"/>
              <a:t>law</a:t>
            </a:r>
            <a:r>
              <a:rPr lang="fr-CH" sz="2000" dirty="0" smtClean="0"/>
              <a:t>. </a:t>
            </a:r>
            <a:r>
              <a:rPr lang="fr-CH" sz="2000" dirty="0" err="1" smtClean="0"/>
              <a:t>Usually</a:t>
            </a:r>
            <a:r>
              <a:rPr lang="fr-CH" sz="2000" dirty="0" smtClean="0"/>
              <a:t> applicable to </a:t>
            </a:r>
            <a:r>
              <a:rPr lang="fr-CH" sz="2000" dirty="0" err="1" smtClean="0"/>
              <a:t>both</a:t>
            </a:r>
            <a:r>
              <a:rPr lang="fr-CH" sz="2000" dirty="0" smtClean="0"/>
              <a:t> man-made and </a:t>
            </a:r>
            <a:r>
              <a:rPr lang="fr-CH" sz="2000" dirty="0" err="1" smtClean="0"/>
              <a:t>natural</a:t>
            </a:r>
            <a:r>
              <a:rPr lang="fr-CH" sz="2000" dirty="0" smtClean="0"/>
              <a:t> </a:t>
            </a:r>
            <a:r>
              <a:rPr lang="fr-CH" sz="2000" dirty="0" err="1" smtClean="0"/>
              <a:t>disasters</a:t>
            </a:r>
            <a:r>
              <a:rPr lang="fr-CH" sz="2000" dirty="0" smtClean="0"/>
              <a: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CH"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fr-CH"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sz="2000" b="1" dirty="0" err="1" smtClean="0"/>
              <a:t>Human</a:t>
            </a:r>
            <a:r>
              <a:rPr lang="fr-CH" sz="2000" b="1" dirty="0" smtClean="0"/>
              <a:t> </a:t>
            </a:r>
            <a:r>
              <a:rPr lang="fr-CH" sz="2000" b="1" dirty="0" err="1" smtClean="0"/>
              <a:t>rights</a:t>
            </a:r>
            <a:r>
              <a:rPr lang="fr-CH" sz="2000" b="1" dirty="0" smtClean="0"/>
              <a:t> </a:t>
            </a:r>
            <a:r>
              <a:rPr lang="fr-CH" sz="2000" b="1" dirty="0" err="1" smtClean="0"/>
              <a:t>law</a:t>
            </a:r>
            <a:endParaRPr lang="fr-CH" sz="2000" b="1" dirty="0" smtClean="0"/>
          </a:p>
          <a:p>
            <a:pPr lvl="1"/>
            <a:r>
              <a:rPr lang="en-US" sz="2000" dirty="0" smtClean="0"/>
              <a:t>International Covenant on Civil and Political Rights (1966)</a:t>
            </a:r>
          </a:p>
          <a:p>
            <a:pPr lvl="1"/>
            <a:r>
              <a:rPr lang="en-US" sz="2000" dirty="0" smtClean="0"/>
              <a:t>International Covenant on Economic, Social and Cultural Rights (1966)</a:t>
            </a:r>
          </a:p>
          <a:p>
            <a:pPr lvl="1"/>
            <a:r>
              <a:rPr lang="en-US" sz="2000" dirty="0" smtClean="0"/>
              <a:t>International Convention on the Elimination of All Forms of Racial Discrimination (1965)</a:t>
            </a:r>
          </a:p>
          <a:p>
            <a:pPr lvl="1"/>
            <a:r>
              <a:rPr lang="en-US" sz="2000" dirty="0" smtClean="0"/>
              <a:t>Convention against Torture and Other Cruel, Inhuman or Degrading Treatment (1984)</a:t>
            </a:r>
          </a:p>
          <a:p>
            <a:pPr lvl="1"/>
            <a:r>
              <a:rPr lang="en-US" sz="2000" dirty="0" smtClean="0"/>
              <a:t>Convention on the Rights of the Child (1989)</a:t>
            </a:r>
          </a:p>
          <a:p>
            <a:pPr lvl="1"/>
            <a:r>
              <a:rPr lang="en-US" sz="2000" dirty="0" smtClean="0"/>
              <a:t>International Convention on the Protection of the Rights of All Migrant Workers and Members of Their Families (1990)</a:t>
            </a:r>
          </a:p>
          <a:p>
            <a:pPr lvl="1"/>
            <a:r>
              <a:rPr lang="en-US" sz="2000" i="1" dirty="0" smtClean="0"/>
              <a:t>Guiding Principles on Internal Displacement</a:t>
            </a:r>
          </a:p>
          <a:p>
            <a:pPr lvl="1"/>
            <a:r>
              <a:rPr lang="en-US" sz="2000" i="1" dirty="0" smtClean="0"/>
              <a:t>Nationality Law</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CH"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fr-CH"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fr-CH" sz="2000" u="sng" dirty="0" smtClean="0"/>
              <a:t>There are </a:t>
            </a:r>
            <a:r>
              <a:rPr lang="fr-CH" sz="2000" u="sng" dirty="0" err="1" smtClean="0"/>
              <a:t>also</a:t>
            </a:r>
            <a:r>
              <a:rPr lang="fr-CH" sz="2000" u="sng" dirty="0" smtClean="0"/>
              <a:t> </a:t>
            </a:r>
            <a:r>
              <a:rPr lang="fr-CH" sz="2000" u="sng" dirty="0" err="1" smtClean="0"/>
              <a:t>regional</a:t>
            </a:r>
            <a:r>
              <a:rPr lang="fr-CH" sz="2000" u="sng" baseline="0" dirty="0" smtClean="0"/>
              <a:t> </a:t>
            </a:r>
            <a:r>
              <a:rPr lang="fr-CH" sz="2000" u="sng" baseline="0" dirty="0" err="1" smtClean="0"/>
              <a:t>legal</a:t>
            </a:r>
            <a:r>
              <a:rPr lang="fr-CH" sz="2000" u="sng" baseline="0" dirty="0" smtClean="0"/>
              <a:t> </a:t>
            </a:r>
            <a:r>
              <a:rPr lang="fr-CH" sz="2000" u="sng" baseline="0" dirty="0" err="1" smtClean="0"/>
              <a:t>approaches</a:t>
            </a:r>
            <a:r>
              <a:rPr lang="fr-CH" sz="2000" u="sng" baseline="0" dirty="0" smtClean="0"/>
              <a:t>:</a:t>
            </a:r>
          </a:p>
          <a:p>
            <a:pPr marL="342900" indent="-342900">
              <a:buFont typeface="Arial" panose="020B0604020202020204" pitchFamily="34" charset="0"/>
              <a:buChar char="•"/>
              <a:defRPr/>
            </a:pPr>
            <a:r>
              <a:rPr lang="fr-CH" sz="2000" b="0" i="0" kern="0" dirty="0" err="1" smtClean="0"/>
              <a:t>Additional</a:t>
            </a:r>
            <a:r>
              <a:rPr lang="fr-CH" sz="2000" b="0" i="0" kern="0" dirty="0" smtClean="0"/>
              <a:t> Protocol to the American Convention on </a:t>
            </a:r>
            <a:r>
              <a:rPr lang="fr-CH" sz="2000" b="0" i="0" kern="0" dirty="0" err="1" smtClean="0"/>
              <a:t>Human</a:t>
            </a:r>
            <a:r>
              <a:rPr lang="fr-CH" sz="2000" b="0" i="0" kern="0" dirty="0" smtClean="0"/>
              <a:t> </a:t>
            </a:r>
            <a:r>
              <a:rPr lang="fr-CH" sz="2000" b="0" i="0" kern="0" dirty="0" err="1" smtClean="0"/>
              <a:t>Rights</a:t>
            </a:r>
            <a:r>
              <a:rPr lang="fr-CH" sz="2000" b="0" i="0" kern="0" dirty="0" smtClean="0"/>
              <a:t> in the Area of </a:t>
            </a:r>
            <a:r>
              <a:rPr lang="fr-CH" sz="2000" b="0" i="0" kern="0" dirty="0" err="1" smtClean="0"/>
              <a:t>Economic</a:t>
            </a:r>
            <a:r>
              <a:rPr lang="fr-CH" sz="2000" b="0" i="0" kern="0" dirty="0" smtClean="0"/>
              <a:t>, Social and Cultural </a:t>
            </a:r>
            <a:r>
              <a:rPr lang="fr-CH" sz="2000" b="0" i="0" kern="0" dirty="0" err="1" smtClean="0"/>
              <a:t>Rights</a:t>
            </a:r>
            <a:r>
              <a:rPr lang="fr-CH" sz="2000" b="0" i="0" kern="0" dirty="0" smtClean="0"/>
              <a:t> (Protocol of San Salvador)</a:t>
            </a:r>
          </a:p>
          <a:p>
            <a:pPr marL="742950" lvl="1" indent="-285750">
              <a:buFont typeface="Arial" panose="020B0604020202020204" pitchFamily="34" charset="0"/>
              <a:buChar char="•"/>
              <a:defRPr/>
            </a:pPr>
            <a:r>
              <a:rPr lang="fr-CH" sz="1600" b="0" i="0" kern="0" dirty="0" smtClean="0"/>
              <a:t>Article 11: right to </a:t>
            </a:r>
            <a:r>
              <a:rPr lang="fr-CH" sz="1600" b="0" i="0" kern="0" dirty="0" err="1" smtClean="0"/>
              <a:t>healthy</a:t>
            </a:r>
            <a:r>
              <a:rPr lang="fr-CH" sz="1600" b="0" i="0" kern="0" dirty="0" smtClean="0"/>
              <a:t> </a:t>
            </a:r>
            <a:r>
              <a:rPr lang="fr-CH" sz="1600" b="0" i="0" kern="0" dirty="0" err="1" smtClean="0"/>
              <a:t>environment</a:t>
            </a:r>
            <a:endParaRPr lang="fr-CH" sz="2000" b="0" i="0" kern="0" dirty="0" smtClean="0"/>
          </a:p>
          <a:p>
            <a:pPr marL="342900" indent="-342900">
              <a:buFont typeface="Arial" panose="020B0604020202020204" pitchFamily="34" charset="0"/>
              <a:buChar char="•"/>
              <a:defRPr/>
            </a:pPr>
            <a:r>
              <a:rPr lang="fr-CH" sz="2000" b="0" i="0" kern="0" dirty="0" smtClean="0"/>
              <a:t>Case of the </a:t>
            </a:r>
            <a:r>
              <a:rPr lang="fr-CH" sz="2000" b="0" i="0" kern="0" dirty="0" err="1" smtClean="0"/>
              <a:t>Sawhoyamaxa</a:t>
            </a:r>
            <a:r>
              <a:rPr lang="fr-CH" sz="2000" b="0" i="0" kern="0" dirty="0" smtClean="0"/>
              <a:t> </a:t>
            </a:r>
            <a:r>
              <a:rPr lang="fr-CH" sz="2000" b="0" i="0" kern="0" dirty="0" err="1" smtClean="0"/>
              <a:t>Indigenous</a:t>
            </a:r>
            <a:r>
              <a:rPr lang="fr-CH" sz="2000" b="0" i="0" kern="0" dirty="0" smtClean="0"/>
              <a:t> </a:t>
            </a:r>
            <a:r>
              <a:rPr lang="fr-CH" sz="2000" b="0" i="0" kern="0" dirty="0" err="1" smtClean="0"/>
              <a:t>Community</a:t>
            </a:r>
            <a:r>
              <a:rPr lang="fr-CH" sz="2000" b="0" i="0" kern="0" dirty="0" smtClean="0"/>
              <a:t> v. Paraguay (</a:t>
            </a:r>
            <a:r>
              <a:rPr lang="fr-CH" sz="2000" b="0" i="0" kern="0" dirty="0" err="1" smtClean="0"/>
              <a:t>IACtHR</a:t>
            </a:r>
            <a:r>
              <a:rPr lang="fr-CH" sz="2000" b="0" i="0" kern="0" dirty="0" smtClean="0"/>
              <a:t>, 2006) and Case of the </a:t>
            </a:r>
            <a:r>
              <a:rPr lang="fr-CH" sz="2000" b="0" i="0" kern="0" dirty="0" err="1" smtClean="0"/>
              <a:t>Yakya</a:t>
            </a:r>
            <a:r>
              <a:rPr lang="fr-CH" sz="2000" b="0" i="0" kern="0" dirty="0" smtClean="0"/>
              <a:t> Axa </a:t>
            </a:r>
            <a:r>
              <a:rPr lang="fr-CH" sz="2000" b="0" i="0" kern="0" dirty="0" err="1" smtClean="0"/>
              <a:t>Indigenous</a:t>
            </a:r>
            <a:r>
              <a:rPr lang="fr-CH" sz="2000" b="0" i="0" kern="0" dirty="0" smtClean="0"/>
              <a:t> </a:t>
            </a:r>
            <a:r>
              <a:rPr lang="fr-CH" sz="2000" b="0" i="0" kern="0" dirty="0" err="1" smtClean="0"/>
              <a:t>Community</a:t>
            </a:r>
            <a:r>
              <a:rPr lang="fr-CH" sz="2000" b="0" i="0" kern="0" dirty="0" smtClean="0"/>
              <a:t> v. Paraguay (</a:t>
            </a:r>
            <a:r>
              <a:rPr lang="fr-CH" sz="2000" b="0" i="0" kern="0" dirty="0" err="1" smtClean="0"/>
              <a:t>IACtHR</a:t>
            </a:r>
            <a:r>
              <a:rPr lang="fr-CH" sz="2000" b="0" i="0" kern="0" dirty="0" smtClean="0"/>
              <a:t>, 2005)</a:t>
            </a:r>
          </a:p>
          <a:p>
            <a:pPr marL="342900" indent="-342900">
              <a:buFont typeface="Arial" panose="020B0604020202020204" pitchFamily="34" charset="0"/>
              <a:buChar char="•"/>
              <a:defRPr/>
            </a:pPr>
            <a:r>
              <a:rPr lang="fr-CH" sz="2000" b="0" i="0" kern="0" dirty="0" smtClean="0"/>
              <a:t>MERCOSUR </a:t>
            </a:r>
            <a:r>
              <a:rPr lang="fr-CH" sz="2000" b="0" i="0" kern="0" dirty="0" err="1" smtClean="0"/>
              <a:t>Declaration</a:t>
            </a:r>
            <a:r>
              <a:rPr lang="fr-CH" sz="2000" b="0" i="0" kern="0" dirty="0" smtClean="0"/>
              <a:t> of </a:t>
            </a:r>
            <a:r>
              <a:rPr lang="fr-CH" sz="2000" b="0" i="0" kern="0" dirty="0" err="1" smtClean="0"/>
              <a:t>Principles</a:t>
            </a:r>
            <a:r>
              <a:rPr lang="fr-CH" sz="2000" b="0" i="0" kern="0" dirty="0" smtClean="0"/>
              <a:t> on International </a:t>
            </a:r>
            <a:r>
              <a:rPr lang="fr-CH" sz="2000" b="0" i="0" kern="0" dirty="0" err="1" smtClean="0"/>
              <a:t>Refugee</a:t>
            </a:r>
            <a:r>
              <a:rPr lang="fr-CH" sz="2000" b="0" i="0" kern="0" dirty="0" smtClean="0"/>
              <a:t> Protection</a:t>
            </a:r>
            <a:endParaRPr lang="en-US" sz="2000" cap="small" dirty="0" smtClean="0"/>
          </a:p>
          <a:p>
            <a:pPr marL="342900" indent="-342900">
              <a:buFont typeface="Arial" panose="020B0604020202020204" pitchFamily="34" charset="0"/>
              <a:buChar char="•"/>
              <a:defRPr/>
            </a:pPr>
            <a:r>
              <a:rPr lang="en-US" sz="2000" b="0" i="0" kern="0" dirty="0" smtClean="0"/>
              <a:t>Cartagena Declaration on Refugees (developing)</a:t>
            </a:r>
            <a:endParaRPr lang="fr-CH" sz="2000" b="0" i="0" kern="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fr-CH" sz="20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000" dirty="0" smtClean="0"/>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5</a:t>
            </a:fld>
            <a:endParaRPr lang="en-US" altLang="en-US"/>
          </a:p>
        </p:txBody>
      </p:sp>
    </p:spTree>
    <p:extLst>
      <p:ext uri="{BB962C8B-B14F-4D97-AF65-F5344CB8AC3E}">
        <p14:creationId xmlns:p14="http://schemas.microsoft.com/office/powerpoint/2010/main" val="48457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fr-CH" sz="1200" b="1" i="0" u="none" dirty="0" smtClean="0"/>
              <a:t>IOM </a:t>
            </a:r>
            <a:r>
              <a:rPr lang="fr-CH" sz="1200" b="1" i="0" u="none" dirty="0" err="1" smtClean="0"/>
              <a:t>working</a:t>
            </a:r>
            <a:r>
              <a:rPr lang="fr-CH" sz="1200" b="1" i="0" u="none" dirty="0" smtClean="0"/>
              <a:t> </a:t>
            </a:r>
            <a:r>
              <a:rPr lang="fr-CH" sz="1200" b="1" i="0" u="none" dirty="0" err="1" smtClean="0"/>
              <a:t>definition</a:t>
            </a:r>
            <a:r>
              <a:rPr lang="fr-CH" sz="1200" b="1" i="0" u="none" dirty="0" smtClean="0"/>
              <a:t> of </a:t>
            </a:r>
            <a:r>
              <a:rPr lang="fr-CH" sz="1200" b="1" i="0" u="none" dirty="0" err="1" smtClean="0"/>
              <a:t>environmental</a:t>
            </a:r>
            <a:r>
              <a:rPr lang="fr-CH" sz="1200" b="1" i="0" u="none" dirty="0" smtClean="0"/>
              <a:t> migrants</a:t>
            </a:r>
            <a:endParaRPr lang="en-US" sz="1200" b="1" i="0" u="none" dirty="0" smtClean="0"/>
          </a:p>
          <a:p>
            <a:pPr marL="0" indent="0">
              <a:buFont typeface="Wingdings" pitchFamily="2" charset="2"/>
              <a:buNone/>
              <a:defRPr/>
            </a:pPr>
            <a:r>
              <a:rPr lang="en-US" sz="1200" b="0" dirty="0" smtClean="0"/>
              <a:t>Environmental migrants are persons or groups of persons who, </a:t>
            </a:r>
            <a:r>
              <a:rPr lang="en-US" sz="1200" b="0" dirty="0" smtClean="0">
                <a:solidFill>
                  <a:srgbClr val="FF0000"/>
                </a:solidFill>
              </a:rPr>
              <a:t>predominantly</a:t>
            </a:r>
            <a:r>
              <a:rPr lang="en-US" sz="1200" b="0" dirty="0" smtClean="0"/>
              <a:t> for reasons of </a:t>
            </a:r>
            <a:r>
              <a:rPr lang="en-US" sz="1200" b="0" dirty="0" smtClean="0">
                <a:solidFill>
                  <a:srgbClr val="FF0000"/>
                </a:solidFill>
              </a:rPr>
              <a:t>sudden</a:t>
            </a:r>
            <a:r>
              <a:rPr lang="en-US" sz="1200" b="0" dirty="0" smtClean="0"/>
              <a:t> or </a:t>
            </a:r>
            <a:r>
              <a:rPr lang="en-US" sz="1200" b="0" dirty="0" smtClean="0">
                <a:solidFill>
                  <a:srgbClr val="FF0000"/>
                </a:solidFill>
              </a:rPr>
              <a:t>progressive changes in the environment </a:t>
            </a:r>
            <a:r>
              <a:rPr lang="en-US" sz="1200" b="0" dirty="0" smtClean="0"/>
              <a:t>that adversely affect their lives or living conditions, </a:t>
            </a:r>
            <a:r>
              <a:rPr lang="en-US" sz="1200" b="0" dirty="0" smtClean="0">
                <a:solidFill>
                  <a:schemeClr val="tx1">
                    <a:lumMod val="75000"/>
                    <a:lumOff val="25000"/>
                  </a:schemeClr>
                </a:solidFill>
              </a:rPr>
              <a:t>are obliged</a:t>
            </a:r>
            <a:r>
              <a:rPr lang="en-US" sz="1200" b="0" dirty="0" smtClean="0"/>
              <a:t> to leave their habitual homes, or </a:t>
            </a:r>
            <a:r>
              <a:rPr lang="en-US" sz="1200" b="0" dirty="0" smtClean="0">
                <a:solidFill>
                  <a:schemeClr val="tx1">
                    <a:lumMod val="75000"/>
                    <a:lumOff val="25000"/>
                  </a:schemeClr>
                </a:solidFill>
              </a:rPr>
              <a:t>choose to do so</a:t>
            </a:r>
            <a:r>
              <a:rPr lang="en-US" sz="1200" b="0" dirty="0" smtClean="0"/>
              <a:t>, either </a:t>
            </a:r>
            <a:r>
              <a:rPr lang="en-US" sz="1200" b="0" dirty="0" smtClean="0">
                <a:solidFill>
                  <a:srgbClr val="00B0F0"/>
                </a:solidFill>
              </a:rPr>
              <a:t>temporarily or permanently</a:t>
            </a:r>
            <a:r>
              <a:rPr lang="en-US" sz="1200" b="0" dirty="0" smtClean="0"/>
              <a:t>, and who move </a:t>
            </a:r>
            <a:r>
              <a:rPr lang="en-US" sz="1200" b="0" dirty="0" smtClean="0">
                <a:solidFill>
                  <a:srgbClr val="FFC000"/>
                </a:solidFill>
              </a:rPr>
              <a:t>within their country or abroad</a:t>
            </a:r>
            <a:r>
              <a:rPr lang="en-US" sz="1200" b="0" dirty="0" smtClean="0"/>
              <a:t>. </a:t>
            </a:r>
          </a:p>
          <a:p>
            <a:pPr marL="0" indent="0">
              <a:buFont typeface="Wingdings" pitchFamily="2" charset="2"/>
              <a:buNone/>
              <a:defRPr/>
            </a:pPr>
            <a:endParaRPr lang="fr-CH" sz="1200" dirty="0" smtClean="0"/>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6</a:t>
            </a:fld>
            <a:endParaRPr lang="en-US" altLang="en-US"/>
          </a:p>
        </p:txBody>
      </p:sp>
    </p:spTree>
    <p:extLst>
      <p:ext uri="{BB962C8B-B14F-4D97-AF65-F5344CB8AC3E}">
        <p14:creationId xmlns:p14="http://schemas.microsoft.com/office/powerpoint/2010/main" val="161618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852488" y="744538"/>
            <a:ext cx="4964112" cy="3722687"/>
          </a:xfrm>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smtClean="0">
                <a:ea typeface="ヒラギノ角ゴ Pro W3" charset="-128"/>
              </a:rPr>
              <a:t>Temporary and permanent: difficult to know from the outset, but easy to go from one category to the other.</a:t>
            </a:r>
          </a:p>
          <a:p>
            <a:endParaRPr lang="fr-CH" altLang="en-US" smtClean="0">
              <a:ea typeface="ヒラギノ角ゴ Pro W3" charset="-128"/>
            </a:endParaRPr>
          </a:p>
          <a:p>
            <a:r>
              <a:rPr lang="fr-CH" altLang="en-US" smtClean="0">
                <a:ea typeface="ヒラギノ角ゴ Pro W3" charset="-128"/>
              </a:rPr>
              <a:t>Voluntary and forced: what is the best solution? Apply to both the same protection scheme.</a:t>
            </a:r>
            <a:endParaRPr lang="en-US" altLang="en-US" smtClean="0">
              <a:ea typeface="ヒラギノ角ゴ Pro W3" charset="-128"/>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ea typeface="ヒラギノ角ゴ Pro W3" charset="-128"/>
              </a:defRPr>
            </a:lvl1pPr>
            <a:lvl2pPr marL="742950" indent="-285750">
              <a:defRPr sz="2400" b="1" i="1">
                <a:solidFill>
                  <a:schemeClr val="tx1"/>
                </a:solidFill>
                <a:latin typeface="Arial" charset="0"/>
                <a:ea typeface="ヒラギノ角ゴ Pro W3" charset="-128"/>
              </a:defRPr>
            </a:lvl2pPr>
            <a:lvl3pPr marL="1143000" indent="-228600">
              <a:defRPr sz="2400" b="1" i="1">
                <a:solidFill>
                  <a:schemeClr val="tx1"/>
                </a:solidFill>
                <a:latin typeface="Arial" charset="0"/>
                <a:ea typeface="ヒラギノ角ゴ Pro W3" charset="-128"/>
              </a:defRPr>
            </a:lvl3pPr>
            <a:lvl4pPr marL="1600200" indent="-228600">
              <a:defRPr sz="2400" b="1" i="1">
                <a:solidFill>
                  <a:schemeClr val="tx1"/>
                </a:solidFill>
                <a:latin typeface="Arial" charset="0"/>
                <a:ea typeface="ヒラギノ角ゴ Pro W3" charset="-128"/>
              </a:defRPr>
            </a:lvl4pPr>
            <a:lvl5pPr marL="2057400" indent="-228600">
              <a:defRPr sz="2400" b="1" i="1">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b="1" i="1">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b="1" i="1">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b="1" i="1">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b="1" i="1">
                <a:solidFill>
                  <a:schemeClr val="tx1"/>
                </a:solidFill>
                <a:latin typeface="Arial" charset="0"/>
                <a:ea typeface="ヒラギノ角ゴ Pro W3" charset="-128"/>
              </a:defRPr>
            </a:lvl9pPr>
          </a:lstStyle>
          <a:p>
            <a:fld id="{4E09F93C-C424-402B-8E79-5DA536DDF731}" type="slidenum">
              <a:rPr lang="en-US" altLang="en-US" sz="1200" b="0" i="0" smtClean="0"/>
              <a:pPr/>
              <a:t>7</a:t>
            </a:fld>
            <a:endParaRPr lang="en-US" altLang="en-US" sz="1200" b="0" i="0" smtClean="0"/>
          </a:p>
        </p:txBody>
      </p:sp>
    </p:spTree>
    <p:extLst>
      <p:ext uri="{BB962C8B-B14F-4D97-AF65-F5344CB8AC3E}">
        <p14:creationId xmlns:p14="http://schemas.microsoft.com/office/powerpoint/2010/main" val="72106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ltLang="en-US" dirty="0" smtClean="0">
                <a:ea typeface="ヒラギノ角ゴ Pro W3" charset="-128"/>
              </a:rPr>
              <a:t>Right to </a:t>
            </a:r>
            <a:r>
              <a:rPr lang="fr-CH" altLang="en-US" dirty="0" err="1" smtClean="0">
                <a:ea typeface="ヒラギノ角ゴ Pro W3" charset="-128"/>
              </a:rPr>
              <a:t>access</a:t>
            </a:r>
            <a:r>
              <a:rPr lang="fr-CH" altLang="en-US" dirty="0" smtClean="0">
                <a:ea typeface="ヒラギノ角ゴ Pro W3" charset="-128"/>
              </a:rPr>
              <a:t> to justice and </a:t>
            </a:r>
            <a:r>
              <a:rPr lang="fr-CH" altLang="en-US" dirty="0" err="1" smtClean="0">
                <a:ea typeface="ヒラギノ角ゴ Pro W3" charset="-128"/>
              </a:rPr>
              <a:t>reparation</a:t>
            </a:r>
            <a:endParaRPr lang="fr-CH" altLang="en-US" dirty="0" smtClean="0">
              <a:ea typeface="ヒラギノ角ゴ Pro W3" charset="-128"/>
            </a:endParaRPr>
          </a:p>
          <a:p>
            <a:r>
              <a:rPr lang="fr-CH" altLang="en-US" dirty="0" err="1" smtClean="0">
                <a:ea typeface="ヒラギノ角ゴ Pro W3" charset="-128"/>
              </a:rPr>
              <a:t>Continuing</a:t>
            </a:r>
            <a:r>
              <a:rPr lang="fr-CH" altLang="en-US" dirty="0" smtClean="0">
                <a:ea typeface="ヒラギノ角ゴ Pro W3" charset="-128"/>
              </a:rPr>
              <a:t> </a:t>
            </a:r>
            <a:r>
              <a:rPr lang="fr-CH" altLang="en-US" dirty="0" err="1" smtClean="0">
                <a:ea typeface="ヒラギノ角ゴ Pro W3" charset="-128"/>
              </a:rPr>
              <a:t>humanitarian</a:t>
            </a:r>
            <a:r>
              <a:rPr lang="fr-CH" altLang="en-US" dirty="0" smtClean="0">
                <a:ea typeface="ヒラギノ角ゴ Pro W3" charset="-128"/>
              </a:rPr>
              <a:t> </a:t>
            </a:r>
            <a:r>
              <a:rPr lang="fr-CH" altLang="en-US" dirty="0" err="1" smtClean="0">
                <a:ea typeface="ヒラギノ角ゴ Pro W3" charset="-128"/>
              </a:rPr>
              <a:t>needs</a:t>
            </a:r>
            <a:r>
              <a:rPr lang="fr-CH" altLang="en-US" dirty="0" smtClean="0">
                <a:ea typeface="ヒラギノ角ゴ Pro W3" charset="-128"/>
              </a:rPr>
              <a:t>: </a:t>
            </a:r>
            <a:r>
              <a:rPr lang="en-US" altLang="en-US" dirty="0" smtClean="0">
                <a:ea typeface="ヒラギノ角ゴ Pro W3" charset="-128"/>
              </a:rPr>
              <a:t>They may need temporary shelter until destroyed houses</a:t>
            </a:r>
            <a:r>
              <a:rPr lang="en-US" altLang="en-US" baseline="0" dirty="0" smtClean="0">
                <a:ea typeface="ヒラギノ角ゴ Pro W3" charset="-128"/>
              </a:rPr>
              <a:t> </a:t>
            </a:r>
            <a:r>
              <a:rPr lang="en-US" altLang="en-US" dirty="0" smtClean="0">
                <a:ea typeface="ヒラギノ角ゴ Pro W3" charset="-128"/>
              </a:rPr>
              <a:t>are rebuilt, food rations until the first crops are available, or emergency health services</a:t>
            </a:r>
            <a:r>
              <a:rPr lang="en-US" altLang="en-US" baseline="0" dirty="0" smtClean="0">
                <a:ea typeface="ヒラギノ角ゴ Pro W3" charset="-128"/>
              </a:rPr>
              <a:t> </a:t>
            </a:r>
            <a:r>
              <a:rPr lang="en-US" altLang="en-US" dirty="0" smtClean="0">
                <a:ea typeface="ヒラギノ角ゴ Pro W3" charset="-128"/>
              </a:rPr>
              <a:t>until the health system has been re-established.</a:t>
            </a:r>
          </a:p>
          <a:p>
            <a:endParaRPr lang="en-US" dirty="0"/>
          </a:p>
        </p:txBody>
      </p:sp>
      <p:sp>
        <p:nvSpPr>
          <p:cNvPr id="4" name="Slide Number Placeholder 3"/>
          <p:cNvSpPr>
            <a:spLocks noGrp="1"/>
          </p:cNvSpPr>
          <p:nvPr>
            <p:ph type="sldNum" sz="quarter" idx="10"/>
          </p:nvPr>
        </p:nvSpPr>
        <p:spPr/>
        <p:txBody>
          <a:bodyPr/>
          <a:lstStyle/>
          <a:p>
            <a:pPr>
              <a:defRPr/>
            </a:pPr>
            <a:fld id="{27B8F31E-4F99-428D-A64A-FEAEBBAF31F2}" type="slidenum">
              <a:rPr lang="en-US" altLang="en-US" smtClean="0"/>
              <a:pPr>
                <a:defRPr/>
              </a:pPr>
              <a:t>8</a:t>
            </a:fld>
            <a:endParaRPr lang="en-US" altLang="en-US"/>
          </a:p>
        </p:txBody>
      </p:sp>
    </p:spTree>
    <p:extLst>
      <p:ext uri="{BB962C8B-B14F-4D97-AF65-F5344CB8AC3E}">
        <p14:creationId xmlns:p14="http://schemas.microsoft.com/office/powerpoint/2010/main" val="58982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852488" y="744538"/>
            <a:ext cx="4964112" cy="3722687"/>
          </a:xfrm>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smtClean="0">
                <a:ea typeface="ヒラギノ角ゴ Pro W3" charset="-128"/>
              </a:rPr>
              <a:t>1. </a:t>
            </a:r>
            <a:r>
              <a:rPr lang="en-US" altLang="en-US" smtClean="0">
                <a:ea typeface="ヒラギノ角ゴ Pro W3" charset="-128"/>
              </a:rPr>
              <a:t>In this phase the State should provide measures of prevention, mitigation and preparedness to prevent the event, mitigate its consequences or respond to the situation. </a:t>
            </a:r>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ea typeface="ヒラギノ角ゴ Pro W3" charset="-128"/>
              </a:defRPr>
            </a:lvl1pPr>
            <a:lvl2pPr marL="742950" indent="-285750">
              <a:defRPr sz="2400" b="1" i="1">
                <a:solidFill>
                  <a:schemeClr val="tx1"/>
                </a:solidFill>
                <a:latin typeface="Arial" charset="0"/>
                <a:ea typeface="ヒラギノ角ゴ Pro W3" charset="-128"/>
              </a:defRPr>
            </a:lvl2pPr>
            <a:lvl3pPr marL="1143000" indent="-228600">
              <a:defRPr sz="2400" b="1" i="1">
                <a:solidFill>
                  <a:schemeClr val="tx1"/>
                </a:solidFill>
                <a:latin typeface="Arial" charset="0"/>
                <a:ea typeface="ヒラギノ角ゴ Pro W3" charset="-128"/>
              </a:defRPr>
            </a:lvl3pPr>
            <a:lvl4pPr marL="1600200" indent="-228600">
              <a:defRPr sz="2400" b="1" i="1">
                <a:solidFill>
                  <a:schemeClr val="tx1"/>
                </a:solidFill>
                <a:latin typeface="Arial" charset="0"/>
                <a:ea typeface="ヒラギノ角ゴ Pro W3" charset="-128"/>
              </a:defRPr>
            </a:lvl4pPr>
            <a:lvl5pPr marL="2057400" indent="-228600">
              <a:defRPr sz="2400" b="1" i="1">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b="1" i="1">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b="1" i="1">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b="1" i="1">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b="1" i="1">
                <a:solidFill>
                  <a:schemeClr val="tx1"/>
                </a:solidFill>
                <a:latin typeface="Arial" charset="0"/>
                <a:ea typeface="ヒラギノ角ゴ Pro W3" charset="-128"/>
              </a:defRPr>
            </a:lvl9pPr>
          </a:lstStyle>
          <a:p>
            <a:fld id="{DD4D040A-A788-41C9-902B-A08DF371CAAC}" type="slidenum">
              <a:rPr lang="en-US" altLang="en-US" sz="1200" b="0" i="0" smtClean="0"/>
              <a:pPr/>
              <a:t>9</a:t>
            </a:fld>
            <a:endParaRPr lang="en-US" altLang="en-US" sz="1200" b="0" i="0" smtClean="0"/>
          </a:p>
        </p:txBody>
      </p:sp>
    </p:spTree>
    <p:extLst>
      <p:ext uri="{BB962C8B-B14F-4D97-AF65-F5344CB8AC3E}">
        <p14:creationId xmlns:p14="http://schemas.microsoft.com/office/powerpoint/2010/main" val="199469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52488" y="744538"/>
            <a:ext cx="4964112" cy="3722687"/>
          </a:xfrm>
          <a:ln/>
        </p:spPr>
      </p:sp>
      <p:sp>
        <p:nvSpPr>
          <p:cNvPr id="3" name="Notes Placeholder 2"/>
          <p:cNvSpPr>
            <a:spLocks noGrp="1"/>
          </p:cNvSpPr>
          <p:nvPr>
            <p:ph type="body" idx="1"/>
          </p:nvPr>
        </p:nvSpPr>
        <p:spPr/>
        <p:txBody>
          <a:bodyPr/>
          <a:lstStyle/>
          <a:p>
            <a:pPr>
              <a:defRPr/>
            </a:pPr>
            <a:endParaRPr lang="en-US" altLang="en-US" i="1" dirty="0" smtClean="0">
              <a:ea typeface="ヒラギノ角ゴ Pro W3" charset="-128"/>
            </a:endParaRPr>
          </a:p>
          <a:p>
            <a:pPr marL="228600" indent="-228600">
              <a:buFont typeface="+mj-lt"/>
              <a:buAutoNum type="arabicPeriod"/>
              <a:defRPr/>
            </a:pPr>
            <a:r>
              <a:rPr lang="en-US" altLang="en-US" i="1" dirty="0" smtClean="0">
                <a:ea typeface="ヒラギノ角ゴ Pro W3" charset="-128"/>
              </a:rPr>
              <a:t>Rights relevant to this phase</a:t>
            </a:r>
            <a:r>
              <a:rPr lang="en-US" altLang="en-US" dirty="0" smtClean="0">
                <a:ea typeface="ヒラギノ角ゴ Pro W3" charset="-128"/>
              </a:rPr>
              <a:t>: Right to request and to receive protection and humanitarian assistance from the government;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Principle of non-discrimination, </a:t>
            </a:r>
            <a:r>
              <a:rPr lang="en-US" altLang="en-US" u="sng" dirty="0" smtClean="0">
                <a:solidFill>
                  <a:srgbClr val="FF0000"/>
                </a:solidFill>
                <a:ea typeface="ヒラギノ角ゴ Pro W3" charset="-128"/>
              </a:rPr>
              <a:t>including on the basis of nationality, and special protection of groups at risk</a:t>
            </a:r>
            <a:r>
              <a:rPr lang="en-US" altLang="en-US" dirty="0" smtClean="0">
                <a:ea typeface="ヒラギノ角ゴ Pro W3" charset="-128"/>
              </a:rPr>
              <a: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Prohibition of arbitrary displacement </a:t>
            </a:r>
            <a:r>
              <a:rPr lang="en-US" altLang="en-US" b="1" u="sng" dirty="0" smtClean="0">
                <a:solidFill>
                  <a:srgbClr val="FF0000"/>
                </a:solidFill>
                <a:ea typeface="ヒラギノ角ゴ Pro W3" charset="-128"/>
              </a:rPr>
              <a:t>(displacement should be used only when necessary to protect the health and safety of the affected population and should not last for longer than reasonably required by the circumstances); </a:t>
            </a:r>
          </a:p>
          <a:p>
            <a:pPr marL="228600" indent="-228600">
              <a:buFont typeface="+mj-lt"/>
              <a:buAutoNum type="arabicPeriod"/>
              <a:defRPr/>
            </a:pPr>
            <a:endParaRPr lang="en-US" altLang="en-US" b="1" u="sng" dirty="0" smtClean="0">
              <a:solidFill>
                <a:srgbClr val="FF0000"/>
              </a:solidFill>
              <a:ea typeface="ヒラギノ角ゴ Pro W3" charset="-128"/>
            </a:endParaRPr>
          </a:p>
          <a:p>
            <a:pPr marL="228600" indent="-228600">
              <a:buFont typeface="+mj-lt"/>
              <a:buAutoNum type="arabicPeriod"/>
              <a:defRPr/>
            </a:pPr>
            <a:r>
              <a:rPr lang="en-US" altLang="en-US" dirty="0" smtClean="0">
                <a:ea typeface="ヒラギノ角ゴ Pro W3" charset="-128"/>
              </a:rPr>
              <a:t>Right to respect for family unity;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full information on the reasons and procedures for their displacement;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safe conditions of displacement;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adequate standard of living, </a:t>
            </a:r>
            <a:r>
              <a:rPr lang="en-US" altLang="en-US" b="1" u="sng" dirty="0" smtClean="0">
                <a:ea typeface="ヒラギノ角ゴ Pro W3" charset="-128"/>
              </a:rPr>
              <a:t>including essential food and potable water, appropriate clothing and essential medical services and sanitation; </a:t>
            </a:r>
          </a:p>
          <a:p>
            <a:pPr marL="228600" indent="-228600">
              <a:buFont typeface="+mj-lt"/>
              <a:buAutoNum type="arabicPeriod"/>
              <a:defRPr/>
            </a:pPr>
            <a:endParaRPr lang="en-US" altLang="en-US" b="1" u="sng"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a safe shelter during displacement;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freedom of movement, </a:t>
            </a:r>
            <a:r>
              <a:rPr lang="en-US" altLang="en-US" b="1" u="sng" dirty="0" smtClean="0">
                <a:ea typeface="ヒラギノ角ゴ Pro W3" charset="-128"/>
              </a:rPr>
              <a:t>including within and from the camps or shelters</a:t>
            </a:r>
            <a:r>
              <a:rPr lang="en-US" altLang="en-US" dirty="0" smtClean="0">
                <a:ea typeface="ヒラギノ角ゴ Pro W3" charset="-128"/>
              </a:rPr>
              <a:t>;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seek safety in another part of the country;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choose one’s residence;</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leave the country; </a:t>
            </a:r>
          </a:p>
          <a:p>
            <a:pPr marL="228600" indent="-228600">
              <a:buFont typeface="+mj-lt"/>
              <a:buAutoNum type="arabicPeriod"/>
              <a:defRPr/>
            </a:pPr>
            <a:endParaRPr lang="en-US" altLang="en-US" dirty="0" smtClean="0">
              <a:ea typeface="ヒラギノ角ゴ Pro W3" charset="-128"/>
            </a:endParaRPr>
          </a:p>
          <a:p>
            <a:pPr marL="228600" indent="-228600">
              <a:buFont typeface="+mj-lt"/>
              <a:buAutoNum type="arabicPeriod"/>
              <a:defRPr/>
            </a:pPr>
            <a:r>
              <a:rPr lang="en-US" altLang="en-US" dirty="0" smtClean="0">
                <a:ea typeface="ヒラギノ角ゴ Pro W3" charset="-128"/>
              </a:rPr>
              <a:t>Right to protection of properties or possessions left behind. </a:t>
            </a:r>
          </a:p>
          <a:p>
            <a:pPr>
              <a:defRPr/>
            </a:pPr>
            <a:endParaRPr lang="en-US" dirty="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i="1">
                <a:solidFill>
                  <a:schemeClr val="tx1"/>
                </a:solidFill>
                <a:latin typeface="Arial" charset="0"/>
                <a:ea typeface="ヒラギノ角ゴ Pro W3" charset="-128"/>
              </a:defRPr>
            </a:lvl1pPr>
            <a:lvl2pPr marL="742950" indent="-285750">
              <a:defRPr sz="2400" b="1" i="1">
                <a:solidFill>
                  <a:schemeClr val="tx1"/>
                </a:solidFill>
                <a:latin typeface="Arial" charset="0"/>
                <a:ea typeface="ヒラギノ角ゴ Pro W3" charset="-128"/>
              </a:defRPr>
            </a:lvl2pPr>
            <a:lvl3pPr marL="1143000" indent="-228600">
              <a:defRPr sz="2400" b="1" i="1">
                <a:solidFill>
                  <a:schemeClr val="tx1"/>
                </a:solidFill>
                <a:latin typeface="Arial" charset="0"/>
                <a:ea typeface="ヒラギノ角ゴ Pro W3" charset="-128"/>
              </a:defRPr>
            </a:lvl3pPr>
            <a:lvl4pPr marL="1600200" indent="-228600">
              <a:defRPr sz="2400" b="1" i="1">
                <a:solidFill>
                  <a:schemeClr val="tx1"/>
                </a:solidFill>
                <a:latin typeface="Arial" charset="0"/>
                <a:ea typeface="ヒラギノ角ゴ Pro W3" charset="-128"/>
              </a:defRPr>
            </a:lvl4pPr>
            <a:lvl5pPr marL="2057400" indent="-228600">
              <a:defRPr sz="2400" b="1" i="1">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b="1" i="1">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b="1" i="1">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b="1" i="1">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b="1" i="1">
                <a:solidFill>
                  <a:schemeClr val="tx1"/>
                </a:solidFill>
                <a:latin typeface="Arial" charset="0"/>
                <a:ea typeface="ヒラギノ角ゴ Pro W3" charset="-128"/>
              </a:defRPr>
            </a:lvl9pPr>
          </a:lstStyle>
          <a:p>
            <a:fld id="{02DC1F42-AEB1-4A5E-9AA1-7E32FBC8562F}" type="slidenum">
              <a:rPr lang="en-US" altLang="en-US" sz="1200" b="0" i="0" smtClean="0"/>
              <a:pPr/>
              <a:t>10</a:t>
            </a:fld>
            <a:endParaRPr lang="en-US" altLang="en-US" sz="1200" b="0" i="0" smtClean="0"/>
          </a:p>
        </p:txBody>
      </p:sp>
    </p:spTree>
    <p:extLst>
      <p:ext uri="{BB962C8B-B14F-4D97-AF65-F5344CB8AC3E}">
        <p14:creationId xmlns:p14="http://schemas.microsoft.com/office/powerpoint/2010/main" val="319347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ltLang="en-US"/>
          </a:p>
        </p:txBody>
      </p:sp>
      <p:sp>
        <p:nvSpPr>
          <p:cNvPr id="3" name="Rectangle 3"/>
          <p:cNvSpPr>
            <a:spLocks noGrp="1" noChangeArrowheads="1"/>
          </p:cNvSpPr>
          <p:nvPr>
            <p:ph type="ftr" sz="quarter" idx="11"/>
          </p:nvPr>
        </p:nvSpPr>
        <p:spPr/>
        <p:txBody>
          <a:bodyPr/>
          <a:lstStyle>
            <a:lvl1pPr>
              <a:defRPr/>
            </a:lvl1pPr>
          </a:lstStyle>
          <a:p>
            <a:pPr>
              <a:defRPr/>
            </a:pPr>
            <a:endParaRPr lang="en-US" altLang="en-US"/>
          </a:p>
        </p:txBody>
      </p:sp>
      <p:sp>
        <p:nvSpPr>
          <p:cNvPr id="4" name="Rectangle 4"/>
          <p:cNvSpPr>
            <a:spLocks noGrp="1" noChangeArrowheads="1"/>
          </p:cNvSpPr>
          <p:nvPr>
            <p:ph type="sldNum" sz="quarter" idx="12"/>
          </p:nvPr>
        </p:nvSpPr>
        <p:spPr>
          <a:xfrm>
            <a:off x="6553200" y="6245225"/>
            <a:ext cx="2133600" cy="476250"/>
          </a:xfrm>
        </p:spPr>
        <p:txBody>
          <a:bodyPr/>
          <a:lstStyle>
            <a:lvl1pPr>
              <a:defRPr sz="1400">
                <a:solidFill>
                  <a:schemeClr val="tx1"/>
                </a:solidFill>
                <a:latin typeface="Arial" charset="0"/>
              </a:defRPr>
            </a:lvl1pPr>
          </a:lstStyle>
          <a:p>
            <a:pPr>
              <a:defRPr/>
            </a:pPr>
            <a:fld id="{4F8313B4-A5BD-4499-8CA8-9947034623F9}" type="slidenum">
              <a:rPr lang="en-US" altLang="en-US"/>
              <a:pPr>
                <a:defRPr/>
              </a:pPr>
              <a:t>‹#›</a:t>
            </a:fld>
            <a:endParaRPr lang="en-US" altLang="en-US"/>
          </a:p>
        </p:txBody>
      </p:sp>
    </p:spTree>
    <p:extLst>
      <p:ext uri="{BB962C8B-B14F-4D97-AF65-F5344CB8AC3E}">
        <p14:creationId xmlns:p14="http://schemas.microsoft.com/office/powerpoint/2010/main" val="172802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39AF41-7CFB-4478-9E26-8E6F5E6F0EEA}" type="slidenum">
              <a:rPr lang="en-US" altLang="en-US"/>
              <a:pPr>
                <a:defRPr/>
              </a:pPr>
              <a:t>‹#›</a:t>
            </a:fld>
            <a:endParaRPr lang="en-US" altLang="en-US"/>
          </a:p>
        </p:txBody>
      </p:sp>
    </p:spTree>
    <p:extLst>
      <p:ext uri="{BB962C8B-B14F-4D97-AF65-F5344CB8AC3E}">
        <p14:creationId xmlns:p14="http://schemas.microsoft.com/office/powerpoint/2010/main" val="128183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1259362-86EB-44BE-A555-CC903A3D3B0C}" type="slidenum">
              <a:rPr lang="en-US" altLang="en-US"/>
              <a:pPr>
                <a:defRPr/>
              </a:pPr>
              <a:t>‹#›</a:t>
            </a:fld>
            <a:endParaRPr lang="en-US" altLang="en-US"/>
          </a:p>
        </p:txBody>
      </p:sp>
    </p:spTree>
    <p:extLst>
      <p:ext uri="{BB962C8B-B14F-4D97-AF65-F5344CB8AC3E}">
        <p14:creationId xmlns:p14="http://schemas.microsoft.com/office/powerpoint/2010/main" val="1000463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419BB63-3D75-4EEA-A354-94BF26AF0597}" type="slidenum">
              <a:rPr lang="en-US" altLang="en-US"/>
              <a:pPr>
                <a:defRPr/>
              </a:pPr>
              <a:t>‹#›</a:t>
            </a:fld>
            <a:endParaRPr lang="en-US" altLang="en-US"/>
          </a:p>
        </p:txBody>
      </p:sp>
    </p:spTree>
    <p:extLst>
      <p:ext uri="{BB962C8B-B14F-4D97-AF65-F5344CB8AC3E}">
        <p14:creationId xmlns:p14="http://schemas.microsoft.com/office/powerpoint/2010/main" val="318016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6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132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92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82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094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03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59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B187BD-0648-42D7-995C-7CD9111E11AA}" type="slidenum">
              <a:rPr lang="en-US" altLang="en-US"/>
              <a:pPr>
                <a:defRPr/>
              </a:pPr>
              <a:t>‹#›</a:t>
            </a:fld>
            <a:endParaRPr lang="en-US" altLang="en-US"/>
          </a:p>
        </p:txBody>
      </p:sp>
    </p:spTree>
    <p:extLst>
      <p:ext uri="{BB962C8B-B14F-4D97-AF65-F5344CB8AC3E}">
        <p14:creationId xmlns:p14="http://schemas.microsoft.com/office/powerpoint/2010/main" val="1117579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666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400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280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51545-E80D-4F20-B9D6-66CE7B85047C}" type="datetimeFigureOut">
              <a:rPr lang="en-US" smtClean="0">
                <a:solidFill>
                  <a:prstClr val="black">
                    <a:tint val="75000"/>
                  </a:prstClr>
                </a:solidFill>
              </a:rPr>
              <a:pPr/>
              <a:t>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E8F488-9160-4144-B660-59CB31ACC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68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B78AEB-C020-4DDE-8AB2-D8BF300918C4}" type="slidenum">
              <a:rPr lang="en-US" altLang="en-US"/>
              <a:pPr>
                <a:defRPr/>
              </a:pPr>
              <a:t>‹#›</a:t>
            </a:fld>
            <a:endParaRPr lang="en-US" altLang="en-US"/>
          </a:p>
        </p:txBody>
      </p:sp>
    </p:spTree>
    <p:extLst>
      <p:ext uri="{BB962C8B-B14F-4D97-AF65-F5344CB8AC3E}">
        <p14:creationId xmlns:p14="http://schemas.microsoft.com/office/powerpoint/2010/main" val="187095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FAC5198-236A-4F5F-A057-C091E2FEA759}" type="slidenum">
              <a:rPr lang="en-US" altLang="en-US"/>
              <a:pPr>
                <a:defRPr/>
              </a:pPr>
              <a:t>‹#›</a:t>
            </a:fld>
            <a:endParaRPr lang="en-US" altLang="en-US"/>
          </a:p>
        </p:txBody>
      </p:sp>
    </p:spTree>
    <p:extLst>
      <p:ext uri="{BB962C8B-B14F-4D97-AF65-F5344CB8AC3E}">
        <p14:creationId xmlns:p14="http://schemas.microsoft.com/office/powerpoint/2010/main" val="322706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39B8E82-D559-460D-B5C7-FB94556FCE89}" type="slidenum">
              <a:rPr lang="en-US" altLang="en-US"/>
              <a:pPr>
                <a:defRPr/>
              </a:pPr>
              <a:t>‹#›</a:t>
            </a:fld>
            <a:endParaRPr lang="en-US" altLang="en-US"/>
          </a:p>
        </p:txBody>
      </p:sp>
    </p:spTree>
    <p:extLst>
      <p:ext uri="{BB962C8B-B14F-4D97-AF65-F5344CB8AC3E}">
        <p14:creationId xmlns:p14="http://schemas.microsoft.com/office/powerpoint/2010/main" val="165259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431E167-3526-49D4-9CD1-1CC5CB8A57A4}" type="slidenum">
              <a:rPr lang="en-US" altLang="en-US"/>
              <a:pPr>
                <a:defRPr/>
              </a:pPr>
              <a:t>‹#›</a:t>
            </a:fld>
            <a:endParaRPr lang="en-US" altLang="en-US"/>
          </a:p>
        </p:txBody>
      </p:sp>
    </p:spTree>
    <p:extLst>
      <p:ext uri="{BB962C8B-B14F-4D97-AF65-F5344CB8AC3E}">
        <p14:creationId xmlns:p14="http://schemas.microsoft.com/office/powerpoint/2010/main" val="200409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0F6BDE6-6CFE-45C3-B701-F098123A5E6C}" type="slidenum">
              <a:rPr lang="en-US" altLang="en-US"/>
              <a:pPr>
                <a:defRPr/>
              </a:pPr>
              <a:t>‹#›</a:t>
            </a:fld>
            <a:endParaRPr lang="en-US" altLang="en-US"/>
          </a:p>
        </p:txBody>
      </p:sp>
    </p:spTree>
    <p:extLst>
      <p:ext uri="{BB962C8B-B14F-4D97-AF65-F5344CB8AC3E}">
        <p14:creationId xmlns:p14="http://schemas.microsoft.com/office/powerpoint/2010/main" val="213918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AB1C42-2629-4E72-82D1-5A89BB667ADA}" type="slidenum">
              <a:rPr lang="en-US" altLang="en-US"/>
              <a:pPr>
                <a:defRPr/>
              </a:pPr>
              <a:t>‹#›</a:t>
            </a:fld>
            <a:endParaRPr lang="en-US" altLang="en-US"/>
          </a:p>
        </p:txBody>
      </p:sp>
    </p:spTree>
    <p:extLst>
      <p:ext uri="{BB962C8B-B14F-4D97-AF65-F5344CB8AC3E}">
        <p14:creationId xmlns:p14="http://schemas.microsoft.com/office/powerpoint/2010/main" val="233972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6DCA58B-C8C1-4377-BEA1-6CACA0EDBC5A}" type="slidenum">
              <a:rPr lang="en-US" altLang="en-US"/>
              <a:pPr>
                <a:defRPr/>
              </a:pPr>
              <a:t>‹#›</a:t>
            </a:fld>
            <a:endParaRPr lang="en-US" altLang="en-US"/>
          </a:p>
        </p:txBody>
      </p:sp>
    </p:spTree>
    <p:extLst>
      <p:ext uri="{BB962C8B-B14F-4D97-AF65-F5344CB8AC3E}">
        <p14:creationId xmlns:p14="http://schemas.microsoft.com/office/powerpoint/2010/main" val="347047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pPr>
              <a:defRPr/>
            </a:pPr>
            <a:endParaRPr lang="en-US" altLang="en-US"/>
          </a:p>
        </p:txBody>
      </p:sp>
      <p:pic>
        <p:nvPicPr>
          <p:cNvPr id="2" name="Picture 8" descr="Page header wi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Corner graphic"/>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532813" y="6391275"/>
            <a:ext cx="6143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6946900" y="64531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600">
                <a:solidFill>
                  <a:schemeClr val="bg1"/>
                </a:solidFill>
                <a:latin typeface="Arial Black" pitchFamily="34" charset="0"/>
              </a:defRPr>
            </a:lvl1pPr>
          </a:lstStyle>
          <a:p>
            <a:pPr>
              <a:defRPr/>
            </a:pPr>
            <a:fld id="{1D74BC6B-4D76-4058-8C24-A6A1930C08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1"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lnSpc>
                <a:spcPct val="100000"/>
              </a:lnSpc>
              <a:spcBef>
                <a:spcPts val="0"/>
              </a:spcBef>
              <a:spcAft>
                <a:spcPts val="0"/>
              </a:spcAft>
            </a:pPr>
            <a:fld id="{65D51545-E80D-4F20-B9D6-66CE7B85047C}" type="datetimeFigureOut">
              <a:rPr lang="en-US" smtClean="0">
                <a:solidFill>
                  <a:prstClr val="black">
                    <a:tint val="75000"/>
                  </a:prstClr>
                </a:solidFill>
                <a:latin typeface="Calibri"/>
              </a:rPr>
              <a:pPr fontAlgn="auto">
                <a:lnSpc>
                  <a:spcPct val="100000"/>
                </a:lnSpc>
                <a:spcBef>
                  <a:spcPts val="0"/>
                </a:spcBef>
                <a:spcAft>
                  <a:spcPts val="0"/>
                </a:spcAft>
              </a:pPr>
              <a:t>2/10/2015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lnSpc>
                <a:spcPct val="100000"/>
              </a:lnSpc>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lnSpc>
                <a:spcPct val="100000"/>
              </a:lnSpc>
              <a:spcBef>
                <a:spcPts val="0"/>
              </a:spcBef>
              <a:spcAft>
                <a:spcPts val="0"/>
              </a:spcAft>
            </a:pPr>
            <a:fld id="{70E8F488-9160-4144-B660-59CB31ACC99B}" type="slidenum">
              <a:rPr lang="en-US" smtClean="0">
                <a:solidFill>
                  <a:prstClr val="black">
                    <a:tint val="75000"/>
                  </a:prstClr>
                </a:solidFill>
                <a:latin typeface="Calibri"/>
              </a:rPr>
              <a:pPr fontAlgn="auto">
                <a:lnSpc>
                  <a:spcPct val="100000"/>
                </a:lnSpc>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35922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fld id="{E46E976D-F8FA-43B9-BCCE-17B312B9863D}" type="slidenum">
              <a:rPr lang="en-US" altLang="en-US" sz="1600" smtClean="0">
                <a:solidFill>
                  <a:schemeClr val="bg1"/>
                </a:solidFill>
                <a:latin typeface="Arial Black" pitchFamily="34" charset="0"/>
              </a:rPr>
              <a:pPr eaLnBrk="1" hangingPunct="1"/>
              <a:t>1</a:t>
            </a:fld>
            <a:endParaRPr lang="en-US" altLang="en-US" sz="1600" smtClean="0">
              <a:solidFill>
                <a:schemeClr val="bg1"/>
              </a:solidFill>
              <a:latin typeface="Arial Black" pitchFamily="34" charset="0"/>
            </a:endParaRPr>
          </a:p>
        </p:txBody>
      </p:sp>
      <p:pic>
        <p:nvPicPr>
          <p:cNvPr id="3075" name="Picture 6" descr="Globe header with IOM logo no bar orange silhouette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21605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31"/>
          <p:cNvSpPr>
            <a:spLocks noGrp="1" noChangeArrowheads="1"/>
          </p:cNvSpPr>
          <p:nvPr>
            <p:ph type="title"/>
          </p:nvPr>
        </p:nvSpPr>
        <p:spPr bwMode="auto">
          <a:xfrm>
            <a:off x="1979613" y="549275"/>
            <a:ext cx="6707187"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sz="3600" dirty="0" err="1" smtClean="0">
                <a:solidFill>
                  <a:schemeClr val="bg1"/>
                </a:solidFill>
                <a:latin typeface="Gill Sans MT" pitchFamily="34" charset="0"/>
              </a:rPr>
              <a:t>Organización</a:t>
            </a:r>
            <a:r>
              <a:rPr lang="en-GB" altLang="en-US" sz="3600" dirty="0" smtClean="0">
                <a:solidFill>
                  <a:schemeClr val="bg1"/>
                </a:solidFill>
                <a:latin typeface="Gill Sans MT" pitchFamily="34" charset="0"/>
              </a:rPr>
              <a:t> </a:t>
            </a:r>
            <a:r>
              <a:rPr lang="en-GB" altLang="en-US" sz="3600" dirty="0" err="1" smtClean="0">
                <a:solidFill>
                  <a:schemeClr val="bg1"/>
                </a:solidFill>
                <a:latin typeface="Gill Sans MT" pitchFamily="34" charset="0"/>
              </a:rPr>
              <a:t>Internacional</a:t>
            </a:r>
            <a:r>
              <a:rPr lang="en-GB" altLang="en-US" sz="3600" dirty="0" smtClean="0">
                <a:solidFill>
                  <a:schemeClr val="bg1"/>
                </a:solidFill>
                <a:latin typeface="Gill Sans MT" pitchFamily="34" charset="0"/>
              </a:rPr>
              <a:t> para </a:t>
            </a:r>
            <a:r>
              <a:rPr lang="en-GB" altLang="en-US" sz="3600" dirty="0" err="1" smtClean="0">
                <a:solidFill>
                  <a:schemeClr val="bg1"/>
                </a:solidFill>
                <a:latin typeface="Gill Sans MT" pitchFamily="34" charset="0"/>
              </a:rPr>
              <a:t>las</a:t>
            </a:r>
            <a:r>
              <a:rPr lang="en-GB" altLang="en-US" sz="3600" dirty="0" smtClean="0">
                <a:solidFill>
                  <a:schemeClr val="bg1"/>
                </a:solidFill>
                <a:latin typeface="Gill Sans MT" pitchFamily="34" charset="0"/>
              </a:rPr>
              <a:t> </a:t>
            </a:r>
            <a:r>
              <a:rPr lang="en-GB" altLang="en-US" sz="3600" dirty="0" err="1" smtClean="0">
                <a:solidFill>
                  <a:schemeClr val="bg1"/>
                </a:solidFill>
                <a:latin typeface="Gill Sans MT" pitchFamily="34" charset="0"/>
              </a:rPr>
              <a:t>Migraciones</a:t>
            </a:r>
            <a:r>
              <a:rPr lang="en-GB" altLang="en-US" sz="3600" dirty="0" smtClean="0">
                <a:solidFill>
                  <a:schemeClr val="bg1"/>
                </a:solidFill>
              </a:rPr>
              <a:t>	</a:t>
            </a:r>
          </a:p>
        </p:txBody>
      </p:sp>
      <p:sp>
        <p:nvSpPr>
          <p:cNvPr id="3077" name="Rectangle 32"/>
          <p:cNvSpPr>
            <a:spLocks noGrp="1" noChangeArrowheads="1"/>
          </p:cNvSpPr>
          <p:nvPr>
            <p:ph sz="half" idx="1"/>
          </p:nvPr>
        </p:nvSpPr>
        <p:spPr bwMode="auto">
          <a:xfrm>
            <a:off x="179388" y="2204864"/>
            <a:ext cx="8496300" cy="14398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ctr">
              <a:buFontTx/>
              <a:buNone/>
            </a:pPr>
            <a:r>
              <a:rPr lang="es-CR" sz="3600" b="1" dirty="0">
                <a:latin typeface="Gill Sans MT" panose="020B0502020104020203" pitchFamily="34" charset="0"/>
              </a:rPr>
              <a:t>Taller </a:t>
            </a:r>
            <a:r>
              <a:rPr lang="es-CR" sz="3600" b="1" dirty="0" smtClean="0">
                <a:latin typeface="Gill Sans MT" panose="020B0502020104020203" pitchFamily="34" charset="0"/>
              </a:rPr>
              <a:t>regional </a:t>
            </a:r>
            <a:r>
              <a:rPr lang="es-CR" sz="3600" b="1" dirty="0">
                <a:latin typeface="Gill Sans MT" panose="020B0502020104020203" pitchFamily="34" charset="0"/>
              </a:rPr>
              <a:t>en materia de </a:t>
            </a:r>
            <a:r>
              <a:rPr lang="es-CR" sz="3600" b="1" dirty="0" smtClean="0">
                <a:latin typeface="Gill Sans MT" panose="020B0502020104020203" pitchFamily="34" charset="0"/>
              </a:rPr>
              <a:t>protección </a:t>
            </a:r>
            <a:r>
              <a:rPr lang="es-CR" sz="3600" b="1" dirty="0">
                <a:latin typeface="Gill Sans MT" panose="020B0502020104020203" pitchFamily="34" charset="0"/>
              </a:rPr>
              <a:t>t</a:t>
            </a:r>
            <a:r>
              <a:rPr lang="es-CR" sz="3600" b="1" dirty="0" smtClean="0">
                <a:latin typeface="Gill Sans MT" panose="020B0502020104020203" pitchFamily="34" charset="0"/>
              </a:rPr>
              <a:t>emporal </a:t>
            </a:r>
            <a:r>
              <a:rPr lang="es-CR" sz="3600" b="1" dirty="0">
                <a:latin typeface="Gill Sans MT" panose="020B0502020104020203" pitchFamily="34" charset="0"/>
              </a:rPr>
              <a:t>y/o </a:t>
            </a:r>
            <a:r>
              <a:rPr lang="es-CR" sz="3600" b="1" dirty="0" smtClean="0">
                <a:latin typeface="Gill Sans MT" panose="020B0502020104020203" pitchFamily="34" charset="0"/>
              </a:rPr>
              <a:t>visa </a:t>
            </a:r>
            <a:r>
              <a:rPr lang="es-CR" sz="3600" b="1" dirty="0">
                <a:latin typeface="Gill Sans MT" panose="020B0502020104020203" pitchFamily="34" charset="0"/>
              </a:rPr>
              <a:t>h</a:t>
            </a:r>
            <a:r>
              <a:rPr lang="es-CR" sz="3600" b="1" dirty="0" smtClean="0">
                <a:latin typeface="Gill Sans MT" panose="020B0502020104020203" pitchFamily="34" charset="0"/>
              </a:rPr>
              <a:t>umanitaria </a:t>
            </a:r>
            <a:r>
              <a:rPr lang="es-CR" sz="3600" b="1" dirty="0">
                <a:latin typeface="Gill Sans MT" panose="020B0502020104020203" pitchFamily="34" charset="0"/>
              </a:rPr>
              <a:t>en </a:t>
            </a:r>
            <a:r>
              <a:rPr lang="es-CR" sz="3600" b="1" dirty="0" smtClean="0">
                <a:latin typeface="Gill Sans MT" panose="020B0502020104020203" pitchFamily="34" charset="0"/>
              </a:rPr>
              <a:t>situaciones </a:t>
            </a:r>
            <a:r>
              <a:rPr lang="es-CR" sz="3600" b="1" dirty="0">
                <a:latin typeface="Gill Sans MT" panose="020B0502020104020203" pitchFamily="34" charset="0"/>
              </a:rPr>
              <a:t>de d</a:t>
            </a:r>
            <a:r>
              <a:rPr lang="es-CR" sz="3600" b="1" dirty="0" smtClean="0">
                <a:latin typeface="Gill Sans MT" panose="020B0502020104020203" pitchFamily="34" charset="0"/>
              </a:rPr>
              <a:t>esastres</a:t>
            </a:r>
          </a:p>
          <a:p>
            <a:pPr marL="0" indent="0" algn="ctr">
              <a:buFontTx/>
              <a:buNone/>
            </a:pPr>
            <a:r>
              <a:rPr lang="fr-CH" altLang="en-US" sz="2400" dirty="0" smtClean="0">
                <a:solidFill>
                  <a:srgbClr val="0000FF"/>
                </a:solidFill>
                <a:latin typeface="Gill Sans MT" pitchFamily="34" charset="0"/>
              </a:rPr>
              <a:t>San José, Costa Rica</a:t>
            </a:r>
          </a:p>
          <a:p>
            <a:pPr marL="0" indent="0" algn="ctr">
              <a:buFontTx/>
              <a:buNone/>
            </a:pPr>
            <a:r>
              <a:rPr lang="fr-CH" altLang="en-US" sz="2400" dirty="0" smtClean="0">
                <a:solidFill>
                  <a:srgbClr val="0000FF"/>
                </a:solidFill>
                <a:latin typeface="Gill Sans MT" pitchFamily="34" charset="0"/>
              </a:rPr>
              <a:t>Febrero10-11, 2015</a:t>
            </a:r>
            <a:endParaRPr lang="en-US" altLang="en-US" sz="2400" dirty="0" smtClean="0">
              <a:solidFill>
                <a:srgbClr val="0000FF"/>
              </a:solidFill>
              <a:latin typeface="Gill Sans MT" pitchFamily="34" charset="0"/>
            </a:endParaRPr>
          </a:p>
        </p:txBody>
      </p:sp>
      <p:sp>
        <p:nvSpPr>
          <p:cNvPr id="3078" name="Rectangle 36"/>
          <p:cNvSpPr>
            <a:spLocks noChangeArrowheads="1"/>
          </p:cNvSpPr>
          <p:nvPr/>
        </p:nvSpPr>
        <p:spPr bwMode="auto">
          <a:xfrm>
            <a:off x="4067175" y="5373688"/>
            <a:ext cx="46085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lnSpc>
                <a:spcPct val="100000"/>
              </a:lnSpc>
            </a:pPr>
            <a:endParaRPr lang="en-GB" altLang="en-US" sz="2400" i="1"/>
          </a:p>
        </p:txBody>
      </p:sp>
      <p:sp>
        <p:nvSpPr>
          <p:cNvPr id="3" name="Text Placeholder 2"/>
          <p:cNvSpPr>
            <a:spLocks noGrp="1"/>
          </p:cNvSpPr>
          <p:nvPr>
            <p:ph type="body" sz="half" idx="2"/>
          </p:nvPr>
        </p:nvSpPr>
        <p:spPr>
          <a:xfrm>
            <a:off x="251520" y="5686226"/>
            <a:ext cx="8229600" cy="623094"/>
          </a:xfrm>
        </p:spPr>
        <p:txBody>
          <a:bodyPr/>
          <a:lstStyle/>
          <a:p>
            <a:pPr marL="0" indent="0" algn="ctr">
              <a:buNone/>
              <a:defRPr/>
            </a:pPr>
            <a:r>
              <a:rPr lang="es-CR" sz="2800" dirty="0" smtClean="0">
                <a:latin typeface="Gill Sans MT" panose="020B0502020104020203" pitchFamily="34" charset="0"/>
              </a:rPr>
              <a:t>Luz TANTARUNA</a:t>
            </a:r>
            <a:endParaRPr lang="en-US" sz="2800" dirty="0" smtClean="0">
              <a:latin typeface="Gill Sans MT" panose="020B0502020104020203" pitchFamily="34" charset="0"/>
            </a:endParaRPr>
          </a:p>
          <a:p>
            <a:pPr marL="0" indent="0" algn="ctr">
              <a:buNone/>
              <a:defRPr/>
            </a:pPr>
            <a:r>
              <a:rPr lang="en-US" sz="2800" dirty="0" smtClean="0">
                <a:latin typeface="Gill Sans MT" panose="020B0502020104020203" pitchFamily="34" charset="0"/>
              </a:rPr>
              <a:t>Salvador GUTIÉRREZ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23528" y="1412776"/>
            <a:ext cx="8229600" cy="504056"/>
          </a:xfrm>
        </p:spPr>
        <p:txBody>
          <a:bodyPr/>
          <a:lstStyle/>
          <a:p>
            <a:pPr algn="ctr"/>
            <a:r>
              <a:rPr lang="fr-CH" altLang="en-US" sz="2000" b="1" dirty="0" smtClean="0">
                <a:latin typeface="Gill Sans MT" panose="020B0502020104020203" pitchFamily="34" charset="0"/>
              </a:rPr>
              <a:t>2. PROTECCIÓN DURANTE EL EVENTO</a:t>
            </a:r>
            <a:endParaRPr lang="en-US" altLang="en-US" sz="2000" b="1" dirty="0" smtClean="0">
              <a:latin typeface="Gill Sans MT" panose="020B0502020104020203" pitchFamily="34" charset="0"/>
            </a:endParaRPr>
          </a:p>
        </p:txBody>
      </p:sp>
      <p:sp>
        <p:nvSpPr>
          <p:cNvPr id="31747" name="Text Placeholder 2"/>
          <p:cNvSpPr>
            <a:spLocks noGrp="1"/>
          </p:cNvSpPr>
          <p:nvPr>
            <p:ph type="body" idx="1"/>
          </p:nvPr>
        </p:nvSpPr>
        <p:spPr>
          <a:xfrm>
            <a:off x="323528" y="1700808"/>
            <a:ext cx="4040065" cy="504056"/>
          </a:xfrm>
        </p:spPr>
        <p:txBody>
          <a:bodyPr/>
          <a:lstStyle/>
          <a:p>
            <a:pPr algn="ctr"/>
            <a:r>
              <a:rPr lang="fr-CH" altLang="en-US" sz="2000" dirty="0" err="1" smtClean="0">
                <a:latin typeface="Gill Sans MT" panose="020B0502020104020203" pitchFamily="34" charset="0"/>
              </a:rPr>
              <a:t>Medidas</a:t>
            </a:r>
            <a:endParaRPr lang="en-US" altLang="en-US" sz="2000" dirty="0" smtClean="0">
              <a:latin typeface="Gill Sans MT" panose="020B0502020104020203" pitchFamily="34" charset="0"/>
            </a:endParaRPr>
          </a:p>
        </p:txBody>
      </p:sp>
      <p:sp>
        <p:nvSpPr>
          <p:cNvPr id="31748" name="Content Placeholder 3"/>
          <p:cNvSpPr>
            <a:spLocks noGrp="1"/>
          </p:cNvSpPr>
          <p:nvPr>
            <p:ph sz="half" idx="2"/>
          </p:nvPr>
        </p:nvSpPr>
        <p:spPr>
          <a:xfrm>
            <a:off x="179512" y="2132856"/>
            <a:ext cx="4321420" cy="4752975"/>
          </a:xfrm>
        </p:spPr>
        <p:txBody>
          <a:bodyPr/>
          <a:lstStyle/>
          <a:p>
            <a:pPr algn="just">
              <a:spcBef>
                <a:spcPts val="600"/>
              </a:spcBef>
              <a:spcAft>
                <a:spcPts val="600"/>
              </a:spcAft>
            </a:pPr>
            <a:r>
              <a:rPr lang="en-US" altLang="en-US" sz="1800" dirty="0" err="1" smtClean="0">
                <a:latin typeface="Calibri" panose="020F0502020204030204" pitchFamily="34" charset="0"/>
              </a:rPr>
              <a:t>Obligación</a:t>
            </a:r>
            <a:r>
              <a:rPr lang="en-US" altLang="en-US" sz="1800" dirty="0" smtClean="0">
                <a:latin typeface="Calibri" panose="020F0502020204030204" pitchFamily="34" charset="0"/>
              </a:rPr>
              <a:t> de los </a:t>
            </a:r>
            <a:r>
              <a:rPr lang="en-US" altLang="en-US" sz="1800" dirty="0" err="1" smtClean="0">
                <a:latin typeface="Calibri" panose="020F0502020204030204" pitchFamily="34" charset="0"/>
              </a:rPr>
              <a:t>Estados</a:t>
            </a:r>
            <a:r>
              <a:rPr lang="en-US" altLang="en-US" sz="1800" dirty="0" smtClean="0">
                <a:latin typeface="Calibri" panose="020F0502020204030204" pitchFamily="34" charset="0"/>
              </a:rPr>
              <a:t> </a:t>
            </a:r>
            <a:r>
              <a:rPr lang="en-US" altLang="en-US" sz="1800" dirty="0" err="1" smtClean="0">
                <a:latin typeface="Calibri" panose="020F0502020204030204" pitchFamily="34" charset="0"/>
              </a:rPr>
              <a:t>afectados</a:t>
            </a:r>
            <a:r>
              <a:rPr lang="en-US" altLang="en-US" sz="1800" dirty="0" smtClean="0">
                <a:latin typeface="Calibri" panose="020F0502020204030204" pitchFamily="34" charset="0"/>
              </a:rPr>
              <a:t> de </a:t>
            </a:r>
            <a:r>
              <a:rPr lang="en-US" altLang="en-US" sz="1800" b="1" dirty="0" err="1" smtClean="0">
                <a:latin typeface="Calibri" panose="020F0502020204030204" pitchFamily="34" charset="0"/>
              </a:rPr>
              <a:t>buscar</a:t>
            </a:r>
            <a:r>
              <a:rPr lang="en-US" altLang="en-US" sz="1800" b="1" dirty="0" smtClean="0">
                <a:latin typeface="Calibri" panose="020F0502020204030204" pitchFamily="34" charset="0"/>
              </a:rPr>
              <a:t> </a:t>
            </a:r>
            <a:r>
              <a:rPr lang="en-US" altLang="en-US" sz="1800" b="1" dirty="0" err="1" smtClean="0">
                <a:latin typeface="Calibri" panose="020F0502020204030204" pitchFamily="34" charset="0"/>
              </a:rPr>
              <a:t>ayuda</a:t>
            </a:r>
            <a:r>
              <a:rPr lang="en-US" altLang="en-US" sz="1800" b="1" dirty="0" smtClean="0">
                <a:latin typeface="Calibri" panose="020F0502020204030204" pitchFamily="34" charset="0"/>
              </a:rPr>
              <a:t> </a:t>
            </a:r>
            <a:r>
              <a:rPr lang="en-US" altLang="en-US" sz="1800" dirty="0" smtClean="0">
                <a:latin typeface="Calibri" panose="020F0502020204030204" pitchFamily="34" charset="0"/>
              </a:rPr>
              <a:t>y no </a:t>
            </a:r>
            <a:r>
              <a:rPr lang="en-US" altLang="en-US" sz="1800" dirty="0" err="1" smtClean="0">
                <a:latin typeface="Calibri" panose="020F0502020204030204" pitchFamily="34" charset="0"/>
              </a:rPr>
              <a:t>dilatar</a:t>
            </a:r>
            <a:r>
              <a:rPr lang="en-US" altLang="en-US" sz="1800" dirty="0" smtClean="0">
                <a:latin typeface="Calibri" panose="020F0502020204030204" pitchFamily="34" charset="0"/>
              </a:rPr>
              <a:t> </a:t>
            </a:r>
            <a:r>
              <a:rPr lang="en-US" altLang="en-US" sz="1800" dirty="0" err="1" smtClean="0">
                <a:latin typeface="Calibri" panose="020F0502020204030204" pitchFamily="34" charset="0"/>
              </a:rPr>
              <a:t>injustificadamente</a:t>
            </a:r>
            <a:r>
              <a:rPr lang="en-US" altLang="en-US" sz="1800" dirty="0" smtClean="0">
                <a:latin typeface="Calibri" panose="020F0502020204030204" pitchFamily="34" charset="0"/>
              </a:rPr>
              <a:t> la </a:t>
            </a:r>
            <a:r>
              <a:rPr lang="en-US" altLang="en-US" sz="1800" dirty="0" err="1" smtClean="0">
                <a:latin typeface="Calibri" panose="020F0502020204030204" pitchFamily="34" charset="0"/>
              </a:rPr>
              <a:t>aceptación</a:t>
            </a:r>
            <a:r>
              <a:rPr lang="en-US" altLang="en-US" sz="1800" dirty="0" smtClean="0">
                <a:latin typeface="Calibri" panose="020F0502020204030204" pitchFamily="34" charset="0"/>
              </a:rPr>
              <a:t> de </a:t>
            </a:r>
            <a:r>
              <a:rPr lang="en-US" altLang="en-US" sz="1800" dirty="0" err="1" smtClean="0">
                <a:latin typeface="Calibri" panose="020F0502020204030204" pitchFamily="34" charset="0"/>
              </a:rPr>
              <a:t>ofertas</a:t>
            </a:r>
            <a:r>
              <a:rPr lang="en-US" altLang="en-US" sz="1800" dirty="0" smtClean="0">
                <a:latin typeface="Calibri" panose="020F0502020204030204" pitchFamily="34" charset="0"/>
              </a:rPr>
              <a:t> de </a:t>
            </a:r>
            <a:r>
              <a:rPr lang="en-US" altLang="en-US" sz="1800" dirty="0" err="1" smtClean="0">
                <a:latin typeface="Calibri" panose="020F0502020204030204" pitchFamily="34" charset="0"/>
              </a:rPr>
              <a:t>ayuda</a:t>
            </a:r>
            <a:endParaRPr lang="en-US" altLang="en-US" sz="1800" dirty="0" smtClean="0">
              <a:latin typeface="Calibri" panose="020F0502020204030204" pitchFamily="34" charset="0"/>
            </a:endParaRPr>
          </a:p>
          <a:p>
            <a:pPr algn="just">
              <a:spcBef>
                <a:spcPts val="600"/>
              </a:spcBef>
              <a:spcAft>
                <a:spcPts val="600"/>
              </a:spcAft>
            </a:pPr>
            <a:r>
              <a:rPr lang="en-US" altLang="en-US" sz="1800" dirty="0" err="1" smtClean="0">
                <a:latin typeface="Calibri" panose="020F0502020204030204" pitchFamily="34" charset="0"/>
              </a:rPr>
              <a:t>Aplicar</a:t>
            </a:r>
            <a:r>
              <a:rPr lang="en-US" altLang="en-US" sz="1800" dirty="0" smtClean="0">
                <a:latin typeface="Calibri" panose="020F0502020204030204" pitchFamily="34" charset="0"/>
              </a:rPr>
              <a:t> </a:t>
            </a:r>
            <a:r>
              <a:rPr lang="en-US" altLang="en-US" sz="1800" b="1" dirty="0" err="1" smtClean="0">
                <a:latin typeface="Calibri" panose="020F0502020204030204" pitchFamily="34" charset="0"/>
              </a:rPr>
              <a:t>medidas</a:t>
            </a:r>
            <a:r>
              <a:rPr lang="en-US" altLang="en-US" sz="1800" b="1" dirty="0" smtClean="0">
                <a:latin typeface="Calibri" panose="020F0502020204030204" pitchFamily="34" charset="0"/>
              </a:rPr>
              <a:t> de </a:t>
            </a:r>
            <a:r>
              <a:rPr lang="en-US" altLang="en-US" sz="1800" b="1" dirty="0" err="1" smtClean="0">
                <a:latin typeface="Calibri" panose="020F0502020204030204" pitchFamily="34" charset="0"/>
              </a:rPr>
              <a:t>protección</a:t>
            </a:r>
            <a:endParaRPr lang="en-US" altLang="en-US" sz="1800" b="1" dirty="0" smtClean="0">
              <a:latin typeface="Calibri" panose="020F0502020204030204" pitchFamily="34" charset="0"/>
            </a:endParaRPr>
          </a:p>
          <a:p>
            <a:pPr algn="just">
              <a:spcBef>
                <a:spcPts val="600"/>
              </a:spcBef>
              <a:spcAft>
                <a:spcPts val="600"/>
              </a:spcAft>
            </a:pPr>
            <a:r>
              <a:rPr lang="en-US" altLang="en-US" sz="1800" dirty="0" err="1" smtClean="0">
                <a:latin typeface="Calibri" panose="020F0502020204030204" pitchFamily="34" charset="0"/>
                <a:ea typeface="ヒラギノ角ゴ Pro W3" charset="-128"/>
              </a:rPr>
              <a:t>Evaluación</a:t>
            </a:r>
            <a:r>
              <a:rPr lang="en-US" altLang="en-US" sz="1800" dirty="0" smtClean="0">
                <a:latin typeface="Calibri" panose="020F0502020204030204" pitchFamily="34" charset="0"/>
                <a:ea typeface="ヒラギノ角ゴ Pro W3" charset="-128"/>
              </a:rPr>
              <a:t> de </a:t>
            </a:r>
            <a:r>
              <a:rPr lang="en-US" altLang="en-US" sz="1800" b="1" dirty="0" err="1" smtClean="0">
                <a:latin typeface="Calibri" panose="020F0502020204030204" pitchFamily="34" charset="0"/>
                <a:ea typeface="ヒラギノ角ゴ Pro W3" charset="-128"/>
              </a:rPr>
              <a:t>alternativas</a:t>
            </a:r>
            <a:r>
              <a:rPr lang="en-US" altLang="en-US" sz="1800" b="1" dirty="0" smtClean="0">
                <a:latin typeface="Calibri" panose="020F0502020204030204" pitchFamily="34" charset="0"/>
                <a:ea typeface="ヒラギノ角ゴ Pro W3" charset="-128"/>
              </a:rPr>
              <a:t> </a:t>
            </a:r>
            <a:r>
              <a:rPr lang="en-US" altLang="en-US" sz="1800" b="1" dirty="0" err="1" smtClean="0">
                <a:latin typeface="Calibri" panose="020F0502020204030204" pitchFamily="34" charset="0"/>
                <a:ea typeface="ヒラギノ角ゴ Pro W3" charset="-128"/>
              </a:rPr>
              <a:t>posibles</a:t>
            </a:r>
            <a:r>
              <a:rPr lang="en-US" altLang="en-US" sz="1800" b="1" dirty="0" smtClean="0">
                <a:latin typeface="Calibri" panose="020F0502020204030204" pitchFamily="34" charset="0"/>
                <a:ea typeface="ヒラギノ角ゴ Pro W3" charset="-128"/>
              </a:rPr>
              <a:t> </a:t>
            </a:r>
            <a:r>
              <a:rPr lang="en-US" altLang="en-US" sz="1800" dirty="0" smtClean="0">
                <a:latin typeface="Calibri" panose="020F0502020204030204" pitchFamily="34" charset="0"/>
                <a:ea typeface="ヒラギノ角ゴ Pro W3" charset="-128"/>
              </a:rPr>
              <a:t>y </a:t>
            </a:r>
            <a:r>
              <a:rPr lang="en-US" altLang="en-US" sz="1800" dirty="0" err="1" smtClean="0">
                <a:latin typeface="Calibri" panose="020F0502020204030204" pitchFamily="34" charset="0"/>
                <a:ea typeface="ヒラギノ角ゴ Pro W3" charset="-128"/>
              </a:rPr>
              <a:t>adopción</a:t>
            </a:r>
            <a:r>
              <a:rPr lang="en-US" altLang="en-US" sz="1800" dirty="0" smtClean="0">
                <a:latin typeface="Calibri" panose="020F0502020204030204" pitchFamily="34" charset="0"/>
                <a:ea typeface="ヒラギノ角ゴ Pro W3" charset="-128"/>
              </a:rPr>
              <a:t> de </a:t>
            </a:r>
            <a:r>
              <a:rPr lang="en-US" altLang="en-US" sz="1800" dirty="0" err="1" smtClean="0">
                <a:latin typeface="Calibri" panose="020F0502020204030204" pitchFamily="34" charset="0"/>
                <a:ea typeface="ヒラギノ角ゴ Pro W3" charset="-128"/>
              </a:rPr>
              <a:t>medidas</a:t>
            </a:r>
            <a:r>
              <a:rPr lang="en-US" altLang="en-US" sz="1800" dirty="0" smtClean="0">
                <a:latin typeface="Calibri" panose="020F0502020204030204" pitchFamily="34" charset="0"/>
                <a:ea typeface="ヒラギノ角ゴ Pro W3" charset="-128"/>
              </a:rPr>
              <a:t> para </a:t>
            </a:r>
            <a:r>
              <a:rPr lang="en-US" altLang="en-US" sz="1800" b="1" dirty="0" err="1" smtClean="0">
                <a:latin typeface="Calibri" panose="020F0502020204030204" pitchFamily="34" charset="0"/>
                <a:ea typeface="ヒラギノ角ゴ Pro W3" charset="-128"/>
              </a:rPr>
              <a:t>minimizar</a:t>
            </a:r>
            <a:r>
              <a:rPr lang="en-US" altLang="en-US" sz="1800" b="1" dirty="0" smtClean="0">
                <a:latin typeface="Calibri" panose="020F0502020204030204" pitchFamily="34" charset="0"/>
                <a:ea typeface="ヒラギノ角ゴ Pro W3" charset="-128"/>
              </a:rPr>
              <a:t> el </a:t>
            </a:r>
            <a:r>
              <a:rPr lang="en-US" altLang="en-US" sz="1800" b="1" dirty="0" err="1" smtClean="0">
                <a:latin typeface="Calibri" panose="020F0502020204030204" pitchFamily="34" charset="0"/>
                <a:ea typeface="ヒラギノ角ゴ Pro W3" charset="-128"/>
              </a:rPr>
              <a:t>desplazamiento</a:t>
            </a:r>
            <a:r>
              <a:rPr lang="en-US" altLang="en-US" sz="1800" dirty="0" smtClean="0">
                <a:latin typeface="Calibri" panose="020F0502020204030204" pitchFamily="34" charset="0"/>
                <a:ea typeface="ヒラギノ角ゴ Pro W3" charset="-128"/>
              </a:rPr>
              <a:t> y </a:t>
            </a:r>
            <a:r>
              <a:rPr lang="en-US" altLang="en-US" sz="1800" dirty="0" err="1" smtClean="0">
                <a:latin typeface="Calibri" panose="020F0502020204030204" pitchFamily="34" charset="0"/>
                <a:ea typeface="ヒラギノ角ゴ Pro W3" charset="-128"/>
              </a:rPr>
              <a:t>sus</a:t>
            </a:r>
            <a:r>
              <a:rPr lang="en-US" altLang="en-US" sz="1800" dirty="0" smtClean="0">
                <a:latin typeface="Calibri" panose="020F0502020204030204" pitchFamily="34" charset="0"/>
                <a:ea typeface="ヒラギノ角ゴ Pro W3" charset="-128"/>
              </a:rPr>
              <a:t> </a:t>
            </a:r>
            <a:r>
              <a:rPr lang="en-US" altLang="en-US" sz="1800" dirty="0" err="1" smtClean="0">
                <a:latin typeface="Calibri" panose="020F0502020204030204" pitchFamily="34" charset="0"/>
                <a:ea typeface="ヒラギノ角ゴ Pro W3" charset="-128"/>
              </a:rPr>
              <a:t>efectos</a:t>
            </a:r>
            <a:r>
              <a:rPr lang="en-US" altLang="en-US" sz="1800" dirty="0" smtClean="0">
                <a:latin typeface="Calibri" panose="020F0502020204030204" pitchFamily="34" charset="0"/>
                <a:ea typeface="ヒラギノ角ゴ Pro W3" charset="-128"/>
              </a:rPr>
              <a:t> </a:t>
            </a:r>
            <a:r>
              <a:rPr lang="en-US" altLang="en-US" sz="1800" dirty="0" err="1" smtClean="0">
                <a:latin typeface="Calibri" panose="020F0502020204030204" pitchFamily="34" charset="0"/>
                <a:ea typeface="ヒラギノ角ゴ Pro W3" charset="-128"/>
              </a:rPr>
              <a:t>adversos</a:t>
            </a:r>
            <a:r>
              <a:rPr lang="en-US" altLang="en-US" sz="1800" dirty="0" smtClean="0">
                <a:latin typeface="Calibri" panose="020F0502020204030204" pitchFamily="34" charset="0"/>
                <a:ea typeface="ヒラギノ角ゴ Pro W3" charset="-128"/>
              </a:rPr>
              <a:t>.</a:t>
            </a:r>
            <a:endParaRPr lang="en-US" altLang="en-US" sz="1800" dirty="0">
              <a:latin typeface="Calibri" panose="020F0502020204030204" pitchFamily="34" charset="0"/>
              <a:ea typeface="ヒラギノ角ゴ Pro W3" charset="-128"/>
            </a:endParaRPr>
          </a:p>
          <a:p>
            <a:pPr algn="just">
              <a:spcBef>
                <a:spcPts val="600"/>
              </a:spcBef>
              <a:spcAft>
                <a:spcPts val="600"/>
              </a:spcAft>
            </a:pPr>
            <a:r>
              <a:rPr lang="en-US" altLang="en-US" sz="1800" dirty="0" err="1" smtClean="0">
                <a:latin typeface="Calibri" panose="020F0502020204030204" pitchFamily="34" charset="0"/>
                <a:ea typeface="ヒラギノ角ゴ Pro W3" charset="-128"/>
              </a:rPr>
              <a:t>Buscar</a:t>
            </a:r>
            <a:r>
              <a:rPr lang="en-US" altLang="en-US" sz="1800" dirty="0" smtClean="0">
                <a:latin typeface="Calibri" panose="020F0502020204030204" pitchFamily="34" charset="0"/>
                <a:ea typeface="ヒラギノ角ゴ Pro W3" charset="-128"/>
              </a:rPr>
              <a:t> el </a:t>
            </a:r>
            <a:r>
              <a:rPr lang="en-US" altLang="en-US" sz="1800" b="1" dirty="0" err="1" smtClean="0">
                <a:latin typeface="Calibri" panose="020F0502020204030204" pitchFamily="34" charset="0"/>
                <a:ea typeface="ヒラギノ角ゴ Pro W3" charset="-128"/>
              </a:rPr>
              <a:t>consentimiento</a:t>
            </a:r>
            <a:r>
              <a:rPr lang="en-US" altLang="en-US" sz="1800" dirty="0" smtClean="0">
                <a:latin typeface="Calibri" panose="020F0502020204030204" pitchFamily="34" charset="0"/>
                <a:ea typeface="ヒラギノ角ゴ Pro W3" charset="-128"/>
              </a:rPr>
              <a:t> </a:t>
            </a:r>
            <a:r>
              <a:rPr lang="en-US" altLang="en-US" sz="1800" dirty="0" err="1" smtClean="0">
                <a:latin typeface="Calibri" panose="020F0502020204030204" pitchFamily="34" charset="0"/>
                <a:ea typeface="ヒラギノ角ゴ Pro W3" charset="-128"/>
              </a:rPr>
              <a:t>libre</a:t>
            </a:r>
            <a:r>
              <a:rPr lang="en-US" altLang="en-US" sz="1800" dirty="0" smtClean="0">
                <a:latin typeface="Calibri" panose="020F0502020204030204" pitchFamily="34" charset="0"/>
                <a:ea typeface="ヒラギノ角ゴ Pro W3" charset="-128"/>
              </a:rPr>
              <a:t> e </a:t>
            </a:r>
            <a:r>
              <a:rPr lang="en-US" altLang="en-US" sz="1800" dirty="0" err="1" smtClean="0">
                <a:latin typeface="Calibri" panose="020F0502020204030204" pitchFamily="34" charset="0"/>
                <a:ea typeface="ヒラギノ角ゴ Pro W3" charset="-128"/>
              </a:rPr>
              <a:t>informado</a:t>
            </a:r>
            <a:r>
              <a:rPr lang="en-US" altLang="en-US" sz="1800" dirty="0" smtClean="0">
                <a:latin typeface="Calibri" panose="020F0502020204030204" pitchFamily="34" charset="0"/>
                <a:ea typeface="ヒラギノ角ゴ Pro W3" charset="-128"/>
              </a:rPr>
              <a:t> de </a:t>
            </a:r>
            <a:r>
              <a:rPr lang="en-US" altLang="en-US" sz="1800" dirty="0" err="1" smtClean="0">
                <a:latin typeface="Calibri" panose="020F0502020204030204" pitchFamily="34" charset="0"/>
                <a:ea typeface="ヒラギノ角ゴ Pro W3" charset="-128"/>
              </a:rPr>
              <a:t>las</a:t>
            </a:r>
            <a:r>
              <a:rPr lang="en-US" altLang="en-US" sz="1800" dirty="0" smtClean="0">
                <a:latin typeface="Calibri" panose="020F0502020204030204" pitchFamily="34" charset="0"/>
                <a:ea typeface="ヒラギノ角ゴ Pro W3" charset="-128"/>
              </a:rPr>
              <a:t> personas </a:t>
            </a:r>
            <a:r>
              <a:rPr lang="en-US" altLang="en-US" sz="1800" dirty="0" err="1" smtClean="0">
                <a:latin typeface="Calibri" panose="020F0502020204030204" pitchFamily="34" charset="0"/>
                <a:ea typeface="ヒラギノ角ゴ Pro W3" charset="-128"/>
              </a:rPr>
              <a:t>desplazadas</a:t>
            </a:r>
            <a:r>
              <a:rPr lang="en-US" altLang="en-US" sz="1800" dirty="0" smtClean="0">
                <a:latin typeface="Calibri" panose="020F0502020204030204" pitchFamily="34" charset="0"/>
                <a:ea typeface="ヒラギノ角ゴ Pro W3" charset="-128"/>
              </a:rPr>
              <a:t>.</a:t>
            </a:r>
          </a:p>
          <a:p>
            <a:pPr algn="just">
              <a:spcBef>
                <a:spcPts val="600"/>
              </a:spcBef>
              <a:spcAft>
                <a:spcPts val="600"/>
              </a:spcAft>
            </a:pPr>
            <a:r>
              <a:rPr lang="en-US" altLang="en-US" sz="1800" dirty="0" smtClean="0">
                <a:latin typeface="Calibri" panose="020F0502020204030204" pitchFamily="34" charset="0"/>
                <a:ea typeface="ヒラギノ角ゴ Pro W3" charset="-128"/>
              </a:rPr>
              <a:t>La ley </a:t>
            </a:r>
            <a:r>
              <a:rPr lang="en-US" altLang="en-US" sz="1800" dirty="0" err="1" smtClean="0">
                <a:latin typeface="Calibri" panose="020F0502020204030204" pitchFamily="34" charset="0"/>
                <a:ea typeface="ヒラギノ角ゴ Pro W3" charset="-128"/>
              </a:rPr>
              <a:t>debe</a:t>
            </a:r>
            <a:r>
              <a:rPr lang="en-US" altLang="en-US" sz="1800" dirty="0" smtClean="0">
                <a:latin typeface="Calibri" panose="020F0502020204030204" pitchFamily="34" charset="0"/>
                <a:ea typeface="ヒラギノ角ゴ Pro W3" charset="-128"/>
              </a:rPr>
              <a:t> </a:t>
            </a:r>
            <a:r>
              <a:rPr lang="en-US" altLang="en-US" sz="1800" dirty="0" err="1" smtClean="0">
                <a:latin typeface="Calibri" panose="020F0502020204030204" pitchFamily="34" charset="0"/>
                <a:ea typeface="ヒラギノ角ゴ Pro W3" charset="-128"/>
              </a:rPr>
              <a:t>identificar</a:t>
            </a:r>
            <a:r>
              <a:rPr lang="en-US" altLang="en-US" sz="1800" dirty="0" smtClean="0">
                <a:latin typeface="Calibri" panose="020F0502020204030204" pitchFamily="34" charset="0"/>
                <a:ea typeface="ヒラギノ角ゴ Pro W3" charset="-128"/>
              </a:rPr>
              <a:t> a la </a:t>
            </a:r>
            <a:r>
              <a:rPr lang="en-US" altLang="en-US" sz="1800" b="1" dirty="0" err="1" smtClean="0">
                <a:latin typeface="Calibri" panose="020F0502020204030204" pitchFamily="34" charset="0"/>
                <a:ea typeface="ヒラギノ角ゴ Pro W3" charset="-128"/>
              </a:rPr>
              <a:t>autoridad</a:t>
            </a:r>
            <a:r>
              <a:rPr lang="en-US" altLang="en-US" sz="1800" b="1" dirty="0" smtClean="0">
                <a:latin typeface="Calibri" panose="020F0502020204030204" pitchFamily="34" charset="0"/>
                <a:ea typeface="ヒラギノ角ゴ Pro W3" charset="-128"/>
              </a:rPr>
              <a:t> </a:t>
            </a:r>
            <a:r>
              <a:rPr lang="en-US" altLang="en-US" sz="1800" b="1" dirty="0" err="1" smtClean="0">
                <a:latin typeface="Calibri" panose="020F0502020204030204" pitchFamily="34" charset="0"/>
                <a:ea typeface="ヒラギノ角ゴ Pro W3" charset="-128"/>
              </a:rPr>
              <a:t>responsable</a:t>
            </a:r>
            <a:r>
              <a:rPr lang="en-US" altLang="en-US" sz="1800" dirty="0" smtClean="0">
                <a:latin typeface="Calibri" panose="020F0502020204030204" pitchFamily="34" charset="0"/>
                <a:ea typeface="ヒラギノ角ゴ Pro W3" charset="-128"/>
              </a:rPr>
              <a:t> de </a:t>
            </a:r>
            <a:r>
              <a:rPr lang="en-US" altLang="en-US" sz="1800" dirty="0" err="1" smtClean="0">
                <a:latin typeface="Calibri" panose="020F0502020204030204" pitchFamily="34" charset="0"/>
                <a:ea typeface="ヒラギノ角ゴ Pro W3" charset="-128"/>
              </a:rPr>
              <a:t>abordar</a:t>
            </a:r>
            <a:r>
              <a:rPr lang="en-US" altLang="en-US" sz="1800" dirty="0" smtClean="0">
                <a:latin typeface="Calibri" panose="020F0502020204030204" pitchFamily="34" charset="0"/>
                <a:ea typeface="ヒラギノ角ゴ Pro W3" charset="-128"/>
              </a:rPr>
              <a:t> el </a:t>
            </a:r>
            <a:r>
              <a:rPr lang="en-US" altLang="en-US" sz="1800" dirty="0" err="1" smtClean="0">
                <a:latin typeface="Calibri" panose="020F0502020204030204" pitchFamily="34" charset="0"/>
                <a:ea typeface="ヒラギノ角ゴ Pro W3" charset="-128"/>
              </a:rPr>
              <a:t>desplazamiento</a:t>
            </a:r>
            <a:r>
              <a:rPr lang="en-US" altLang="en-US" sz="1800" dirty="0" smtClean="0">
                <a:latin typeface="Calibri" panose="020F0502020204030204" pitchFamily="34" charset="0"/>
                <a:ea typeface="ヒラギノ角ゴ Pro W3" charset="-128"/>
              </a:rPr>
              <a:t> y de </a:t>
            </a:r>
            <a:r>
              <a:rPr lang="en-US" altLang="en-US" sz="1800" dirty="0" err="1" smtClean="0">
                <a:latin typeface="Calibri" panose="020F0502020204030204" pitchFamily="34" charset="0"/>
                <a:ea typeface="ヒラギノ角ゴ Pro W3" charset="-128"/>
              </a:rPr>
              <a:t>tomar</a:t>
            </a:r>
            <a:r>
              <a:rPr lang="en-US" altLang="en-US" sz="1800" dirty="0" smtClean="0">
                <a:latin typeface="Calibri" panose="020F0502020204030204" pitchFamily="34" charset="0"/>
                <a:ea typeface="ヒラギノ角ゴ Pro W3" charset="-128"/>
              </a:rPr>
              <a:t> </a:t>
            </a:r>
            <a:r>
              <a:rPr lang="en-US" altLang="en-US" sz="1800" dirty="0" err="1" smtClean="0">
                <a:latin typeface="Calibri" panose="020F0502020204030204" pitchFamily="34" charset="0"/>
                <a:ea typeface="ヒラギノ角ゴ Pro W3" charset="-128"/>
              </a:rPr>
              <a:t>las</a:t>
            </a:r>
            <a:r>
              <a:rPr lang="en-US" altLang="en-US" sz="1800" dirty="0" smtClean="0">
                <a:latin typeface="Calibri" panose="020F0502020204030204" pitchFamily="34" charset="0"/>
                <a:ea typeface="ヒラギノ角ゴ Pro W3" charset="-128"/>
              </a:rPr>
              <a:t> </a:t>
            </a:r>
            <a:r>
              <a:rPr lang="en-US" altLang="en-US" sz="1800" dirty="0" err="1" smtClean="0">
                <a:latin typeface="Calibri" panose="020F0502020204030204" pitchFamily="34" charset="0"/>
                <a:ea typeface="ヒラギノ角ゴ Pro W3" charset="-128"/>
              </a:rPr>
              <a:t>decisiones</a:t>
            </a:r>
            <a:r>
              <a:rPr lang="en-US" altLang="en-US" sz="1800" dirty="0" smtClean="0">
                <a:latin typeface="Calibri" panose="020F0502020204030204" pitchFamily="34" charset="0"/>
                <a:ea typeface="ヒラギノ角ゴ Pro W3" charset="-128"/>
              </a:rPr>
              <a:t> </a:t>
            </a:r>
            <a:r>
              <a:rPr lang="en-US" altLang="en-US" sz="1800" dirty="0" err="1" smtClean="0">
                <a:latin typeface="Calibri" panose="020F0502020204030204" pitchFamily="34" charset="0"/>
                <a:ea typeface="ヒラギノ角ゴ Pro W3" charset="-128"/>
              </a:rPr>
              <a:t>respecto</a:t>
            </a:r>
            <a:r>
              <a:rPr lang="en-US" altLang="en-US" sz="1800" dirty="0" smtClean="0">
                <a:latin typeface="Calibri" panose="020F0502020204030204" pitchFamily="34" charset="0"/>
                <a:ea typeface="ヒラギノ角ゴ Pro W3" charset="-128"/>
              </a:rPr>
              <a:t> al </a:t>
            </a:r>
            <a:r>
              <a:rPr lang="en-US" altLang="en-US" sz="1800" dirty="0" err="1" smtClean="0">
                <a:latin typeface="Calibri" panose="020F0502020204030204" pitchFamily="34" charset="0"/>
                <a:ea typeface="ヒラギノ角ゴ Pro W3" charset="-128"/>
              </a:rPr>
              <a:t>mismo</a:t>
            </a:r>
            <a:r>
              <a:rPr lang="en-US" altLang="en-US" sz="1800" dirty="0" smtClean="0">
                <a:latin typeface="Calibri" panose="020F0502020204030204" pitchFamily="34" charset="0"/>
                <a:ea typeface="ヒラギノ角ゴ Pro W3" charset="-128"/>
              </a:rPr>
              <a:t>.</a:t>
            </a:r>
          </a:p>
        </p:txBody>
      </p:sp>
      <p:sp>
        <p:nvSpPr>
          <p:cNvPr id="31749" name="Text Placeholder 4"/>
          <p:cNvSpPr>
            <a:spLocks noGrp="1"/>
          </p:cNvSpPr>
          <p:nvPr>
            <p:ph type="body" sz="quarter" idx="3"/>
          </p:nvPr>
        </p:nvSpPr>
        <p:spPr>
          <a:xfrm>
            <a:off x="4644008" y="1844824"/>
            <a:ext cx="4042996" cy="360040"/>
          </a:xfrm>
        </p:spPr>
        <p:txBody>
          <a:bodyPr/>
          <a:lstStyle/>
          <a:p>
            <a:pPr algn="ctr"/>
            <a:r>
              <a:rPr lang="fr-CH" altLang="en-US" dirty="0" err="1" smtClean="0">
                <a:latin typeface="Calibri" panose="020F0502020204030204" pitchFamily="34" charset="0"/>
              </a:rPr>
              <a:t>Derechos</a:t>
            </a:r>
            <a:r>
              <a:rPr lang="fr-CH" altLang="en-US" dirty="0" smtClean="0">
                <a:latin typeface="Calibri" panose="020F0502020204030204" pitchFamily="34" charset="0"/>
              </a:rPr>
              <a:t> </a:t>
            </a:r>
            <a:r>
              <a:rPr lang="fr-CH" altLang="en-US" dirty="0" err="1" smtClean="0">
                <a:latin typeface="Calibri" panose="020F0502020204030204" pitchFamily="34" charset="0"/>
              </a:rPr>
              <a:t>relevantes</a:t>
            </a:r>
            <a:endParaRPr lang="en-US" altLang="en-US" dirty="0" smtClean="0">
              <a:latin typeface="Calibri" panose="020F0502020204030204" pitchFamily="34" charset="0"/>
            </a:endParaRPr>
          </a:p>
        </p:txBody>
      </p:sp>
      <p:sp>
        <p:nvSpPr>
          <p:cNvPr id="31750" name="Content Placeholder 5"/>
          <p:cNvSpPr>
            <a:spLocks noGrp="1"/>
          </p:cNvSpPr>
          <p:nvPr>
            <p:ph sz="quarter" idx="4"/>
          </p:nvPr>
        </p:nvSpPr>
        <p:spPr>
          <a:xfrm>
            <a:off x="4372708" y="2249017"/>
            <a:ext cx="4771292" cy="4608983"/>
          </a:xfrm>
        </p:spPr>
        <p:txBody>
          <a:bodyPr/>
          <a:lstStyle/>
          <a:p>
            <a:pPr>
              <a:buFont typeface="Arial" charset="0"/>
              <a:buAutoNum type="arabicPeriod"/>
            </a:pPr>
            <a:r>
              <a:rPr lang="en-US" altLang="en-US" sz="1400" b="1" dirty="0" smtClean="0">
                <a:latin typeface="Calibri" panose="020F0502020204030204" pitchFamily="34" charset="0"/>
                <a:ea typeface="ヒラギノ角ゴ Pro W3" charset="-128"/>
              </a:rPr>
              <a:t>Derecho a </a:t>
            </a:r>
            <a:r>
              <a:rPr lang="en-US" altLang="en-US" sz="1400" b="1" dirty="0" err="1" smtClean="0">
                <a:latin typeface="Calibri" panose="020F0502020204030204" pitchFamily="34" charset="0"/>
                <a:ea typeface="ヒラギノ角ゴ Pro W3" charset="-128"/>
              </a:rPr>
              <a:t>solicitar</a:t>
            </a:r>
            <a:r>
              <a:rPr lang="en-US" altLang="en-US" sz="1400" b="1" dirty="0" smtClean="0">
                <a:latin typeface="Calibri" panose="020F0502020204030204" pitchFamily="34" charset="0"/>
                <a:ea typeface="ヒラギノ角ゴ Pro W3" charset="-128"/>
              </a:rPr>
              <a:t> y </a:t>
            </a:r>
            <a:r>
              <a:rPr lang="en-US" altLang="en-US" sz="1400" b="1" dirty="0" err="1" smtClean="0">
                <a:latin typeface="Calibri" panose="020F0502020204030204" pitchFamily="34" charset="0"/>
                <a:ea typeface="ヒラギノ角ゴ Pro W3" charset="-128"/>
              </a:rPr>
              <a:t>recibir</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protección</a:t>
            </a:r>
            <a:r>
              <a:rPr lang="en-US" altLang="en-US" sz="1400" b="1" dirty="0" smtClean="0">
                <a:latin typeface="Calibri" panose="020F0502020204030204" pitchFamily="34" charset="0"/>
                <a:ea typeface="ヒラギノ角ゴ Pro W3" charset="-128"/>
              </a:rPr>
              <a:t> y </a:t>
            </a:r>
            <a:r>
              <a:rPr lang="en-US" altLang="en-US" sz="1400" b="1" dirty="0" err="1" smtClean="0">
                <a:latin typeface="Calibri" panose="020F0502020204030204" pitchFamily="34" charset="0"/>
                <a:ea typeface="ヒラギノ角ゴ Pro W3" charset="-128"/>
              </a:rPr>
              <a:t>asistencia</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humanitaria</a:t>
            </a:r>
            <a:r>
              <a:rPr lang="en-US" altLang="en-US" sz="1400" b="1" dirty="0" smtClean="0">
                <a:latin typeface="Calibri" panose="020F0502020204030204" pitchFamily="34" charset="0"/>
                <a:ea typeface="ヒラギノ角ゴ Pro W3" charset="-128"/>
              </a:rPr>
              <a:t> </a:t>
            </a:r>
          </a:p>
          <a:p>
            <a:pPr>
              <a:buFont typeface="Arial" charset="0"/>
              <a:buAutoNum type="arabicPeriod"/>
            </a:pPr>
            <a:r>
              <a:rPr lang="en-US" altLang="en-US" sz="1400" b="1" dirty="0" smtClean="0">
                <a:latin typeface="Calibri" panose="020F0502020204030204" pitchFamily="34" charset="0"/>
                <a:ea typeface="ヒラギノ角ゴ Pro W3" charset="-128"/>
              </a:rPr>
              <a:t>Principio de no </a:t>
            </a:r>
            <a:r>
              <a:rPr lang="en-US" altLang="en-US" sz="1400" b="1" dirty="0" err="1" smtClean="0">
                <a:latin typeface="Calibri" panose="020F0502020204030204" pitchFamily="34" charset="0"/>
                <a:ea typeface="ヒラギノ角ゴ Pro W3" charset="-128"/>
              </a:rPr>
              <a:t>discriminación</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nacionalidad</a:t>
            </a:r>
            <a:r>
              <a:rPr lang="en-US" altLang="en-US" sz="1400" b="1" dirty="0" smtClean="0">
                <a:latin typeface="Calibri" panose="020F0502020204030204" pitchFamily="34" charset="0"/>
                <a:ea typeface="ヒラギノ角ゴ Pro W3" charset="-128"/>
              </a:rPr>
              <a:t> y </a:t>
            </a:r>
            <a:r>
              <a:rPr lang="en-US" altLang="en-US" sz="1400" b="1" dirty="0" err="1" smtClean="0">
                <a:latin typeface="Calibri" panose="020F0502020204030204" pitchFamily="34" charset="0"/>
                <a:ea typeface="ヒラギノ角ゴ Pro W3" charset="-128"/>
              </a:rPr>
              <a:t>grupos</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vulnerables</a:t>
            </a:r>
            <a:endParaRPr lang="en-US" altLang="en-US" sz="1400" b="1" dirty="0" smtClean="0">
              <a:latin typeface="Calibri" panose="020F0502020204030204" pitchFamily="34" charset="0"/>
              <a:ea typeface="ヒラギノ角ゴ Pro W3" charset="-128"/>
            </a:endParaRPr>
          </a:p>
          <a:p>
            <a:pPr>
              <a:buFont typeface="Arial" charset="0"/>
              <a:buAutoNum type="arabicPeriod"/>
            </a:pPr>
            <a:r>
              <a:rPr lang="en-US" altLang="en-US" sz="1400" b="1" dirty="0" err="1" smtClean="0">
                <a:latin typeface="Calibri" panose="020F0502020204030204" pitchFamily="34" charset="0"/>
                <a:ea typeface="ヒラギノ角ゴ Pro W3" charset="-128"/>
              </a:rPr>
              <a:t>Prohibición</a:t>
            </a:r>
            <a:r>
              <a:rPr lang="en-US" altLang="en-US" sz="1400" b="1" dirty="0" smtClean="0">
                <a:latin typeface="Calibri" panose="020F0502020204030204" pitchFamily="34" charset="0"/>
                <a:ea typeface="ヒラギノ角ゴ Pro W3" charset="-128"/>
              </a:rPr>
              <a:t> del </a:t>
            </a:r>
            <a:r>
              <a:rPr lang="en-US" altLang="en-US" sz="1400" b="1" dirty="0" err="1" smtClean="0">
                <a:latin typeface="Calibri" panose="020F0502020204030204" pitchFamily="34" charset="0"/>
                <a:ea typeface="ヒラギノ角ゴ Pro W3" charset="-128"/>
              </a:rPr>
              <a:t>desplazamiento</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arbitrario</a:t>
            </a:r>
            <a:endParaRPr lang="en-US" altLang="en-US" sz="1400" b="1" dirty="0" smtClean="0">
              <a:latin typeface="Calibri" panose="020F0502020204030204" pitchFamily="34" charset="0"/>
              <a:ea typeface="ヒラギノ角ゴ Pro W3" charset="-128"/>
            </a:endParaRPr>
          </a:p>
          <a:p>
            <a:pPr>
              <a:buFont typeface="Arial" charset="0"/>
              <a:buAutoNum type="arabicPeriod"/>
            </a:pPr>
            <a:r>
              <a:rPr lang="en-US" altLang="en-US" sz="1400" b="1" dirty="0" smtClean="0">
                <a:latin typeface="Calibri" panose="020F0502020204030204" pitchFamily="34" charset="0"/>
                <a:ea typeface="ヒラギノ角ゴ Pro W3" charset="-128"/>
              </a:rPr>
              <a:t>Derecho a la </a:t>
            </a:r>
            <a:r>
              <a:rPr lang="en-US" altLang="en-US" sz="1400" b="1" dirty="0" err="1" smtClean="0">
                <a:latin typeface="Calibri" panose="020F0502020204030204" pitchFamily="34" charset="0"/>
                <a:ea typeface="ヒラギノ角ゴ Pro W3" charset="-128"/>
              </a:rPr>
              <a:t>unidad</a:t>
            </a:r>
            <a:r>
              <a:rPr lang="en-US" altLang="en-US" sz="1400" b="1" dirty="0" smtClean="0">
                <a:latin typeface="Calibri" panose="020F0502020204030204" pitchFamily="34" charset="0"/>
                <a:ea typeface="ヒラギノ角ゴ Pro W3" charset="-128"/>
              </a:rPr>
              <a:t> familiar</a:t>
            </a:r>
          </a:p>
          <a:p>
            <a:pPr>
              <a:buFont typeface="Arial" charset="0"/>
              <a:buAutoNum type="arabicPeriod"/>
            </a:pPr>
            <a:r>
              <a:rPr lang="en-US" altLang="en-US" sz="1400" b="1" dirty="0" smtClean="0">
                <a:latin typeface="Calibri" panose="020F0502020204030204" pitchFamily="34" charset="0"/>
                <a:ea typeface="ヒラギノ角ゴ Pro W3" charset="-128"/>
              </a:rPr>
              <a:t>Derecho a la plena </a:t>
            </a:r>
            <a:r>
              <a:rPr lang="en-US" altLang="en-US" sz="1400" b="1" dirty="0" err="1" smtClean="0">
                <a:latin typeface="Calibri" panose="020F0502020204030204" pitchFamily="34" charset="0"/>
                <a:ea typeface="ヒラギノ角ゴ Pro W3" charset="-128"/>
              </a:rPr>
              <a:t>información</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sobre</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las</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razones</a:t>
            </a:r>
            <a:r>
              <a:rPr lang="en-US" altLang="en-US" sz="1400" b="1" dirty="0" smtClean="0">
                <a:latin typeface="Calibri" panose="020F0502020204030204" pitchFamily="34" charset="0"/>
                <a:ea typeface="ヒラギノ角ゴ Pro W3" charset="-128"/>
              </a:rPr>
              <a:t> y </a:t>
            </a:r>
            <a:r>
              <a:rPr lang="en-US" altLang="en-US" sz="1400" b="1" dirty="0" err="1" smtClean="0">
                <a:latin typeface="Calibri" panose="020F0502020204030204" pitchFamily="34" charset="0"/>
                <a:ea typeface="ヒラギノ角ゴ Pro W3" charset="-128"/>
              </a:rPr>
              <a:t>procedimientos</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durante</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su</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desplazamiento</a:t>
            </a:r>
            <a:r>
              <a:rPr lang="en-US" altLang="en-US" sz="1400" b="1" dirty="0" smtClean="0">
                <a:latin typeface="Calibri" panose="020F0502020204030204" pitchFamily="34" charset="0"/>
                <a:ea typeface="ヒラギノ角ゴ Pro W3" charset="-128"/>
              </a:rPr>
              <a:t> </a:t>
            </a:r>
          </a:p>
          <a:p>
            <a:pPr>
              <a:buFont typeface="Arial" charset="0"/>
              <a:buAutoNum type="arabicPeriod"/>
            </a:pPr>
            <a:r>
              <a:rPr lang="en-US" altLang="en-US" sz="1400" b="1" dirty="0" smtClean="0">
                <a:latin typeface="Calibri" panose="020F0502020204030204" pitchFamily="34" charset="0"/>
                <a:ea typeface="ヒラギノ角ゴ Pro W3" charset="-128"/>
              </a:rPr>
              <a:t>Derecho a </a:t>
            </a:r>
            <a:r>
              <a:rPr lang="en-US" altLang="en-US" sz="1400" b="1" dirty="0" err="1" smtClean="0">
                <a:latin typeface="Calibri" panose="020F0502020204030204" pitchFamily="34" charset="0"/>
                <a:ea typeface="ヒラギノ角ゴ Pro W3" charset="-128"/>
              </a:rPr>
              <a:t>condiciones</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seguras</a:t>
            </a:r>
            <a:r>
              <a:rPr lang="en-US" altLang="en-US" sz="1400" b="1" dirty="0" smtClean="0">
                <a:latin typeface="Calibri" panose="020F0502020204030204" pitchFamily="34" charset="0"/>
                <a:ea typeface="ヒラギノ角ゴ Pro W3" charset="-128"/>
              </a:rPr>
              <a:t> para el </a:t>
            </a:r>
            <a:r>
              <a:rPr lang="en-US" altLang="en-US" sz="1400" b="1" dirty="0" err="1" smtClean="0">
                <a:latin typeface="Calibri" panose="020F0502020204030204" pitchFamily="34" charset="0"/>
                <a:ea typeface="ヒラギノ角ゴ Pro W3" charset="-128"/>
              </a:rPr>
              <a:t>desplazamiento</a:t>
            </a:r>
            <a:r>
              <a:rPr lang="en-US" altLang="en-US" sz="1400" b="1" dirty="0" smtClean="0">
                <a:latin typeface="Calibri" panose="020F0502020204030204" pitchFamily="34" charset="0"/>
                <a:ea typeface="ヒラギノ角ゴ Pro W3" charset="-128"/>
              </a:rPr>
              <a:t>/</a:t>
            </a:r>
            <a:r>
              <a:rPr lang="en-US" altLang="en-US" sz="1400" b="1" dirty="0" err="1" smtClean="0">
                <a:latin typeface="Calibri" panose="020F0502020204030204" pitchFamily="34" charset="0"/>
                <a:ea typeface="ヒラギノ角ゴ Pro W3" charset="-128"/>
              </a:rPr>
              <a:t>movimiento</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voluntario</a:t>
            </a:r>
            <a:endParaRPr lang="en-US" altLang="en-US" sz="1400" b="1" dirty="0" smtClean="0">
              <a:latin typeface="Calibri" panose="020F0502020204030204" pitchFamily="34" charset="0"/>
              <a:ea typeface="ヒラギノ角ゴ Pro W3" charset="-128"/>
            </a:endParaRPr>
          </a:p>
          <a:p>
            <a:pPr>
              <a:buFont typeface="Arial" charset="0"/>
              <a:buAutoNum type="arabicPeriod"/>
            </a:pPr>
            <a:r>
              <a:rPr lang="en-US" altLang="en-US" sz="1400" b="1" dirty="0" smtClean="0">
                <a:latin typeface="Calibri" panose="020F0502020204030204" pitchFamily="34" charset="0"/>
                <a:ea typeface="ヒラギノ角ゴ Pro W3" charset="-128"/>
              </a:rPr>
              <a:t>Derecho a un </a:t>
            </a:r>
            <a:r>
              <a:rPr lang="en-US" altLang="en-US" sz="1400" b="1" dirty="0" err="1" smtClean="0">
                <a:latin typeface="Calibri" panose="020F0502020204030204" pitchFamily="34" charset="0"/>
                <a:ea typeface="ヒラギノ角ゴ Pro W3" charset="-128"/>
              </a:rPr>
              <a:t>adecuado</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estándar</a:t>
            </a:r>
            <a:r>
              <a:rPr lang="en-US" altLang="en-US" sz="1400" b="1" dirty="0" smtClean="0">
                <a:latin typeface="Calibri" panose="020F0502020204030204" pitchFamily="34" charset="0"/>
                <a:ea typeface="ヒラギノ角ゴ Pro W3" charset="-128"/>
              </a:rPr>
              <a:t> de </a:t>
            </a:r>
            <a:r>
              <a:rPr lang="en-US" altLang="en-US" sz="1400" b="1" dirty="0" err="1" smtClean="0">
                <a:latin typeface="Calibri" panose="020F0502020204030204" pitchFamily="34" charset="0"/>
                <a:ea typeface="ヒラギノ角ゴ Pro W3" charset="-128"/>
              </a:rPr>
              <a:t>vida</a:t>
            </a:r>
            <a:endParaRPr lang="en-US" altLang="en-US" sz="1400" b="1" dirty="0" smtClean="0">
              <a:latin typeface="Calibri" panose="020F0502020204030204" pitchFamily="34" charset="0"/>
              <a:ea typeface="ヒラギノ角ゴ Pro W3" charset="-128"/>
            </a:endParaRPr>
          </a:p>
          <a:p>
            <a:pPr>
              <a:buFont typeface="Arial" charset="0"/>
              <a:buAutoNum type="arabicPeriod"/>
            </a:pPr>
            <a:r>
              <a:rPr lang="en-US" altLang="en-US" sz="1400" b="1" dirty="0" smtClean="0">
                <a:latin typeface="Calibri" panose="020F0502020204030204" pitchFamily="34" charset="0"/>
                <a:ea typeface="ヒラギノ角ゴ Pro W3" charset="-128"/>
              </a:rPr>
              <a:t>Derecho a un </a:t>
            </a:r>
            <a:r>
              <a:rPr lang="en-US" altLang="en-US" sz="1400" b="1" dirty="0" err="1" smtClean="0">
                <a:latin typeface="Calibri" panose="020F0502020204030204" pitchFamily="34" charset="0"/>
                <a:ea typeface="ヒラギノ角ゴ Pro W3" charset="-128"/>
              </a:rPr>
              <a:t>albergue</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seguro</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durante</a:t>
            </a:r>
            <a:r>
              <a:rPr lang="en-US" altLang="en-US" sz="1400" b="1" dirty="0" smtClean="0">
                <a:latin typeface="Calibri" panose="020F0502020204030204" pitchFamily="34" charset="0"/>
                <a:ea typeface="ヒラギノ角ゴ Pro W3" charset="-128"/>
              </a:rPr>
              <a:t> el </a:t>
            </a:r>
            <a:r>
              <a:rPr lang="en-US" altLang="en-US" sz="1400" b="1" dirty="0" err="1" smtClean="0">
                <a:latin typeface="Calibri" panose="020F0502020204030204" pitchFamily="34" charset="0"/>
                <a:ea typeface="ヒラギノ角ゴ Pro W3" charset="-128"/>
              </a:rPr>
              <a:t>desplazamiento</a:t>
            </a:r>
            <a:r>
              <a:rPr lang="en-US" altLang="en-US" sz="1400" b="1" dirty="0" smtClean="0">
                <a:latin typeface="Calibri" panose="020F0502020204030204" pitchFamily="34" charset="0"/>
                <a:ea typeface="ヒラギノ角ゴ Pro W3" charset="-128"/>
              </a:rPr>
              <a:t> </a:t>
            </a:r>
          </a:p>
          <a:p>
            <a:pPr>
              <a:buFont typeface="Arial" charset="0"/>
              <a:buAutoNum type="arabicPeriod"/>
            </a:pPr>
            <a:r>
              <a:rPr lang="en-US" altLang="en-US" sz="1400" b="1" dirty="0" smtClean="0">
                <a:latin typeface="Calibri" panose="020F0502020204030204" pitchFamily="34" charset="0"/>
                <a:ea typeface="ヒラギノ角ゴ Pro W3" charset="-128"/>
              </a:rPr>
              <a:t>Derecho a la </a:t>
            </a:r>
            <a:r>
              <a:rPr lang="en-US" altLang="en-US" sz="1400" b="1" dirty="0" err="1" smtClean="0">
                <a:latin typeface="Calibri" panose="020F0502020204030204" pitchFamily="34" charset="0"/>
                <a:ea typeface="ヒラギノ角ゴ Pro W3" charset="-128"/>
              </a:rPr>
              <a:t>libertad</a:t>
            </a:r>
            <a:r>
              <a:rPr lang="en-US" altLang="en-US" sz="1400" b="1" dirty="0" smtClean="0">
                <a:latin typeface="Calibri" panose="020F0502020204030204" pitchFamily="34" charset="0"/>
                <a:ea typeface="ヒラギノ角ゴ Pro W3" charset="-128"/>
              </a:rPr>
              <a:t> de </a:t>
            </a:r>
            <a:r>
              <a:rPr lang="en-US" altLang="en-US" sz="1400" b="1" dirty="0" err="1" smtClean="0">
                <a:latin typeface="Calibri" panose="020F0502020204030204" pitchFamily="34" charset="0"/>
                <a:ea typeface="ヒラギノ角ゴ Pro W3" charset="-128"/>
              </a:rPr>
              <a:t>movimiento</a:t>
            </a:r>
            <a:r>
              <a:rPr lang="en-US" altLang="en-US" sz="1400" b="1" dirty="0" smtClean="0">
                <a:latin typeface="Calibri" panose="020F0502020204030204" pitchFamily="34" charset="0"/>
                <a:ea typeface="ヒラギノ角ゴ Pro W3" charset="-128"/>
              </a:rPr>
              <a:t>*</a:t>
            </a:r>
          </a:p>
          <a:p>
            <a:pPr>
              <a:buFont typeface="Arial" charset="0"/>
              <a:buAutoNum type="arabicPeriod"/>
            </a:pPr>
            <a:r>
              <a:rPr lang="en-US" altLang="en-US" sz="1400" b="1" dirty="0" smtClean="0">
                <a:latin typeface="Calibri" panose="020F0502020204030204" pitchFamily="34" charset="0"/>
                <a:ea typeface="ヒラギノ角ゴ Pro W3" charset="-128"/>
              </a:rPr>
              <a:t>Derecho a </a:t>
            </a:r>
            <a:r>
              <a:rPr lang="en-US" altLang="en-US" sz="1400" b="1" dirty="0" err="1" smtClean="0">
                <a:latin typeface="Calibri" panose="020F0502020204030204" pitchFamily="34" charset="0"/>
                <a:ea typeface="ヒラギノ角ゴ Pro W3" charset="-128"/>
              </a:rPr>
              <a:t>buscar</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seguridad</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en</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otra</a:t>
            </a:r>
            <a:r>
              <a:rPr lang="en-US" altLang="en-US" sz="1400" b="1" dirty="0" smtClean="0">
                <a:latin typeface="Calibri" panose="020F0502020204030204" pitchFamily="34" charset="0"/>
                <a:ea typeface="ヒラギノ角ゴ Pro W3" charset="-128"/>
              </a:rPr>
              <a:t> parte del </a:t>
            </a:r>
            <a:r>
              <a:rPr lang="en-US" altLang="en-US" sz="1400" b="1" dirty="0" err="1" smtClean="0">
                <a:latin typeface="Calibri" panose="020F0502020204030204" pitchFamily="34" charset="0"/>
                <a:ea typeface="ヒラギノ角ゴ Pro W3" charset="-128"/>
              </a:rPr>
              <a:t>país</a:t>
            </a:r>
            <a:endParaRPr lang="en-US" altLang="en-US" sz="1400" b="1" dirty="0" smtClean="0">
              <a:latin typeface="Calibri" panose="020F0502020204030204" pitchFamily="34" charset="0"/>
              <a:ea typeface="ヒラギノ角ゴ Pro W3" charset="-128"/>
            </a:endParaRPr>
          </a:p>
          <a:p>
            <a:pPr>
              <a:buFont typeface="Arial" charset="0"/>
              <a:buAutoNum type="arabicPeriod"/>
            </a:pPr>
            <a:r>
              <a:rPr lang="en-US" altLang="en-US" sz="1400" b="1" dirty="0" smtClean="0">
                <a:latin typeface="Calibri" panose="020F0502020204030204" pitchFamily="34" charset="0"/>
                <a:ea typeface="ヒラギノ角ゴ Pro W3" charset="-128"/>
              </a:rPr>
              <a:t>Derecho a </a:t>
            </a:r>
            <a:r>
              <a:rPr lang="en-US" altLang="en-US" sz="1400" b="1" dirty="0" err="1" smtClean="0">
                <a:latin typeface="Calibri" panose="020F0502020204030204" pitchFamily="34" charset="0"/>
                <a:ea typeface="ヒラギノ角ゴ Pro W3" charset="-128"/>
              </a:rPr>
              <a:t>elegir</a:t>
            </a:r>
            <a:r>
              <a:rPr lang="en-US" altLang="en-US" sz="1400" b="1" dirty="0" smtClean="0">
                <a:latin typeface="Calibri" panose="020F0502020204030204" pitchFamily="34" charset="0"/>
                <a:ea typeface="ヒラギノ角ゴ Pro W3" charset="-128"/>
              </a:rPr>
              <a:t> el </a:t>
            </a:r>
            <a:r>
              <a:rPr lang="en-US" altLang="en-US" sz="1400" b="1" dirty="0" err="1" smtClean="0">
                <a:latin typeface="Calibri" panose="020F0502020204030204" pitchFamily="34" charset="0"/>
                <a:ea typeface="ヒラギノ角ゴ Pro W3" charset="-128"/>
              </a:rPr>
              <a:t>lugar</a:t>
            </a:r>
            <a:r>
              <a:rPr lang="en-US" altLang="en-US" sz="1400" b="1" dirty="0" smtClean="0">
                <a:latin typeface="Calibri" panose="020F0502020204030204" pitchFamily="34" charset="0"/>
                <a:ea typeface="ヒラギノ角ゴ Pro W3" charset="-128"/>
              </a:rPr>
              <a:t> de </a:t>
            </a:r>
            <a:r>
              <a:rPr lang="en-US" altLang="en-US" sz="1400" b="1" dirty="0" err="1" smtClean="0">
                <a:latin typeface="Calibri" panose="020F0502020204030204" pitchFamily="34" charset="0"/>
                <a:ea typeface="ヒラギノ角ゴ Pro W3" charset="-128"/>
              </a:rPr>
              <a:t>residencia</a:t>
            </a:r>
            <a:r>
              <a:rPr lang="en-US" altLang="en-US" sz="1400" b="1" dirty="0" smtClean="0">
                <a:latin typeface="Calibri" panose="020F0502020204030204" pitchFamily="34" charset="0"/>
                <a:ea typeface="ヒラギノ角ゴ Pro W3" charset="-128"/>
              </a:rPr>
              <a:t> </a:t>
            </a:r>
          </a:p>
          <a:p>
            <a:pPr>
              <a:buFont typeface="Arial" charset="0"/>
              <a:buAutoNum type="arabicPeriod"/>
            </a:pPr>
            <a:r>
              <a:rPr lang="en-US" altLang="en-US" sz="1400" b="1" dirty="0" smtClean="0">
                <a:latin typeface="Calibri" panose="020F0502020204030204" pitchFamily="34" charset="0"/>
                <a:ea typeface="ヒラギノ角ゴ Pro W3" charset="-128"/>
              </a:rPr>
              <a:t>Derecho a </a:t>
            </a:r>
            <a:r>
              <a:rPr lang="en-US" altLang="en-US" sz="1400" b="1" dirty="0" err="1" smtClean="0">
                <a:latin typeface="Calibri" panose="020F0502020204030204" pitchFamily="34" charset="0"/>
                <a:ea typeface="ヒラギノ角ゴ Pro W3" charset="-128"/>
              </a:rPr>
              <a:t>abandonar</a:t>
            </a:r>
            <a:r>
              <a:rPr lang="en-US" altLang="en-US" sz="1400" b="1" dirty="0" smtClean="0">
                <a:latin typeface="Calibri" panose="020F0502020204030204" pitchFamily="34" charset="0"/>
                <a:ea typeface="ヒラギノ角ゴ Pro W3" charset="-128"/>
              </a:rPr>
              <a:t> el </a:t>
            </a:r>
            <a:r>
              <a:rPr lang="en-US" altLang="en-US" sz="1400" b="1" dirty="0" err="1" smtClean="0">
                <a:latin typeface="Calibri" panose="020F0502020204030204" pitchFamily="34" charset="0"/>
                <a:ea typeface="ヒラギノ角ゴ Pro W3" charset="-128"/>
              </a:rPr>
              <a:t>país</a:t>
            </a:r>
            <a:r>
              <a:rPr lang="en-US" altLang="en-US" sz="1400" b="1" dirty="0" smtClean="0">
                <a:latin typeface="Calibri" panose="020F0502020204030204" pitchFamily="34" charset="0"/>
                <a:ea typeface="ヒラギノ角ゴ Pro W3" charset="-128"/>
              </a:rPr>
              <a:t> </a:t>
            </a:r>
          </a:p>
          <a:p>
            <a:pPr>
              <a:buFont typeface="Arial" charset="0"/>
              <a:buAutoNum type="arabicPeriod"/>
            </a:pPr>
            <a:r>
              <a:rPr lang="en-US" altLang="en-US" sz="1400" b="1" dirty="0" smtClean="0">
                <a:latin typeface="Calibri" panose="020F0502020204030204" pitchFamily="34" charset="0"/>
                <a:ea typeface="ヒラギノ角ゴ Pro W3" charset="-128"/>
              </a:rPr>
              <a:t>Derecho a la </a:t>
            </a:r>
            <a:r>
              <a:rPr lang="en-US" altLang="en-US" sz="1400" b="1" dirty="0" err="1" smtClean="0">
                <a:latin typeface="Calibri" panose="020F0502020204030204" pitchFamily="34" charset="0"/>
                <a:ea typeface="ヒラギノ角ゴ Pro W3" charset="-128"/>
              </a:rPr>
              <a:t>protección</a:t>
            </a:r>
            <a:r>
              <a:rPr lang="en-US" altLang="en-US" sz="1400" b="1" dirty="0" smtClean="0">
                <a:latin typeface="Calibri" panose="020F0502020204030204" pitchFamily="34" charset="0"/>
                <a:ea typeface="ヒラギノ角ゴ Pro W3" charset="-128"/>
              </a:rPr>
              <a:t> de </a:t>
            </a:r>
            <a:r>
              <a:rPr lang="en-US" altLang="en-US" sz="1400" b="1" dirty="0" err="1" smtClean="0">
                <a:latin typeface="Calibri" panose="020F0502020204030204" pitchFamily="34" charset="0"/>
                <a:ea typeface="ヒラギノ角ゴ Pro W3" charset="-128"/>
              </a:rPr>
              <a:t>las</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propiedades</a:t>
            </a:r>
            <a:r>
              <a:rPr lang="en-US" altLang="en-US" sz="1400" b="1" dirty="0" smtClean="0">
                <a:latin typeface="Calibri" panose="020F0502020204030204" pitchFamily="34" charset="0"/>
                <a:ea typeface="ヒラギノ角ゴ Pro W3" charset="-128"/>
              </a:rPr>
              <a:t> y </a:t>
            </a:r>
            <a:r>
              <a:rPr lang="en-US" altLang="en-US" sz="1400" b="1" dirty="0" err="1" smtClean="0">
                <a:latin typeface="Calibri" panose="020F0502020204030204" pitchFamily="34" charset="0"/>
                <a:ea typeface="ヒラギノ角ゴ Pro W3" charset="-128"/>
              </a:rPr>
              <a:t>posesiones</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que</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quedan</a:t>
            </a:r>
            <a:r>
              <a:rPr lang="en-US" altLang="en-US" sz="1400" b="1" dirty="0" smtClean="0">
                <a:latin typeface="Calibri" panose="020F0502020204030204" pitchFamily="34" charset="0"/>
                <a:ea typeface="ヒラギノ角ゴ Pro W3" charset="-128"/>
              </a:rPr>
              <a:t> </a:t>
            </a:r>
            <a:r>
              <a:rPr lang="en-US" altLang="en-US" sz="1400" b="1" dirty="0" err="1" smtClean="0">
                <a:latin typeface="Calibri" panose="020F0502020204030204" pitchFamily="34" charset="0"/>
                <a:ea typeface="ヒラギノ角ゴ Pro W3" charset="-128"/>
              </a:rPr>
              <a:t>atrás</a:t>
            </a:r>
            <a:endParaRPr lang="en-US" altLang="en-US" sz="1400" b="1" dirty="0" smtClean="0">
              <a:latin typeface="Calibri" panose="020F0502020204030204" pitchFamily="34" charset="0"/>
            </a:endParaRPr>
          </a:p>
        </p:txBody>
      </p:sp>
      <p:sp>
        <p:nvSpPr>
          <p:cNvPr id="8" name="Rectangle 7"/>
          <p:cNvSpPr/>
          <p:nvPr/>
        </p:nvSpPr>
        <p:spPr>
          <a:xfrm>
            <a:off x="4067944" y="332656"/>
            <a:ext cx="5024132" cy="674031"/>
          </a:xfrm>
          <a:prstGeom prst="rect">
            <a:avLst/>
          </a:prstGeom>
        </p:spPr>
        <p:txBody>
          <a:bodyPr wrap="none">
            <a:spAutoFit/>
          </a:bodyPr>
          <a:lstStyle/>
          <a:p>
            <a:r>
              <a:rPr lang="fr-CH" sz="4200" b="1" dirty="0" smtClean="0">
                <a:solidFill>
                  <a:schemeClr val="bg1"/>
                </a:solidFill>
                <a:latin typeface="Gill Sans MT" panose="020B0502020104020203" pitchFamily="34" charset="0"/>
              </a:rPr>
              <a:t>Bases </a:t>
            </a:r>
            <a:r>
              <a:rPr lang="fr-CH" sz="4200" b="1" dirty="0" err="1" smtClean="0">
                <a:solidFill>
                  <a:schemeClr val="bg1"/>
                </a:solidFill>
                <a:latin typeface="Gill Sans MT" panose="020B0502020104020203" pitchFamily="34" charset="0"/>
              </a:rPr>
              <a:t>conceptuales</a:t>
            </a:r>
            <a:endParaRPr lang="en-US" sz="4200" b="1" dirty="0">
              <a:latin typeface="Gill Sans MT" panose="020B0502020104020203" pitchFamily="34" charset="0"/>
            </a:endParaRPr>
          </a:p>
        </p:txBody>
      </p:sp>
    </p:spTree>
    <p:extLst>
      <p:ext uri="{BB962C8B-B14F-4D97-AF65-F5344CB8AC3E}">
        <p14:creationId xmlns:p14="http://schemas.microsoft.com/office/powerpoint/2010/main" val="544946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99802"/>
            <a:ext cx="8229600" cy="796950"/>
          </a:xfrm>
        </p:spPr>
        <p:txBody>
          <a:bodyPr/>
          <a:lstStyle/>
          <a:p>
            <a:pPr lvl="0" algn="r" eaLnBrk="1" hangingPunct="1">
              <a:lnSpc>
                <a:spcPct val="90000"/>
              </a:lnSpc>
              <a:spcBef>
                <a:spcPct val="20000"/>
              </a:spcBef>
            </a:pPr>
            <a:r>
              <a:rPr lang="fr-CH" sz="4200" b="1" kern="1200" dirty="0">
                <a:solidFill>
                  <a:srgbClr val="FFFFFF"/>
                </a:solidFill>
                <a:latin typeface="Gill Sans MT" panose="020B0502020104020203" pitchFamily="34" charset="0"/>
                <a:ea typeface="+mn-ea"/>
                <a:cs typeface="+mn-cs"/>
              </a:rPr>
              <a:t>Bases </a:t>
            </a:r>
            <a:r>
              <a:rPr lang="fr-CH" sz="4200" b="1" kern="1200" dirty="0" err="1">
                <a:solidFill>
                  <a:srgbClr val="FFFFFF"/>
                </a:solidFill>
                <a:latin typeface="Gill Sans MT" panose="020B0502020104020203" pitchFamily="34" charset="0"/>
                <a:ea typeface="+mn-ea"/>
                <a:cs typeface="+mn-cs"/>
              </a:rPr>
              <a:t>conceptuales</a:t>
            </a:r>
            <a:endParaRPr lang="en-US" sz="4200" b="1" kern="1200" dirty="0">
              <a:solidFill>
                <a:srgbClr val="000000"/>
              </a:solidFill>
              <a:latin typeface="Gill Sans MT" panose="020B0502020104020203" pitchFamily="34" charset="0"/>
              <a:ea typeface="+mn-ea"/>
              <a:cs typeface="+mn-cs"/>
            </a:endParaRPr>
          </a:p>
        </p:txBody>
      </p:sp>
      <p:sp>
        <p:nvSpPr>
          <p:cNvPr id="32771" name="Text Placeholder 2"/>
          <p:cNvSpPr>
            <a:spLocks noGrp="1"/>
          </p:cNvSpPr>
          <p:nvPr>
            <p:ph type="body" idx="1"/>
          </p:nvPr>
        </p:nvSpPr>
        <p:spPr>
          <a:xfrm>
            <a:off x="539552" y="1700808"/>
            <a:ext cx="4040065" cy="568325"/>
          </a:xfrm>
        </p:spPr>
        <p:txBody>
          <a:bodyPr/>
          <a:lstStyle/>
          <a:p>
            <a:pPr algn="ctr"/>
            <a:r>
              <a:rPr lang="fr-CH" altLang="en-US" dirty="0" err="1" smtClean="0">
                <a:latin typeface="Calibri" panose="020F0502020204030204" pitchFamily="34" charset="0"/>
              </a:rPr>
              <a:t>Medidas</a:t>
            </a:r>
            <a:endParaRPr lang="en-US" altLang="en-US" dirty="0" smtClean="0">
              <a:latin typeface="Calibri" panose="020F0502020204030204" pitchFamily="34" charset="0"/>
            </a:endParaRPr>
          </a:p>
        </p:txBody>
      </p:sp>
      <p:sp>
        <p:nvSpPr>
          <p:cNvPr id="32772" name="Content Placeholder 3"/>
          <p:cNvSpPr>
            <a:spLocks noGrp="1"/>
          </p:cNvSpPr>
          <p:nvPr>
            <p:ph sz="half" idx="2"/>
          </p:nvPr>
        </p:nvSpPr>
        <p:spPr>
          <a:xfrm>
            <a:off x="467544" y="2462039"/>
            <a:ext cx="4040066" cy="4391025"/>
          </a:xfrm>
        </p:spPr>
        <p:txBody>
          <a:bodyPr/>
          <a:lstStyle/>
          <a:p>
            <a:pPr>
              <a:spcBef>
                <a:spcPts val="600"/>
              </a:spcBef>
              <a:spcAft>
                <a:spcPts val="1200"/>
              </a:spcAft>
            </a:pPr>
            <a:r>
              <a:rPr lang="en-US" altLang="en-US" sz="2000" dirty="0" err="1" smtClean="0">
                <a:latin typeface="Calibri" panose="020F0502020204030204" pitchFamily="34" charset="0"/>
                <a:ea typeface="ヒラギノ角ゴ Pro W3" charset="-128"/>
              </a:rPr>
              <a:t>Facilitar</a:t>
            </a:r>
            <a:r>
              <a:rPr lang="en-US" altLang="en-US" sz="2000" dirty="0" smtClean="0">
                <a:latin typeface="Calibri" panose="020F0502020204030204" pitchFamily="34" charset="0"/>
                <a:ea typeface="ヒラギノ角ゴ Pro W3" charset="-128"/>
              </a:rPr>
              <a:t> el </a:t>
            </a:r>
            <a:r>
              <a:rPr lang="en-US" altLang="en-US" sz="2000" dirty="0" err="1" smtClean="0">
                <a:latin typeface="Calibri" panose="020F0502020204030204" pitchFamily="34" charset="0"/>
                <a:ea typeface="ヒラギノ角ゴ Pro W3" charset="-128"/>
              </a:rPr>
              <a:t>retorno</a:t>
            </a:r>
            <a:r>
              <a:rPr lang="en-US" altLang="en-US" sz="2000" dirty="0" smtClean="0">
                <a:latin typeface="Calibri" panose="020F0502020204030204" pitchFamily="34" charset="0"/>
                <a:ea typeface="ヒラギノ角ゴ Pro W3" charset="-128"/>
              </a:rPr>
              <a:t> </a:t>
            </a:r>
            <a:r>
              <a:rPr lang="en-US" altLang="en-US" sz="2000" dirty="0" err="1" smtClean="0">
                <a:latin typeface="Calibri" panose="020F0502020204030204" pitchFamily="34" charset="0"/>
                <a:ea typeface="ヒラギノ角ゴ Pro W3" charset="-128"/>
              </a:rPr>
              <a:t>voluntario</a:t>
            </a:r>
            <a:r>
              <a:rPr lang="en-US" altLang="en-US" sz="2000" dirty="0" smtClean="0">
                <a:latin typeface="Calibri" panose="020F0502020204030204" pitchFamily="34" charset="0"/>
                <a:ea typeface="ヒラギノ角ゴ Pro W3" charset="-128"/>
              </a:rPr>
              <a:t>, la </a:t>
            </a:r>
            <a:r>
              <a:rPr lang="en-US" altLang="en-US" sz="2000" dirty="0" err="1" smtClean="0">
                <a:latin typeface="Calibri" panose="020F0502020204030204" pitchFamily="34" charset="0"/>
                <a:ea typeface="ヒラギノ角ゴ Pro W3" charset="-128"/>
              </a:rPr>
              <a:t>integración</a:t>
            </a:r>
            <a:r>
              <a:rPr lang="en-US" altLang="en-US" sz="2000" dirty="0" smtClean="0">
                <a:latin typeface="Calibri" panose="020F0502020204030204" pitchFamily="34" charset="0"/>
                <a:ea typeface="ヒラギノ角ゴ Pro W3" charset="-128"/>
              </a:rPr>
              <a:t> y el </a:t>
            </a:r>
            <a:r>
              <a:rPr lang="en-US" altLang="en-US" sz="2000" dirty="0" err="1" smtClean="0">
                <a:latin typeface="Calibri" panose="020F0502020204030204" pitchFamily="34" charset="0"/>
                <a:ea typeface="ヒラギノ角ゴ Pro W3" charset="-128"/>
              </a:rPr>
              <a:t>reasentamiento</a:t>
            </a:r>
            <a:r>
              <a:rPr lang="en-US" altLang="en-US" sz="2000" dirty="0" smtClean="0">
                <a:latin typeface="Calibri" panose="020F0502020204030204" pitchFamily="34" charset="0"/>
                <a:ea typeface="ヒラギノ角ゴ Pro W3" charset="-128"/>
              </a:rPr>
              <a:t>.</a:t>
            </a:r>
          </a:p>
          <a:p>
            <a:pPr>
              <a:spcBef>
                <a:spcPts val="600"/>
              </a:spcBef>
              <a:spcAft>
                <a:spcPts val="1200"/>
              </a:spcAft>
            </a:pPr>
            <a:r>
              <a:rPr lang="en-US" altLang="en-US" sz="2000" dirty="0" err="1" smtClean="0">
                <a:latin typeface="Calibri" panose="020F0502020204030204" pitchFamily="34" charset="0"/>
                <a:ea typeface="ヒラギノ角ゴ Pro W3" charset="-128"/>
              </a:rPr>
              <a:t>Facilitar</a:t>
            </a:r>
            <a:r>
              <a:rPr lang="en-US" altLang="en-US" sz="2000" dirty="0" smtClean="0">
                <a:latin typeface="Calibri" panose="020F0502020204030204" pitchFamily="34" charset="0"/>
                <a:ea typeface="ヒラギノ角ゴ Pro W3" charset="-128"/>
              </a:rPr>
              <a:t> la </a:t>
            </a:r>
            <a:r>
              <a:rPr lang="en-US" altLang="en-US" sz="2000" dirty="0" err="1" smtClean="0">
                <a:latin typeface="Calibri" panose="020F0502020204030204" pitchFamily="34" charset="0"/>
                <a:ea typeface="ヒラギノ角ゴ Pro W3" charset="-128"/>
              </a:rPr>
              <a:t>reintegración</a:t>
            </a:r>
            <a:r>
              <a:rPr lang="en-US" altLang="en-US" sz="2000" dirty="0" smtClean="0">
                <a:latin typeface="Calibri" panose="020F0502020204030204" pitchFamily="34" charset="0"/>
                <a:ea typeface="ヒラギノ角ゴ Pro W3" charset="-128"/>
              </a:rPr>
              <a:t> al </a:t>
            </a:r>
            <a:r>
              <a:rPr lang="en-US" altLang="en-US" sz="2000" dirty="0" err="1" smtClean="0">
                <a:latin typeface="Calibri" panose="020F0502020204030204" pitchFamily="34" charset="0"/>
                <a:ea typeface="ヒラギノ角ゴ Pro W3" charset="-128"/>
              </a:rPr>
              <a:t>regreso</a:t>
            </a:r>
            <a:r>
              <a:rPr lang="en-US" altLang="en-US" sz="2000" dirty="0" smtClean="0">
                <a:latin typeface="Calibri" panose="020F0502020204030204" pitchFamily="34" charset="0"/>
                <a:ea typeface="ヒラギノ角ゴ Pro W3" charset="-128"/>
              </a:rPr>
              <a:t>. </a:t>
            </a:r>
          </a:p>
          <a:p>
            <a:pPr>
              <a:spcBef>
                <a:spcPts val="600"/>
              </a:spcBef>
              <a:spcAft>
                <a:spcPts val="1200"/>
              </a:spcAft>
            </a:pPr>
            <a:r>
              <a:rPr lang="en-US" altLang="en-US" sz="2000" dirty="0" err="1" smtClean="0">
                <a:latin typeface="Calibri" panose="020F0502020204030204" pitchFamily="34" charset="0"/>
                <a:ea typeface="ヒラギノ角ゴ Pro W3" charset="-128"/>
              </a:rPr>
              <a:t>Facilitar</a:t>
            </a:r>
            <a:r>
              <a:rPr lang="en-US" altLang="en-US" sz="2000" dirty="0" smtClean="0">
                <a:latin typeface="Calibri" panose="020F0502020204030204" pitchFamily="34" charset="0"/>
                <a:ea typeface="ヒラギノ角ゴ Pro W3" charset="-128"/>
              </a:rPr>
              <a:t> la </a:t>
            </a:r>
            <a:r>
              <a:rPr lang="en-US" altLang="en-US" sz="2000" dirty="0" err="1" smtClean="0">
                <a:latin typeface="Calibri" panose="020F0502020204030204" pitchFamily="34" charset="0"/>
                <a:ea typeface="ヒラギノ角ゴ Pro W3" charset="-128"/>
              </a:rPr>
              <a:t>recuperación</a:t>
            </a:r>
            <a:r>
              <a:rPr lang="en-US" altLang="en-US" sz="2000" dirty="0" smtClean="0">
                <a:latin typeface="Calibri" panose="020F0502020204030204" pitchFamily="34" charset="0"/>
                <a:ea typeface="ヒラギノ角ゴ Pro W3" charset="-128"/>
              </a:rPr>
              <a:t> de </a:t>
            </a:r>
            <a:r>
              <a:rPr lang="en-US" altLang="en-US" sz="2000" dirty="0" err="1" smtClean="0">
                <a:latin typeface="Calibri" panose="020F0502020204030204" pitchFamily="34" charset="0"/>
                <a:ea typeface="ヒラギノ角ゴ Pro W3" charset="-128"/>
              </a:rPr>
              <a:t>tierras</a:t>
            </a:r>
            <a:r>
              <a:rPr lang="en-US" altLang="en-US" sz="2000" dirty="0" smtClean="0">
                <a:latin typeface="Calibri" panose="020F0502020204030204" pitchFamily="34" charset="0"/>
                <a:ea typeface="ヒラギノ角ゴ Pro W3" charset="-128"/>
              </a:rPr>
              <a:t>, </a:t>
            </a:r>
            <a:r>
              <a:rPr lang="en-US" altLang="en-US" sz="2000" dirty="0" err="1" smtClean="0">
                <a:latin typeface="Calibri" panose="020F0502020204030204" pitchFamily="34" charset="0"/>
                <a:ea typeface="ヒラギノ角ゴ Pro W3" charset="-128"/>
              </a:rPr>
              <a:t>propiedades</a:t>
            </a:r>
            <a:r>
              <a:rPr lang="en-US" altLang="en-US" sz="2000" dirty="0" smtClean="0">
                <a:latin typeface="Calibri" panose="020F0502020204030204" pitchFamily="34" charset="0"/>
                <a:ea typeface="ヒラギノ角ゴ Pro W3" charset="-128"/>
              </a:rPr>
              <a:t> y </a:t>
            </a:r>
            <a:r>
              <a:rPr lang="en-US" altLang="en-US" sz="2000" dirty="0" err="1" smtClean="0">
                <a:latin typeface="Calibri" panose="020F0502020204030204" pitchFamily="34" charset="0"/>
                <a:ea typeface="ヒラギノ角ゴ Pro W3" charset="-128"/>
              </a:rPr>
              <a:t>bienes</a:t>
            </a:r>
            <a:r>
              <a:rPr lang="en-US" altLang="en-US" sz="2000" dirty="0" smtClean="0">
                <a:latin typeface="Calibri" panose="020F0502020204030204" pitchFamily="34" charset="0"/>
                <a:ea typeface="ヒラギノ角ゴ Pro W3" charset="-128"/>
              </a:rPr>
              <a:t> </a:t>
            </a:r>
            <a:r>
              <a:rPr lang="en-US" altLang="en-US" sz="2000" dirty="0" err="1" smtClean="0">
                <a:latin typeface="Calibri" panose="020F0502020204030204" pitchFamily="34" charset="0"/>
                <a:ea typeface="ヒラギノ角ゴ Pro W3" charset="-128"/>
              </a:rPr>
              <a:t>que</a:t>
            </a:r>
            <a:r>
              <a:rPr lang="en-US" altLang="en-US" sz="2000" dirty="0" smtClean="0">
                <a:latin typeface="Calibri" panose="020F0502020204030204" pitchFamily="34" charset="0"/>
                <a:ea typeface="ヒラギノ角ゴ Pro W3" charset="-128"/>
              </a:rPr>
              <a:t> </a:t>
            </a:r>
            <a:r>
              <a:rPr lang="en-US" altLang="en-US" sz="2000" dirty="0" err="1" smtClean="0">
                <a:latin typeface="Calibri" panose="020F0502020204030204" pitchFamily="34" charset="0"/>
                <a:ea typeface="ヒラギノ角ゴ Pro W3" charset="-128"/>
              </a:rPr>
              <a:t>hayan</a:t>
            </a:r>
            <a:r>
              <a:rPr lang="en-US" altLang="en-US" sz="2000" dirty="0" smtClean="0">
                <a:latin typeface="Calibri" panose="020F0502020204030204" pitchFamily="34" charset="0"/>
                <a:ea typeface="ヒラギノ角ゴ Pro W3" charset="-128"/>
              </a:rPr>
              <a:t> </a:t>
            </a:r>
            <a:r>
              <a:rPr lang="en-US" altLang="en-US" sz="2000" dirty="0" err="1" smtClean="0">
                <a:latin typeface="Calibri" panose="020F0502020204030204" pitchFamily="34" charset="0"/>
                <a:ea typeface="ヒラギノ角ゴ Pro W3" charset="-128"/>
              </a:rPr>
              <a:t>quedado</a:t>
            </a:r>
            <a:r>
              <a:rPr lang="en-US" altLang="en-US" sz="2000" dirty="0" smtClean="0">
                <a:latin typeface="Calibri" panose="020F0502020204030204" pitchFamily="34" charset="0"/>
                <a:ea typeface="ヒラギノ角ゴ Pro W3" charset="-128"/>
              </a:rPr>
              <a:t> </a:t>
            </a:r>
            <a:r>
              <a:rPr lang="en-US" altLang="en-US" sz="2000" dirty="0" err="1" smtClean="0">
                <a:latin typeface="Calibri" panose="020F0502020204030204" pitchFamily="34" charset="0"/>
                <a:ea typeface="ヒラギノ角ゴ Pro W3" charset="-128"/>
              </a:rPr>
              <a:t>atrás</a:t>
            </a:r>
            <a:r>
              <a:rPr lang="en-US" altLang="en-US" sz="2000" dirty="0" smtClean="0">
                <a:latin typeface="Calibri" panose="020F0502020204030204" pitchFamily="34" charset="0"/>
                <a:ea typeface="ヒラギノ角ゴ Pro W3" charset="-128"/>
              </a:rPr>
              <a:t>.</a:t>
            </a:r>
            <a:endParaRPr lang="en-US" altLang="en-US" sz="3600" i="1" dirty="0" smtClean="0">
              <a:latin typeface="Calibri" panose="020F0502020204030204" pitchFamily="34" charset="0"/>
              <a:ea typeface="ヒラギノ角ゴ Pro W3" charset="-128"/>
            </a:endParaRPr>
          </a:p>
          <a:p>
            <a:endParaRPr lang="en-US" altLang="en-US" sz="3600" dirty="0" smtClean="0">
              <a:latin typeface="Calibri" panose="020F0502020204030204" pitchFamily="34" charset="0"/>
            </a:endParaRPr>
          </a:p>
        </p:txBody>
      </p:sp>
      <p:sp>
        <p:nvSpPr>
          <p:cNvPr id="32773" name="Text Placeholder 4"/>
          <p:cNvSpPr>
            <a:spLocks noGrp="1"/>
          </p:cNvSpPr>
          <p:nvPr>
            <p:ph type="body" sz="quarter" idx="3"/>
          </p:nvPr>
        </p:nvSpPr>
        <p:spPr>
          <a:xfrm>
            <a:off x="4644008" y="1700808"/>
            <a:ext cx="4042996" cy="568325"/>
          </a:xfrm>
        </p:spPr>
        <p:txBody>
          <a:bodyPr/>
          <a:lstStyle/>
          <a:p>
            <a:pPr algn="ctr"/>
            <a:r>
              <a:rPr lang="fr-CH" altLang="en-US" sz="2500" dirty="0" err="1" smtClean="0">
                <a:latin typeface="Calibri" panose="020F0502020204030204" pitchFamily="34" charset="0"/>
              </a:rPr>
              <a:t>Derechos</a:t>
            </a:r>
            <a:r>
              <a:rPr lang="fr-CH" altLang="en-US" sz="2500" dirty="0" smtClean="0">
                <a:latin typeface="Calibri" panose="020F0502020204030204" pitchFamily="34" charset="0"/>
              </a:rPr>
              <a:t> </a:t>
            </a:r>
            <a:r>
              <a:rPr lang="fr-CH" altLang="en-US" sz="2500" dirty="0" err="1" smtClean="0">
                <a:latin typeface="Calibri" panose="020F0502020204030204" pitchFamily="34" charset="0"/>
              </a:rPr>
              <a:t>relevantes</a:t>
            </a:r>
            <a:endParaRPr lang="en-US" altLang="en-US" sz="2500" dirty="0" smtClean="0">
              <a:latin typeface="Calibri" panose="020F0502020204030204" pitchFamily="34" charset="0"/>
            </a:endParaRPr>
          </a:p>
        </p:txBody>
      </p:sp>
      <p:sp>
        <p:nvSpPr>
          <p:cNvPr id="32774" name="Content Placeholder 5"/>
          <p:cNvSpPr>
            <a:spLocks noGrp="1"/>
          </p:cNvSpPr>
          <p:nvPr>
            <p:ph sz="quarter" idx="4"/>
          </p:nvPr>
        </p:nvSpPr>
        <p:spPr>
          <a:xfrm>
            <a:off x="4690696" y="2348880"/>
            <a:ext cx="4453304" cy="4679950"/>
          </a:xfrm>
        </p:spPr>
        <p:txBody>
          <a:bodyPr/>
          <a:lstStyle/>
          <a:p>
            <a:pPr>
              <a:spcAft>
                <a:spcPts val="600"/>
              </a:spcAft>
              <a:buFont typeface="Arial" charset="0"/>
              <a:buAutoNum type="arabicPeriod"/>
            </a:pPr>
            <a:r>
              <a:rPr lang="en-US" altLang="en-US" sz="1600" b="1" dirty="0" err="1" smtClean="0">
                <a:latin typeface="Calibri" panose="020F0502020204030204" pitchFamily="34" charset="0"/>
                <a:ea typeface="ヒラギノ角ゴ Pro W3" charset="-128"/>
              </a:rPr>
              <a:t>Aplicación</a:t>
            </a:r>
            <a:r>
              <a:rPr lang="en-US" altLang="en-US" sz="1600" b="1" dirty="0" smtClean="0">
                <a:latin typeface="Calibri" panose="020F0502020204030204" pitchFamily="34" charset="0"/>
                <a:ea typeface="ヒラギノ角ゴ Pro W3" charset="-128"/>
              </a:rPr>
              <a:t> del principio de non-</a:t>
            </a:r>
            <a:r>
              <a:rPr lang="en-US" altLang="en-US" sz="1600" b="1" dirty="0" err="1" smtClean="0">
                <a:latin typeface="Calibri" panose="020F0502020204030204" pitchFamily="34" charset="0"/>
                <a:ea typeface="ヒラギノ角ゴ Pro W3" charset="-128"/>
              </a:rPr>
              <a:t>refoulement</a:t>
            </a:r>
            <a:r>
              <a:rPr lang="en-US" altLang="en-US" sz="1600" b="1" dirty="0" smtClean="0">
                <a:latin typeface="Calibri" panose="020F0502020204030204" pitchFamily="34" charset="0"/>
                <a:ea typeface="ヒラギノ角ゴ Pro W3" charset="-128"/>
              </a:rPr>
              <a:t> </a:t>
            </a:r>
          </a:p>
          <a:p>
            <a:pPr>
              <a:spcAft>
                <a:spcPts val="600"/>
              </a:spcAft>
              <a:buFont typeface="Arial" charset="0"/>
              <a:buAutoNum type="arabicPeriod"/>
            </a:pPr>
            <a:r>
              <a:rPr lang="en-US" altLang="en-US" sz="1600" b="1" dirty="0" smtClean="0">
                <a:latin typeface="Calibri" panose="020F0502020204030204" pitchFamily="34" charset="0"/>
                <a:ea typeface="ヒラギノ角ゴ Pro W3" charset="-128"/>
              </a:rPr>
              <a:t>Derecho al </a:t>
            </a:r>
            <a:r>
              <a:rPr lang="en-US" altLang="en-US" sz="1600" b="1" dirty="0" err="1" smtClean="0">
                <a:latin typeface="Calibri" panose="020F0502020204030204" pitchFamily="34" charset="0"/>
                <a:ea typeface="ヒラギノ角ゴ Pro W3" charset="-128"/>
              </a:rPr>
              <a:t>retorno</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voluntario</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seguro</a:t>
            </a:r>
            <a:r>
              <a:rPr lang="en-US" altLang="en-US" sz="1600" b="1" dirty="0" smtClean="0">
                <a:latin typeface="Calibri" panose="020F0502020204030204" pitchFamily="34" charset="0"/>
                <a:ea typeface="ヒラギノ角ゴ Pro W3" charset="-128"/>
              </a:rPr>
              <a:t> y con </a:t>
            </a:r>
            <a:r>
              <a:rPr lang="en-US" altLang="en-US" sz="1600" b="1" dirty="0" err="1" smtClean="0">
                <a:latin typeface="Calibri" panose="020F0502020204030204" pitchFamily="34" charset="0"/>
                <a:ea typeface="ヒラギノ角ゴ Pro W3" charset="-128"/>
              </a:rPr>
              <a:t>dignidad</a:t>
            </a:r>
            <a:r>
              <a:rPr lang="en-US" altLang="en-US" sz="1600" b="1" dirty="0" smtClean="0">
                <a:latin typeface="Calibri" panose="020F0502020204030204" pitchFamily="34" charset="0"/>
                <a:ea typeface="ヒラギノ角ゴ Pro W3" charset="-128"/>
              </a:rPr>
              <a:t> </a:t>
            </a:r>
          </a:p>
          <a:p>
            <a:pPr>
              <a:spcAft>
                <a:spcPts val="600"/>
              </a:spcAft>
              <a:buFont typeface="Arial" charset="0"/>
              <a:buAutoNum type="arabicPeriod"/>
            </a:pPr>
            <a:r>
              <a:rPr lang="en-US" altLang="en-US" sz="1600" b="1" dirty="0" smtClean="0">
                <a:latin typeface="Calibri" panose="020F0502020204030204" pitchFamily="34" charset="0"/>
                <a:ea typeface="ヒラギノ角ゴ Pro W3" charset="-128"/>
              </a:rPr>
              <a:t>Derecho a </a:t>
            </a:r>
            <a:r>
              <a:rPr lang="en-US" altLang="en-US" sz="1600" b="1" dirty="0" err="1" smtClean="0">
                <a:latin typeface="Calibri" panose="020F0502020204030204" pitchFamily="34" charset="0"/>
                <a:ea typeface="ヒラギノ角ゴ Pro W3" charset="-128"/>
              </a:rPr>
              <a:t>ser</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informado</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sobre</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las</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opciones</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existentes</a:t>
            </a:r>
            <a:r>
              <a:rPr lang="en-US" altLang="en-US" sz="1600" b="1" dirty="0" smtClean="0">
                <a:latin typeface="Calibri" panose="020F0502020204030204" pitchFamily="34" charset="0"/>
                <a:ea typeface="ヒラギノ角ゴ Pro W3" charset="-128"/>
              </a:rPr>
              <a:t> y </a:t>
            </a:r>
            <a:r>
              <a:rPr lang="en-US" altLang="en-US" sz="1600" b="1" dirty="0" err="1" smtClean="0">
                <a:latin typeface="Calibri" panose="020F0502020204030204" pitchFamily="34" charset="0"/>
                <a:ea typeface="ヒラギノ角ゴ Pro W3" charset="-128"/>
              </a:rPr>
              <a:t>en</a:t>
            </a:r>
            <a:r>
              <a:rPr lang="en-US" altLang="en-US" sz="1600" b="1" dirty="0" smtClean="0">
                <a:latin typeface="Calibri" panose="020F0502020204030204" pitchFamily="34" charset="0"/>
                <a:ea typeface="ヒラギノ角ゴ Pro W3" charset="-128"/>
              </a:rPr>
              <a:t> la </a:t>
            </a:r>
            <a:r>
              <a:rPr lang="en-US" altLang="en-US" sz="1600" b="1" dirty="0" err="1" smtClean="0">
                <a:latin typeface="Calibri" panose="020F0502020204030204" pitchFamily="34" charset="0"/>
                <a:ea typeface="ヒラギノ角ゴ Pro W3" charset="-128"/>
              </a:rPr>
              <a:t>planeación</a:t>
            </a:r>
            <a:r>
              <a:rPr lang="en-US" altLang="en-US" sz="1600" b="1" dirty="0" smtClean="0">
                <a:latin typeface="Calibri" panose="020F0502020204030204" pitchFamily="34" charset="0"/>
                <a:ea typeface="ヒラギノ角ゴ Pro W3" charset="-128"/>
              </a:rPr>
              <a:t> del </a:t>
            </a:r>
            <a:r>
              <a:rPr lang="en-US" altLang="en-US" sz="1600" b="1" dirty="0" err="1" smtClean="0">
                <a:latin typeface="Calibri" panose="020F0502020204030204" pitchFamily="34" charset="0"/>
                <a:ea typeface="ヒラギノ角ゴ Pro W3" charset="-128"/>
              </a:rPr>
              <a:t>retorno</a:t>
            </a:r>
            <a:r>
              <a:rPr lang="en-US" altLang="en-US" sz="1600" b="1" dirty="0" smtClean="0">
                <a:latin typeface="Calibri" panose="020F0502020204030204" pitchFamily="34" charset="0"/>
                <a:ea typeface="ヒラギノ角ゴ Pro W3" charset="-128"/>
              </a:rPr>
              <a:t> </a:t>
            </a:r>
          </a:p>
          <a:p>
            <a:pPr>
              <a:spcAft>
                <a:spcPts val="600"/>
              </a:spcAft>
              <a:buFont typeface="Arial" charset="0"/>
              <a:buAutoNum type="arabicPeriod"/>
            </a:pPr>
            <a:r>
              <a:rPr lang="en-US" altLang="en-US" sz="1600" b="1" dirty="0" smtClean="0">
                <a:latin typeface="Calibri" panose="020F0502020204030204" pitchFamily="34" charset="0"/>
                <a:ea typeface="ヒラギノ角ゴ Pro W3" charset="-128"/>
              </a:rPr>
              <a:t>Derecho a </a:t>
            </a:r>
            <a:r>
              <a:rPr lang="en-US" altLang="en-US" sz="1600" b="1" dirty="0" err="1" smtClean="0">
                <a:latin typeface="Calibri" panose="020F0502020204030204" pitchFamily="34" charset="0"/>
                <a:ea typeface="ヒラギノ角ゴ Pro W3" charset="-128"/>
              </a:rPr>
              <a:t>condiciones</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adecuadas</a:t>
            </a:r>
            <a:r>
              <a:rPr lang="en-US" altLang="en-US" sz="1600" b="1" dirty="0" smtClean="0">
                <a:latin typeface="Calibri" panose="020F0502020204030204" pitchFamily="34" charset="0"/>
                <a:ea typeface="ヒラギノ角ゴ Pro W3" charset="-128"/>
              </a:rPr>
              <a:t> de </a:t>
            </a:r>
            <a:r>
              <a:rPr lang="en-US" altLang="en-US" sz="1600" b="1" dirty="0" err="1" smtClean="0">
                <a:latin typeface="Calibri" panose="020F0502020204030204" pitchFamily="34" charset="0"/>
                <a:ea typeface="ヒラギノ角ゴ Pro W3" charset="-128"/>
              </a:rPr>
              <a:t>vida</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incluyendo</a:t>
            </a:r>
            <a:r>
              <a:rPr lang="en-US" altLang="en-US" sz="1600" b="1" dirty="0" smtClean="0">
                <a:latin typeface="Calibri" panose="020F0502020204030204" pitchFamily="34" charset="0"/>
                <a:ea typeface="ヒラギノ角ゴ Pro W3" charset="-128"/>
              </a:rPr>
              <a:t> comida y </a:t>
            </a:r>
            <a:r>
              <a:rPr lang="en-US" altLang="en-US" sz="1600" b="1" dirty="0" err="1" smtClean="0">
                <a:latin typeface="Calibri" panose="020F0502020204030204" pitchFamily="34" charset="0"/>
                <a:ea typeface="ヒラギノ角ゴ Pro W3" charset="-128"/>
              </a:rPr>
              <a:t>agua</a:t>
            </a:r>
            <a:r>
              <a:rPr lang="en-US" altLang="en-US" sz="1600" b="1" dirty="0" smtClean="0">
                <a:latin typeface="Calibri" panose="020F0502020204030204" pitchFamily="34" charset="0"/>
                <a:ea typeface="ヒラギノ角ゴ Pro W3" charset="-128"/>
              </a:rPr>
              <a:t> potable, </a:t>
            </a:r>
            <a:r>
              <a:rPr lang="en-US" altLang="en-US" sz="1600" b="1" dirty="0" err="1" smtClean="0">
                <a:latin typeface="Calibri" panose="020F0502020204030204" pitchFamily="34" charset="0"/>
                <a:ea typeface="ヒラギノ角ゴ Pro W3" charset="-128"/>
              </a:rPr>
              <a:t>vestido</a:t>
            </a:r>
            <a:r>
              <a:rPr lang="en-US" altLang="en-US" sz="1600" b="1" dirty="0" smtClean="0">
                <a:latin typeface="Calibri" panose="020F0502020204030204" pitchFamily="34" charset="0"/>
                <a:ea typeface="ヒラギノ角ゴ Pro W3" charset="-128"/>
              </a:rPr>
              <a:t> y </a:t>
            </a:r>
            <a:r>
              <a:rPr lang="en-US" altLang="en-US" sz="1600" b="1" dirty="0" err="1" smtClean="0">
                <a:latin typeface="Calibri" panose="020F0502020204030204" pitchFamily="34" charset="0"/>
                <a:ea typeface="ヒラギノ角ゴ Pro W3" charset="-128"/>
              </a:rPr>
              <a:t>servicios</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médicos</a:t>
            </a:r>
            <a:r>
              <a:rPr lang="en-US" altLang="en-US" sz="1600" b="1" dirty="0" smtClean="0">
                <a:latin typeface="Calibri" panose="020F0502020204030204" pitchFamily="34" charset="0"/>
                <a:ea typeface="ヒラギノ角ゴ Pro W3" charset="-128"/>
              </a:rPr>
              <a:t> y de </a:t>
            </a:r>
            <a:r>
              <a:rPr lang="en-US" altLang="en-US" sz="1600" b="1" dirty="0" err="1" smtClean="0">
                <a:latin typeface="Calibri" panose="020F0502020204030204" pitchFamily="34" charset="0"/>
                <a:ea typeface="ヒラギノ角ゴ Pro W3" charset="-128"/>
              </a:rPr>
              <a:t>saneamiento</a:t>
            </a:r>
            <a:r>
              <a:rPr lang="en-US" altLang="en-US" sz="1600" b="1" dirty="0" smtClean="0">
                <a:latin typeface="Calibri" panose="020F0502020204030204" pitchFamily="34" charset="0"/>
                <a:ea typeface="ヒラギノ角ゴ Pro W3" charset="-128"/>
              </a:rPr>
              <a:t> </a:t>
            </a:r>
          </a:p>
          <a:p>
            <a:pPr>
              <a:spcAft>
                <a:spcPts val="600"/>
              </a:spcAft>
              <a:buFont typeface="Arial" charset="0"/>
              <a:buAutoNum type="arabicPeriod"/>
            </a:pPr>
            <a:r>
              <a:rPr lang="en-US" altLang="en-US" sz="1600" b="1" dirty="0" smtClean="0">
                <a:latin typeface="Calibri" panose="020F0502020204030204" pitchFamily="34" charset="0"/>
                <a:ea typeface="ヒラギノ角ゴ Pro W3" charset="-128"/>
              </a:rPr>
              <a:t>Derecho a </a:t>
            </a:r>
            <a:r>
              <a:rPr lang="en-US" altLang="en-US" sz="1600" b="1" dirty="0" err="1" smtClean="0">
                <a:latin typeface="Calibri" panose="020F0502020204030204" pitchFamily="34" charset="0"/>
                <a:ea typeface="ヒラギノ角ゴ Pro W3" charset="-128"/>
              </a:rPr>
              <a:t>vivienda</a:t>
            </a:r>
            <a:r>
              <a:rPr lang="en-US" altLang="en-US" sz="1600" b="1" dirty="0" smtClean="0">
                <a:latin typeface="Calibri" panose="020F0502020204030204" pitchFamily="34" charset="0"/>
                <a:ea typeface="ヒラギノ角ゴ Pro W3" charset="-128"/>
              </a:rPr>
              <a:t>  </a:t>
            </a:r>
          </a:p>
          <a:p>
            <a:pPr>
              <a:spcAft>
                <a:spcPts val="600"/>
              </a:spcAft>
              <a:buFont typeface="Arial" charset="0"/>
              <a:buAutoNum type="arabicPeriod"/>
            </a:pPr>
            <a:r>
              <a:rPr lang="en-US" altLang="en-US" sz="1600" b="1" dirty="0" smtClean="0">
                <a:latin typeface="Calibri" panose="020F0502020204030204" pitchFamily="34" charset="0"/>
                <a:ea typeface="ヒラギノ角ゴ Pro W3" charset="-128"/>
              </a:rPr>
              <a:t>Derecho al </a:t>
            </a:r>
            <a:r>
              <a:rPr lang="en-US" altLang="en-US" sz="1600" b="1" dirty="0" err="1" smtClean="0">
                <a:latin typeface="Calibri" panose="020F0502020204030204" pitchFamily="34" charset="0"/>
                <a:ea typeface="ヒラギノ角ゴ Pro W3" charset="-128"/>
              </a:rPr>
              <a:t>empleo</a:t>
            </a:r>
            <a:endParaRPr lang="en-US" altLang="en-US" sz="1600" b="1" dirty="0" smtClean="0">
              <a:latin typeface="Calibri" panose="020F0502020204030204" pitchFamily="34" charset="0"/>
              <a:ea typeface="ヒラギノ角ゴ Pro W3" charset="-128"/>
            </a:endParaRPr>
          </a:p>
          <a:p>
            <a:pPr>
              <a:spcAft>
                <a:spcPts val="600"/>
              </a:spcAft>
              <a:buFont typeface="Arial" charset="0"/>
              <a:buAutoNum type="arabicPeriod"/>
            </a:pPr>
            <a:r>
              <a:rPr lang="en-US" altLang="en-US" sz="1600" b="1" dirty="0" smtClean="0">
                <a:latin typeface="Calibri" panose="020F0502020204030204" pitchFamily="34" charset="0"/>
                <a:ea typeface="ヒラギノ角ゴ Pro W3" charset="-128"/>
              </a:rPr>
              <a:t>Derecho a </a:t>
            </a:r>
            <a:r>
              <a:rPr lang="en-US" altLang="en-US" sz="1600" b="1" dirty="0" err="1" smtClean="0">
                <a:latin typeface="Calibri" panose="020F0502020204030204" pitchFamily="34" charset="0"/>
                <a:ea typeface="ヒラギノ角ゴ Pro W3" charset="-128"/>
              </a:rPr>
              <a:t>recuperar</a:t>
            </a:r>
            <a:r>
              <a:rPr lang="en-US" altLang="en-US" sz="1600" b="1" dirty="0" smtClean="0">
                <a:latin typeface="Calibri" panose="020F0502020204030204" pitchFamily="34" charset="0"/>
                <a:ea typeface="ヒラギノ角ゴ Pro W3" charset="-128"/>
              </a:rPr>
              <a:t> los </a:t>
            </a:r>
            <a:r>
              <a:rPr lang="en-US" altLang="en-US" sz="1600" b="1" dirty="0" err="1" smtClean="0">
                <a:latin typeface="Calibri" panose="020F0502020204030204" pitchFamily="34" charset="0"/>
                <a:ea typeface="ヒラギノ角ゴ Pro W3" charset="-128"/>
              </a:rPr>
              <a:t>derechos</a:t>
            </a:r>
            <a:r>
              <a:rPr lang="en-US" altLang="en-US" sz="1600" b="1" dirty="0">
                <a:latin typeface="Calibri" panose="020F0502020204030204" pitchFamily="34" charset="0"/>
                <a:ea typeface="ヒラギノ角ゴ Pro W3" charset="-128"/>
              </a:rPr>
              <a:t> </a:t>
            </a:r>
            <a:r>
              <a:rPr lang="en-US" altLang="en-US" sz="1600" b="1" dirty="0" smtClean="0">
                <a:latin typeface="Calibri" panose="020F0502020204030204" pitchFamily="34" charset="0"/>
                <a:ea typeface="ヒラギノ角ゴ Pro W3" charset="-128"/>
              </a:rPr>
              <a:t>de </a:t>
            </a:r>
            <a:r>
              <a:rPr lang="en-US" altLang="en-US" sz="1600" b="1" dirty="0" err="1" smtClean="0">
                <a:latin typeface="Calibri" panose="020F0502020204030204" pitchFamily="34" charset="0"/>
                <a:ea typeface="ヒラギノ角ゴ Pro W3" charset="-128"/>
              </a:rPr>
              <a:t>posesión</a:t>
            </a:r>
            <a:r>
              <a:rPr lang="en-US" altLang="en-US" sz="1600" b="1" dirty="0" smtClean="0">
                <a:latin typeface="Calibri" panose="020F0502020204030204" pitchFamily="34" charset="0"/>
                <a:ea typeface="ヒラギノ角ゴ Pro W3" charset="-128"/>
              </a:rPr>
              <a:t> o de </a:t>
            </a:r>
            <a:r>
              <a:rPr lang="en-US" altLang="en-US" sz="1600" b="1" dirty="0" err="1" smtClean="0">
                <a:latin typeface="Calibri" panose="020F0502020204030204" pitchFamily="34" charset="0"/>
                <a:ea typeface="ヒラギノ角ゴ Pro W3" charset="-128"/>
              </a:rPr>
              <a:t>propiedad</a:t>
            </a:r>
            <a:r>
              <a:rPr lang="en-US" altLang="en-US" sz="1600" b="1" dirty="0" smtClean="0">
                <a:latin typeface="Calibri" panose="020F0502020204030204" pitchFamily="34" charset="0"/>
                <a:ea typeface="ヒラギノ角ゴ Pro W3" charset="-128"/>
              </a:rPr>
              <a:t> </a:t>
            </a:r>
            <a:r>
              <a:rPr lang="en-US" altLang="en-US" sz="1600" b="1" dirty="0" err="1" smtClean="0">
                <a:latin typeface="Calibri" panose="020F0502020204030204" pitchFamily="34" charset="0"/>
                <a:ea typeface="ヒラギノ角ゴ Pro W3" charset="-128"/>
              </a:rPr>
              <a:t>previos</a:t>
            </a:r>
            <a:r>
              <a:rPr lang="en-US" altLang="en-US" sz="1600" b="1" dirty="0" smtClean="0">
                <a:latin typeface="Calibri" panose="020F0502020204030204" pitchFamily="34" charset="0"/>
                <a:ea typeface="ヒラギノ角ゴ Pro W3" charset="-128"/>
              </a:rPr>
              <a:t> </a:t>
            </a:r>
          </a:p>
          <a:p>
            <a:pPr>
              <a:spcAft>
                <a:spcPts val="600"/>
              </a:spcAft>
              <a:buFont typeface="Arial" charset="0"/>
              <a:buAutoNum type="arabicPeriod"/>
            </a:pPr>
            <a:r>
              <a:rPr lang="en-US" altLang="en-US" sz="1600" b="1" dirty="0" smtClean="0">
                <a:latin typeface="Calibri" panose="020F0502020204030204" pitchFamily="34" charset="0"/>
                <a:ea typeface="ヒラギノ角ゴ Pro W3" charset="-128"/>
              </a:rPr>
              <a:t>Derecho al </a:t>
            </a:r>
            <a:r>
              <a:rPr lang="en-US" altLang="en-US" sz="1600" b="1" dirty="0" err="1" smtClean="0">
                <a:latin typeface="Calibri" panose="020F0502020204030204" pitchFamily="34" charset="0"/>
                <a:ea typeface="ヒラギノ角ゴ Pro W3" charset="-128"/>
              </a:rPr>
              <a:t>acceso</a:t>
            </a:r>
            <a:r>
              <a:rPr lang="en-US" altLang="en-US" sz="1600" b="1" dirty="0" smtClean="0">
                <a:latin typeface="Calibri" panose="020F0502020204030204" pitchFamily="34" charset="0"/>
                <a:ea typeface="ヒラギノ角ゴ Pro W3" charset="-128"/>
              </a:rPr>
              <a:t> a la </a:t>
            </a:r>
            <a:r>
              <a:rPr lang="en-US" altLang="en-US" sz="1600" b="1" dirty="0" err="1" smtClean="0">
                <a:latin typeface="Calibri" panose="020F0502020204030204" pitchFamily="34" charset="0"/>
                <a:ea typeface="ヒラギノ角ゴ Pro W3" charset="-128"/>
              </a:rPr>
              <a:t>justicia</a:t>
            </a:r>
            <a:r>
              <a:rPr lang="en-US" altLang="en-US" sz="1600" b="1" dirty="0" smtClean="0">
                <a:latin typeface="Calibri" panose="020F0502020204030204" pitchFamily="34" charset="0"/>
                <a:ea typeface="ヒラギノ角ゴ Pro W3" charset="-128"/>
              </a:rPr>
              <a:t> y a la </a:t>
            </a:r>
            <a:r>
              <a:rPr lang="en-US" altLang="en-US" sz="1600" b="1" dirty="0" err="1" smtClean="0">
                <a:latin typeface="Calibri" panose="020F0502020204030204" pitchFamily="34" charset="0"/>
                <a:ea typeface="ヒラギノ角ゴ Pro W3" charset="-128"/>
              </a:rPr>
              <a:t>compensación</a:t>
            </a:r>
            <a:endParaRPr lang="en-US" altLang="en-US" sz="1600" b="1" dirty="0" smtClean="0">
              <a:latin typeface="Calibri" panose="020F0502020204030204" pitchFamily="34" charset="0"/>
              <a:ea typeface="ヒラギノ角ゴ Pro W3" charset="-128"/>
            </a:endParaRPr>
          </a:p>
          <a:p>
            <a:endParaRPr lang="en-US" altLang="en-US" sz="2800" b="1" dirty="0" smtClean="0">
              <a:latin typeface="Calibri" panose="020F0502020204030204" pitchFamily="34" charset="0"/>
            </a:endParaRPr>
          </a:p>
        </p:txBody>
      </p:sp>
      <p:sp>
        <p:nvSpPr>
          <p:cNvPr id="8" name="Title 1"/>
          <p:cNvSpPr txBox="1">
            <a:spLocks/>
          </p:cNvSpPr>
          <p:nvPr/>
        </p:nvSpPr>
        <p:spPr>
          <a:xfrm>
            <a:off x="323528" y="1412776"/>
            <a:ext cx="8229600" cy="5040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100000"/>
              </a:lnSpc>
            </a:pPr>
            <a:r>
              <a:rPr lang="fr-CH" altLang="en-US" sz="2000" b="1" kern="0" dirty="0">
                <a:latin typeface="Gill Sans MT" panose="020B0502020104020203" pitchFamily="34" charset="0"/>
              </a:rPr>
              <a:t>3</a:t>
            </a:r>
            <a:r>
              <a:rPr lang="fr-CH" altLang="en-US" sz="2000" b="1" kern="0" dirty="0" smtClean="0">
                <a:latin typeface="Gill Sans MT" panose="020B0502020104020203" pitchFamily="34" charset="0"/>
              </a:rPr>
              <a:t>. PROTECCIÓN DESPUÉS DEL EVENTO</a:t>
            </a:r>
            <a:endParaRPr lang="en-US" altLang="en-US" sz="2000" b="1" kern="0" dirty="0" smtClean="0">
              <a:latin typeface="Gill Sans MT" panose="020B0502020104020203" pitchFamily="34" charset="0"/>
            </a:endParaRPr>
          </a:p>
        </p:txBody>
      </p:sp>
    </p:spTree>
    <p:extLst>
      <p:ext uri="{BB962C8B-B14F-4D97-AF65-F5344CB8AC3E}">
        <p14:creationId xmlns:p14="http://schemas.microsoft.com/office/powerpoint/2010/main" val="207150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32656"/>
            <a:ext cx="8229600" cy="796950"/>
          </a:xfrm>
        </p:spPr>
        <p:txBody>
          <a:bodyPr/>
          <a:lstStyle/>
          <a:p>
            <a:pPr algn="r"/>
            <a:r>
              <a:rPr lang="fr-CH" sz="3600" b="1" kern="1200" dirty="0">
                <a:solidFill>
                  <a:srgbClr val="FFFFFF"/>
                </a:solidFill>
                <a:latin typeface="Gill Sans MT" panose="020B0502020104020203" pitchFamily="34" charset="0"/>
              </a:rPr>
              <a:t>Bases </a:t>
            </a:r>
            <a:r>
              <a:rPr lang="fr-CH" sz="3600" b="1" kern="1200" dirty="0" err="1">
                <a:solidFill>
                  <a:srgbClr val="FFFFFF"/>
                </a:solidFill>
                <a:latin typeface="Gill Sans MT" panose="020B0502020104020203" pitchFamily="34" charset="0"/>
              </a:rPr>
              <a:t>conceptuales</a:t>
            </a:r>
            <a:r>
              <a:rPr lang="en-US" altLang="en-US" sz="3600" b="1" dirty="0" smtClean="0"/>
              <a:t/>
            </a:r>
            <a:br>
              <a:rPr lang="en-US" altLang="en-US" sz="3600" b="1" dirty="0" smtClean="0"/>
            </a:br>
            <a:r>
              <a:rPr lang="en-US" altLang="en-US" sz="3600" b="1" dirty="0" smtClean="0"/>
              <a:t/>
            </a:r>
            <a:br>
              <a:rPr lang="en-US" altLang="en-US" sz="3600" b="1" dirty="0" smtClean="0"/>
            </a:br>
            <a:r>
              <a:rPr lang="en-US" altLang="en-US" sz="2400" dirty="0" smtClean="0"/>
              <a:t/>
            </a:r>
            <a:br>
              <a:rPr lang="en-US" altLang="en-US" sz="2400" dirty="0" smtClean="0"/>
            </a:br>
            <a:endParaRPr lang="en-US" altLang="en-US" sz="2400" dirty="0" smtClean="0"/>
          </a:p>
        </p:txBody>
      </p:sp>
      <p:sp>
        <p:nvSpPr>
          <p:cNvPr id="3" name="Content Placeholder 2"/>
          <p:cNvSpPr>
            <a:spLocks noGrp="1"/>
          </p:cNvSpPr>
          <p:nvPr>
            <p:ph sz="half" idx="2"/>
          </p:nvPr>
        </p:nvSpPr>
        <p:spPr>
          <a:xfrm>
            <a:off x="457200" y="1844824"/>
            <a:ext cx="8147248" cy="3951288"/>
          </a:xfrm>
        </p:spPr>
        <p:txBody>
          <a:bodyPr/>
          <a:lstStyle/>
          <a:p>
            <a:r>
              <a:rPr lang="es-CR" sz="3200" dirty="0" err="1" smtClean="0">
                <a:latin typeface="Calibri" panose="020F0502020204030204" pitchFamily="34" charset="0"/>
              </a:rPr>
              <a:t>Multifactorialidad</a:t>
            </a:r>
            <a:endParaRPr lang="es-CR" sz="3200" dirty="0" smtClean="0">
              <a:latin typeface="Calibri" panose="020F0502020204030204" pitchFamily="34" charset="0"/>
            </a:endParaRPr>
          </a:p>
          <a:p>
            <a:r>
              <a:rPr lang="es-CR" sz="3200" dirty="0" smtClean="0">
                <a:latin typeface="Calibri" panose="020F0502020204030204" pitchFamily="34" charset="0"/>
              </a:rPr>
              <a:t>Dado que los movimientos debidos a emergencias se expresan en un sin número de variables y de tipologías de personas, </a:t>
            </a:r>
            <a:r>
              <a:rPr lang="es-CR" sz="3200" b="1" dirty="0" smtClean="0">
                <a:latin typeface="Calibri" panose="020F0502020204030204" pitchFamily="34" charset="0"/>
              </a:rPr>
              <a:t>no deben plantearse soluciones </a:t>
            </a:r>
            <a:r>
              <a:rPr lang="es-CR" sz="3200" b="1" dirty="0" err="1" smtClean="0">
                <a:latin typeface="Calibri" panose="020F0502020204030204" pitchFamily="34" charset="0"/>
              </a:rPr>
              <a:t>unitalla</a:t>
            </a:r>
            <a:r>
              <a:rPr lang="es-CR" sz="3200" b="1" dirty="0" smtClean="0">
                <a:latin typeface="Calibri" panose="020F0502020204030204" pitchFamily="34" charset="0"/>
              </a:rPr>
              <a:t> o inmutables.</a:t>
            </a:r>
          </a:p>
          <a:p>
            <a:r>
              <a:rPr lang="es-CR" sz="3200" dirty="0" smtClean="0">
                <a:latin typeface="Calibri" panose="020F0502020204030204" pitchFamily="34" charset="0"/>
              </a:rPr>
              <a:t>Las soluciones concretas deberían construirse </a:t>
            </a:r>
            <a:r>
              <a:rPr lang="es-CR" sz="3200" b="1" dirty="0" smtClean="0">
                <a:latin typeface="Calibri" panose="020F0502020204030204" pitchFamily="34" charset="0"/>
              </a:rPr>
              <a:t>de abajo hacia arriba</a:t>
            </a:r>
            <a:r>
              <a:rPr lang="es-CR" sz="3200" dirty="0" smtClean="0">
                <a:latin typeface="Calibri" panose="020F0502020204030204" pitchFamily="34" charset="0"/>
              </a:rPr>
              <a:t>, con las comunidades y con las personas.</a:t>
            </a:r>
          </a:p>
        </p:txBody>
      </p:sp>
      <p:sp>
        <p:nvSpPr>
          <p:cNvPr id="9" name="Title 1"/>
          <p:cNvSpPr txBox="1">
            <a:spLocks/>
          </p:cNvSpPr>
          <p:nvPr/>
        </p:nvSpPr>
        <p:spPr>
          <a:xfrm>
            <a:off x="323528" y="1412776"/>
            <a:ext cx="8229600" cy="5040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100000"/>
              </a:lnSpc>
            </a:pPr>
            <a:r>
              <a:rPr lang="fr-CH" altLang="en-US" sz="2000" b="1" kern="0" smtClean="0">
                <a:latin typeface="Gill Sans MT" panose="020B0502020104020203" pitchFamily="34" charset="0"/>
              </a:rPr>
              <a:t>LECCIONES APRENDIDAS</a:t>
            </a:r>
            <a:endParaRPr lang="en-US" altLang="en-US" sz="2000" b="1" kern="0" dirty="0" smtClean="0">
              <a:latin typeface="Gill Sans MT" panose="020B0502020104020203" pitchFamily="34" charset="0"/>
            </a:endParaRPr>
          </a:p>
        </p:txBody>
      </p:sp>
    </p:spTree>
    <p:extLst>
      <p:ext uri="{BB962C8B-B14F-4D97-AF65-F5344CB8AC3E}">
        <p14:creationId xmlns:p14="http://schemas.microsoft.com/office/powerpoint/2010/main" val="41920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8229600" cy="2185988"/>
          </a:xfrm>
        </p:spPr>
        <p:txBody>
          <a:bodyPr/>
          <a:lstStyle/>
          <a:p>
            <a:pPr marL="0" indent="0">
              <a:buNone/>
            </a:pPr>
            <a:endParaRPr lang="fr-CH" sz="4800" b="1" dirty="0" smtClean="0">
              <a:latin typeface="Gill Sans MT" panose="020B0502020104020203" pitchFamily="34" charset="0"/>
            </a:endParaRPr>
          </a:p>
          <a:p>
            <a:pPr marL="0" indent="0">
              <a:buNone/>
            </a:pPr>
            <a:endParaRPr lang="fr-CH" sz="4800" b="1" dirty="0">
              <a:latin typeface="Gill Sans MT" panose="020B0502020104020203" pitchFamily="34" charset="0"/>
            </a:endParaRPr>
          </a:p>
          <a:p>
            <a:pPr marL="0" indent="0" algn="ctr">
              <a:buNone/>
            </a:pPr>
            <a:r>
              <a:rPr lang="es-CR" sz="4800" b="1" dirty="0">
                <a:latin typeface="Gill Sans MT" panose="020B0502020104020203" pitchFamily="34" charset="0"/>
              </a:rPr>
              <a:t>2- Iniciativas de OIM en la temática</a:t>
            </a:r>
          </a:p>
          <a:p>
            <a:endParaRPr lang="en-US" sz="4800" b="1" dirty="0">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US" altLang="en-US" smtClean="0"/>
              <a:pPr>
                <a:defRPr/>
              </a:pPr>
              <a:t>13</a:t>
            </a:fld>
            <a:endParaRPr lang="en-US" altLang="en-US"/>
          </a:p>
        </p:txBody>
      </p:sp>
    </p:spTree>
    <p:extLst>
      <p:ext uri="{BB962C8B-B14F-4D97-AF65-F5344CB8AC3E}">
        <p14:creationId xmlns:p14="http://schemas.microsoft.com/office/powerpoint/2010/main" val="1517963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132" y="3844524"/>
            <a:ext cx="2952328" cy="226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131840" y="341784"/>
            <a:ext cx="5842992" cy="1143000"/>
          </a:xfrm>
        </p:spPr>
        <p:txBody>
          <a:bodyPr/>
          <a:lstStyle/>
          <a:p>
            <a:pPr algn="r"/>
            <a:r>
              <a:rPr lang="fr-CH" sz="4000" b="1" dirty="0" err="1" smtClean="0">
                <a:solidFill>
                  <a:schemeClr val="bg1"/>
                </a:solidFill>
                <a:latin typeface="Gill Sans MT" panose="020B0502020104020203" pitchFamily="34" charset="0"/>
              </a:rPr>
              <a:t>Iniciativas</a:t>
            </a:r>
            <a:r>
              <a:rPr lang="fr-CH" sz="4000" b="1" dirty="0" smtClean="0">
                <a:solidFill>
                  <a:schemeClr val="bg1"/>
                </a:solidFill>
                <a:latin typeface="Gill Sans MT" panose="020B0502020104020203" pitchFamily="34" charset="0"/>
              </a:rPr>
              <a:t> de OIM</a:t>
            </a:r>
            <a:endParaRPr lang="en-US" sz="4000" b="1" dirty="0">
              <a:solidFill>
                <a:schemeClr val="bg1"/>
              </a:solidFill>
              <a:latin typeface="Gill Sans MT" panose="020B0502020104020203" pitchFamily="34" charset="0"/>
            </a:endParaRPr>
          </a:p>
        </p:txBody>
      </p:sp>
      <p:sp>
        <p:nvSpPr>
          <p:cNvPr id="3" name="Content Placeholder 2"/>
          <p:cNvSpPr>
            <a:spLocks noGrp="1"/>
          </p:cNvSpPr>
          <p:nvPr>
            <p:ph sz="half" idx="1"/>
          </p:nvPr>
        </p:nvSpPr>
        <p:spPr/>
        <p:txBody>
          <a:bodyPr/>
          <a:lstStyle/>
          <a:p>
            <a:r>
              <a:rPr lang="fr-CH" sz="3600" dirty="0" err="1" smtClean="0"/>
              <a:t>División</a:t>
            </a:r>
            <a:r>
              <a:rPr lang="fr-CH" sz="3600" dirty="0" smtClean="0"/>
              <a:t> de </a:t>
            </a:r>
            <a:r>
              <a:rPr lang="fr-CH" sz="3600" dirty="0" err="1" smtClean="0"/>
              <a:t>migración</a:t>
            </a:r>
            <a:r>
              <a:rPr lang="fr-CH" sz="3600" dirty="0" smtClean="0"/>
              <a:t>, </a:t>
            </a:r>
            <a:r>
              <a:rPr lang="fr-CH" sz="3600" dirty="0" err="1" smtClean="0"/>
              <a:t>ambiente</a:t>
            </a:r>
            <a:r>
              <a:rPr lang="fr-CH" sz="3600" dirty="0" smtClean="0"/>
              <a:t> y </a:t>
            </a:r>
            <a:r>
              <a:rPr lang="fr-CH" sz="3600" dirty="0" err="1" smtClean="0"/>
              <a:t>cambio</a:t>
            </a:r>
            <a:r>
              <a:rPr lang="fr-CH" sz="3600" dirty="0" smtClean="0"/>
              <a:t> </a:t>
            </a:r>
            <a:r>
              <a:rPr lang="fr-CH" sz="3600" dirty="0" err="1" smtClean="0"/>
              <a:t>climático</a:t>
            </a:r>
            <a:r>
              <a:rPr lang="fr-CH" sz="3600" dirty="0" smtClean="0"/>
              <a:t> </a:t>
            </a:r>
            <a:r>
              <a:rPr lang="fr-CH" sz="3600" dirty="0" err="1" smtClean="0"/>
              <a:t>desde</a:t>
            </a:r>
            <a:r>
              <a:rPr lang="fr-CH" sz="3600" dirty="0" smtClean="0"/>
              <a:t> </a:t>
            </a:r>
            <a:r>
              <a:rPr lang="fr-CH" sz="3600" dirty="0" err="1" smtClean="0"/>
              <a:t>enero</a:t>
            </a:r>
            <a:r>
              <a:rPr lang="fr-CH" sz="3600" dirty="0" smtClean="0"/>
              <a:t> 2015</a:t>
            </a:r>
            <a:endParaRPr lang="en-US" sz="3600" dirty="0"/>
          </a:p>
        </p:txBody>
      </p:sp>
      <p:sp>
        <p:nvSpPr>
          <p:cNvPr id="5" name="Slide Number Placeholder 4"/>
          <p:cNvSpPr>
            <a:spLocks noGrp="1"/>
          </p:cNvSpPr>
          <p:nvPr>
            <p:ph type="sldNum" sz="quarter" idx="12"/>
          </p:nvPr>
        </p:nvSpPr>
        <p:spPr/>
        <p:txBody>
          <a:bodyPr/>
          <a:lstStyle/>
          <a:p>
            <a:pPr>
              <a:defRPr/>
            </a:pPr>
            <a:fld id="{5419BB63-3D75-4EEA-A354-94BF26AF0597}" type="slidenum">
              <a:rPr lang="en-US" altLang="en-US" smtClean="0"/>
              <a:pPr>
                <a:defRPr/>
              </a:pPr>
              <a:t>14</a:t>
            </a:fld>
            <a:endParaRPr lang="en-US" altLang="en-US"/>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753757"/>
            <a:ext cx="322833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872" y="3084822"/>
            <a:ext cx="2516217" cy="217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301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919205"/>
            <a:ext cx="4906888" cy="4637112"/>
          </a:xfrm>
        </p:spPr>
        <p:txBody>
          <a:bodyPr/>
          <a:lstStyle/>
          <a:p>
            <a:r>
              <a:rPr lang="fr-CH" dirty="0" err="1" smtClean="0"/>
              <a:t>Transversalización</a:t>
            </a:r>
            <a:r>
              <a:rPr lang="fr-CH" dirty="0" smtClean="0"/>
              <a:t> de la </a:t>
            </a:r>
            <a:r>
              <a:rPr lang="fr-CH" dirty="0" err="1" smtClean="0"/>
              <a:t>migración</a:t>
            </a:r>
            <a:r>
              <a:rPr lang="fr-CH" dirty="0" smtClean="0"/>
              <a:t> en </a:t>
            </a:r>
            <a:r>
              <a:rPr lang="fr-CH" dirty="0" err="1" smtClean="0"/>
              <a:t>procesos</a:t>
            </a:r>
            <a:r>
              <a:rPr lang="fr-CH" dirty="0" smtClean="0"/>
              <a:t> clave</a:t>
            </a:r>
          </a:p>
          <a:p>
            <a:pPr lvl="1"/>
            <a:r>
              <a:rPr lang="fr-CH" sz="2600" dirty="0" err="1" smtClean="0"/>
              <a:t>Negociaciones</a:t>
            </a:r>
            <a:r>
              <a:rPr lang="fr-CH" sz="2600" dirty="0" smtClean="0"/>
              <a:t> sobre </a:t>
            </a:r>
            <a:r>
              <a:rPr lang="fr-CH" sz="2600" dirty="0" err="1" smtClean="0"/>
              <a:t>clima</a:t>
            </a:r>
            <a:endParaRPr lang="fr-CH" sz="2600" dirty="0" smtClean="0"/>
          </a:p>
          <a:p>
            <a:pPr lvl="1"/>
            <a:r>
              <a:rPr lang="fr-CH" sz="2600" dirty="0" err="1" smtClean="0"/>
              <a:t>Desarrollo</a:t>
            </a:r>
            <a:r>
              <a:rPr lang="fr-CH" sz="2600" dirty="0" smtClean="0"/>
              <a:t> de </a:t>
            </a:r>
            <a:r>
              <a:rPr lang="fr-CH" sz="2600" dirty="0" err="1" smtClean="0"/>
              <a:t>ODGs</a:t>
            </a:r>
            <a:r>
              <a:rPr lang="fr-CH" sz="2600" dirty="0" smtClean="0"/>
              <a:t> </a:t>
            </a:r>
          </a:p>
          <a:p>
            <a:pPr lvl="1"/>
            <a:r>
              <a:rPr lang="fr-CH" sz="2600" dirty="0" smtClean="0"/>
              <a:t>RRD (Marco de </a:t>
            </a:r>
            <a:r>
              <a:rPr lang="fr-CH" sz="2600" dirty="0" err="1" smtClean="0"/>
              <a:t>acción</a:t>
            </a:r>
            <a:r>
              <a:rPr lang="fr-CH" sz="2600" dirty="0" smtClean="0"/>
              <a:t> de </a:t>
            </a:r>
            <a:r>
              <a:rPr lang="fr-CH" sz="2600" dirty="0" err="1" smtClean="0"/>
              <a:t>Hyogo</a:t>
            </a:r>
            <a:r>
              <a:rPr lang="fr-CH" sz="2600" dirty="0" smtClean="0"/>
              <a:t>)</a:t>
            </a:r>
          </a:p>
          <a:p>
            <a:pPr lvl="1"/>
            <a:r>
              <a:rPr lang="fr-CH" sz="2600" dirty="0" err="1" smtClean="0"/>
              <a:t>Cumbre</a:t>
            </a:r>
            <a:r>
              <a:rPr lang="fr-CH" sz="2600" dirty="0" smtClean="0"/>
              <a:t> </a:t>
            </a:r>
            <a:r>
              <a:rPr lang="fr-CH" sz="2600" dirty="0" err="1" smtClean="0"/>
              <a:t>Humanitaria</a:t>
            </a:r>
            <a:endParaRPr lang="en-US" sz="2600" dirty="0"/>
          </a:p>
        </p:txBody>
      </p:sp>
      <p:sp>
        <p:nvSpPr>
          <p:cNvPr id="5" name="Slide Number Placeholder 4"/>
          <p:cNvSpPr>
            <a:spLocks noGrp="1"/>
          </p:cNvSpPr>
          <p:nvPr>
            <p:ph type="sldNum" sz="quarter" idx="12"/>
          </p:nvPr>
        </p:nvSpPr>
        <p:spPr/>
        <p:txBody>
          <a:bodyPr/>
          <a:lstStyle/>
          <a:p>
            <a:pPr>
              <a:defRPr/>
            </a:pPr>
            <a:fld id="{5419BB63-3D75-4EEA-A354-94BF26AF0597}" type="slidenum">
              <a:rPr lang="en-US" altLang="en-US" smtClean="0"/>
              <a:pPr>
                <a:defRPr/>
              </a:pPr>
              <a:t>15</a:t>
            </a:fld>
            <a:endParaRPr lang="en-US" alt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890" y="2564904"/>
            <a:ext cx="2365710" cy="334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131840" y="341784"/>
            <a:ext cx="5842992" cy="1143000"/>
          </a:xfrm>
        </p:spPr>
        <p:txBody>
          <a:bodyPr/>
          <a:lstStyle/>
          <a:p>
            <a:pPr algn="r"/>
            <a:r>
              <a:rPr lang="fr-CH" sz="4000" b="1" dirty="0" err="1" smtClean="0">
                <a:solidFill>
                  <a:schemeClr val="bg1"/>
                </a:solidFill>
                <a:latin typeface="Gill Sans MT" panose="020B0502020104020203" pitchFamily="34" charset="0"/>
              </a:rPr>
              <a:t>Iniciativas</a:t>
            </a:r>
            <a:r>
              <a:rPr lang="fr-CH" sz="4000" b="1" dirty="0" smtClean="0">
                <a:solidFill>
                  <a:schemeClr val="bg1"/>
                </a:solidFill>
                <a:latin typeface="Gill Sans MT" panose="020B0502020104020203" pitchFamily="34" charset="0"/>
              </a:rPr>
              <a:t> de OIM</a:t>
            </a:r>
            <a:endParaRPr lang="en-US" sz="40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25885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457200" y="1600200"/>
            <a:ext cx="800323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altLang="en-US" sz="3600" dirty="0" err="1" smtClean="0">
                <a:latin typeface="Calibri" panose="020F0502020204030204" pitchFamily="34" charset="0"/>
              </a:rPr>
              <a:t>Objetivo</a:t>
            </a:r>
            <a:r>
              <a:rPr lang="fr-CH" altLang="en-US" sz="3600" dirty="0" smtClean="0">
                <a:latin typeface="Calibri" panose="020F0502020204030204" pitchFamily="34" charset="0"/>
              </a:rPr>
              <a:t> de la </a:t>
            </a:r>
            <a:r>
              <a:rPr lang="fr-CH" altLang="en-US" sz="3600" dirty="0" err="1" smtClean="0">
                <a:latin typeface="Calibri" panose="020F0502020204030204" pitchFamily="34" charset="0"/>
              </a:rPr>
              <a:t>Gestión</a:t>
            </a:r>
            <a:r>
              <a:rPr lang="fr-CH" altLang="en-US" sz="3600" dirty="0" smtClean="0">
                <a:latin typeface="Calibri" panose="020F0502020204030204" pitchFamily="34" charset="0"/>
              </a:rPr>
              <a:t> </a:t>
            </a:r>
            <a:r>
              <a:rPr lang="fr-CH" altLang="en-US" sz="3600" dirty="0" err="1" smtClean="0">
                <a:latin typeface="Calibri" panose="020F0502020204030204" pitchFamily="34" charset="0"/>
              </a:rPr>
              <a:t>Fronteriza</a:t>
            </a:r>
            <a:r>
              <a:rPr lang="fr-CH" altLang="en-US" sz="3600" dirty="0" smtClean="0">
                <a:latin typeface="Calibri" panose="020F0502020204030204" pitchFamily="34" charset="0"/>
              </a:rPr>
              <a:t> </a:t>
            </a:r>
            <a:r>
              <a:rPr lang="fr-CH" altLang="en-US" sz="3600" dirty="0" err="1" smtClean="0">
                <a:latin typeface="Calibri" panose="020F0502020204030204" pitchFamily="34" charset="0"/>
              </a:rPr>
              <a:t>Humanitaria</a:t>
            </a:r>
            <a:r>
              <a:rPr lang="fr-CH" altLang="en-US" sz="3600" dirty="0" smtClean="0">
                <a:latin typeface="Calibri" panose="020F0502020204030204" pitchFamily="34" charset="0"/>
              </a:rPr>
              <a:t> (HBM):</a:t>
            </a:r>
          </a:p>
          <a:p>
            <a:pPr lvl="1"/>
            <a:r>
              <a:rPr lang="en-US" sz="3200" dirty="0" err="1" smtClean="0">
                <a:latin typeface="Calibri" panose="020F0502020204030204" pitchFamily="34" charset="0"/>
              </a:rPr>
              <a:t>Mejorar</a:t>
            </a:r>
            <a:r>
              <a:rPr lang="en-US" sz="3200" dirty="0" smtClean="0">
                <a:latin typeface="Calibri" panose="020F0502020204030204" pitchFamily="34" charset="0"/>
              </a:rPr>
              <a:t> la </a:t>
            </a:r>
            <a:r>
              <a:rPr lang="en-US" sz="3200" dirty="0" err="1" smtClean="0">
                <a:latin typeface="Calibri" panose="020F0502020204030204" pitchFamily="34" charset="0"/>
              </a:rPr>
              <a:t>preparación</a:t>
            </a:r>
            <a:r>
              <a:rPr lang="en-US" sz="3200" dirty="0" smtClean="0">
                <a:latin typeface="Calibri" panose="020F0502020204030204" pitchFamily="34" charset="0"/>
              </a:rPr>
              <a:t> y la </a:t>
            </a:r>
            <a:r>
              <a:rPr lang="en-US" sz="3200" dirty="0" err="1" smtClean="0">
                <a:latin typeface="Calibri" panose="020F0502020204030204" pitchFamily="34" charset="0"/>
              </a:rPr>
              <a:t>respuesta</a:t>
            </a:r>
            <a:r>
              <a:rPr lang="en-US" sz="3200" dirty="0" smtClean="0">
                <a:latin typeface="Calibri" panose="020F0502020204030204" pitchFamily="34" charset="0"/>
              </a:rPr>
              <a:t> para </a:t>
            </a:r>
            <a:r>
              <a:rPr lang="en-US" sz="3200" dirty="0" err="1" smtClean="0">
                <a:latin typeface="Calibri" panose="020F0502020204030204" pitchFamily="34" charset="0"/>
              </a:rPr>
              <a:t>proteger</a:t>
            </a:r>
            <a:r>
              <a:rPr lang="en-US" sz="3200" dirty="0" smtClean="0">
                <a:latin typeface="Calibri" panose="020F0502020204030204" pitchFamily="34" charset="0"/>
              </a:rPr>
              <a:t> a </a:t>
            </a:r>
            <a:r>
              <a:rPr lang="en-US" sz="3200" dirty="0" err="1" smtClean="0">
                <a:latin typeface="Calibri" panose="020F0502020204030204" pitchFamily="34" charset="0"/>
              </a:rPr>
              <a:t>aquéllos</a:t>
            </a:r>
            <a:r>
              <a:rPr lang="en-US" sz="3200" dirty="0" smtClean="0">
                <a:latin typeface="Calibri" panose="020F0502020204030204" pitchFamily="34" charset="0"/>
              </a:rPr>
              <a:t> </a:t>
            </a:r>
            <a:r>
              <a:rPr lang="en-US" sz="3200" dirty="0" err="1" smtClean="0">
                <a:latin typeface="Calibri" panose="020F0502020204030204" pitchFamily="34" charset="0"/>
              </a:rPr>
              <a:t>que</a:t>
            </a:r>
            <a:r>
              <a:rPr lang="en-US" sz="3200" dirty="0" smtClean="0">
                <a:latin typeface="Calibri" panose="020F0502020204030204" pitchFamily="34" charset="0"/>
              </a:rPr>
              <a:t> </a:t>
            </a:r>
            <a:r>
              <a:rPr lang="en-US" sz="3200" dirty="0" err="1" smtClean="0">
                <a:latin typeface="Calibri" panose="020F0502020204030204" pitchFamily="34" charset="0"/>
              </a:rPr>
              <a:t>atraviesan</a:t>
            </a:r>
            <a:r>
              <a:rPr lang="en-US" sz="3200" dirty="0" smtClean="0">
                <a:latin typeface="Calibri" panose="020F0502020204030204" pitchFamily="34" charset="0"/>
              </a:rPr>
              <a:t> </a:t>
            </a:r>
            <a:r>
              <a:rPr lang="en-US" sz="3200" dirty="0" err="1" smtClean="0">
                <a:latin typeface="Calibri" panose="020F0502020204030204" pitchFamily="34" charset="0"/>
              </a:rPr>
              <a:t>las</a:t>
            </a:r>
            <a:r>
              <a:rPr lang="en-US" sz="3200" dirty="0" smtClean="0">
                <a:latin typeface="Calibri" panose="020F0502020204030204" pitchFamily="34" charset="0"/>
              </a:rPr>
              <a:t> </a:t>
            </a:r>
            <a:r>
              <a:rPr lang="en-US" sz="3200" dirty="0" err="1" smtClean="0">
                <a:latin typeface="Calibri" panose="020F0502020204030204" pitchFamily="34" charset="0"/>
              </a:rPr>
              <a:t>fronteras</a:t>
            </a:r>
            <a:r>
              <a:rPr lang="en-US" sz="3200" dirty="0" smtClean="0">
                <a:latin typeface="Calibri" panose="020F0502020204030204" pitchFamily="34" charset="0"/>
              </a:rPr>
              <a:t> </a:t>
            </a:r>
            <a:r>
              <a:rPr lang="en-US" sz="3200" dirty="0" err="1" smtClean="0">
                <a:latin typeface="Calibri" panose="020F0502020204030204" pitchFamily="34" charset="0"/>
              </a:rPr>
              <a:t>durante</a:t>
            </a:r>
            <a:r>
              <a:rPr lang="en-US" sz="3200" dirty="0" smtClean="0">
                <a:latin typeface="Calibri" panose="020F0502020204030204" pitchFamily="34" charset="0"/>
              </a:rPr>
              <a:t> </a:t>
            </a:r>
            <a:r>
              <a:rPr lang="en-US" sz="3200" dirty="0" err="1" smtClean="0">
                <a:latin typeface="Calibri" panose="020F0502020204030204" pitchFamily="34" charset="0"/>
              </a:rPr>
              <a:t>las</a:t>
            </a:r>
            <a:r>
              <a:rPr lang="en-US" sz="3200" dirty="0" smtClean="0">
                <a:latin typeface="Calibri" panose="020F0502020204030204" pitchFamily="34" charset="0"/>
              </a:rPr>
              <a:t> </a:t>
            </a:r>
            <a:r>
              <a:rPr lang="en-US" sz="3200" dirty="0" err="1" smtClean="0">
                <a:latin typeface="Calibri" panose="020F0502020204030204" pitchFamily="34" charset="0"/>
              </a:rPr>
              <a:t>emergencias</a:t>
            </a:r>
            <a:r>
              <a:rPr lang="en-US" sz="3200" dirty="0" smtClean="0">
                <a:latin typeface="Calibri" panose="020F0502020204030204" pitchFamily="34" charset="0"/>
              </a:rPr>
              <a:t>, </a:t>
            </a:r>
            <a:r>
              <a:rPr lang="en-US" sz="3200" dirty="0" err="1" smtClean="0">
                <a:latin typeface="Calibri" panose="020F0502020204030204" pitchFamily="34" charset="0"/>
              </a:rPr>
              <a:t>así</a:t>
            </a:r>
            <a:r>
              <a:rPr lang="en-US" sz="3200" dirty="0" smtClean="0">
                <a:latin typeface="Calibri" panose="020F0502020204030204" pitchFamily="34" charset="0"/>
              </a:rPr>
              <a:t> </a:t>
            </a:r>
            <a:r>
              <a:rPr lang="en-US" sz="3200" dirty="0" err="1" smtClean="0">
                <a:latin typeface="Calibri" panose="020F0502020204030204" pitchFamily="34" charset="0"/>
              </a:rPr>
              <a:t>como</a:t>
            </a:r>
            <a:r>
              <a:rPr lang="en-US" sz="3200" dirty="0" smtClean="0">
                <a:latin typeface="Calibri" panose="020F0502020204030204" pitchFamily="34" charset="0"/>
              </a:rPr>
              <a:t> </a:t>
            </a:r>
            <a:r>
              <a:rPr lang="en-US" sz="3200" dirty="0" err="1" smtClean="0">
                <a:latin typeface="Calibri" panose="020F0502020204030204" pitchFamily="34" charset="0"/>
              </a:rPr>
              <a:t>mantener</a:t>
            </a:r>
            <a:r>
              <a:rPr lang="en-US" sz="3200" dirty="0" smtClean="0">
                <a:latin typeface="Calibri" panose="020F0502020204030204" pitchFamily="34" charset="0"/>
              </a:rPr>
              <a:t> la </a:t>
            </a:r>
            <a:r>
              <a:rPr lang="en-US" sz="3200" dirty="0" err="1">
                <a:latin typeface="Calibri" panose="020F0502020204030204" pitchFamily="34" charset="0"/>
              </a:rPr>
              <a:t>s</a:t>
            </a:r>
            <a:r>
              <a:rPr lang="en-US" sz="3200" dirty="0" err="1" smtClean="0">
                <a:latin typeface="Calibri" panose="020F0502020204030204" pitchFamily="34" charset="0"/>
              </a:rPr>
              <a:t>eguridad</a:t>
            </a:r>
            <a:r>
              <a:rPr lang="en-US" sz="3200" dirty="0" smtClean="0">
                <a:latin typeface="Calibri" panose="020F0502020204030204" pitchFamily="34" charset="0"/>
              </a:rPr>
              <a:t> de </a:t>
            </a:r>
            <a:r>
              <a:rPr lang="en-US" sz="3200" dirty="0" err="1" smtClean="0">
                <a:latin typeface="Calibri" panose="020F0502020204030204" pitchFamily="34" charset="0"/>
              </a:rPr>
              <a:t>las</a:t>
            </a:r>
            <a:r>
              <a:rPr lang="en-US" sz="3200" dirty="0" smtClean="0">
                <a:latin typeface="Calibri" panose="020F0502020204030204" pitchFamily="34" charset="0"/>
              </a:rPr>
              <a:t> </a:t>
            </a:r>
            <a:r>
              <a:rPr lang="en-US" sz="3200" dirty="0" err="1" smtClean="0">
                <a:latin typeface="Calibri" panose="020F0502020204030204" pitchFamily="34" charset="0"/>
              </a:rPr>
              <a:t>fronteras</a:t>
            </a:r>
            <a:r>
              <a:rPr lang="en-US" sz="3200" dirty="0" smtClean="0">
                <a:latin typeface="Calibri" panose="020F0502020204030204" pitchFamily="34" charset="0"/>
              </a:rPr>
              <a:t>.</a:t>
            </a:r>
          </a:p>
        </p:txBody>
      </p:sp>
      <p:sp>
        <p:nvSpPr>
          <p:cNvPr id="8196" name="Slide Number Placeholder 3"/>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fld id="{0301419A-F688-4BC5-ACDF-A2B8E9BA3B10}" type="slidenum">
              <a:rPr lang="en-US" altLang="en-US" sz="1600" smtClean="0">
                <a:solidFill>
                  <a:schemeClr val="bg1"/>
                </a:solidFill>
                <a:latin typeface="Arial Black" pitchFamily="34" charset="0"/>
              </a:rPr>
              <a:pPr eaLnBrk="1" hangingPunct="1"/>
              <a:t>16</a:t>
            </a:fld>
            <a:endParaRPr lang="en-US" altLang="en-US" sz="1600" smtClean="0">
              <a:solidFill>
                <a:schemeClr val="bg1"/>
              </a:solidFill>
              <a:latin typeface="Arial Black" pitchFamily="34" charset="0"/>
            </a:endParaRPr>
          </a:p>
        </p:txBody>
      </p:sp>
      <p:sp>
        <p:nvSpPr>
          <p:cNvPr id="6" name="Title 1"/>
          <p:cNvSpPr>
            <a:spLocks noGrp="1"/>
          </p:cNvSpPr>
          <p:nvPr>
            <p:ph type="title"/>
          </p:nvPr>
        </p:nvSpPr>
        <p:spPr>
          <a:xfrm>
            <a:off x="3131840" y="341784"/>
            <a:ext cx="5842992" cy="1143000"/>
          </a:xfrm>
        </p:spPr>
        <p:txBody>
          <a:bodyPr/>
          <a:lstStyle/>
          <a:p>
            <a:pPr algn="r"/>
            <a:r>
              <a:rPr lang="fr-CH" sz="4000" b="1" dirty="0" err="1" smtClean="0">
                <a:solidFill>
                  <a:schemeClr val="bg1"/>
                </a:solidFill>
                <a:latin typeface="Gill Sans MT" panose="020B0502020104020203" pitchFamily="34" charset="0"/>
              </a:rPr>
              <a:t>Iniciativas</a:t>
            </a:r>
            <a:r>
              <a:rPr lang="fr-CH" sz="4000" b="1" dirty="0" smtClean="0">
                <a:solidFill>
                  <a:schemeClr val="bg1"/>
                </a:solidFill>
                <a:latin typeface="Gill Sans MT" panose="020B0502020104020203" pitchFamily="34" charset="0"/>
              </a:rPr>
              <a:t> de OIM</a:t>
            </a:r>
            <a:endParaRPr lang="en-US" sz="4000" b="1" dirty="0">
              <a:solidFill>
                <a:schemeClr val="bg1"/>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57200" y="1600200"/>
            <a:ext cx="5842992" cy="4781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Calibri" panose="020F0502020204030204" pitchFamily="34" charset="0"/>
              </a:rPr>
              <a:t>OIM  </a:t>
            </a:r>
            <a:r>
              <a:rPr lang="en-US" dirty="0" err="1" smtClean="0">
                <a:latin typeface="Calibri" panose="020F0502020204030204" pitchFamily="34" charset="0"/>
              </a:rPr>
              <a:t>es</a:t>
            </a:r>
            <a:r>
              <a:rPr lang="en-US" dirty="0" smtClean="0">
                <a:latin typeface="Calibri" panose="020F0502020204030204" pitchFamily="34" charset="0"/>
              </a:rPr>
              <a:t> la </a:t>
            </a:r>
            <a:r>
              <a:rPr lang="en-US" dirty="0" err="1" smtClean="0">
                <a:latin typeface="Calibri" panose="020F0502020204030204" pitchFamily="34" charset="0"/>
              </a:rPr>
              <a:t>agencia</a:t>
            </a:r>
            <a:r>
              <a:rPr lang="en-US" dirty="0" smtClean="0">
                <a:latin typeface="Calibri" panose="020F0502020204030204" pitchFamily="34" charset="0"/>
              </a:rPr>
              <a:t> </a:t>
            </a:r>
            <a:r>
              <a:rPr lang="en-US" dirty="0" err="1" smtClean="0">
                <a:latin typeface="Calibri" panose="020F0502020204030204" pitchFamily="34" charset="0"/>
              </a:rPr>
              <a:t>líder</a:t>
            </a:r>
            <a:r>
              <a:rPr lang="en-US" dirty="0" smtClean="0">
                <a:latin typeface="Calibri" panose="020F0502020204030204" pitchFamily="34" charset="0"/>
              </a:rPr>
              <a:t> del </a:t>
            </a:r>
            <a:r>
              <a:rPr lang="es-CR" dirty="0" smtClean="0">
                <a:latin typeface="Calibri" panose="020F0502020204030204" pitchFamily="34" charset="0"/>
              </a:rPr>
              <a:t>Grupo </a:t>
            </a:r>
            <a:r>
              <a:rPr lang="es-CR" dirty="0">
                <a:latin typeface="Calibri" panose="020F0502020204030204" pitchFamily="34" charset="0"/>
              </a:rPr>
              <a:t>encargado de la coordinación y la gestión de </a:t>
            </a:r>
            <a:r>
              <a:rPr lang="es-CR" dirty="0" smtClean="0">
                <a:latin typeface="Calibri" panose="020F0502020204030204" pitchFamily="34" charset="0"/>
              </a:rPr>
              <a:t>campamentos (CCCM</a:t>
            </a:r>
            <a:r>
              <a:rPr lang="en-US" dirty="0" smtClean="0">
                <a:latin typeface="Calibri" panose="020F0502020204030204" pitchFamily="34" charset="0"/>
              </a:rPr>
              <a:t>) </a:t>
            </a:r>
            <a:r>
              <a:rPr lang="en-US" dirty="0" err="1" smtClean="0">
                <a:latin typeface="Calibri" panose="020F0502020204030204" pitchFamily="34" charset="0"/>
              </a:rPr>
              <a:t>en</a:t>
            </a:r>
            <a:r>
              <a:rPr lang="en-US" dirty="0" smtClean="0">
                <a:latin typeface="Calibri" panose="020F0502020204030204" pitchFamily="34" charset="0"/>
              </a:rPr>
              <a:t> el </a:t>
            </a:r>
            <a:r>
              <a:rPr lang="en-US" dirty="0" err="1" smtClean="0">
                <a:latin typeface="Calibri" panose="020F0502020204030204" pitchFamily="34" charset="0"/>
              </a:rPr>
              <a:t>contexto</a:t>
            </a:r>
            <a:r>
              <a:rPr lang="en-US" dirty="0" smtClean="0">
                <a:latin typeface="Calibri" panose="020F0502020204030204" pitchFamily="34" charset="0"/>
              </a:rPr>
              <a:t> de </a:t>
            </a:r>
            <a:r>
              <a:rPr lang="en-US" dirty="0" err="1" smtClean="0">
                <a:latin typeface="Calibri" panose="020F0502020204030204" pitchFamily="34" charset="0"/>
              </a:rPr>
              <a:t>respuestas</a:t>
            </a:r>
            <a:r>
              <a:rPr lang="en-US" dirty="0" smtClean="0">
                <a:latin typeface="Calibri" panose="020F0502020204030204" pitchFamily="34" charset="0"/>
              </a:rPr>
              <a:t> a </a:t>
            </a:r>
            <a:r>
              <a:rPr lang="en-US" dirty="0" err="1" smtClean="0">
                <a:latin typeface="Calibri" panose="020F0502020204030204" pitchFamily="34" charset="0"/>
              </a:rPr>
              <a:t>desastres</a:t>
            </a:r>
            <a:r>
              <a:rPr lang="en-US" dirty="0" smtClean="0">
                <a:latin typeface="Calibri" panose="020F0502020204030204" pitchFamily="34" charset="0"/>
              </a:rPr>
              <a:t> </a:t>
            </a:r>
            <a:r>
              <a:rPr lang="en-US" dirty="0" err="1" smtClean="0">
                <a:latin typeface="Calibri" panose="020F0502020204030204" pitchFamily="34" charset="0"/>
              </a:rPr>
              <a:t>naturales</a:t>
            </a:r>
            <a:r>
              <a:rPr lang="en-US" dirty="0" smtClean="0">
                <a:latin typeface="Calibri" panose="020F0502020204030204" pitchFamily="34" charset="0"/>
              </a:rPr>
              <a:t>.</a:t>
            </a:r>
          </a:p>
          <a:p>
            <a:r>
              <a:rPr lang="fr-CH" altLang="en-US" dirty="0" smtClean="0">
                <a:latin typeface="Calibri" panose="020F0502020204030204" pitchFamily="34" charset="0"/>
              </a:rPr>
              <a:t>La </a:t>
            </a:r>
            <a:r>
              <a:rPr lang="fr-CH" altLang="en-US" dirty="0" err="1" smtClean="0">
                <a:latin typeface="Calibri" panose="020F0502020204030204" pitchFamily="34" charset="0"/>
              </a:rPr>
              <a:t>Guía</a:t>
            </a:r>
            <a:r>
              <a:rPr lang="fr-CH" altLang="en-US" dirty="0" smtClean="0">
                <a:latin typeface="Calibri" panose="020F0502020204030204" pitchFamily="34" charset="0"/>
              </a:rPr>
              <a:t> MEND</a:t>
            </a:r>
          </a:p>
          <a:p>
            <a:pPr lvl="1"/>
            <a:r>
              <a:rPr lang="fr-CH" altLang="en-US" sz="2600" dirty="0" err="1" smtClean="0">
                <a:latin typeface="Calibri" panose="020F0502020204030204" pitchFamily="34" charset="0"/>
              </a:rPr>
              <a:t>Provee</a:t>
            </a:r>
            <a:r>
              <a:rPr lang="fr-CH" altLang="en-US" sz="2600" dirty="0" smtClean="0">
                <a:latin typeface="Calibri" panose="020F0502020204030204" pitchFamily="34" charset="0"/>
              </a:rPr>
              <a:t> un </a:t>
            </a:r>
            <a:r>
              <a:rPr lang="fr-CH" altLang="en-US" sz="2600" dirty="0" err="1" smtClean="0">
                <a:latin typeface="Calibri" panose="020F0502020204030204" pitchFamily="34" charset="0"/>
              </a:rPr>
              <a:t>formato</a:t>
            </a:r>
            <a:r>
              <a:rPr lang="fr-CH" altLang="en-US" sz="2600" dirty="0" smtClean="0">
                <a:latin typeface="Calibri" panose="020F0502020204030204" pitchFamily="34" charset="0"/>
              </a:rPr>
              <a:t> para </a:t>
            </a:r>
            <a:r>
              <a:rPr lang="fr-CH" altLang="en-US" sz="2600" dirty="0" err="1" smtClean="0">
                <a:latin typeface="Calibri" panose="020F0502020204030204" pitchFamily="34" charset="0"/>
              </a:rPr>
              <a:t>ayudar</a:t>
            </a:r>
            <a:r>
              <a:rPr lang="fr-CH" altLang="en-US" sz="2600" dirty="0" smtClean="0">
                <a:latin typeface="Calibri" panose="020F0502020204030204" pitchFamily="34" charset="0"/>
              </a:rPr>
              <a:t> a </a:t>
            </a:r>
            <a:r>
              <a:rPr lang="fr-CH" altLang="en-US" sz="2600" dirty="0" err="1" smtClean="0">
                <a:latin typeface="Calibri" panose="020F0502020204030204" pitchFamily="34" charset="0"/>
              </a:rPr>
              <a:t>crear</a:t>
            </a:r>
            <a:r>
              <a:rPr lang="fr-CH" altLang="en-US" sz="2600" dirty="0" smtClean="0">
                <a:latin typeface="Calibri" panose="020F0502020204030204" pitchFamily="34" charset="0"/>
              </a:rPr>
              <a:t> y </a:t>
            </a:r>
            <a:r>
              <a:rPr lang="fr-CH" altLang="en-US" sz="2600" dirty="0" err="1" smtClean="0">
                <a:latin typeface="Calibri" panose="020F0502020204030204" pitchFamily="34" charset="0"/>
              </a:rPr>
              <a:t>desarrollar</a:t>
            </a:r>
            <a:r>
              <a:rPr lang="fr-CH" altLang="en-US" sz="2600" dirty="0" smtClean="0">
                <a:latin typeface="Calibri" panose="020F0502020204030204" pitchFamily="34" charset="0"/>
              </a:rPr>
              <a:t> planes </a:t>
            </a:r>
            <a:r>
              <a:rPr lang="fr-CH" altLang="en-US" sz="2600" dirty="0" err="1" smtClean="0">
                <a:latin typeface="Calibri" panose="020F0502020204030204" pitchFamily="34" charset="0"/>
              </a:rPr>
              <a:t>nacionales</a:t>
            </a:r>
            <a:r>
              <a:rPr lang="fr-CH" altLang="en-US" sz="2600" dirty="0" smtClean="0">
                <a:latin typeface="Calibri" panose="020F0502020204030204" pitchFamily="34" charset="0"/>
              </a:rPr>
              <a:t> de </a:t>
            </a:r>
            <a:r>
              <a:rPr lang="fr-CH" altLang="en-US" sz="2600" dirty="0" err="1" smtClean="0">
                <a:latin typeface="Calibri" panose="020F0502020204030204" pitchFamily="34" charset="0"/>
              </a:rPr>
              <a:t>evacuación</a:t>
            </a:r>
            <a:endParaRPr lang="fr-CH" altLang="en-US" sz="2600" dirty="0">
              <a:latin typeface="Calibri" panose="020F0502020204030204" pitchFamily="34" charset="0"/>
            </a:endParaRPr>
          </a:p>
          <a:p>
            <a:pPr lvl="1"/>
            <a:endParaRPr lang="fr-CH" altLang="en-US" dirty="0" smtClean="0">
              <a:latin typeface="Calibri" panose="020F0502020204030204" pitchFamily="34" charset="0"/>
            </a:endParaRPr>
          </a:p>
          <a:p>
            <a:pPr lvl="1"/>
            <a:endParaRPr lang="fr-CH" altLang="en-US" dirty="0">
              <a:latin typeface="Calibri" panose="020F0502020204030204" pitchFamily="34" charset="0"/>
            </a:endParaRPr>
          </a:p>
          <a:p>
            <a:pPr marL="457200" lvl="1" indent="0">
              <a:buNone/>
            </a:pPr>
            <a:endParaRPr lang="en-US" altLang="en-US" dirty="0" smtClean="0">
              <a:latin typeface="Calibri" panose="020F0502020204030204" pitchFamily="34" charset="0"/>
            </a:endParaRPr>
          </a:p>
        </p:txBody>
      </p:sp>
      <p:sp>
        <p:nvSpPr>
          <p:cNvPr id="6148" name="Slide Number Placeholder 3"/>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fld id="{2FCACABE-0E9F-4B79-9F72-811BC481EAC6}" type="slidenum">
              <a:rPr lang="en-US" altLang="en-US" sz="1600" smtClean="0">
                <a:solidFill>
                  <a:schemeClr val="bg1"/>
                </a:solidFill>
                <a:latin typeface="Arial Black" pitchFamily="34" charset="0"/>
              </a:rPr>
              <a:pPr eaLnBrk="1" hangingPunct="1"/>
              <a:t>17</a:t>
            </a:fld>
            <a:endParaRPr lang="en-US" altLang="en-US" sz="1600" smtClean="0">
              <a:solidFill>
                <a:schemeClr val="bg1"/>
              </a:solidFill>
              <a:latin typeface="Arial Black"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538" y="2204864"/>
            <a:ext cx="223782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3131840" y="341784"/>
            <a:ext cx="5842992" cy="1143000"/>
          </a:xfrm>
        </p:spPr>
        <p:txBody>
          <a:bodyPr/>
          <a:lstStyle/>
          <a:p>
            <a:pPr algn="r"/>
            <a:r>
              <a:rPr lang="fr-CH" sz="4000" b="1" dirty="0" err="1" smtClean="0">
                <a:solidFill>
                  <a:schemeClr val="bg1"/>
                </a:solidFill>
                <a:latin typeface="Gill Sans MT" panose="020B0502020104020203" pitchFamily="34" charset="0"/>
              </a:rPr>
              <a:t>Iniciativas</a:t>
            </a:r>
            <a:r>
              <a:rPr lang="fr-CH" sz="4000" b="1" dirty="0" smtClean="0">
                <a:solidFill>
                  <a:schemeClr val="bg1"/>
                </a:solidFill>
                <a:latin typeface="Gill Sans MT" panose="020B0502020104020203" pitchFamily="34" charset="0"/>
              </a:rPr>
              <a:t> de OIM</a:t>
            </a:r>
            <a:endParaRPr lang="en-US" sz="4000" b="1" dirty="0">
              <a:solidFill>
                <a:schemeClr val="bg1"/>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bwMode="auto">
          <a:xfrm>
            <a:off x="467544" y="1601416"/>
            <a:ext cx="4608512" cy="4896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CH" altLang="en-US" sz="2800" dirty="0" err="1" smtClean="0"/>
              <a:t>Entender</a:t>
            </a:r>
            <a:r>
              <a:rPr lang="fr-CH" altLang="en-US" sz="2800" dirty="0" smtClean="0"/>
              <a:t> la </a:t>
            </a:r>
            <a:r>
              <a:rPr lang="fr-CH" altLang="en-US" sz="2800" dirty="0" err="1" smtClean="0"/>
              <a:t>vulnerabilidad</a:t>
            </a:r>
            <a:r>
              <a:rPr lang="fr-CH" altLang="en-US" sz="2800" dirty="0" smtClean="0"/>
              <a:t> </a:t>
            </a:r>
            <a:r>
              <a:rPr lang="fr-CH" altLang="en-US" sz="2800" dirty="0" err="1" smtClean="0"/>
              <a:t>por</a:t>
            </a:r>
            <a:r>
              <a:rPr lang="fr-CH" altLang="en-US" sz="2800" dirty="0" smtClean="0"/>
              <a:t> medio de la </a:t>
            </a:r>
            <a:r>
              <a:rPr lang="fr-CH" altLang="en-US" sz="2800" dirty="0" err="1" smtClean="0"/>
              <a:t>recolección</a:t>
            </a:r>
            <a:r>
              <a:rPr lang="fr-CH" altLang="en-US" sz="2800" dirty="0" smtClean="0"/>
              <a:t> de </a:t>
            </a:r>
            <a:r>
              <a:rPr lang="fr-CH" altLang="en-US" sz="2800" dirty="0" err="1" smtClean="0"/>
              <a:t>datos</a:t>
            </a:r>
            <a:r>
              <a:rPr lang="fr-CH" altLang="en-US" sz="2800" dirty="0" smtClean="0"/>
              <a:t> en </a:t>
            </a:r>
            <a:r>
              <a:rPr lang="fr-CH" altLang="en-US" sz="2800" dirty="0" err="1" smtClean="0"/>
              <a:t>situaciones</a:t>
            </a:r>
            <a:r>
              <a:rPr lang="fr-CH" altLang="en-US" sz="2800" dirty="0" smtClean="0"/>
              <a:t> de </a:t>
            </a:r>
            <a:r>
              <a:rPr lang="fr-CH" altLang="en-US" sz="2800" dirty="0" err="1" smtClean="0"/>
              <a:t>desplazamiento</a:t>
            </a:r>
            <a:r>
              <a:rPr lang="fr-CH" altLang="en-US" sz="2800" dirty="0" smtClean="0"/>
              <a:t> </a:t>
            </a:r>
          </a:p>
          <a:p>
            <a:r>
              <a:rPr lang="fr-CH" altLang="en-US" sz="2800" dirty="0" err="1" smtClean="0"/>
              <a:t>Matriz</a:t>
            </a:r>
            <a:r>
              <a:rPr lang="fr-CH" altLang="en-US" sz="2800" dirty="0" smtClean="0"/>
              <a:t> de </a:t>
            </a:r>
            <a:r>
              <a:rPr lang="fr-CH" altLang="en-US" sz="2800" dirty="0" err="1" smtClean="0"/>
              <a:t>seguimiento</a:t>
            </a:r>
            <a:r>
              <a:rPr lang="fr-CH" altLang="en-US" sz="2800" dirty="0" smtClean="0"/>
              <a:t> de </a:t>
            </a:r>
            <a:r>
              <a:rPr lang="fr-CH" altLang="en-US" sz="2800" dirty="0" err="1" smtClean="0"/>
              <a:t>desplazados</a:t>
            </a:r>
            <a:r>
              <a:rPr lang="fr-CH" altLang="en-US" sz="2800" dirty="0" smtClean="0"/>
              <a:t> (DTM)</a:t>
            </a:r>
          </a:p>
          <a:p>
            <a:pPr lvl="1"/>
            <a:r>
              <a:rPr lang="fr-CH" altLang="en-US" sz="2400" dirty="0" smtClean="0"/>
              <a:t>Captura la </a:t>
            </a:r>
            <a:r>
              <a:rPr lang="fr-CH" altLang="en-US" sz="2400" dirty="0" err="1" smtClean="0"/>
              <a:t>evolución</a:t>
            </a:r>
            <a:r>
              <a:rPr lang="fr-CH" altLang="en-US" sz="2400" dirty="0" smtClean="0"/>
              <a:t> de los </a:t>
            </a:r>
            <a:r>
              <a:rPr lang="fr-CH" altLang="en-US" sz="2400" dirty="0" err="1" smtClean="0"/>
              <a:t>números</a:t>
            </a:r>
            <a:r>
              <a:rPr lang="fr-CH" altLang="en-US" sz="2400" dirty="0" smtClean="0"/>
              <a:t> y </a:t>
            </a:r>
            <a:r>
              <a:rPr lang="fr-CH" altLang="en-US" sz="2400" dirty="0" err="1" smtClean="0"/>
              <a:t>flujos</a:t>
            </a:r>
            <a:r>
              <a:rPr lang="fr-CH" altLang="en-US" sz="2400" dirty="0" smtClean="0"/>
              <a:t> de </a:t>
            </a:r>
            <a:r>
              <a:rPr lang="fr-CH" altLang="en-US" sz="2400" dirty="0" err="1" smtClean="0"/>
              <a:t>personas</a:t>
            </a:r>
            <a:r>
              <a:rPr lang="fr-CH" altLang="en-US" sz="2400" dirty="0" smtClean="0"/>
              <a:t> </a:t>
            </a:r>
            <a:r>
              <a:rPr lang="fr-CH" altLang="en-US" sz="2400" dirty="0" err="1" smtClean="0"/>
              <a:t>desplazadas</a:t>
            </a:r>
            <a:r>
              <a:rPr lang="fr-CH" altLang="en-US" sz="2400" dirty="0" smtClean="0"/>
              <a:t>.</a:t>
            </a:r>
          </a:p>
        </p:txBody>
      </p:sp>
      <p:sp>
        <p:nvSpPr>
          <p:cNvPr id="9220" name="Slide Number Placeholder 3"/>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fld id="{F3A2D6C0-4B1A-423E-B154-F01821A7D84E}" type="slidenum">
              <a:rPr lang="en-US" altLang="en-US" sz="1600" smtClean="0">
                <a:solidFill>
                  <a:schemeClr val="bg1"/>
                </a:solidFill>
                <a:latin typeface="Arial Black" pitchFamily="34" charset="0"/>
              </a:rPr>
              <a:pPr eaLnBrk="1" hangingPunct="1"/>
              <a:t>18</a:t>
            </a:fld>
            <a:endParaRPr lang="en-US" altLang="en-US" sz="1600" smtClean="0">
              <a:solidFill>
                <a:schemeClr val="bg1"/>
              </a:solidFill>
              <a:latin typeface="Arial Black"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484784"/>
            <a:ext cx="341116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3131840" y="341784"/>
            <a:ext cx="5842992" cy="1143000"/>
          </a:xfrm>
        </p:spPr>
        <p:txBody>
          <a:bodyPr/>
          <a:lstStyle/>
          <a:p>
            <a:pPr algn="r"/>
            <a:r>
              <a:rPr lang="fr-CH" sz="4000" b="1" dirty="0" err="1" smtClean="0">
                <a:solidFill>
                  <a:schemeClr val="bg1"/>
                </a:solidFill>
                <a:latin typeface="Gill Sans MT" panose="020B0502020104020203" pitchFamily="34" charset="0"/>
              </a:rPr>
              <a:t>Iniciativas</a:t>
            </a:r>
            <a:r>
              <a:rPr lang="fr-CH" sz="4000" b="1" dirty="0" smtClean="0">
                <a:solidFill>
                  <a:schemeClr val="bg1"/>
                </a:solidFill>
                <a:latin typeface="Gill Sans MT" panose="020B0502020104020203" pitchFamily="34" charset="0"/>
              </a:rPr>
              <a:t> de OIM</a:t>
            </a:r>
            <a:endParaRPr lang="en-US" sz="4000" b="1" dirty="0">
              <a:solidFill>
                <a:schemeClr val="bg1"/>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678"/>
            <a:ext cx="1041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54120" y="381000"/>
            <a:ext cx="7194479" cy="8698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lnSpc>
                <a:spcPct val="100000"/>
              </a:lnSpc>
              <a:spcBef>
                <a:spcPts val="0"/>
              </a:spcBef>
              <a:spcAft>
                <a:spcPts val="0"/>
              </a:spcAft>
            </a:pPr>
            <a:r>
              <a:rPr lang="en-US" sz="4000" dirty="0" smtClean="0">
                <a:solidFill>
                  <a:prstClr val="white"/>
                </a:solidFill>
              </a:rPr>
              <a:t>MCOF</a:t>
            </a:r>
            <a:r>
              <a:rPr lang="en-US" sz="2000" dirty="0" smtClean="0">
                <a:solidFill>
                  <a:prstClr val="white"/>
                </a:solidFill>
              </a:rPr>
              <a:t> – </a:t>
            </a:r>
            <a:r>
              <a:rPr lang="en-US" sz="2000" dirty="0" err="1" smtClean="0">
                <a:solidFill>
                  <a:prstClr val="white"/>
                </a:solidFill>
              </a:rPr>
              <a:t>Herramienta</a:t>
            </a:r>
            <a:r>
              <a:rPr lang="en-US" sz="2000" dirty="0" smtClean="0">
                <a:solidFill>
                  <a:prstClr val="white"/>
                </a:solidFill>
              </a:rPr>
              <a:t> de </a:t>
            </a:r>
            <a:r>
              <a:rPr lang="en-US" sz="2000" dirty="0" err="1" smtClean="0">
                <a:solidFill>
                  <a:prstClr val="white"/>
                </a:solidFill>
              </a:rPr>
              <a:t>Planificacion</a:t>
            </a:r>
            <a:r>
              <a:rPr lang="en-US" sz="2000" dirty="0" smtClean="0">
                <a:solidFill>
                  <a:prstClr val="white"/>
                </a:solidFill>
              </a:rPr>
              <a:t> </a:t>
            </a:r>
            <a:r>
              <a:rPr lang="en-US" sz="2000" dirty="0" err="1" smtClean="0">
                <a:solidFill>
                  <a:prstClr val="white"/>
                </a:solidFill>
              </a:rPr>
              <a:t>Estrategica</a:t>
            </a:r>
            <a:r>
              <a:rPr lang="en-US" sz="2000" dirty="0" smtClean="0">
                <a:solidFill>
                  <a:prstClr val="white"/>
                </a:solidFill>
              </a:rPr>
              <a:t> para </a:t>
            </a:r>
            <a:r>
              <a:rPr lang="en-US" sz="2000" dirty="0" err="1" smtClean="0">
                <a:solidFill>
                  <a:prstClr val="white"/>
                </a:solidFill>
              </a:rPr>
              <a:t>una</a:t>
            </a:r>
            <a:r>
              <a:rPr lang="en-US" sz="2000" dirty="0" smtClean="0">
                <a:solidFill>
                  <a:prstClr val="white"/>
                </a:solidFill>
              </a:rPr>
              <a:t> </a:t>
            </a:r>
            <a:r>
              <a:rPr lang="en-US" sz="2000" dirty="0" err="1" smtClean="0">
                <a:solidFill>
                  <a:prstClr val="white"/>
                </a:solidFill>
              </a:rPr>
              <a:t>Respuesta</a:t>
            </a:r>
            <a:r>
              <a:rPr lang="en-US" sz="2000" dirty="0" smtClean="0">
                <a:solidFill>
                  <a:prstClr val="white"/>
                </a:solidFill>
              </a:rPr>
              <a:t> a la </a:t>
            </a:r>
            <a:r>
              <a:rPr lang="en-US" sz="2000" dirty="0" err="1" smtClean="0">
                <a:solidFill>
                  <a:prstClr val="white"/>
                </a:solidFill>
              </a:rPr>
              <a:t>Movilidad</a:t>
            </a:r>
            <a:r>
              <a:rPr lang="en-US" sz="2000" dirty="0" smtClean="0">
                <a:solidFill>
                  <a:prstClr val="white"/>
                </a:solidFill>
              </a:rPr>
              <a:t> Humana </a:t>
            </a:r>
            <a:r>
              <a:rPr lang="en-US" sz="2000" dirty="0" err="1" smtClean="0">
                <a:solidFill>
                  <a:prstClr val="white"/>
                </a:solidFill>
              </a:rPr>
              <a:t>en</a:t>
            </a:r>
            <a:r>
              <a:rPr lang="en-US" sz="2000" dirty="0" smtClean="0">
                <a:solidFill>
                  <a:prstClr val="white"/>
                </a:solidFill>
              </a:rPr>
              <a:t> </a:t>
            </a:r>
            <a:r>
              <a:rPr lang="en-US" sz="2000" dirty="0" err="1" smtClean="0">
                <a:solidFill>
                  <a:prstClr val="white"/>
                </a:solidFill>
              </a:rPr>
              <a:t>Situacion</a:t>
            </a:r>
            <a:r>
              <a:rPr lang="en-US" sz="2000" dirty="0" smtClean="0">
                <a:solidFill>
                  <a:prstClr val="white"/>
                </a:solidFill>
              </a:rPr>
              <a:t> de Crisis</a:t>
            </a:r>
            <a:endParaRPr lang="en-US" sz="2000" dirty="0">
              <a:solidFill>
                <a:prstClr val="white"/>
              </a:solidFill>
            </a:endParaRPr>
          </a:p>
        </p:txBody>
      </p:sp>
      <p:sp>
        <p:nvSpPr>
          <p:cNvPr id="7" name="Pentagon 6"/>
          <p:cNvSpPr/>
          <p:nvPr/>
        </p:nvSpPr>
        <p:spPr>
          <a:xfrm>
            <a:off x="762000" y="1828800"/>
            <a:ext cx="2819400" cy="7620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Concepto</a:t>
            </a:r>
            <a:endParaRPr lang="en-US" sz="1800" dirty="0">
              <a:solidFill>
                <a:prstClr val="black"/>
              </a:solidFill>
            </a:endParaRPr>
          </a:p>
        </p:txBody>
      </p:sp>
      <p:sp>
        <p:nvSpPr>
          <p:cNvPr id="8" name="Rectangle 7"/>
          <p:cNvSpPr/>
          <p:nvPr/>
        </p:nvSpPr>
        <p:spPr>
          <a:xfrm>
            <a:off x="4419600" y="1866900"/>
            <a:ext cx="4191000" cy="685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US" sz="1800" dirty="0" smtClean="0">
                <a:solidFill>
                  <a:prstClr val="black"/>
                </a:solidFill>
              </a:rPr>
              <a:t>Crisis </a:t>
            </a:r>
            <a:r>
              <a:rPr lang="en-US" sz="1800" dirty="0" err="1" smtClean="0">
                <a:solidFill>
                  <a:prstClr val="black"/>
                </a:solidFill>
              </a:rPr>
              <a:t>Migratoria</a:t>
            </a:r>
            <a:r>
              <a:rPr lang="en-US" sz="1800" dirty="0" smtClean="0">
                <a:solidFill>
                  <a:prstClr val="black"/>
                </a:solidFill>
              </a:rPr>
              <a:t>: </a:t>
            </a:r>
            <a:r>
              <a:rPr lang="en-US" sz="1800" dirty="0" err="1" smtClean="0">
                <a:solidFill>
                  <a:prstClr val="black"/>
                </a:solidFill>
              </a:rPr>
              <a:t>Flujos</a:t>
            </a:r>
            <a:r>
              <a:rPr lang="en-US" sz="1800" dirty="0" smtClean="0">
                <a:solidFill>
                  <a:prstClr val="black"/>
                </a:solidFill>
              </a:rPr>
              <a:t> </a:t>
            </a:r>
            <a:r>
              <a:rPr lang="en-US" sz="1800" dirty="0" err="1" smtClean="0">
                <a:solidFill>
                  <a:prstClr val="black"/>
                </a:solidFill>
              </a:rPr>
              <a:t>migratorios</a:t>
            </a:r>
            <a:r>
              <a:rPr lang="en-US" sz="1800" dirty="0" smtClean="0">
                <a:solidFill>
                  <a:prstClr val="black"/>
                </a:solidFill>
              </a:rPr>
              <a:t> </a:t>
            </a:r>
            <a:r>
              <a:rPr lang="en-US" sz="1800" dirty="0" err="1" smtClean="0">
                <a:solidFill>
                  <a:prstClr val="black"/>
                </a:solidFill>
              </a:rPr>
              <a:t>complejos-movilidad-vulnerabilidad</a:t>
            </a:r>
            <a:endParaRPr lang="en-US" sz="1800" dirty="0">
              <a:solidFill>
                <a:prstClr val="black"/>
              </a:solidFill>
            </a:endParaRPr>
          </a:p>
        </p:txBody>
      </p:sp>
      <p:sp>
        <p:nvSpPr>
          <p:cNvPr id="9" name="Pentagon 8"/>
          <p:cNvSpPr/>
          <p:nvPr/>
        </p:nvSpPr>
        <p:spPr>
          <a:xfrm>
            <a:off x="751726" y="2743200"/>
            <a:ext cx="2819400" cy="7620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Perspectiva</a:t>
            </a:r>
            <a:endParaRPr lang="en-US" sz="1800" dirty="0">
              <a:solidFill>
                <a:prstClr val="black"/>
              </a:solidFill>
            </a:endParaRPr>
          </a:p>
        </p:txBody>
      </p:sp>
      <p:sp>
        <p:nvSpPr>
          <p:cNvPr id="10" name="Pentagon 9"/>
          <p:cNvSpPr/>
          <p:nvPr/>
        </p:nvSpPr>
        <p:spPr>
          <a:xfrm>
            <a:off x="762000" y="3733800"/>
            <a:ext cx="2819400" cy="7620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Enfoque</a:t>
            </a:r>
            <a:endParaRPr lang="en-US" sz="1800" dirty="0">
              <a:solidFill>
                <a:prstClr val="black"/>
              </a:solidFill>
            </a:endParaRPr>
          </a:p>
        </p:txBody>
      </p:sp>
      <p:sp>
        <p:nvSpPr>
          <p:cNvPr id="12" name="Rectangle 11"/>
          <p:cNvSpPr/>
          <p:nvPr/>
        </p:nvSpPr>
        <p:spPr>
          <a:xfrm>
            <a:off x="4419600" y="2705100"/>
            <a:ext cx="4191000" cy="685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Intersectorial</a:t>
            </a:r>
            <a:r>
              <a:rPr lang="en-US" sz="1800" dirty="0" smtClean="0">
                <a:solidFill>
                  <a:prstClr val="black"/>
                </a:solidFill>
              </a:rPr>
              <a:t> </a:t>
            </a:r>
            <a:r>
              <a:rPr lang="en-US" sz="1800" dirty="0" err="1" smtClean="0">
                <a:solidFill>
                  <a:prstClr val="black"/>
                </a:solidFill>
              </a:rPr>
              <a:t>Practica</a:t>
            </a:r>
            <a:endParaRPr lang="en-US" sz="1800" dirty="0">
              <a:solidFill>
                <a:prstClr val="black"/>
              </a:solidFill>
            </a:endParaRPr>
          </a:p>
        </p:txBody>
      </p:sp>
      <p:sp>
        <p:nvSpPr>
          <p:cNvPr id="13" name="Rectangle 12"/>
          <p:cNvSpPr/>
          <p:nvPr/>
        </p:nvSpPr>
        <p:spPr>
          <a:xfrm>
            <a:off x="4419600" y="3683284"/>
            <a:ext cx="4267200" cy="81251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Integral:Analiza</a:t>
            </a:r>
            <a:r>
              <a:rPr lang="en-US" sz="1800" dirty="0" smtClean="0">
                <a:solidFill>
                  <a:prstClr val="black"/>
                </a:solidFill>
              </a:rPr>
              <a:t> </a:t>
            </a:r>
            <a:r>
              <a:rPr lang="en-US" sz="1800" dirty="0" err="1" smtClean="0">
                <a:solidFill>
                  <a:prstClr val="black"/>
                </a:solidFill>
              </a:rPr>
              <a:t>tipo</a:t>
            </a:r>
            <a:r>
              <a:rPr lang="en-US" sz="1800" dirty="0" smtClean="0">
                <a:solidFill>
                  <a:prstClr val="black"/>
                </a:solidFill>
              </a:rPr>
              <a:t> e </a:t>
            </a:r>
            <a:r>
              <a:rPr lang="en-US" sz="1800" dirty="0" err="1" smtClean="0">
                <a:solidFill>
                  <a:prstClr val="black"/>
                </a:solidFill>
              </a:rPr>
              <a:t>intensidad</a:t>
            </a:r>
            <a:r>
              <a:rPr lang="en-US" sz="1800" dirty="0" smtClean="0">
                <a:solidFill>
                  <a:prstClr val="black"/>
                </a:solidFill>
              </a:rPr>
              <a:t> de la crisis</a:t>
            </a:r>
          </a:p>
          <a:p>
            <a:pPr algn="ctr" fontAlgn="auto">
              <a:lnSpc>
                <a:spcPct val="100000"/>
              </a:lnSpc>
              <a:spcBef>
                <a:spcPts val="0"/>
              </a:spcBef>
              <a:spcAft>
                <a:spcPts val="0"/>
              </a:spcAft>
            </a:pPr>
            <a:r>
              <a:rPr lang="en-US" sz="1800" dirty="0" err="1" smtClean="0">
                <a:solidFill>
                  <a:prstClr val="black"/>
                </a:solidFill>
              </a:rPr>
              <a:t>Combina</a:t>
            </a:r>
            <a:r>
              <a:rPr lang="en-US" sz="1800" dirty="0" smtClean="0">
                <a:solidFill>
                  <a:prstClr val="black"/>
                </a:solidFill>
              </a:rPr>
              <a:t> </a:t>
            </a:r>
            <a:r>
              <a:rPr lang="en-US" sz="1800" dirty="0" err="1" smtClean="0">
                <a:solidFill>
                  <a:prstClr val="black"/>
                </a:solidFill>
              </a:rPr>
              <a:t>sectores</a:t>
            </a:r>
            <a:r>
              <a:rPr lang="en-US" sz="1800" dirty="0" smtClean="0">
                <a:solidFill>
                  <a:prstClr val="black"/>
                </a:solidFill>
              </a:rPr>
              <a:t> </a:t>
            </a:r>
            <a:r>
              <a:rPr lang="en-US" sz="1800" dirty="0" err="1" smtClean="0">
                <a:solidFill>
                  <a:prstClr val="black"/>
                </a:solidFill>
              </a:rPr>
              <a:t>humanitarios</a:t>
            </a:r>
            <a:r>
              <a:rPr lang="en-US" sz="1800" dirty="0" smtClean="0">
                <a:solidFill>
                  <a:prstClr val="black"/>
                </a:solidFill>
              </a:rPr>
              <a:t> </a:t>
            </a:r>
            <a:r>
              <a:rPr lang="en-US" sz="1800" dirty="0" err="1" smtClean="0">
                <a:solidFill>
                  <a:prstClr val="black"/>
                </a:solidFill>
              </a:rPr>
              <a:t>tradicionales</a:t>
            </a:r>
            <a:r>
              <a:rPr lang="en-US" sz="1800" dirty="0" smtClean="0">
                <a:solidFill>
                  <a:prstClr val="black"/>
                </a:solidFill>
              </a:rPr>
              <a:t> y no </a:t>
            </a:r>
            <a:r>
              <a:rPr lang="en-US" sz="1800" dirty="0" err="1" smtClean="0">
                <a:solidFill>
                  <a:prstClr val="black"/>
                </a:solidFill>
              </a:rPr>
              <a:t>tradicionales</a:t>
            </a:r>
            <a:endParaRPr lang="en-US" sz="1800" dirty="0">
              <a:solidFill>
                <a:prstClr val="black"/>
              </a:solidFill>
            </a:endParaRPr>
          </a:p>
        </p:txBody>
      </p:sp>
      <p:sp>
        <p:nvSpPr>
          <p:cNvPr id="14" name="Pentagon 13"/>
          <p:cNvSpPr/>
          <p:nvPr/>
        </p:nvSpPr>
        <p:spPr>
          <a:xfrm>
            <a:off x="762000" y="4800600"/>
            <a:ext cx="2819400" cy="7620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Implementacion</a:t>
            </a:r>
            <a:endParaRPr lang="en-US" sz="1800" dirty="0">
              <a:solidFill>
                <a:prstClr val="black"/>
              </a:solidFill>
            </a:endParaRPr>
          </a:p>
        </p:txBody>
      </p:sp>
      <p:sp>
        <p:nvSpPr>
          <p:cNvPr id="16" name="Rectangle 15"/>
          <p:cNvSpPr/>
          <p:nvPr/>
        </p:nvSpPr>
        <p:spPr>
          <a:xfrm>
            <a:off x="4419600" y="4800600"/>
            <a:ext cx="4267200" cy="838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Pilares</a:t>
            </a:r>
            <a:r>
              <a:rPr lang="en-US" sz="1800" dirty="0" smtClean="0">
                <a:solidFill>
                  <a:prstClr val="black"/>
                </a:solidFill>
              </a:rPr>
              <a:t>: 1) </a:t>
            </a:r>
            <a:r>
              <a:rPr lang="en-US" sz="1800" dirty="0" err="1" smtClean="0">
                <a:solidFill>
                  <a:prstClr val="black"/>
                </a:solidFill>
              </a:rPr>
              <a:t>Fases</a:t>
            </a:r>
            <a:r>
              <a:rPr lang="en-US" sz="1800" dirty="0" smtClean="0">
                <a:solidFill>
                  <a:prstClr val="black"/>
                </a:solidFill>
              </a:rPr>
              <a:t> (antes, </a:t>
            </a:r>
            <a:r>
              <a:rPr lang="en-US" sz="1800" dirty="0" err="1" smtClean="0">
                <a:solidFill>
                  <a:prstClr val="black"/>
                </a:solidFill>
              </a:rPr>
              <a:t>durante</a:t>
            </a:r>
            <a:r>
              <a:rPr lang="en-US" sz="1800" dirty="0" smtClean="0">
                <a:solidFill>
                  <a:prstClr val="black"/>
                </a:solidFill>
              </a:rPr>
              <a:t> y </a:t>
            </a:r>
            <a:r>
              <a:rPr lang="en-US" sz="1800" dirty="0" err="1" smtClean="0">
                <a:solidFill>
                  <a:prstClr val="black"/>
                </a:solidFill>
              </a:rPr>
              <a:t>despues</a:t>
            </a:r>
            <a:r>
              <a:rPr lang="en-US" sz="1800" dirty="0" smtClean="0">
                <a:solidFill>
                  <a:prstClr val="black"/>
                </a:solidFill>
              </a:rPr>
              <a:t>)</a:t>
            </a:r>
          </a:p>
          <a:p>
            <a:pPr algn="ctr" fontAlgn="auto">
              <a:lnSpc>
                <a:spcPct val="100000"/>
              </a:lnSpc>
              <a:spcBef>
                <a:spcPts val="0"/>
              </a:spcBef>
              <a:spcAft>
                <a:spcPts val="0"/>
              </a:spcAft>
            </a:pPr>
            <a:r>
              <a:rPr lang="en-US" sz="1800" dirty="0" smtClean="0">
                <a:solidFill>
                  <a:prstClr val="black"/>
                </a:solidFill>
              </a:rPr>
              <a:t>2) </a:t>
            </a:r>
            <a:r>
              <a:rPr lang="en-US" sz="1800" dirty="0" err="1" smtClean="0">
                <a:solidFill>
                  <a:prstClr val="black"/>
                </a:solidFill>
              </a:rPr>
              <a:t>Sectores</a:t>
            </a:r>
            <a:r>
              <a:rPr lang="en-US" sz="1800" dirty="0" smtClean="0">
                <a:solidFill>
                  <a:prstClr val="black"/>
                </a:solidFill>
              </a:rPr>
              <a:t> de </a:t>
            </a:r>
            <a:r>
              <a:rPr lang="en-US" sz="1800" dirty="0" err="1" smtClean="0">
                <a:solidFill>
                  <a:prstClr val="black"/>
                </a:solidFill>
              </a:rPr>
              <a:t>Asistencia</a:t>
            </a:r>
            <a:r>
              <a:rPr lang="en-US" sz="1800" dirty="0" smtClean="0">
                <a:solidFill>
                  <a:prstClr val="black"/>
                </a:solidFill>
              </a:rPr>
              <a:t> (15)</a:t>
            </a:r>
          </a:p>
          <a:p>
            <a:pPr algn="ctr" fontAlgn="auto">
              <a:lnSpc>
                <a:spcPct val="100000"/>
              </a:lnSpc>
              <a:spcBef>
                <a:spcPts val="0"/>
              </a:spcBef>
              <a:spcAft>
                <a:spcPts val="0"/>
              </a:spcAft>
            </a:pPr>
            <a:r>
              <a:rPr lang="en-US" sz="1800" dirty="0" smtClean="0">
                <a:solidFill>
                  <a:prstClr val="black"/>
                </a:solidFill>
              </a:rPr>
              <a:t>3) </a:t>
            </a:r>
            <a:r>
              <a:rPr lang="en-US" sz="1800" dirty="0" err="1" smtClean="0">
                <a:solidFill>
                  <a:prstClr val="black"/>
                </a:solidFill>
              </a:rPr>
              <a:t>Vinculos</a:t>
            </a:r>
            <a:r>
              <a:rPr lang="en-US" sz="1800" dirty="0" smtClean="0">
                <a:solidFill>
                  <a:prstClr val="black"/>
                </a:solidFill>
              </a:rPr>
              <a:t> con </a:t>
            </a:r>
            <a:r>
              <a:rPr lang="en-US" sz="1800" dirty="0" err="1" smtClean="0">
                <a:solidFill>
                  <a:prstClr val="black"/>
                </a:solidFill>
              </a:rPr>
              <a:t>sistemas</a:t>
            </a:r>
            <a:r>
              <a:rPr lang="en-US" sz="1800" dirty="0" smtClean="0">
                <a:solidFill>
                  <a:prstClr val="black"/>
                </a:solidFill>
              </a:rPr>
              <a:t> de </a:t>
            </a:r>
            <a:r>
              <a:rPr lang="en-US" sz="1800" dirty="0" err="1" smtClean="0">
                <a:solidFill>
                  <a:prstClr val="black"/>
                </a:solidFill>
              </a:rPr>
              <a:t>respuesta</a:t>
            </a:r>
            <a:endParaRPr lang="en-US" sz="1800" dirty="0">
              <a:solidFill>
                <a:prstClr val="black"/>
              </a:solidFill>
            </a:endParaRPr>
          </a:p>
        </p:txBody>
      </p:sp>
    </p:spTree>
    <p:extLst>
      <p:ext uri="{BB962C8B-B14F-4D97-AF65-F5344CB8AC3E}">
        <p14:creationId xmlns:p14="http://schemas.microsoft.com/office/powerpoint/2010/main" val="27735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7344816" cy="1143000"/>
          </a:xfrm>
        </p:spPr>
        <p:txBody>
          <a:bodyPr/>
          <a:lstStyle/>
          <a:p>
            <a:r>
              <a:rPr lang="es-CR" sz="4000" b="1" dirty="0" smtClean="0">
                <a:solidFill>
                  <a:schemeClr val="bg1"/>
                </a:solidFill>
                <a:latin typeface="Gill Sans MT" panose="020B0502020104020203" pitchFamily="34" charset="0"/>
              </a:rPr>
              <a:t>Objetivos de la presentación</a:t>
            </a:r>
            <a:endParaRPr lang="en-US" sz="4000" b="1" dirty="0">
              <a:solidFill>
                <a:schemeClr val="bg1"/>
              </a:solidFill>
              <a:latin typeface="Gill Sans MT" panose="020B0502020104020203" pitchFamily="34" charset="0"/>
            </a:endParaRPr>
          </a:p>
        </p:txBody>
      </p:sp>
      <p:sp>
        <p:nvSpPr>
          <p:cNvPr id="3" name="Content Placeholder 2"/>
          <p:cNvSpPr>
            <a:spLocks noGrp="1"/>
          </p:cNvSpPr>
          <p:nvPr>
            <p:ph sz="half" idx="1"/>
          </p:nvPr>
        </p:nvSpPr>
        <p:spPr>
          <a:xfrm>
            <a:off x="457200" y="764704"/>
            <a:ext cx="8229600" cy="2185988"/>
          </a:xfrm>
        </p:spPr>
        <p:txBody>
          <a:bodyPr/>
          <a:lstStyle/>
          <a:p>
            <a:endParaRPr lang="fr-CH" dirty="0" smtClean="0">
              <a:latin typeface="Calibri" panose="020F0502020204030204" pitchFamily="34" charset="0"/>
            </a:endParaRPr>
          </a:p>
          <a:p>
            <a:endParaRPr lang="fr-CH" dirty="0">
              <a:latin typeface="Calibri" panose="020F0502020204030204" pitchFamily="34" charset="0"/>
            </a:endParaRPr>
          </a:p>
          <a:p>
            <a:r>
              <a:rPr lang="fr-CH" b="1" dirty="0" err="1" smtClean="0">
                <a:latin typeface="Calibri" panose="020F0502020204030204" pitchFamily="34" charset="0"/>
              </a:rPr>
              <a:t>Objetivos</a:t>
            </a:r>
            <a:r>
              <a:rPr lang="fr-CH" dirty="0" smtClean="0">
                <a:latin typeface="Calibri" panose="020F0502020204030204" pitchFamily="34" charset="0"/>
              </a:rPr>
              <a:t> de la </a:t>
            </a:r>
            <a:r>
              <a:rPr lang="fr-CH" dirty="0" err="1" smtClean="0">
                <a:latin typeface="Calibri" panose="020F0502020204030204" pitchFamily="34" charset="0"/>
              </a:rPr>
              <a:t>presentación</a:t>
            </a:r>
            <a:r>
              <a:rPr lang="fr-CH" dirty="0" smtClean="0">
                <a:latin typeface="Calibri" panose="020F0502020204030204" pitchFamily="34" charset="0"/>
              </a:rPr>
              <a:t>:</a:t>
            </a:r>
          </a:p>
          <a:p>
            <a:endParaRPr lang="fr-CH" dirty="0" smtClean="0">
              <a:latin typeface="Calibri" panose="020F0502020204030204" pitchFamily="34" charset="0"/>
            </a:endParaRPr>
          </a:p>
          <a:p>
            <a:pPr lvl="1"/>
            <a:r>
              <a:rPr lang="fr-CH" dirty="0" err="1" smtClean="0">
                <a:latin typeface="Calibri" panose="020F0502020204030204" pitchFamily="34" charset="0"/>
              </a:rPr>
              <a:t>Exponer</a:t>
            </a:r>
            <a:r>
              <a:rPr lang="fr-CH" dirty="0" smtClean="0">
                <a:latin typeface="Calibri" panose="020F0502020204030204" pitchFamily="34" charset="0"/>
              </a:rPr>
              <a:t> </a:t>
            </a:r>
            <a:r>
              <a:rPr lang="fr-CH" dirty="0" err="1" smtClean="0">
                <a:latin typeface="Calibri" panose="020F0502020204030204" pitchFamily="34" charset="0"/>
              </a:rPr>
              <a:t>brevemente</a:t>
            </a:r>
            <a:r>
              <a:rPr lang="fr-CH" dirty="0" smtClean="0">
                <a:latin typeface="Calibri" panose="020F0502020204030204" pitchFamily="34" charset="0"/>
              </a:rPr>
              <a:t> la </a:t>
            </a:r>
            <a:r>
              <a:rPr lang="fr-CH" b="1" dirty="0" err="1" smtClean="0">
                <a:latin typeface="Calibri" panose="020F0502020204030204" pitchFamily="34" charset="0"/>
              </a:rPr>
              <a:t>experiencia</a:t>
            </a:r>
            <a:r>
              <a:rPr lang="fr-CH" dirty="0" smtClean="0">
                <a:latin typeface="Calibri" panose="020F0502020204030204" pitchFamily="34" charset="0"/>
              </a:rPr>
              <a:t> de la </a:t>
            </a:r>
            <a:r>
              <a:rPr lang="fr-CH" b="1" dirty="0" smtClean="0">
                <a:latin typeface="Calibri" panose="020F0502020204030204" pitchFamily="34" charset="0"/>
              </a:rPr>
              <a:t>OIM</a:t>
            </a:r>
            <a:r>
              <a:rPr lang="fr-CH" dirty="0" smtClean="0">
                <a:latin typeface="Calibri" panose="020F0502020204030204" pitchFamily="34" charset="0"/>
              </a:rPr>
              <a:t> en el </a:t>
            </a:r>
            <a:r>
              <a:rPr lang="fr-CH" dirty="0" err="1" smtClean="0">
                <a:latin typeface="Calibri" panose="020F0502020204030204" pitchFamily="34" charset="0"/>
              </a:rPr>
              <a:t>tema</a:t>
            </a:r>
            <a:r>
              <a:rPr lang="fr-CH" dirty="0" smtClean="0">
                <a:latin typeface="Calibri" panose="020F0502020204030204" pitchFamily="34" charset="0"/>
              </a:rPr>
              <a:t> de </a:t>
            </a:r>
            <a:r>
              <a:rPr lang="fr-CH" dirty="0" err="1" smtClean="0">
                <a:latin typeface="Calibri" panose="020F0502020204030204" pitchFamily="34" charset="0"/>
              </a:rPr>
              <a:t>movilidad</a:t>
            </a:r>
            <a:r>
              <a:rPr lang="fr-CH" dirty="0" smtClean="0">
                <a:latin typeface="Calibri" panose="020F0502020204030204" pitchFamily="34" charset="0"/>
              </a:rPr>
              <a:t> </a:t>
            </a:r>
            <a:r>
              <a:rPr lang="fr-CH" dirty="0" err="1" smtClean="0">
                <a:latin typeface="Calibri" panose="020F0502020204030204" pitchFamily="34" charset="0"/>
              </a:rPr>
              <a:t>fronteriza</a:t>
            </a:r>
            <a:r>
              <a:rPr lang="fr-CH" dirty="0" smtClean="0">
                <a:latin typeface="Calibri" panose="020F0502020204030204" pitchFamily="34" charset="0"/>
              </a:rPr>
              <a:t> en el </a:t>
            </a:r>
            <a:r>
              <a:rPr lang="fr-CH" dirty="0" err="1" smtClean="0">
                <a:latin typeface="Calibri" panose="020F0502020204030204" pitchFamily="34" charset="0"/>
              </a:rPr>
              <a:t>contexto</a:t>
            </a:r>
            <a:r>
              <a:rPr lang="fr-CH" dirty="0" smtClean="0">
                <a:latin typeface="Calibri" panose="020F0502020204030204" pitchFamily="34" charset="0"/>
              </a:rPr>
              <a:t> de </a:t>
            </a:r>
            <a:r>
              <a:rPr lang="fr-CH" dirty="0" err="1" smtClean="0">
                <a:latin typeface="Calibri" panose="020F0502020204030204" pitchFamily="34" charset="0"/>
              </a:rPr>
              <a:t>desastres</a:t>
            </a:r>
            <a:r>
              <a:rPr lang="fr-CH" dirty="0" smtClean="0">
                <a:latin typeface="Calibri" panose="020F0502020204030204" pitchFamily="34" charset="0"/>
              </a:rPr>
              <a:t> </a:t>
            </a:r>
            <a:r>
              <a:rPr lang="fr-CH" dirty="0" err="1" smtClean="0">
                <a:latin typeface="Calibri" panose="020F0502020204030204" pitchFamily="34" charset="0"/>
              </a:rPr>
              <a:t>como</a:t>
            </a:r>
            <a:r>
              <a:rPr lang="fr-CH" dirty="0" smtClean="0">
                <a:latin typeface="Calibri" panose="020F0502020204030204" pitchFamily="34" charset="0"/>
              </a:rPr>
              <a:t> </a:t>
            </a:r>
            <a:r>
              <a:rPr lang="fr-CH" dirty="0" err="1" smtClean="0">
                <a:latin typeface="Calibri" panose="020F0502020204030204" pitchFamily="34" charset="0"/>
              </a:rPr>
              <a:t>insumo</a:t>
            </a:r>
            <a:r>
              <a:rPr lang="fr-CH" dirty="0" smtClean="0">
                <a:latin typeface="Calibri" panose="020F0502020204030204" pitchFamily="34" charset="0"/>
              </a:rPr>
              <a:t> </a:t>
            </a:r>
            <a:r>
              <a:rPr lang="es-CR" dirty="0" smtClean="0">
                <a:latin typeface="Calibri" panose="020F0502020204030204" pitchFamily="34" charset="0"/>
              </a:rPr>
              <a:t>útil para el </a:t>
            </a:r>
            <a:r>
              <a:rPr lang="es-CR" b="1" dirty="0" smtClean="0">
                <a:latin typeface="Calibri" panose="020F0502020204030204" pitchFamily="34" charset="0"/>
              </a:rPr>
              <a:t>desarrollo de reflexión y políticas </a:t>
            </a:r>
            <a:r>
              <a:rPr lang="es-CR" dirty="0" smtClean="0">
                <a:latin typeface="Calibri" panose="020F0502020204030204" pitchFamily="34" charset="0"/>
              </a:rPr>
              <a:t>en la materia.</a:t>
            </a:r>
            <a:endParaRPr lang="en-US"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US" altLang="en-US" smtClean="0"/>
              <a:pPr>
                <a:defRPr/>
              </a:pPr>
              <a:t>2</a:t>
            </a:fld>
            <a:endParaRPr lang="en-US" altLang="en-US"/>
          </a:p>
        </p:txBody>
      </p:sp>
    </p:spTree>
    <p:extLst>
      <p:ext uri="{BB962C8B-B14F-4D97-AF65-F5344CB8AC3E}">
        <p14:creationId xmlns:p14="http://schemas.microsoft.com/office/powerpoint/2010/main" val="1074735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04" y="1278026"/>
            <a:ext cx="6282674" cy="542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678"/>
            <a:ext cx="1041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2404" y="218134"/>
            <a:ext cx="7446196" cy="1231106"/>
          </a:xfrm>
          <a:prstGeom prst="rect">
            <a:avLst/>
          </a:prstGeom>
          <a:noFill/>
        </p:spPr>
        <p:txBody>
          <a:bodyPr wrap="square" rtlCol="0">
            <a:spAutoFit/>
          </a:bodyPr>
          <a:lstStyle/>
          <a:p>
            <a:pPr fontAlgn="auto">
              <a:lnSpc>
                <a:spcPct val="100000"/>
              </a:lnSpc>
              <a:spcBef>
                <a:spcPts val="0"/>
              </a:spcBef>
              <a:spcAft>
                <a:spcPts val="0"/>
              </a:spcAft>
            </a:pPr>
            <a:r>
              <a:rPr lang="en-US" sz="2000" b="1" dirty="0" err="1" smtClean="0">
                <a:solidFill>
                  <a:prstClr val="black"/>
                </a:solidFill>
                <a:latin typeface="Calibri"/>
              </a:rPr>
              <a:t>Diagrama</a:t>
            </a:r>
            <a:r>
              <a:rPr lang="en-US" sz="2000" b="1" dirty="0" smtClean="0">
                <a:solidFill>
                  <a:prstClr val="black"/>
                </a:solidFill>
                <a:latin typeface="Calibri"/>
              </a:rPr>
              <a:t> de los </a:t>
            </a:r>
            <a:r>
              <a:rPr lang="en-US" sz="2000" b="1" dirty="0" err="1" smtClean="0">
                <a:solidFill>
                  <a:prstClr val="black"/>
                </a:solidFill>
                <a:latin typeface="Calibri"/>
              </a:rPr>
              <a:t>Sectores</a:t>
            </a:r>
            <a:r>
              <a:rPr lang="en-US" sz="1800" dirty="0" smtClean="0">
                <a:solidFill>
                  <a:prstClr val="black"/>
                </a:solidFill>
                <a:latin typeface="Calibri"/>
              </a:rPr>
              <a:t>:  15 </a:t>
            </a:r>
            <a:r>
              <a:rPr lang="en-US" sz="1800" dirty="0" err="1" smtClean="0">
                <a:solidFill>
                  <a:prstClr val="black"/>
                </a:solidFill>
                <a:latin typeface="Calibri"/>
              </a:rPr>
              <a:t>sectores</a:t>
            </a:r>
            <a:r>
              <a:rPr lang="en-US" sz="1800" dirty="0" smtClean="0">
                <a:solidFill>
                  <a:prstClr val="black"/>
                </a:solidFill>
                <a:latin typeface="Calibri"/>
              </a:rPr>
              <a:t>.</a:t>
            </a:r>
          </a:p>
          <a:p>
            <a:pPr fontAlgn="auto">
              <a:lnSpc>
                <a:spcPct val="100000"/>
              </a:lnSpc>
              <a:spcBef>
                <a:spcPts val="0"/>
              </a:spcBef>
              <a:spcAft>
                <a:spcPts val="0"/>
              </a:spcAft>
            </a:pPr>
            <a:r>
              <a:rPr lang="en-US" sz="1800" b="1" dirty="0" smtClean="0">
                <a:solidFill>
                  <a:prstClr val="black"/>
                </a:solidFill>
                <a:latin typeface="Calibri"/>
              </a:rPr>
              <a:t>Sector 8</a:t>
            </a:r>
            <a:r>
              <a:rPr lang="en-US" sz="1800" dirty="0" smtClean="0">
                <a:solidFill>
                  <a:prstClr val="black"/>
                </a:solidFill>
                <a:latin typeface="Calibri"/>
              </a:rPr>
              <a:t> – </a:t>
            </a:r>
            <a:r>
              <a:rPr lang="en-US" sz="1800" i="1" dirty="0" err="1" smtClean="0">
                <a:solidFill>
                  <a:prstClr val="black"/>
                </a:solidFill>
                <a:latin typeface="Calibri"/>
              </a:rPr>
              <a:t>reduccion</a:t>
            </a:r>
            <a:r>
              <a:rPr lang="en-US" sz="1800" i="1" dirty="0" smtClean="0">
                <a:solidFill>
                  <a:prstClr val="black"/>
                </a:solidFill>
                <a:latin typeface="Calibri"/>
              </a:rPr>
              <a:t> de </a:t>
            </a:r>
            <a:r>
              <a:rPr lang="en-US" sz="1800" i="1" dirty="0" err="1" smtClean="0">
                <a:solidFill>
                  <a:prstClr val="black"/>
                </a:solidFill>
                <a:latin typeface="Calibri"/>
              </a:rPr>
              <a:t>riesgo</a:t>
            </a:r>
            <a:r>
              <a:rPr lang="en-US" sz="1800" i="1" dirty="0" smtClean="0">
                <a:solidFill>
                  <a:prstClr val="black"/>
                </a:solidFill>
                <a:latin typeface="Calibri"/>
              </a:rPr>
              <a:t> de </a:t>
            </a:r>
            <a:r>
              <a:rPr lang="en-US" sz="1800" i="1" dirty="0" err="1" smtClean="0">
                <a:solidFill>
                  <a:prstClr val="black"/>
                </a:solidFill>
                <a:latin typeface="Calibri"/>
              </a:rPr>
              <a:t>Desastre</a:t>
            </a:r>
            <a:r>
              <a:rPr lang="en-US" sz="1800" i="1" dirty="0" smtClean="0">
                <a:solidFill>
                  <a:prstClr val="black"/>
                </a:solidFill>
                <a:latin typeface="Calibri"/>
              </a:rPr>
              <a:t> y </a:t>
            </a:r>
            <a:r>
              <a:rPr lang="en-US" sz="1800" i="1" dirty="0" err="1" smtClean="0">
                <a:solidFill>
                  <a:prstClr val="black"/>
                </a:solidFill>
                <a:latin typeface="Calibri"/>
              </a:rPr>
              <a:t>construccion</a:t>
            </a:r>
            <a:r>
              <a:rPr lang="en-US" sz="1800" i="1" dirty="0" smtClean="0">
                <a:solidFill>
                  <a:prstClr val="black"/>
                </a:solidFill>
                <a:latin typeface="Calibri"/>
              </a:rPr>
              <a:t> de la </a:t>
            </a:r>
            <a:r>
              <a:rPr lang="en-US" sz="1800" i="1" dirty="0" err="1" smtClean="0">
                <a:solidFill>
                  <a:prstClr val="black"/>
                </a:solidFill>
                <a:latin typeface="Calibri"/>
              </a:rPr>
              <a:t>Capacidad</a:t>
            </a:r>
            <a:r>
              <a:rPr lang="en-US" sz="1800" i="1" dirty="0" smtClean="0">
                <a:solidFill>
                  <a:prstClr val="black"/>
                </a:solidFill>
                <a:latin typeface="Calibri"/>
              </a:rPr>
              <a:t> de </a:t>
            </a:r>
            <a:r>
              <a:rPr lang="en-US" sz="1800" i="1" dirty="0" err="1" smtClean="0">
                <a:solidFill>
                  <a:prstClr val="black"/>
                </a:solidFill>
                <a:latin typeface="Calibri"/>
              </a:rPr>
              <a:t>recuperacion</a:t>
            </a:r>
            <a:endParaRPr lang="en-US" sz="1800" i="1" dirty="0" smtClean="0">
              <a:solidFill>
                <a:prstClr val="black"/>
              </a:solidFill>
              <a:latin typeface="Calibri"/>
            </a:endParaRPr>
          </a:p>
          <a:p>
            <a:pPr fontAlgn="auto">
              <a:lnSpc>
                <a:spcPct val="100000"/>
              </a:lnSpc>
              <a:spcBef>
                <a:spcPts val="0"/>
              </a:spcBef>
              <a:spcAft>
                <a:spcPts val="0"/>
              </a:spcAft>
            </a:pPr>
            <a:r>
              <a:rPr lang="en-US" sz="1800" b="1" dirty="0" smtClean="0">
                <a:solidFill>
                  <a:prstClr val="black"/>
                </a:solidFill>
                <a:latin typeface="Calibri"/>
              </a:rPr>
              <a:t>Sector 11 </a:t>
            </a:r>
            <a:r>
              <a:rPr lang="en-US" sz="1800" dirty="0" smtClean="0">
                <a:solidFill>
                  <a:prstClr val="black"/>
                </a:solidFill>
                <a:latin typeface="Calibri"/>
              </a:rPr>
              <a:t>– </a:t>
            </a:r>
            <a:r>
              <a:rPr lang="en-US" sz="1800" i="1" dirty="0" err="1" smtClean="0">
                <a:solidFill>
                  <a:prstClr val="black"/>
                </a:solidFill>
                <a:latin typeface="Calibri"/>
              </a:rPr>
              <a:t>asistencia</a:t>
            </a:r>
            <a:r>
              <a:rPr lang="en-US" sz="1800" i="1" dirty="0" smtClean="0">
                <a:solidFill>
                  <a:prstClr val="black"/>
                </a:solidFill>
                <a:latin typeface="Calibri"/>
              </a:rPr>
              <a:t> </a:t>
            </a:r>
            <a:r>
              <a:rPr lang="en-US" sz="1800" i="1" dirty="0" err="1" smtClean="0">
                <a:solidFill>
                  <a:prstClr val="black"/>
                </a:solidFill>
                <a:latin typeface="Calibri"/>
              </a:rPr>
              <a:t>tecnica</a:t>
            </a:r>
            <a:r>
              <a:rPr lang="en-US" sz="1800" i="1" dirty="0" smtClean="0">
                <a:solidFill>
                  <a:prstClr val="black"/>
                </a:solidFill>
                <a:latin typeface="Calibri"/>
              </a:rPr>
              <a:t> para </a:t>
            </a:r>
            <a:r>
              <a:rPr lang="en-US" sz="1800" i="1" dirty="0" err="1" smtClean="0">
                <a:solidFill>
                  <a:prstClr val="black"/>
                </a:solidFill>
                <a:latin typeface="Calibri"/>
              </a:rPr>
              <a:t>una</a:t>
            </a:r>
            <a:r>
              <a:rPr lang="en-US" sz="1800" i="1" dirty="0" smtClean="0">
                <a:solidFill>
                  <a:prstClr val="black"/>
                </a:solidFill>
                <a:latin typeface="Calibri"/>
              </a:rPr>
              <a:t> </a:t>
            </a:r>
            <a:r>
              <a:rPr lang="en-US" sz="1800" i="1" dirty="0" err="1" smtClean="0">
                <a:solidFill>
                  <a:prstClr val="black"/>
                </a:solidFill>
                <a:latin typeface="Calibri"/>
              </a:rPr>
              <a:t>gestion</a:t>
            </a:r>
            <a:r>
              <a:rPr lang="en-US" sz="1800" i="1" dirty="0" smtClean="0">
                <a:solidFill>
                  <a:prstClr val="black"/>
                </a:solidFill>
                <a:latin typeface="Calibri"/>
              </a:rPr>
              <a:t> </a:t>
            </a:r>
            <a:r>
              <a:rPr lang="en-US" sz="1800" i="1" dirty="0" err="1" smtClean="0">
                <a:solidFill>
                  <a:prstClr val="black"/>
                </a:solidFill>
                <a:latin typeface="Calibri"/>
              </a:rPr>
              <a:t>humanitaria</a:t>
            </a:r>
            <a:r>
              <a:rPr lang="en-US" sz="1800" i="1" dirty="0" smtClean="0">
                <a:solidFill>
                  <a:prstClr val="black"/>
                </a:solidFill>
                <a:latin typeface="Calibri"/>
              </a:rPr>
              <a:t> de </a:t>
            </a:r>
            <a:r>
              <a:rPr lang="en-US" sz="1800" i="1" dirty="0" err="1" smtClean="0">
                <a:solidFill>
                  <a:prstClr val="black"/>
                </a:solidFill>
                <a:latin typeface="Calibri"/>
              </a:rPr>
              <a:t>las</a:t>
            </a:r>
            <a:r>
              <a:rPr lang="en-US" sz="1800" i="1" dirty="0" smtClean="0">
                <a:solidFill>
                  <a:prstClr val="black"/>
                </a:solidFill>
                <a:latin typeface="Calibri"/>
              </a:rPr>
              <a:t> </a:t>
            </a:r>
            <a:r>
              <a:rPr lang="en-US" sz="1800" i="1" dirty="0" err="1" smtClean="0">
                <a:solidFill>
                  <a:prstClr val="black"/>
                </a:solidFill>
                <a:latin typeface="Calibri"/>
              </a:rPr>
              <a:t>fronteras</a:t>
            </a:r>
            <a:r>
              <a:rPr lang="en-US" sz="1800" i="1" dirty="0" smtClean="0">
                <a:solidFill>
                  <a:prstClr val="black"/>
                </a:solidFill>
                <a:latin typeface="Calibri"/>
              </a:rPr>
              <a:t> </a:t>
            </a:r>
            <a:endParaRPr lang="en-US" sz="1800" i="1" dirty="0">
              <a:solidFill>
                <a:prstClr val="black"/>
              </a:solidFill>
              <a:latin typeface="Calibri"/>
            </a:endParaRPr>
          </a:p>
        </p:txBody>
      </p:sp>
    </p:spTree>
    <p:extLst>
      <p:ext uri="{BB962C8B-B14F-4D97-AF65-F5344CB8AC3E}">
        <p14:creationId xmlns:p14="http://schemas.microsoft.com/office/powerpoint/2010/main" val="3597613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0678"/>
            <a:ext cx="1041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2404" y="218134"/>
            <a:ext cx="7446196" cy="1569660"/>
          </a:xfrm>
          <a:prstGeom prst="rect">
            <a:avLst/>
          </a:prstGeom>
          <a:noFill/>
        </p:spPr>
        <p:txBody>
          <a:bodyPr wrap="square" rtlCol="0">
            <a:spAutoFit/>
          </a:bodyPr>
          <a:lstStyle/>
          <a:p>
            <a:pPr fontAlgn="auto">
              <a:lnSpc>
                <a:spcPct val="100000"/>
              </a:lnSpc>
              <a:spcBef>
                <a:spcPts val="0"/>
              </a:spcBef>
              <a:spcAft>
                <a:spcPts val="0"/>
              </a:spcAft>
            </a:pPr>
            <a:r>
              <a:rPr lang="en-US" b="1" i="1" dirty="0" err="1" smtClean="0">
                <a:solidFill>
                  <a:prstClr val="black"/>
                </a:solidFill>
                <a:latin typeface="Calibri"/>
              </a:rPr>
              <a:t>Sectores</a:t>
            </a:r>
            <a:r>
              <a:rPr lang="en-US" b="1" i="1" dirty="0" smtClean="0">
                <a:solidFill>
                  <a:prstClr val="black"/>
                </a:solidFill>
                <a:latin typeface="Calibri"/>
              </a:rPr>
              <a:t> 8 y 11 – </a:t>
            </a:r>
            <a:r>
              <a:rPr lang="en-US" b="1" i="1" dirty="0" err="1" smtClean="0">
                <a:solidFill>
                  <a:prstClr val="black"/>
                </a:solidFill>
                <a:latin typeface="Calibri"/>
              </a:rPr>
              <a:t>Movilidad</a:t>
            </a:r>
            <a:r>
              <a:rPr lang="en-US" b="1" i="1" dirty="0" smtClean="0">
                <a:solidFill>
                  <a:prstClr val="black"/>
                </a:solidFill>
                <a:latin typeface="Calibri"/>
              </a:rPr>
              <a:t> Humana </a:t>
            </a:r>
            <a:r>
              <a:rPr lang="en-US" b="1" i="1" dirty="0" err="1" smtClean="0">
                <a:solidFill>
                  <a:prstClr val="black"/>
                </a:solidFill>
                <a:latin typeface="Calibri"/>
              </a:rPr>
              <a:t>en</a:t>
            </a:r>
            <a:r>
              <a:rPr lang="en-US" b="1" i="1" dirty="0" smtClean="0">
                <a:solidFill>
                  <a:prstClr val="black"/>
                </a:solidFill>
                <a:latin typeface="Calibri"/>
              </a:rPr>
              <a:t> Crisis </a:t>
            </a:r>
            <a:r>
              <a:rPr lang="en-US" b="1" i="1" dirty="0" err="1" smtClean="0">
                <a:solidFill>
                  <a:prstClr val="black"/>
                </a:solidFill>
                <a:latin typeface="Calibri"/>
              </a:rPr>
              <a:t>causados</a:t>
            </a:r>
            <a:r>
              <a:rPr lang="en-US" b="1" i="1" dirty="0" smtClean="0">
                <a:solidFill>
                  <a:prstClr val="black"/>
                </a:solidFill>
                <a:latin typeface="Calibri"/>
              </a:rPr>
              <a:t> </a:t>
            </a:r>
            <a:r>
              <a:rPr lang="en-US" b="1" i="1" dirty="0" err="1" smtClean="0">
                <a:solidFill>
                  <a:prstClr val="black"/>
                </a:solidFill>
                <a:latin typeface="Calibri"/>
              </a:rPr>
              <a:t>por</a:t>
            </a:r>
            <a:r>
              <a:rPr lang="en-US" b="1" i="1" dirty="0" smtClean="0">
                <a:solidFill>
                  <a:prstClr val="black"/>
                </a:solidFill>
                <a:latin typeface="Calibri"/>
              </a:rPr>
              <a:t> </a:t>
            </a:r>
            <a:r>
              <a:rPr lang="en-US" b="1" i="1" dirty="0" err="1" smtClean="0">
                <a:solidFill>
                  <a:prstClr val="black"/>
                </a:solidFill>
                <a:latin typeface="Calibri"/>
              </a:rPr>
              <a:t>fenomenos</a:t>
            </a:r>
            <a:r>
              <a:rPr lang="en-US" b="1" i="1" dirty="0" smtClean="0">
                <a:solidFill>
                  <a:prstClr val="black"/>
                </a:solidFill>
                <a:latin typeface="Calibri"/>
              </a:rPr>
              <a:t> </a:t>
            </a:r>
            <a:r>
              <a:rPr lang="en-US" b="1" i="1" dirty="0" err="1" smtClean="0">
                <a:solidFill>
                  <a:prstClr val="black"/>
                </a:solidFill>
                <a:latin typeface="Calibri"/>
              </a:rPr>
              <a:t>naturales</a:t>
            </a:r>
            <a:r>
              <a:rPr lang="en-US" b="1" i="1" dirty="0" smtClean="0">
                <a:solidFill>
                  <a:prstClr val="black"/>
                </a:solidFill>
                <a:latin typeface="Calibri"/>
              </a:rPr>
              <a:t> </a:t>
            </a:r>
            <a:r>
              <a:rPr lang="en-US" b="1" i="1" dirty="0" err="1" smtClean="0">
                <a:solidFill>
                  <a:prstClr val="black"/>
                </a:solidFill>
                <a:latin typeface="Calibri"/>
              </a:rPr>
              <a:t>en</a:t>
            </a:r>
            <a:r>
              <a:rPr lang="en-US" b="1" i="1" dirty="0" smtClean="0">
                <a:solidFill>
                  <a:prstClr val="black"/>
                </a:solidFill>
                <a:latin typeface="Calibri"/>
              </a:rPr>
              <a:t> </a:t>
            </a:r>
            <a:r>
              <a:rPr lang="en-US" b="1" i="1" dirty="0" err="1" smtClean="0">
                <a:solidFill>
                  <a:prstClr val="black"/>
                </a:solidFill>
                <a:latin typeface="Calibri"/>
              </a:rPr>
              <a:t>contexto</a:t>
            </a:r>
            <a:r>
              <a:rPr lang="en-US" b="1" i="1" dirty="0" smtClean="0">
                <a:solidFill>
                  <a:prstClr val="black"/>
                </a:solidFill>
                <a:latin typeface="Calibri"/>
              </a:rPr>
              <a:t> </a:t>
            </a:r>
            <a:r>
              <a:rPr lang="en-US" b="1" i="1" dirty="0" err="1" smtClean="0">
                <a:solidFill>
                  <a:prstClr val="black"/>
                </a:solidFill>
                <a:latin typeface="Calibri"/>
              </a:rPr>
              <a:t>internacional</a:t>
            </a:r>
            <a:endParaRPr lang="en-US" b="1" i="1" dirty="0">
              <a:solidFill>
                <a:prstClr val="black"/>
              </a:solidFill>
              <a:latin typeface="Calibri"/>
            </a:endParaRPr>
          </a:p>
        </p:txBody>
      </p:sp>
      <p:sp>
        <p:nvSpPr>
          <p:cNvPr id="8" name="Rectangle 7"/>
          <p:cNvSpPr/>
          <p:nvPr/>
        </p:nvSpPr>
        <p:spPr>
          <a:xfrm>
            <a:off x="914400" y="2281719"/>
            <a:ext cx="23622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US" sz="1800" dirty="0" smtClean="0">
                <a:solidFill>
                  <a:prstClr val="black"/>
                </a:solidFill>
              </a:rPr>
              <a:t>Crisis: </a:t>
            </a:r>
            <a:r>
              <a:rPr lang="en-US" sz="1800" dirty="0" err="1" smtClean="0">
                <a:solidFill>
                  <a:prstClr val="black"/>
                </a:solidFill>
              </a:rPr>
              <a:t>poblaciones</a:t>
            </a:r>
            <a:r>
              <a:rPr lang="en-US" sz="1800" dirty="0" smtClean="0">
                <a:solidFill>
                  <a:prstClr val="black"/>
                </a:solidFill>
              </a:rPr>
              <a:t>  </a:t>
            </a:r>
            <a:r>
              <a:rPr lang="en-US" sz="1800" dirty="0" err="1" smtClean="0">
                <a:solidFill>
                  <a:prstClr val="black"/>
                </a:solidFill>
              </a:rPr>
              <a:t>afectadas</a:t>
            </a:r>
            <a:endParaRPr lang="en-US" sz="1800" dirty="0">
              <a:solidFill>
                <a:prstClr val="black"/>
              </a:solidFill>
            </a:endParaRPr>
          </a:p>
        </p:txBody>
      </p:sp>
      <p:sp>
        <p:nvSpPr>
          <p:cNvPr id="11" name="Rectangle 10"/>
          <p:cNvSpPr/>
          <p:nvPr/>
        </p:nvSpPr>
        <p:spPr>
          <a:xfrm>
            <a:off x="3626778" y="2281719"/>
            <a:ext cx="2718799"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Movimiento</a:t>
            </a:r>
            <a:r>
              <a:rPr lang="en-US" sz="1800" dirty="0" smtClean="0">
                <a:solidFill>
                  <a:prstClr val="black"/>
                </a:solidFill>
              </a:rPr>
              <a:t>   </a:t>
            </a:r>
            <a:r>
              <a:rPr lang="en-US" sz="1800" dirty="0" err="1" smtClean="0">
                <a:solidFill>
                  <a:prstClr val="black"/>
                </a:solidFill>
              </a:rPr>
              <a:t>transfronterizo</a:t>
            </a:r>
            <a:r>
              <a:rPr lang="en-US" sz="1800" dirty="0" smtClean="0">
                <a:solidFill>
                  <a:prstClr val="black"/>
                </a:solidFill>
              </a:rPr>
              <a:t> de </a:t>
            </a:r>
            <a:r>
              <a:rPr lang="en-US" sz="1800" dirty="0" err="1" smtClean="0">
                <a:solidFill>
                  <a:prstClr val="black"/>
                </a:solidFill>
              </a:rPr>
              <a:t>migrantes</a:t>
            </a:r>
            <a:r>
              <a:rPr lang="en-US" sz="1800" dirty="0" smtClean="0">
                <a:solidFill>
                  <a:prstClr val="black"/>
                </a:solidFill>
              </a:rPr>
              <a:t> no </a:t>
            </a:r>
            <a:r>
              <a:rPr lang="en-US" sz="1800" dirty="0" err="1" smtClean="0">
                <a:solidFill>
                  <a:prstClr val="black"/>
                </a:solidFill>
              </a:rPr>
              <a:t>protegidos</a:t>
            </a:r>
            <a:r>
              <a:rPr lang="en-US" sz="1800" dirty="0" smtClean="0">
                <a:solidFill>
                  <a:prstClr val="black"/>
                </a:solidFill>
              </a:rPr>
              <a:t> </a:t>
            </a:r>
            <a:r>
              <a:rPr lang="en-US" sz="1800" dirty="0" err="1" smtClean="0">
                <a:solidFill>
                  <a:prstClr val="black"/>
                </a:solidFill>
              </a:rPr>
              <a:t>internacionalmente</a:t>
            </a:r>
            <a:endParaRPr lang="en-US" sz="1800" dirty="0">
              <a:solidFill>
                <a:prstClr val="black"/>
              </a:solidFill>
            </a:endParaRPr>
          </a:p>
        </p:txBody>
      </p:sp>
      <p:sp>
        <p:nvSpPr>
          <p:cNvPr id="12" name="Rectangle 11"/>
          <p:cNvSpPr/>
          <p:nvPr/>
        </p:nvSpPr>
        <p:spPr>
          <a:xfrm>
            <a:off x="6705600" y="2286000"/>
            <a:ext cx="2057400" cy="1143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Capacidad</a:t>
            </a:r>
            <a:r>
              <a:rPr lang="en-US" sz="1800" dirty="0" smtClean="0">
                <a:solidFill>
                  <a:prstClr val="black"/>
                </a:solidFill>
              </a:rPr>
              <a:t> de </a:t>
            </a:r>
            <a:r>
              <a:rPr lang="en-US" sz="1800" dirty="0" err="1" smtClean="0">
                <a:solidFill>
                  <a:prstClr val="black"/>
                </a:solidFill>
              </a:rPr>
              <a:t>gestion</a:t>
            </a:r>
            <a:r>
              <a:rPr lang="en-US" sz="1800" dirty="0" smtClean="0">
                <a:solidFill>
                  <a:prstClr val="black"/>
                </a:solidFill>
              </a:rPr>
              <a:t> de </a:t>
            </a:r>
            <a:r>
              <a:rPr lang="en-US" sz="1800" dirty="0" err="1" smtClean="0">
                <a:solidFill>
                  <a:prstClr val="black"/>
                </a:solidFill>
              </a:rPr>
              <a:t>las</a:t>
            </a:r>
            <a:r>
              <a:rPr lang="en-US" sz="1800" dirty="0" smtClean="0">
                <a:solidFill>
                  <a:prstClr val="black"/>
                </a:solidFill>
              </a:rPr>
              <a:t> </a:t>
            </a:r>
            <a:r>
              <a:rPr lang="en-US" sz="1800" dirty="0" err="1" smtClean="0">
                <a:solidFill>
                  <a:prstClr val="black"/>
                </a:solidFill>
              </a:rPr>
              <a:t>fronteras</a:t>
            </a:r>
            <a:r>
              <a:rPr lang="en-US" sz="1800" dirty="0" smtClean="0">
                <a:solidFill>
                  <a:prstClr val="black"/>
                </a:solidFill>
              </a:rPr>
              <a:t> </a:t>
            </a:r>
            <a:endParaRPr lang="en-US" sz="1800" dirty="0">
              <a:solidFill>
                <a:prstClr val="black"/>
              </a:solidFill>
            </a:endParaRPr>
          </a:p>
        </p:txBody>
      </p:sp>
      <p:sp>
        <p:nvSpPr>
          <p:cNvPr id="9" name="Pentagon 8"/>
          <p:cNvSpPr/>
          <p:nvPr/>
        </p:nvSpPr>
        <p:spPr>
          <a:xfrm>
            <a:off x="2095500" y="3764622"/>
            <a:ext cx="2794143" cy="894279"/>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US" sz="1800" dirty="0" smtClean="0">
                <a:solidFill>
                  <a:prstClr val="black"/>
                </a:solidFill>
              </a:rPr>
              <a:t>Para </a:t>
            </a:r>
            <a:r>
              <a:rPr lang="en-US" sz="1800" dirty="0" err="1" smtClean="0">
                <a:solidFill>
                  <a:prstClr val="black"/>
                </a:solidFill>
              </a:rPr>
              <a:t>encarar</a:t>
            </a:r>
            <a:r>
              <a:rPr lang="en-US" sz="1800" dirty="0" smtClean="0">
                <a:solidFill>
                  <a:prstClr val="black"/>
                </a:solidFill>
              </a:rPr>
              <a:t> </a:t>
            </a:r>
            <a:r>
              <a:rPr lang="en-US" sz="1800" dirty="0" err="1" smtClean="0">
                <a:solidFill>
                  <a:prstClr val="black"/>
                </a:solidFill>
              </a:rPr>
              <a:t>las</a:t>
            </a:r>
            <a:r>
              <a:rPr lang="en-US" sz="1800" dirty="0" smtClean="0">
                <a:solidFill>
                  <a:prstClr val="black"/>
                </a:solidFill>
              </a:rPr>
              <a:t> </a:t>
            </a:r>
            <a:r>
              <a:rPr lang="en-US" sz="1800" dirty="0" err="1" smtClean="0">
                <a:solidFill>
                  <a:prstClr val="black"/>
                </a:solidFill>
              </a:rPr>
              <a:t>causas</a:t>
            </a:r>
            <a:r>
              <a:rPr lang="en-US" sz="1800" dirty="0" smtClean="0">
                <a:solidFill>
                  <a:prstClr val="black"/>
                </a:solidFill>
              </a:rPr>
              <a:t> de </a:t>
            </a:r>
            <a:r>
              <a:rPr lang="en-US" sz="1800" dirty="0" err="1" smtClean="0">
                <a:solidFill>
                  <a:prstClr val="black"/>
                </a:solidFill>
              </a:rPr>
              <a:t>vulnerabilidad</a:t>
            </a:r>
            <a:r>
              <a:rPr lang="en-US" sz="1800" dirty="0" smtClean="0">
                <a:solidFill>
                  <a:prstClr val="black"/>
                </a:solidFill>
              </a:rPr>
              <a:t> </a:t>
            </a:r>
            <a:r>
              <a:rPr lang="en-US" sz="1800" dirty="0">
                <a:solidFill>
                  <a:prstClr val="black"/>
                </a:solidFill>
              </a:rPr>
              <a:t> </a:t>
            </a:r>
            <a:r>
              <a:rPr lang="en-US" sz="1800" dirty="0" smtClean="0">
                <a:solidFill>
                  <a:prstClr val="black"/>
                </a:solidFill>
              </a:rPr>
              <a:t>a </a:t>
            </a:r>
            <a:r>
              <a:rPr lang="en-US" sz="1800" dirty="0" err="1" smtClean="0">
                <a:solidFill>
                  <a:prstClr val="black"/>
                </a:solidFill>
              </a:rPr>
              <a:t>las</a:t>
            </a:r>
            <a:r>
              <a:rPr lang="en-US" sz="1800" dirty="0" smtClean="0">
                <a:solidFill>
                  <a:prstClr val="black"/>
                </a:solidFill>
              </a:rPr>
              <a:t> </a:t>
            </a:r>
            <a:r>
              <a:rPr lang="en-US" sz="1800" dirty="0" err="1" smtClean="0">
                <a:solidFill>
                  <a:prstClr val="black"/>
                </a:solidFill>
              </a:rPr>
              <a:t>amenazas</a:t>
            </a:r>
            <a:r>
              <a:rPr lang="en-US" sz="1800" dirty="0" smtClean="0">
                <a:solidFill>
                  <a:prstClr val="black"/>
                </a:solidFill>
              </a:rPr>
              <a:t> </a:t>
            </a:r>
            <a:r>
              <a:rPr lang="en-US" sz="1800" dirty="0" err="1" smtClean="0">
                <a:solidFill>
                  <a:prstClr val="black"/>
                </a:solidFill>
              </a:rPr>
              <a:t>naturales</a:t>
            </a:r>
            <a:endParaRPr lang="en-US" sz="1800" dirty="0">
              <a:solidFill>
                <a:prstClr val="black"/>
              </a:solidFill>
            </a:endParaRPr>
          </a:p>
        </p:txBody>
      </p:sp>
      <p:sp>
        <p:nvSpPr>
          <p:cNvPr id="17" name="Pentagon 16"/>
          <p:cNvSpPr/>
          <p:nvPr/>
        </p:nvSpPr>
        <p:spPr>
          <a:xfrm>
            <a:off x="5638800" y="3761197"/>
            <a:ext cx="2819400" cy="861317"/>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Asistencia</a:t>
            </a:r>
            <a:r>
              <a:rPr lang="en-US" sz="1800" dirty="0" smtClean="0">
                <a:solidFill>
                  <a:prstClr val="black"/>
                </a:solidFill>
              </a:rPr>
              <a:t> </a:t>
            </a:r>
            <a:r>
              <a:rPr lang="en-US" sz="1800" dirty="0" err="1" smtClean="0">
                <a:solidFill>
                  <a:prstClr val="black"/>
                </a:solidFill>
              </a:rPr>
              <a:t>emergencia</a:t>
            </a:r>
            <a:r>
              <a:rPr lang="en-US" sz="1800" dirty="0" smtClean="0">
                <a:solidFill>
                  <a:prstClr val="black"/>
                </a:solidFill>
              </a:rPr>
              <a:t> consular:  </a:t>
            </a:r>
            <a:r>
              <a:rPr lang="en-US" sz="1800" dirty="0" err="1" smtClean="0">
                <a:solidFill>
                  <a:prstClr val="black"/>
                </a:solidFill>
              </a:rPr>
              <a:t>ejem</a:t>
            </a:r>
            <a:r>
              <a:rPr lang="en-US" sz="1800" dirty="0" smtClean="0">
                <a:solidFill>
                  <a:prstClr val="black"/>
                </a:solidFill>
              </a:rPr>
              <a:t>. Ind. </a:t>
            </a:r>
            <a:r>
              <a:rPr lang="en-US" sz="1800" dirty="0" err="1" smtClean="0">
                <a:solidFill>
                  <a:prstClr val="black"/>
                </a:solidFill>
              </a:rPr>
              <a:t>Biometrica</a:t>
            </a:r>
            <a:r>
              <a:rPr lang="en-US" sz="1800" dirty="0" smtClean="0">
                <a:solidFill>
                  <a:prstClr val="black"/>
                </a:solidFill>
              </a:rPr>
              <a:t> </a:t>
            </a:r>
            <a:endParaRPr lang="en-US" sz="1800" dirty="0">
              <a:solidFill>
                <a:prstClr val="black"/>
              </a:solidFill>
            </a:endParaRPr>
          </a:p>
        </p:txBody>
      </p:sp>
      <p:sp>
        <p:nvSpPr>
          <p:cNvPr id="18" name="Pentagon 17"/>
          <p:cNvSpPr/>
          <p:nvPr/>
        </p:nvSpPr>
        <p:spPr>
          <a:xfrm>
            <a:off x="5638800" y="4812585"/>
            <a:ext cx="2819400" cy="1051389"/>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Medidas</a:t>
            </a:r>
            <a:r>
              <a:rPr lang="en-US" sz="1800" dirty="0" smtClean="0">
                <a:solidFill>
                  <a:prstClr val="black"/>
                </a:solidFill>
              </a:rPr>
              <a:t> de </a:t>
            </a:r>
            <a:r>
              <a:rPr lang="en-US" sz="1800" dirty="0" err="1" smtClean="0">
                <a:solidFill>
                  <a:prstClr val="black"/>
                </a:solidFill>
              </a:rPr>
              <a:t>proteccion</a:t>
            </a:r>
            <a:r>
              <a:rPr lang="en-US" sz="1800" dirty="0" smtClean="0">
                <a:solidFill>
                  <a:prstClr val="black"/>
                </a:solidFill>
              </a:rPr>
              <a:t> contra el </a:t>
            </a:r>
            <a:r>
              <a:rPr lang="en-US" sz="1800" dirty="0" err="1" smtClean="0">
                <a:solidFill>
                  <a:prstClr val="black"/>
                </a:solidFill>
              </a:rPr>
              <a:t>trafico</a:t>
            </a:r>
            <a:r>
              <a:rPr lang="en-US" sz="1800" dirty="0" smtClean="0">
                <a:solidFill>
                  <a:prstClr val="black"/>
                </a:solidFill>
              </a:rPr>
              <a:t> </a:t>
            </a:r>
            <a:r>
              <a:rPr lang="en-US" sz="1800" dirty="0" err="1" smtClean="0">
                <a:solidFill>
                  <a:prstClr val="black"/>
                </a:solidFill>
              </a:rPr>
              <a:t>humano</a:t>
            </a:r>
            <a:endParaRPr lang="en-US" sz="1800" dirty="0">
              <a:solidFill>
                <a:prstClr val="black"/>
              </a:solidFill>
            </a:endParaRPr>
          </a:p>
        </p:txBody>
      </p:sp>
      <p:sp>
        <p:nvSpPr>
          <p:cNvPr id="19" name="Pentagon 18"/>
          <p:cNvSpPr/>
          <p:nvPr/>
        </p:nvSpPr>
        <p:spPr>
          <a:xfrm>
            <a:off x="2095500" y="4953000"/>
            <a:ext cx="2717943" cy="99060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US" sz="1800" dirty="0" smtClean="0">
                <a:solidFill>
                  <a:prstClr val="black"/>
                </a:solidFill>
              </a:rPr>
              <a:t>Para </a:t>
            </a:r>
            <a:r>
              <a:rPr lang="en-US" sz="1800" dirty="0" err="1" smtClean="0">
                <a:solidFill>
                  <a:prstClr val="black"/>
                </a:solidFill>
              </a:rPr>
              <a:t>mejorar</a:t>
            </a:r>
            <a:r>
              <a:rPr lang="en-US" sz="1800" dirty="0" smtClean="0">
                <a:solidFill>
                  <a:prstClr val="black"/>
                </a:solidFill>
              </a:rPr>
              <a:t> la </a:t>
            </a:r>
            <a:r>
              <a:rPr lang="en-US" sz="1800" dirty="0" err="1" smtClean="0">
                <a:solidFill>
                  <a:prstClr val="black"/>
                </a:solidFill>
              </a:rPr>
              <a:t>capacidad</a:t>
            </a:r>
            <a:r>
              <a:rPr lang="en-US" sz="1800" dirty="0" smtClean="0">
                <a:solidFill>
                  <a:prstClr val="black"/>
                </a:solidFill>
              </a:rPr>
              <a:t> de </a:t>
            </a:r>
            <a:r>
              <a:rPr lang="en-US" sz="1800" dirty="0" err="1" smtClean="0">
                <a:solidFill>
                  <a:prstClr val="black"/>
                </a:solidFill>
              </a:rPr>
              <a:t>recuperacion</a:t>
            </a:r>
            <a:r>
              <a:rPr lang="en-US" sz="1800" dirty="0" smtClean="0">
                <a:solidFill>
                  <a:prstClr val="black"/>
                </a:solidFill>
              </a:rPr>
              <a:t> ante la crisis </a:t>
            </a:r>
            <a:endParaRPr lang="en-US" sz="1800" dirty="0">
              <a:solidFill>
                <a:prstClr val="black"/>
              </a:solidFill>
            </a:endParaRPr>
          </a:p>
        </p:txBody>
      </p:sp>
      <p:sp>
        <p:nvSpPr>
          <p:cNvPr id="15" name="Rectangle 14"/>
          <p:cNvSpPr/>
          <p:nvPr/>
        </p:nvSpPr>
        <p:spPr>
          <a:xfrm>
            <a:off x="609600" y="3761197"/>
            <a:ext cx="1066800" cy="21027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lnSpc>
                <a:spcPct val="100000"/>
              </a:lnSpc>
              <a:spcBef>
                <a:spcPts val="0"/>
              </a:spcBef>
              <a:spcAft>
                <a:spcPts val="0"/>
              </a:spcAft>
            </a:pPr>
            <a:r>
              <a:rPr lang="en-US" sz="1800" dirty="0" err="1" smtClean="0">
                <a:solidFill>
                  <a:prstClr val="black"/>
                </a:solidFill>
              </a:rPr>
              <a:t>Fortalecimiento</a:t>
            </a:r>
            <a:r>
              <a:rPr lang="en-US" sz="1800" dirty="0" smtClean="0">
                <a:solidFill>
                  <a:prstClr val="black"/>
                </a:solidFill>
              </a:rPr>
              <a:t> </a:t>
            </a:r>
            <a:r>
              <a:rPr lang="en-US" sz="1800" dirty="0" err="1" smtClean="0">
                <a:solidFill>
                  <a:prstClr val="black"/>
                </a:solidFill>
              </a:rPr>
              <a:t>institucional</a:t>
            </a:r>
            <a:endParaRPr lang="en-US" sz="1800" dirty="0">
              <a:solidFill>
                <a:prstClr val="black"/>
              </a:solidFill>
            </a:endParaRPr>
          </a:p>
        </p:txBody>
      </p:sp>
    </p:spTree>
    <p:extLst>
      <p:ext uri="{BB962C8B-B14F-4D97-AF65-F5344CB8AC3E}">
        <p14:creationId xmlns:p14="http://schemas.microsoft.com/office/powerpoint/2010/main" val="352189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3565"/>
            <a:ext cx="7543800" cy="685800"/>
          </a:xfrm>
        </p:spPr>
        <p:txBody>
          <a:bodyPr>
            <a:normAutofit fontScale="90000"/>
          </a:bodyPr>
          <a:lstStyle/>
          <a:p>
            <a:pPr algn="l"/>
            <a:r>
              <a:rPr lang="en-US" b="1" dirty="0" smtClean="0"/>
              <a:t/>
            </a:r>
            <a:br>
              <a:rPr lang="en-US" b="1" dirty="0" smtClean="0"/>
            </a:br>
            <a:r>
              <a:rPr lang="en-US" b="1" dirty="0" smtClean="0"/>
              <a:t/>
            </a:r>
            <a:br>
              <a:rPr lang="en-US" b="1" dirty="0" smtClean="0"/>
            </a:br>
            <a:r>
              <a:rPr lang="en-US" b="1" dirty="0" smtClean="0"/>
              <a:t>MCOF: </a:t>
            </a:r>
            <a:r>
              <a:rPr lang="en-US" sz="3600" b="1" dirty="0" err="1" smtClean="0"/>
              <a:t>Despues</a:t>
            </a:r>
            <a:r>
              <a:rPr lang="en-US" sz="3600" b="1" dirty="0" smtClean="0"/>
              <a:t> de 1 </a:t>
            </a:r>
            <a:r>
              <a:rPr lang="en-US" sz="3600" b="1" dirty="0" err="1" smtClean="0"/>
              <a:t>ano</a:t>
            </a:r>
            <a:r>
              <a:rPr lang="en-US" sz="3600" b="1" dirty="0" smtClean="0"/>
              <a:t> de </a:t>
            </a:r>
            <a:r>
              <a:rPr lang="en-US" sz="3600" b="1" dirty="0" err="1" smtClean="0"/>
              <a:t>capacitacion</a:t>
            </a:r>
            <a:r>
              <a:rPr lang="en-US" b="1" dirty="0" smtClean="0"/>
              <a:t/>
            </a:r>
            <a:br>
              <a:rPr lang="en-US" b="1" dirty="0" smtClean="0"/>
            </a:br>
            <a:r>
              <a:rPr lang="en-US" b="1" dirty="0" smtClean="0"/>
              <a:t/>
            </a:r>
            <a:br>
              <a:rPr lang="en-US" b="1" dirty="0" smtClean="0"/>
            </a:br>
            <a:endParaRPr lang="en-US"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678"/>
            <a:ext cx="1041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71588"/>
            <a:ext cx="5867400" cy="484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1271588"/>
            <a:ext cx="2438400" cy="5509200"/>
          </a:xfrm>
          <a:prstGeom prst="rect">
            <a:avLst/>
          </a:prstGeom>
          <a:noFill/>
        </p:spPr>
        <p:txBody>
          <a:bodyPr wrap="square" rtlCol="0">
            <a:spAutoFit/>
          </a:bodyPr>
          <a:lstStyle/>
          <a:p>
            <a:pPr fontAlgn="auto">
              <a:lnSpc>
                <a:spcPct val="100000"/>
              </a:lnSpc>
              <a:spcAft>
                <a:spcPts val="0"/>
              </a:spcAft>
            </a:pPr>
            <a:r>
              <a:rPr lang="en-US" sz="2000" dirty="0">
                <a:solidFill>
                  <a:prstClr val="black"/>
                </a:solidFill>
                <a:latin typeface="Calibri"/>
              </a:rPr>
              <a:t>21 </a:t>
            </a:r>
            <a:r>
              <a:rPr lang="en-US" sz="2000" dirty="0" smtClean="0">
                <a:solidFill>
                  <a:prstClr val="black"/>
                </a:solidFill>
                <a:latin typeface="Calibri"/>
              </a:rPr>
              <a:t>OR y </a:t>
            </a:r>
            <a:r>
              <a:rPr lang="en-US" sz="2000" dirty="0" err="1" smtClean="0">
                <a:solidFill>
                  <a:prstClr val="black"/>
                </a:solidFill>
                <a:latin typeface="Calibri"/>
              </a:rPr>
              <a:t>Paises</a:t>
            </a:r>
            <a:r>
              <a:rPr lang="en-US" sz="2000" dirty="0" smtClean="0">
                <a:solidFill>
                  <a:prstClr val="black"/>
                </a:solidFill>
                <a:latin typeface="Calibri"/>
              </a:rPr>
              <a:t> de la OIM </a:t>
            </a:r>
            <a:r>
              <a:rPr lang="en-US" sz="2000" dirty="0" err="1" smtClean="0">
                <a:solidFill>
                  <a:prstClr val="black"/>
                </a:solidFill>
                <a:latin typeface="Calibri"/>
              </a:rPr>
              <a:t>capacitados</a:t>
            </a:r>
            <a:r>
              <a:rPr lang="en-US" sz="2000" dirty="0" smtClean="0">
                <a:solidFill>
                  <a:prstClr val="black"/>
                </a:solidFill>
                <a:latin typeface="Calibri"/>
              </a:rPr>
              <a:t>.</a:t>
            </a:r>
            <a:endParaRPr lang="en-US" sz="2000" dirty="0">
              <a:solidFill>
                <a:prstClr val="black"/>
              </a:solidFill>
              <a:latin typeface="Calibri"/>
            </a:endParaRPr>
          </a:p>
          <a:p>
            <a:pPr fontAlgn="auto">
              <a:lnSpc>
                <a:spcPct val="100000"/>
              </a:lnSpc>
              <a:spcAft>
                <a:spcPts val="0"/>
              </a:spcAft>
            </a:pPr>
            <a:endParaRPr lang="en-US" sz="2000" dirty="0" smtClean="0">
              <a:solidFill>
                <a:prstClr val="black"/>
              </a:solidFill>
              <a:latin typeface="Calibri"/>
            </a:endParaRPr>
          </a:p>
          <a:p>
            <a:pPr fontAlgn="auto">
              <a:lnSpc>
                <a:spcPct val="100000"/>
              </a:lnSpc>
              <a:spcAft>
                <a:spcPts val="0"/>
              </a:spcAft>
            </a:pPr>
            <a:r>
              <a:rPr lang="en-US" sz="2000" dirty="0" smtClean="0">
                <a:solidFill>
                  <a:prstClr val="black"/>
                </a:solidFill>
                <a:latin typeface="Calibri"/>
              </a:rPr>
              <a:t>32 </a:t>
            </a:r>
            <a:r>
              <a:rPr lang="en-US" sz="2000" dirty="0" err="1">
                <a:solidFill>
                  <a:prstClr val="black"/>
                </a:solidFill>
                <a:latin typeface="Calibri"/>
              </a:rPr>
              <a:t>gobiernos</a:t>
            </a:r>
            <a:r>
              <a:rPr lang="en-US" sz="2000" dirty="0">
                <a:solidFill>
                  <a:prstClr val="black"/>
                </a:solidFill>
                <a:latin typeface="Calibri"/>
              </a:rPr>
              <a:t> (</a:t>
            </a:r>
            <a:r>
              <a:rPr lang="en-US" sz="2000" dirty="0" err="1">
                <a:solidFill>
                  <a:prstClr val="black"/>
                </a:solidFill>
                <a:latin typeface="Calibri"/>
              </a:rPr>
              <a:t>ministerios</a:t>
            </a:r>
            <a:r>
              <a:rPr lang="en-US" sz="2000" dirty="0" smtClean="0">
                <a:solidFill>
                  <a:prstClr val="black"/>
                </a:solidFill>
                <a:latin typeface="Calibri"/>
              </a:rPr>
              <a:t>) </a:t>
            </a:r>
            <a:r>
              <a:rPr lang="en-US" sz="2000" dirty="0" err="1" smtClean="0">
                <a:solidFill>
                  <a:prstClr val="black"/>
                </a:solidFill>
                <a:latin typeface="Calibri"/>
              </a:rPr>
              <a:t>capacitados</a:t>
            </a:r>
            <a:r>
              <a:rPr lang="en-US" sz="2000" dirty="0" smtClean="0">
                <a:solidFill>
                  <a:prstClr val="black"/>
                </a:solidFill>
                <a:latin typeface="Calibri"/>
              </a:rPr>
              <a:t>.</a:t>
            </a:r>
            <a:endParaRPr lang="en-US" sz="2000" dirty="0">
              <a:solidFill>
                <a:prstClr val="black"/>
              </a:solidFill>
              <a:latin typeface="Calibri"/>
            </a:endParaRPr>
          </a:p>
          <a:p>
            <a:pPr fontAlgn="auto">
              <a:lnSpc>
                <a:spcPct val="100000"/>
              </a:lnSpc>
              <a:spcAft>
                <a:spcPts val="0"/>
              </a:spcAft>
            </a:pPr>
            <a:endParaRPr lang="en-US" sz="2000" dirty="0" smtClean="0">
              <a:solidFill>
                <a:prstClr val="black"/>
              </a:solidFill>
              <a:latin typeface="Calibri"/>
            </a:endParaRPr>
          </a:p>
          <a:p>
            <a:pPr fontAlgn="auto">
              <a:lnSpc>
                <a:spcPct val="100000"/>
              </a:lnSpc>
              <a:spcAft>
                <a:spcPts val="0"/>
              </a:spcAft>
            </a:pPr>
            <a:r>
              <a:rPr lang="en-US" sz="2000" dirty="0" smtClean="0">
                <a:solidFill>
                  <a:prstClr val="black"/>
                </a:solidFill>
                <a:latin typeface="Calibri"/>
              </a:rPr>
              <a:t>12 </a:t>
            </a:r>
            <a:r>
              <a:rPr lang="en-US" sz="2000" dirty="0" err="1">
                <a:solidFill>
                  <a:prstClr val="black"/>
                </a:solidFill>
                <a:latin typeface="Calibri"/>
              </a:rPr>
              <a:t>eventos</a:t>
            </a:r>
            <a:r>
              <a:rPr lang="en-US" sz="2000" dirty="0">
                <a:solidFill>
                  <a:prstClr val="black"/>
                </a:solidFill>
                <a:latin typeface="Calibri"/>
              </a:rPr>
              <a:t> para ONGs </a:t>
            </a:r>
            <a:r>
              <a:rPr lang="en-US" sz="2000" dirty="0" err="1">
                <a:solidFill>
                  <a:prstClr val="black"/>
                </a:solidFill>
                <a:latin typeface="Calibri"/>
              </a:rPr>
              <a:t>Nac</a:t>
            </a:r>
            <a:r>
              <a:rPr lang="en-US" sz="2000" dirty="0">
                <a:solidFill>
                  <a:prstClr val="black"/>
                </a:solidFill>
                <a:latin typeface="Calibri"/>
              </a:rPr>
              <a:t>./Int.  </a:t>
            </a:r>
            <a:endParaRPr lang="en-US" sz="2000" dirty="0">
              <a:solidFill>
                <a:prstClr val="black">
                  <a:tint val="75000"/>
                </a:prstClr>
              </a:solidFill>
              <a:latin typeface="Calibri"/>
            </a:endParaRPr>
          </a:p>
          <a:p>
            <a:pPr fontAlgn="auto">
              <a:lnSpc>
                <a:spcPct val="100000"/>
              </a:lnSpc>
              <a:spcAft>
                <a:spcPts val="0"/>
              </a:spcAft>
            </a:pPr>
            <a:endParaRPr lang="en-US" sz="2000" dirty="0" smtClean="0">
              <a:solidFill>
                <a:prstClr val="black"/>
              </a:solidFill>
              <a:latin typeface="Calibri"/>
            </a:endParaRPr>
          </a:p>
          <a:p>
            <a:pPr fontAlgn="auto">
              <a:lnSpc>
                <a:spcPct val="100000"/>
              </a:lnSpc>
              <a:spcAft>
                <a:spcPts val="0"/>
              </a:spcAft>
            </a:pPr>
            <a:r>
              <a:rPr lang="en-US" sz="2000" dirty="0" smtClean="0">
                <a:solidFill>
                  <a:prstClr val="black"/>
                </a:solidFill>
                <a:latin typeface="Calibri"/>
              </a:rPr>
              <a:t>6 </a:t>
            </a:r>
            <a:r>
              <a:rPr lang="en-US" sz="2000" dirty="0" err="1" smtClean="0">
                <a:solidFill>
                  <a:prstClr val="black"/>
                </a:solidFill>
                <a:latin typeface="Calibri"/>
              </a:rPr>
              <a:t>paises</a:t>
            </a:r>
            <a:r>
              <a:rPr lang="en-US" sz="2000" dirty="0" smtClean="0">
                <a:solidFill>
                  <a:prstClr val="black"/>
                </a:solidFill>
                <a:latin typeface="Calibri"/>
              </a:rPr>
              <a:t> </a:t>
            </a:r>
            <a:r>
              <a:rPr lang="en-US" sz="2000" dirty="0" err="1">
                <a:solidFill>
                  <a:prstClr val="black"/>
                </a:solidFill>
                <a:latin typeface="Calibri"/>
              </a:rPr>
              <a:t>integraron</a:t>
            </a:r>
            <a:r>
              <a:rPr lang="en-US" sz="2000" dirty="0">
                <a:solidFill>
                  <a:prstClr val="black"/>
                </a:solidFill>
                <a:latin typeface="Calibri"/>
              </a:rPr>
              <a:t> el MCOF </a:t>
            </a:r>
            <a:r>
              <a:rPr lang="en-US" sz="2000" dirty="0" err="1">
                <a:solidFill>
                  <a:prstClr val="black"/>
                </a:solidFill>
                <a:latin typeface="Calibri"/>
              </a:rPr>
              <a:t>en</a:t>
            </a:r>
            <a:r>
              <a:rPr lang="en-US" sz="2000" dirty="0">
                <a:solidFill>
                  <a:prstClr val="black"/>
                </a:solidFill>
                <a:latin typeface="Calibri"/>
              </a:rPr>
              <a:t> </a:t>
            </a:r>
            <a:r>
              <a:rPr lang="en-US" sz="2000" dirty="0" err="1" smtClean="0">
                <a:solidFill>
                  <a:prstClr val="black"/>
                </a:solidFill>
                <a:latin typeface="Calibri"/>
              </a:rPr>
              <a:t>sus</a:t>
            </a:r>
            <a:r>
              <a:rPr lang="en-US" sz="2000" dirty="0" smtClean="0">
                <a:solidFill>
                  <a:prstClr val="black"/>
                </a:solidFill>
                <a:latin typeface="Calibri"/>
              </a:rPr>
              <a:t> </a:t>
            </a:r>
            <a:r>
              <a:rPr lang="en-US" sz="2000" dirty="0" err="1" smtClean="0">
                <a:solidFill>
                  <a:prstClr val="black"/>
                </a:solidFill>
                <a:latin typeface="Calibri"/>
              </a:rPr>
              <a:t>estrategias</a:t>
            </a:r>
            <a:r>
              <a:rPr lang="en-US" sz="2000" dirty="0" smtClean="0">
                <a:solidFill>
                  <a:prstClr val="black"/>
                </a:solidFill>
                <a:latin typeface="Calibri"/>
              </a:rPr>
              <a:t> </a:t>
            </a:r>
            <a:r>
              <a:rPr lang="en-US" sz="2000" dirty="0" err="1" smtClean="0">
                <a:solidFill>
                  <a:prstClr val="black"/>
                </a:solidFill>
                <a:latin typeface="Calibri"/>
              </a:rPr>
              <a:t>nacionales</a:t>
            </a:r>
            <a:r>
              <a:rPr lang="en-US" sz="2000" dirty="0" smtClean="0">
                <a:solidFill>
                  <a:prstClr val="black"/>
                </a:solidFill>
                <a:latin typeface="Calibri"/>
              </a:rPr>
              <a:t>.</a:t>
            </a:r>
            <a:endParaRPr lang="en-US" sz="2000" dirty="0">
              <a:solidFill>
                <a:prstClr val="black"/>
              </a:solidFill>
              <a:latin typeface="Calibri"/>
            </a:endParaRPr>
          </a:p>
          <a:p>
            <a:pPr fontAlgn="auto">
              <a:lnSpc>
                <a:spcPct val="100000"/>
              </a:lnSpc>
              <a:spcAft>
                <a:spcPts val="0"/>
              </a:spcAft>
            </a:pPr>
            <a:endParaRPr lang="en-US" sz="2000" dirty="0" smtClean="0">
              <a:solidFill>
                <a:prstClr val="black"/>
              </a:solidFill>
              <a:latin typeface="Calibri"/>
            </a:endParaRPr>
          </a:p>
          <a:p>
            <a:pPr fontAlgn="auto">
              <a:lnSpc>
                <a:spcPct val="100000"/>
              </a:lnSpc>
              <a:spcAft>
                <a:spcPts val="0"/>
              </a:spcAft>
            </a:pPr>
            <a:endParaRPr lang="en-US" sz="2000" dirty="0" smtClean="0">
              <a:solidFill>
                <a:prstClr val="black"/>
              </a:solidFill>
              <a:latin typeface="Calibri"/>
            </a:endParaRPr>
          </a:p>
        </p:txBody>
      </p:sp>
    </p:spTree>
    <p:extLst>
      <p:ext uri="{BB962C8B-B14F-4D97-AF65-F5344CB8AC3E}">
        <p14:creationId xmlns:p14="http://schemas.microsoft.com/office/powerpoint/2010/main" val="2126620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3565"/>
            <a:ext cx="7239000" cy="685800"/>
          </a:xfrm>
        </p:spPr>
        <p:txBody>
          <a:bodyPr>
            <a:normAutofit fontScale="90000"/>
          </a:bodyPr>
          <a:lstStyle/>
          <a:p>
            <a:pPr algn="l"/>
            <a:r>
              <a:rPr lang="en-US" b="1" dirty="0" smtClean="0"/>
              <a:t/>
            </a:r>
            <a:br>
              <a:rPr lang="en-US" b="1" dirty="0" smtClean="0"/>
            </a:br>
            <a:r>
              <a:rPr lang="en-US" b="1" dirty="0" smtClean="0"/>
              <a:t/>
            </a:r>
            <a:br>
              <a:rPr lang="en-US" b="1" dirty="0" smtClean="0"/>
            </a:br>
            <a:r>
              <a:rPr lang="en-US" b="1" dirty="0" smtClean="0"/>
              <a:t>MCOF – </a:t>
            </a:r>
            <a:r>
              <a:rPr lang="en-US" b="1" dirty="0" err="1" smtClean="0"/>
              <a:t>Lecciones</a:t>
            </a:r>
            <a:r>
              <a:rPr lang="en-US" b="1" dirty="0" smtClean="0"/>
              <a:t> </a:t>
            </a:r>
            <a:r>
              <a:rPr lang="en-US" b="1" dirty="0" err="1" smtClean="0"/>
              <a:t>Aprendidas</a:t>
            </a:r>
            <a:r>
              <a:rPr lang="en-US" b="1" dirty="0" smtClean="0"/>
              <a:t/>
            </a:r>
            <a:br>
              <a:rPr lang="en-US" b="1" dirty="0" smtClean="0"/>
            </a:br>
            <a:r>
              <a:rPr lang="en-US" b="1" dirty="0" smtClean="0"/>
              <a:t/>
            </a:r>
            <a:br>
              <a:rPr lang="en-US" b="1" dirty="0" smtClean="0"/>
            </a:br>
            <a:endParaRPr lang="en-US" b="1" dirty="0"/>
          </a:p>
        </p:txBody>
      </p:sp>
      <p:sp>
        <p:nvSpPr>
          <p:cNvPr id="3" name="Subtitle 2"/>
          <p:cNvSpPr>
            <a:spLocks noGrp="1"/>
          </p:cNvSpPr>
          <p:nvPr>
            <p:ph type="subTitle" idx="1"/>
          </p:nvPr>
        </p:nvSpPr>
        <p:spPr>
          <a:xfrm>
            <a:off x="355600" y="1371600"/>
            <a:ext cx="8534400" cy="5486400"/>
          </a:xfrm>
        </p:spPr>
        <p:txBody>
          <a:bodyPr>
            <a:noAutofit/>
          </a:bodyPr>
          <a:lstStyle/>
          <a:p>
            <a:pPr marL="342900" indent="-342900" algn="l">
              <a:buFont typeface="Arial" panose="020B0604020202020204" pitchFamily="34" charset="0"/>
              <a:buChar char="•"/>
            </a:pPr>
            <a:r>
              <a:rPr lang="en-US" sz="2000" dirty="0" err="1" smtClean="0">
                <a:solidFill>
                  <a:prstClr val="black"/>
                </a:solidFill>
                <a:ea typeface="+mj-ea"/>
                <a:cs typeface="+mj-cs"/>
              </a:rPr>
              <a:t>Ayuda</a:t>
            </a:r>
            <a:r>
              <a:rPr lang="en-US" sz="2000" dirty="0" smtClean="0">
                <a:solidFill>
                  <a:prstClr val="black"/>
                </a:solidFill>
                <a:ea typeface="+mj-ea"/>
                <a:cs typeface="+mj-cs"/>
              </a:rPr>
              <a:t> al </a:t>
            </a:r>
            <a:r>
              <a:rPr lang="en-US" sz="2000" dirty="0" err="1" smtClean="0">
                <a:solidFill>
                  <a:prstClr val="black"/>
                </a:solidFill>
                <a:ea typeface="+mj-ea"/>
                <a:cs typeface="+mj-cs"/>
              </a:rPr>
              <a:t>entendimiento</a:t>
            </a:r>
            <a:r>
              <a:rPr lang="en-US" sz="2000" dirty="0" smtClean="0">
                <a:solidFill>
                  <a:prstClr val="black"/>
                </a:solidFill>
                <a:ea typeface="+mj-ea"/>
                <a:cs typeface="+mj-cs"/>
              </a:rPr>
              <a:t> </a:t>
            </a:r>
            <a:r>
              <a:rPr lang="en-US" sz="2000" dirty="0" err="1" smtClean="0">
                <a:solidFill>
                  <a:prstClr val="black"/>
                </a:solidFill>
                <a:ea typeface="+mj-ea"/>
                <a:cs typeface="+mj-cs"/>
              </a:rPr>
              <a:t>holistico</a:t>
            </a:r>
            <a:r>
              <a:rPr lang="en-US" sz="2000" dirty="0" smtClean="0">
                <a:solidFill>
                  <a:prstClr val="black"/>
                </a:solidFill>
                <a:ea typeface="+mj-ea"/>
                <a:cs typeface="+mj-cs"/>
              </a:rPr>
              <a:t> de </a:t>
            </a:r>
            <a:r>
              <a:rPr lang="en-US" sz="2000" dirty="0" err="1" smtClean="0">
                <a:solidFill>
                  <a:prstClr val="black"/>
                </a:solidFill>
                <a:ea typeface="+mj-ea"/>
                <a:cs typeface="+mj-cs"/>
              </a:rPr>
              <a:t>las</a:t>
            </a:r>
            <a:r>
              <a:rPr lang="en-US" sz="2000" dirty="0" smtClean="0">
                <a:solidFill>
                  <a:prstClr val="black"/>
                </a:solidFill>
                <a:ea typeface="+mj-ea"/>
                <a:cs typeface="+mj-cs"/>
              </a:rPr>
              <a:t> </a:t>
            </a:r>
            <a:r>
              <a:rPr lang="en-US" sz="2000" dirty="0" err="1" smtClean="0">
                <a:solidFill>
                  <a:prstClr val="black"/>
                </a:solidFill>
                <a:ea typeface="+mj-ea"/>
                <a:cs typeface="+mj-cs"/>
              </a:rPr>
              <a:t>implicaciones</a:t>
            </a:r>
            <a:r>
              <a:rPr lang="en-US" sz="2000" dirty="0" smtClean="0">
                <a:solidFill>
                  <a:prstClr val="black"/>
                </a:solidFill>
                <a:ea typeface="+mj-ea"/>
                <a:cs typeface="+mj-cs"/>
              </a:rPr>
              <a:t> de la </a:t>
            </a:r>
            <a:r>
              <a:rPr lang="en-US" sz="2000" dirty="0" err="1" smtClean="0">
                <a:solidFill>
                  <a:prstClr val="black"/>
                </a:solidFill>
                <a:ea typeface="+mj-ea"/>
                <a:cs typeface="+mj-cs"/>
              </a:rPr>
              <a:t>movilidad</a:t>
            </a:r>
            <a:r>
              <a:rPr lang="en-US" sz="2000" dirty="0" smtClean="0">
                <a:solidFill>
                  <a:prstClr val="black"/>
                </a:solidFill>
                <a:ea typeface="+mj-ea"/>
                <a:cs typeface="+mj-cs"/>
              </a:rPr>
              <a:t> </a:t>
            </a:r>
            <a:r>
              <a:rPr lang="en-US" sz="2000" dirty="0" err="1" smtClean="0">
                <a:solidFill>
                  <a:prstClr val="black"/>
                </a:solidFill>
                <a:ea typeface="+mj-ea"/>
                <a:cs typeface="+mj-cs"/>
              </a:rPr>
              <a:t>humana</a:t>
            </a:r>
            <a:r>
              <a:rPr lang="en-US" sz="2000" dirty="0" smtClean="0">
                <a:solidFill>
                  <a:prstClr val="black"/>
                </a:solidFill>
                <a:ea typeface="+mj-ea"/>
                <a:cs typeface="+mj-cs"/>
              </a:rPr>
              <a:t> versus </a:t>
            </a:r>
            <a:r>
              <a:rPr lang="en-US" sz="2000" dirty="0" err="1" smtClean="0">
                <a:solidFill>
                  <a:prstClr val="black"/>
                </a:solidFill>
                <a:ea typeface="+mj-ea"/>
                <a:cs typeface="+mj-cs"/>
              </a:rPr>
              <a:t>proteccion</a:t>
            </a:r>
            <a:r>
              <a:rPr lang="en-US" sz="2000" dirty="0" smtClean="0">
                <a:solidFill>
                  <a:prstClr val="black"/>
                </a:solidFill>
                <a:ea typeface="+mj-ea"/>
                <a:cs typeface="+mj-cs"/>
              </a:rPr>
              <a:t> y </a:t>
            </a:r>
            <a:r>
              <a:rPr lang="en-US" sz="2000" dirty="0" err="1" smtClean="0">
                <a:solidFill>
                  <a:prstClr val="black"/>
                </a:solidFill>
                <a:ea typeface="+mj-ea"/>
                <a:cs typeface="+mj-cs"/>
              </a:rPr>
              <a:t>asistencia</a:t>
            </a:r>
            <a:r>
              <a:rPr lang="en-US" sz="2000" dirty="0" smtClean="0">
                <a:solidFill>
                  <a:prstClr val="black"/>
                </a:solidFill>
                <a:ea typeface="+mj-ea"/>
                <a:cs typeface="+mj-cs"/>
              </a:rPr>
              <a:t> de </a:t>
            </a:r>
            <a:r>
              <a:rPr lang="en-US" sz="2000" dirty="0" err="1" smtClean="0">
                <a:solidFill>
                  <a:prstClr val="black"/>
                </a:solidFill>
                <a:ea typeface="+mj-ea"/>
                <a:cs typeface="+mj-cs"/>
              </a:rPr>
              <a:t>las</a:t>
            </a:r>
            <a:r>
              <a:rPr lang="en-US" sz="2000" dirty="0" smtClean="0">
                <a:solidFill>
                  <a:prstClr val="black"/>
                </a:solidFill>
                <a:ea typeface="+mj-ea"/>
                <a:cs typeface="+mj-cs"/>
              </a:rPr>
              <a:t> </a:t>
            </a:r>
            <a:r>
              <a:rPr lang="en-US" sz="2000" dirty="0" err="1" smtClean="0">
                <a:solidFill>
                  <a:prstClr val="black"/>
                </a:solidFill>
                <a:ea typeface="+mj-ea"/>
                <a:cs typeface="+mj-cs"/>
              </a:rPr>
              <a:t>perosnas</a:t>
            </a:r>
            <a:r>
              <a:rPr lang="en-US" sz="2000" dirty="0" smtClean="0">
                <a:solidFill>
                  <a:prstClr val="black"/>
                </a:solidFill>
                <a:ea typeface="+mj-ea"/>
                <a:cs typeface="+mj-cs"/>
              </a:rPr>
              <a:t> </a:t>
            </a:r>
            <a:r>
              <a:rPr lang="en-US" sz="2000" dirty="0" err="1" smtClean="0">
                <a:solidFill>
                  <a:prstClr val="black"/>
                </a:solidFill>
                <a:ea typeface="+mj-ea"/>
                <a:cs typeface="+mj-cs"/>
              </a:rPr>
              <a:t>afectadas</a:t>
            </a:r>
            <a:r>
              <a:rPr lang="en-US" sz="2000" dirty="0" smtClean="0">
                <a:solidFill>
                  <a:prstClr val="black"/>
                </a:solidFill>
                <a:ea typeface="+mj-ea"/>
                <a:cs typeface="+mj-cs"/>
              </a:rPr>
              <a:t>.</a:t>
            </a:r>
          </a:p>
          <a:p>
            <a:pPr marL="342900" indent="-342900" algn="l">
              <a:buFont typeface="Arial" panose="020B0604020202020204" pitchFamily="34" charset="0"/>
              <a:buChar char="•"/>
            </a:pPr>
            <a:endParaRPr lang="en-US" sz="2000" dirty="0" smtClean="0">
              <a:solidFill>
                <a:prstClr val="black"/>
              </a:solidFill>
              <a:ea typeface="+mj-ea"/>
              <a:cs typeface="+mj-cs"/>
            </a:endParaRPr>
          </a:p>
          <a:p>
            <a:pPr marL="342900" indent="-342900" algn="l">
              <a:buFont typeface="Arial" panose="020B0604020202020204" pitchFamily="34" charset="0"/>
              <a:buChar char="•"/>
            </a:pPr>
            <a:r>
              <a:rPr lang="en-US" sz="2000" dirty="0" err="1" smtClean="0">
                <a:solidFill>
                  <a:prstClr val="black"/>
                </a:solidFill>
                <a:ea typeface="+mj-ea"/>
                <a:cs typeface="+mj-cs"/>
              </a:rPr>
              <a:t>Puede</a:t>
            </a:r>
            <a:r>
              <a:rPr lang="en-US" sz="2000" dirty="0" smtClean="0">
                <a:solidFill>
                  <a:prstClr val="black"/>
                </a:solidFill>
                <a:ea typeface="+mj-ea"/>
                <a:cs typeface="+mj-cs"/>
              </a:rPr>
              <a:t> </a:t>
            </a:r>
            <a:r>
              <a:rPr lang="en-US" sz="2000" dirty="0" err="1" smtClean="0">
                <a:solidFill>
                  <a:prstClr val="black"/>
                </a:solidFill>
                <a:ea typeface="+mj-ea"/>
                <a:cs typeface="+mj-cs"/>
              </a:rPr>
              <a:t>ser</a:t>
            </a:r>
            <a:r>
              <a:rPr lang="en-US" sz="2000" dirty="0" smtClean="0">
                <a:solidFill>
                  <a:prstClr val="black"/>
                </a:solidFill>
                <a:ea typeface="+mj-ea"/>
                <a:cs typeface="+mj-cs"/>
              </a:rPr>
              <a:t> </a:t>
            </a:r>
            <a:r>
              <a:rPr lang="en-US" sz="2000" dirty="0" err="1" smtClean="0">
                <a:solidFill>
                  <a:prstClr val="black"/>
                </a:solidFill>
                <a:ea typeface="+mj-ea"/>
                <a:cs typeface="+mj-cs"/>
              </a:rPr>
              <a:t>adaptado</a:t>
            </a:r>
            <a:r>
              <a:rPr lang="en-US" sz="2000" dirty="0" smtClean="0">
                <a:solidFill>
                  <a:prstClr val="black"/>
                </a:solidFill>
                <a:ea typeface="+mj-ea"/>
                <a:cs typeface="+mj-cs"/>
              </a:rPr>
              <a:t> a </a:t>
            </a:r>
            <a:r>
              <a:rPr lang="en-US" sz="2000" dirty="0" err="1" smtClean="0">
                <a:solidFill>
                  <a:prstClr val="black"/>
                </a:solidFill>
                <a:ea typeface="+mj-ea"/>
                <a:cs typeface="+mj-cs"/>
              </a:rPr>
              <a:t>las</a:t>
            </a:r>
            <a:r>
              <a:rPr lang="en-US" sz="2000" dirty="0" smtClean="0">
                <a:solidFill>
                  <a:prstClr val="black"/>
                </a:solidFill>
                <a:ea typeface="+mj-ea"/>
                <a:cs typeface="+mj-cs"/>
              </a:rPr>
              <a:t> </a:t>
            </a:r>
            <a:r>
              <a:rPr lang="en-US" sz="2000" dirty="0" err="1" smtClean="0">
                <a:solidFill>
                  <a:prstClr val="black"/>
                </a:solidFill>
                <a:ea typeface="+mj-ea"/>
                <a:cs typeface="+mj-cs"/>
              </a:rPr>
              <a:t>condiciones</a:t>
            </a:r>
            <a:r>
              <a:rPr lang="en-US" sz="2000" dirty="0" smtClean="0">
                <a:solidFill>
                  <a:prstClr val="black"/>
                </a:solidFill>
                <a:ea typeface="+mj-ea"/>
                <a:cs typeface="+mj-cs"/>
              </a:rPr>
              <a:t> y </a:t>
            </a:r>
            <a:r>
              <a:rPr lang="en-US" sz="2000" dirty="0" err="1" smtClean="0">
                <a:solidFill>
                  <a:prstClr val="black"/>
                </a:solidFill>
                <a:ea typeface="+mj-ea"/>
                <a:cs typeface="+mj-cs"/>
              </a:rPr>
              <a:t>contextos</a:t>
            </a:r>
            <a:r>
              <a:rPr lang="en-US" sz="2000" dirty="0" smtClean="0">
                <a:solidFill>
                  <a:prstClr val="black"/>
                </a:solidFill>
                <a:ea typeface="+mj-ea"/>
                <a:cs typeface="+mj-cs"/>
              </a:rPr>
              <a:t> </a:t>
            </a:r>
            <a:r>
              <a:rPr lang="en-US" sz="2000" dirty="0" err="1" smtClean="0">
                <a:solidFill>
                  <a:prstClr val="black"/>
                </a:solidFill>
                <a:ea typeface="+mj-ea"/>
                <a:cs typeface="+mj-cs"/>
              </a:rPr>
              <a:t>nacionales</a:t>
            </a:r>
            <a:r>
              <a:rPr lang="en-US" sz="2000" dirty="0" smtClean="0">
                <a:solidFill>
                  <a:prstClr val="black"/>
                </a:solidFill>
                <a:ea typeface="+mj-ea"/>
                <a:cs typeface="+mj-cs"/>
              </a:rPr>
              <a:t>. 	</a:t>
            </a:r>
          </a:p>
          <a:p>
            <a:pPr marL="342900" lvl="0" indent="-342900" algn="l">
              <a:buFont typeface="Arial" panose="020B0604020202020204" pitchFamily="34" charset="0"/>
              <a:buChar char="•"/>
            </a:pPr>
            <a:endParaRPr lang="en-US" sz="2000" dirty="0" smtClean="0">
              <a:solidFill>
                <a:prstClr val="black"/>
              </a:solidFill>
            </a:endParaRPr>
          </a:p>
          <a:p>
            <a:pPr marL="342900" lvl="0" indent="-342900" algn="l">
              <a:buFont typeface="Arial" panose="020B0604020202020204" pitchFamily="34" charset="0"/>
              <a:buChar char="•"/>
            </a:pPr>
            <a:r>
              <a:rPr lang="en-US" sz="2000" dirty="0" err="1" smtClean="0">
                <a:solidFill>
                  <a:prstClr val="black"/>
                </a:solidFill>
              </a:rPr>
              <a:t>Identifica</a:t>
            </a:r>
            <a:r>
              <a:rPr lang="en-US" sz="2000" dirty="0" smtClean="0">
                <a:solidFill>
                  <a:prstClr val="black"/>
                </a:solidFill>
              </a:rPr>
              <a:t> </a:t>
            </a:r>
            <a:r>
              <a:rPr lang="en-US" sz="2000" dirty="0" err="1">
                <a:solidFill>
                  <a:prstClr val="black"/>
                </a:solidFill>
              </a:rPr>
              <a:t>situaciones</a:t>
            </a:r>
            <a:r>
              <a:rPr lang="en-US" sz="2000" dirty="0">
                <a:solidFill>
                  <a:prstClr val="black"/>
                </a:solidFill>
              </a:rPr>
              <a:t> y </a:t>
            </a:r>
            <a:r>
              <a:rPr lang="en-US" sz="2000" dirty="0" err="1">
                <a:solidFill>
                  <a:prstClr val="black"/>
                </a:solidFill>
              </a:rPr>
              <a:t>condiciones</a:t>
            </a:r>
            <a:r>
              <a:rPr lang="en-US" sz="2000" dirty="0">
                <a:solidFill>
                  <a:prstClr val="black"/>
                </a:solidFill>
              </a:rPr>
              <a:t> </a:t>
            </a:r>
            <a:r>
              <a:rPr lang="en-US" sz="2000" dirty="0" smtClean="0">
                <a:solidFill>
                  <a:prstClr val="black"/>
                </a:solidFill>
              </a:rPr>
              <a:t> </a:t>
            </a:r>
            <a:r>
              <a:rPr lang="en-US" sz="2000" dirty="0" err="1" smtClean="0">
                <a:solidFill>
                  <a:prstClr val="black"/>
                </a:solidFill>
              </a:rPr>
              <a:t>que</a:t>
            </a:r>
            <a:r>
              <a:rPr lang="en-US" sz="2000" dirty="0" smtClean="0">
                <a:solidFill>
                  <a:prstClr val="black"/>
                </a:solidFill>
              </a:rPr>
              <a:t> no </a:t>
            </a:r>
            <a:r>
              <a:rPr lang="en-US" sz="2000" dirty="0" err="1" smtClean="0">
                <a:solidFill>
                  <a:prstClr val="black"/>
                </a:solidFill>
              </a:rPr>
              <a:t>fueron</a:t>
            </a:r>
            <a:r>
              <a:rPr lang="en-US" sz="2000" dirty="0" smtClean="0">
                <a:solidFill>
                  <a:prstClr val="black"/>
                </a:solidFill>
              </a:rPr>
              <a:t> </a:t>
            </a:r>
            <a:r>
              <a:rPr lang="en-US" sz="2000" dirty="0" err="1" smtClean="0">
                <a:solidFill>
                  <a:prstClr val="black"/>
                </a:solidFill>
              </a:rPr>
              <a:t>aliviados</a:t>
            </a:r>
            <a:r>
              <a:rPr lang="en-US" sz="2000" dirty="0" smtClean="0">
                <a:solidFill>
                  <a:prstClr val="black"/>
                </a:solidFill>
              </a:rPr>
              <a:t> </a:t>
            </a:r>
            <a:r>
              <a:rPr lang="en-US" sz="2000" dirty="0" err="1" smtClean="0">
                <a:solidFill>
                  <a:prstClr val="black"/>
                </a:solidFill>
              </a:rPr>
              <a:t>conduncentes</a:t>
            </a:r>
            <a:r>
              <a:rPr lang="en-US" sz="2000" dirty="0" smtClean="0">
                <a:solidFill>
                  <a:prstClr val="black"/>
                </a:solidFill>
              </a:rPr>
              <a:t> a </a:t>
            </a:r>
            <a:r>
              <a:rPr lang="en-US" sz="2000" dirty="0" err="1" smtClean="0">
                <a:solidFill>
                  <a:prstClr val="black"/>
                </a:solidFill>
              </a:rPr>
              <a:t>una</a:t>
            </a:r>
            <a:r>
              <a:rPr lang="en-US" sz="2000" dirty="0" smtClean="0">
                <a:solidFill>
                  <a:prstClr val="black"/>
                </a:solidFill>
              </a:rPr>
              <a:t> crisis </a:t>
            </a:r>
            <a:r>
              <a:rPr lang="en-US" sz="2000" dirty="0" err="1" smtClean="0">
                <a:solidFill>
                  <a:prstClr val="black"/>
                </a:solidFill>
              </a:rPr>
              <a:t>migratoria</a:t>
            </a:r>
            <a:r>
              <a:rPr lang="en-US" sz="2000" dirty="0" smtClean="0">
                <a:solidFill>
                  <a:prstClr val="black"/>
                </a:solidFill>
              </a:rPr>
              <a:t>.</a:t>
            </a:r>
            <a:endParaRPr lang="en-US" sz="2000" dirty="0">
              <a:solidFill>
                <a:prstClr val="black"/>
              </a:solidFill>
            </a:endParaRPr>
          </a:p>
          <a:p>
            <a:pPr marL="342900" lvl="0" indent="-342900" algn="l">
              <a:buFont typeface="Arial" panose="020B0604020202020204" pitchFamily="34" charset="0"/>
              <a:buChar char="•"/>
            </a:pPr>
            <a:endParaRPr lang="en-US" sz="2000" dirty="0" smtClean="0">
              <a:solidFill>
                <a:prstClr val="black"/>
              </a:solidFill>
            </a:endParaRPr>
          </a:p>
          <a:p>
            <a:pPr marL="342900" lvl="0" indent="-342900" algn="l">
              <a:buFont typeface="Arial" panose="020B0604020202020204" pitchFamily="34" charset="0"/>
              <a:buChar char="•"/>
            </a:pPr>
            <a:r>
              <a:rPr lang="en-US" sz="2000" dirty="0" err="1" smtClean="0">
                <a:solidFill>
                  <a:prstClr val="black"/>
                </a:solidFill>
              </a:rPr>
              <a:t>Promueve</a:t>
            </a:r>
            <a:r>
              <a:rPr lang="en-US" sz="2000" dirty="0" smtClean="0">
                <a:solidFill>
                  <a:prstClr val="black"/>
                </a:solidFill>
              </a:rPr>
              <a:t> </a:t>
            </a:r>
            <a:r>
              <a:rPr lang="en-US" sz="2000" dirty="0" err="1" smtClean="0">
                <a:solidFill>
                  <a:prstClr val="black"/>
                </a:solidFill>
              </a:rPr>
              <a:t>cooperacion</a:t>
            </a:r>
            <a:r>
              <a:rPr lang="en-US" sz="2000" dirty="0" smtClean="0">
                <a:solidFill>
                  <a:prstClr val="black"/>
                </a:solidFill>
              </a:rPr>
              <a:t> con </a:t>
            </a:r>
            <a:r>
              <a:rPr lang="en-US" sz="2000" dirty="0" err="1" smtClean="0">
                <a:solidFill>
                  <a:prstClr val="black"/>
                </a:solidFill>
              </a:rPr>
              <a:t>socios</a:t>
            </a:r>
            <a:r>
              <a:rPr lang="en-US" sz="2000" dirty="0" smtClean="0">
                <a:solidFill>
                  <a:prstClr val="black"/>
                </a:solidFill>
              </a:rPr>
              <a:t> </a:t>
            </a:r>
            <a:r>
              <a:rPr lang="en-US" sz="2000" dirty="0" err="1" smtClean="0">
                <a:solidFill>
                  <a:prstClr val="black"/>
                </a:solidFill>
              </a:rPr>
              <a:t>involucrados</a:t>
            </a:r>
            <a:r>
              <a:rPr lang="en-US" sz="2000" dirty="0" smtClean="0">
                <a:solidFill>
                  <a:prstClr val="black"/>
                </a:solidFill>
              </a:rPr>
              <a:t>: Paz, </a:t>
            </a:r>
            <a:r>
              <a:rPr lang="en-US" sz="2000" dirty="0" err="1">
                <a:solidFill>
                  <a:prstClr val="black"/>
                </a:solidFill>
              </a:rPr>
              <a:t>S</a:t>
            </a:r>
            <a:r>
              <a:rPr lang="en-US" sz="2000" dirty="0" err="1" smtClean="0">
                <a:solidFill>
                  <a:prstClr val="black"/>
                </a:solidFill>
              </a:rPr>
              <a:t>eguridad</a:t>
            </a:r>
            <a:r>
              <a:rPr lang="en-US" sz="2000" dirty="0" smtClean="0">
                <a:solidFill>
                  <a:prstClr val="black"/>
                </a:solidFill>
              </a:rPr>
              <a:t> y </a:t>
            </a:r>
            <a:r>
              <a:rPr lang="en-US" sz="2000" dirty="0" err="1">
                <a:solidFill>
                  <a:prstClr val="black"/>
                </a:solidFill>
              </a:rPr>
              <a:t>D</a:t>
            </a:r>
            <a:r>
              <a:rPr lang="en-US" sz="2000" dirty="0" err="1" smtClean="0">
                <a:solidFill>
                  <a:prstClr val="black"/>
                </a:solidFill>
              </a:rPr>
              <a:t>esarrollo</a:t>
            </a:r>
            <a:r>
              <a:rPr lang="en-US" sz="2000" dirty="0" smtClean="0">
                <a:solidFill>
                  <a:prstClr val="black"/>
                </a:solidFill>
              </a:rPr>
              <a:t>.</a:t>
            </a:r>
            <a:endParaRPr lang="en-US" sz="2000" dirty="0">
              <a:solidFill>
                <a:prstClr val="black"/>
              </a:solidFill>
            </a:endParaRPr>
          </a:p>
          <a:p>
            <a:pPr marL="342900" lvl="0" indent="-342900" algn="l">
              <a:buFont typeface="Arial" panose="020B0604020202020204" pitchFamily="34" charset="0"/>
              <a:buChar char="•"/>
            </a:pPr>
            <a:endParaRPr lang="en-US" sz="2000" dirty="0" smtClean="0">
              <a:solidFill>
                <a:prstClr val="black"/>
              </a:solidFill>
            </a:endParaRPr>
          </a:p>
          <a:p>
            <a:pPr marL="342900" lvl="0" indent="-342900" algn="l">
              <a:buFont typeface="Arial" panose="020B0604020202020204" pitchFamily="34" charset="0"/>
              <a:buChar char="•"/>
            </a:pPr>
            <a:r>
              <a:rPr lang="en-US" sz="2000" dirty="0" err="1" smtClean="0">
                <a:solidFill>
                  <a:prstClr val="black"/>
                </a:solidFill>
              </a:rPr>
              <a:t>Es</a:t>
            </a:r>
            <a:r>
              <a:rPr lang="en-US" sz="2000" dirty="0" smtClean="0">
                <a:solidFill>
                  <a:prstClr val="black"/>
                </a:solidFill>
              </a:rPr>
              <a:t> </a:t>
            </a:r>
            <a:r>
              <a:rPr lang="en-US" sz="2000" dirty="0" err="1" smtClean="0">
                <a:solidFill>
                  <a:prstClr val="black"/>
                </a:solidFill>
              </a:rPr>
              <a:t>util</a:t>
            </a:r>
            <a:r>
              <a:rPr lang="en-US" sz="2000" dirty="0" smtClean="0">
                <a:solidFill>
                  <a:prstClr val="black"/>
                </a:solidFill>
              </a:rPr>
              <a:t> para los </a:t>
            </a:r>
            <a:r>
              <a:rPr lang="en-US" sz="2000" dirty="0" err="1" smtClean="0">
                <a:solidFill>
                  <a:prstClr val="black"/>
                </a:solidFill>
              </a:rPr>
              <a:t>responsables</a:t>
            </a:r>
            <a:r>
              <a:rPr lang="en-US" sz="2000" dirty="0" smtClean="0">
                <a:solidFill>
                  <a:prstClr val="black"/>
                </a:solidFill>
              </a:rPr>
              <a:t> </a:t>
            </a:r>
            <a:r>
              <a:rPr lang="en-US" sz="2000" dirty="0" err="1" smtClean="0">
                <a:solidFill>
                  <a:prstClr val="black"/>
                </a:solidFill>
              </a:rPr>
              <a:t>en</a:t>
            </a:r>
            <a:r>
              <a:rPr lang="en-US" sz="2000" dirty="0" smtClean="0">
                <a:solidFill>
                  <a:prstClr val="black"/>
                </a:solidFill>
              </a:rPr>
              <a:t> </a:t>
            </a:r>
            <a:r>
              <a:rPr lang="en-US" sz="2000" dirty="0" err="1" smtClean="0">
                <a:solidFill>
                  <a:prstClr val="black"/>
                </a:solidFill>
              </a:rPr>
              <a:t>formulacion</a:t>
            </a:r>
            <a:r>
              <a:rPr lang="en-US" sz="2000" dirty="0" smtClean="0">
                <a:solidFill>
                  <a:prstClr val="black"/>
                </a:solidFill>
              </a:rPr>
              <a:t> de </a:t>
            </a:r>
            <a:r>
              <a:rPr lang="en-US" sz="2000" dirty="0" err="1" smtClean="0">
                <a:solidFill>
                  <a:prstClr val="black"/>
                </a:solidFill>
              </a:rPr>
              <a:t>politicas</a:t>
            </a:r>
            <a:r>
              <a:rPr lang="en-US" sz="2000" dirty="0" smtClean="0">
                <a:solidFill>
                  <a:prstClr val="black"/>
                </a:solidFill>
              </a:rPr>
              <a:t> (</a:t>
            </a:r>
            <a:r>
              <a:rPr lang="en-US" sz="2000" dirty="0" err="1" smtClean="0">
                <a:solidFill>
                  <a:prstClr val="black"/>
                </a:solidFill>
              </a:rPr>
              <a:t>profesionales</a:t>
            </a:r>
            <a:r>
              <a:rPr lang="en-US" sz="2000" dirty="0" smtClean="0">
                <a:solidFill>
                  <a:prstClr val="black"/>
                </a:solidFill>
              </a:rPr>
              <a:t> y </a:t>
            </a:r>
            <a:r>
              <a:rPr lang="en-US" sz="2000" dirty="0" err="1" smtClean="0">
                <a:solidFill>
                  <a:prstClr val="black"/>
                </a:solidFill>
              </a:rPr>
              <a:t>autoridades</a:t>
            </a:r>
            <a:r>
              <a:rPr lang="en-US" sz="2000" dirty="0" smtClean="0">
                <a:solidFill>
                  <a:prstClr val="black"/>
                </a:solidFill>
              </a:rPr>
              <a:t> del </a:t>
            </a:r>
            <a:r>
              <a:rPr lang="en-US" sz="2000" dirty="0" err="1" smtClean="0">
                <a:solidFill>
                  <a:prstClr val="black"/>
                </a:solidFill>
              </a:rPr>
              <a:t>gobierno</a:t>
            </a:r>
            <a:r>
              <a:rPr lang="en-US" sz="2000" smtClean="0">
                <a:solidFill>
                  <a:prstClr val="black"/>
                </a:solidFill>
              </a:rPr>
              <a:t>)</a:t>
            </a:r>
            <a:r>
              <a:rPr lang="en-US" sz="2200" smtClean="0">
                <a:solidFill>
                  <a:prstClr val="black"/>
                </a:solidFill>
              </a:rPr>
              <a:t>.</a:t>
            </a:r>
            <a:endParaRPr lang="en-US" sz="2200" dirty="0">
              <a:solidFill>
                <a:prstClr val="black"/>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0678"/>
            <a:ext cx="10414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591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fld id="{BF81EB8E-7DA4-4E54-B9F3-20E5429913E4}" type="slidenum">
              <a:rPr lang="en-US" altLang="en-US" sz="1600" smtClean="0">
                <a:solidFill>
                  <a:schemeClr val="bg1"/>
                </a:solidFill>
                <a:latin typeface="Arial Black" pitchFamily="34" charset="0"/>
              </a:rPr>
              <a:pPr eaLnBrk="1" hangingPunct="1"/>
              <a:t>24</a:t>
            </a:fld>
            <a:endParaRPr lang="en-US" altLang="en-US" sz="1600" smtClean="0">
              <a:solidFill>
                <a:schemeClr val="bg1"/>
              </a:solidFill>
              <a:latin typeface="Arial Black" pitchFamily="34" charset="0"/>
            </a:endParaRPr>
          </a:p>
        </p:txBody>
      </p:sp>
      <p:pic>
        <p:nvPicPr>
          <p:cNvPr id="12291" name="Picture 2" descr="Globe header with IOM logo no bar orange silhouette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2279651"/>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292" name="Rectangle 21"/>
          <p:cNvSpPr>
            <a:spLocks noGrp="1" noChangeArrowheads="1"/>
          </p:cNvSpPr>
          <p:nvPr>
            <p:ph type="title"/>
          </p:nvPr>
        </p:nvSpPr>
        <p:spPr bwMode="auto">
          <a:xfrm>
            <a:off x="1979613" y="549275"/>
            <a:ext cx="6707187"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GB" altLang="en-US" sz="4000" dirty="0" err="1" smtClean="0">
                <a:solidFill>
                  <a:schemeClr val="bg1"/>
                </a:solidFill>
                <a:latin typeface="Gill Sans MT" pitchFamily="34" charset="0"/>
              </a:rPr>
              <a:t>Organización</a:t>
            </a:r>
            <a:r>
              <a:rPr lang="en-GB" altLang="en-US" sz="4000" dirty="0" smtClean="0">
                <a:solidFill>
                  <a:schemeClr val="bg1"/>
                </a:solidFill>
                <a:latin typeface="Gill Sans MT" pitchFamily="34" charset="0"/>
              </a:rPr>
              <a:t> </a:t>
            </a:r>
            <a:r>
              <a:rPr lang="en-GB" altLang="en-US" sz="4000" dirty="0" err="1" smtClean="0">
                <a:solidFill>
                  <a:schemeClr val="bg1"/>
                </a:solidFill>
                <a:latin typeface="Gill Sans MT" pitchFamily="34" charset="0"/>
              </a:rPr>
              <a:t>Internacional</a:t>
            </a:r>
            <a:r>
              <a:rPr lang="en-GB" altLang="en-US" sz="4000" dirty="0" smtClean="0">
                <a:solidFill>
                  <a:schemeClr val="bg1"/>
                </a:solidFill>
                <a:latin typeface="Gill Sans MT" pitchFamily="34" charset="0"/>
              </a:rPr>
              <a:t> para </a:t>
            </a:r>
            <a:r>
              <a:rPr lang="en-GB" altLang="en-US" sz="4000" dirty="0" err="1" smtClean="0">
                <a:solidFill>
                  <a:schemeClr val="bg1"/>
                </a:solidFill>
                <a:latin typeface="Gill Sans MT" pitchFamily="34" charset="0"/>
              </a:rPr>
              <a:t>las</a:t>
            </a:r>
            <a:r>
              <a:rPr lang="en-GB" altLang="en-US" sz="4000" dirty="0" smtClean="0">
                <a:solidFill>
                  <a:schemeClr val="bg1"/>
                </a:solidFill>
                <a:latin typeface="Gill Sans MT" pitchFamily="34" charset="0"/>
              </a:rPr>
              <a:t> </a:t>
            </a:r>
            <a:r>
              <a:rPr lang="en-GB" altLang="en-US" sz="4000" dirty="0" err="1" smtClean="0">
                <a:solidFill>
                  <a:schemeClr val="bg1"/>
                </a:solidFill>
                <a:latin typeface="Gill Sans MT" pitchFamily="34" charset="0"/>
              </a:rPr>
              <a:t>Migraciones</a:t>
            </a:r>
            <a:r>
              <a:rPr lang="en-GB" altLang="en-US" sz="4000" dirty="0" smtClean="0">
                <a:solidFill>
                  <a:schemeClr val="bg1"/>
                </a:solidFill>
              </a:rPr>
              <a:t>	</a:t>
            </a:r>
          </a:p>
        </p:txBody>
      </p:sp>
      <p:sp>
        <p:nvSpPr>
          <p:cNvPr id="12293" name="Rectangle 24"/>
          <p:cNvSpPr>
            <a:spLocks noChangeArrowheads="1"/>
          </p:cNvSpPr>
          <p:nvPr/>
        </p:nvSpPr>
        <p:spPr bwMode="auto">
          <a:xfrm>
            <a:off x="4211638" y="3935413"/>
            <a:ext cx="863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algn="ctr" eaLnBrk="1" hangingPunct="1">
              <a:lnSpc>
                <a:spcPct val="100000"/>
              </a:lnSpc>
            </a:pPr>
            <a:endParaRPr lang="en-GB" altLang="en-US" sz="3600" b="1">
              <a:solidFill>
                <a:srgbClr val="0000FF"/>
              </a:solidFill>
              <a:latin typeface="Gill Sans MT" pitchFamily="34" charset="0"/>
            </a:endParaRPr>
          </a:p>
        </p:txBody>
      </p:sp>
      <p:sp>
        <p:nvSpPr>
          <p:cNvPr id="12294" name="Rectangle 25"/>
          <p:cNvSpPr>
            <a:spLocks noChangeArrowheads="1"/>
          </p:cNvSpPr>
          <p:nvPr/>
        </p:nvSpPr>
        <p:spPr bwMode="auto">
          <a:xfrm>
            <a:off x="4067175" y="5373688"/>
            <a:ext cx="460851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eaLnBrk="1" hangingPunct="1">
              <a:lnSpc>
                <a:spcPct val="100000"/>
              </a:lnSpc>
            </a:pPr>
            <a:endParaRPr lang="en-GB" altLang="en-US" sz="2400" i="1"/>
          </a:p>
        </p:txBody>
      </p:sp>
      <p:sp>
        <p:nvSpPr>
          <p:cNvPr id="12295" name="Rectangle 28"/>
          <p:cNvSpPr>
            <a:spLocks noChangeArrowheads="1"/>
          </p:cNvSpPr>
          <p:nvPr/>
        </p:nvSpPr>
        <p:spPr bwMode="auto">
          <a:xfrm>
            <a:off x="395288" y="2924944"/>
            <a:ext cx="8229600" cy="346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lnSpc>
                <a:spcPct val="90000"/>
              </a:lnSpc>
              <a:spcBef>
                <a:spcPct val="20000"/>
              </a:spcBef>
              <a:spcAft>
                <a:spcPct val="0"/>
              </a:spcAft>
              <a:defRPr sz="3200">
                <a:solidFill>
                  <a:schemeClr val="tx1"/>
                </a:solidFill>
                <a:latin typeface="Arial" charset="0"/>
              </a:defRPr>
            </a:lvl6pPr>
            <a:lvl7pPr marL="2971800" indent="-228600" eaLnBrk="0" fontAlgn="base" hangingPunct="0">
              <a:lnSpc>
                <a:spcPct val="90000"/>
              </a:lnSpc>
              <a:spcBef>
                <a:spcPct val="20000"/>
              </a:spcBef>
              <a:spcAft>
                <a:spcPct val="0"/>
              </a:spcAft>
              <a:defRPr sz="3200">
                <a:solidFill>
                  <a:schemeClr val="tx1"/>
                </a:solidFill>
                <a:latin typeface="Arial" charset="0"/>
              </a:defRPr>
            </a:lvl7pPr>
            <a:lvl8pPr marL="3429000" indent="-228600" eaLnBrk="0" fontAlgn="base" hangingPunct="0">
              <a:lnSpc>
                <a:spcPct val="90000"/>
              </a:lnSpc>
              <a:spcBef>
                <a:spcPct val="20000"/>
              </a:spcBef>
              <a:spcAft>
                <a:spcPct val="0"/>
              </a:spcAft>
              <a:defRPr sz="3200">
                <a:solidFill>
                  <a:schemeClr val="tx1"/>
                </a:solidFill>
                <a:latin typeface="Arial" charset="0"/>
              </a:defRPr>
            </a:lvl8pPr>
            <a:lvl9pPr marL="3886200" indent="-228600" eaLnBrk="0" fontAlgn="base" hangingPunct="0">
              <a:lnSpc>
                <a:spcPct val="90000"/>
              </a:lnSpc>
              <a:spcBef>
                <a:spcPct val="20000"/>
              </a:spcBef>
              <a:spcAft>
                <a:spcPct val="0"/>
              </a:spcAft>
              <a:defRPr sz="3200">
                <a:solidFill>
                  <a:schemeClr val="tx1"/>
                </a:solidFill>
                <a:latin typeface="Arial" charset="0"/>
              </a:defRPr>
            </a:lvl9pPr>
          </a:lstStyle>
          <a:p>
            <a:pPr algn="ctr" eaLnBrk="1" hangingPunct="1">
              <a:lnSpc>
                <a:spcPct val="100000"/>
              </a:lnSpc>
            </a:pPr>
            <a:endParaRPr lang="en-GB" altLang="en-US" dirty="0">
              <a:latin typeface="Gill Sans MT" pitchFamily="34" charset="0"/>
            </a:endParaRPr>
          </a:p>
          <a:p>
            <a:pPr algn="ctr" eaLnBrk="1" hangingPunct="1">
              <a:lnSpc>
                <a:spcPct val="100000"/>
              </a:lnSpc>
            </a:pPr>
            <a:r>
              <a:rPr lang="en-GB" altLang="en-US" sz="4000" b="1" dirty="0" err="1" smtClean="0">
                <a:solidFill>
                  <a:schemeClr val="accent2"/>
                </a:solidFill>
                <a:latin typeface="Gill Sans MT" pitchFamily="34" charset="0"/>
              </a:rPr>
              <a:t>Muchas</a:t>
            </a:r>
            <a:r>
              <a:rPr lang="en-GB" altLang="en-US" sz="4000" b="1" dirty="0" smtClean="0">
                <a:solidFill>
                  <a:schemeClr val="accent2"/>
                </a:solidFill>
                <a:latin typeface="Gill Sans MT" pitchFamily="34" charset="0"/>
              </a:rPr>
              <a:t> </a:t>
            </a:r>
            <a:r>
              <a:rPr lang="en-GB" altLang="en-US" sz="4000" b="1" dirty="0" err="1" smtClean="0">
                <a:solidFill>
                  <a:schemeClr val="accent2"/>
                </a:solidFill>
                <a:latin typeface="Gill Sans MT" pitchFamily="34" charset="0"/>
              </a:rPr>
              <a:t>gracias</a:t>
            </a:r>
            <a:endParaRPr lang="en-GB" altLang="en-US" sz="4000" b="1" dirty="0">
              <a:solidFill>
                <a:schemeClr val="accent2"/>
              </a:solidFill>
              <a:latin typeface="Gill Sans MT" pitchFamily="34" charset="0"/>
            </a:endParaRPr>
          </a:p>
          <a:p>
            <a:pPr algn="ctr" eaLnBrk="1" hangingPunct="1">
              <a:lnSpc>
                <a:spcPct val="100000"/>
              </a:lnSpc>
            </a:pPr>
            <a:endParaRPr lang="en-GB" altLang="en-US" sz="2000" b="1" dirty="0">
              <a:solidFill>
                <a:schemeClr val="accent2"/>
              </a:solidFill>
              <a:latin typeface="Gill Sans MT" pitchFamily="34" charset="0"/>
            </a:endParaRPr>
          </a:p>
          <a:p>
            <a:pPr algn="ctr" eaLnBrk="1" hangingPunct="1">
              <a:lnSpc>
                <a:spcPct val="100000"/>
              </a:lnSpc>
            </a:pPr>
            <a:endParaRPr lang="en-GB" altLang="en-US" sz="2000" dirty="0">
              <a:solidFill>
                <a:schemeClr val="accent2"/>
              </a:solidFill>
              <a:latin typeface="Gill Sans MT" pitchFamily="34" charset="0"/>
            </a:endParaRPr>
          </a:p>
          <a:p>
            <a:pPr algn="ctr" eaLnBrk="1" hangingPunct="1">
              <a:lnSpc>
                <a:spcPct val="100000"/>
              </a:lnSpc>
            </a:pPr>
            <a:endParaRPr lang="en-GB" altLang="en-US" sz="1400" dirty="0">
              <a:latin typeface="Gill Sans M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456" y="274638"/>
            <a:ext cx="6347048" cy="1143000"/>
          </a:xfrm>
        </p:spPr>
        <p:txBody>
          <a:bodyPr/>
          <a:lstStyle/>
          <a:p>
            <a:r>
              <a:rPr lang="fr-CH" sz="4000" b="1" dirty="0" err="1" smtClean="0">
                <a:solidFill>
                  <a:schemeClr val="bg1"/>
                </a:solidFill>
                <a:latin typeface="Gill Sans MT" panose="020B0502020104020203" pitchFamily="34" charset="0"/>
              </a:rPr>
              <a:t>Índice</a:t>
            </a:r>
            <a:r>
              <a:rPr lang="fr-CH" sz="4000" b="1" dirty="0" smtClean="0">
                <a:solidFill>
                  <a:schemeClr val="bg1"/>
                </a:solidFill>
                <a:latin typeface="Gill Sans MT" panose="020B0502020104020203" pitchFamily="34" charset="0"/>
              </a:rPr>
              <a:t> de la </a:t>
            </a:r>
            <a:r>
              <a:rPr lang="fr-CH" sz="4000" b="1" dirty="0" err="1" smtClean="0">
                <a:solidFill>
                  <a:schemeClr val="bg1"/>
                </a:solidFill>
                <a:latin typeface="Gill Sans MT" panose="020B0502020104020203" pitchFamily="34" charset="0"/>
              </a:rPr>
              <a:t>presentación</a:t>
            </a:r>
            <a:endParaRPr lang="en-US" sz="4000" b="1" dirty="0">
              <a:solidFill>
                <a:schemeClr val="bg1"/>
              </a:solidFill>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US" altLang="en-US" smtClean="0"/>
              <a:pPr>
                <a:defRPr/>
              </a:pPr>
              <a:t>3</a:t>
            </a:fld>
            <a:endParaRPr lang="en-US" altLang="en-US"/>
          </a:p>
        </p:txBody>
      </p:sp>
      <p:sp>
        <p:nvSpPr>
          <p:cNvPr id="3" name="TextBox 2"/>
          <p:cNvSpPr txBox="1"/>
          <p:nvPr/>
        </p:nvSpPr>
        <p:spPr>
          <a:xfrm>
            <a:off x="683568" y="1844824"/>
            <a:ext cx="7992888" cy="4475071"/>
          </a:xfrm>
          <a:prstGeom prst="rect">
            <a:avLst/>
          </a:prstGeom>
          <a:noFill/>
        </p:spPr>
        <p:txBody>
          <a:bodyPr wrap="square" rtlCol="0">
            <a:spAutoFit/>
          </a:bodyPr>
          <a:lstStyle/>
          <a:p>
            <a:pPr algn="just"/>
            <a:r>
              <a:rPr lang="fr-CH" b="1" dirty="0" smtClean="0">
                <a:latin typeface="Gill Sans MT" panose="020B0502020104020203" pitchFamily="34" charset="0"/>
              </a:rPr>
              <a:t>1- Bases para el </a:t>
            </a:r>
            <a:r>
              <a:rPr lang="fr-CH" b="1" dirty="0" err="1" smtClean="0">
                <a:latin typeface="Gill Sans MT" panose="020B0502020104020203" pitchFamily="34" charset="0"/>
              </a:rPr>
              <a:t>involucramiento</a:t>
            </a:r>
            <a:r>
              <a:rPr lang="fr-CH" b="1" dirty="0" smtClean="0">
                <a:latin typeface="Gill Sans MT" panose="020B0502020104020203" pitchFamily="34" charset="0"/>
              </a:rPr>
              <a:t> de la OIM en la </a:t>
            </a:r>
            <a:r>
              <a:rPr lang="fr-CH" b="1" dirty="0" err="1" smtClean="0">
                <a:latin typeface="Gill Sans MT" panose="020B0502020104020203" pitchFamily="34" charset="0"/>
              </a:rPr>
              <a:t>temática</a:t>
            </a:r>
            <a:endParaRPr lang="fr-CH" b="1" dirty="0" smtClean="0">
              <a:latin typeface="Gill Sans MT" panose="020B0502020104020203" pitchFamily="34" charset="0"/>
            </a:endParaRPr>
          </a:p>
          <a:p>
            <a:pPr algn="just"/>
            <a:endParaRPr lang="fr-CH" b="1" dirty="0">
              <a:latin typeface="Gill Sans MT" panose="020B0502020104020203" pitchFamily="34" charset="0"/>
            </a:endParaRPr>
          </a:p>
          <a:p>
            <a:pPr algn="just"/>
            <a:r>
              <a:rPr lang="fr-CH" b="1" dirty="0" smtClean="0">
                <a:latin typeface="Gill Sans MT" panose="020B0502020104020203" pitchFamily="34" charset="0"/>
              </a:rPr>
              <a:t>2- </a:t>
            </a:r>
            <a:r>
              <a:rPr lang="fr-CH" b="1" dirty="0" err="1" smtClean="0">
                <a:latin typeface="Gill Sans MT" panose="020B0502020104020203" pitchFamily="34" charset="0"/>
              </a:rPr>
              <a:t>Iniciativas</a:t>
            </a:r>
            <a:r>
              <a:rPr lang="fr-CH" b="1" dirty="0" smtClean="0">
                <a:latin typeface="Gill Sans MT" panose="020B0502020104020203" pitchFamily="34" charset="0"/>
              </a:rPr>
              <a:t> de OIM en la </a:t>
            </a:r>
            <a:r>
              <a:rPr lang="fr-CH" b="1" dirty="0" err="1" smtClean="0">
                <a:latin typeface="Gill Sans MT" panose="020B0502020104020203" pitchFamily="34" charset="0"/>
              </a:rPr>
              <a:t>temática</a:t>
            </a:r>
            <a:endParaRPr lang="fr-CH" b="1" dirty="0" smtClean="0">
              <a:latin typeface="Gill Sans MT" panose="020B0502020104020203" pitchFamily="34" charset="0"/>
            </a:endParaRPr>
          </a:p>
          <a:p>
            <a:pPr algn="just"/>
            <a:endParaRPr lang="fr-CH" b="1" dirty="0" smtClean="0">
              <a:latin typeface="Gill Sans MT" panose="020B0502020104020203" pitchFamily="34" charset="0"/>
            </a:endParaRPr>
          </a:p>
          <a:p>
            <a:pPr algn="just"/>
            <a:r>
              <a:rPr lang="fr-CH" b="1" dirty="0" smtClean="0">
                <a:latin typeface="Gill Sans MT" panose="020B0502020104020203" pitchFamily="34" charset="0"/>
              </a:rPr>
              <a:t>3- El MCOF </a:t>
            </a:r>
            <a:r>
              <a:rPr lang="fr-CH" b="1" dirty="0" err="1" smtClean="0">
                <a:latin typeface="Gill Sans MT" panose="020B0502020104020203" pitchFamily="34" charset="0"/>
              </a:rPr>
              <a:t>como</a:t>
            </a:r>
            <a:r>
              <a:rPr lang="fr-CH" b="1" dirty="0" smtClean="0">
                <a:latin typeface="Gill Sans MT" panose="020B0502020104020203" pitchFamily="34" charset="0"/>
              </a:rPr>
              <a:t> </a:t>
            </a:r>
            <a:r>
              <a:rPr lang="fr-CH" b="1" dirty="0" err="1" smtClean="0">
                <a:latin typeface="Gill Sans MT" panose="020B0502020104020203" pitchFamily="34" charset="0"/>
              </a:rPr>
              <a:t>marco</a:t>
            </a:r>
            <a:r>
              <a:rPr lang="fr-CH" b="1" dirty="0" smtClean="0">
                <a:latin typeface="Gill Sans MT" panose="020B0502020104020203" pitchFamily="34" charset="0"/>
              </a:rPr>
              <a:t> </a:t>
            </a:r>
            <a:r>
              <a:rPr lang="fr-CH" b="1" dirty="0" err="1" smtClean="0">
                <a:latin typeface="Gill Sans MT" panose="020B0502020104020203" pitchFamily="34" charset="0"/>
              </a:rPr>
              <a:t>útil</a:t>
            </a:r>
            <a:r>
              <a:rPr lang="fr-CH" b="1" dirty="0" smtClean="0">
                <a:latin typeface="Gill Sans MT" panose="020B0502020104020203" pitchFamily="34" charset="0"/>
              </a:rPr>
              <a:t> para la </a:t>
            </a:r>
            <a:r>
              <a:rPr lang="fr-CH" b="1" dirty="0" err="1" smtClean="0">
                <a:latin typeface="Gill Sans MT" panose="020B0502020104020203" pitchFamily="34" charset="0"/>
              </a:rPr>
              <a:t>reflexión</a:t>
            </a:r>
            <a:r>
              <a:rPr lang="fr-CH" b="1" dirty="0" smtClean="0">
                <a:latin typeface="Gill Sans MT" panose="020B0502020104020203" pitchFamily="34" charset="0"/>
              </a:rPr>
              <a:t>, </a:t>
            </a:r>
            <a:r>
              <a:rPr lang="fr-CH" b="1" dirty="0" err="1" smtClean="0">
                <a:latin typeface="Gill Sans MT" panose="020B0502020104020203" pitchFamily="34" charset="0"/>
              </a:rPr>
              <a:t>elaboración</a:t>
            </a:r>
            <a:r>
              <a:rPr lang="fr-CH" b="1" dirty="0" smtClean="0">
                <a:latin typeface="Gill Sans MT" panose="020B0502020104020203" pitchFamily="34" charset="0"/>
              </a:rPr>
              <a:t> y </a:t>
            </a:r>
            <a:r>
              <a:rPr lang="fr-CH" b="1" dirty="0" err="1" smtClean="0">
                <a:latin typeface="Gill Sans MT" panose="020B0502020104020203" pitchFamily="34" charset="0"/>
              </a:rPr>
              <a:t>desarrollo</a:t>
            </a:r>
            <a:r>
              <a:rPr lang="fr-CH" b="1" dirty="0" smtClean="0">
                <a:latin typeface="Gill Sans MT" panose="020B0502020104020203" pitchFamily="34" charset="0"/>
              </a:rPr>
              <a:t> de </a:t>
            </a:r>
            <a:r>
              <a:rPr lang="fr-CH" b="1" dirty="0" err="1" smtClean="0">
                <a:latin typeface="Gill Sans MT" panose="020B0502020104020203" pitchFamily="34" charset="0"/>
              </a:rPr>
              <a:t>políticas</a:t>
            </a:r>
            <a:r>
              <a:rPr lang="fr-CH" b="1" dirty="0" smtClean="0">
                <a:latin typeface="Gill Sans MT" panose="020B0502020104020203" pitchFamily="34" charset="0"/>
              </a:rPr>
              <a:t> en </a:t>
            </a:r>
            <a:r>
              <a:rPr lang="fr-CH" b="1" dirty="0" err="1" smtClean="0">
                <a:latin typeface="Gill Sans MT" panose="020B0502020104020203" pitchFamily="34" charset="0"/>
              </a:rPr>
              <a:t>materia</a:t>
            </a:r>
            <a:r>
              <a:rPr lang="fr-CH" b="1" dirty="0" smtClean="0">
                <a:latin typeface="Gill Sans MT" panose="020B0502020104020203" pitchFamily="34" charset="0"/>
              </a:rPr>
              <a:t> de </a:t>
            </a:r>
            <a:r>
              <a:rPr lang="fr-CH" b="1" dirty="0" err="1" smtClean="0">
                <a:latin typeface="Gill Sans MT" panose="020B0502020104020203" pitchFamily="34" charset="0"/>
              </a:rPr>
              <a:t>gestión</a:t>
            </a:r>
            <a:r>
              <a:rPr lang="fr-CH" b="1" dirty="0" smtClean="0">
                <a:latin typeface="Gill Sans MT" panose="020B0502020104020203" pitchFamily="34" charset="0"/>
              </a:rPr>
              <a:t> de </a:t>
            </a:r>
            <a:r>
              <a:rPr lang="fr-CH" b="1" dirty="0" err="1" smtClean="0">
                <a:latin typeface="Gill Sans MT" panose="020B0502020104020203" pitchFamily="34" charset="0"/>
              </a:rPr>
              <a:t>emergencias</a:t>
            </a:r>
            <a:r>
              <a:rPr lang="fr-CH" b="1" dirty="0" smtClean="0">
                <a:latin typeface="Gill Sans MT" panose="020B0502020104020203" pitchFamily="34" charset="0"/>
              </a:rPr>
              <a:t> </a:t>
            </a:r>
            <a:r>
              <a:rPr lang="fr-CH" b="1" dirty="0" err="1" smtClean="0">
                <a:latin typeface="Gill Sans MT" panose="020B0502020104020203" pitchFamily="34" charset="0"/>
              </a:rPr>
              <a:t>migratorias</a:t>
            </a:r>
            <a:r>
              <a:rPr lang="fr-CH" b="1" dirty="0" smtClean="0">
                <a:latin typeface="Gill Sans MT" panose="020B0502020104020203" pitchFamily="34" charset="0"/>
              </a:rPr>
              <a:t> </a:t>
            </a:r>
            <a:endParaRPr lang="en-US" b="1" dirty="0">
              <a:latin typeface="Gill Sans MT" panose="020B0502020104020203" pitchFamily="34" charset="0"/>
            </a:endParaRPr>
          </a:p>
        </p:txBody>
      </p:sp>
    </p:spTree>
    <p:extLst>
      <p:ext uri="{BB962C8B-B14F-4D97-AF65-F5344CB8AC3E}">
        <p14:creationId xmlns:p14="http://schemas.microsoft.com/office/powerpoint/2010/main" val="110213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endParaRPr lang="fr-CH" sz="4000" dirty="0" smtClean="0">
              <a:latin typeface="Gill Sans MT" panose="020B0502020104020203" pitchFamily="34" charset="0"/>
            </a:endParaRPr>
          </a:p>
          <a:p>
            <a:pPr marL="0" indent="0">
              <a:buNone/>
            </a:pPr>
            <a:endParaRPr lang="fr-CH" sz="4000" dirty="0">
              <a:latin typeface="Gill Sans MT" panose="020B0502020104020203" pitchFamily="34" charset="0"/>
            </a:endParaRPr>
          </a:p>
          <a:p>
            <a:pPr marL="0" indent="0" algn="ctr">
              <a:buNone/>
            </a:pPr>
            <a:r>
              <a:rPr lang="es-CR" sz="4000" b="1" dirty="0" smtClean="0">
                <a:latin typeface="Gill Sans MT" panose="020B0502020104020203" pitchFamily="34" charset="0"/>
              </a:rPr>
              <a:t>1. Bases para el </a:t>
            </a:r>
            <a:r>
              <a:rPr lang="es-CR" sz="4000" b="1" dirty="0">
                <a:latin typeface="Gill Sans MT" panose="020B0502020104020203" pitchFamily="34" charset="0"/>
              </a:rPr>
              <a:t>involucramiento de la OIM en la temática</a:t>
            </a:r>
          </a:p>
          <a:p>
            <a:endParaRPr lang="en-US" sz="4000" dirty="0">
              <a:latin typeface="Gill Sans MT" panose="020B0502020104020203"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US" altLang="en-US" smtClean="0"/>
              <a:pPr>
                <a:defRPr/>
              </a:pPr>
              <a:t>4</a:t>
            </a:fld>
            <a:endParaRPr lang="en-US" altLang="en-US"/>
          </a:p>
        </p:txBody>
      </p:sp>
    </p:spTree>
    <p:extLst>
      <p:ext uri="{BB962C8B-B14F-4D97-AF65-F5344CB8AC3E}">
        <p14:creationId xmlns:p14="http://schemas.microsoft.com/office/powerpoint/2010/main" val="936804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143000"/>
          </a:xfrm>
        </p:spPr>
        <p:txBody>
          <a:bodyPr/>
          <a:lstStyle/>
          <a:p>
            <a:pPr algn="r"/>
            <a:r>
              <a:rPr lang="fr-CH" b="1" dirty="0" smtClean="0">
                <a:solidFill>
                  <a:schemeClr val="bg1"/>
                </a:solidFill>
                <a:latin typeface="Gill Sans MT" panose="020B0502020104020203" pitchFamily="34" charset="0"/>
              </a:rPr>
              <a:t>Bases </a:t>
            </a:r>
            <a:r>
              <a:rPr lang="fr-CH" b="1" dirty="0" err="1" smtClean="0">
                <a:solidFill>
                  <a:schemeClr val="bg1"/>
                </a:solidFill>
                <a:latin typeface="Gill Sans MT" panose="020B0502020104020203" pitchFamily="34" charset="0"/>
              </a:rPr>
              <a:t>jurídicas</a:t>
            </a:r>
            <a:endParaRPr lang="en-US" b="1" dirty="0">
              <a:solidFill>
                <a:schemeClr val="bg1"/>
              </a:solidFill>
              <a:latin typeface="Gill Sans MT" panose="020B0502020104020203" pitchFamily="34" charset="0"/>
            </a:endParaRPr>
          </a:p>
        </p:txBody>
      </p:sp>
      <p:sp>
        <p:nvSpPr>
          <p:cNvPr id="3" name="Content Placeholder 2"/>
          <p:cNvSpPr>
            <a:spLocks noGrp="1"/>
          </p:cNvSpPr>
          <p:nvPr>
            <p:ph sz="half" idx="1"/>
          </p:nvPr>
        </p:nvSpPr>
        <p:spPr>
          <a:xfrm>
            <a:off x="385192" y="1484784"/>
            <a:ext cx="8579296" cy="1324744"/>
          </a:xfrm>
        </p:spPr>
        <p:txBody>
          <a:bodyPr/>
          <a:lstStyle/>
          <a:p>
            <a:r>
              <a:rPr lang="fr-CH" sz="2400" dirty="0" err="1" smtClean="0">
                <a:latin typeface="Calibri" panose="020F0502020204030204" pitchFamily="34" charset="0"/>
              </a:rPr>
              <a:t>Instrumentos</a:t>
            </a:r>
            <a:r>
              <a:rPr lang="fr-CH" sz="2400" dirty="0" smtClean="0">
                <a:latin typeface="Calibri" panose="020F0502020204030204" pitchFamily="34" charset="0"/>
              </a:rPr>
              <a:t> </a:t>
            </a:r>
            <a:r>
              <a:rPr lang="fr-CH" sz="2400" dirty="0" err="1" smtClean="0">
                <a:latin typeface="Calibri" panose="020F0502020204030204" pitchFamily="34" charset="0"/>
              </a:rPr>
              <a:t>internacionales</a:t>
            </a:r>
            <a:r>
              <a:rPr lang="fr-CH" sz="2400" dirty="0" smtClean="0">
                <a:latin typeface="Calibri" panose="020F0502020204030204" pitchFamily="34" charset="0"/>
              </a:rPr>
              <a:t> base en </a:t>
            </a:r>
            <a:r>
              <a:rPr lang="fr-CH" sz="2400" b="1" dirty="0" err="1" smtClean="0">
                <a:latin typeface="Calibri" panose="020F0502020204030204" pitchFamily="34" charset="0"/>
              </a:rPr>
              <a:t>materia</a:t>
            </a:r>
            <a:r>
              <a:rPr lang="fr-CH" sz="2400" b="1" dirty="0" smtClean="0">
                <a:latin typeface="Calibri" panose="020F0502020204030204" pitchFamily="34" charset="0"/>
              </a:rPr>
              <a:t> </a:t>
            </a:r>
            <a:r>
              <a:rPr lang="fr-CH" sz="2400" b="1" dirty="0" err="1" smtClean="0">
                <a:latin typeface="Calibri" panose="020F0502020204030204" pitchFamily="34" charset="0"/>
              </a:rPr>
              <a:t>ambiental</a:t>
            </a:r>
            <a:r>
              <a:rPr lang="fr-CH" sz="2400" dirty="0" smtClean="0">
                <a:latin typeface="Calibri" panose="020F0502020204030204" pitchFamily="34" charset="0"/>
              </a:rPr>
              <a:t>:</a:t>
            </a:r>
          </a:p>
          <a:p>
            <a:pPr lvl="1"/>
            <a:r>
              <a:rPr lang="es-CR" sz="1800" dirty="0">
                <a:latin typeface="Calibri" panose="020F0502020204030204" pitchFamily="34" charset="0"/>
              </a:rPr>
              <a:t>Convención Marco de las Naciones Unidas sobre el Cambio Climático (CMNUCC) </a:t>
            </a:r>
            <a:endParaRPr lang="es-CR" sz="1800" dirty="0" smtClean="0">
              <a:latin typeface="Calibri" panose="020F0502020204030204" pitchFamily="34" charset="0"/>
            </a:endParaRPr>
          </a:p>
          <a:p>
            <a:pPr lvl="1"/>
            <a:r>
              <a:rPr lang="fr-CH" altLang="en-US" sz="1800" dirty="0" err="1" smtClean="0">
                <a:latin typeface="Calibri" panose="020F0502020204030204" pitchFamily="34" charset="0"/>
              </a:rPr>
              <a:t>Normativa</a:t>
            </a:r>
            <a:r>
              <a:rPr lang="fr-CH" altLang="en-US" sz="1800" dirty="0" smtClean="0">
                <a:latin typeface="Calibri" panose="020F0502020204030204" pitchFamily="34" charset="0"/>
              </a:rPr>
              <a:t> </a:t>
            </a:r>
            <a:r>
              <a:rPr lang="fr-CH" altLang="en-US" sz="1800" dirty="0" err="1">
                <a:latin typeface="Calibri" panose="020F0502020204030204" pitchFamily="34" charset="0"/>
              </a:rPr>
              <a:t>Internacional</a:t>
            </a:r>
            <a:r>
              <a:rPr lang="fr-CH" altLang="en-US" sz="1800" dirty="0">
                <a:latin typeface="Calibri" panose="020F0502020204030204" pitchFamily="34" charset="0"/>
              </a:rPr>
              <a:t> de </a:t>
            </a:r>
            <a:r>
              <a:rPr lang="fr-CH" altLang="en-US" sz="1800" dirty="0" err="1">
                <a:latin typeface="Calibri" panose="020F0502020204030204" pitchFamily="34" charset="0"/>
              </a:rPr>
              <a:t>Respuesta</a:t>
            </a:r>
            <a:r>
              <a:rPr lang="fr-CH" altLang="en-US" sz="1800" dirty="0">
                <a:latin typeface="Calibri" panose="020F0502020204030204" pitchFamily="34" charset="0"/>
              </a:rPr>
              <a:t> a </a:t>
            </a:r>
            <a:r>
              <a:rPr lang="fr-CH" altLang="en-US" sz="1800" dirty="0" err="1">
                <a:latin typeface="Calibri" panose="020F0502020204030204" pitchFamily="34" charset="0"/>
              </a:rPr>
              <a:t>Desastres</a:t>
            </a:r>
            <a:endParaRPr lang="en-US" dirty="0">
              <a:latin typeface="Calibri" panose="020F0502020204030204" pitchFamily="34" charset="0"/>
            </a:endParaRPr>
          </a:p>
        </p:txBody>
      </p:sp>
      <p:sp>
        <p:nvSpPr>
          <p:cNvPr id="4" name="Text Placeholder 3"/>
          <p:cNvSpPr>
            <a:spLocks noGrp="1"/>
          </p:cNvSpPr>
          <p:nvPr>
            <p:ph type="body" sz="half" idx="2"/>
          </p:nvPr>
        </p:nvSpPr>
        <p:spPr>
          <a:xfrm>
            <a:off x="457200" y="2780928"/>
            <a:ext cx="8229600" cy="3345235"/>
          </a:xfrm>
        </p:spPr>
        <p:txBody>
          <a:bodyPr/>
          <a:lstStyle/>
          <a:p>
            <a:r>
              <a:rPr lang="fr-CH" sz="2400" dirty="0" err="1" smtClean="0">
                <a:latin typeface="Calibri" panose="020F0502020204030204" pitchFamily="34" charset="0"/>
              </a:rPr>
              <a:t>Instrumentos</a:t>
            </a:r>
            <a:r>
              <a:rPr lang="fr-CH" sz="2400" dirty="0" smtClean="0">
                <a:latin typeface="Calibri" panose="020F0502020204030204" pitchFamily="34" charset="0"/>
              </a:rPr>
              <a:t> </a:t>
            </a:r>
            <a:r>
              <a:rPr lang="fr-CH" sz="2400" dirty="0" err="1" smtClean="0">
                <a:latin typeface="Calibri" panose="020F0502020204030204" pitchFamily="34" charset="0"/>
              </a:rPr>
              <a:t>internacionales</a:t>
            </a:r>
            <a:r>
              <a:rPr lang="fr-CH" sz="2400" dirty="0" smtClean="0">
                <a:latin typeface="Calibri" panose="020F0502020204030204" pitchFamily="34" charset="0"/>
              </a:rPr>
              <a:t> base en </a:t>
            </a:r>
            <a:r>
              <a:rPr lang="fr-CH" sz="2400" b="1" dirty="0" err="1" smtClean="0">
                <a:latin typeface="Calibri" panose="020F0502020204030204" pitchFamily="34" charset="0"/>
              </a:rPr>
              <a:t>derechos</a:t>
            </a:r>
            <a:r>
              <a:rPr lang="fr-CH" sz="2400" b="1" dirty="0" smtClean="0">
                <a:latin typeface="Calibri" panose="020F0502020204030204" pitchFamily="34" charset="0"/>
              </a:rPr>
              <a:t> </a:t>
            </a:r>
            <a:r>
              <a:rPr lang="fr-CH" sz="2400" b="1" dirty="0" err="1" smtClean="0">
                <a:latin typeface="Calibri" panose="020F0502020204030204" pitchFamily="34" charset="0"/>
              </a:rPr>
              <a:t>humanos</a:t>
            </a:r>
            <a:r>
              <a:rPr lang="fr-CH" sz="2400" dirty="0" smtClean="0">
                <a:latin typeface="Calibri" panose="020F0502020204030204" pitchFamily="34" charset="0"/>
              </a:rPr>
              <a:t>:</a:t>
            </a:r>
          </a:p>
          <a:p>
            <a:pPr lvl="1"/>
            <a:r>
              <a:rPr lang="es-CR" sz="1800" dirty="0">
                <a:latin typeface="Calibri" panose="020F0502020204030204" pitchFamily="34" charset="0"/>
              </a:rPr>
              <a:t>Pacto </a:t>
            </a:r>
            <a:r>
              <a:rPr lang="es-CR" sz="1800" dirty="0" smtClean="0">
                <a:latin typeface="Calibri" panose="020F0502020204030204" pitchFamily="34" charset="0"/>
              </a:rPr>
              <a:t>internacional de derechos civiles </a:t>
            </a:r>
            <a:r>
              <a:rPr lang="es-CR" sz="1800" dirty="0">
                <a:latin typeface="Calibri" panose="020F0502020204030204" pitchFamily="34" charset="0"/>
              </a:rPr>
              <a:t>y </a:t>
            </a:r>
            <a:r>
              <a:rPr lang="es-CR" sz="1800" dirty="0" smtClean="0">
                <a:latin typeface="Calibri" panose="020F0502020204030204" pitchFamily="34" charset="0"/>
              </a:rPr>
              <a:t>políticos </a:t>
            </a:r>
            <a:r>
              <a:rPr lang="en-US" sz="1800" dirty="0" smtClean="0">
                <a:latin typeface="Calibri" panose="020F0502020204030204" pitchFamily="34" charset="0"/>
              </a:rPr>
              <a:t>(1966)</a:t>
            </a:r>
            <a:endParaRPr lang="en-US" sz="1800" dirty="0">
              <a:latin typeface="Calibri" panose="020F0502020204030204" pitchFamily="34" charset="0"/>
            </a:endParaRPr>
          </a:p>
          <a:p>
            <a:pPr lvl="1"/>
            <a:r>
              <a:rPr lang="es-CR" sz="1800" dirty="0">
                <a:latin typeface="Calibri" panose="020F0502020204030204" pitchFamily="34" charset="0"/>
              </a:rPr>
              <a:t>Pacto i</a:t>
            </a:r>
            <a:r>
              <a:rPr lang="es-CR" sz="1800" dirty="0" smtClean="0">
                <a:latin typeface="Calibri" panose="020F0502020204030204" pitchFamily="34" charset="0"/>
              </a:rPr>
              <a:t>nternacional </a:t>
            </a:r>
            <a:r>
              <a:rPr lang="es-CR" sz="1800" dirty="0">
                <a:latin typeface="Calibri" panose="020F0502020204030204" pitchFamily="34" charset="0"/>
              </a:rPr>
              <a:t>de </a:t>
            </a:r>
            <a:r>
              <a:rPr lang="es-CR" sz="1800" dirty="0" smtClean="0">
                <a:latin typeface="Calibri" panose="020F0502020204030204" pitchFamily="34" charset="0"/>
              </a:rPr>
              <a:t>derechos económicos</a:t>
            </a:r>
            <a:r>
              <a:rPr lang="es-CR" sz="1800" dirty="0">
                <a:latin typeface="Calibri" panose="020F0502020204030204" pitchFamily="34" charset="0"/>
              </a:rPr>
              <a:t>, </a:t>
            </a:r>
            <a:r>
              <a:rPr lang="es-CR" sz="1800" dirty="0" smtClean="0">
                <a:latin typeface="Calibri" panose="020F0502020204030204" pitchFamily="34" charset="0"/>
              </a:rPr>
              <a:t>sociales </a:t>
            </a:r>
            <a:r>
              <a:rPr lang="es-CR" sz="1800" dirty="0">
                <a:latin typeface="Calibri" panose="020F0502020204030204" pitchFamily="34" charset="0"/>
              </a:rPr>
              <a:t>y c</a:t>
            </a:r>
            <a:r>
              <a:rPr lang="es-CR" sz="1800" dirty="0" smtClean="0">
                <a:latin typeface="Calibri" panose="020F0502020204030204" pitchFamily="34" charset="0"/>
              </a:rPr>
              <a:t>ulturales </a:t>
            </a:r>
            <a:r>
              <a:rPr lang="en-US" sz="1800" dirty="0" smtClean="0">
                <a:latin typeface="Calibri" panose="020F0502020204030204" pitchFamily="34" charset="0"/>
              </a:rPr>
              <a:t>(1966)</a:t>
            </a:r>
            <a:endParaRPr lang="en-US" sz="1800" dirty="0">
              <a:latin typeface="Calibri" panose="020F0502020204030204" pitchFamily="34" charset="0"/>
            </a:endParaRPr>
          </a:p>
          <a:p>
            <a:pPr lvl="1"/>
            <a:r>
              <a:rPr lang="es-CR" sz="1800" dirty="0">
                <a:latin typeface="Calibri" panose="020F0502020204030204" pitchFamily="34" charset="0"/>
              </a:rPr>
              <a:t>Convención </a:t>
            </a:r>
            <a:r>
              <a:rPr lang="es-CR" sz="1800" dirty="0" smtClean="0">
                <a:latin typeface="Calibri" panose="020F0502020204030204" pitchFamily="34" charset="0"/>
              </a:rPr>
              <a:t>internacional </a:t>
            </a:r>
            <a:r>
              <a:rPr lang="es-CR" sz="1800" dirty="0">
                <a:latin typeface="Calibri" panose="020F0502020204030204" pitchFamily="34" charset="0"/>
              </a:rPr>
              <a:t>sobre la </a:t>
            </a:r>
            <a:r>
              <a:rPr lang="es-CR" sz="1800" dirty="0" smtClean="0">
                <a:latin typeface="Calibri" panose="020F0502020204030204" pitchFamily="34" charset="0"/>
              </a:rPr>
              <a:t>eliminación </a:t>
            </a:r>
            <a:r>
              <a:rPr lang="es-CR" sz="1800" dirty="0">
                <a:latin typeface="Calibri" panose="020F0502020204030204" pitchFamily="34" charset="0"/>
              </a:rPr>
              <a:t>de todas las </a:t>
            </a:r>
            <a:r>
              <a:rPr lang="es-CR" sz="1800" dirty="0" smtClean="0">
                <a:latin typeface="Calibri" panose="020F0502020204030204" pitchFamily="34" charset="0"/>
              </a:rPr>
              <a:t>formas </a:t>
            </a:r>
            <a:r>
              <a:rPr lang="es-CR" sz="1800" dirty="0">
                <a:latin typeface="Calibri" panose="020F0502020204030204" pitchFamily="34" charset="0"/>
              </a:rPr>
              <a:t>de </a:t>
            </a:r>
            <a:r>
              <a:rPr lang="es-CR" sz="1800" dirty="0" smtClean="0">
                <a:latin typeface="Calibri" panose="020F0502020204030204" pitchFamily="34" charset="0"/>
              </a:rPr>
              <a:t>discriminación </a:t>
            </a:r>
            <a:r>
              <a:rPr lang="es-CR" sz="1800" dirty="0">
                <a:latin typeface="Calibri" panose="020F0502020204030204" pitchFamily="34" charset="0"/>
              </a:rPr>
              <a:t>r</a:t>
            </a:r>
            <a:r>
              <a:rPr lang="es-CR" sz="1800" dirty="0" smtClean="0">
                <a:latin typeface="Calibri" panose="020F0502020204030204" pitchFamily="34" charset="0"/>
              </a:rPr>
              <a:t>acial </a:t>
            </a:r>
            <a:r>
              <a:rPr lang="en-US" sz="1800" dirty="0" smtClean="0">
                <a:latin typeface="Calibri" panose="020F0502020204030204" pitchFamily="34" charset="0"/>
              </a:rPr>
              <a:t>(1965)</a:t>
            </a:r>
            <a:endParaRPr lang="en-US" sz="1800" dirty="0">
              <a:latin typeface="Calibri" panose="020F0502020204030204" pitchFamily="34" charset="0"/>
            </a:endParaRPr>
          </a:p>
          <a:p>
            <a:pPr lvl="1"/>
            <a:r>
              <a:rPr lang="es-CR" sz="1800" dirty="0">
                <a:latin typeface="Calibri" panose="020F0502020204030204" pitchFamily="34" charset="0"/>
              </a:rPr>
              <a:t>Convención contra la tortura y otros tratos o penas crueles, inhumanas o </a:t>
            </a:r>
            <a:r>
              <a:rPr lang="es-CR" sz="1800" dirty="0" smtClean="0">
                <a:latin typeface="Calibri" panose="020F0502020204030204" pitchFamily="34" charset="0"/>
              </a:rPr>
              <a:t>degradantes </a:t>
            </a:r>
            <a:r>
              <a:rPr lang="en-US" sz="1800" dirty="0" smtClean="0">
                <a:latin typeface="Calibri" panose="020F0502020204030204" pitchFamily="34" charset="0"/>
              </a:rPr>
              <a:t>(1984)</a:t>
            </a:r>
            <a:endParaRPr lang="en-US" sz="1800" dirty="0">
              <a:latin typeface="Calibri" panose="020F0502020204030204" pitchFamily="34" charset="0"/>
            </a:endParaRPr>
          </a:p>
          <a:p>
            <a:pPr lvl="1"/>
            <a:r>
              <a:rPr lang="en-US" sz="1800" dirty="0" err="1" smtClean="0">
                <a:latin typeface="Calibri" panose="020F0502020204030204" pitchFamily="34" charset="0"/>
              </a:rPr>
              <a:t>Convenci</a:t>
            </a:r>
            <a:r>
              <a:rPr lang="en-US" sz="1800" dirty="0" err="1">
                <a:latin typeface="Calibri" panose="020F0502020204030204" pitchFamily="34" charset="0"/>
              </a:rPr>
              <a:t>ó</a:t>
            </a:r>
            <a:r>
              <a:rPr lang="en-US" sz="1800" dirty="0" err="1" smtClean="0">
                <a:latin typeface="Calibri" panose="020F0502020204030204" pitchFamily="34" charset="0"/>
              </a:rPr>
              <a:t>n</a:t>
            </a:r>
            <a:r>
              <a:rPr lang="en-US" sz="1800" dirty="0" smtClean="0">
                <a:latin typeface="Calibri" panose="020F0502020204030204" pitchFamily="34" charset="0"/>
              </a:rPr>
              <a:t> de los </a:t>
            </a:r>
            <a:r>
              <a:rPr lang="en-US" sz="1800" dirty="0" err="1" smtClean="0">
                <a:latin typeface="Calibri" panose="020F0502020204030204" pitchFamily="34" charset="0"/>
              </a:rPr>
              <a:t>derechos</a:t>
            </a:r>
            <a:r>
              <a:rPr lang="en-US" sz="1800" dirty="0" smtClean="0">
                <a:latin typeface="Calibri" panose="020F0502020204030204" pitchFamily="34" charset="0"/>
              </a:rPr>
              <a:t> del </a:t>
            </a:r>
            <a:r>
              <a:rPr lang="en-US" sz="1800" dirty="0" err="1" smtClean="0">
                <a:latin typeface="Calibri" panose="020F0502020204030204" pitchFamily="34" charset="0"/>
              </a:rPr>
              <a:t>niño</a:t>
            </a:r>
            <a:r>
              <a:rPr lang="en-US" sz="1800" dirty="0" smtClean="0">
                <a:latin typeface="Calibri" panose="020F0502020204030204" pitchFamily="34" charset="0"/>
              </a:rPr>
              <a:t> </a:t>
            </a:r>
            <a:r>
              <a:rPr lang="en-US" sz="1800" dirty="0">
                <a:latin typeface="Calibri" panose="020F0502020204030204" pitchFamily="34" charset="0"/>
              </a:rPr>
              <a:t>(1989</a:t>
            </a:r>
            <a:r>
              <a:rPr lang="en-US" sz="1800" dirty="0" smtClean="0">
                <a:latin typeface="Calibri" panose="020F0502020204030204" pitchFamily="34" charset="0"/>
              </a:rPr>
              <a:t>)</a:t>
            </a:r>
            <a:endParaRPr lang="en-US" sz="1800" dirty="0">
              <a:latin typeface="Calibri" panose="020F0502020204030204" pitchFamily="34" charset="0"/>
            </a:endParaRPr>
          </a:p>
          <a:p>
            <a:pPr lvl="1"/>
            <a:r>
              <a:rPr lang="es-CR" sz="1800" dirty="0">
                <a:latin typeface="Calibri" panose="020F0502020204030204" pitchFamily="34" charset="0"/>
              </a:rPr>
              <a:t>Convención internacional sobre la protección de los derechos de todos los trabajadores migratorios y de sus </a:t>
            </a:r>
            <a:r>
              <a:rPr lang="es-CR" sz="1800" dirty="0" smtClean="0">
                <a:latin typeface="Calibri" panose="020F0502020204030204" pitchFamily="34" charset="0"/>
              </a:rPr>
              <a:t>familiares </a:t>
            </a:r>
            <a:r>
              <a:rPr lang="en-US" sz="1800" dirty="0" smtClean="0">
                <a:latin typeface="Calibri" panose="020F0502020204030204" pitchFamily="34" charset="0"/>
              </a:rPr>
              <a:t>(1990)</a:t>
            </a:r>
            <a:endParaRPr lang="en-US" sz="1800" dirty="0">
              <a:latin typeface="Calibri" panose="020F0502020204030204" pitchFamily="34" charset="0"/>
            </a:endParaRPr>
          </a:p>
          <a:p>
            <a:pPr lvl="1"/>
            <a:r>
              <a:rPr lang="es-CR" sz="1800" dirty="0">
                <a:latin typeface="Calibri" panose="020F0502020204030204" pitchFamily="34" charset="0"/>
              </a:rPr>
              <a:t>Principios r</a:t>
            </a:r>
            <a:r>
              <a:rPr lang="es-CR" sz="1800" dirty="0" smtClean="0">
                <a:latin typeface="Calibri" panose="020F0502020204030204" pitchFamily="34" charset="0"/>
              </a:rPr>
              <a:t>ectores </a:t>
            </a:r>
            <a:r>
              <a:rPr lang="es-CR" sz="1800" dirty="0">
                <a:latin typeface="Calibri" panose="020F0502020204030204" pitchFamily="34" charset="0"/>
              </a:rPr>
              <a:t>de los </a:t>
            </a:r>
            <a:r>
              <a:rPr lang="es-CR" sz="1800" dirty="0" smtClean="0">
                <a:latin typeface="Calibri" panose="020F0502020204030204" pitchFamily="34" charset="0"/>
              </a:rPr>
              <a:t>desplazamientos </a:t>
            </a:r>
            <a:r>
              <a:rPr lang="es-CR" sz="1800" dirty="0">
                <a:latin typeface="Calibri" panose="020F0502020204030204" pitchFamily="34" charset="0"/>
              </a:rPr>
              <a:t>i</a:t>
            </a:r>
            <a:r>
              <a:rPr lang="es-CR" sz="1800" dirty="0" smtClean="0">
                <a:latin typeface="Calibri" panose="020F0502020204030204" pitchFamily="34" charset="0"/>
              </a:rPr>
              <a:t>nternos</a:t>
            </a:r>
          </a:p>
          <a:p>
            <a:pPr lvl="1"/>
            <a:r>
              <a:rPr lang="es-CR" sz="1800" dirty="0" smtClean="0">
                <a:latin typeface="Calibri" panose="020F0502020204030204" pitchFamily="34" charset="0"/>
              </a:rPr>
              <a:t>Leyes de nacionalidad</a:t>
            </a:r>
            <a:endParaRPr lang="en-US" sz="1800" dirty="0">
              <a:latin typeface="Calibri" panose="020F0502020204030204" pitchFamily="34" charset="0"/>
            </a:endParaRPr>
          </a:p>
          <a:p>
            <a:endParaRPr lang="en-US"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US" altLang="en-US" smtClean="0"/>
              <a:pPr>
                <a:defRPr/>
              </a:pPr>
              <a:t>5</a:t>
            </a:fld>
            <a:endParaRPr lang="en-US" altLang="en-US"/>
          </a:p>
        </p:txBody>
      </p:sp>
    </p:spTree>
    <p:extLst>
      <p:ext uri="{BB962C8B-B14F-4D97-AF65-F5344CB8AC3E}">
        <p14:creationId xmlns:p14="http://schemas.microsoft.com/office/powerpoint/2010/main" val="79115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74638"/>
            <a:ext cx="5338936" cy="1143000"/>
          </a:xfrm>
        </p:spPr>
        <p:txBody>
          <a:bodyPr/>
          <a:lstStyle/>
          <a:p>
            <a:r>
              <a:rPr lang="fr-CH" b="1" dirty="0" smtClean="0">
                <a:solidFill>
                  <a:schemeClr val="bg1"/>
                </a:solidFill>
                <a:latin typeface="Gill Sans MT" panose="020B0502020104020203" pitchFamily="34" charset="0"/>
              </a:rPr>
              <a:t>Bases </a:t>
            </a:r>
            <a:r>
              <a:rPr lang="fr-CH" b="1" dirty="0" err="1" smtClean="0">
                <a:solidFill>
                  <a:schemeClr val="bg1"/>
                </a:solidFill>
                <a:latin typeface="Gill Sans MT" panose="020B0502020104020203" pitchFamily="34" charset="0"/>
              </a:rPr>
              <a:t>conceptuales</a:t>
            </a:r>
            <a:endParaRPr lang="en-US" b="1" dirty="0">
              <a:latin typeface="Gill Sans MT" panose="020B0502020104020203" pitchFamily="34" charset="0"/>
            </a:endParaRPr>
          </a:p>
        </p:txBody>
      </p:sp>
      <p:sp>
        <p:nvSpPr>
          <p:cNvPr id="3" name="Content Placeholder 2"/>
          <p:cNvSpPr>
            <a:spLocks noGrp="1"/>
          </p:cNvSpPr>
          <p:nvPr>
            <p:ph sz="half" idx="1"/>
          </p:nvPr>
        </p:nvSpPr>
        <p:spPr/>
        <p:txBody>
          <a:bodyPr/>
          <a:lstStyle/>
          <a:p>
            <a:pPr marL="0" indent="0" algn="ctr">
              <a:buNone/>
            </a:pPr>
            <a:r>
              <a:rPr lang="fr-CH" sz="3600" b="1" dirty="0" smtClean="0">
                <a:latin typeface="Calibri" panose="020F0502020204030204" pitchFamily="34" charset="0"/>
              </a:rPr>
              <a:t>1. Migrantes </a:t>
            </a:r>
            <a:r>
              <a:rPr lang="fr-CH" sz="3600" b="1" dirty="0" err="1" smtClean="0">
                <a:latin typeface="Calibri" panose="020F0502020204030204" pitchFamily="34" charset="0"/>
              </a:rPr>
              <a:t>ambientales</a:t>
            </a:r>
            <a:endParaRPr lang="en-US" sz="2800" dirty="0" smtClean="0">
              <a:latin typeface="Calibri" panose="020F0502020204030204" pitchFamily="34" charset="0"/>
            </a:endParaRPr>
          </a:p>
          <a:p>
            <a:pPr marL="0" indent="0" algn="just">
              <a:buNone/>
            </a:pPr>
            <a:r>
              <a:rPr lang="es-CR" sz="2800" dirty="0" smtClean="0">
                <a:latin typeface="Calibri" panose="020F0502020204030204" pitchFamily="34" charset="0"/>
              </a:rPr>
              <a:t>Los </a:t>
            </a:r>
            <a:r>
              <a:rPr lang="es-CR" sz="2800" dirty="0">
                <a:latin typeface="Calibri" panose="020F0502020204030204" pitchFamily="34" charset="0"/>
              </a:rPr>
              <a:t>migrantes por motivos ambientales son personas o grupos de personas que, </a:t>
            </a:r>
            <a:r>
              <a:rPr lang="es-CR" sz="2800" b="1" dirty="0">
                <a:latin typeface="Calibri" panose="020F0502020204030204" pitchFamily="34" charset="0"/>
              </a:rPr>
              <a:t>por razones de cambios repentinos o progresivos del medio ambiente </a:t>
            </a:r>
            <a:r>
              <a:rPr lang="es-CR" sz="2800" dirty="0">
                <a:latin typeface="Calibri" panose="020F0502020204030204" pitchFamily="34" charset="0"/>
              </a:rPr>
              <a:t>que afectan adversamente su vida o sus condiciones de vida, se ven </a:t>
            </a:r>
            <a:r>
              <a:rPr lang="es-CR" sz="2800" b="1" dirty="0">
                <a:latin typeface="Calibri" panose="020F0502020204030204" pitchFamily="34" charset="0"/>
              </a:rPr>
              <a:t>obligados</a:t>
            </a:r>
            <a:r>
              <a:rPr lang="es-CR" sz="2800" dirty="0">
                <a:latin typeface="Calibri" panose="020F0502020204030204" pitchFamily="34" charset="0"/>
              </a:rPr>
              <a:t> </a:t>
            </a:r>
            <a:r>
              <a:rPr lang="es-CR" sz="2800" b="1" dirty="0">
                <a:latin typeface="Calibri" panose="020F0502020204030204" pitchFamily="34" charset="0"/>
              </a:rPr>
              <a:t>a abandonar </a:t>
            </a:r>
            <a:r>
              <a:rPr lang="es-CR" sz="2800" dirty="0">
                <a:latin typeface="Calibri" panose="020F0502020204030204" pitchFamily="34" charset="0"/>
              </a:rPr>
              <a:t>sus lugares de residencia habituales o deciden hacerlo ya sea con </a:t>
            </a:r>
            <a:r>
              <a:rPr lang="es-CR" sz="2800" b="1" dirty="0">
                <a:latin typeface="Calibri" panose="020F0502020204030204" pitchFamily="34" charset="0"/>
              </a:rPr>
              <a:t>carácter temporal o permanente</a:t>
            </a:r>
            <a:r>
              <a:rPr lang="es-CR" sz="2800" dirty="0">
                <a:latin typeface="Calibri" panose="020F0502020204030204" pitchFamily="34" charset="0"/>
              </a:rPr>
              <a:t>, y que se trasladan a otro lugar de su </a:t>
            </a:r>
            <a:r>
              <a:rPr lang="es-CR" sz="2800" b="1" dirty="0">
                <a:latin typeface="Calibri" panose="020F0502020204030204" pitchFamily="34" charset="0"/>
              </a:rPr>
              <a:t>propio país o al </a:t>
            </a:r>
            <a:r>
              <a:rPr lang="es-CR" sz="2800" b="1" dirty="0" smtClean="0">
                <a:latin typeface="Calibri" panose="020F0502020204030204" pitchFamily="34" charset="0"/>
              </a:rPr>
              <a:t>extranjero</a:t>
            </a:r>
            <a:r>
              <a:rPr lang="es-CR" sz="2800" dirty="0" smtClean="0">
                <a:latin typeface="Calibri" panose="020F0502020204030204" pitchFamily="34" charset="0"/>
              </a:rPr>
              <a:t>”</a:t>
            </a:r>
            <a:r>
              <a:rPr lang="en-US" sz="2800" dirty="0" smtClean="0">
                <a:latin typeface="Calibri" panose="020F0502020204030204" pitchFamily="34" charset="0"/>
              </a:rPr>
              <a:t>. </a:t>
            </a:r>
            <a:r>
              <a:rPr lang="en-US" sz="2800" i="1" dirty="0" smtClean="0">
                <a:latin typeface="Calibri" panose="020F0502020204030204" pitchFamily="34" charset="0"/>
              </a:rPr>
              <a:t>– </a:t>
            </a:r>
            <a:r>
              <a:rPr lang="en-US" sz="2800" i="1" dirty="0" err="1" smtClean="0">
                <a:latin typeface="Calibri" panose="020F0502020204030204" pitchFamily="34" charset="0"/>
              </a:rPr>
              <a:t>Definición</a:t>
            </a:r>
            <a:r>
              <a:rPr lang="en-US" sz="2800" i="1" dirty="0" smtClean="0">
                <a:latin typeface="Calibri" panose="020F0502020204030204" pitchFamily="34" charset="0"/>
              </a:rPr>
              <a:t> de </a:t>
            </a:r>
            <a:r>
              <a:rPr lang="en-US" sz="2800" i="1" dirty="0" err="1" smtClean="0">
                <a:latin typeface="Calibri" panose="020F0502020204030204" pitchFamily="34" charset="0"/>
              </a:rPr>
              <a:t>trabajo</a:t>
            </a:r>
            <a:r>
              <a:rPr lang="en-US" sz="2800" i="1" dirty="0" smtClean="0">
                <a:latin typeface="Calibri" panose="020F0502020204030204" pitchFamily="34" charset="0"/>
              </a:rPr>
              <a:t> de la OIM</a:t>
            </a:r>
            <a:endParaRPr lang="en-US" sz="2800" i="1" dirty="0">
              <a:latin typeface="Calibri" panose="020F0502020204030204" pitchFamily="34" charset="0"/>
            </a:endParaRPr>
          </a:p>
          <a:p>
            <a:endParaRPr lang="en-US" sz="3600"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419BB63-3D75-4EEA-A354-94BF26AF0597}" type="slidenum">
              <a:rPr lang="en-US" altLang="en-US" smtClean="0"/>
              <a:pPr>
                <a:defRPr/>
              </a:pPr>
              <a:t>6</a:t>
            </a:fld>
            <a:endParaRPr lang="en-US" altLang="en-US"/>
          </a:p>
        </p:txBody>
      </p:sp>
    </p:spTree>
    <p:extLst>
      <p:ext uri="{BB962C8B-B14F-4D97-AF65-F5344CB8AC3E}">
        <p14:creationId xmlns:p14="http://schemas.microsoft.com/office/powerpoint/2010/main" val="135925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59627" y="260350"/>
            <a:ext cx="5693116" cy="1143000"/>
          </a:xfrm>
        </p:spPr>
        <p:txBody>
          <a:bodyPr/>
          <a:lstStyle/>
          <a:p>
            <a:pPr algn="r"/>
            <a:r>
              <a:rPr lang="fr-CH" sz="4000" b="1" dirty="0" smtClean="0">
                <a:solidFill>
                  <a:schemeClr val="bg1"/>
                </a:solidFill>
                <a:latin typeface="Gill Sans MT" panose="020B0502020104020203" pitchFamily="34" charset="0"/>
              </a:rPr>
              <a:t>Bases </a:t>
            </a:r>
            <a:r>
              <a:rPr lang="fr-CH" sz="4000" b="1" dirty="0" err="1" smtClean="0">
                <a:solidFill>
                  <a:schemeClr val="bg1"/>
                </a:solidFill>
                <a:latin typeface="Gill Sans MT" panose="020B0502020104020203" pitchFamily="34" charset="0"/>
              </a:rPr>
              <a:t>conceptuales</a:t>
            </a:r>
            <a:endParaRPr lang="en-US" altLang="en-US" sz="3800" b="1" dirty="0" smtClean="0">
              <a:latin typeface="Gill Sans MT" panose="020B0502020104020203" pitchFamily="34" charset="0"/>
            </a:endParaRPr>
          </a:p>
        </p:txBody>
      </p:sp>
      <p:sp>
        <p:nvSpPr>
          <p:cNvPr id="21507" name="Text Placeholder 3"/>
          <p:cNvSpPr>
            <a:spLocks noGrp="1"/>
          </p:cNvSpPr>
          <p:nvPr>
            <p:ph type="body" idx="1"/>
          </p:nvPr>
        </p:nvSpPr>
        <p:spPr>
          <a:xfrm>
            <a:off x="356841" y="1853134"/>
            <a:ext cx="4040066" cy="639762"/>
          </a:xfrm>
        </p:spPr>
        <p:txBody>
          <a:bodyPr/>
          <a:lstStyle/>
          <a:p>
            <a:r>
              <a:rPr lang="fr-CH" altLang="en-US" dirty="0" err="1" smtClean="0"/>
              <a:t>Factores</a:t>
            </a:r>
            <a:r>
              <a:rPr lang="fr-CH" altLang="en-US" dirty="0" smtClean="0"/>
              <a:t> </a:t>
            </a:r>
            <a:r>
              <a:rPr lang="fr-CH" altLang="en-US" dirty="0" err="1" smtClean="0"/>
              <a:t>ciertos</a:t>
            </a:r>
            <a:endParaRPr lang="fr-CH" altLang="en-US" dirty="0" smtClean="0"/>
          </a:p>
        </p:txBody>
      </p:sp>
      <p:sp>
        <p:nvSpPr>
          <p:cNvPr id="21508" name="Text Placeholder 4"/>
          <p:cNvSpPr>
            <a:spLocks noGrp="1"/>
          </p:cNvSpPr>
          <p:nvPr>
            <p:ph type="body" sz="quarter" idx="3"/>
          </p:nvPr>
        </p:nvSpPr>
        <p:spPr>
          <a:xfrm>
            <a:off x="4659474" y="2140990"/>
            <a:ext cx="4041531" cy="639762"/>
          </a:xfrm>
        </p:spPr>
        <p:txBody>
          <a:bodyPr/>
          <a:lstStyle/>
          <a:p>
            <a:r>
              <a:rPr lang="fr-CH" altLang="en-US" dirty="0" err="1" smtClean="0"/>
              <a:t>Factores</a:t>
            </a:r>
            <a:r>
              <a:rPr lang="fr-CH" altLang="en-US" dirty="0"/>
              <a:t> </a:t>
            </a:r>
            <a:r>
              <a:rPr lang="fr-CH" altLang="en-US" dirty="0" smtClean="0"/>
              <a:t>de </a:t>
            </a:r>
            <a:r>
              <a:rPr lang="fr-CH" altLang="en-US" dirty="0" err="1" smtClean="0"/>
              <a:t>difícil</a:t>
            </a:r>
            <a:r>
              <a:rPr lang="fr-CH" altLang="en-US" dirty="0" smtClean="0"/>
              <a:t> </a:t>
            </a:r>
            <a:r>
              <a:rPr lang="fr-CH" altLang="en-US" dirty="0" err="1" smtClean="0"/>
              <a:t>determinación</a:t>
            </a:r>
            <a:endParaRPr lang="en-US" altLang="en-US" dirty="0" smtClean="0"/>
          </a:p>
        </p:txBody>
      </p:sp>
      <p:sp>
        <p:nvSpPr>
          <p:cNvPr id="10" name="TextBox 9"/>
          <p:cNvSpPr txBox="1"/>
          <p:nvPr/>
        </p:nvSpPr>
        <p:spPr>
          <a:xfrm>
            <a:off x="2420956" y="5229200"/>
            <a:ext cx="4297644" cy="117878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spcBef>
                <a:spcPct val="20000"/>
              </a:spcBef>
              <a:buClr>
                <a:schemeClr val="bg2"/>
              </a:buClr>
              <a:buSzPct val="75000"/>
              <a:buFont typeface="Wingdings" pitchFamily="2" charset="2"/>
              <a:buChar char="n"/>
              <a:defRPr/>
            </a:pPr>
            <a:r>
              <a:rPr lang="fr-CH" sz="2400" dirty="0" err="1" smtClean="0"/>
              <a:t>Surgimiento</a:t>
            </a:r>
            <a:r>
              <a:rPr lang="fr-CH" sz="2400" dirty="0" smtClean="0"/>
              <a:t> </a:t>
            </a:r>
            <a:r>
              <a:rPr lang="fr-CH" sz="2400" dirty="0" err="1" smtClean="0"/>
              <a:t>repentino</a:t>
            </a:r>
            <a:endParaRPr lang="fr-CH" sz="2400" b="0" i="0" dirty="0"/>
          </a:p>
          <a:p>
            <a:pPr marL="342900" indent="-342900">
              <a:spcBef>
                <a:spcPct val="20000"/>
              </a:spcBef>
              <a:buClr>
                <a:schemeClr val="bg2"/>
              </a:buClr>
              <a:buSzPct val="75000"/>
              <a:buFont typeface="Wingdings" pitchFamily="2" charset="2"/>
              <a:buChar char="n"/>
              <a:defRPr/>
            </a:pPr>
            <a:r>
              <a:rPr lang="fr-CH" sz="2400" dirty="0" err="1" smtClean="0"/>
              <a:t>Cambios</a:t>
            </a:r>
            <a:r>
              <a:rPr lang="fr-CH" sz="2400" dirty="0" smtClean="0"/>
              <a:t> </a:t>
            </a:r>
            <a:r>
              <a:rPr lang="fr-CH" sz="2400" dirty="0" err="1" smtClean="0"/>
              <a:t>progresivos</a:t>
            </a:r>
            <a:endParaRPr lang="fr-CH" sz="2400" b="0" i="0" dirty="0"/>
          </a:p>
          <a:p>
            <a:pPr algn="ctr">
              <a:spcBef>
                <a:spcPts val="1200"/>
              </a:spcBef>
              <a:buClr>
                <a:schemeClr val="bg2"/>
              </a:buClr>
              <a:buSzPct val="75000"/>
              <a:defRPr/>
            </a:pPr>
            <a:r>
              <a:rPr lang="fr-CH" sz="1400" b="0" dirty="0"/>
              <a:t>(</a:t>
            </a:r>
            <a:r>
              <a:rPr lang="fr-CH" sz="1400" b="0" dirty="0" err="1" smtClean="0"/>
              <a:t>Predominancia</a:t>
            </a:r>
            <a:r>
              <a:rPr lang="fr-CH" sz="1400" b="0" dirty="0" smtClean="0"/>
              <a:t> vs </a:t>
            </a:r>
            <a:r>
              <a:rPr lang="fr-CH" sz="1400" b="0" dirty="0" err="1" smtClean="0"/>
              <a:t>exclusividad</a:t>
            </a:r>
            <a:r>
              <a:rPr lang="fr-CH" sz="1400" b="0" dirty="0" smtClean="0"/>
              <a:t>)</a:t>
            </a:r>
            <a:endParaRPr lang="fr-CH" sz="1400" b="0" dirty="0"/>
          </a:p>
        </p:txBody>
      </p:sp>
      <p:sp>
        <p:nvSpPr>
          <p:cNvPr id="7" name="TextBox 6"/>
          <p:cNvSpPr txBox="1"/>
          <p:nvPr/>
        </p:nvSpPr>
        <p:spPr>
          <a:xfrm>
            <a:off x="255590" y="2708920"/>
            <a:ext cx="4254011" cy="149579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342900" indent="-342900">
              <a:spcBef>
                <a:spcPct val="20000"/>
              </a:spcBef>
              <a:buClr>
                <a:srgbClr val="336600"/>
              </a:buClr>
              <a:buSzPct val="75000"/>
              <a:buFont typeface="Wingdings" pitchFamily="2" charset="2"/>
              <a:buChar char="n"/>
              <a:defRPr/>
            </a:pPr>
            <a:r>
              <a:rPr lang="fr-CH" sz="2400" kern="0" dirty="0" err="1" smtClean="0">
                <a:solidFill>
                  <a:schemeClr val="tx1"/>
                </a:solidFill>
              </a:rPr>
              <a:t>Movilidad</a:t>
            </a:r>
            <a:r>
              <a:rPr lang="fr-CH" sz="2400" kern="0" dirty="0" smtClean="0">
                <a:solidFill>
                  <a:schemeClr val="tx1"/>
                </a:solidFill>
              </a:rPr>
              <a:t> interna de </a:t>
            </a:r>
            <a:r>
              <a:rPr lang="fr-CH" sz="2400" kern="0" dirty="0" err="1" smtClean="0">
                <a:solidFill>
                  <a:schemeClr val="tx1"/>
                </a:solidFill>
              </a:rPr>
              <a:t>personas</a:t>
            </a:r>
            <a:endParaRPr lang="fr-CH" sz="2400" b="0" i="0" kern="0" dirty="0">
              <a:solidFill>
                <a:schemeClr val="tx1"/>
              </a:solidFill>
            </a:endParaRPr>
          </a:p>
          <a:p>
            <a:pPr marL="342900" indent="-342900">
              <a:spcBef>
                <a:spcPct val="20000"/>
              </a:spcBef>
              <a:buClr>
                <a:srgbClr val="336600"/>
              </a:buClr>
              <a:buSzPct val="75000"/>
              <a:buFont typeface="Wingdings" pitchFamily="2" charset="2"/>
              <a:buChar char="n"/>
              <a:defRPr/>
            </a:pPr>
            <a:r>
              <a:rPr lang="fr-CH" sz="2400" kern="0" dirty="0" err="1" smtClean="0">
                <a:solidFill>
                  <a:schemeClr val="tx1"/>
                </a:solidFill>
              </a:rPr>
              <a:t>Movilidad</a:t>
            </a:r>
            <a:r>
              <a:rPr lang="fr-CH" sz="2400" kern="0" dirty="0" smtClean="0">
                <a:solidFill>
                  <a:schemeClr val="tx1"/>
                </a:solidFill>
              </a:rPr>
              <a:t> </a:t>
            </a:r>
            <a:r>
              <a:rPr lang="fr-CH" sz="2400" kern="0" dirty="0" err="1" smtClean="0">
                <a:solidFill>
                  <a:schemeClr val="tx1"/>
                </a:solidFill>
              </a:rPr>
              <a:t>internacional</a:t>
            </a:r>
            <a:r>
              <a:rPr lang="fr-CH" sz="2400" kern="0" dirty="0" smtClean="0">
                <a:solidFill>
                  <a:schemeClr val="tx1"/>
                </a:solidFill>
              </a:rPr>
              <a:t> de </a:t>
            </a:r>
            <a:r>
              <a:rPr lang="fr-CH" sz="2400" kern="0" dirty="0" err="1" smtClean="0">
                <a:solidFill>
                  <a:schemeClr val="tx1"/>
                </a:solidFill>
              </a:rPr>
              <a:t>personas</a:t>
            </a:r>
            <a:endParaRPr lang="fr-CH" sz="2400" b="0" i="0" kern="0" dirty="0">
              <a:solidFill>
                <a:schemeClr val="tx1"/>
              </a:solidFill>
            </a:endParaRPr>
          </a:p>
        </p:txBody>
      </p:sp>
      <p:sp>
        <p:nvSpPr>
          <p:cNvPr id="12" name="TextBox 11"/>
          <p:cNvSpPr txBox="1"/>
          <p:nvPr/>
        </p:nvSpPr>
        <p:spPr>
          <a:xfrm>
            <a:off x="4591594" y="2780752"/>
            <a:ext cx="4254011" cy="1495794"/>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marL="342900" indent="-342900">
              <a:spcBef>
                <a:spcPct val="20000"/>
              </a:spcBef>
              <a:buClr>
                <a:srgbClr val="336600"/>
              </a:buClr>
              <a:buSzPct val="75000"/>
              <a:buFont typeface="Wingdings" pitchFamily="2" charset="2"/>
              <a:buChar char="n"/>
              <a:defRPr/>
            </a:pPr>
            <a:r>
              <a:rPr lang="fr-CH" sz="2400" kern="0" dirty="0" err="1" smtClean="0">
                <a:solidFill>
                  <a:srgbClr val="003300"/>
                </a:solidFill>
              </a:rPr>
              <a:t>Voluntariedad</a:t>
            </a:r>
            <a:r>
              <a:rPr lang="fr-CH" sz="2400" kern="0" dirty="0" smtClean="0">
                <a:solidFill>
                  <a:srgbClr val="003300"/>
                </a:solidFill>
              </a:rPr>
              <a:t> </a:t>
            </a:r>
            <a:r>
              <a:rPr lang="fr-CH" sz="2400" kern="0" dirty="0" err="1" smtClean="0">
                <a:solidFill>
                  <a:srgbClr val="003300"/>
                </a:solidFill>
              </a:rPr>
              <a:t>del</a:t>
            </a:r>
            <a:r>
              <a:rPr lang="fr-CH" sz="2400" kern="0" dirty="0" smtClean="0">
                <a:solidFill>
                  <a:srgbClr val="003300"/>
                </a:solidFill>
              </a:rPr>
              <a:t> </a:t>
            </a:r>
            <a:r>
              <a:rPr lang="fr-CH" sz="2400" kern="0" dirty="0" err="1" smtClean="0">
                <a:solidFill>
                  <a:srgbClr val="003300"/>
                </a:solidFill>
              </a:rPr>
              <a:t>movimiento</a:t>
            </a:r>
            <a:endParaRPr lang="fr-CH" sz="2400" b="0" i="0" kern="0" dirty="0">
              <a:solidFill>
                <a:srgbClr val="003300"/>
              </a:solidFill>
            </a:endParaRPr>
          </a:p>
          <a:p>
            <a:pPr marL="342900" indent="-342900">
              <a:spcBef>
                <a:spcPct val="20000"/>
              </a:spcBef>
              <a:buClr>
                <a:srgbClr val="336600"/>
              </a:buClr>
              <a:buSzPct val="75000"/>
              <a:buFont typeface="Wingdings" pitchFamily="2" charset="2"/>
              <a:buChar char="n"/>
              <a:defRPr/>
            </a:pPr>
            <a:r>
              <a:rPr lang="fr-CH" sz="2400" kern="0" dirty="0" err="1" smtClean="0">
                <a:solidFill>
                  <a:srgbClr val="003300"/>
                </a:solidFill>
              </a:rPr>
              <a:t>Inexorabilidad</a:t>
            </a:r>
            <a:r>
              <a:rPr lang="fr-CH" sz="2400" kern="0" dirty="0" smtClean="0">
                <a:solidFill>
                  <a:srgbClr val="003300"/>
                </a:solidFill>
              </a:rPr>
              <a:t> </a:t>
            </a:r>
            <a:r>
              <a:rPr lang="fr-CH" sz="2400" kern="0" dirty="0" err="1" smtClean="0">
                <a:solidFill>
                  <a:srgbClr val="003300"/>
                </a:solidFill>
              </a:rPr>
              <a:t>del</a:t>
            </a:r>
            <a:r>
              <a:rPr lang="fr-CH" sz="2400" kern="0" dirty="0" smtClean="0">
                <a:solidFill>
                  <a:srgbClr val="003300"/>
                </a:solidFill>
              </a:rPr>
              <a:t> </a:t>
            </a:r>
            <a:r>
              <a:rPr lang="fr-CH" sz="2400" kern="0" dirty="0" err="1" smtClean="0">
                <a:solidFill>
                  <a:srgbClr val="003300"/>
                </a:solidFill>
              </a:rPr>
              <a:t>movimiento</a:t>
            </a:r>
            <a:endParaRPr lang="en-US" sz="2400" b="0" i="0" kern="0" dirty="0">
              <a:solidFill>
                <a:srgbClr val="003300"/>
              </a:solidFill>
            </a:endParaRPr>
          </a:p>
        </p:txBody>
      </p:sp>
      <p:sp>
        <p:nvSpPr>
          <p:cNvPr id="13" name="TextBox 12"/>
          <p:cNvSpPr txBox="1"/>
          <p:nvPr/>
        </p:nvSpPr>
        <p:spPr>
          <a:xfrm>
            <a:off x="2416392" y="4276546"/>
            <a:ext cx="4263848" cy="830997"/>
          </a:xfrm>
          <a:prstGeom prst="rect">
            <a:avLst/>
          </a:prstGeom>
          <a:ln>
            <a:solidFill>
              <a:schemeClr val="accent2">
                <a:lumMod val="20000"/>
                <a:lumOff val="80000"/>
              </a:schemeClr>
            </a:solidFill>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spcBef>
                <a:spcPct val="20000"/>
              </a:spcBef>
              <a:buClr>
                <a:srgbClr val="336600"/>
              </a:buClr>
              <a:buSzPct val="75000"/>
              <a:buFont typeface="Wingdings" pitchFamily="2" charset="2"/>
              <a:buChar char="n"/>
              <a:defRPr/>
            </a:pPr>
            <a:r>
              <a:rPr lang="fr-CH" sz="2400" kern="0" dirty="0" err="1" smtClean="0">
                <a:solidFill>
                  <a:schemeClr val="tx1"/>
                </a:solidFill>
              </a:rPr>
              <a:t>Movimiento</a:t>
            </a:r>
            <a:r>
              <a:rPr lang="fr-CH" sz="2400" kern="0" dirty="0" smtClean="0">
                <a:solidFill>
                  <a:schemeClr val="tx1"/>
                </a:solidFill>
              </a:rPr>
              <a:t> temporal</a:t>
            </a:r>
            <a:endParaRPr lang="fr-CH" sz="2400" b="0" i="0" kern="0" dirty="0">
              <a:solidFill>
                <a:schemeClr val="tx1"/>
              </a:solidFill>
            </a:endParaRPr>
          </a:p>
          <a:p>
            <a:pPr marL="342900" indent="-342900">
              <a:spcBef>
                <a:spcPct val="20000"/>
              </a:spcBef>
              <a:buClr>
                <a:srgbClr val="336600"/>
              </a:buClr>
              <a:buSzPct val="75000"/>
              <a:buFont typeface="Wingdings" pitchFamily="2" charset="2"/>
              <a:buChar char="n"/>
              <a:defRPr/>
            </a:pPr>
            <a:r>
              <a:rPr lang="fr-CH" sz="2400" kern="0" dirty="0" err="1" smtClean="0">
                <a:solidFill>
                  <a:schemeClr val="tx1"/>
                </a:solidFill>
              </a:rPr>
              <a:t>Movimiento</a:t>
            </a:r>
            <a:r>
              <a:rPr lang="fr-CH" sz="2400" kern="0" dirty="0" smtClean="0">
                <a:solidFill>
                  <a:schemeClr val="tx1"/>
                </a:solidFill>
              </a:rPr>
              <a:t> permanente</a:t>
            </a:r>
            <a:endParaRPr lang="en-US" sz="2400" b="0" i="0" kern="0" dirty="0">
              <a:solidFill>
                <a:schemeClr val="tx1"/>
              </a:solidFill>
            </a:endParaRPr>
          </a:p>
        </p:txBody>
      </p:sp>
      <p:sp>
        <p:nvSpPr>
          <p:cNvPr id="2" name="TextBox 1"/>
          <p:cNvSpPr txBox="1"/>
          <p:nvPr/>
        </p:nvSpPr>
        <p:spPr>
          <a:xfrm>
            <a:off x="255591" y="1412776"/>
            <a:ext cx="8590014" cy="535531"/>
          </a:xfrm>
          <a:prstGeom prst="rect">
            <a:avLst/>
          </a:prstGeom>
          <a:noFill/>
        </p:spPr>
        <p:txBody>
          <a:bodyPr wrap="square" rtlCol="0">
            <a:spAutoFit/>
          </a:bodyPr>
          <a:lstStyle/>
          <a:p>
            <a:r>
              <a:rPr lang="fr-CH" altLang="en-US" b="1" dirty="0" smtClean="0"/>
              <a:t>CATEGORÍAS DE MIGRACIÓN AMBIENTAL</a:t>
            </a:r>
            <a:endParaRPr lang="en-US" dirty="0"/>
          </a:p>
        </p:txBody>
      </p:sp>
    </p:spTree>
    <p:extLst>
      <p:ext uri="{BB962C8B-B14F-4D97-AF65-F5344CB8AC3E}">
        <p14:creationId xmlns:p14="http://schemas.microsoft.com/office/powerpoint/2010/main" val="3791495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8" y="274638"/>
            <a:ext cx="4762872" cy="1143000"/>
          </a:xfrm>
        </p:spPr>
        <p:txBody>
          <a:bodyPr/>
          <a:lstStyle/>
          <a:p>
            <a:pPr algn="r"/>
            <a:r>
              <a:rPr lang="fr-CH" sz="3800" b="1" dirty="0" smtClean="0">
                <a:solidFill>
                  <a:schemeClr val="bg1"/>
                </a:solidFill>
                <a:latin typeface="Gill Sans MT" panose="020B0502020104020203" pitchFamily="34" charset="0"/>
              </a:rPr>
              <a:t>Bases </a:t>
            </a:r>
            <a:r>
              <a:rPr lang="fr-CH" sz="3800" b="1" dirty="0" err="1" smtClean="0">
                <a:solidFill>
                  <a:schemeClr val="bg1"/>
                </a:solidFill>
                <a:latin typeface="Gill Sans MT" panose="020B0502020104020203" pitchFamily="34" charset="0"/>
              </a:rPr>
              <a:t>conceptuales</a:t>
            </a:r>
            <a:endParaRPr lang="en-US" sz="3800" b="1" dirty="0">
              <a:latin typeface="Gill Sans MT" panose="020B0502020104020203" pitchFamily="34" charset="0"/>
            </a:endParaRPr>
          </a:p>
        </p:txBody>
      </p:sp>
      <p:sp>
        <p:nvSpPr>
          <p:cNvPr id="7" name="Slide Number Placeholder 6"/>
          <p:cNvSpPr>
            <a:spLocks noGrp="1"/>
          </p:cNvSpPr>
          <p:nvPr>
            <p:ph type="sldNum" sz="quarter" idx="12"/>
          </p:nvPr>
        </p:nvSpPr>
        <p:spPr/>
        <p:txBody>
          <a:bodyPr/>
          <a:lstStyle/>
          <a:p>
            <a:pPr>
              <a:defRPr/>
            </a:pPr>
            <a:fld id="{C39B8E82-D559-460D-B5C7-FB94556FCE89}" type="slidenum">
              <a:rPr lang="en-US" altLang="en-US" smtClean="0"/>
              <a:pPr>
                <a:defRPr/>
              </a:pPr>
              <a:t>8</a:t>
            </a:fld>
            <a:endParaRPr lang="en-US" altLang="en-US"/>
          </a:p>
        </p:txBody>
      </p:sp>
      <p:sp>
        <p:nvSpPr>
          <p:cNvPr id="8" name="TextBox 7"/>
          <p:cNvSpPr txBox="1"/>
          <p:nvPr/>
        </p:nvSpPr>
        <p:spPr>
          <a:xfrm>
            <a:off x="539552" y="1867700"/>
            <a:ext cx="8280920" cy="3145476"/>
          </a:xfrm>
          <a:prstGeom prst="rect">
            <a:avLst/>
          </a:prstGeom>
          <a:noFill/>
        </p:spPr>
        <p:txBody>
          <a:bodyPr wrap="square" rtlCol="0">
            <a:spAutoFit/>
          </a:bodyPr>
          <a:lstStyle/>
          <a:p>
            <a:pPr algn="ctr"/>
            <a:r>
              <a:rPr lang="fr-CH" b="1" dirty="0" smtClean="0">
                <a:latin typeface="Calibri" panose="020F0502020204030204" pitchFamily="34" charset="0"/>
              </a:rPr>
              <a:t>2. </a:t>
            </a:r>
            <a:r>
              <a:rPr lang="fr-CH" b="1" dirty="0" err="1" smtClean="0">
                <a:latin typeface="Calibri" panose="020F0502020204030204" pitchFamily="34" charset="0"/>
              </a:rPr>
              <a:t>Obligaciones</a:t>
            </a:r>
            <a:r>
              <a:rPr lang="fr-CH" b="1" dirty="0" smtClean="0">
                <a:latin typeface="Calibri" panose="020F0502020204030204" pitchFamily="34" charset="0"/>
              </a:rPr>
              <a:t> de los </a:t>
            </a:r>
            <a:r>
              <a:rPr lang="fr-CH" b="1" dirty="0" err="1" smtClean="0">
                <a:latin typeface="Calibri" panose="020F0502020204030204" pitchFamily="34" charset="0"/>
              </a:rPr>
              <a:t>Estados</a:t>
            </a:r>
            <a:r>
              <a:rPr lang="fr-CH" b="1" dirty="0" smtClean="0">
                <a:latin typeface="Calibri" panose="020F0502020204030204" pitchFamily="34" charset="0"/>
              </a:rPr>
              <a:t> en </a:t>
            </a:r>
            <a:r>
              <a:rPr lang="fr-CH" b="1" dirty="0" err="1" smtClean="0">
                <a:latin typeface="Calibri" panose="020F0502020204030204" pitchFamily="34" charset="0"/>
              </a:rPr>
              <a:t>cada</a:t>
            </a:r>
            <a:r>
              <a:rPr lang="fr-CH" b="1" dirty="0" smtClean="0">
                <a:latin typeface="Calibri" panose="020F0502020204030204" pitchFamily="34" charset="0"/>
              </a:rPr>
              <a:t> </a:t>
            </a:r>
            <a:r>
              <a:rPr lang="fr-CH" b="1" dirty="0" err="1" smtClean="0">
                <a:latin typeface="Calibri" panose="020F0502020204030204" pitchFamily="34" charset="0"/>
              </a:rPr>
              <a:t>fase</a:t>
            </a:r>
            <a:r>
              <a:rPr lang="fr-CH" b="1" dirty="0" smtClean="0">
                <a:latin typeface="Calibri" panose="020F0502020204030204" pitchFamily="34" charset="0"/>
              </a:rPr>
              <a:t> de </a:t>
            </a:r>
            <a:r>
              <a:rPr lang="fr-CH" b="1" dirty="0" err="1" smtClean="0">
                <a:latin typeface="Calibri" panose="020F0502020204030204" pitchFamily="34" charset="0"/>
              </a:rPr>
              <a:t>una</a:t>
            </a:r>
            <a:r>
              <a:rPr lang="fr-CH" b="1" dirty="0" smtClean="0">
                <a:latin typeface="Calibri" panose="020F0502020204030204" pitchFamily="34" charset="0"/>
              </a:rPr>
              <a:t> </a:t>
            </a:r>
            <a:r>
              <a:rPr lang="fr-CH" b="1" dirty="0" err="1" smtClean="0">
                <a:latin typeface="Calibri" panose="020F0502020204030204" pitchFamily="34" charset="0"/>
              </a:rPr>
              <a:t>emergencia</a:t>
            </a:r>
            <a:r>
              <a:rPr lang="fr-CH" b="1" dirty="0">
                <a:latin typeface="Calibri" panose="020F0502020204030204" pitchFamily="34" charset="0"/>
              </a:rPr>
              <a:t>:</a:t>
            </a:r>
            <a:endParaRPr lang="fr-CH" b="1" dirty="0" smtClean="0">
              <a:latin typeface="Calibri" panose="020F0502020204030204" pitchFamily="34" charset="0"/>
            </a:endParaRPr>
          </a:p>
          <a:p>
            <a:pPr algn="ctr"/>
            <a:endParaRPr lang="fr-CH" b="1" dirty="0" smtClean="0">
              <a:latin typeface="Calibri" panose="020F0502020204030204" pitchFamily="34" charset="0"/>
            </a:endParaRPr>
          </a:p>
          <a:p>
            <a:pPr marL="514350" indent="-514350">
              <a:buAutoNum type="arabicPeriod"/>
            </a:pPr>
            <a:r>
              <a:rPr lang="fr-CH" dirty="0" err="1" smtClean="0">
                <a:latin typeface="Calibri" panose="020F0502020204030204" pitchFamily="34" charset="0"/>
              </a:rPr>
              <a:t>Prevención</a:t>
            </a:r>
            <a:r>
              <a:rPr lang="fr-CH" dirty="0" smtClean="0">
                <a:latin typeface="Calibri" panose="020F0502020204030204" pitchFamily="34" charset="0"/>
              </a:rPr>
              <a:t> y </a:t>
            </a:r>
            <a:r>
              <a:rPr lang="fr-CH" dirty="0" err="1" smtClean="0">
                <a:latin typeface="Calibri" panose="020F0502020204030204" pitchFamily="34" charset="0"/>
              </a:rPr>
              <a:t>mitigación</a:t>
            </a:r>
            <a:r>
              <a:rPr lang="fr-CH" dirty="0" smtClean="0">
                <a:latin typeface="Calibri" panose="020F0502020204030204" pitchFamily="34" charset="0"/>
              </a:rPr>
              <a:t> antes </a:t>
            </a:r>
            <a:r>
              <a:rPr lang="fr-CH" dirty="0" err="1" smtClean="0">
                <a:latin typeface="Calibri" panose="020F0502020204030204" pitchFamily="34" charset="0"/>
              </a:rPr>
              <a:t>del</a:t>
            </a:r>
            <a:r>
              <a:rPr lang="fr-CH" dirty="0" smtClean="0">
                <a:latin typeface="Calibri" panose="020F0502020204030204" pitchFamily="34" charset="0"/>
              </a:rPr>
              <a:t> </a:t>
            </a:r>
            <a:r>
              <a:rPr lang="fr-CH" dirty="0" err="1" smtClean="0">
                <a:latin typeface="Calibri" panose="020F0502020204030204" pitchFamily="34" charset="0"/>
              </a:rPr>
              <a:t>evento</a:t>
            </a:r>
            <a:endParaRPr lang="fr-CH" dirty="0" smtClean="0">
              <a:latin typeface="Calibri" panose="020F0502020204030204" pitchFamily="34" charset="0"/>
            </a:endParaRPr>
          </a:p>
          <a:p>
            <a:pPr marL="514350" indent="-514350">
              <a:buAutoNum type="arabicPeriod"/>
            </a:pPr>
            <a:r>
              <a:rPr lang="fr-CH" dirty="0" err="1" smtClean="0">
                <a:latin typeface="Calibri" panose="020F0502020204030204" pitchFamily="34" charset="0"/>
              </a:rPr>
              <a:t>Protección</a:t>
            </a:r>
            <a:r>
              <a:rPr lang="fr-CH" dirty="0" smtClean="0">
                <a:latin typeface="Calibri" panose="020F0502020204030204" pitchFamily="34" charset="0"/>
              </a:rPr>
              <a:t> </a:t>
            </a:r>
            <a:r>
              <a:rPr lang="fr-CH" dirty="0" err="1" smtClean="0">
                <a:latin typeface="Calibri" panose="020F0502020204030204" pitchFamily="34" charset="0"/>
              </a:rPr>
              <a:t>durante</a:t>
            </a:r>
            <a:r>
              <a:rPr lang="fr-CH" dirty="0" smtClean="0">
                <a:latin typeface="Calibri" panose="020F0502020204030204" pitchFamily="34" charset="0"/>
              </a:rPr>
              <a:t> el </a:t>
            </a:r>
            <a:r>
              <a:rPr lang="fr-CH" dirty="0" err="1" smtClean="0">
                <a:latin typeface="Calibri" panose="020F0502020204030204" pitchFamily="34" charset="0"/>
              </a:rPr>
              <a:t>evento</a:t>
            </a:r>
            <a:endParaRPr lang="fr-CH" dirty="0" smtClean="0">
              <a:latin typeface="Calibri" panose="020F0502020204030204" pitchFamily="34" charset="0"/>
            </a:endParaRPr>
          </a:p>
          <a:p>
            <a:pPr marL="514350" indent="-514350">
              <a:buAutoNum type="arabicPeriod"/>
            </a:pPr>
            <a:r>
              <a:rPr lang="fr-CH" dirty="0" err="1" smtClean="0">
                <a:latin typeface="Calibri" panose="020F0502020204030204" pitchFamily="34" charset="0"/>
              </a:rPr>
              <a:t>Protección</a:t>
            </a:r>
            <a:r>
              <a:rPr lang="fr-CH" dirty="0" smtClean="0">
                <a:latin typeface="Calibri" panose="020F0502020204030204" pitchFamily="34" charset="0"/>
              </a:rPr>
              <a:t> </a:t>
            </a:r>
            <a:r>
              <a:rPr lang="fr-CH" dirty="0" err="1" smtClean="0">
                <a:latin typeface="Calibri" panose="020F0502020204030204" pitchFamily="34" charset="0"/>
              </a:rPr>
              <a:t>después</a:t>
            </a:r>
            <a:r>
              <a:rPr lang="fr-CH" dirty="0" smtClean="0">
                <a:latin typeface="Calibri" panose="020F0502020204030204" pitchFamily="34" charset="0"/>
              </a:rPr>
              <a:t> </a:t>
            </a:r>
            <a:r>
              <a:rPr lang="fr-CH" dirty="0" err="1" smtClean="0">
                <a:latin typeface="Calibri" panose="020F0502020204030204" pitchFamily="34" charset="0"/>
              </a:rPr>
              <a:t>del</a:t>
            </a:r>
            <a:r>
              <a:rPr lang="fr-CH" dirty="0" smtClean="0">
                <a:latin typeface="Calibri" panose="020F0502020204030204" pitchFamily="34" charset="0"/>
              </a:rPr>
              <a:t> </a:t>
            </a:r>
            <a:r>
              <a:rPr lang="fr-CH" dirty="0" err="1" smtClean="0">
                <a:latin typeface="Calibri" panose="020F0502020204030204" pitchFamily="34" charset="0"/>
              </a:rPr>
              <a:t>evento</a:t>
            </a:r>
            <a:endParaRPr lang="en-US" dirty="0">
              <a:latin typeface="Calibri" panose="020F0502020204030204" pitchFamily="34" charset="0"/>
            </a:endParaRPr>
          </a:p>
        </p:txBody>
      </p:sp>
    </p:spTree>
    <p:extLst>
      <p:ext uri="{BB962C8B-B14F-4D97-AF65-F5344CB8AC3E}">
        <p14:creationId xmlns:p14="http://schemas.microsoft.com/office/powerpoint/2010/main" val="408346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7544" y="1412776"/>
            <a:ext cx="8229600" cy="504056"/>
          </a:xfrm>
        </p:spPr>
        <p:txBody>
          <a:bodyPr/>
          <a:lstStyle/>
          <a:p>
            <a:pPr algn="ctr"/>
            <a:r>
              <a:rPr lang="fr-CH" altLang="en-US" sz="2000" b="1" dirty="0" smtClean="0">
                <a:latin typeface="Gill Sans MT" panose="020B0502020104020203" pitchFamily="34" charset="0"/>
              </a:rPr>
              <a:t>1. PREVENCIÓN Y MITIGACIÓN ANTES DEL EVENTO</a:t>
            </a:r>
            <a:endParaRPr lang="en-US" altLang="en-US" sz="2000" b="1" dirty="0" smtClean="0">
              <a:latin typeface="Gill Sans MT" panose="020B0502020104020203" pitchFamily="34" charset="0"/>
            </a:endParaRPr>
          </a:p>
        </p:txBody>
      </p:sp>
      <p:sp>
        <p:nvSpPr>
          <p:cNvPr id="30723" name="Text Placeholder 4"/>
          <p:cNvSpPr>
            <a:spLocks noGrp="1"/>
          </p:cNvSpPr>
          <p:nvPr>
            <p:ph type="body" idx="1"/>
          </p:nvPr>
        </p:nvSpPr>
        <p:spPr>
          <a:xfrm>
            <a:off x="467544" y="1700808"/>
            <a:ext cx="4040066" cy="639762"/>
          </a:xfrm>
        </p:spPr>
        <p:txBody>
          <a:bodyPr/>
          <a:lstStyle/>
          <a:p>
            <a:pPr algn="ctr"/>
            <a:r>
              <a:rPr lang="fr-CH" altLang="en-US" dirty="0" err="1" smtClean="0"/>
              <a:t>Medidas</a:t>
            </a:r>
            <a:endParaRPr lang="en-US" altLang="en-US" dirty="0" smtClean="0"/>
          </a:p>
        </p:txBody>
      </p:sp>
      <p:sp>
        <p:nvSpPr>
          <p:cNvPr id="30724" name="Content Placeholder 2"/>
          <p:cNvSpPr>
            <a:spLocks noGrp="1"/>
          </p:cNvSpPr>
          <p:nvPr>
            <p:ph sz="half" idx="2"/>
          </p:nvPr>
        </p:nvSpPr>
        <p:spPr>
          <a:xfrm>
            <a:off x="467544" y="2420888"/>
            <a:ext cx="4040066" cy="3951288"/>
          </a:xfrm>
        </p:spPr>
        <p:txBody>
          <a:bodyPr/>
          <a:lstStyle/>
          <a:p>
            <a:pPr>
              <a:spcBef>
                <a:spcPts val="1200"/>
              </a:spcBef>
              <a:spcAft>
                <a:spcPts val="600"/>
              </a:spcAft>
            </a:pPr>
            <a:r>
              <a:rPr lang="en-US" altLang="en-US" dirty="0" err="1" smtClean="0">
                <a:ea typeface="ヒラギノ角ゴ Pro W3" charset="-128"/>
              </a:rPr>
              <a:t>Determinación</a:t>
            </a:r>
            <a:r>
              <a:rPr lang="en-US" altLang="en-US" dirty="0" smtClean="0">
                <a:ea typeface="ヒラギノ角ゴ Pro W3" charset="-128"/>
              </a:rPr>
              <a:t> de </a:t>
            </a:r>
            <a:r>
              <a:rPr lang="en-US" altLang="en-US" dirty="0" err="1" smtClean="0">
                <a:ea typeface="ヒラギノ角ゴ Pro W3" charset="-128"/>
              </a:rPr>
              <a:t>necesidades</a:t>
            </a:r>
            <a:endParaRPr lang="en-US" altLang="en-US" dirty="0" smtClean="0">
              <a:ea typeface="ヒラギノ角ゴ Pro W3" charset="-128"/>
            </a:endParaRPr>
          </a:p>
          <a:p>
            <a:pPr>
              <a:spcBef>
                <a:spcPts val="1200"/>
              </a:spcBef>
              <a:spcAft>
                <a:spcPts val="600"/>
              </a:spcAft>
            </a:pPr>
            <a:r>
              <a:rPr lang="es-CR" altLang="en-US" dirty="0" smtClean="0">
                <a:ea typeface="ヒラギノ角ゴ Pro W3" charset="-128"/>
              </a:rPr>
              <a:t>Recolecta y diseminación de información sobre riesgos</a:t>
            </a:r>
            <a:endParaRPr lang="en-US" altLang="en-US" dirty="0" smtClean="0">
              <a:ea typeface="ヒラギノ角ゴ Pro W3" charset="-128"/>
            </a:endParaRPr>
          </a:p>
          <a:p>
            <a:pPr>
              <a:spcBef>
                <a:spcPts val="1200"/>
              </a:spcBef>
              <a:spcAft>
                <a:spcPts val="600"/>
              </a:spcAft>
            </a:pPr>
            <a:r>
              <a:rPr lang="en-US" altLang="en-US" dirty="0" err="1" smtClean="0">
                <a:ea typeface="ヒラギノ角ゴ Pro W3" charset="-128"/>
              </a:rPr>
              <a:t>Sistemas</a:t>
            </a:r>
            <a:r>
              <a:rPr lang="en-US" altLang="en-US" dirty="0" smtClean="0">
                <a:ea typeface="ヒラギノ角ゴ Pro W3" charset="-128"/>
              </a:rPr>
              <a:t> de </a:t>
            </a:r>
            <a:r>
              <a:rPr lang="en-US" altLang="en-US" dirty="0" err="1" smtClean="0">
                <a:ea typeface="ヒラギノ角ゴ Pro W3" charset="-128"/>
              </a:rPr>
              <a:t>alerta</a:t>
            </a:r>
            <a:r>
              <a:rPr lang="en-US" altLang="en-US" dirty="0" smtClean="0">
                <a:ea typeface="ヒラギノ角ゴ Pro W3" charset="-128"/>
              </a:rPr>
              <a:t> </a:t>
            </a:r>
            <a:r>
              <a:rPr lang="en-US" altLang="en-US" dirty="0" err="1" smtClean="0">
                <a:ea typeface="ヒラギノ角ゴ Pro W3" charset="-128"/>
              </a:rPr>
              <a:t>temprana</a:t>
            </a:r>
            <a:endParaRPr lang="en-US" altLang="en-US" dirty="0" smtClean="0">
              <a:ea typeface="ヒラギノ角ゴ Pro W3" charset="-128"/>
            </a:endParaRPr>
          </a:p>
          <a:p>
            <a:pPr>
              <a:spcBef>
                <a:spcPts val="1200"/>
              </a:spcBef>
              <a:spcAft>
                <a:spcPts val="600"/>
              </a:spcAft>
            </a:pPr>
            <a:r>
              <a:rPr lang="es-CR" altLang="en-US" dirty="0" smtClean="0">
                <a:ea typeface="ヒラギノ角ゴ Pro W3" charset="-128"/>
              </a:rPr>
              <a:t>Planes de evacuación</a:t>
            </a:r>
            <a:endParaRPr lang="en-US" altLang="en-US" dirty="0" smtClean="0">
              <a:ea typeface="ヒラギノ角ゴ Pro W3" charset="-128"/>
            </a:endParaRPr>
          </a:p>
          <a:p>
            <a:pPr>
              <a:spcBef>
                <a:spcPts val="1200"/>
              </a:spcBef>
              <a:spcAft>
                <a:spcPts val="600"/>
              </a:spcAft>
            </a:pPr>
            <a:r>
              <a:rPr lang="es-CR" altLang="en-US" dirty="0" smtClean="0">
                <a:ea typeface="ヒラギノ角ゴ Pro W3" charset="-128"/>
              </a:rPr>
              <a:t>Educación comunitaria</a:t>
            </a:r>
            <a:endParaRPr lang="en-US" altLang="en-US" dirty="0" smtClean="0">
              <a:ea typeface="ヒラギノ角ゴ Pro W3" charset="-128"/>
            </a:endParaRPr>
          </a:p>
        </p:txBody>
      </p:sp>
      <p:sp>
        <p:nvSpPr>
          <p:cNvPr id="30725" name="Text Placeholder 5"/>
          <p:cNvSpPr>
            <a:spLocks noGrp="1"/>
          </p:cNvSpPr>
          <p:nvPr>
            <p:ph type="body" sz="quarter" idx="3"/>
          </p:nvPr>
        </p:nvSpPr>
        <p:spPr>
          <a:xfrm>
            <a:off x="4644008" y="1709118"/>
            <a:ext cx="4042996" cy="639762"/>
          </a:xfrm>
        </p:spPr>
        <p:txBody>
          <a:bodyPr/>
          <a:lstStyle/>
          <a:p>
            <a:pPr algn="ctr"/>
            <a:r>
              <a:rPr lang="fr-CH" altLang="en-US" dirty="0" err="1" smtClean="0"/>
              <a:t>Derechos</a:t>
            </a:r>
            <a:r>
              <a:rPr lang="fr-CH" altLang="en-US" dirty="0" smtClean="0"/>
              <a:t> </a:t>
            </a:r>
            <a:r>
              <a:rPr lang="fr-CH" altLang="en-US" dirty="0" err="1" smtClean="0"/>
              <a:t>relevantes</a:t>
            </a:r>
            <a:endParaRPr lang="en-US" altLang="en-US" dirty="0" smtClean="0"/>
          </a:p>
        </p:txBody>
      </p:sp>
      <p:sp>
        <p:nvSpPr>
          <p:cNvPr id="30726" name="Content Placeholder 6"/>
          <p:cNvSpPr>
            <a:spLocks noGrp="1"/>
          </p:cNvSpPr>
          <p:nvPr>
            <p:ph sz="quarter" idx="4"/>
          </p:nvPr>
        </p:nvSpPr>
        <p:spPr>
          <a:xfrm>
            <a:off x="4716016" y="2708920"/>
            <a:ext cx="4041531" cy="3951288"/>
          </a:xfrm>
        </p:spPr>
        <p:txBody>
          <a:bodyPr/>
          <a:lstStyle/>
          <a:p>
            <a:pPr>
              <a:spcBef>
                <a:spcPts val="1200"/>
              </a:spcBef>
              <a:spcAft>
                <a:spcPts val="600"/>
              </a:spcAft>
            </a:pPr>
            <a:r>
              <a:rPr lang="en-US" altLang="en-US" dirty="0" err="1" smtClean="0">
                <a:ea typeface="ヒラギノ角ゴ Pro W3" charset="-128"/>
              </a:rPr>
              <a:t>Derecho</a:t>
            </a:r>
            <a:r>
              <a:rPr lang="en-US" altLang="en-US" dirty="0" smtClean="0">
                <a:ea typeface="ヒラギノ角ゴ Pro W3" charset="-128"/>
              </a:rPr>
              <a:t> a la </a:t>
            </a:r>
            <a:r>
              <a:rPr lang="en-US" altLang="en-US" dirty="0" err="1" smtClean="0">
                <a:ea typeface="ヒラギノ角ゴ Pro W3" charset="-128"/>
              </a:rPr>
              <a:t>información</a:t>
            </a:r>
            <a:endParaRPr lang="en-US" altLang="en-US" dirty="0" smtClean="0">
              <a:ea typeface="ヒラギノ角ゴ Pro W3" charset="-128"/>
            </a:endParaRPr>
          </a:p>
          <a:p>
            <a:pPr>
              <a:spcBef>
                <a:spcPts val="1200"/>
              </a:spcBef>
              <a:spcAft>
                <a:spcPts val="600"/>
              </a:spcAft>
            </a:pPr>
            <a:r>
              <a:rPr lang="es-CR" altLang="en-US" dirty="0" smtClean="0">
                <a:ea typeface="ヒラギノ角ゴ Pro W3" charset="-128"/>
              </a:rPr>
              <a:t>Derecho a la consulta</a:t>
            </a:r>
            <a:endParaRPr lang="en-US" altLang="en-US" dirty="0" smtClean="0">
              <a:ea typeface="ヒラギノ角ゴ Pro W3" charset="-128"/>
            </a:endParaRPr>
          </a:p>
          <a:p>
            <a:pPr>
              <a:spcBef>
                <a:spcPts val="1200"/>
              </a:spcBef>
              <a:spcAft>
                <a:spcPts val="600"/>
              </a:spcAft>
            </a:pPr>
            <a:r>
              <a:rPr lang="en-US" altLang="en-US" dirty="0" err="1" smtClean="0">
                <a:ea typeface="ヒラギノ角ゴ Pro W3" charset="-128"/>
              </a:rPr>
              <a:t>Derecho</a:t>
            </a:r>
            <a:r>
              <a:rPr lang="en-US" altLang="en-US" dirty="0" smtClean="0">
                <a:ea typeface="ヒラギノ角ゴ Pro W3" charset="-128"/>
              </a:rPr>
              <a:t> a la </a:t>
            </a:r>
            <a:r>
              <a:rPr lang="en-US" altLang="en-US" dirty="0" err="1" smtClean="0">
                <a:ea typeface="ヒラギノ角ゴ Pro W3" charset="-128"/>
              </a:rPr>
              <a:t>participación</a:t>
            </a:r>
            <a:r>
              <a:rPr lang="en-US" altLang="en-US" dirty="0" smtClean="0">
                <a:ea typeface="ヒラギノ角ゴ Pro W3" charset="-128"/>
              </a:rPr>
              <a:t> en los </a:t>
            </a:r>
            <a:r>
              <a:rPr lang="en-US" altLang="en-US" dirty="0" err="1" smtClean="0">
                <a:ea typeface="ヒラギノ角ゴ Pro W3" charset="-128"/>
              </a:rPr>
              <a:t>procesos</a:t>
            </a:r>
            <a:r>
              <a:rPr lang="en-US" altLang="en-US" dirty="0" smtClean="0">
                <a:ea typeface="ヒラギノ角ゴ Pro W3" charset="-128"/>
              </a:rPr>
              <a:t> de </a:t>
            </a:r>
            <a:r>
              <a:rPr lang="en-US" altLang="en-US" dirty="0" err="1" smtClean="0">
                <a:ea typeface="ヒラギノ角ゴ Pro W3" charset="-128"/>
              </a:rPr>
              <a:t>toma</a:t>
            </a:r>
            <a:r>
              <a:rPr lang="en-US" altLang="en-US" dirty="0" smtClean="0">
                <a:ea typeface="ヒラギノ角ゴ Pro W3" charset="-128"/>
              </a:rPr>
              <a:t> de </a:t>
            </a:r>
            <a:r>
              <a:rPr lang="en-US" altLang="en-US" dirty="0" err="1" smtClean="0">
                <a:ea typeface="ヒラギノ角ゴ Pro W3" charset="-128"/>
              </a:rPr>
              <a:t>decisiones</a:t>
            </a:r>
            <a:r>
              <a:rPr lang="en-US" altLang="en-US" dirty="0" smtClean="0">
                <a:ea typeface="ヒラギノ角ゴ Pro W3" charset="-128"/>
              </a:rPr>
              <a:t> y de </a:t>
            </a:r>
            <a:r>
              <a:rPr lang="en-US" altLang="en-US" dirty="0" err="1" smtClean="0">
                <a:ea typeface="ヒラギノ角ゴ Pro W3" charset="-128"/>
              </a:rPr>
              <a:t>desarrollo</a:t>
            </a:r>
            <a:r>
              <a:rPr lang="en-US" altLang="en-US" dirty="0" smtClean="0">
                <a:ea typeface="ヒラギノ角ゴ Pro W3" charset="-128"/>
              </a:rPr>
              <a:t> de planes</a:t>
            </a:r>
            <a:endParaRPr lang="en-US" altLang="en-US" dirty="0" smtClean="0"/>
          </a:p>
        </p:txBody>
      </p:sp>
      <p:sp>
        <p:nvSpPr>
          <p:cNvPr id="2" name="Rectangle 1"/>
          <p:cNvSpPr/>
          <p:nvPr/>
        </p:nvSpPr>
        <p:spPr>
          <a:xfrm>
            <a:off x="4067944" y="332656"/>
            <a:ext cx="5024132" cy="674031"/>
          </a:xfrm>
          <a:prstGeom prst="rect">
            <a:avLst/>
          </a:prstGeom>
        </p:spPr>
        <p:txBody>
          <a:bodyPr wrap="none">
            <a:spAutoFit/>
          </a:bodyPr>
          <a:lstStyle/>
          <a:p>
            <a:r>
              <a:rPr lang="fr-CH" sz="4200" b="1" dirty="0" smtClean="0">
                <a:solidFill>
                  <a:schemeClr val="bg1"/>
                </a:solidFill>
                <a:latin typeface="Gill Sans MT" panose="020B0502020104020203" pitchFamily="34" charset="0"/>
              </a:rPr>
              <a:t>Bases </a:t>
            </a:r>
            <a:r>
              <a:rPr lang="fr-CH" sz="4200" b="1" dirty="0" err="1" smtClean="0">
                <a:solidFill>
                  <a:schemeClr val="bg1"/>
                </a:solidFill>
                <a:latin typeface="Gill Sans MT" panose="020B0502020104020203" pitchFamily="34" charset="0"/>
              </a:rPr>
              <a:t>conceptuales</a:t>
            </a:r>
            <a:endParaRPr lang="en-US" sz="4200" b="1" dirty="0">
              <a:latin typeface="Gill Sans MT" panose="020B0502020104020203" pitchFamily="34" charset="0"/>
            </a:endParaRPr>
          </a:p>
        </p:txBody>
      </p:sp>
    </p:spTree>
    <p:extLst>
      <p:ext uri="{BB962C8B-B14F-4D97-AF65-F5344CB8AC3E}">
        <p14:creationId xmlns:p14="http://schemas.microsoft.com/office/powerpoint/2010/main" val="41764879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22691</TotalTime>
  <Words>3048</Words>
  <Application>Microsoft Office PowerPoint</Application>
  <PresentationFormat>On-screen Show (4:3)</PresentationFormat>
  <Paragraphs>379</Paragraphs>
  <Slides>24</Slides>
  <Notes>20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 Design</vt:lpstr>
      <vt:lpstr>Office Theme</vt:lpstr>
      <vt:lpstr>Organización Internacional para las Migraciones </vt:lpstr>
      <vt:lpstr>Objetivos de la presentación</vt:lpstr>
      <vt:lpstr>Índice de la presentación</vt:lpstr>
      <vt:lpstr>PowerPoint Presentation</vt:lpstr>
      <vt:lpstr>Bases jurídicas</vt:lpstr>
      <vt:lpstr>Bases conceptuales</vt:lpstr>
      <vt:lpstr>Bases conceptuales</vt:lpstr>
      <vt:lpstr>Bases conceptuales</vt:lpstr>
      <vt:lpstr>1. PREVENCIÓN Y MITIGACIÓN ANTES DEL EVENTO</vt:lpstr>
      <vt:lpstr>2. PROTECCIÓN DURANTE EL EVENTO</vt:lpstr>
      <vt:lpstr>Bases conceptuales</vt:lpstr>
      <vt:lpstr>Bases conceptuales   </vt:lpstr>
      <vt:lpstr>PowerPoint Presentation</vt:lpstr>
      <vt:lpstr>Iniciativas de OIM</vt:lpstr>
      <vt:lpstr>Iniciativas de OIM</vt:lpstr>
      <vt:lpstr>Iniciativas de OIM</vt:lpstr>
      <vt:lpstr>Iniciativas de OIM</vt:lpstr>
      <vt:lpstr>Iniciativas de OIM</vt:lpstr>
      <vt:lpstr>PowerPoint Presentation</vt:lpstr>
      <vt:lpstr>PowerPoint Presentation</vt:lpstr>
      <vt:lpstr>PowerPoint Presentation</vt:lpstr>
      <vt:lpstr>  MCOF: Despues de 1 ano de capacitacion  </vt:lpstr>
      <vt:lpstr>  MCOF – Lecciones Aprendidas  </vt:lpstr>
      <vt:lpstr>Organización Internacional para las Migraciones </vt:lpstr>
    </vt:vector>
  </TitlesOfParts>
  <Company>IOM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Salvador Gutiérrez</dc:creator>
  <cp:lastModifiedBy>RODAS Renán</cp:lastModifiedBy>
  <cp:revision>837</cp:revision>
  <cp:lastPrinted>2015-02-06T14:45:15Z</cp:lastPrinted>
  <dcterms:created xsi:type="dcterms:W3CDTF">2005-10-04T14:36:35Z</dcterms:created>
  <dcterms:modified xsi:type="dcterms:W3CDTF">2015-02-10T18:06:55Z</dcterms:modified>
</cp:coreProperties>
</file>