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29" r:id="rId2"/>
    <p:sldId id="469" r:id="rId3"/>
    <p:sldId id="455" r:id="rId4"/>
    <p:sldId id="452" r:id="rId5"/>
    <p:sldId id="454" r:id="rId6"/>
    <p:sldId id="453" r:id="rId7"/>
    <p:sldId id="456" r:id="rId8"/>
    <p:sldId id="458" r:id="rId9"/>
    <p:sldId id="466" r:id="rId10"/>
    <p:sldId id="465" r:id="rId11"/>
    <p:sldId id="470" r:id="rId12"/>
    <p:sldId id="459" r:id="rId13"/>
    <p:sldId id="460" r:id="rId14"/>
    <p:sldId id="461" r:id="rId15"/>
    <p:sldId id="462" r:id="rId16"/>
    <p:sldId id="464" r:id="rId17"/>
    <p:sldId id="471" r:id="rId18"/>
    <p:sldId id="467" r:id="rId19"/>
    <p:sldId id="468" r:id="rId20"/>
    <p:sldId id="387" r:id="rId21"/>
  </p:sldIdLst>
  <p:sldSz cx="9144000" cy="6858000" type="screen4x3"/>
  <p:notesSz cx="6781800" cy="9880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3366"/>
    <a:srgbClr val="000066"/>
    <a:srgbClr val="DFF5F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8" autoAdjust="0"/>
    <p:restoredTop sz="87854" autoAdjust="0"/>
  </p:normalViewPr>
  <p:slideViewPr>
    <p:cSldViewPr>
      <p:cViewPr>
        <p:scale>
          <a:sx n="70" d="100"/>
          <a:sy n="70" d="100"/>
        </p:scale>
        <p:origin x="-15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notesViewPr>
    <p:cSldViewPr>
      <p:cViewPr varScale="1">
        <p:scale>
          <a:sx n="72" d="100"/>
          <a:sy n="72" d="100"/>
        </p:scale>
        <p:origin x="-2220" y="-120"/>
      </p:cViewPr>
      <p:guideLst>
        <p:guide orient="horz" pos="3112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6C5D805-FDDE-4301-A65C-21E4D3F65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1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94238"/>
            <a:ext cx="54260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CADD6D5-3B5B-434C-907C-687DE9632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3" tIns="45491" rIns="90983" bIns="45491" anchor="b"/>
          <a:lstStyle/>
          <a:p>
            <a:pPr algn="r" defTabSz="909638"/>
            <a:fld id="{96F3123F-3BF5-407C-9EF5-3FD8C68DF33F}" type="slidenum">
              <a:rPr lang="en-US" sz="1200">
                <a:latin typeface="Arial" charset="0"/>
              </a:rPr>
              <a:pPr algn="r" defTabSz="909638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38713" cy="37036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92650"/>
            <a:ext cx="5426075" cy="4446588"/>
          </a:xfrm>
          <a:noFill/>
          <a:ln/>
        </p:spPr>
        <p:txBody>
          <a:bodyPr lIns="90983" tIns="45491" rIns="90983" bIns="45491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41750" y="93837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2" tIns="47601" rIns="95202" bIns="47601" anchor="b"/>
          <a:lstStyle/>
          <a:p>
            <a:pPr algn="r" defTabSz="952500"/>
            <a:fld id="{C39128F7-687A-4BD5-8A37-7EF7329B3D19}" type="slidenum">
              <a:rPr lang="en-GB" sz="1300">
                <a:latin typeface="Arial" charset="0"/>
              </a:rPr>
              <a:pPr algn="r" defTabSz="952500"/>
              <a:t>20</a:t>
            </a:fld>
            <a:endParaRPr lang="en-GB" sz="1300">
              <a:latin typeface="Arial" charset="0"/>
            </a:endParaRPr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1750" y="93837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2" tIns="47601" rIns="95202" bIns="47601" anchor="b"/>
          <a:lstStyle/>
          <a:p>
            <a:pPr algn="r" defTabSz="952500"/>
            <a:fld id="{B1D87F20-0463-4EB4-96E6-4E94C470F961}" type="slidenum">
              <a:rPr lang="it-IT" sz="1300">
                <a:latin typeface="Arial" charset="0"/>
              </a:rPr>
              <a:pPr algn="r" defTabSz="952500"/>
              <a:t>20</a:t>
            </a:fld>
            <a:endParaRPr lang="it-IT" sz="13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02" tIns="47601" rIns="95202" bIns="47601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919B-7129-4989-8636-2D962FD7F9B3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International Migration Law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C1005C2-A3F9-4177-A987-680F3C816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4383-4ED3-4C8F-A28F-0B58738D53FE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5AC5-260B-4BB1-984A-440952EC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6626-82DD-4245-8369-65868804A41B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E6B4C-960C-4224-B474-5E0800856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188913"/>
            <a:ext cx="8507413" cy="5937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6D64-8D16-4F7B-86D9-C960E555DED2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23B0-A134-4E8F-9DEB-B3D631AB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4260-B018-4A1D-A172-142793E69172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4CB1-AD7A-454A-9C7C-8CEE77E56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EDB5-27E6-4D31-A976-4887D0B833F1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504C-F232-4833-AE32-C68B6DDE1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B118-8230-41AB-ABDD-05C8DF34413C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E828-6C66-4D01-8D49-298E3469C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38D7-730D-4D88-BBBB-5D64814BB2B9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2980B-8979-4855-9415-5EB41E202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6BE1-BBAA-4EB6-A8A2-54923C8D435A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E46B7-F60E-4017-B4C6-2BA65BD7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74644-FDD5-4075-88D7-E754771F69F2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C1EB-2340-4F56-A8CB-13030C8A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6B446-F122-4A1F-BBE4-398112AD5638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3596-953F-4F26-96B5-5AF8739B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1656E-FB87-41C7-B5F2-1250B5B1596C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7638-0868-4B38-9132-0339A5EEB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4EF8D4-1DB4-4636-B5EC-412BBCA34923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pic>
        <p:nvPicPr>
          <p:cNvPr id="1027" name="Picture 4" descr="Page header wid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 descr="Corner graphi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FB0293E-88C8-408A-9353-5D922400C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188913"/>
            <a:ext cx="6121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gutierrez@iom.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CC7F5-2377-4A74-BE12-D0FCCD7E6FB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827088" y="-26988"/>
            <a:ext cx="8316912" cy="177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pic>
        <p:nvPicPr>
          <p:cNvPr id="16387" name="Picture 2" descr="Globe header with IOM logo no bar orange silhouettes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9144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8001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>
              <a:solidFill>
                <a:srgbClr val="003399"/>
              </a:solidFill>
              <a:latin typeface="Times New Roman" pitchFamily="18" charset="0"/>
            </a:endParaRPr>
          </a:p>
          <a:p>
            <a:pPr algn="ctr"/>
            <a:endParaRPr lang="en-US" sz="1400" b="1">
              <a:solidFill>
                <a:srgbClr val="003399"/>
              </a:solidFill>
              <a:latin typeface="Times New Roman" pitchFamily="18" charset="0"/>
            </a:endParaRPr>
          </a:p>
          <a:p>
            <a:pPr algn="ctr"/>
            <a:endParaRPr lang="en-US" sz="2000" b="1">
              <a:solidFill>
                <a:srgbClr val="0033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GB" i="1">
              <a:solidFill>
                <a:srgbClr val="003399"/>
              </a:solidFill>
              <a:latin typeface="Arial" charset="0"/>
            </a:endParaRPr>
          </a:p>
          <a:p>
            <a:pPr>
              <a:spcBef>
                <a:spcPct val="10000"/>
              </a:spcBef>
            </a:pPr>
            <a:endParaRPr lang="en-GB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</a:pPr>
            <a:endParaRPr lang="en-GB" sz="2000" b="1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68313" y="7938"/>
            <a:ext cx="821848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2743200" algn="ctr"/>
                <a:tab pos="5486400" algn="r"/>
              </a:tabLst>
            </a:pPr>
            <a:endParaRPr lang="es-CR" sz="2400" b="1" i="1">
              <a:solidFill>
                <a:srgbClr val="000066"/>
              </a:solidFill>
              <a:latin typeface="Candara" pitchFamily="34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r>
              <a:rPr lang="es-CR" sz="2400" b="1" i="1">
                <a:solidFill>
                  <a:srgbClr val="000066"/>
                </a:solidFill>
                <a:latin typeface="Candara" pitchFamily="34" charset="0"/>
              </a:rPr>
              <a:t>Reunión del Grupo ad hoc sobre migrantes </a:t>
            </a:r>
          </a:p>
          <a:p>
            <a:pPr algn="ctr">
              <a:tabLst>
                <a:tab pos="2743200" algn="ctr"/>
                <a:tab pos="5486400" algn="r"/>
              </a:tabLst>
            </a:pPr>
            <a:r>
              <a:rPr lang="es-CR" sz="2400" b="1" i="1">
                <a:solidFill>
                  <a:srgbClr val="000066"/>
                </a:solidFill>
                <a:latin typeface="Candara" pitchFamily="34" charset="0"/>
              </a:rPr>
              <a:t>extra-continentales provenientes de Asia y África </a:t>
            </a:r>
          </a:p>
          <a:p>
            <a:pPr algn="ctr">
              <a:tabLst>
                <a:tab pos="2743200" algn="ctr"/>
                <a:tab pos="5486400" algn="r"/>
              </a:tabLst>
            </a:pPr>
            <a:endParaRPr lang="es-CR" sz="2400" b="1" i="1">
              <a:solidFill>
                <a:srgbClr val="000066"/>
              </a:solidFill>
              <a:latin typeface="Candara" pitchFamily="34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endParaRPr lang="es-CR" sz="2400" b="1" i="1">
              <a:solidFill>
                <a:srgbClr val="000066"/>
              </a:solidFill>
              <a:latin typeface="Candara" pitchFamily="34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endParaRPr lang="es-CR" sz="2400" b="1">
              <a:solidFill>
                <a:schemeClr val="bg1"/>
              </a:solidFill>
              <a:latin typeface="Candara" pitchFamily="34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r>
              <a:rPr lang="es-CR" sz="3200" b="1" i="1">
                <a:solidFill>
                  <a:schemeClr val="bg1"/>
                </a:solidFill>
                <a:latin typeface="Candara" pitchFamily="34" charset="0"/>
              </a:rPr>
              <a:t>Experiencias en materia de </a:t>
            </a:r>
          </a:p>
          <a:p>
            <a:pPr algn="ctr">
              <a:tabLst>
                <a:tab pos="2743200" algn="ctr"/>
                <a:tab pos="5486400" algn="r"/>
              </a:tabLst>
            </a:pPr>
            <a:r>
              <a:rPr lang="es-CR" sz="3200" b="1" i="1">
                <a:solidFill>
                  <a:schemeClr val="bg1"/>
                </a:solidFill>
                <a:latin typeface="Candara" pitchFamily="34" charset="0"/>
              </a:rPr>
              <a:t>gestión de flujos migratorios </a:t>
            </a:r>
          </a:p>
          <a:p>
            <a:pPr algn="ctr">
              <a:tabLst>
                <a:tab pos="2743200" algn="ctr"/>
                <a:tab pos="5486400" algn="r"/>
              </a:tabLst>
            </a:pPr>
            <a:r>
              <a:rPr lang="es-CR" sz="3200" b="1" i="1">
                <a:solidFill>
                  <a:schemeClr val="bg1"/>
                </a:solidFill>
                <a:latin typeface="Candara" pitchFamily="34" charset="0"/>
              </a:rPr>
              <a:t>provenientes de Asia y África</a:t>
            </a:r>
          </a:p>
          <a:p>
            <a:pPr algn="r">
              <a:tabLst>
                <a:tab pos="2743200" algn="ctr"/>
                <a:tab pos="5486400" algn="r"/>
              </a:tabLst>
            </a:pPr>
            <a:endParaRPr lang="es-CR" sz="1600" b="1">
              <a:solidFill>
                <a:srgbClr val="000066"/>
              </a:solidFill>
              <a:latin typeface="Candara" pitchFamily="34" charset="0"/>
            </a:endParaRPr>
          </a:p>
          <a:p>
            <a:pPr algn="r">
              <a:tabLst>
                <a:tab pos="2743200" algn="ctr"/>
                <a:tab pos="5486400" algn="r"/>
              </a:tabLst>
            </a:pPr>
            <a:r>
              <a:rPr lang="es-CR" sz="1600" b="1">
                <a:solidFill>
                  <a:srgbClr val="000066"/>
                </a:solidFill>
                <a:latin typeface="Candara" pitchFamily="34" charset="0"/>
              </a:rPr>
              <a:t>Ciudad de Panamá, Panamá</a:t>
            </a:r>
            <a:endParaRPr lang="es-CR" sz="1600" b="1" i="1">
              <a:solidFill>
                <a:srgbClr val="000066"/>
              </a:solidFill>
              <a:latin typeface="Candara" pitchFamily="34" charset="0"/>
            </a:endParaRPr>
          </a:p>
          <a:p>
            <a:pPr algn="r">
              <a:tabLst>
                <a:tab pos="2743200" algn="ctr"/>
                <a:tab pos="5486400" algn="r"/>
              </a:tabLst>
            </a:pPr>
            <a:r>
              <a:rPr lang="es-MX" sz="1600" b="1">
                <a:solidFill>
                  <a:srgbClr val="000066"/>
                </a:solidFill>
                <a:latin typeface="Candara" pitchFamily="34" charset="0"/>
              </a:rPr>
              <a:t>15 de marzo de 2012</a:t>
            </a:r>
            <a:endParaRPr lang="es-CR" sz="1400" b="1">
              <a:solidFill>
                <a:srgbClr val="000066"/>
              </a:solidFill>
              <a:latin typeface="Candara" pitchFamily="34" charset="0"/>
            </a:endParaRPr>
          </a:p>
          <a:p>
            <a:pPr>
              <a:tabLst>
                <a:tab pos="2743200" algn="ctr"/>
                <a:tab pos="5486400" algn="r"/>
              </a:tabLst>
            </a:pPr>
            <a:r>
              <a:rPr lang="es-CR" sz="1600" b="1">
                <a:solidFill>
                  <a:srgbClr val="000066"/>
                </a:solidFill>
                <a:latin typeface="Candara" pitchFamily="34" charset="0"/>
              </a:rPr>
              <a:t>Salvador Gutiérrez – Oficial de Enlace y Políticas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s-CR" sz="1600" b="1">
                <a:solidFill>
                  <a:srgbClr val="000066"/>
                </a:solidFill>
                <a:latin typeface="Candara" pitchFamily="34" charset="0"/>
              </a:rPr>
              <a:t>Organización Internacional para las Migraciones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s-CR" sz="1600" b="1">
                <a:solidFill>
                  <a:srgbClr val="000066"/>
                </a:solidFill>
                <a:latin typeface="Candara" pitchFamily="34" charset="0"/>
              </a:rPr>
              <a:t>Oficina Regional para Norteamérica, Centroamérica y el Caribe</a:t>
            </a:r>
            <a:endParaRPr lang="es-CR" sz="1600" b="1" i="1">
              <a:solidFill>
                <a:srgbClr val="000066"/>
              </a:solidFill>
              <a:latin typeface="Candara" pitchFamily="34" charset="0"/>
            </a:endParaRPr>
          </a:p>
          <a:p>
            <a:pPr algn="ctr" eaLnBrk="0" hangingPunct="0">
              <a:tabLst>
                <a:tab pos="2743200" algn="ctr"/>
                <a:tab pos="5486400" algn="r"/>
              </a:tabLst>
            </a:pPr>
            <a:endParaRPr lang="es-CR" sz="1600" b="1">
              <a:solidFill>
                <a:srgbClr val="000066"/>
              </a:solidFill>
              <a:latin typeface="Candara" pitchFamily="34" charset="0"/>
            </a:endParaRPr>
          </a:p>
        </p:txBody>
      </p:sp>
      <p:pic>
        <p:nvPicPr>
          <p:cNvPr id="16390" name="Picture 10" descr="60th anniversary IOM logo IOM blue no 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9207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http://t0.gstatic.com/images?q=tbn:ANd9GcTfzoKRfZoeLAcC2TjcfNhBUrizRl1QKSsnXHeGkXOcgq8vDeNA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" y="5360988"/>
            <a:ext cx="210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6" descr="http://t1.gstatic.com/images?q=tbn:ANd9GcQNkfTIEpsTkuNAPRlP4JSN4ZYo_lzHwpNlPziqR3JoWj0TLs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1038" y="5387975"/>
            <a:ext cx="2312987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AutoShape 18" descr="data:image/jpeg;base64,/9j/4AAQSkZJRgABAQAAAQABAAD/2wCEAAkGBhQSEBUUExQWFRUVFxcYFxcXGBgYFxkYGBgXHBcXFhUYHCYeGBokGRcXHy8gIycpLCwsGB4xNTAqNSYrLCkBCQoKDgwOGg8PGiwkHyUqLCwsLCwpLCwsLCwsLCwsKSwsLCksLCksKSwsLCwsLCwsLCwsLCwpLCwsLCwsKSwsKf/AABEIAMcA/QMBIgACEQEDEQH/xAAcAAACAgMBAQAAAAAAAAAAAAAFBgMEAAIHAQj/xABCEAABAgMFBQUGBAYBAgcAAAABAhEAAyEEBRIxQQYiUWFxE4GRobEHMsHR4fAUI0JyM1JigqLxkiSyFRYlQ1Njs//EABkBAAMBAQEAAAAAAAAAAAAAAAIDBAEABf/EACcRAAICAgICAQQDAQEAAAAAAAABAhEDIRIxBEEiEzJRgWFxkbEU/9oADAMBAAIRAxEAPwDphMakxhMaExMUHioG7QK/6eZ0+IggTAvaE/8ATTP2/ERjNEp6RukxClVB3xulUJHEzx6DGjxmKMOJCY2eIXjcqjjSxKVD/dX8GX+xPoI55KMdDu0/ky/2J9BBw7An0XgY3BiJJjdJhoklBjaIwY2BjjiUGNxEQMbgxxxKIx41BjBHHG+KPUmNWjYRgLNgY2jQRquazPGgkrR7GuKNo4wxoyMjI1I4yPY1JjHjuRh7HrR48VLRe0pBZSwD98IKzgGTGsCNp9oBZZClDCZhohBIck6tmQMz0jnEm/xM3p00mYakntA3AJw0A1YQKi2Nct0dbUYGX6l7PN/aYVdhdq1zJhs81eN0vLUalwASknUM5c8IZ7+nBNnmEkDcVmWq2VYGSp0anexHlndHf6mJEmK1nnJKQxBbgYmCoSPJnhdvO/VpmFKaYS3XrB4qYdIrXhdsuYlRfLCaDQvX74xsZJPZjg5LTFxV+TnfEemkXJW08we8kHmKREq62CmD4RvZ86t3RTcRTUWTPlH2M9m2jlmWpRoU/p48GiNXtMtYO5gSAAAnC4YBquamFyhpqafKNkWVTYcJKqt990Yoxjs5ylJDbYfataksFplrqHOHCSNRQt5R0nZ3aeVa0YkOFD3knMfMRwOZKwKIUGIzHOGn2eXuqXa0IFUzDhI9COcE1a0Cm06Z2wGBW0O1EqxoCpjlSvdQPeU2fQc4ICZHGb/tC7TaVrVq+EcEgnCOVB4mFqmMd+g5P9rU8qdMuWlPA4if+Tj0gpdXtZClhM6VhBLFSVEtzKSHz5xzeZJaNUloZSYu2j6MslsRMQFoUFJORBcRMDHKvZjfhTOVI/SoFQ5KGfl6R1NJhbVDIu0bTJgAclhEMy8EAE4gQA5IIbxjy1zsCSqgYEknIAB3PKOJ31f67RMWcQwu26ML9WAfvjkrObobr89qxSSmSlGoCnKu8ZCnN+kLJ9oNoDkrUQdFKKurZaeELJln79I0waHjDEkhdnS9mvasMWG0JU3/AMgqT+9PHKqfCH+69opM+iFV4Gh4+kfO3ZpamcGNn9pptmUCkuBTCqobSjjI5VjGjD6FjIWdjdtJdtQ1EzU+8l8x/MnyppzzhmgejTUxrMmhIJOQjciNJqHEDRpzDbv2hWmWtUqSgykA4TMKaks7Bww9Y5pPta5iipaipRqSS58467tJZ0zrSpKkhSBRtHLYj1endAG0ezuQouFLRyd/WAWeK0yn/wA0mrTKm3+zaFlc8GYqaTLDEjAlIoWDfHUwvSNnsYSeZCtIZdnNtPxuKRPSkLUDhIolbZpY5KZz3QLtEtVnmFClULlJZ8Q4ZZ8Y2bkujsSg+yhc9nVZreFpGJCc6tRYKWB1Id+6K9rmz7xmBSlMkk4U1wpHIa9czBGbZMakrVTDiYAPmkgPzcvE112RIl4cTEoSQAw4aDpAvK1G/YyOBOdehNtl3qkrKSagsCMoYbltZXL3i5BIfw+cTbS2EdmlKarxCrNnnlSKVxowyyC74i/p8ILnzhYp4/pzr0GAuGa7bLZ1WYhKd5aQlVCNTqeZz6QqYoJ7O2pQdGMACuFSgH40I9DE+RaKcMkmH/wMqWhRFSUgEEPll8Y5dbtn5qVKUButjfgkvQ91Y6Pab2TlQnlXzhb2xtMwWYJxHCpQdIYU5tnXjGYZyUq/IWeEZRt+hSuJQVaZOLLtEP0BD0jo0i7paFKUEVOJuQJc0jnFz2YqnjlX5eZh8nTJyClCZYS4JcqDUoctYf5CbehHitJbKFquySFzJ00sMylncADKnGKmwVjMy3JWAwSoq5DgPOC1su5S5CkqOJSiBTjoBBjYvZGbZZ0wzaJLYagvzplHYpaezPIjtaHoGEW+dnWmqnSqAzBuilCBi84de0AzLPC1e9s7OcZalHCQFJBZq51zZ/WMm2lo3Ck5UxY2uuIS5AmhgQQCkcDq8JJUTHS78kJmycKlUJGR0BeEu+LMEIQE0Ks6aDie8+MbhyemZ5GJXyQQ9mrm8JY5LfphLx3FJjk/snu15sydokBAPMsVeQHjHVkmHTeyaC0UtogTZZ2HPs1N/wAT6Z90cPsV3HIvnXy+cd9WaVjmV+3SuTaFrScMkqTnXMDXNgQ3hCpT4odCCk9itet3mXUZZd7QPVk8dAvK6kWuRhFFOCCMuZjndosqpWJKveTu+BY+hjcOTkqfZvkYeDtdEKlxpiZq1ixabuVLQlSiN6rajg+mVYorVWKE0+iRxa7DGzl8Ks9pRMQSCDUaEapPIx9HIU4ePmK0WJctKV6LLBs3zZo+jbgtva2WTM/mloPfhD+bwEmntG006YRjxQjHjHgTTnO1GzanmzELP8QqSlyBvM4LFzvYvGLd1WeZ2dQOTk/GMvmeJc9ctc1k0UAoAFi5oaOH6xXxqGSy2kQze6PXhFcUxVui4ZCEpQlRmTHB7RDhIIq6VAs+XFokvawrmTSVuSKaANyGkXLuSmXZ5QAAMsII72xeNYL22RjS494ecNn/AARY8nyqQtS7KzB8oo3jK/DTEl1MoAhnNdU5s1Y8vbaBMmYpLY1BgU5AEO4UfgIisFpVbCpUxQdJokZJBAbCOozgVGlbHvJc0omtplLnjeOAEhuPUkZQWu7ZY4AAoAaUiK02hEiUVrrwTqo8B84Xrq2vnSVEuFIJJKD7oc/p/lhmPaqhWdqMlvY0z9mZgyIPlAq1WdElT2ksGLJG8pRbTgHIqYYJ22Mv8IZyPefCEHML4HkBV9RHP7TNXOWVzFFR1J9BwHKHKFiefoctn0pXLBBLsDXnF3aW7wuzLfJKSX6ZebQDue8bPLQl5oSpO6pKgp25MKx5tJtrLmSlSZKSUlsS1UJAILJTmxIFT4RJ9OTnoseWKhTaBWzs2WmaO0ITiUHUcu86Q239PLy8G8xJBGRGWeukc/kAKSSaUPV6NF+wW+ZKIq6R+nTm3CLJwtaIcc0mrOi7OWbtJgxZABXy++UMtvvCWhLqUEpGpLDhnCXd17iRIM7MKAyNeQA4jXhChtHtOu0rdW6ke6gHdHPmecLhj1QeXJcrGu9faGApQkjFTCFvlzAaogHZtqwZgMxLPQrBL1zxOC+kLSA9Ymbjr9+MO4qqE82nY8XcBNJxKK2JbJm0yzo0Zb9llz5oYkuwAHpC1ct5GSp80vUfesdp2QsaTLE4EELG501PXSJXjlGeiz60Xj2RbObM/g5CUEgqdRUUhhiUXp0FO6C4Mb2i2JcgnKK5tAzFRyguauhCi6N5yqQq3nOCgqWQQvM6htCD3ZQ0TEuITtprEtKxMQojEQlQzrVlV5BoHLG0UYJKMiZVoIQOPGFy33WldoClAMAVKHFmAHqTFmZbiBvUiku2lZZPedIljadoulUlTBG2kyXhAlBSjUqUxCQ50B48uEKsjeUmj1A+kPt+3d/07gOw8fusKt03ee3TRwC54RbhmlA8/wAnE3NMIzpkydOlvLaVLYICQS6XAUVEVJoz6R2vZqyJlWaWhNEhLgO/vV+MIF339IsrInglTlSQkYiArPFWlQ4jo11W2XNlJXKUFIIoR6EaEcIOL+KoTkTU3ZeeMjV49eNF0Ke1F0KWoTEOVpoQCN5PQ0cfEwsWyeZSsKpawWBrShy9DDFtbtlKsyyhIxzQKjJKXyxHjyHlHLb32nnzpmJcxtAkJDJHADTzMJljUmX43NRt9DDIdVllk54Ev3ZFuRrGI2iKEjEHbNuVX6MDAax7ViXIShYUuaxegSkuTV+GlBpFW1zibKuYoMSFM1M14QO4+sHBJv5EGSMl0LVotJWtSjmoknqS/wAY3sVsVLWFIJBcZa1yI1HKKINYkBh1egE6LNotipinWoqPEnyEV5k2PCssWPJtYgnTevN+PyjVS0c97CNnfA46xasZoH1MV7C2EdB8YlSuo6wT6CgyrOXvHqfWPJcvEeUYqTvF+cTyksGeOAXZYswGXMHwj2YrdPM/f3ziFKyCTw+UezJpCSeAbv1jTmSm3K7PBiOEOw5wPx1gncdn7TEk6pPiCPrFW1WMoVlxHJxmIG1dG06sySwEb9pEUguQPB4mtKSgAkGuR0jrR1PskRN4ffWOmeyfaNiuzKfe35fAH9Y9D3GOUpXiqKQZ2ZvRUq1SlpqQsBuIVQjwJjJLRyO/z2ihawE9WOmcYqapw48C8be9U8C0ee/l0XxXEywTnljkSPDLyaK9rCVuCAQcwaiNrARhI5/ARHODGKo9E8uwTaNl7Ot3QQeS1DwDt5QCEoSpipJIOE0IbI5O2RbSLW2V+TZYEqSyVLBKlmmBLsG/qNfDvhYuqz9mnGtTqUp2dyRxPCoevGBni5LSH4ZyUhzlyElBxsEtUnKBFrnyQ/Y+8xY4d19H1I7opTbSpbYjQZJGQ+ZiaXLDQeLw0tzZRLNekJVuC0zD2nvkuTm76g6j5Qb2V2smWOaFAFUskdokHMcQD+oaeEE7wu9M5BBYH9KuB+UJ2ApKgqhBIbgxqT1+UPcaPOyR4uz6Juy9ZdolJmyVhaFZEeYIzBHAxaePnzZ3bSfYFK7LCuXMIKkLBbFliSxBSWpHebLacaEqyxJSpuGIA/GFNUDF3o45tXdipVsnIJKnUZgUanCver0qO6DuyexklVnEy0Ssal1SCSMKdKcT73eIp2ad+NvKYAdxziPCUCGAVo7Af3GOkSgAMg2kL6Rblm5Pj+O/7ODWiyTbRPC1jBj90AMAhL+6DUiuepMFkXYFWYSJj4gpRGHUAuFcu+KGwa1TJ81cwlS8KaqLlnP0hgtKhimcyzjpl98Y2SceySUlJWkIl6XJ2S2xOAMXzEUAYar7s2KWTkUgnubKFImDg2xTr0bkxBMESAOQNTQdTDeLks9nSVLBmKDirZgVwjIAcTGymoh48Tnb9CtLBSkO4cOIv2JGJaQ+rnurFFczESXJ659Dxi1YZzL5AfKDfRkNFq87EyipGWbDMPr0rEV3ycQ/ui4i04kvz417xk0VzOEsHCM68njIv0dJe0aWvdmKTzDdGjSch09PNWvdFadaCZoUXLiLVoFABR865CDF+wrsv/FPJJ9UwYtlmClBTGmYGo6awL2LspKphOSRhBPUH0HnBG3zymgq+R+XDqa8BCMm3Q/H+TxVzS1LExDGlQwrzbjFq9LvBkqSACSKcn+UCbPa2LaRcUqZhMwOUp95RyH35RI4yvsvTjT0L9ouoyw1SQz8MnNe/wBYNbI9lJtMtU/3S/8AYqhSpX3R3g5YVCYkGlfsiFyart7UEAMVzEy6cMQSKcWh+LJKbpkubHHGuSO1WyaMBVwBPkTEMqfiFOHwGkEv/LiE2bsUEhksFGpO6zq40gBa7SmzMJ5CC1MziAYEpAqRC8sHHsLHNS6PLomkLUk618D9Yt3taBLkrmH9CSevAeLQFuW8hNnEoSrCCp1EAJqH1L8NIs7YTWsUz+wf5phuJaRk/uEO02lU0qUouT9+EeSJUaSxQDuiVcxqRetHI9mTmI+/v6xNLtVKQJnTnV4xKidkBBBJl5NsLtATaiSy0rH/ALgY9U/Mehi2mZSmf1irfU4qkLDsUkKGtHYt3GFzAntAFB3d5g7tHctob2FluoqBY9iiXL1OJSAEh+IDnuMcDloJ1JJehEGr62gm2hMtMzKXLQhIdw6Utibiqpf5QmSsmjKnZ0L2c3fgshmkb09T/wBoLDzBPfDgUFRzoKCBtyy8MmUgBglCQ3RIjW+L6Fnwg/qfVssPziPJt2V41qjkWw81rURxQr1SYZkrdzxJ9TCbsvNa2S+bjxSfjFmXtiEKUlSCQCoOkirEjI/OKskW3okTVBHaNeGSeZA+/CEsmC977QJnpAQlQZTlyGZjk3WAq18IyCrsyz0TGLjMeukGbbfgtASk4wp6s2HiQKu2ZgGo/T5xNYUvNT96GDaTdmqbSaRbm+9FaZNZuviOEWrSllRTmJr1gjPQXutUtScGMomEulR/hqH8r/pI58YrW2YcRFHBYtUODxgY5Bplw4xPZpnL774BQad2G5pqqLCVHtAwBIrWN5qEqLrCgeIUD5UiFNZidawVnI3SAk1FA1PGGC/ZvcNqmEqQgnsxVXE6JrU90FLTLUwBDHPV26Fz5CJtkbOlEtS23lZnkCaesMEkAOQAH1Aqe+Jp7ZTjm4xoVrtQQskhsm8YZ7W9pmiwyvdQjFPI1WA6UdMRBI5NpAi8rQJWNTB6YeucNfskux5MycarmTDvHMgNr+4qMYl2wpy6RWVs+qyWabOXkhIISmu84Dk6JqPpFT2V2KVMtxmFBJQgqGKoSskMrmcwOsPHtHlYbtnN/wDX/wDomKXslukS7GqcQypyyQf6UHCP8sRg8cVGxWSbnQ+iKN8XWifLKVAHVJ4HiItCaKh66iPJkykHOSaoXG07RzzZ6yqlrnJIbDMY/wDFMebaW1pCZQSpSpqqMHYIZSifId8Ml4ywFuP1Z9R9IXtoJiSZaSW94u7KybdauROXCFw1RQ3crEtCWIBDEDWnjFe0TSQddR8R4ekMUyxJmEqKiVbtQSwGQbFUuedDSBF73fgWCGIxVZtDXKKfqK6ZjmkATM3vCLkpW93QOUd8dRF2zmqj9/dIaajJcyh8YrXmv8tTapMSBVerxTvZf5Ku7zb5QEujmBZSmY/76wRSrEzDG7Bh7znSLFx3CmfZJ8wK/MlVCXoUs5fuCgPpFG6by/DrTNFSCcIPFqHuMKsmr2O9j9pEyzjspklK1IZL4mNNCwNdPhC3tVtSq2T+0IwpAZKc2GtWDkmBNqtT5AOsYlHMkmuenOJbuu5cwHs0lTM7c3b0MDxXZrk+iO4piUWqWpRYBTkmjUMB7Qt1KPEn1MWJgrFKGoWyWSrOMJbQR5Zk70XJ0rdjGjiokwb2SsQm2lKTUAKJ6Ny6iAKRUiHb2e2U9pMVwQB3mvwhWX4wbHYFyyJA/aWzoRaCEBgw1Jq54wvrmVgjftsP4qa+imH9sCjKIzFDBQ+1WZk+51+TcKiWSc4gAiaVkYMWizZ1stJLUI9YZ5kpQS5BA4kEDxIhPOX3pHTb4tWGxg6lBP8AjCMs3BqinDiU07fQIuS0AJDaufEkweRaN3gPSEix3gpCEhgwA6xcm3lMUgnFu0cAadY5x/IMLlqKso3ta1zJhNGBYAcO+OybCg/+GyOzVhOBzzJJJfvjj4LdDl0hs2I2q/DEyph/KVUHPArj+0/esNnH40hcZfLY9+028P8A0xT5qVKB8XP/AGwc2VSEWKVLpilypeIDQqGKo0OsI/tTvBB/DyQcSSROUB/Lkluu8e6Og3GUEFaVOJrKS/DCGbkxFIXH+Q5KieWN5R6eTxupe6eQMUbNaibXPQ9EiUw4YkqJ+EXymiuhgGqdG2BrwU+LoD6wm33aR2r/AMmEMK5pUwHMlTd0NVrXvHmj5xz1NpPbTpoySuj1xBywA5skd5gsfYxotrSUVCwlsJAeoZykqYEUrk8BL8tIJzBIfIMN4f7pBC+bYEy8JIUSt+X5aQkEqFauaad8LVqnlXAdKCKFcnbExi+7KwO+mLtn909YoS/eHQwQle6PvOGMdErKUzHgYpXsSZagORPcYszclcopW2buHmQPnAS6BYeu6yokXSVp/iWlWA/tBVQcmB/5QCtd2KlWcKKXCyFA8EkKz8jBSevHZ7JJTnhJP7pkxQH+IHjDfPu0GWEgBmApkwp8Imbpth8F9OK/ZyyRZlzFBKUlRyp6x2rYrZoWazAKH5i95fXQdwipcGziEKxYQOg0HHqYYrXeCZQTiLYnbuZ/UQM8gOPE2ziVtu9CJJIzwvC1JQMQHGGO1WsTpQTLOJRDYRn3iF1UpSF6lj6GvnDY3QrJVqgiqyth5nSPLQaRatS3Skj7yinazSkdBnZVTK0uUcD8/pHQNjFJlSkPnNUfJ6eAhLlgCWx4F4L7NXugJlpUSDLUVpI1SoMocjmYVluUf2P8eoTV/gFXmrtbXMKQ4K1eX+oMosI7JIIyaBtkQ1tIGRxHTUPpnnDHOFI2TqkLStsrWa55KhiwDmIE7QWdKFpAAAw6deUHrqOEq5k+NGgLtRIdaeDFu41HmIyDfI6SXEGXfd6p81MtFSo58Bqe4Vh92vVgs6g1AjCOT0BgDsUlMozZqgd1KQCQ1FKr6CGXabCuWocU/BxC8srml6RXghWJv2xFs6d0RbkKL0Z6htCGqDFOymJlTCCCNIqe1RBjm4SUl6JAwGuBWXEHgecTJWACCekeXcJ09c3AlKkpACnACSw3QSP1cDnSKNoQQdQR+lTg/WOi2tMfOOPI+a/a6/z+P4CEy2KXhxKKsKQkPVkj3UjkI67sbeoF0pmKP8DGCdRhLj/Epjl2yF0fiphcHBLAUvmXokdax1e23WhN1z0SUBKTvMOqCT4CFrb4v8hZpQbUsfVFfYe2rnTJk9fvTipR4MCkJHcBDxJNW5Qo7NWfsxKA93sgA2pISTDXZlbx6RknchKXxFa9p2Eucgkv3PHM7Pa1YQxAdfaaZghs88soeNvrV2cmY2rpHeW9DHNJqt0CGYoWg5q/ZYvKe5qADqz151JipMMazFUEZMMURVKgUqVEUlVanSCCZ6TkQfvnAcy8W7m5YDrD9bLGkSgkgEAAZcBCM2b6dD8ONzsUbQA55iA14LogdT6fOGS87CESio0OQHWFm3q3h+34xsZqatC8sHHTD2ytlK7TLf8AQHPIJDDzaOkS0AlvtoR9jTvTFccI9X+EOthWCryiaQyb+VINWNNPvujn3tJvDFakywogSkB6tvKqf8cMP6JgAzyjkd52sTp0yYf1rUanTQZcAIAp8VbbEyUtSVApNRrrzieVOxGuf1iolTGmkeF0nprHoezxg0HMqmYLRXmOzaxPZznzH1i9a5Qwvyidvi6KVD6isE2pJwBPEV6RDKcJDGoyI5RLb3JUGoAA+nSILrs9XOT91YNaiKludBm4pRx4lCvH76weWuKFkFeg+Ii1MPSJ5O2Prjo2spoRzfwaJzLxFyHb1p8oqWVdC4Y4qfERcUuh4xjNiVLXaGQtCamZhSAMmevm0WrXeqME1WeHCgauoJLgd5HjAu1FQq1RUNmIXJt4FQRLAZIJpxUpRJUfLwjVj5BfX4Ki3Z117otJD0iIWUgPG8ldRD7skaa7Gz2YodNqfLEjyx/SC9t2eRPmJxIGBi5FDicYQ3MPWAXsutZHaoAfGtNXpQF9NAY6SJf6UMVBicmS71MLm2paHQVx2QXBc8ixysILFe81VKrllWkH7JLC7LNSKgpWKftijY7qALl1K+PMxZm2wymQmhWvNnYMMhqSYDlTsPjapAjZu2GZJlAM6CU1LZVFf2kQ2WNRxF3GnIxz6faewn2gJDhK0LABwM4csf01IEVrb7RZqCFS5MtJT/Mpa3Hdhgsslz0ZCEnAz2qTS6UjIzR5JeEOcqsEtodr12wpEyWEqCip0ndOaWwmorz0gOlTqinCqiczeYax6TEZVvRvxhphNcUnFaE/0urwy82h2tBcQrbOyd9SuQHx+UMM1VI8vync6PT8VVCxf2otHupHEnwFPWFK2r3/AAEHL6m4pxHBh8/hA6VdS5yjhDB8zQeOsU41xgiDyJ3kD2xq6TD/AFJHlDvdisydKQnXT2dnZCiEKXhLKNFHInFpWHGRLISeRLwuZl3KzL8tpl2Wcp64CB1VQescqJf9UPm2NsazYAaqWkdw3j6CERS+B8oGJbhT4AAKpVozE4rpTu0+PlE34GZQYQObxas1wzFAqPuggFuJyHkYtZ4i2Ty0lMnFqQPGkELQPy08wI9lXOUoxrBSjnke/pAi9L27QhMsEJD6s/yETtcnotUuMd/4b2uz/mEgsWzHCIk2djmc3igCXcHw+cW7JayThVmcvlD0lVEknbsZLIqh6D1iaaYp2Q0HSJTOzeJCuXZashcPnUxOs7vWKdmmjD4xa7YYRGMyIOt9owvyDnuEKNnWMQP9Q9YZL5mMhVXJByHGnGFUKijGtCJvY5Ky7oFC0762yDt4fMGCCV/lg8oF3bdsztcC0qQZlahjhL73g/hAR9sfPbSG+4ZapV3goUUFQK1EMFOr3A5jXZi+51ktJnPjBDTEqJJWkHIE68D84tXolHZywACAQEtwDUHhAGXMcFXAjwo8ZjfJNh5YcGkfQ1gvOXNkpnILoUnED8DzGUKd6W3HPlcDMS39p+ZhQ2Z2pXZgJKkiZJmzKJKinCVLwlQUxdOTjrDNflvlzJslUpnQoAhNU+8Miwc8Yl8l8V/hV4MOeT9P/h7fsjDJWtt6ZMDno9P8BCRfKgEk8IftrThlykakqWe4MPUxzfaJZLpHAk9B9tHfdOjo/HHYEQsFRI0AHU6+ZMWJYirZ0snrFk5d0etFUiBHiDWJkxCjKJsNHjTQ7cSN0nnF+3TsKSTwiK65WGWnmH8awN2jtrIwjNRbu1jyZLnk/Z6if08W/wAAErK5nMn1MONmu9RS+XAcYRzaez3wxKSCAcneHzZy/UWiW6d1SaKScxzHEHjFs9LR5N29i3tlZ2WijbnxgFJviej3Z00Ub3yzcGOkM23h35fQ+ohOXHR2ti56egpaL/mzpaUzCFYMi28eGI6xTMw8+4CK8mZhIi+kUjXBDI+TkiqRZCIIpsKUyCFqEsqL4lpm4g2iCkFJ+sDyl84iErAkstYSAXAUQPCDlFsRFpEe0t8lf5SVFUtLMVBics0nhkIAqVRu94v2qSCjEQA5z1A0A7oohRc0ozANkNI5JIxuyxY57Bhn91PH/UVZyyVkilemsWrLIWmrAggtXwMRTpZwkqArlxf/AEDHHDDddrCkobNmUNXeJ7Vx4aZf7hfu2ZicEsHd/p3QdRZEiXqXy6QiUVEog3M2skygDO+Wrc4urJDhXypxgbdtqSd00KThHAg8YJlWR9M4CXZqBV6yXlkUPDoaZwNsGys+cMSEEjiMvE5wYvJW6wdu5tO8Raue+58uWUDCEAULbw7sjDVLjGwHHlKirLk4UpSdGB8WMNtplJ7QboCgDvHNmNOcJlrtiQUupg+r/CD1+7YpmWZQlgiYQKsQzVcHuhdNoo5KMk/wUrTNIKBqAonzA+MDZE3dIdnPwi/bicW8XUEIc8ynErzVAxKPUen1hsVSoGb5SsuCYVoAP6QP+5/jDRsnfkqXNSZpqGZLhIUrQuqnCkK1kTQ9DGiJWOYlLsSpn4Dj4QnJjjJ2/Q/FknCLUX3pnQ73t0yYpRmkEpcBsmzz1+kJ15jcmk5nCkHTME/Dwg9aFlKeLanXrAS3T3lMR771YhnPHiPhCcP3WMz/ABgogURKo0iECsSykPHqkJsBSLFhsylrSnR/LXyiKXNSCQSHBy1MGdnStRKykACiWyPEiF5Z8YtjcceUkg72dOkJd9z8U8jRNO/WHRdswpNNI56VlRJ4kknqYi8aO7K/LlUUkVLyO4ANT6Rpcl6rkT0qSWdgpw4I5jPNjSN7ZM3pb6lR7qCKM4YZiWHAjxyipvdHmyh8ea/NDhtZaxMEoj+Uv1plyhYVBm956FhKkFwXfrTTQwJmy9YGPQE+yrNgpZ1ukHkIGLi/ZDuiDACiktFOdPCgwGfHhGRkG2YiFSx+qK0ydiJIoEhoyMhZpKFUpEM1KWwq1y68XjIyNOLdw3SCsqd0BjXyEHbysK+zUsAYUgPXizADm4jIyEt3LZUvjjTXsE2azitM21cMQeNXeCd1WNNXyrRzxjIyFzHYYpkM+zntGSTQPU0EVrySpMxUtwySzjXnGRkNxJPsRmbi3RZuu6JUwS0KlY1lS1AlRZQCS4LEEMz8/I6GxpxsEsEjjQu+FuG60ZGRkm0zMaTov3nZvz5wyZPowHqIDTVVUQGy55NHkZBhsls01iebwQuGW89Ks8IV6RkZC8nTHY+0HbXNf74QtWu8MZUgVYljk2rc49jIRiWx3lfaiuuzFOE5u3jyiSzzUAEKocoyMi2Em1sg6ZoJiVLOAAkZqUKeGsOt3yMEpDfyj6+cZGRN5Em9FfifcyVUsEEEaRzxIc4RxbrGRkd43sLy/RFtJZghUtv5PRRgValupJ4AfGMjIojtEMtJr+i3ZpgU5Geo4GJDy8IyMjWIIJhfSLl3ZHrGRkaZez//2Q=="/>
          <p:cNvSpPr>
            <a:spLocks noChangeAspect="1" noChangeArrowheads="1"/>
          </p:cNvSpPr>
          <p:nvPr/>
        </p:nvSpPr>
        <p:spPr bwMode="auto">
          <a:xfrm>
            <a:off x="63500" y="-919163"/>
            <a:ext cx="2409825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/>
          </a:p>
        </p:txBody>
      </p:sp>
      <p:sp>
        <p:nvSpPr>
          <p:cNvPr id="16394" name="AutoShape 20" descr="data:image/jpeg;base64,/9j/4AAQSkZJRgABAQAAAQABAAD/2wCEAAkGBhQSEBUUExQWFRUVFxcYFxcXGBgYFxkYGBgXHBcXFhUYHCYeGBokGRcXHy8gIycpLCwsGB4xNTAqNSYrLCkBCQoKDgwOGg8PGiwkHyUqLCwsLCwpLCwsLCwsLCwsKSwsLCksLCksKSwsLCwsLCwsLCwsLCwpLCwsLCwsKSwsKf/AABEIAMcA/QMBIgACEQEDEQH/xAAcAAACAgMBAQAAAAAAAAAAAAAFBgMEAAIHAQj/xABCEAABAgMFBQUGBAYBAgcAAAABAhEAAyEEBRIxQQYiUWFxE4GRobEHMsHR4fAUI0JyM1JigqLxkiSyFRYlQ1Njs//EABkBAAMBAQEAAAAAAAAAAAAAAAIDBAEABf/EACcRAAICAgICAQQDAQEAAAAAAAABAhEDIRIxBEEiEzJRgWFxkbEU/9oADAMBAAIRAxEAPwDphMakxhMaExMUHioG7QK/6eZ0+IggTAvaE/8ATTP2/ERjNEp6RukxClVB3xulUJHEzx6DGjxmKMOJCY2eIXjcqjjSxKVD/dX8GX+xPoI55KMdDu0/ky/2J9BBw7An0XgY3BiJJjdJhoklBjaIwY2BjjiUGNxEQMbgxxxKIx41BjBHHG+KPUmNWjYRgLNgY2jQRquazPGgkrR7GuKNo4wxoyMjI1I4yPY1JjHjuRh7HrR48VLRe0pBZSwD98IKzgGTGsCNp9oBZZClDCZhohBIck6tmQMz0jnEm/xM3p00mYakntA3AJw0A1YQKi2Nct0dbUYGX6l7PN/aYVdhdq1zJhs81eN0vLUalwASknUM5c8IZ7+nBNnmEkDcVmWq2VYGSp0anexHlndHf6mJEmK1nnJKQxBbgYmCoSPJnhdvO/VpmFKaYS3XrB4qYdIrXhdsuYlRfLCaDQvX74xsZJPZjg5LTFxV+TnfEemkXJW08we8kHmKREq62CmD4RvZ86t3RTcRTUWTPlH2M9m2jlmWpRoU/p48GiNXtMtYO5gSAAAnC4YBquamFyhpqafKNkWVTYcJKqt990Yoxjs5ylJDbYfataksFplrqHOHCSNRQt5R0nZ3aeVa0YkOFD3knMfMRwOZKwKIUGIzHOGn2eXuqXa0IFUzDhI9COcE1a0Cm06Z2wGBW0O1EqxoCpjlSvdQPeU2fQc4ICZHGb/tC7TaVrVq+EcEgnCOVB4mFqmMd+g5P9rU8qdMuWlPA4if+Tj0gpdXtZClhM6VhBLFSVEtzKSHz5xzeZJaNUloZSYu2j6MslsRMQFoUFJORBcRMDHKvZjfhTOVI/SoFQ5KGfl6R1NJhbVDIu0bTJgAclhEMy8EAE4gQA5IIbxjy1zsCSqgYEknIAB3PKOJ31f67RMWcQwu26ML9WAfvjkrObobr89qxSSmSlGoCnKu8ZCnN+kLJ9oNoDkrUQdFKKurZaeELJln79I0waHjDEkhdnS9mvasMWG0JU3/AMgqT+9PHKqfCH+69opM+iFV4Gh4+kfO3ZpamcGNn9pptmUCkuBTCqobSjjI5VjGjD6FjIWdjdtJdtQ1EzU+8l8x/MnyppzzhmgejTUxrMmhIJOQjciNJqHEDRpzDbv2hWmWtUqSgykA4TMKaks7Bww9Y5pPta5iipaipRqSS58467tJZ0zrSpKkhSBRtHLYj1endAG0ezuQouFLRyd/WAWeK0yn/wA0mrTKm3+zaFlc8GYqaTLDEjAlIoWDfHUwvSNnsYSeZCtIZdnNtPxuKRPSkLUDhIolbZpY5KZz3QLtEtVnmFClULlJZ8Q4ZZ8Y2bkujsSg+yhc9nVZreFpGJCc6tRYKWB1Id+6K9rmz7xmBSlMkk4U1wpHIa9czBGbZMakrVTDiYAPmkgPzcvE112RIl4cTEoSQAw4aDpAvK1G/YyOBOdehNtl3qkrKSagsCMoYbltZXL3i5BIfw+cTbS2EdmlKarxCrNnnlSKVxowyyC74i/p8ILnzhYp4/pzr0GAuGa7bLZ1WYhKd5aQlVCNTqeZz6QqYoJ7O2pQdGMACuFSgH40I9DE+RaKcMkmH/wMqWhRFSUgEEPll8Y5dbtn5qVKUButjfgkvQ91Y6Pab2TlQnlXzhb2xtMwWYJxHCpQdIYU5tnXjGYZyUq/IWeEZRt+hSuJQVaZOLLtEP0BD0jo0i7paFKUEVOJuQJc0jnFz2YqnjlX5eZh8nTJyClCZYS4JcqDUoctYf5CbehHitJbKFquySFzJ00sMylncADKnGKmwVjMy3JWAwSoq5DgPOC1su5S5CkqOJSiBTjoBBjYvZGbZZ0wzaJLYagvzplHYpaezPIjtaHoGEW+dnWmqnSqAzBuilCBi84de0AzLPC1e9s7OcZalHCQFJBZq51zZ/WMm2lo3Ck5UxY2uuIS5AmhgQQCkcDq8JJUTHS78kJmycKlUJGR0BeEu+LMEIQE0Ks6aDie8+MbhyemZ5GJXyQQ9mrm8JY5LfphLx3FJjk/snu15sydokBAPMsVeQHjHVkmHTeyaC0UtogTZZ2HPs1N/wAT6Z90cPsV3HIvnXy+cd9WaVjmV+3SuTaFrScMkqTnXMDXNgQ3hCpT4odCCk9itet3mXUZZd7QPVk8dAvK6kWuRhFFOCCMuZjndosqpWJKveTu+BY+hjcOTkqfZvkYeDtdEKlxpiZq1ixabuVLQlSiN6rajg+mVYorVWKE0+iRxa7DGzl8Ks9pRMQSCDUaEapPIx9HIU4ePmK0WJctKV6LLBs3zZo+jbgtva2WTM/mloPfhD+bwEmntG006YRjxQjHjHgTTnO1GzanmzELP8QqSlyBvM4LFzvYvGLd1WeZ2dQOTk/GMvmeJc9ctc1k0UAoAFi5oaOH6xXxqGSy2kQze6PXhFcUxVui4ZCEpQlRmTHB7RDhIIq6VAs+XFokvawrmTSVuSKaANyGkXLuSmXZ5QAAMsII72xeNYL22RjS494ecNn/AARY8nyqQtS7KzB8oo3jK/DTEl1MoAhnNdU5s1Y8vbaBMmYpLY1BgU5AEO4UfgIisFpVbCpUxQdJokZJBAbCOozgVGlbHvJc0omtplLnjeOAEhuPUkZQWu7ZY4AAoAaUiK02hEiUVrrwTqo8B84Xrq2vnSVEuFIJJKD7oc/p/lhmPaqhWdqMlvY0z9mZgyIPlAq1WdElT2ksGLJG8pRbTgHIqYYJ22Mv8IZyPefCEHML4HkBV9RHP7TNXOWVzFFR1J9BwHKHKFiefoctn0pXLBBLsDXnF3aW7wuzLfJKSX6ZebQDue8bPLQl5oSpO6pKgp25MKx5tJtrLmSlSZKSUlsS1UJAILJTmxIFT4RJ9OTnoseWKhTaBWzs2WmaO0ITiUHUcu86Q239PLy8G8xJBGRGWeukc/kAKSSaUPV6NF+wW+ZKIq6R+nTm3CLJwtaIcc0mrOi7OWbtJgxZABXy++UMtvvCWhLqUEpGpLDhnCXd17iRIM7MKAyNeQA4jXhChtHtOu0rdW6ke6gHdHPmecLhj1QeXJcrGu9faGApQkjFTCFvlzAaogHZtqwZgMxLPQrBL1zxOC+kLSA9Ymbjr9+MO4qqE82nY8XcBNJxKK2JbJm0yzo0Zb9llz5oYkuwAHpC1ct5GSp80vUfesdp2QsaTLE4EELG501PXSJXjlGeiz60Xj2RbObM/g5CUEgqdRUUhhiUXp0FO6C4Mb2i2JcgnKK5tAzFRyguauhCi6N5yqQq3nOCgqWQQvM6htCD3ZQ0TEuITtprEtKxMQojEQlQzrVlV5BoHLG0UYJKMiZVoIQOPGFy33WldoClAMAVKHFmAHqTFmZbiBvUiku2lZZPedIljadoulUlTBG2kyXhAlBSjUqUxCQ50B48uEKsjeUmj1A+kPt+3d/07gOw8fusKt03ee3TRwC54RbhmlA8/wAnE3NMIzpkydOlvLaVLYICQS6XAUVEVJoz6R2vZqyJlWaWhNEhLgO/vV+MIF339IsrInglTlSQkYiArPFWlQ4jo11W2XNlJXKUFIIoR6EaEcIOL+KoTkTU3ZeeMjV49eNF0Ke1F0KWoTEOVpoQCN5PQ0cfEwsWyeZSsKpawWBrShy9DDFtbtlKsyyhIxzQKjJKXyxHjyHlHLb32nnzpmJcxtAkJDJHADTzMJljUmX43NRt9DDIdVllk54Ev3ZFuRrGI2iKEjEHbNuVX6MDAax7ViXIShYUuaxegSkuTV+GlBpFW1zibKuYoMSFM1M14QO4+sHBJv5EGSMl0LVotJWtSjmoknqS/wAY3sVsVLWFIJBcZa1yI1HKKINYkBh1egE6LNotipinWoqPEnyEV5k2PCssWPJtYgnTevN+PyjVS0c97CNnfA46xasZoH1MV7C2EdB8YlSuo6wT6CgyrOXvHqfWPJcvEeUYqTvF+cTyksGeOAXZYswGXMHwj2YrdPM/f3ziFKyCTw+UezJpCSeAbv1jTmSm3K7PBiOEOw5wPx1gncdn7TEk6pPiCPrFW1WMoVlxHJxmIG1dG06sySwEb9pEUguQPB4mtKSgAkGuR0jrR1PskRN4ffWOmeyfaNiuzKfe35fAH9Y9D3GOUpXiqKQZ2ZvRUq1SlpqQsBuIVQjwJjJLRyO/z2ihawE9WOmcYqapw48C8be9U8C0ee/l0XxXEywTnljkSPDLyaK9rCVuCAQcwaiNrARhI5/ARHODGKo9E8uwTaNl7Ot3QQeS1DwDt5QCEoSpipJIOE0IbI5O2RbSLW2V+TZYEqSyVLBKlmmBLsG/qNfDvhYuqz9mnGtTqUp2dyRxPCoevGBni5LSH4ZyUhzlyElBxsEtUnKBFrnyQ/Y+8xY4d19H1I7opTbSpbYjQZJGQ+ZiaXLDQeLw0tzZRLNekJVuC0zD2nvkuTm76g6j5Qb2V2smWOaFAFUskdokHMcQD+oaeEE7wu9M5BBYH9KuB+UJ2ApKgqhBIbgxqT1+UPcaPOyR4uz6Juy9ZdolJmyVhaFZEeYIzBHAxaePnzZ3bSfYFK7LCuXMIKkLBbFliSxBSWpHebLacaEqyxJSpuGIA/GFNUDF3o45tXdipVsnIJKnUZgUanCver0qO6DuyexklVnEy0Ssal1SCSMKdKcT73eIp2ad+NvKYAdxziPCUCGAVo7Af3GOkSgAMg2kL6Rblm5Pj+O/7ODWiyTbRPC1jBj90AMAhL+6DUiuepMFkXYFWYSJj4gpRGHUAuFcu+KGwa1TJ81cwlS8KaqLlnP0hgtKhimcyzjpl98Y2SceySUlJWkIl6XJ2S2xOAMXzEUAYar7s2KWTkUgnubKFImDg2xTr0bkxBMESAOQNTQdTDeLks9nSVLBmKDirZgVwjIAcTGymoh48Tnb9CtLBSkO4cOIv2JGJaQ+rnurFFczESXJ659Dxi1YZzL5AfKDfRkNFq87EyipGWbDMPr0rEV3ycQ/ui4i04kvz417xk0VzOEsHCM68njIv0dJe0aWvdmKTzDdGjSch09PNWvdFadaCZoUXLiLVoFABR865CDF+wrsv/FPJJ9UwYtlmClBTGmYGo6awL2LspKphOSRhBPUH0HnBG3zymgq+R+XDqa8BCMm3Q/H+TxVzS1LExDGlQwrzbjFq9LvBkqSACSKcn+UCbPa2LaRcUqZhMwOUp95RyH35RI4yvsvTjT0L9ouoyw1SQz8MnNe/wBYNbI9lJtMtU/3S/8AYqhSpX3R3g5YVCYkGlfsiFyart7UEAMVzEy6cMQSKcWh+LJKbpkubHHGuSO1WyaMBVwBPkTEMqfiFOHwGkEv/LiE2bsUEhksFGpO6zq40gBa7SmzMJ5CC1MziAYEpAqRC8sHHsLHNS6PLomkLUk618D9Yt3taBLkrmH9CSevAeLQFuW8hNnEoSrCCp1EAJqH1L8NIs7YTWsUz+wf5phuJaRk/uEO02lU0qUouT9+EeSJUaSxQDuiVcxqRetHI9mTmI+/v6xNLtVKQJnTnV4xKidkBBBJl5NsLtATaiSy0rH/ALgY9U/Mehi2mZSmf1irfU4qkLDsUkKGtHYt3GFzAntAFB3d5g7tHctob2FluoqBY9iiXL1OJSAEh+IDnuMcDloJ1JJehEGr62gm2hMtMzKXLQhIdw6Utibiqpf5QmSsmjKnZ0L2c3fgshmkb09T/wBoLDzBPfDgUFRzoKCBtyy8MmUgBglCQ3RIjW+L6Fnwg/qfVssPziPJt2V41qjkWw81rURxQr1SYZkrdzxJ9TCbsvNa2S+bjxSfjFmXtiEKUlSCQCoOkirEjI/OKskW3okTVBHaNeGSeZA+/CEsmC977QJnpAQlQZTlyGZjk3WAq18IyCrsyz0TGLjMeukGbbfgtASk4wp6s2HiQKu2ZgGo/T5xNYUvNT96GDaTdmqbSaRbm+9FaZNZuviOEWrSllRTmJr1gjPQXutUtScGMomEulR/hqH8r/pI58YrW2YcRFHBYtUODxgY5Bplw4xPZpnL774BQad2G5pqqLCVHtAwBIrWN5qEqLrCgeIUD5UiFNZidawVnI3SAk1FA1PGGC/ZvcNqmEqQgnsxVXE6JrU90FLTLUwBDHPV26Fz5CJtkbOlEtS23lZnkCaesMEkAOQAH1Aqe+Jp7ZTjm4xoVrtQQskhsm8YZ7W9pmiwyvdQjFPI1WA6UdMRBI5NpAi8rQJWNTB6YeucNfskux5MycarmTDvHMgNr+4qMYl2wpy6RWVs+qyWabOXkhIISmu84Dk6JqPpFT2V2KVMtxmFBJQgqGKoSskMrmcwOsPHtHlYbtnN/wDX/wDomKXslukS7GqcQypyyQf6UHCP8sRg8cVGxWSbnQ+iKN8XWifLKVAHVJ4HiItCaKh66iPJkykHOSaoXG07RzzZ6yqlrnJIbDMY/wDFMebaW1pCZQSpSpqqMHYIZSifId8Ml4ywFuP1Z9R9IXtoJiSZaSW94u7KybdauROXCFw1RQ3crEtCWIBDEDWnjFe0TSQddR8R4ekMUyxJmEqKiVbtQSwGQbFUuedDSBF73fgWCGIxVZtDXKKfqK6ZjmkATM3vCLkpW93QOUd8dRF2zmqj9/dIaajJcyh8YrXmv8tTapMSBVerxTvZf5Ku7zb5QEujmBZSmY/76wRSrEzDG7Bh7znSLFx3CmfZJ8wK/MlVCXoUs5fuCgPpFG6by/DrTNFSCcIPFqHuMKsmr2O9j9pEyzjspklK1IZL4mNNCwNdPhC3tVtSq2T+0IwpAZKc2GtWDkmBNqtT5AOsYlHMkmuenOJbuu5cwHs0lTM7c3b0MDxXZrk+iO4piUWqWpRYBTkmjUMB7Qt1KPEn1MWJgrFKGoWyWSrOMJbQR5Zk70XJ0rdjGjiokwb2SsQm2lKTUAKJ6Ny6iAKRUiHb2e2U9pMVwQB3mvwhWX4wbHYFyyJA/aWzoRaCEBgw1Jq54wvrmVgjftsP4qa+imH9sCjKIzFDBQ+1WZk+51+TcKiWSc4gAiaVkYMWizZ1stJLUI9YZ5kpQS5BA4kEDxIhPOX3pHTb4tWGxg6lBP8AjCMs3BqinDiU07fQIuS0AJDaufEkweRaN3gPSEix3gpCEhgwA6xcm3lMUgnFu0cAadY5x/IMLlqKso3ta1zJhNGBYAcO+OybCg/+GyOzVhOBzzJJJfvjj4LdDl0hs2I2q/DEyph/KVUHPArj+0/esNnH40hcZfLY9+028P8A0xT5qVKB8XP/AGwc2VSEWKVLpilypeIDQqGKo0OsI/tTvBB/DyQcSSROUB/Lkluu8e6Og3GUEFaVOJrKS/DCGbkxFIXH+Q5KieWN5R6eTxupe6eQMUbNaibXPQ9EiUw4YkqJ+EXymiuhgGqdG2BrwU+LoD6wm33aR2r/AMmEMK5pUwHMlTd0NVrXvHmj5xz1NpPbTpoySuj1xBywA5skd5gsfYxotrSUVCwlsJAeoZykqYEUrk8BL8tIJzBIfIMN4f7pBC+bYEy8JIUSt+X5aQkEqFauaad8LVqnlXAdKCKFcnbExi+7KwO+mLtn909YoS/eHQwQle6PvOGMdErKUzHgYpXsSZagORPcYszclcopW2buHmQPnAS6BYeu6yokXSVp/iWlWA/tBVQcmB/5QCtd2KlWcKKXCyFA8EkKz8jBSevHZ7JJTnhJP7pkxQH+IHjDfPu0GWEgBmApkwp8Imbpth8F9OK/ZyyRZlzFBKUlRyp6x2rYrZoWazAKH5i95fXQdwipcGziEKxYQOg0HHqYYrXeCZQTiLYnbuZ/UQM8gOPE2ziVtu9CJJIzwvC1JQMQHGGO1WsTpQTLOJRDYRn3iF1UpSF6lj6GvnDY3QrJVqgiqyth5nSPLQaRatS3Skj7yinazSkdBnZVTK0uUcD8/pHQNjFJlSkPnNUfJ6eAhLlgCWx4F4L7NXugJlpUSDLUVpI1SoMocjmYVluUf2P8eoTV/gFXmrtbXMKQ4K1eX+oMosI7JIIyaBtkQ1tIGRxHTUPpnnDHOFI2TqkLStsrWa55KhiwDmIE7QWdKFpAAAw6deUHrqOEq5k+NGgLtRIdaeDFu41HmIyDfI6SXEGXfd6p81MtFSo58Bqe4Vh92vVgs6g1AjCOT0BgDsUlMozZqgd1KQCQ1FKr6CGXabCuWocU/BxC8srml6RXghWJv2xFs6d0RbkKL0Z6htCGqDFOymJlTCCCNIqe1RBjm4SUl6JAwGuBWXEHgecTJWACCekeXcJ09c3AlKkpACnACSw3QSP1cDnSKNoQQdQR+lTg/WOi2tMfOOPI+a/a6/z+P4CEy2KXhxKKsKQkPVkj3UjkI67sbeoF0pmKP8DGCdRhLj/Epjl2yF0fiphcHBLAUvmXokdax1e23WhN1z0SUBKTvMOqCT4CFrb4v8hZpQbUsfVFfYe2rnTJk9fvTipR4MCkJHcBDxJNW5Qo7NWfsxKA93sgA2pISTDXZlbx6RknchKXxFa9p2Eucgkv3PHM7Pa1YQxAdfaaZghs88soeNvrV2cmY2rpHeW9DHNJqt0CGYoWg5q/ZYvKe5qADqz151JipMMazFUEZMMURVKgUqVEUlVanSCCZ6TkQfvnAcy8W7m5YDrD9bLGkSgkgEAAZcBCM2b6dD8ONzsUbQA55iA14LogdT6fOGS87CESio0OQHWFm3q3h+34xsZqatC8sHHTD2ytlK7TLf8AQHPIJDDzaOkS0AlvtoR9jTvTFccI9X+EOthWCryiaQyb+VINWNNPvujn3tJvDFakywogSkB6tvKqf8cMP6JgAzyjkd52sTp0yYf1rUanTQZcAIAp8VbbEyUtSVApNRrrzieVOxGuf1iolTGmkeF0nprHoezxg0HMqmYLRXmOzaxPZznzH1i9a5Qwvyidvi6KVD6isE2pJwBPEV6RDKcJDGoyI5RLb3JUGoAA+nSILrs9XOT91YNaiKludBm4pRx4lCvH76weWuKFkFeg+Ii1MPSJ5O2Prjo2spoRzfwaJzLxFyHb1p8oqWVdC4Y4qfERcUuh4xjNiVLXaGQtCamZhSAMmevm0WrXeqME1WeHCgauoJLgd5HjAu1FQq1RUNmIXJt4FQRLAZIJpxUpRJUfLwjVj5BfX4Ki3Z117otJD0iIWUgPG8ldRD7skaa7Gz2YodNqfLEjyx/SC9t2eRPmJxIGBi5FDicYQ3MPWAXsutZHaoAfGtNXpQF9NAY6SJf6UMVBicmS71MLm2paHQVx2QXBc8ixysILFe81VKrllWkH7JLC7LNSKgpWKftijY7qALl1K+PMxZm2wymQmhWvNnYMMhqSYDlTsPjapAjZu2GZJlAM6CU1LZVFf2kQ2WNRxF3GnIxz6faewn2gJDhK0LABwM4csf01IEVrb7RZqCFS5MtJT/Mpa3Hdhgsslz0ZCEnAz2qTS6UjIzR5JeEOcqsEtodr12wpEyWEqCip0ndOaWwmorz0gOlTqinCqiczeYax6TEZVvRvxhphNcUnFaE/0urwy82h2tBcQrbOyd9SuQHx+UMM1VI8vync6PT8VVCxf2otHupHEnwFPWFK2r3/AAEHL6m4pxHBh8/hA6VdS5yjhDB8zQeOsU41xgiDyJ3kD2xq6TD/AFJHlDvdisydKQnXT2dnZCiEKXhLKNFHInFpWHGRLISeRLwuZl3KzL8tpl2Wcp64CB1VQescqJf9UPm2NsazYAaqWkdw3j6CERS+B8oGJbhT4AAKpVozE4rpTu0+PlE34GZQYQObxas1wzFAqPuggFuJyHkYtZ4i2Ty0lMnFqQPGkELQPy08wI9lXOUoxrBSjnke/pAi9L27QhMsEJD6s/yETtcnotUuMd/4b2uz/mEgsWzHCIk2djmc3igCXcHw+cW7JayThVmcvlD0lVEknbsZLIqh6D1iaaYp2Q0HSJTOzeJCuXZashcPnUxOs7vWKdmmjD4xa7YYRGMyIOt9owvyDnuEKNnWMQP9Q9YZL5mMhVXJByHGnGFUKijGtCJvY5Ky7oFC0762yDt4fMGCCV/lg8oF3bdsztcC0qQZlahjhL73g/hAR9sfPbSG+4ZapV3goUUFQK1EMFOr3A5jXZi+51ktJnPjBDTEqJJWkHIE68D84tXolHZywACAQEtwDUHhAGXMcFXAjwo8ZjfJNh5YcGkfQ1gvOXNkpnILoUnED8DzGUKd6W3HPlcDMS39p+ZhQ2Z2pXZgJKkiZJmzKJKinCVLwlQUxdOTjrDNflvlzJslUpnQoAhNU+8Miwc8Yl8l8V/hV4MOeT9P/h7fsjDJWtt6ZMDno9P8BCRfKgEk8IftrThlykakqWe4MPUxzfaJZLpHAk9B9tHfdOjo/HHYEQsFRI0AHU6+ZMWJYirZ0snrFk5d0etFUiBHiDWJkxCjKJsNHjTQ7cSN0nnF+3TsKSTwiK65WGWnmH8awN2jtrIwjNRbu1jyZLnk/Z6if08W/wAAErK5nMn1MONmu9RS+XAcYRzaez3wxKSCAcneHzZy/UWiW6d1SaKScxzHEHjFs9LR5N29i3tlZ2WijbnxgFJviej3Z00Ub3yzcGOkM23h35fQ+ohOXHR2ti56egpaL/mzpaUzCFYMi28eGI6xTMw8+4CK8mZhIi+kUjXBDI+TkiqRZCIIpsKUyCFqEsqL4lpm4g2iCkFJ+sDyl84iErAkstYSAXAUQPCDlFsRFpEe0t8lf5SVFUtLMVBics0nhkIAqVRu94v2qSCjEQA5z1A0A7oohRc0ozANkNI5JIxuyxY57Bhn91PH/UVZyyVkilemsWrLIWmrAggtXwMRTpZwkqArlxf/AEDHHDDddrCkobNmUNXeJ7Vx4aZf7hfu2ZicEsHd/p3QdRZEiXqXy6QiUVEog3M2skygDO+Wrc4urJDhXypxgbdtqSd00KThHAg8YJlWR9M4CXZqBV6yXlkUPDoaZwNsGys+cMSEEjiMvE5wYvJW6wdu5tO8Raue+58uWUDCEAULbw7sjDVLjGwHHlKirLk4UpSdGB8WMNtplJ7QboCgDvHNmNOcJlrtiQUupg+r/CD1+7YpmWZQlgiYQKsQzVcHuhdNoo5KMk/wUrTNIKBqAonzA+MDZE3dIdnPwi/bicW8XUEIc8ynErzVAxKPUen1hsVSoGb5SsuCYVoAP6QP+5/jDRsnfkqXNSZpqGZLhIUrQuqnCkK1kTQ9DGiJWOYlLsSpn4Dj4QnJjjJ2/Q/FknCLUX3pnQ73t0yYpRmkEpcBsmzz1+kJ15jcmk5nCkHTME/Dwg9aFlKeLanXrAS3T3lMR771YhnPHiPhCcP3WMz/ABgogURKo0iECsSykPHqkJsBSLFhsylrSnR/LXyiKXNSCQSHBy1MGdnStRKykACiWyPEiF5Z8YtjcceUkg72dOkJd9z8U8jRNO/WHRdswpNNI56VlRJ4kknqYi8aO7K/LlUUkVLyO4ANT6Rpcl6rkT0qSWdgpw4I5jPNjSN7ZM3pb6lR7qCKM4YZiWHAjxyipvdHmyh8ea/NDhtZaxMEoj+Uv1plyhYVBm956FhKkFwXfrTTQwJmy9YGPQE+yrNgpZ1ukHkIGLi/ZDuiDACiktFOdPCgwGfHhGRkG2YiFSx+qK0ydiJIoEhoyMhZpKFUpEM1KWwq1y68XjIyNOLdw3SCsqd0BjXyEHbysK+zUsAYUgPXizADm4jIyEt3LZUvjjTXsE2azitM21cMQeNXeCd1WNNXyrRzxjIyFzHYYpkM+zntGSTQPU0EVrySpMxUtwySzjXnGRkNxJPsRmbi3RZuu6JUwS0KlY1lS1AlRZQCS4LEEMz8/I6GxpxsEsEjjQu+FuG60ZGRkm0zMaTov3nZvz5wyZPowHqIDTVVUQGy55NHkZBhsls01iebwQuGW89Ks8IV6RkZC8nTHY+0HbXNf74QtWu8MZUgVYljk2rc49jIRiWx3lfaiuuzFOE5u3jyiSzzUAEKocoyMi2Em1sg6ZoJiVLOAAkZqUKeGsOt3yMEpDfyj6+cZGRN5Em9FfifcyVUsEEEaRzxIc4RxbrGRkd43sLy/RFtJZghUtv5PRRgValupJ4AfGMjIojtEMtJr+i3ZpgU5Geo4GJDy8IyMjWIIJhfSLl3ZHrGRkaZez//2Q=="/>
          <p:cNvSpPr>
            <a:spLocks noChangeAspect="1" noChangeArrowheads="1"/>
          </p:cNvSpPr>
          <p:nvPr/>
        </p:nvSpPr>
        <p:spPr bwMode="auto">
          <a:xfrm>
            <a:off x="215900" y="-766763"/>
            <a:ext cx="2409825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/>
          </a:p>
        </p:txBody>
      </p:sp>
      <p:pic>
        <p:nvPicPr>
          <p:cNvPr id="16395" name="Picture 22" descr="http://t0.gstatic.com/images?q=tbn:ANd9GcS5s4BUeqA8yMmoqyx1QXpMapMlMeNVwZlup_Y1Xr3SyLOxc9i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5360988"/>
            <a:ext cx="2366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AutoShape 24" descr="data:image/jpeg;base64,/9j/4AAQSkZJRgABAQAAAQABAAD/2wCEAAkGBhQSEBUUExQWFRUVFxcYFxcXGBgYFxkYGBgXHBcXFhUYHCYeGBokGRcXHy8gIycpLCwsGB4xNTAqNSYrLCkBCQoKDgwOGg8PGiwkHyUqLCwsLCwpLCwsLCwsLCwsKSwsLCksLCksKSwsLCwsLCwsLCwsLCwpLCwsLCwsKSwsKf/AABEIAMcA/QMBIgACEQEDEQH/xAAcAAACAgMBAQAAAAAAAAAAAAAFBgMEAAIHAQj/xABCEAABAgMFBQUGBAYBAgcAAAABAhEAAyEEBRIxQQYiUWFxE4GRobEHMsHR4fAUI0JyM1JigqLxkiSyFRYlQ1Njs//EABkBAAMBAQEAAAAAAAAAAAAAAAIDBAEABf/EACcRAAICAgICAQQDAQEAAAAAAAABAhEDIRIxBEEiEzJRgWFxkbEU/9oADAMBAAIRAxEAPwDphMakxhMaExMUHioG7QK/6eZ0+IggTAvaE/8ATTP2/ERjNEp6RukxClVB3xulUJHEzx6DGjxmKMOJCY2eIXjcqjjSxKVD/dX8GX+xPoI55KMdDu0/ky/2J9BBw7An0XgY3BiJJjdJhoklBjaIwY2BjjiUGNxEQMbgxxxKIx41BjBHHG+KPUmNWjYRgLNgY2jQRquazPGgkrR7GuKNo4wxoyMjI1I4yPY1JjHjuRh7HrR48VLRe0pBZSwD98IKzgGTGsCNp9oBZZClDCZhohBIck6tmQMz0jnEm/xM3p00mYakntA3AJw0A1YQKi2Nct0dbUYGX6l7PN/aYVdhdq1zJhs81eN0vLUalwASknUM5c8IZ7+nBNnmEkDcVmWq2VYGSp0anexHlndHf6mJEmK1nnJKQxBbgYmCoSPJnhdvO/VpmFKaYS3XrB4qYdIrXhdsuYlRfLCaDQvX74xsZJPZjg5LTFxV+TnfEemkXJW08we8kHmKREq62CmD4RvZ86t3RTcRTUWTPlH2M9m2jlmWpRoU/p48GiNXtMtYO5gSAAAnC4YBquamFyhpqafKNkWVTYcJKqt990Yoxjs5ylJDbYfataksFplrqHOHCSNRQt5R0nZ3aeVa0YkOFD3knMfMRwOZKwKIUGIzHOGn2eXuqXa0IFUzDhI9COcE1a0Cm06Z2wGBW0O1EqxoCpjlSvdQPeU2fQc4ICZHGb/tC7TaVrVq+EcEgnCOVB4mFqmMd+g5P9rU8qdMuWlPA4if+Tj0gpdXtZClhM6VhBLFSVEtzKSHz5xzeZJaNUloZSYu2j6MslsRMQFoUFJORBcRMDHKvZjfhTOVI/SoFQ5KGfl6R1NJhbVDIu0bTJgAclhEMy8EAE4gQA5IIbxjy1zsCSqgYEknIAB3PKOJ31f67RMWcQwu26ML9WAfvjkrObobr89qxSSmSlGoCnKu8ZCnN+kLJ9oNoDkrUQdFKKurZaeELJln79I0waHjDEkhdnS9mvasMWG0JU3/AMgqT+9PHKqfCH+69opM+iFV4Gh4+kfO3ZpamcGNn9pptmUCkuBTCqobSjjI5VjGjD6FjIWdjdtJdtQ1EzU+8l8x/MnyppzzhmgejTUxrMmhIJOQjciNJqHEDRpzDbv2hWmWtUqSgykA4TMKaks7Bww9Y5pPta5iipaipRqSS58467tJZ0zrSpKkhSBRtHLYj1endAG0ezuQouFLRyd/WAWeK0yn/wA0mrTKm3+zaFlc8GYqaTLDEjAlIoWDfHUwvSNnsYSeZCtIZdnNtPxuKRPSkLUDhIolbZpY5KZz3QLtEtVnmFClULlJZ8Q4ZZ8Y2bkujsSg+yhc9nVZreFpGJCc6tRYKWB1Id+6K9rmz7xmBSlMkk4U1wpHIa9czBGbZMakrVTDiYAPmkgPzcvE112RIl4cTEoSQAw4aDpAvK1G/YyOBOdehNtl3qkrKSagsCMoYbltZXL3i5BIfw+cTbS2EdmlKarxCrNnnlSKVxowyyC74i/p8ILnzhYp4/pzr0GAuGa7bLZ1WYhKd5aQlVCNTqeZz6QqYoJ7O2pQdGMACuFSgH40I9DE+RaKcMkmH/wMqWhRFSUgEEPll8Y5dbtn5qVKUButjfgkvQ91Y6Pab2TlQnlXzhb2xtMwWYJxHCpQdIYU5tnXjGYZyUq/IWeEZRt+hSuJQVaZOLLtEP0BD0jo0i7paFKUEVOJuQJc0jnFz2YqnjlX5eZh8nTJyClCZYS4JcqDUoctYf5CbehHitJbKFquySFzJ00sMylncADKnGKmwVjMy3JWAwSoq5DgPOC1su5S5CkqOJSiBTjoBBjYvZGbZZ0wzaJLYagvzplHYpaezPIjtaHoGEW+dnWmqnSqAzBuilCBi84de0AzLPC1e9s7OcZalHCQFJBZq51zZ/WMm2lo3Ck5UxY2uuIS5AmhgQQCkcDq8JJUTHS78kJmycKlUJGR0BeEu+LMEIQE0Ks6aDie8+MbhyemZ5GJXyQQ9mrm8JY5LfphLx3FJjk/snu15sydokBAPMsVeQHjHVkmHTeyaC0UtogTZZ2HPs1N/wAT6Z90cPsV3HIvnXy+cd9WaVjmV+3SuTaFrScMkqTnXMDXNgQ3hCpT4odCCk9itet3mXUZZd7QPVk8dAvK6kWuRhFFOCCMuZjndosqpWJKveTu+BY+hjcOTkqfZvkYeDtdEKlxpiZq1ixabuVLQlSiN6rajg+mVYorVWKE0+iRxa7DGzl8Ks9pRMQSCDUaEapPIx9HIU4ePmK0WJctKV6LLBs3zZo+jbgtva2WTM/mloPfhD+bwEmntG006YRjxQjHjHgTTnO1GzanmzELP8QqSlyBvM4LFzvYvGLd1WeZ2dQOTk/GMvmeJc9ctc1k0UAoAFi5oaOH6xXxqGSy2kQze6PXhFcUxVui4ZCEpQlRmTHB7RDhIIq6VAs+XFokvawrmTSVuSKaANyGkXLuSmXZ5QAAMsII72xeNYL22RjS494ecNn/AARY8nyqQtS7KzB8oo3jK/DTEl1MoAhnNdU5s1Y8vbaBMmYpLY1BgU5AEO4UfgIisFpVbCpUxQdJokZJBAbCOozgVGlbHvJc0omtplLnjeOAEhuPUkZQWu7ZY4AAoAaUiK02hEiUVrrwTqo8B84Xrq2vnSVEuFIJJKD7oc/p/lhmPaqhWdqMlvY0z9mZgyIPlAq1WdElT2ksGLJG8pRbTgHIqYYJ22Mv8IZyPefCEHML4HkBV9RHP7TNXOWVzFFR1J9BwHKHKFiefoctn0pXLBBLsDXnF3aW7wuzLfJKSX6ZebQDue8bPLQl5oSpO6pKgp25MKx5tJtrLmSlSZKSUlsS1UJAILJTmxIFT4RJ9OTnoseWKhTaBWzs2WmaO0ITiUHUcu86Q239PLy8G8xJBGRGWeukc/kAKSSaUPV6NF+wW+ZKIq6R+nTm3CLJwtaIcc0mrOi7OWbtJgxZABXy++UMtvvCWhLqUEpGpLDhnCXd17iRIM7MKAyNeQA4jXhChtHtOu0rdW6ke6gHdHPmecLhj1QeXJcrGu9faGApQkjFTCFvlzAaogHZtqwZgMxLPQrBL1zxOC+kLSA9Ymbjr9+MO4qqE82nY8XcBNJxKK2JbJm0yzo0Zb9llz5oYkuwAHpC1ct5GSp80vUfesdp2QsaTLE4EELG501PXSJXjlGeiz60Xj2RbObM/g5CUEgqdRUUhhiUXp0FO6C4Mb2i2JcgnKK5tAzFRyguauhCi6N5yqQq3nOCgqWQQvM6htCD3ZQ0TEuITtprEtKxMQojEQlQzrVlV5BoHLG0UYJKMiZVoIQOPGFy33WldoClAMAVKHFmAHqTFmZbiBvUiku2lZZPedIljadoulUlTBG2kyXhAlBSjUqUxCQ50B48uEKsjeUmj1A+kPt+3d/07gOw8fusKt03ee3TRwC54RbhmlA8/wAnE3NMIzpkydOlvLaVLYICQS6XAUVEVJoz6R2vZqyJlWaWhNEhLgO/vV+MIF339IsrInglTlSQkYiArPFWlQ4jo11W2XNlJXKUFIIoR6EaEcIOL+KoTkTU3ZeeMjV49eNF0Ke1F0KWoTEOVpoQCN5PQ0cfEwsWyeZSsKpawWBrShy9DDFtbtlKsyyhIxzQKjJKXyxHjyHlHLb32nnzpmJcxtAkJDJHADTzMJljUmX43NRt9DDIdVllk54Ev3ZFuRrGI2iKEjEHbNuVX6MDAax7ViXIShYUuaxegSkuTV+GlBpFW1zibKuYoMSFM1M14QO4+sHBJv5EGSMl0LVotJWtSjmoknqS/wAY3sVsVLWFIJBcZa1yI1HKKINYkBh1egE6LNotipinWoqPEnyEV5k2PCssWPJtYgnTevN+PyjVS0c97CNnfA46xasZoH1MV7C2EdB8YlSuo6wT6CgyrOXvHqfWPJcvEeUYqTvF+cTyksGeOAXZYswGXMHwj2YrdPM/f3ziFKyCTw+UezJpCSeAbv1jTmSm3K7PBiOEOw5wPx1gncdn7TEk6pPiCPrFW1WMoVlxHJxmIG1dG06sySwEb9pEUguQPB4mtKSgAkGuR0jrR1PskRN4ffWOmeyfaNiuzKfe35fAH9Y9D3GOUpXiqKQZ2ZvRUq1SlpqQsBuIVQjwJjJLRyO/z2ihawE9WOmcYqapw48C8be9U8C0ee/l0XxXEywTnljkSPDLyaK9rCVuCAQcwaiNrARhI5/ARHODGKo9E8uwTaNl7Ot3QQeS1DwDt5QCEoSpipJIOE0IbI5O2RbSLW2V+TZYEqSyVLBKlmmBLsG/qNfDvhYuqz9mnGtTqUp2dyRxPCoevGBni5LSH4ZyUhzlyElBxsEtUnKBFrnyQ/Y+8xY4d19H1I7opTbSpbYjQZJGQ+ZiaXLDQeLw0tzZRLNekJVuC0zD2nvkuTm76g6j5Qb2V2smWOaFAFUskdokHMcQD+oaeEE7wu9M5BBYH9KuB+UJ2ApKgqhBIbgxqT1+UPcaPOyR4uz6Juy9ZdolJmyVhaFZEeYIzBHAxaePnzZ3bSfYFK7LCuXMIKkLBbFliSxBSWpHebLacaEqyxJSpuGIA/GFNUDF3o45tXdipVsnIJKnUZgUanCver0qO6DuyexklVnEy0Ssal1SCSMKdKcT73eIp2ad+NvKYAdxziPCUCGAVo7Af3GOkSgAMg2kL6Rblm5Pj+O/7ODWiyTbRPC1jBj90AMAhL+6DUiuepMFkXYFWYSJj4gpRGHUAuFcu+KGwa1TJ81cwlS8KaqLlnP0hgtKhimcyzjpl98Y2SceySUlJWkIl6XJ2S2xOAMXzEUAYar7s2KWTkUgnubKFImDg2xTr0bkxBMESAOQNTQdTDeLks9nSVLBmKDirZgVwjIAcTGymoh48Tnb9CtLBSkO4cOIv2JGJaQ+rnurFFczESXJ659Dxi1YZzL5AfKDfRkNFq87EyipGWbDMPr0rEV3ycQ/ui4i04kvz417xk0VzOEsHCM68njIv0dJe0aWvdmKTzDdGjSch09PNWvdFadaCZoUXLiLVoFABR865CDF+wrsv/FPJJ9UwYtlmClBTGmYGo6awL2LspKphOSRhBPUH0HnBG3zymgq+R+XDqa8BCMm3Q/H+TxVzS1LExDGlQwrzbjFq9LvBkqSACSKcn+UCbPa2LaRcUqZhMwOUp95RyH35RI4yvsvTjT0L9ouoyw1SQz8MnNe/wBYNbI9lJtMtU/3S/8AYqhSpX3R3g5YVCYkGlfsiFyart7UEAMVzEy6cMQSKcWh+LJKbpkubHHGuSO1WyaMBVwBPkTEMqfiFOHwGkEv/LiE2bsUEhksFGpO6zq40gBa7SmzMJ5CC1MziAYEpAqRC8sHHsLHNS6PLomkLUk618D9Yt3taBLkrmH9CSevAeLQFuW8hNnEoSrCCp1EAJqH1L8NIs7YTWsUz+wf5phuJaRk/uEO02lU0qUouT9+EeSJUaSxQDuiVcxqRetHI9mTmI+/v6xNLtVKQJnTnV4xKidkBBBJl5NsLtATaiSy0rH/ALgY9U/Mehi2mZSmf1irfU4qkLDsUkKGtHYt3GFzAntAFB3d5g7tHctob2FluoqBY9iiXL1OJSAEh+IDnuMcDloJ1JJehEGr62gm2hMtMzKXLQhIdw6Utibiqpf5QmSsmjKnZ0L2c3fgshmkb09T/wBoLDzBPfDgUFRzoKCBtyy8MmUgBglCQ3RIjW+L6Fnwg/qfVssPziPJt2V41qjkWw81rURxQr1SYZkrdzxJ9TCbsvNa2S+bjxSfjFmXtiEKUlSCQCoOkirEjI/OKskW3okTVBHaNeGSeZA+/CEsmC977QJnpAQlQZTlyGZjk3WAq18IyCrsyz0TGLjMeukGbbfgtASk4wp6s2HiQKu2ZgGo/T5xNYUvNT96GDaTdmqbSaRbm+9FaZNZuviOEWrSllRTmJr1gjPQXutUtScGMomEulR/hqH8r/pI58YrW2YcRFHBYtUODxgY5Bplw4xPZpnL774BQad2G5pqqLCVHtAwBIrWN5qEqLrCgeIUD5UiFNZidawVnI3SAk1FA1PGGC/ZvcNqmEqQgnsxVXE6JrU90FLTLUwBDHPV26Fz5CJtkbOlEtS23lZnkCaesMEkAOQAH1Aqe+Jp7ZTjm4xoVrtQQskhsm8YZ7W9pmiwyvdQjFPI1WA6UdMRBI5NpAi8rQJWNTB6YeucNfskux5MycarmTDvHMgNr+4qMYl2wpy6RWVs+qyWabOXkhIISmu84Dk6JqPpFT2V2KVMtxmFBJQgqGKoSskMrmcwOsPHtHlYbtnN/wDX/wDomKXslukS7GqcQypyyQf6UHCP8sRg8cVGxWSbnQ+iKN8XWifLKVAHVJ4HiItCaKh66iPJkykHOSaoXG07RzzZ6yqlrnJIbDMY/wDFMebaW1pCZQSpSpqqMHYIZSifId8Ml4ywFuP1Z9R9IXtoJiSZaSW94u7KybdauROXCFw1RQ3crEtCWIBDEDWnjFe0TSQddR8R4ekMUyxJmEqKiVbtQSwGQbFUuedDSBF73fgWCGIxVZtDXKKfqK6ZjmkATM3vCLkpW93QOUd8dRF2zmqj9/dIaajJcyh8YrXmv8tTapMSBVerxTvZf5Ku7zb5QEujmBZSmY/76wRSrEzDG7Bh7znSLFx3CmfZJ8wK/MlVCXoUs5fuCgPpFG6by/DrTNFSCcIPFqHuMKsmr2O9j9pEyzjspklK1IZL4mNNCwNdPhC3tVtSq2T+0IwpAZKc2GtWDkmBNqtT5AOsYlHMkmuenOJbuu5cwHs0lTM7c3b0MDxXZrk+iO4piUWqWpRYBTkmjUMB7Qt1KPEn1MWJgrFKGoWyWSrOMJbQR5Zk70XJ0rdjGjiokwb2SsQm2lKTUAKJ6Ny6iAKRUiHb2e2U9pMVwQB3mvwhWX4wbHYFyyJA/aWzoRaCEBgw1Jq54wvrmVgjftsP4qa+imH9sCjKIzFDBQ+1WZk+51+TcKiWSc4gAiaVkYMWizZ1stJLUI9YZ5kpQS5BA4kEDxIhPOX3pHTb4tWGxg6lBP8AjCMs3BqinDiU07fQIuS0AJDaufEkweRaN3gPSEix3gpCEhgwA6xcm3lMUgnFu0cAadY5x/IMLlqKso3ta1zJhNGBYAcO+OybCg/+GyOzVhOBzzJJJfvjj4LdDl0hs2I2q/DEyph/KVUHPArj+0/esNnH40hcZfLY9+028P8A0xT5qVKB8XP/AGwc2VSEWKVLpilypeIDQqGKo0OsI/tTvBB/DyQcSSROUB/Lkluu8e6Og3GUEFaVOJrKS/DCGbkxFIXH+Q5KieWN5R6eTxupe6eQMUbNaibXPQ9EiUw4YkqJ+EXymiuhgGqdG2BrwU+LoD6wm33aR2r/AMmEMK5pUwHMlTd0NVrXvHmj5xz1NpPbTpoySuj1xBywA5skd5gsfYxotrSUVCwlsJAeoZykqYEUrk8BL8tIJzBIfIMN4f7pBC+bYEy8JIUSt+X5aQkEqFauaad8LVqnlXAdKCKFcnbExi+7KwO+mLtn909YoS/eHQwQle6PvOGMdErKUzHgYpXsSZagORPcYszclcopW2buHmQPnAS6BYeu6yokXSVp/iWlWA/tBVQcmB/5QCtd2KlWcKKXCyFA8EkKz8jBSevHZ7JJTnhJP7pkxQH+IHjDfPu0GWEgBmApkwp8Imbpth8F9OK/ZyyRZlzFBKUlRyp6x2rYrZoWazAKH5i95fXQdwipcGziEKxYQOg0HHqYYrXeCZQTiLYnbuZ/UQM8gOPE2ziVtu9CJJIzwvC1JQMQHGGO1WsTpQTLOJRDYRn3iF1UpSF6lj6GvnDY3QrJVqgiqyth5nSPLQaRatS3Skj7yinazSkdBnZVTK0uUcD8/pHQNjFJlSkPnNUfJ6eAhLlgCWx4F4L7NXugJlpUSDLUVpI1SoMocjmYVluUf2P8eoTV/gFXmrtbXMKQ4K1eX+oMosI7JIIyaBtkQ1tIGRxHTUPpnnDHOFI2TqkLStsrWa55KhiwDmIE7QWdKFpAAAw6deUHrqOEq5k+NGgLtRIdaeDFu41HmIyDfI6SXEGXfd6p81MtFSo58Bqe4Vh92vVgs6g1AjCOT0BgDsUlMozZqgd1KQCQ1FKr6CGXabCuWocU/BxC8srml6RXghWJv2xFs6d0RbkKL0Z6htCGqDFOymJlTCCCNIqe1RBjm4SUl6JAwGuBWXEHgecTJWACCekeXcJ09c3AlKkpACnACSw3QSP1cDnSKNoQQdQR+lTg/WOi2tMfOOPI+a/a6/z+P4CEy2KXhxKKsKQkPVkj3UjkI67sbeoF0pmKP8DGCdRhLj/Epjl2yF0fiphcHBLAUvmXokdax1e23WhN1z0SUBKTvMOqCT4CFrb4v8hZpQbUsfVFfYe2rnTJk9fvTipR4MCkJHcBDxJNW5Qo7NWfsxKA93sgA2pISTDXZlbx6RknchKXxFa9p2Eucgkv3PHM7Pa1YQxAdfaaZghs88soeNvrV2cmY2rpHeW9DHNJqt0CGYoWg5q/ZYvKe5qADqz151JipMMazFUEZMMURVKgUqVEUlVanSCCZ6TkQfvnAcy8W7m5YDrD9bLGkSgkgEAAZcBCM2b6dD8ONzsUbQA55iA14LogdT6fOGS87CESio0OQHWFm3q3h+34xsZqatC8sHHTD2ytlK7TLf8AQHPIJDDzaOkS0AlvtoR9jTvTFccI9X+EOthWCryiaQyb+VINWNNPvujn3tJvDFakywogSkB6tvKqf8cMP6JgAzyjkd52sTp0yYf1rUanTQZcAIAp8VbbEyUtSVApNRrrzieVOxGuf1iolTGmkeF0nprHoezxg0HMqmYLRXmOzaxPZznzH1i9a5Qwvyidvi6KVD6isE2pJwBPEV6RDKcJDGoyI5RLb3JUGoAA+nSILrs9XOT91YNaiKludBm4pRx4lCvH76weWuKFkFeg+Ii1MPSJ5O2Prjo2spoRzfwaJzLxFyHb1p8oqWVdC4Y4qfERcUuh4xjNiVLXaGQtCamZhSAMmevm0WrXeqME1WeHCgauoJLgd5HjAu1FQq1RUNmIXJt4FQRLAZIJpxUpRJUfLwjVj5BfX4Ki3Z117otJD0iIWUgPG8ldRD7skaa7Gz2YodNqfLEjyx/SC9t2eRPmJxIGBi5FDicYQ3MPWAXsutZHaoAfGtNXpQF9NAY6SJf6UMVBicmS71MLm2paHQVx2QXBc8ixysILFe81VKrllWkH7JLC7LNSKgpWKftijY7qALl1K+PMxZm2wymQmhWvNnYMMhqSYDlTsPjapAjZu2GZJlAM6CU1LZVFf2kQ2WNRxF3GnIxz6faewn2gJDhK0LABwM4csf01IEVrb7RZqCFS5MtJT/Mpa3Hdhgsslz0ZCEnAz2qTS6UjIzR5JeEOcqsEtodr12wpEyWEqCip0ndOaWwmorz0gOlTqinCqiczeYax6TEZVvRvxhphNcUnFaE/0urwy82h2tBcQrbOyd9SuQHx+UMM1VI8vync6PT8VVCxf2otHupHEnwFPWFK2r3/AAEHL6m4pxHBh8/hA6VdS5yjhDB8zQeOsU41xgiDyJ3kD2xq6TD/AFJHlDvdisydKQnXT2dnZCiEKXhLKNFHInFpWHGRLISeRLwuZl3KzL8tpl2Wcp64CB1VQescqJf9UPm2NsazYAaqWkdw3j6CERS+B8oGJbhT4AAKpVozE4rpTu0+PlE34GZQYQObxas1wzFAqPuggFuJyHkYtZ4i2Ty0lMnFqQPGkELQPy08wI9lXOUoxrBSjnke/pAi9L27QhMsEJD6s/yETtcnotUuMd/4b2uz/mEgsWzHCIk2djmc3igCXcHw+cW7JayThVmcvlD0lVEknbsZLIqh6D1iaaYp2Q0HSJTOzeJCuXZashcPnUxOs7vWKdmmjD4xa7YYRGMyIOt9owvyDnuEKNnWMQP9Q9YZL5mMhVXJByHGnGFUKijGtCJvY5Ky7oFC0762yDt4fMGCCV/lg8oF3bdsztcC0qQZlahjhL73g/hAR9sfPbSG+4ZapV3goUUFQK1EMFOr3A5jXZi+51ktJnPjBDTEqJJWkHIE68D84tXolHZywACAQEtwDUHhAGXMcFXAjwo8ZjfJNh5YcGkfQ1gvOXNkpnILoUnED8DzGUKd6W3HPlcDMS39p+ZhQ2Z2pXZgJKkiZJmzKJKinCVLwlQUxdOTjrDNflvlzJslUpnQoAhNU+8Miwc8Yl8l8V/hV4MOeT9P/h7fsjDJWtt6ZMDno9P8BCRfKgEk8IftrThlykakqWe4MPUxzfaJZLpHAk9B9tHfdOjo/HHYEQsFRI0AHU6+ZMWJYirZ0snrFk5d0etFUiBHiDWJkxCjKJsNHjTQ7cSN0nnF+3TsKSTwiK65WGWnmH8awN2jtrIwjNRbu1jyZLnk/Z6if08W/wAAErK5nMn1MONmu9RS+XAcYRzaez3wxKSCAcneHzZy/UWiW6d1SaKScxzHEHjFs9LR5N29i3tlZ2WijbnxgFJviej3Z00Ub3yzcGOkM23h35fQ+ohOXHR2ti56egpaL/mzpaUzCFYMi28eGI6xTMw8+4CK8mZhIi+kUjXBDI+TkiqRZCIIpsKUyCFqEsqL4lpm4g2iCkFJ+sDyl84iErAkstYSAXAUQPCDlFsRFpEe0t8lf5SVFUtLMVBics0nhkIAqVRu94v2qSCjEQA5z1A0A7oohRc0ozANkNI5JIxuyxY57Bhn91PH/UVZyyVkilemsWrLIWmrAggtXwMRTpZwkqArlxf/AEDHHDDddrCkobNmUNXeJ7Vx4aZf7hfu2ZicEsHd/p3QdRZEiXqXy6QiUVEog3M2skygDO+Wrc4urJDhXypxgbdtqSd00KThHAg8YJlWR9M4CXZqBV6yXlkUPDoaZwNsGys+cMSEEjiMvE5wYvJW6wdu5tO8Raue+58uWUDCEAULbw7sjDVLjGwHHlKirLk4UpSdGB8WMNtplJ7QboCgDvHNmNOcJlrtiQUupg+r/CD1+7YpmWZQlgiYQKsQzVcHuhdNoo5KMk/wUrTNIKBqAonzA+MDZE3dIdnPwi/bicW8XUEIc8ynErzVAxKPUen1hsVSoGb5SsuCYVoAP6QP+5/jDRsnfkqXNSZpqGZLhIUrQuqnCkK1kTQ9DGiJWOYlLsSpn4Dj4QnJjjJ2/Q/FknCLUX3pnQ73t0yYpRmkEpcBsmzz1+kJ15jcmk5nCkHTME/Dwg9aFlKeLanXrAS3T3lMR771YhnPHiPhCcP3WMz/ABgogURKo0iECsSykPHqkJsBSLFhsylrSnR/LXyiKXNSCQSHBy1MGdnStRKykACiWyPEiF5Z8YtjcceUkg72dOkJd9z8U8jRNO/WHRdswpNNI56VlRJ4kknqYi8aO7K/LlUUkVLyO4ANT6Rpcl6rkT0qSWdgpw4I5jPNjSN7ZM3pb6lR7qCKM4YZiWHAjxyipvdHmyh8ea/NDhtZaxMEoj+Uv1plyhYVBm956FhKkFwXfrTTQwJmy9YGPQE+yrNgpZ1ukHkIGLi/ZDuiDACiktFOdPCgwGfHhGRkG2YiFSx+qK0ydiJIoEhoyMhZpKFUpEM1KWwq1y68XjIyNOLdw3SCsqd0BjXyEHbysK+zUsAYUgPXizADm4jIyEt3LZUvjjTXsE2azitM21cMQeNXeCd1WNNXyrRzxjIyFzHYYpkM+zntGSTQPU0EVrySpMxUtwySzjXnGRkNxJPsRmbi3RZuu6JUwS0KlY1lS1AlRZQCS4LEEMz8/I6GxpxsEsEjjQu+FuG60ZGRkm0zMaTov3nZvz5wyZPowHqIDTVVUQGy55NHkZBhsls01iebwQuGW89Ks8IV6RkZC8nTHY+0HbXNf74QtWu8MZUgVYljk2rc49jIRiWx3lfaiuuzFOE5u3jyiSzzUAEKocoyMi2Em1sg6ZoJiVLOAAkZqUKeGsOt3yMEpDfyj6+cZGRN5Em9FfifcyVUsEEEaRzxIc4RxbrGRkd43sLy/RFtJZghUtv5PRRgValupJ4AfGMjIojtEMtJr+i3ZpgU5Geo4GJDy8IyMjWIIJhfSLl3ZHrGRkaZez//2Q=="/>
          <p:cNvSpPr>
            <a:spLocks noChangeAspect="1" noChangeArrowheads="1"/>
          </p:cNvSpPr>
          <p:nvPr/>
        </p:nvSpPr>
        <p:spPr bwMode="auto">
          <a:xfrm>
            <a:off x="368300" y="-614363"/>
            <a:ext cx="2409825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/>
          </a:p>
        </p:txBody>
      </p:sp>
      <p:sp>
        <p:nvSpPr>
          <p:cNvPr id="16397" name="AutoShape 26" descr="data:image/jpeg;base64,/9j/4AAQSkZJRgABAQAAAQABAAD/2wCEAAkGBhQSEBUUExQWFRUVFxcYFxcXGBgYFxkYGBgXHBcXFhUYHCYeGBokGRcXHy8gIycpLCwsGB4xNTAqNSYrLCkBCQoKDgwOGg8PGiwkHyUqLCwsLCwpLCwsLCwsLCwsKSwsLCksLCksKSwsLCwsLCwsLCwsLCwpLCwsLCwsKSwsKf/AABEIAMcA/QMBIgACEQEDEQH/xAAcAAACAgMBAQAAAAAAAAAAAAAFBgMEAAIHAQj/xABCEAABAgMFBQUGBAYBAgcAAAABAhEAAyEEBRIxQQYiUWFxE4GRobEHMsHR4fAUI0JyM1JigqLxkiSyFRYlQ1Njs//EABkBAAMBAQEAAAAAAAAAAAAAAAIDBAEABf/EACcRAAICAgICAQQDAQEAAAAAAAABAhEDIRIxBEEiEzJRgWFxkbEU/9oADAMBAAIRAxEAPwDphMakxhMaExMUHioG7QK/6eZ0+IggTAvaE/8ATTP2/ERjNEp6RukxClVB3xulUJHEzx6DGjxmKMOJCY2eIXjcqjjSxKVD/dX8GX+xPoI55KMdDu0/ky/2J9BBw7An0XgY3BiJJjdJhoklBjaIwY2BjjiUGNxEQMbgxxxKIx41BjBHHG+KPUmNWjYRgLNgY2jQRquazPGgkrR7GuKNo4wxoyMjI1I4yPY1JjHjuRh7HrR48VLRe0pBZSwD98IKzgGTGsCNp9oBZZClDCZhohBIck6tmQMz0jnEm/xM3p00mYakntA3AJw0A1YQKi2Nct0dbUYGX6l7PN/aYVdhdq1zJhs81eN0vLUalwASknUM5c8IZ7+nBNnmEkDcVmWq2VYGSp0anexHlndHf6mJEmK1nnJKQxBbgYmCoSPJnhdvO/VpmFKaYS3XrB4qYdIrXhdsuYlRfLCaDQvX74xsZJPZjg5LTFxV+TnfEemkXJW08we8kHmKREq62CmD4RvZ86t3RTcRTUWTPlH2M9m2jlmWpRoU/p48GiNXtMtYO5gSAAAnC4YBquamFyhpqafKNkWVTYcJKqt990Yoxjs5ylJDbYfataksFplrqHOHCSNRQt5R0nZ3aeVa0YkOFD3knMfMRwOZKwKIUGIzHOGn2eXuqXa0IFUzDhI9COcE1a0Cm06Z2wGBW0O1EqxoCpjlSvdQPeU2fQc4ICZHGb/tC7TaVrVq+EcEgnCOVB4mFqmMd+g5P9rU8qdMuWlPA4if+Tj0gpdXtZClhM6VhBLFSVEtzKSHz5xzeZJaNUloZSYu2j6MslsRMQFoUFJORBcRMDHKvZjfhTOVI/SoFQ5KGfl6R1NJhbVDIu0bTJgAclhEMy8EAE4gQA5IIbxjy1zsCSqgYEknIAB3PKOJ31f67RMWcQwu26ML9WAfvjkrObobr89qxSSmSlGoCnKu8ZCnN+kLJ9oNoDkrUQdFKKurZaeELJln79I0waHjDEkhdnS9mvasMWG0JU3/AMgqT+9PHKqfCH+69opM+iFV4Gh4+kfO3ZpamcGNn9pptmUCkuBTCqobSjjI5VjGjD6FjIWdjdtJdtQ1EzU+8l8x/MnyppzzhmgejTUxrMmhIJOQjciNJqHEDRpzDbv2hWmWtUqSgykA4TMKaks7Bww9Y5pPta5iipaipRqSS58467tJZ0zrSpKkhSBRtHLYj1endAG0ezuQouFLRyd/WAWeK0yn/wA0mrTKm3+zaFlc8GYqaTLDEjAlIoWDfHUwvSNnsYSeZCtIZdnNtPxuKRPSkLUDhIolbZpY5KZz3QLtEtVnmFClULlJZ8Q4ZZ8Y2bkujsSg+yhc9nVZreFpGJCc6tRYKWB1Id+6K9rmz7xmBSlMkk4U1wpHIa9czBGbZMakrVTDiYAPmkgPzcvE112RIl4cTEoSQAw4aDpAvK1G/YyOBOdehNtl3qkrKSagsCMoYbltZXL3i5BIfw+cTbS2EdmlKarxCrNnnlSKVxowyyC74i/p8ILnzhYp4/pzr0GAuGa7bLZ1WYhKd5aQlVCNTqeZz6QqYoJ7O2pQdGMACuFSgH40I9DE+RaKcMkmH/wMqWhRFSUgEEPll8Y5dbtn5qVKUButjfgkvQ91Y6Pab2TlQnlXzhb2xtMwWYJxHCpQdIYU5tnXjGYZyUq/IWeEZRt+hSuJQVaZOLLtEP0BD0jo0i7paFKUEVOJuQJc0jnFz2YqnjlX5eZh8nTJyClCZYS4JcqDUoctYf5CbehHitJbKFquySFzJ00sMylncADKnGKmwVjMy3JWAwSoq5DgPOC1su5S5CkqOJSiBTjoBBjYvZGbZZ0wzaJLYagvzplHYpaezPIjtaHoGEW+dnWmqnSqAzBuilCBi84de0AzLPC1e9s7OcZalHCQFJBZq51zZ/WMm2lo3Ck5UxY2uuIS5AmhgQQCkcDq8JJUTHS78kJmycKlUJGR0BeEu+LMEIQE0Ks6aDie8+MbhyemZ5GJXyQQ9mrm8JY5LfphLx3FJjk/snu15sydokBAPMsVeQHjHVkmHTeyaC0UtogTZZ2HPs1N/wAT6Z90cPsV3HIvnXy+cd9WaVjmV+3SuTaFrScMkqTnXMDXNgQ3hCpT4odCCk9itet3mXUZZd7QPVk8dAvK6kWuRhFFOCCMuZjndosqpWJKveTu+BY+hjcOTkqfZvkYeDtdEKlxpiZq1ixabuVLQlSiN6rajg+mVYorVWKE0+iRxa7DGzl8Ks9pRMQSCDUaEapPIx9HIU4ePmK0WJctKV6LLBs3zZo+jbgtva2WTM/mloPfhD+bwEmntG006YRjxQjHjHgTTnO1GzanmzELP8QqSlyBvM4LFzvYvGLd1WeZ2dQOTk/GMvmeJc9ctc1k0UAoAFi5oaOH6xXxqGSy2kQze6PXhFcUxVui4ZCEpQlRmTHB7RDhIIq6VAs+XFokvawrmTSVuSKaANyGkXLuSmXZ5QAAMsII72xeNYL22RjS494ecNn/AARY8nyqQtS7KzB8oo3jK/DTEl1MoAhnNdU5s1Y8vbaBMmYpLY1BgU5AEO4UfgIisFpVbCpUxQdJokZJBAbCOozgVGlbHvJc0omtplLnjeOAEhuPUkZQWu7ZY4AAoAaUiK02hEiUVrrwTqo8B84Xrq2vnSVEuFIJJKD7oc/p/lhmPaqhWdqMlvY0z9mZgyIPlAq1WdElT2ksGLJG8pRbTgHIqYYJ22Mv8IZyPefCEHML4HkBV9RHP7TNXOWVzFFR1J9BwHKHKFiefoctn0pXLBBLsDXnF3aW7wuzLfJKSX6ZebQDue8bPLQl5oSpO6pKgp25MKx5tJtrLmSlSZKSUlsS1UJAILJTmxIFT4RJ9OTnoseWKhTaBWzs2WmaO0ITiUHUcu86Q239PLy8G8xJBGRGWeukc/kAKSSaUPV6NF+wW+ZKIq6R+nTm3CLJwtaIcc0mrOi7OWbtJgxZABXy++UMtvvCWhLqUEpGpLDhnCXd17iRIM7MKAyNeQA4jXhChtHtOu0rdW6ke6gHdHPmecLhj1QeXJcrGu9faGApQkjFTCFvlzAaogHZtqwZgMxLPQrBL1zxOC+kLSA9Ymbjr9+MO4qqE82nY8XcBNJxKK2JbJm0yzo0Zb9llz5oYkuwAHpC1ct5GSp80vUfesdp2QsaTLE4EELG501PXSJXjlGeiz60Xj2RbObM/g5CUEgqdRUUhhiUXp0FO6C4Mb2i2JcgnKK5tAzFRyguauhCi6N5yqQq3nOCgqWQQvM6htCD3ZQ0TEuITtprEtKxMQojEQlQzrVlV5BoHLG0UYJKMiZVoIQOPGFy33WldoClAMAVKHFmAHqTFmZbiBvUiku2lZZPedIljadoulUlTBG2kyXhAlBSjUqUxCQ50B48uEKsjeUmj1A+kPt+3d/07gOw8fusKt03ee3TRwC54RbhmlA8/wAnE3NMIzpkydOlvLaVLYICQS6XAUVEVJoz6R2vZqyJlWaWhNEhLgO/vV+MIF339IsrInglTlSQkYiArPFWlQ4jo11W2XNlJXKUFIIoR6EaEcIOL+KoTkTU3ZeeMjV49eNF0Ke1F0KWoTEOVpoQCN5PQ0cfEwsWyeZSsKpawWBrShy9DDFtbtlKsyyhIxzQKjJKXyxHjyHlHLb32nnzpmJcxtAkJDJHADTzMJljUmX43NRt9DDIdVllk54Ev3ZFuRrGI2iKEjEHbNuVX6MDAax7ViXIShYUuaxegSkuTV+GlBpFW1zibKuYoMSFM1M14QO4+sHBJv5EGSMl0LVotJWtSjmoknqS/wAY3sVsVLWFIJBcZa1yI1HKKINYkBh1egE6LNotipinWoqPEnyEV5k2PCssWPJtYgnTevN+PyjVS0c97CNnfA46xasZoH1MV7C2EdB8YlSuo6wT6CgyrOXvHqfWPJcvEeUYqTvF+cTyksGeOAXZYswGXMHwj2YrdPM/f3ziFKyCTw+UezJpCSeAbv1jTmSm3K7PBiOEOw5wPx1gncdn7TEk6pPiCPrFW1WMoVlxHJxmIG1dG06sySwEb9pEUguQPB4mtKSgAkGuR0jrR1PskRN4ffWOmeyfaNiuzKfe35fAH9Y9D3GOUpXiqKQZ2ZvRUq1SlpqQsBuIVQjwJjJLRyO/z2ihawE9WOmcYqapw48C8be9U8C0ee/l0XxXEywTnljkSPDLyaK9rCVuCAQcwaiNrARhI5/ARHODGKo9E8uwTaNl7Ot3QQeS1DwDt5QCEoSpipJIOE0IbI5O2RbSLW2V+TZYEqSyVLBKlmmBLsG/qNfDvhYuqz9mnGtTqUp2dyRxPCoevGBni5LSH4ZyUhzlyElBxsEtUnKBFrnyQ/Y+8xY4d19H1I7opTbSpbYjQZJGQ+ZiaXLDQeLw0tzZRLNekJVuC0zD2nvkuTm76g6j5Qb2V2smWOaFAFUskdokHMcQD+oaeEE7wu9M5BBYH9KuB+UJ2ApKgqhBIbgxqT1+UPcaPOyR4uz6Juy9ZdolJmyVhaFZEeYIzBHAxaePnzZ3bSfYFK7LCuXMIKkLBbFliSxBSWpHebLacaEqyxJSpuGIA/GFNUDF3o45tXdipVsnIJKnUZgUanCver0qO6DuyexklVnEy0Ssal1SCSMKdKcT73eIp2ad+NvKYAdxziPCUCGAVo7Af3GOkSgAMg2kL6Rblm5Pj+O/7ODWiyTbRPC1jBj90AMAhL+6DUiuepMFkXYFWYSJj4gpRGHUAuFcu+KGwa1TJ81cwlS8KaqLlnP0hgtKhimcyzjpl98Y2SceySUlJWkIl6XJ2S2xOAMXzEUAYar7s2KWTkUgnubKFImDg2xTr0bkxBMESAOQNTQdTDeLks9nSVLBmKDirZgVwjIAcTGymoh48Tnb9CtLBSkO4cOIv2JGJaQ+rnurFFczESXJ659Dxi1YZzL5AfKDfRkNFq87EyipGWbDMPr0rEV3ycQ/ui4i04kvz417xk0VzOEsHCM68njIv0dJe0aWvdmKTzDdGjSch09PNWvdFadaCZoUXLiLVoFABR865CDF+wrsv/FPJJ9UwYtlmClBTGmYGo6awL2LspKphOSRhBPUH0HnBG3zymgq+R+XDqa8BCMm3Q/H+TxVzS1LExDGlQwrzbjFq9LvBkqSACSKcn+UCbPa2LaRcUqZhMwOUp95RyH35RI4yvsvTjT0L9ouoyw1SQz8MnNe/wBYNbI9lJtMtU/3S/8AYqhSpX3R3g5YVCYkGlfsiFyart7UEAMVzEy6cMQSKcWh+LJKbpkubHHGuSO1WyaMBVwBPkTEMqfiFOHwGkEv/LiE2bsUEhksFGpO6zq40gBa7SmzMJ5CC1MziAYEpAqRC8sHHsLHNS6PLomkLUk618D9Yt3taBLkrmH9CSevAeLQFuW8hNnEoSrCCp1EAJqH1L8NIs7YTWsUz+wf5phuJaRk/uEO02lU0qUouT9+EeSJUaSxQDuiVcxqRetHI9mTmI+/v6xNLtVKQJnTnV4xKidkBBBJl5NsLtATaiSy0rH/ALgY9U/Mehi2mZSmf1irfU4qkLDsUkKGtHYt3GFzAntAFB3d5g7tHctob2FluoqBY9iiXL1OJSAEh+IDnuMcDloJ1JJehEGr62gm2hMtMzKXLQhIdw6Utibiqpf5QmSsmjKnZ0L2c3fgshmkb09T/wBoLDzBPfDgUFRzoKCBtyy8MmUgBglCQ3RIjW+L6Fnwg/qfVssPziPJt2V41qjkWw81rURxQr1SYZkrdzxJ9TCbsvNa2S+bjxSfjFmXtiEKUlSCQCoOkirEjI/OKskW3okTVBHaNeGSeZA+/CEsmC977QJnpAQlQZTlyGZjk3WAq18IyCrsyz0TGLjMeukGbbfgtASk4wp6s2HiQKu2ZgGo/T5xNYUvNT96GDaTdmqbSaRbm+9FaZNZuviOEWrSllRTmJr1gjPQXutUtScGMomEulR/hqH8r/pI58YrW2YcRFHBYtUODxgY5Bplw4xPZpnL774BQad2G5pqqLCVHtAwBIrWN5qEqLrCgeIUD5UiFNZidawVnI3SAk1FA1PGGC/ZvcNqmEqQgnsxVXE6JrU90FLTLUwBDHPV26Fz5CJtkbOlEtS23lZnkCaesMEkAOQAH1Aqe+Jp7ZTjm4xoVrtQQskhsm8YZ7W9pmiwyvdQjFPI1WA6UdMRBI5NpAi8rQJWNTB6YeucNfskux5MycarmTDvHMgNr+4qMYl2wpy6RWVs+qyWabOXkhIISmu84Dk6JqPpFT2V2KVMtxmFBJQgqGKoSskMrmcwOsPHtHlYbtnN/wDX/wDomKXslukS7GqcQypyyQf6UHCP8sRg8cVGxWSbnQ+iKN8XWifLKVAHVJ4HiItCaKh66iPJkykHOSaoXG07RzzZ6yqlrnJIbDMY/wDFMebaW1pCZQSpSpqqMHYIZSifId8Ml4ywFuP1Z9R9IXtoJiSZaSW94u7KybdauROXCFw1RQ3crEtCWIBDEDWnjFe0TSQddR8R4ekMUyxJmEqKiVbtQSwGQbFUuedDSBF73fgWCGIxVZtDXKKfqK6ZjmkATM3vCLkpW93QOUd8dRF2zmqj9/dIaajJcyh8YrXmv8tTapMSBVerxTvZf5Ku7zb5QEujmBZSmY/76wRSrEzDG7Bh7znSLFx3CmfZJ8wK/MlVCXoUs5fuCgPpFG6by/DrTNFSCcIPFqHuMKsmr2O9j9pEyzjspklK1IZL4mNNCwNdPhC3tVtSq2T+0IwpAZKc2GtWDkmBNqtT5AOsYlHMkmuenOJbuu5cwHs0lTM7c3b0MDxXZrk+iO4piUWqWpRYBTkmjUMB7Qt1KPEn1MWJgrFKGoWyWSrOMJbQR5Zk70XJ0rdjGjiokwb2SsQm2lKTUAKJ6Ny6iAKRUiHb2e2U9pMVwQB3mvwhWX4wbHYFyyJA/aWzoRaCEBgw1Jq54wvrmVgjftsP4qa+imH9sCjKIzFDBQ+1WZk+51+TcKiWSc4gAiaVkYMWizZ1stJLUI9YZ5kpQS5BA4kEDxIhPOX3pHTb4tWGxg6lBP8AjCMs3BqinDiU07fQIuS0AJDaufEkweRaN3gPSEix3gpCEhgwA6xcm3lMUgnFu0cAadY5x/IMLlqKso3ta1zJhNGBYAcO+OybCg/+GyOzVhOBzzJJJfvjj4LdDl0hs2I2q/DEyph/KVUHPArj+0/esNnH40hcZfLY9+028P8A0xT5qVKB8XP/AGwc2VSEWKVLpilypeIDQqGKo0OsI/tTvBB/DyQcSSROUB/Lkluu8e6Og3GUEFaVOJrKS/DCGbkxFIXH+Q5KieWN5R6eTxupe6eQMUbNaibXPQ9EiUw4YkqJ+EXymiuhgGqdG2BrwU+LoD6wm33aR2r/AMmEMK5pUwHMlTd0NVrXvHmj5xz1NpPbTpoySuj1xBywA5skd5gsfYxotrSUVCwlsJAeoZykqYEUrk8BL8tIJzBIfIMN4f7pBC+bYEy8JIUSt+X5aQkEqFauaad8LVqnlXAdKCKFcnbExi+7KwO+mLtn909YoS/eHQwQle6PvOGMdErKUzHgYpXsSZagORPcYszclcopW2buHmQPnAS6BYeu6yokXSVp/iWlWA/tBVQcmB/5QCtd2KlWcKKXCyFA8EkKz8jBSevHZ7JJTnhJP7pkxQH+IHjDfPu0GWEgBmApkwp8Imbpth8F9OK/ZyyRZlzFBKUlRyp6x2rYrZoWazAKH5i95fXQdwipcGziEKxYQOg0HHqYYrXeCZQTiLYnbuZ/UQM8gOPE2ziVtu9CJJIzwvC1JQMQHGGO1WsTpQTLOJRDYRn3iF1UpSF6lj6GvnDY3QrJVqgiqyth5nSPLQaRatS3Skj7yinazSkdBnZVTK0uUcD8/pHQNjFJlSkPnNUfJ6eAhLlgCWx4F4L7NXugJlpUSDLUVpI1SoMocjmYVluUf2P8eoTV/gFXmrtbXMKQ4K1eX+oMosI7JIIyaBtkQ1tIGRxHTUPpnnDHOFI2TqkLStsrWa55KhiwDmIE7QWdKFpAAAw6deUHrqOEq5k+NGgLtRIdaeDFu41HmIyDfI6SXEGXfd6p81MtFSo58Bqe4Vh92vVgs6g1AjCOT0BgDsUlMozZqgd1KQCQ1FKr6CGXabCuWocU/BxC8srml6RXghWJv2xFs6d0RbkKL0Z6htCGqDFOymJlTCCCNIqe1RBjm4SUl6JAwGuBWXEHgecTJWACCekeXcJ09c3AlKkpACnACSw3QSP1cDnSKNoQQdQR+lTg/WOi2tMfOOPI+a/a6/z+P4CEy2KXhxKKsKQkPVkj3UjkI67sbeoF0pmKP8DGCdRhLj/Epjl2yF0fiphcHBLAUvmXokdax1e23WhN1z0SUBKTvMOqCT4CFrb4v8hZpQbUsfVFfYe2rnTJk9fvTipR4MCkJHcBDxJNW5Qo7NWfsxKA93sgA2pISTDXZlbx6RknchKXxFa9p2Eucgkv3PHM7Pa1YQxAdfaaZghs88soeNvrV2cmY2rpHeW9DHNJqt0CGYoWg5q/ZYvKe5qADqz151JipMMazFUEZMMURVKgUqVEUlVanSCCZ6TkQfvnAcy8W7m5YDrD9bLGkSgkgEAAZcBCM2b6dD8ONzsUbQA55iA14LogdT6fOGS87CESio0OQHWFm3q3h+34xsZqatC8sHHTD2ytlK7TLf8AQHPIJDDzaOkS0AlvtoR9jTvTFccI9X+EOthWCryiaQyb+VINWNNPvujn3tJvDFakywogSkB6tvKqf8cMP6JgAzyjkd52sTp0yYf1rUanTQZcAIAp8VbbEyUtSVApNRrrzieVOxGuf1iolTGmkeF0nprHoezxg0HMqmYLRXmOzaxPZznzH1i9a5Qwvyidvi6KVD6isE2pJwBPEV6RDKcJDGoyI5RLb3JUGoAA+nSILrs9XOT91YNaiKludBm4pRx4lCvH76weWuKFkFeg+Ii1MPSJ5O2Prjo2spoRzfwaJzLxFyHb1p8oqWVdC4Y4qfERcUuh4xjNiVLXaGQtCamZhSAMmevm0WrXeqME1WeHCgauoJLgd5HjAu1FQq1RUNmIXJt4FQRLAZIJpxUpRJUfLwjVj5BfX4Ki3Z117otJD0iIWUgPG8ldRD7skaa7Gz2YodNqfLEjyx/SC9t2eRPmJxIGBi5FDicYQ3MPWAXsutZHaoAfGtNXpQF9NAY6SJf6UMVBicmS71MLm2paHQVx2QXBc8ixysILFe81VKrllWkH7JLC7LNSKgpWKftijY7qALl1K+PMxZm2wymQmhWvNnYMMhqSYDlTsPjapAjZu2GZJlAM6CU1LZVFf2kQ2WNRxF3GnIxz6faewn2gJDhK0LABwM4csf01IEVrb7RZqCFS5MtJT/Mpa3Hdhgsslz0ZCEnAz2qTS6UjIzR5JeEOcqsEtodr12wpEyWEqCip0ndOaWwmorz0gOlTqinCqiczeYax6TEZVvRvxhphNcUnFaE/0urwy82h2tBcQrbOyd9SuQHx+UMM1VI8vync6PT8VVCxf2otHupHEnwFPWFK2r3/AAEHL6m4pxHBh8/hA6VdS5yjhDB8zQeOsU41xgiDyJ3kD2xq6TD/AFJHlDvdisydKQnXT2dnZCiEKXhLKNFHInFpWHGRLISeRLwuZl3KzL8tpl2Wcp64CB1VQescqJf9UPm2NsazYAaqWkdw3j6CERS+B8oGJbhT4AAKpVozE4rpTu0+PlE34GZQYQObxas1wzFAqPuggFuJyHkYtZ4i2Ty0lMnFqQPGkELQPy08wI9lXOUoxrBSjnke/pAi9L27QhMsEJD6s/yETtcnotUuMd/4b2uz/mEgsWzHCIk2djmc3igCXcHw+cW7JayThVmcvlD0lVEknbsZLIqh6D1iaaYp2Q0HSJTOzeJCuXZashcPnUxOs7vWKdmmjD4xa7YYRGMyIOt9owvyDnuEKNnWMQP9Q9YZL5mMhVXJByHGnGFUKijGtCJvY5Ky7oFC0762yDt4fMGCCV/lg8oF3bdsztcC0qQZlahjhL73g/hAR9sfPbSG+4ZapV3goUUFQK1EMFOr3A5jXZi+51ktJnPjBDTEqJJWkHIE68D84tXolHZywACAQEtwDUHhAGXMcFXAjwo8ZjfJNh5YcGkfQ1gvOXNkpnILoUnED8DzGUKd6W3HPlcDMS39p+ZhQ2Z2pXZgJKkiZJmzKJKinCVLwlQUxdOTjrDNflvlzJslUpnQoAhNU+8Miwc8Yl8l8V/hV4MOeT9P/h7fsjDJWtt6ZMDno9P8BCRfKgEk8IftrThlykakqWe4MPUxzfaJZLpHAk9B9tHfdOjo/HHYEQsFRI0AHU6+ZMWJYirZ0snrFk5d0etFUiBHiDWJkxCjKJsNHjTQ7cSN0nnF+3TsKSTwiK65WGWnmH8awN2jtrIwjNRbu1jyZLnk/Z6if08W/wAAErK5nMn1MONmu9RS+XAcYRzaez3wxKSCAcneHzZy/UWiW6d1SaKScxzHEHjFs9LR5N29i3tlZ2WijbnxgFJviej3Z00Ub3yzcGOkM23h35fQ+ohOXHR2ti56egpaL/mzpaUzCFYMi28eGI6xTMw8+4CK8mZhIi+kUjXBDI+TkiqRZCIIpsKUyCFqEsqL4lpm4g2iCkFJ+sDyl84iErAkstYSAXAUQPCDlFsRFpEe0t8lf5SVFUtLMVBics0nhkIAqVRu94v2qSCjEQA5z1A0A7oohRc0ozANkNI5JIxuyxY57Bhn91PH/UVZyyVkilemsWrLIWmrAggtXwMRTpZwkqArlxf/AEDHHDDddrCkobNmUNXeJ7Vx4aZf7hfu2ZicEsHd/p3QdRZEiXqXy6QiUVEog3M2skygDO+Wrc4urJDhXypxgbdtqSd00KThHAg8YJlWR9M4CXZqBV6yXlkUPDoaZwNsGys+cMSEEjiMvE5wYvJW6wdu5tO8Raue+58uWUDCEAULbw7sjDVLjGwHHlKirLk4UpSdGB8WMNtplJ7QboCgDvHNmNOcJlrtiQUupg+r/CD1+7YpmWZQlgiYQKsQzVcHuhdNoo5KMk/wUrTNIKBqAonzA+MDZE3dIdnPwi/bicW8XUEIc8ynErzVAxKPUen1hsVSoGb5SsuCYVoAP6QP+5/jDRsnfkqXNSZpqGZLhIUrQuqnCkK1kTQ9DGiJWOYlLsSpn4Dj4QnJjjJ2/Q/FknCLUX3pnQ73t0yYpRmkEpcBsmzz1+kJ15jcmk5nCkHTME/Dwg9aFlKeLanXrAS3T3lMR771YhnPHiPhCcP3WMz/ABgogURKo0iECsSykPHqkJsBSLFhsylrSnR/LXyiKXNSCQSHBy1MGdnStRKykACiWyPEiF5Z8YtjcceUkg72dOkJd9z8U8jRNO/WHRdswpNNI56VlRJ4kknqYi8aO7K/LlUUkVLyO4ANT6Rpcl6rkT0qSWdgpw4I5jPNjSN7ZM3pb6lR7qCKM4YZiWHAjxyipvdHmyh8ea/NDhtZaxMEoj+Uv1plyhYVBm956FhKkFwXfrTTQwJmy9YGPQE+yrNgpZ1ukHkIGLi/ZDuiDACiktFOdPCgwGfHhGRkG2YiFSx+qK0ydiJIoEhoyMhZpKFUpEM1KWwq1y68XjIyNOLdw3SCsqd0BjXyEHbysK+zUsAYUgPXizADm4jIyEt3LZUvjjTXsE2azitM21cMQeNXeCd1WNNXyrRzxjIyFzHYYpkM+zntGSTQPU0EVrySpMxUtwySzjXnGRkNxJPsRmbi3RZuu6JUwS0KlY1lS1AlRZQCS4LEEMz8/I6GxpxsEsEjjQu+FuG60ZGRkm0zMaTov3nZvz5wyZPowHqIDTVVUQGy55NHkZBhsls01iebwQuGW89Ks8IV6RkZC8nTHY+0HbXNf74QtWu8MZUgVYljk2rc49jIRiWx3lfaiuuzFOE5u3jyiSzzUAEKocoyMi2Em1sg6ZoJiVLOAAkZqUKeGsOt3yMEpDfyj6+cZGRN5Em9FfifcyVUsEEEaRzxIc4RxbrGRkd43sLy/RFtJZghUtv5PRRgValupJ4AfGMjIojtEMtJr+i3ZpgU5Geo4GJDy8IyMjWIIJhfSLl3ZHrGRkaZez//2Q=="/>
          <p:cNvSpPr>
            <a:spLocks noChangeAspect="1" noChangeArrowheads="1"/>
          </p:cNvSpPr>
          <p:nvPr/>
        </p:nvSpPr>
        <p:spPr bwMode="auto">
          <a:xfrm>
            <a:off x="520700" y="-461963"/>
            <a:ext cx="2409825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/>
          </a:p>
        </p:txBody>
      </p:sp>
      <p:pic>
        <p:nvPicPr>
          <p:cNvPr id="16398" name="Picture 28" descr="http://t3.gstatic.com/images?q=tbn:ANd9GcQQ84rBiJjiAB4flUwAKzzB5-nmY5t7oEdxpi2cFCO7V_pTrXGsD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5360988"/>
            <a:ext cx="2339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2800" b="1" smtClean="0">
                <a:latin typeface="Gill Sans MT" pitchFamily="34" charset="0"/>
              </a:rPr>
              <a:t>Respuestas a los desafíos relacionados con características de las personas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que </a:t>
            </a:r>
            <a:r>
              <a:rPr lang="es-CR" sz="23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identifican a personas “peligrosas</a:t>
            </a:r>
            <a:r>
              <a:rPr lang="es-CR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”</a:t>
            </a:r>
          </a:p>
          <a:p>
            <a:pPr>
              <a:defRPr/>
            </a:pPr>
            <a:r>
              <a:rPr lang="es-CR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</a:t>
            </a:r>
            <a:r>
              <a:rPr lang="es-CR" sz="23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actividades de </a:t>
            </a:r>
            <a:r>
              <a:rPr lang="es-CR" sz="2300" b="1" dirty="0" err="1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Frontex</a:t>
            </a:r>
            <a:r>
              <a:rPr lang="es-CR" sz="23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es-CR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están orientadas hacia el área de </a:t>
            </a:r>
            <a:r>
              <a:rPr lang="es-CR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inteligencia</a:t>
            </a:r>
            <a:r>
              <a:rPr lang="es-CR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</a:t>
            </a:r>
            <a:r>
              <a:rPr lang="es-CR" sz="23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 </a:t>
            </a:r>
            <a:endParaRPr lang="es-CR" sz="23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>
              <a:defRPr/>
            </a:pPr>
            <a:r>
              <a:rPr lang="es-CR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Realiza </a:t>
            </a:r>
            <a:r>
              <a:rPr lang="es-CR" sz="23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evaluaciones de </a:t>
            </a:r>
            <a:r>
              <a:rPr lang="es-CR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riesgos.</a:t>
            </a:r>
          </a:p>
          <a:p>
            <a:pPr>
              <a:defRPr/>
            </a:pPr>
            <a:r>
              <a:rPr lang="es-CR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Apoya el desarrollo </a:t>
            </a:r>
            <a:r>
              <a:rPr lang="es-CR" sz="23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de la </a:t>
            </a:r>
            <a:r>
              <a:rPr lang="es-CR" sz="23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investigación</a:t>
            </a:r>
            <a:r>
              <a:rPr lang="es-CR" sz="23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en materia de control y vigilancia de </a:t>
            </a:r>
            <a:r>
              <a:rPr lang="es-CR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fronteras. </a:t>
            </a:r>
            <a:r>
              <a:rPr lang="es-CR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Diferencias de migrantes por ruta</a:t>
            </a:r>
            <a:r>
              <a:rPr lang="es-CR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</a:t>
            </a:r>
          </a:p>
          <a:p>
            <a:pPr>
              <a:defRPr/>
            </a:pPr>
            <a:r>
              <a:rPr lang="es-CR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Proporciona </a:t>
            </a:r>
            <a:r>
              <a:rPr lang="es-CR" sz="23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 los Estados miembros el apoyo necesario para organizar </a:t>
            </a:r>
            <a:r>
              <a:rPr lang="es-CR" sz="23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operaciones conjuntas de </a:t>
            </a:r>
            <a:r>
              <a:rPr lang="es-CR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retorno.</a:t>
            </a:r>
          </a:p>
          <a:p>
            <a:pPr>
              <a:defRPr/>
            </a:pPr>
            <a:r>
              <a:rPr lang="es-ES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El </a:t>
            </a:r>
            <a:r>
              <a:rPr lang="es-ES" sz="23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trabajo de la Unidad de Análisis de Riesgos (RAU) </a:t>
            </a:r>
            <a:r>
              <a:rPr lang="es-ES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impulsa un </a:t>
            </a:r>
            <a:r>
              <a:rPr lang="es-ES" sz="23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modelo integrado común de análisis de riesgos (CIRAM), </a:t>
            </a:r>
            <a:r>
              <a:rPr lang="es-ES" sz="23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 través del cual realizó por ejemplo</a:t>
            </a:r>
            <a:r>
              <a:rPr lang="es-ES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: “Identificación </a:t>
            </a:r>
            <a:r>
              <a:rPr lang="es-ES" sz="23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de </a:t>
            </a:r>
            <a:r>
              <a:rPr lang="es-ES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los riesgos </a:t>
            </a:r>
            <a:r>
              <a:rPr lang="es-ES" sz="23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y </a:t>
            </a:r>
            <a:r>
              <a:rPr lang="es-ES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amenazas de </a:t>
            </a:r>
            <a:r>
              <a:rPr lang="es-ES" sz="23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 inmigración ilegal procedente del continente </a:t>
            </a:r>
            <a:r>
              <a:rPr lang="es-ES" sz="23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africano”.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991362-14D7-4A89-8BF4-11C3D3650A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2800" b="1" smtClean="0">
                <a:latin typeface="Gill Sans MT" pitchFamily="34" charset="0"/>
              </a:rPr>
              <a:t>Respuestas a los desafíos relacionados con características de las personas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CR" sz="16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que brindan auxilio humanitario / 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Centro de Recepción de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Lampedusa</a:t>
            </a:r>
            <a:endParaRPr lang="es-ES" sz="1600" b="1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ctr">
              <a:buFontTx/>
              <a:buNone/>
              <a:defRPr/>
            </a:pPr>
            <a:endParaRPr lang="es-ES" sz="22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6765A-62A1-460A-AD97-8677A2792B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238" y="1916113"/>
            <a:ext cx="43576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2800" b="1" smtClean="0">
                <a:latin typeface="Gill Sans MT" pitchFamily="34" charset="0"/>
              </a:rPr>
              <a:t>Respuestas a los desafíos relacionados con características de las personas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que brindan auxilio humanitario</a:t>
            </a:r>
          </a:p>
          <a:p>
            <a:pPr marL="0" indent="0" algn="just">
              <a:buFontTx/>
              <a:buNone/>
              <a:defRPr/>
            </a:pPr>
            <a:endParaRPr lang="es-CR" sz="100" b="1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Centro de Recepción de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Lampedusa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.- </a:t>
            </a:r>
            <a:r>
              <a:rPr lang="es-CR" sz="2200" dirty="0" err="1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Lampedusa</a:t>
            </a:r>
            <a:r>
              <a:rPr lang="es-CR" sz="22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es una comunidad de 6000 habitantes que enfrenta enormes dificultades para recibir flujos de esta magnitud.</a:t>
            </a:r>
            <a:endParaRPr lang="es-ES" sz="22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>
              <a:buFontTx/>
              <a:buNone/>
              <a:defRPr/>
            </a:pPr>
            <a:endParaRPr lang="es-ES" sz="6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autoridades italianas, junto con la Cruz Roja Italiana, OIM, ACNUR y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Save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the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Children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colaboran para brindar asistencia a estas personas de manera conjunta.</a:t>
            </a:r>
          </a:p>
          <a:p>
            <a:pPr marL="0" indent="0">
              <a:buFontTx/>
              <a:buNone/>
              <a:defRPr/>
            </a:pPr>
            <a:endParaRPr lang="es-ES" sz="1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Recién llegados los migrantes suelen estar en muy malas condiciones, casi todos presentan: deshidratación, algún nivel de desnutrición, algunos incluso hipotermia y son frecuentes los casos de aborto.</a:t>
            </a:r>
          </a:p>
          <a:p>
            <a:pPr marL="0" indent="0">
              <a:buFontTx/>
              <a:buNone/>
              <a:defRPr/>
            </a:pPr>
            <a:endParaRPr lang="es-CR" sz="2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Se ha establecido un protocolo por el cual antes de ser ingresado a cualquier centro, los migrantes deben ser revisados por un </a:t>
            </a: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médico de la Cruz Roja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 </a:t>
            </a:r>
            <a:endParaRPr lang="es-ES" sz="22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0128AF-C045-4459-8565-04F9F5D1EA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2800" b="1" smtClean="0">
                <a:latin typeface="Gill Sans MT" pitchFamily="34" charset="0"/>
              </a:rPr>
              <a:t>Respuestas a los desafíos relacionados con características de las personas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9727E0-93F3-4B56-A4A7-510FF13073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5813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005263"/>
            <a:ext cx="5800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2800" b="1" smtClean="0">
                <a:latin typeface="Gill Sans MT" pitchFamily="34" charset="0"/>
              </a:rPr>
              <a:t>Respuestas a los desafíos relacionados con características de las personas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385763" y="1412875"/>
            <a:ext cx="8434387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4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</a:t>
            </a:r>
            <a:r>
              <a:rPr lang="es-CR" sz="24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que identifican perfiles y responden a las necesidades de asistencia y protección de migrantes </a:t>
            </a:r>
            <a:r>
              <a:rPr lang="es-CR" sz="24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vulnerables.</a:t>
            </a:r>
            <a:endParaRPr lang="es-CR" sz="1400" b="1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Centro de Recepción de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Lampedusa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>
              <a:defRPr/>
            </a:pPr>
            <a:r>
              <a:rPr lang="es-CR" sz="22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equisito previo a la detención que se tome una </a:t>
            </a: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placa de manos 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para identificar niños y niñas y un </a:t>
            </a: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examen físico 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 mujeres y niños para identificar </a:t>
            </a: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violencia sexual.</a:t>
            </a:r>
          </a:p>
          <a:p>
            <a:pPr>
              <a:defRPr/>
            </a:pPr>
            <a:r>
              <a:rPr lang="es-CR" sz="22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Save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es-CR" sz="22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the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es-CR" sz="22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Children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da seguimiento a los casos de </a:t>
            </a:r>
            <a:r>
              <a:rPr lang="es-CR" sz="22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niñ@s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</a:t>
            </a:r>
          </a:p>
          <a:p>
            <a:pPr>
              <a:defRPr/>
            </a:pP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OIM y ACNUR tienen </a:t>
            </a: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acceso a los centros de detención 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para brindar información a las personas migrantes.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</a:p>
          <a:p>
            <a:pPr>
              <a:defRPr/>
            </a:pP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OIM informa sobre 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legislación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y sobre las posibilidades existentes de 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retorno voluntario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y el ACNUR sobre las opciones existentes para brindar 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protección internacional 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 quien la necesita. Para ello, emplean traductores.</a:t>
            </a:r>
            <a:endParaRPr lang="es-CR" sz="22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5254A3-1420-4118-91A0-7E0C8AF6DA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25962"/>
          </a:xfrm>
        </p:spPr>
        <p:txBody>
          <a:bodyPr/>
          <a:lstStyle/>
          <a:p>
            <a:pPr algn="ctr">
              <a:defRPr/>
            </a:pPr>
            <a:endParaRPr lang="es-CR" sz="16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s-CR" sz="4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</a:t>
            </a:r>
            <a:r>
              <a:rPr lang="es-CR" sz="44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que responden a los desafíos relacionados con </a:t>
            </a:r>
            <a:r>
              <a:rPr lang="es-CR" sz="4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 </a:t>
            </a:r>
            <a:r>
              <a:rPr lang="es-CR" sz="44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naturaleza de estos flujos</a:t>
            </a:r>
            <a:endParaRPr lang="es-CR" sz="44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63068D-7AD7-478C-BD04-FB514B2D43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3200" b="1" smtClean="0">
                <a:latin typeface="Gill Sans MT" pitchFamily="34" charset="0"/>
              </a:rPr>
              <a:t>Respuestas relacionadas con naturaleza de flujos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para prevenir estos flujos.</a:t>
            </a:r>
          </a:p>
          <a:p>
            <a:pPr marL="0" indent="0" algn="just">
              <a:buFontTx/>
              <a:buNone/>
              <a:defRPr/>
            </a:pPr>
            <a:endParaRPr lang="es-CR" sz="2800" b="1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B9FB-E2EC-4A28-82D0-24FCA234DE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8313" y="1989138"/>
            <a:ext cx="8064500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s-CR" sz="8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Reglamento (CE) n º 377/20041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crea una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Red de Enlace entre Funcionarios de Inmigración.- </a:t>
            </a:r>
            <a:r>
              <a:rPr lang="es-CR" sz="24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red de asesores en documentación que apoya en controles de documentación, capacitación y recopilación de información sobre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sobre documentos, rutas, traficantes y tratantes. Costos son compartidos.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s-ES" sz="2400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CR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Decisión 2005/267/CE</a:t>
            </a:r>
            <a:r>
              <a:rPr lang="es-CR" sz="24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creó en Internet una </a:t>
            </a:r>
            <a:r>
              <a:rPr lang="es-CR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red segura de información y coordinación para el intercambio de información </a:t>
            </a:r>
            <a:r>
              <a:rPr lang="es-CR" sz="24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sobre migración irregular.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3200" b="1" smtClean="0">
                <a:latin typeface="Gill Sans MT" pitchFamily="34" charset="0"/>
              </a:rPr>
              <a:t>Respuestas relacionadas con naturaleza de flujos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para prevenir estos flujos.</a:t>
            </a:r>
          </a:p>
          <a:p>
            <a:pPr marL="0" indent="0" algn="just">
              <a:buFontTx/>
              <a:buNone/>
              <a:defRPr/>
            </a:pPr>
            <a:endParaRPr lang="es-CR" sz="2800" b="1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5F510F-605D-4D97-9F3B-F85B1BD6A0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8313" y="2125663"/>
            <a:ext cx="80645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Grupo de Trabajo sobre Fronteras o documentos falsos - Comisión mixta (UE - Islandia / Liechtenstein / Noruega / Suiza)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. Desde un nivel más político y de incidencia, da seguimiento a los acuerdos de la red. </a:t>
            </a:r>
            <a:r>
              <a:rPr lang="es-CR" sz="22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Da seguimiento al uso de los recursos del </a:t>
            </a:r>
            <a:r>
              <a:rPr lang="es-CR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Fondo para las Fronteras Exteriores. </a:t>
            </a:r>
          </a:p>
          <a:p>
            <a:pPr>
              <a:defRPr/>
            </a:pPr>
            <a:endParaRPr lang="es-CR" sz="2200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Tiene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incidencia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en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cuatro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áreas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muy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importantes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homologación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de visas.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cumplimiento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de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acuerdos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de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devolución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homologación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de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normas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y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protocolos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para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prevenir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,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sancionar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y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combatir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la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trata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de personas y el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tráfico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ilícito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de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migrantes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.</a:t>
            </a:r>
            <a:endParaRPr lang="es-CR" sz="22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endParaRPr lang="en-US" sz="2200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endParaRPr lang="es-CR" sz="2200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3200" b="1" smtClean="0">
                <a:latin typeface="Gill Sans MT" pitchFamily="34" charset="0"/>
              </a:rPr>
              <a:t>Respuestas relacionadas con naturaleza de flujos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que promueven su reubicación hacia un tercer país</a:t>
            </a:r>
          </a:p>
          <a:p>
            <a:pPr marL="0" indent="0" algn="just">
              <a:buFontTx/>
              <a:buNone/>
              <a:defRPr/>
            </a:pPr>
            <a:endParaRPr lang="es-CR" sz="2400" b="1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No se han ubicado buenas prácticas de este tipo.</a:t>
            </a:r>
          </a:p>
          <a:p>
            <a:pPr marL="0" indent="0" algn="just">
              <a:buFontTx/>
              <a:buNone/>
              <a:defRPr/>
            </a:pPr>
            <a:endParaRPr lang="es-CR" sz="1200" b="1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Una de las experiencias más conocidas y criticables es el </a:t>
            </a: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Tratado de </a:t>
            </a:r>
            <a:r>
              <a:rPr lang="es-CR" sz="28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Bengasi</a:t>
            </a: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de 2008 entre Italia y Libia, por el cual Libia apoyaba la lucha antinmigración de Italia y aceptaba el retorno de migrantes que habían transitado por su territorio.</a:t>
            </a:r>
          </a:p>
          <a:p>
            <a:pPr marL="0" indent="0" algn="just">
              <a:buFontTx/>
              <a:buNone/>
              <a:defRPr/>
            </a:pPr>
            <a:endParaRPr lang="es-CR" sz="28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s-CR" sz="2800" b="1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s-CR" sz="2800" b="1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CE83F6-3FC4-4B04-A43F-88A5D1C2D7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3200" b="1" smtClean="0">
                <a:latin typeface="Gill Sans MT" pitchFamily="34" charset="0"/>
              </a:rPr>
              <a:t>Respuestas relacionadas con naturaleza de flujos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que promueven su retorno al país de origen.</a:t>
            </a:r>
          </a:p>
          <a:p>
            <a:pPr algn="just">
              <a:defRPr/>
            </a:pPr>
            <a:r>
              <a:rPr lang="es-CR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20 países europeos </a:t>
            </a: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tienen</a:t>
            </a:r>
            <a:r>
              <a:rPr lang="es-CR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programas de retornos voluntarios asistidos.</a:t>
            </a:r>
          </a:p>
          <a:p>
            <a:pPr algn="just">
              <a:defRPr/>
            </a:pP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Acuerdos de readmisión firmados sistemáticamente por la Unión Europea con una serie de países de origen.</a:t>
            </a:r>
          </a:p>
          <a:p>
            <a:pPr algn="just">
              <a:defRPr/>
            </a:pP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Una práctica cuestionable es la de suscribir acuerdos de readmisión con países de tránsito.</a:t>
            </a:r>
          </a:p>
          <a:p>
            <a:pPr algn="just">
              <a:defRPr/>
            </a:pP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FRONTEX </a:t>
            </a:r>
            <a:r>
              <a:rPr lang="en-US" sz="27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organiza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operaciones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conjuntas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de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retorno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</a:t>
            </a:r>
            <a:endParaRPr lang="es-CR" sz="2700" b="1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s-CR" sz="2700" b="1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s-CR" sz="2700" b="1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07CD9E-5483-4829-9965-CD66055426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3200" b="1" smtClean="0">
                <a:latin typeface="Gill Sans MT" pitchFamily="34" charset="0"/>
              </a:rPr>
              <a:t>Índice de la presentación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Introducción. </a:t>
            </a:r>
          </a:p>
          <a:p>
            <a:pPr>
              <a:defRPr/>
            </a:pPr>
            <a:r>
              <a:rPr lang="es-CR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Caracterización de las prácticas identificadas.</a:t>
            </a:r>
          </a:p>
          <a:p>
            <a:pPr>
              <a:defRPr/>
            </a:pPr>
            <a:r>
              <a:rPr lang="es-CR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Experiencias que encaran desafíos relacionados con las características de las personas.</a:t>
            </a:r>
          </a:p>
          <a:p>
            <a:pPr>
              <a:defRPr/>
            </a:pPr>
            <a:r>
              <a:rPr lang="es-CR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Experiencias que encaran desafíos relacionados con la naturaleza del flujo.</a:t>
            </a:r>
          </a:p>
          <a:p>
            <a:pPr>
              <a:defRPr/>
            </a:pPr>
            <a:endParaRPr lang="es-CR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5735AB-3935-41CA-A6A3-9623A55C7A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F577DB-E609-4D02-A64E-1A0482FDA88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84538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CR" sz="7200" b="1" smtClean="0">
                <a:solidFill>
                  <a:srgbClr val="000066"/>
                </a:solidFill>
                <a:latin typeface="Gill Sans MT" pitchFamily="34" charset="0"/>
              </a:rPr>
              <a:t>¡Gracias</a:t>
            </a:r>
            <a:r>
              <a:rPr lang="tr-TR" sz="7200" b="1" smtClean="0">
                <a:solidFill>
                  <a:srgbClr val="000066"/>
                </a:solidFill>
                <a:latin typeface="Gill Sans MT" pitchFamily="34" charset="0"/>
              </a:rPr>
              <a:t>!</a:t>
            </a:r>
            <a:endParaRPr lang="es-CR" sz="7200" b="1" smtClean="0">
              <a:solidFill>
                <a:srgbClr val="000066"/>
              </a:solidFill>
              <a:latin typeface="Gill Sans MT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s-CR" sz="2000" b="1" smtClean="0">
                <a:solidFill>
                  <a:srgbClr val="000066"/>
                </a:solidFill>
                <a:latin typeface="Gill Sans MT" pitchFamily="34" charset="0"/>
                <a:hlinkClick r:id="rId3"/>
              </a:rPr>
              <a:t>sgutierrez@iom.int</a:t>
            </a:r>
            <a:endParaRPr lang="es-CR" sz="2000" b="1" smtClean="0">
              <a:solidFill>
                <a:srgbClr val="000066"/>
              </a:solidFill>
              <a:latin typeface="Gill Sans MT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sz="2000" b="1" smtClean="0">
              <a:solidFill>
                <a:srgbClr val="000066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s-CR" sz="54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s-CR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Caracterización de las prácticas identificadas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C3C6CE-2D47-4A8A-9A6D-4E38ED91DC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3200" b="1" smtClean="0">
                <a:latin typeface="Gill Sans MT" pitchFamily="34" charset="0"/>
              </a:rPr>
              <a:t>Caracterización de las prácticas identificadas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452596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 partir de una investigación sobre experiencias existentes, se identificaron como buenas prácticas aquéllas que: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Parten de un </a:t>
            </a:r>
            <a:r>
              <a:rPr lang="es-CR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enfoque comprehensivo </a:t>
            </a: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de lo que es la gestión migratoria.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7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</a:t>
            </a:r>
            <a:r>
              <a:rPr lang="es-CR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econocen la soberanía </a:t>
            </a: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del Estado en materia de gestión migratoria y a su vez la </a:t>
            </a:r>
            <a:r>
              <a:rPr lang="es-CR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obligación estatal </a:t>
            </a: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de ser garantes de los </a:t>
            </a:r>
            <a:r>
              <a:rPr lang="es-CR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DDHH</a:t>
            </a: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es-CR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Ayudan a resolver los retos </a:t>
            </a: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que plantean este tipo de flujos para los Estados.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7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</a:t>
            </a: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lantean </a:t>
            </a:r>
            <a:r>
              <a:rPr lang="es-CR" sz="27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soluciones reales </a:t>
            </a:r>
            <a:r>
              <a:rPr lang="es-CR" sz="27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para Estados y migrantes.</a:t>
            </a:r>
          </a:p>
          <a:p>
            <a:pPr algn="just">
              <a:defRPr/>
            </a:pPr>
            <a:endParaRPr lang="es-CR" sz="27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7B0666-78F2-4380-8F83-26DC67BB5C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3200" b="1" smtClean="0">
                <a:latin typeface="Gill Sans MT" pitchFamily="34" charset="0"/>
              </a:rPr>
              <a:t>Caracterización de las prácticas identificadas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prácticas identificadas dan respuestas a desafíos relacionados:</a:t>
            </a:r>
          </a:p>
          <a:p>
            <a:pPr marL="273050" indent="-273050" algn="just">
              <a:buFontTx/>
              <a:buAutoNum type="alphaLcPeriod"/>
              <a:tabLst>
                <a:tab pos="273050" algn="l"/>
              </a:tabLst>
              <a:defRPr/>
            </a:pP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Con las </a:t>
            </a:r>
            <a:r>
              <a:rPr lang="es-CR" sz="26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características personales</a:t>
            </a: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</a:t>
            </a:r>
          </a:p>
          <a:p>
            <a:pPr marL="273050" indent="-273050" algn="just">
              <a:buFontTx/>
              <a:buAutoNum type="alphaLcPeriod"/>
              <a:tabLst>
                <a:tab pos="273050" algn="l"/>
              </a:tabLst>
              <a:defRPr/>
            </a:pPr>
            <a:r>
              <a:rPr lang="es-CR" sz="26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</a:t>
            </a: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on la </a:t>
            </a:r>
            <a:r>
              <a:rPr lang="es-CR" sz="26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naturaleza de los flujos.</a:t>
            </a:r>
          </a:p>
          <a:p>
            <a:pPr marL="0" indent="0" algn="just">
              <a:buFontTx/>
              <a:buNone/>
              <a:defRPr/>
            </a:pP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prácticas que responden a los desafíos relacionados con las </a:t>
            </a:r>
            <a:r>
              <a:rPr lang="es-CR" sz="26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características personales</a:t>
            </a: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, son de 3 tipos: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6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que identifican a personas </a:t>
            </a: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“riesgosas</a:t>
            </a:r>
            <a:r>
              <a:rPr lang="es-CR" sz="26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”.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que brindan </a:t>
            </a:r>
            <a:r>
              <a:rPr lang="es-CR" sz="26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auxilio humanitario</a:t>
            </a: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6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que identifican perfiles y responden a las </a:t>
            </a:r>
            <a:r>
              <a:rPr lang="es-CR" sz="26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necesidades de asistencia y protección de migrantes vulnerables.</a:t>
            </a:r>
          </a:p>
          <a:p>
            <a:pPr marL="514350" indent="-514350" algn="just">
              <a:buFontTx/>
              <a:buAutoNum type="arabicPeriod"/>
              <a:defRPr/>
            </a:pPr>
            <a:endParaRPr lang="es-CR" sz="26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endParaRPr lang="es-CR" sz="26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B5BDDC-5CB3-4CEF-9E35-2475B4B3A9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3200" b="1" smtClean="0">
                <a:latin typeface="Gill Sans MT" pitchFamily="34" charset="0"/>
              </a:rPr>
              <a:t>Caracterización de las prácticas identificadas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prácticas que dan respuesta a los desafíos relacionados con la naturaleza de estos flujos, son principalmente, de </a:t>
            </a: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tres</a:t>
            </a: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tipos:</a:t>
            </a:r>
          </a:p>
          <a:p>
            <a:pPr marL="0" indent="0" algn="just">
              <a:buFontTx/>
              <a:buNone/>
              <a:defRPr/>
            </a:pPr>
            <a:endParaRPr lang="es-CR" sz="18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</a:t>
            </a:r>
            <a:r>
              <a:rPr lang="es-CR" sz="28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que </a:t>
            </a: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intentan </a:t>
            </a: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prevenir</a:t>
            </a: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estos flujos.</a:t>
            </a:r>
            <a:endParaRPr lang="es-CR" sz="28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que promueven su </a:t>
            </a: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reubicación</a:t>
            </a: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hacia un tercer país distinto al de origen y al de su ubicación.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Las que facilitan su </a:t>
            </a: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retorno</a:t>
            </a:r>
            <a:r>
              <a:rPr lang="es-CR" sz="2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a sus países de origen.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729A0D-D936-4366-8E23-B4B33940B7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algn="ctr">
              <a:defRPr/>
            </a:pPr>
            <a:endParaRPr lang="es-CR" sz="16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s-CR" sz="4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</a:t>
            </a:r>
            <a:r>
              <a:rPr lang="es-CR" sz="44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que responden a los desafíos relacionados con las </a:t>
            </a:r>
            <a:r>
              <a:rPr lang="es-CR" sz="44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características personales</a:t>
            </a:r>
            <a:endParaRPr lang="es-CR" sz="44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BB9756-462F-405B-8908-05BDD356E8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2800" b="1" smtClean="0">
                <a:latin typeface="Gill Sans MT" pitchFamily="34" charset="0"/>
              </a:rPr>
              <a:t>Respuestas a los desafíos relacionados con características de las personas</a:t>
            </a:r>
          </a:p>
        </p:txBody>
      </p:sp>
      <p:sp>
        <p:nvSpPr>
          <p:cNvPr id="5123" name="3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Prácticas que </a:t>
            </a:r>
            <a:r>
              <a:rPr lang="es-CR" sz="22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identifican a personas “peligrosas</a:t>
            </a: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”</a:t>
            </a:r>
          </a:p>
          <a:p>
            <a:pPr marL="0" indent="0" algn="just">
              <a:buFontTx/>
              <a:buNone/>
              <a:defRPr/>
            </a:pPr>
            <a:endParaRPr lang="es-CR" sz="1200" b="1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273050" indent="-273050">
              <a:buFont typeface="+mj-lt"/>
              <a:buAutoNum type="arabicPeriod"/>
              <a:defRPr/>
            </a:pP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Red de Enlace entre Funcionarios de 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Inmigración creada por el Reglamento </a:t>
            </a: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(CE) n º 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377/20041.-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crea 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una 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red de asesores que apoya en la recopilación de información sobre 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tratantes, traficantes y personas peligrosas. La red está encargada también de 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capacitar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a cónsules, aerolíneas y autoridades locales sobre 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técnicas de entrevista y perfiles 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de tratantes y traficantes.</a:t>
            </a:r>
          </a:p>
          <a:p>
            <a:pPr marL="273050" indent="-273050">
              <a:buFontTx/>
              <a:buNone/>
              <a:defRPr/>
            </a:pPr>
            <a:endParaRPr lang="es-ES" sz="12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  <a:p>
            <a:pPr marL="273050" indent="-273050">
              <a:buFontTx/>
              <a:buAutoNum type="arabicPeriod" startAt="2"/>
              <a:tabLst>
                <a:tab pos="450850" algn="l"/>
              </a:tabLst>
              <a:defRPr/>
            </a:pP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Agencia Europea para la Gestión de las Fronteras Exteriores (</a:t>
            </a:r>
            <a:r>
              <a:rPr lang="es-CR" sz="22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Frontex</a:t>
            </a: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).-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creada en </a:t>
            </a:r>
            <a:r>
              <a:rPr lang="es-CR" sz="22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2005 con 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sede </a:t>
            </a:r>
            <a:r>
              <a:rPr lang="es-CR" sz="22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en 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Polonia</a:t>
            </a:r>
            <a:r>
              <a:rPr lang="es-CR" sz="22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 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Tiene </a:t>
            </a:r>
            <a:r>
              <a:rPr lang="es-CR" sz="22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272 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funcionarios. La </a:t>
            </a:r>
            <a:r>
              <a:rPr lang="es-CR" sz="22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responsabilidad del control de las fronteras 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es de cada país, </a:t>
            </a:r>
            <a:r>
              <a:rPr lang="es-CR" sz="2200" b="1" dirty="0" err="1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Frontex</a:t>
            </a:r>
            <a:r>
              <a:rPr lang="es-CR" sz="2200" b="1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fortalece la seguridad fronteriza</a:t>
            </a:r>
            <a:r>
              <a:rPr lang="es-CR" sz="22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, garantizando la </a:t>
            </a:r>
            <a:r>
              <a:rPr lang="es-CR" sz="2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coordinación y dando seguimiento a acuerdos</a:t>
            </a:r>
            <a:r>
              <a:rPr lang="es-CR" sz="22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.</a:t>
            </a:r>
            <a:endParaRPr lang="es-ES" sz="2200" dirty="0" smtClean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3C5F45-1985-47FC-A26D-0FBE241BF2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A178E-00FB-4A02-8D13-602B6C201C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7373937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124075" y="4221163"/>
            <a:ext cx="1439863" cy="122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10" name="Oval 9"/>
          <p:cNvSpPr/>
          <p:nvPr/>
        </p:nvSpPr>
        <p:spPr>
          <a:xfrm>
            <a:off x="3419475" y="4221163"/>
            <a:ext cx="1439863" cy="122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M - General Presentation for American law students_June 17">
  <a:themeElements>
    <a:clrScheme name="IOM - General Presentation for American law students_June 1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OM - General Presentation for American law students_June 1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OM - General Presentation for American law students_June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IOM Presentation Template</Template>
  <TotalTime>8559</TotalTime>
  <Words>1140</Words>
  <Application>Microsoft Office PowerPoint</Application>
  <PresentationFormat>On-screen Show (4:3)</PresentationFormat>
  <Paragraphs>135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IOM - General Presentation for American law students_June 17</vt:lpstr>
      <vt:lpstr>PowerPoint Presentation</vt:lpstr>
      <vt:lpstr>Índice de la presentación</vt:lpstr>
      <vt:lpstr>PowerPoint Presentation</vt:lpstr>
      <vt:lpstr>Caracterización de las prácticas identificadas</vt:lpstr>
      <vt:lpstr>Caracterización de las prácticas identificadas</vt:lpstr>
      <vt:lpstr>Caracterización de las prácticas identificadas</vt:lpstr>
      <vt:lpstr>PowerPoint Presentation</vt:lpstr>
      <vt:lpstr>Respuestas a los desafíos relacionados con características de las personas</vt:lpstr>
      <vt:lpstr>PowerPoint Presentation</vt:lpstr>
      <vt:lpstr>Respuestas a los desafíos relacionados con características de las personas</vt:lpstr>
      <vt:lpstr>Respuestas a los desafíos relacionados con características de las personas</vt:lpstr>
      <vt:lpstr>Respuestas a los desafíos relacionados con características de las personas</vt:lpstr>
      <vt:lpstr>Respuestas a los desafíos relacionados con características de las personas</vt:lpstr>
      <vt:lpstr>Respuestas a los desafíos relacionados con características de las personas</vt:lpstr>
      <vt:lpstr>PowerPoint Presentation</vt:lpstr>
      <vt:lpstr>Respuestas relacionadas con naturaleza de flujos</vt:lpstr>
      <vt:lpstr>Respuestas relacionadas con naturaleza de flujos</vt:lpstr>
      <vt:lpstr>Respuestas relacionadas con naturaleza de flujos</vt:lpstr>
      <vt:lpstr>Respuestas relacionadas con naturaleza de flujos</vt:lpstr>
      <vt:lpstr>PowerPoint Presentation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Hasmig SCHAEFFER</dc:creator>
  <cp:lastModifiedBy>CON Ana Paola</cp:lastModifiedBy>
  <cp:revision>251</cp:revision>
  <dcterms:created xsi:type="dcterms:W3CDTF">2007-09-10T09:33:41Z</dcterms:created>
  <dcterms:modified xsi:type="dcterms:W3CDTF">2017-03-03T20:10:28Z</dcterms:modified>
</cp:coreProperties>
</file>