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4" r:id="rId3"/>
    <p:sldId id="270" r:id="rId4"/>
    <p:sldId id="259" r:id="rId5"/>
    <p:sldId id="265" r:id="rId6"/>
    <p:sldId id="258" r:id="rId7"/>
    <p:sldId id="274" r:id="rId8"/>
    <p:sldId id="272" r:id="rId9"/>
    <p:sldId id="262" r:id="rId10"/>
    <p:sldId id="275" r:id="rId11"/>
    <p:sldId id="263" r:id="rId12"/>
    <p:sldId id="266" r:id="rId13"/>
    <p:sldId id="282" r:id="rId14"/>
    <p:sldId id="273" r:id="rId15"/>
    <p:sldId id="267" r:id="rId16"/>
  </p:sldIdLst>
  <p:sldSz cx="9144000" cy="6858000" type="screen4x3"/>
  <p:notesSz cx="6662738" cy="9926638"/>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Susan Gabrielle" initials="RSG" lastIdx="3" clrIdx="0">
    <p:extLst>
      <p:ext uri="{19B8F6BF-5375-455C-9EA6-DF929625EA0E}">
        <p15:presenceInfo xmlns:p15="http://schemas.microsoft.com/office/powerpoint/2012/main" userId="S-1-5-21-4064896599-1321994828-1977553258-57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A1C1"/>
    <a:srgbClr val="EE8D2E"/>
    <a:srgbClr val="F5C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76" autoAdjust="0"/>
    <p:restoredTop sz="76923" autoAdjust="0"/>
  </p:normalViewPr>
  <p:slideViewPr>
    <p:cSldViewPr>
      <p:cViewPr varScale="1">
        <p:scale>
          <a:sx n="50" d="100"/>
          <a:sy n="50" d="100"/>
        </p:scale>
        <p:origin x="24" y="28"/>
      </p:cViewPr>
      <p:guideLst>
        <p:guide orient="horz" pos="2160"/>
        <p:guide pos="2880"/>
      </p:guideLst>
    </p:cSldViewPr>
  </p:slideViewPr>
  <p:notesTextViewPr>
    <p:cViewPr>
      <p:scale>
        <a:sx n="75" d="100"/>
        <a:sy n="75" d="100"/>
      </p:scale>
      <p:origin x="0" y="0"/>
    </p:cViewPr>
  </p:notesTextViewPr>
  <p:notesViewPr>
    <p:cSldViewPr>
      <p:cViewPr varScale="1">
        <p:scale>
          <a:sx n="83" d="100"/>
          <a:sy n="83" d="100"/>
        </p:scale>
        <p:origin x="-1992" y="-72"/>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5339026524108514E-2"/>
          <c:y val="9.2284634334301327E-2"/>
          <c:w val="0.96932194695178298"/>
          <c:h val="0.73042961047325961"/>
        </c:manualLayout>
      </c:layout>
      <c:barChart>
        <c:barDir val="col"/>
        <c:grouping val="clustered"/>
        <c:varyColors val="0"/>
        <c:ser>
          <c:idx val="0"/>
          <c:order val="0"/>
          <c:tx>
            <c:strRef>
              <c:f>Sheet1!$C$24</c:f>
              <c:strCache>
                <c:ptCount val="1"/>
                <c:pt idx="0">
                  <c:v>Canada</c:v>
                </c:pt>
              </c:strCache>
            </c:strRef>
          </c:tx>
          <c:invertIfNegative val="0"/>
          <c:dLbls>
            <c:spPr>
              <a:noFill/>
              <a:ln>
                <a:noFill/>
              </a:ln>
              <a:effectLst/>
            </c:spPr>
            <c:txPr>
              <a:bodyPr wrap="square" lIns="38100" tIns="19050" rIns="38100" bIns="19050" anchor="ctr">
                <a:spAutoFit/>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Sheet1!$B$25:$B$31</c:f>
              <c:strCache>
                <c:ptCount val="7"/>
                <c:pt idx="0">
                  <c:v>Belice</c:v>
                </c:pt>
                <c:pt idx="1">
                  <c:v>Costa Rica</c:v>
                </c:pt>
                <c:pt idx="2">
                  <c:v>El Salvador</c:v>
                </c:pt>
                <c:pt idx="3">
                  <c:v>Guatemala</c:v>
                </c:pt>
                <c:pt idx="4">
                  <c:v>Honduras</c:v>
                </c:pt>
                <c:pt idx="5">
                  <c:v>Nicaragua</c:v>
                </c:pt>
                <c:pt idx="6">
                  <c:v>Panamá </c:v>
                </c:pt>
              </c:strCache>
            </c:strRef>
          </c:cat>
          <c:val>
            <c:numRef>
              <c:f>Sheet1!$C$25:$C$31</c:f>
              <c:numCache>
                <c:formatCode>_(* #,##0_);_(* \(#,##0\);_(* "-"??_);_(@_)</c:formatCode>
                <c:ptCount val="7"/>
                <c:pt idx="0">
                  <c:v>1129</c:v>
                </c:pt>
                <c:pt idx="1">
                  <c:v>2581</c:v>
                </c:pt>
                <c:pt idx="2">
                  <c:v>24075</c:v>
                </c:pt>
                <c:pt idx="3">
                  <c:v>8559</c:v>
                </c:pt>
                <c:pt idx="4">
                  <c:v>3639</c:v>
                </c:pt>
                <c:pt idx="5">
                  <c:v>5371</c:v>
                </c:pt>
                <c:pt idx="6">
                  <c:v>1412</c:v>
                </c:pt>
              </c:numCache>
            </c:numRef>
          </c:val>
          <c:extLst>
            <c:ext xmlns:c16="http://schemas.microsoft.com/office/drawing/2014/chart" uri="{C3380CC4-5D6E-409C-BE32-E72D297353CC}">
              <c16:uniqueId val="{00000000-C27A-47BE-852C-8F2C6949EED2}"/>
            </c:ext>
          </c:extLst>
        </c:ser>
        <c:ser>
          <c:idx val="1"/>
          <c:order val="1"/>
          <c:tx>
            <c:strRef>
              <c:f>Sheet1!$D$24</c:f>
              <c:strCache>
                <c:ptCount val="1"/>
                <c:pt idx="0">
                  <c:v>EEUU</c:v>
                </c:pt>
              </c:strCache>
            </c:strRef>
          </c:tx>
          <c:invertIfNegative val="0"/>
          <c:dLbls>
            <c:spPr>
              <a:noFill/>
              <a:ln>
                <a:noFill/>
              </a:ln>
              <a:effectLst/>
            </c:spPr>
            <c:txPr>
              <a:bodyPr/>
              <a:lstStyle/>
              <a:p>
                <a:pPr>
                  <a:defRPr sz="1400" b="1" baseline="0">
                    <a:solidFill>
                      <a:srgbClr val="EE8D2E"/>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Sheet1!$B$25:$B$31</c:f>
              <c:strCache>
                <c:ptCount val="7"/>
                <c:pt idx="0">
                  <c:v>Belice</c:v>
                </c:pt>
                <c:pt idx="1">
                  <c:v>Costa Rica</c:v>
                </c:pt>
                <c:pt idx="2">
                  <c:v>El Salvador</c:v>
                </c:pt>
                <c:pt idx="3">
                  <c:v>Guatemala</c:v>
                </c:pt>
                <c:pt idx="4">
                  <c:v>Honduras</c:v>
                </c:pt>
                <c:pt idx="5">
                  <c:v>Nicaragua</c:v>
                </c:pt>
                <c:pt idx="6">
                  <c:v>Panamá </c:v>
                </c:pt>
              </c:strCache>
            </c:strRef>
          </c:cat>
          <c:val>
            <c:numRef>
              <c:f>Sheet1!$D$25:$D$31</c:f>
              <c:numCache>
                <c:formatCode>_(* #,##0_);_(* \(#,##0\);_(* "-"??_);_(@_)</c:formatCode>
                <c:ptCount val="7"/>
                <c:pt idx="0">
                  <c:v>29215</c:v>
                </c:pt>
                <c:pt idx="1">
                  <c:v>51589</c:v>
                </c:pt>
                <c:pt idx="2">
                  <c:v>632554</c:v>
                </c:pt>
                <c:pt idx="3">
                  <c:v>440248</c:v>
                </c:pt>
                <c:pt idx="4">
                  <c:v>305995</c:v>
                </c:pt>
                <c:pt idx="5">
                  <c:v>135386</c:v>
                </c:pt>
                <c:pt idx="6">
                  <c:v>55056</c:v>
                </c:pt>
              </c:numCache>
            </c:numRef>
          </c:val>
          <c:extLst>
            <c:ext xmlns:c16="http://schemas.microsoft.com/office/drawing/2014/chart" uri="{C3380CC4-5D6E-409C-BE32-E72D297353CC}">
              <c16:uniqueId val="{00000001-C27A-47BE-852C-8F2C6949EED2}"/>
            </c:ext>
          </c:extLst>
        </c:ser>
        <c:ser>
          <c:idx val="2"/>
          <c:order val="2"/>
          <c:tx>
            <c:strRef>
              <c:f>Sheet1!$E$24</c:f>
              <c:strCache>
                <c:ptCount val="1"/>
                <c:pt idx="0">
                  <c:v>México </c:v>
                </c:pt>
              </c:strCache>
            </c:strRef>
          </c:tx>
          <c:invertIfNegative val="0"/>
          <c:dLbls>
            <c:spPr>
              <a:noFill/>
              <a:ln>
                <a:noFill/>
              </a:ln>
              <a:effectLst/>
            </c:spPr>
            <c:txPr>
              <a:bodyPr wrap="square" lIns="38100" tIns="19050" rIns="38100" bIns="19050" anchor="ctr">
                <a:spAutoFit/>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Sheet1!$B$25:$B$31</c:f>
              <c:strCache>
                <c:ptCount val="7"/>
                <c:pt idx="0">
                  <c:v>Belice</c:v>
                </c:pt>
                <c:pt idx="1">
                  <c:v>Costa Rica</c:v>
                </c:pt>
                <c:pt idx="2">
                  <c:v>El Salvador</c:v>
                </c:pt>
                <c:pt idx="3">
                  <c:v>Guatemala</c:v>
                </c:pt>
                <c:pt idx="4">
                  <c:v>Honduras</c:v>
                </c:pt>
                <c:pt idx="5">
                  <c:v>Nicaragua</c:v>
                </c:pt>
                <c:pt idx="6">
                  <c:v>Panamá </c:v>
                </c:pt>
              </c:strCache>
            </c:strRef>
          </c:cat>
          <c:val>
            <c:numRef>
              <c:f>Sheet1!$E$25:$E$31</c:f>
              <c:numCache>
                <c:formatCode>_(* #,##0_);_(* \(#,##0\);_(* "-"??_);_(@_)</c:formatCode>
                <c:ptCount val="7"/>
                <c:pt idx="0">
                  <c:v>1690</c:v>
                </c:pt>
                <c:pt idx="1">
                  <c:v>1344</c:v>
                </c:pt>
                <c:pt idx="2">
                  <c:v>5262</c:v>
                </c:pt>
                <c:pt idx="3">
                  <c:v>28086</c:v>
                </c:pt>
                <c:pt idx="4">
                  <c:v>7375</c:v>
                </c:pt>
                <c:pt idx="5">
                  <c:v>2876</c:v>
                </c:pt>
                <c:pt idx="6">
                  <c:v>901</c:v>
                </c:pt>
              </c:numCache>
            </c:numRef>
          </c:val>
          <c:extLst>
            <c:ext xmlns:c16="http://schemas.microsoft.com/office/drawing/2014/chart" uri="{C3380CC4-5D6E-409C-BE32-E72D297353CC}">
              <c16:uniqueId val="{00000002-C27A-47BE-852C-8F2C6949EED2}"/>
            </c:ext>
          </c:extLst>
        </c:ser>
        <c:dLbls>
          <c:showLegendKey val="0"/>
          <c:showVal val="1"/>
          <c:showCatName val="0"/>
          <c:showSerName val="0"/>
          <c:showPercent val="0"/>
          <c:showBubbleSize val="0"/>
        </c:dLbls>
        <c:gapWidth val="150"/>
        <c:overlap val="-25"/>
        <c:axId val="305170976"/>
        <c:axId val="305169800"/>
      </c:barChart>
      <c:catAx>
        <c:axId val="305170976"/>
        <c:scaling>
          <c:orientation val="minMax"/>
        </c:scaling>
        <c:delete val="0"/>
        <c:axPos val="b"/>
        <c:numFmt formatCode="General" sourceLinked="0"/>
        <c:majorTickMark val="none"/>
        <c:minorTickMark val="none"/>
        <c:tickLblPos val="nextTo"/>
        <c:txPr>
          <a:bodyPr/>
          <a:lstStyle/>
          <a:p>
            <a:pPr>
              <a:defRPr sz="1400" b="1" baseline="0"/>
            </a:pPr>
            <a:endParaRPr lang="en-US"/>
          </a:p>
        </c:txPr>
        <c:crossAx val="305169800"/>
        <c:crosses val="autoZero"/>
        <c:auto val="1"/>
        <c:lblAlgn val="ctr"/>
        <c:lblOffset val="100"/>
        <c:noMultiLvlLbl val="0"/>
      </c:catAx>
      <c:valAx>
        <c:axId val="305169800"/>
        <c:scaling>
          <c:orientation val="minMax"/>
        </c:scaling>
        <c:delete val="1"/>
        <c:axPos val="l"/>
        <c:numFmt formatCode="_(* #,##0_);_(* \(#,##0\);_(* &quot;-&quot;??_);_(@_)" sourceLinked="1"/>
        <c:majorTickMark val="none"/>
        <c:minorTickMark val="none"/>
        <c:tickLblPos val="nextTo"/>
        <c:crossAx val="305170976"/>
        <c:crosses val="autoZero"/>
        <c:crossBetween val="between"/>
      </c:valAx>
    </c:plotArea>
    <c:legend>
      <c:legendPos val="t"/>
      <c:legendEntry>
        <c:idx val="0"/>
        <c:txPr>
          <a:bodyPr/>
          <a:lstStyle/>
          <a:p>
            <a:pPr>
              <a:defRPr sz="1400" b="1" baseline="0"/>
            </a:pPr>
            <a:endParaRPr lang="en-US"/>
          </a:p>
        </c:txPr>
      </c:legendEntry>
      <c:legendEntry>
        <c:idx val="1"/>
        <c:txPr>
          <a:bodyPr/>
          <a:lstStyle/>
          <a:p>
            <a:pPr>
              <a:defRPr sz="1400" b="1" baseline="0"/>
            </a:pPr>
            <a:endParaRPr lang="en-US"/>
          </a:p>
        </c:txPr>
      </c:legendEntry>
      <c:legendEntry>
        <c:idx val="2"/>
        <c:txPr>
          <a:bodyPr/>
          <a:lstStyle/>
          <a:p>
            <a:pPr>
              <a:defRPr sz="1400" b="1" baseline="0"/>
            </a:pPr>
            <a:endParaRPr lang="en-US"/>
          </a:p>
        </c:txPr>
      </c:legendEntry>
      <c:overlay val="0"/>
      <c:txPr>
        <a:bodyPr/>
        <a:lstStyle/>
        <a:p>
          <a:pPr>
            <a:defRPr sz="1400" b="1" baseline="0"/>
          </a:pPr>
          <a:endParaRPr lang="en-US"/>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7-09-18T15:51:50.239" idx="1">
    <p:pos x="5059" y="3402"/>
    <p:text>No se si tiene un nombre formal?</p:text>
    <p:extLst>
      <p:ext uri="{C676402C-5697-4E1C-873F-D02D1690AC5C}">
        <p15:threadingInfo xmlns:p15="http://schemas.microsoft.com/office/powerpoint/2012/main" timeZoneBias="360"/>
      </p:ext>
    </p:extLst>
  </p:cm>
  <p:cm authorId="1" dt="2017-09-18T15:54:20.011" idx="2">
    <p:pos x="1890" y="586"/>
    <p:text>changed to English version</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9-18T15:57:16.276" idx="3">
    <p:pos x="4920" y="896"/>
    <p:text>Creo que tienes que cambiar los nombres en la tabla original</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9ED5375F-0B16-421F-ABA7-2D480F38EF83}" type="datetimeFigureOut">
              <a:rPr lang="es-CR" smtClean="0"/>
              <a:t>18/9/2017</a:t>
            </a:fld>
            <a:endParaRPr lang="es-CR"/>
          </a:p>
        </p:txBody>
      </p:sp>
      <p:sp>
        <p:nvSpPr>
          <p:cNvPr id="4" name="Footer Placeholder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es-CR"/>
          </a:p>
        </p:txBody>
      </p:sp>
      <p:sp>
        <p:nvSpPr>
          <p:cNvPr id="5" name="Slide Number Placeholder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9C8A14F6-53F7-4E6F-8758-14D98CA0C4ED}" type="slidenum">
              <a:rPr lang="es-CR" smtClean="0"/>
              <a:t>‹#›</a:t>
            </a:fld>
            <a:endParaRPr lang="es-CR"/>
          </a:p>
        </p:txBody>
      </p:sp>
    </p:spTree>
    <p:extLst>
      <p:ext uri="{BB962C8B-B14F-4D97-AF65-F5344CB8AC3E}">
        <p14:creationId xmlns:p14="http://schemas.microsoft.com/office/powerpoint/2010/main" val="374677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6652885D-8404-432D-9C71-7C8D87E09116}" type="datetimeFigureOut">
              <a:rPr lang="es-CR" smtClean="0"/>
              <a:t>18/9/2017</a:t>
            </a:fld>
            <a:endParaRPr lang="es-CR"/>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5B4DCB03-FDC1-4B95-8D7E-1174AFA4FAE7}" type="slidenum">
              <a:rPr lang="es-CR" smtClean="0"/>
              <a:t>‹#›</a:t>
            </a:fld>
            <a:endParaRPr lang="es-CR"/>
          </a:p>
        </p:txBody>
      </p:sp>
    </p:spTree>
    <p:extLst>
      <p:ext uri="{BB962C8B-B14F-4D97-AF65-F5344CB8AC3E}">
        <p14:creationId xmlns:p14="http://schemas.microsoft.com/office/powerpoint/2010/main" val="421127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1</a:t>
            </a:fld>
            <a:endParaRPr lang="es-CR"/>
          </a:p>
        </p:txBody>
      </p:sp>
    </p:spTree>
    <p:extLst>
      <p:ext uri="{BB962C8B-B14F-4D97-AF65-F5344CB8AC3E}">
        <p14:creationId xmlns:p14="http://schemas.microsoft.com/office/powerpoint/2010/main" val="58767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B6409A-1621-4DB3-94DA-57C9DB4B2D04}" type="slidenum">
              <a:rPr lang="es-CR" altLang="en-US"/>
              <a:pPr/>
              <a:t>10</a:t>
            </a:fld>
            <a:endParaRPr lang="es-CR" altLang="en-US"/>
          </a:p>
        </p:txBody>
      </p:sp>
      <p:sp>
        <p:nvSpPr>
          <p:cNvPr id="133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3695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Esta propuesta está diseñada para promover política pública de protección y empoderamiento de las mujeres migrantes, es decir, que reduzca las condiciones de vulnerabilidad que enfrentan en todo su ciclo migratorio y que a su vez potencie los impactos positivos de esta migración.   </a:t>
            </a:r>
            <a:endParaRPr lang="es-CR" sz="1200" dirty="0"/>
          </a:p>
          <a:p>
            <a:endParaRPr lang="es-CR" dirty="0"/>
          </a:p>
          <a:p>
            <a:r>
              <a:rPr lang="es-CR" dirty="0" err="1"/>
              <a:t>This</a:t>
            </a:r>
            <a:r>
              <a:rPr lang="es-CR" baseline="0" dirty="0"/>
              <a:t> </a:t>
            </a:r>
            <a:r>
              <a:rPr lang="es-CR" baseline="0" dirty="0" err="1"/>
              <a:t>proposal</a:t>
            </a:r>
            <a:r>
              <a:rPr lang="es-CR" baseline="0" dirty="0"/>
              <a:t> </a:t>
            </a:r>
            <a:r>
              <a:rPr lang="es-CR" baseline="0" dirty="0" err="1"/>
              <a:t>is</a:t>
            </a:r>
            <a:r>
              <a:rPr lang="es-CR" baseline="0" dirty="0"/>
              <a:t> </a:t>
            </a:r>
            <a:r>
              <a:rPr lang="es-CR" baseline="0" dirty="0" err="1"/>
              <a:t>designed</a:t>
            </a:r>
            <a:r>
              <a:rPr lang="es-CR" baseline="0" dirty="0"/>
              <a:t> to </a:t>
            </a:r>
            <a:r>
              <a:rPr lang="es-CR" baseline="0" dirty="0" err="1"/>
              <a:t>promote</a:t>
            </a:r>
            <a:r>
              <a:rPr lang="es-CR" baseline="0" dirty="0"/>
              <a:t> </a:t>
            </a:r>
            <a:r>
              <a:rPr lang="es-CR" baseline="0" dirty="0" err="1"/>
              <a:t>public</a:t>
            </a:r>
            <a:r>
              <a:rPr lang="es-CR" baseline="0" dirty="0"/>
              <a:t> </a:t>
            </a:r>
            <a:r>
              <a:rPr lang="es-CR" baseline="0" dirty="0" err="1"/>
              <a:t>policy</a:t>
            </a:r>
            <a:r>
              <a:rPr lang="es-CR" baseline="0" dirty="0"/>
              <a:t> </a:t>
            </a:r>
            <a:r>
              <a:rPr lang="es-CR" baseline="0" dirty="0" err="1"/>
              <a:t>on</a:t>
            </a:r>
            <a:r>
              <a:rPr lang="es-CR" baseline="0" dirty="0"/>
              <a:t> </a:t>
            </a:r>
            <a:r>
              <a:rPr lang="es-CR" baseline="0" dirty="0" err="1"/>
              <a:t>protection</a:t>
            </a:r>
            <a:r>
              <a:rPr lang="es-CR" baseline="0" dirty="0"/>
              <a:t> and </a:t>
            </a:r>
            <a:r>
              <a:rPr lang="es-CR" baseline="0" dirty="0" err="1"/>
              <a:t>empowerment</a:t>
            </a:r>
            <a:r>
              <a:rPr lang="es-CR" baseline="0" dirty="0"/>
              <a:t> </a:t>
            </a:r>
            <a:r>
              <a:rPr lang="es-CR" baseline="0" dirty="0" err="1"/>
              <a:t>among</a:t>
            </a:r>
            <a:r>
              <a:rPr lang="es-CR" baseline="0" dirty="0"/>
              <a:t> </a:t>
            </a:r>
            <a:r>
              <a:rPr lang="es-CR" baseline="0" dirty="0" err="1"/>
              <a:t>migrant</a:t>
            </a:r>
            <a:r>
              <a:rPr lang="es-CR" baseline="0" dirty="0"/>
              <a:t> </a:t>
            </a:r>
            <a:r>
              <a:rPr lang="es-CR" baseline="0" dirty="0" err="1"/>
              <a:t>women</a:t>
            </a:r>
            <a:r>
              <a:rPr lang="es-CR" baseline="0" dirty="0"/>
              <a:t>; to reduce </a:t>
            </a:r>
            <a:r>
              <a:rPr lang="es-CR" baseline="0" dirty="0" err="1"/>
              <a:t>conditions</a:t>
            </a:r>
            <a:r>
              <a:rPr lang="es-CR" baseline="0" dirty="0"/>
              <a:t> of </a:t>
            </a:r>
            <a:r>
              <a:rPr lang="es-CR" baseline="0" dirty="0" err="1"/>
              <a:t>vulnerability</a:t>
            </a:r>
            <a:r>
              <a:rPr lang="es-CR" baseline="0" dirty="0"/>
              <a:t> </a:t>
            </a:r>
            <a:r>
              <a:rPr lang="es-CR" baseline="0" dirty="0" err="1"/>
              <a:t>that</a:t>
            </a:r>
            <a:r>
              <a:rPr lang="es-CR" baseline="0" dirty="0"/>
              <a:t> </a:t>
            </a:r>
            <a:r>
              <a:rPr lang="es-CR" baseline="0" dirty="0" err="1"/>
              <a:t>they</a:t>
            </a:r>
            <a:r>
              <a:rPr lang="es-CR" baseline="0" dirty="0"/>
              <a:t> </a:t>
            </a:r>
            <a:r>
              <a:rPr lang="es-CR" baseline="0" dirty="0" err="1"/>
              <a:t>face</a:t>
            </a:r>
            <a:r>
              <a:rPr lang="es-CR" baseline="0" dirty="0"/>
              <a:t> </a:t>
            </a:r>
            <a:r>
              <a:rPr lang="es-CR" baseline="0" dirty="0" err="1"/>
              <a:t>throughout</a:t>
            </a:r>
            <a:r>
              <a:rPr lang="es-CR" baseline="0" dirty="0"/>
              <a:t> </a:t>
            </a:r>
            <a:r>
              <a:rPr lang="es-CR" baseline="0" dirty="0" err="1"/>
              <a:t>their</a:t>
            </a:r>
            <a:r>
              <a:rPr lang="es-CR" baseline="0" dirty="0"/>
              <a:t> </a:t>
            </a:r>
            <a:r>
              <a:rPr lang="es-CR" baseline="0" dirty="0" err="1"/>
              <a:t>migratory</a:t>
            </a:r>
            <a:r>
              <a:rPr lang="es-CR" baseline="0" dirty="0"/>
              <a:t> </a:t>
            </a:r>
            <a:r>
              <a:rPr lang="es-CR" baseline="0" dirty="0" err="1"/>
              <a:t>cycle</a:t>
            </a:r>
            <a:r>
              <a:rPr lang="es-CR" baseline="0" dirty="0"/>
              <a:t> and to </a:t>
            </a:r>
            <a:r>
              <a:rPr lang="es-CR" baseline="0" dirty="0" err="1"/>
              <a:t>strenghten</a:t>
            </a:r>
            <a:r>
              <a:rPr lang="es-CR" baseline="0" dirty="0"/>
              <a:t> </a:t>
            </a:r>
            <a:r>
              <a:rPr lang="es-CR" baseline="0" dirty="0" err="1"/>
              <a:t>the</a:t>
            </a:r>
            <a:r>
              <a:rPr lang="es-CR" baseline="0" dirty="0"/>
              <a:t> positive </a:t>
            </a:r>
            <a:r>
              <a:rPr lang="es-CR" baseline="0" dirty="0" err="1"/>
              <a:t>impact</a:t>
            </a:r>
            <a:r>
              <a:rPr lang="es-CR" baseline="0" dirty="0"/>
              <a:t> of </a:t>
            </a:r>
            <a:r>
              <a:rPr lang="es-CR" baseline="0" dirty="0" err="1"/>
              <a:t>their</a:t>
            </a:r>
            <a:r>
              <a:rPr lang="es-CR" baseline="0" dirty="0"/>
              <a:t> </a:t>
            </a:r>
            <a:r>
              <a:rPr lang="es-CR" baseline="0" dirty="0" err="1"/>
              <a:t>migration</a:t>
            </a:r>
            <a:r>
              <a:rPr lang="es-CR" baseline="0" dirty="0"/>
              <a:t>. </a:t>
            </a:r>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11</a:t>
            </a:fld>
            <a:endParaRPr lang="es-CR"/>
          </a:p>
        </p:txBody>
      </p:sp>
    </p:spTree>
    <p:extLst>
      <p:ext uri="{BB962C8B-B14F-4D97-AF65-F5344CB8AC3E}">
        <p14:creationId xmlns:p14="http://schemas.microsoft.com/office/powerpoint/2010/main" val="323556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12</a:t>
            </a:fld>
            <a:endParaRPr lang="es-CR"/>
          </a:p>
        </p:txBody>
      </p:sp>
    </p:spTree>
    <p:extLst>
      <p:ext uri="{BB962C8B-B14F-4D97-AF65-F5344CB8AC3E}">
        <p14:creationId xmlns:p14="http://schemas.microsoft.com/office/powerpoint/2010/main" val="179984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El Salvador, la Ley Especial para la Protección y Desarrollo de la Persona Migrante Salvadoreña y su Familia (Decreto 655), señala la protección a las mujeres migrantes como un grupo vulnerable (artículo 2, inciso d).</a:t>
            </a:r>
          </a:p>
          <a:p>
            <a:r>
              <a:rPr lang="es-ES" dirty="0"/>
              <a:t>El Código Migratorio guatemalteco, introduce el reconocimiento del derecho a los servicios de salud de las mujeres migrantes, posean o no, documentos de identificación para estar en el país.</a:t>
            </a:r>
          </a:p>
          <a:p>
            <a:r>
              <a:rPr lang="es-ES" dirty="0"/>
              <a:t>La Ley de Protección de los Hondureños Migrantes y sus familiares (Decreto 106-2013), establece como una de sus poblaciones prioritarias a las mujeres hondureñas migrantes (artículo 1, inciso 6), a las que también se les considera de manera prioritaria dentro de la protección y asistencia consular (artículo 5).</a:t>
            </a:r>
          </a:p>
          <a:p>
            <a:r>
              <a:rPr lang="es-ES" dirty="0"/>
              <a:t>La Ley Nacional de Migración de México establece que la política migratoria de ese país debe basarse en el respeto irrestricto de los derechos humanos de los migrantes, nacionales y extranjeros, sea cual fuere su origen, nacionalidad, género, etnia, edad y situación migratoria, con especial 	atención a grupos vulnerables como menores de edad, mujeres, indígenas.. (artículo 2).</a:t>
            </a:r>
          </a:p>
          <a:p>
            <a:endParaRPr lang="en-US" dirty="0"/>
          </a:p>
        </p:txBody>
      </p:sp>
      <p:sp>
        <p:nvSpPr>
          <p:cNvPr id="4" name="Slide Number Placeholder 3"/>
          <p:cNvSpPr>
            <a:spLocks noGrp="1"/>
          </p:cNvSpPr>
          <p:nvPr>
            <p:ph type="sldNum" sz="quarter" idx="10"/>
          </p:nvPr>
        </p:nvSpPr>
        <p:spPr/>
        <p:txBody>
          <a:bodyPr/>
          <a:lstStyle/>
          <a:p>
            <a:fld id="{5B4DCB03-FDC1-4B95-8D7E-1174AFA4FAE7}" type="slidenum">
              <a:rPr lang="es-CR" smtClean="0"/>
              <a:t>13</a:t>
            </a:fld>
            <a:endParaRPr lang="es-CR"/>
          </a:p>
        </p:txBody>
      </p:sp>
    </p:spTree>
    <p:extLst>
      <p:ext uri="{BB962C8B-B14F-4D97-AF65-F5344CB8AC3E}">
        <p14:creationId xmlns:p14="http://schemas.microsoft.com/office/powerpoint/2010/main" val="368002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DCB03-FDC1-4B95-8D7E-1174AFA4FAE7}" type="slidenum">
              <a:rPr lang="es-CR" smtClean="0"/>
              <a:t>14</a:t>
            </a:fld>
            <a:endParaRPr lang="es-CR"/>
          </a:p>
        </p:txBody>
      </p:sp>
    </p:spTree>
    <p:extLst>
      <p:ext uri="{BB962C8B-B14F-4D97-AF65-F5344CB8AC3E}">
        <p14:creationId xmlns:p14="http://schemas.microsoft.com/office/powerpoint/2010/main" val="378073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15</a:t>
            </a:fld>
            <a:endParaRPr lang="es-CR"/>
          </a:p>
        </p:txBody>
      </p:sp>
    </p:spTree>
    <p:extLst>
      <p:ext uri="{BB962C8B-B14F-4D97-AF65-F5344CB8AC3E}">
        <p14:creationId xmlns:p14="http://schemas.microsoft.com/office/powerpoint/2010/main" val="152439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a:t>FUENTE!!!</a:t>
            </a:r>
          </a:p>
        </p:txBody>
      </p:sp>
      <p:sp>
        <p:nvSpPr>
          <p:cNvPr id="4" name="Slide Number Placeholder 3"/>
          <p:cNvSpPr>
            <a:spLocks noGrp="1"/>
          </p:cNvSpPr>
          <p:nvPr>
            <p:ph type="sldNum" sz="quarter" idx="10"/>
          </p:nvPr>
        </p:nvSpPr>
        <p:spPr/>
        <p:txBody>
          <a:bodyPr/>
          <a:lstStyle/>
          <a:p>
            <a:fld id="{5B4DCB03-FDC1-4B95-8D7E-1174AFA4FAE7}" type="slidenum">
              <a:rPr lang="es-CR" smtClean="0"/>
              <a:t>2</a:t>
            </a:fld>
            <a:endParaRPr lang="es-CR"/>
          </a:p>
        </p:txBody>
      </p:sp>
    </p:spTree>
    <p:extLst>
      <p:ext uri="{BB962C8B-B14F-4D97-AF65-F5344CB8AC3E}">
        <p14:creationId xmlns:p14="http://schemas.microsoft.com/office/powerpoint/2010/main" val="296397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DCB03-FDC1-4B95-8D7E-1174AFA4FAE7}" type="slidenum">
              <a:rPr lang="es-CR" smtClean="0"/>
              <a:t>3</a:t>
            </a:fld>
            <a:endParaRPr lang="es-CR"/>
          </a:p>
        </p:txBody>
      </p:sp>
    </p:spTree>
    <p:extLst>
      <p:ext uri="{BB962C8B-B14F-4D97-AF65-F5344CB8AC3E}">
        <p14:creationId xmlns:p14="http://schemas.microsoft.com/office/powerpoint/2010/main" val="336224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4</a:t>
            </a:fld>
            <a:endParaRPr lang="es-CR"/>
          </a:p>
        </p:txBody>
      </p:sp>
    </p:spTree>
    <p:extLst>
      <p:ext uri="{BB962C8B-B14F-4D97-AF65-F5344CB8AC3E}">
        <p14:creationId xmlns:p14="http://schemas.microsoft.com/office/powerpoint/2010/main" val="182408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a:t>Esto en el marco del </a:t>
            </a:r>
            <a:r>
              <a:rPr lang="es-CR" sz="1200" kern="1200" dirty="0">
                <a:solidFill>
                  <a:schemeClr val="tx1"/>
                </a:solidFill>
                <a:effectLst/>
                <a:latin typeface="+mn-lt"/>
                <a:ea typeface="+mn-ea"/>
                <a:cs typeface="+mn-cs"/>
              </a:rPr>
              <a:t> Proyecto Iniciativa de Gestión de  información de Movilidad humana en el Triángulo Norte (NTMI) </a:t>
            </a:r>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5</a:t>
            </a:fld>
            <a:endParaRPr lang="es-CR"/>
          </a:p>
        </p:txBody>
      </p:sp>
    </p:spTree>
    <p:extLst>
      <p:ext uri="{BB962C8B-B14F-4D97-AF65-F5344CB8AC3E}">
        <p14:creationId xmlns:p14="http://schemas.microsoft.com/office/powerpoint/2010/main" val="182408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6</a:t>
            </a:fld>
            <a:endParaRPr lang="es-CR"/>
          </a:p>
        </p:txBody>
      </p:sp>
    </p:spTree>
    <p:extLst>
      <p:ext uri="{BB962C8B-B14F-4D97-AF65-F5344CB8AC3E}">
        <p14:creationId xmlns:p14="http://schemas.microsoft.com/office/powerpoint/2010/main" val="261149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B6409A-1621-4DB3-94DA-57C9DB4B2D04}" type="slidenum">
              <a:rPr lang="es-CR" altLang="en-US"/>
              <a:pPr/>
              <a:t>7</a:t>
            </a:fld>
            <a:endParaRPr lang="es-CR" altLang="en-US"/>
          </a:p>
        </p:txBody>
      </p:sp>
      <p:sp>
        <p:nvSpPr>
          <p:cNvPr id="133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 factors that cause migration</a:t>
            </a:r>
            <a:r>
              <a:rPr lang="en-US" altLang="en-US" baseline="0" dirty="0"/>
              <a:t> among women in the countries of CRM are diverse</a:t>
            </a:r>
            <a:r>
              <a:rPr lang="es-SV" altLang="en-US" baseline="0" dirty="0"/>
              <a:t>: seeking employment</a:t>
            </a:r>
            <a:r>
              <a:rPr lang="en-US" altLang="en-US" baseline="0" dirty="0"/>
              <a:t>; family reunification; to improve their living conditions, to cite a few of the most general factors. In addition to these factors, it is necessary to include a strong and devastating factor: violence. </a:t>
            </a:r>
          </a:p>
          <a:p>
            <a:r>
              <a:rPr lang="en-US" altLang="en-US" baseline="0" dirty="0"/>
              <a:t>2. In the last six years, the number of migrant women who have left the region has increased. This is confirmed by the data on apprehensions and deportations to countries of origin from the United States and Mexico. Between 2011 and 2016, the number of migrant women apprehended by U.S.  Customs and Border Protection doubled. In Mexico, it increased five-fold. </a:t>
            </a:r>
            <a:endParaRPr lang="en-US" altLang="en-US" dirty="0"/>
          </a:p>
        </p:txBody>
      </p:sp>
    </p:spTree>
    <p:extLst>
      <p:ext uri="{BB962C8B-B14F-4D97-AF65-F5344CB8AC3E}">
        <p14:creationId xmlns:p14="http://schemas.microsoft.com/office/powerpoint/2010/main" val="115888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DCB03-FDC1-4B95-8D7E-1174AFA4FAE7}" type="slidenum">
              <a:rPr lang="es-CR" smtClean="0"/>
              <a:t>8</a:t>
            </a:fld>
            <a:endParaRPr lang="es-CR"/>
          </a:p>
        </p:txBody>
      </p:sp>
    </p:spTree>
    <p:extLst>
      <p:ext uri="{BB962C8B-B14F-4D97-AF65-F5344CB8AC3E}">
        <p14:creationId xmlns:p14="http://schemas.microsoft.com/office/powerpoint/2010/main" val="353187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Sin embargo, si la migración de las mujeres se diera en condiciones óptimas, existe un gran potencial de que se conviertan en agentes de cambio para sí mismas, sus familias y sus comunidades, avanzando su autonomía económica, su desarrollo personal y la transformación social. Así las mujeres migrantes no deberían considerarse exclusivamente como personas con necesidades específicas de protección, sino que deben reconocerse como líderes y agentes de cambio y desarrollo</a:t>
            </a:r>
          </a:p>
          <a:p>
            <a:endParaRPr lang="es-ES" sz="1200" dirty="0"/>
          </a:p>
          <a:p>
            <a:r>
              <a:rPr lang="es-CR" dirty="0" err="1"/>
              <a:t>If</a:t>
            </a:r>
            <a:r>
              <a:rPr lang="es-CR" baseline="0" dirty="0"/>
              <a:t> </a:t>
            </a:r>
            <a:r>
              <a:rPr lang="es-CR" baseline="0" dirty="0" err="1"/>
              <a:t>women</a:t>
            </a:r>
            <a:r>
              <a:rPr lang="es-CR" baseline="0" dirty="0"/>
              <a:t> </a:t>
            </a:r>
            <a:r>
              <a:rPr lang="es-CR" baseline="0" dirty="0" err="1"/>
              <a:t>migrated</a:t>
            </a:r>
            <a:r>
              <a:rPr lang="es-CR" baseline="0" dirty="0"/>
              <a:t> in </a:t>
            </a:r>
            <a:r>
              <a:rPr lang="es-CR" baseline="0" dirty="0" err="1"/>
              <a:t>optimal</a:t>
            </a:r>
            <a:r>
              <a:rPr lang="es-CR" baseline="0" dirty="0"/>
              <a:t> </a:t>
            </a:r>
            <a:r>
              <a:rPr lang="es-CR" baseline="0" dirty="0" err="1"/>
              <a:t>conditions</a:t>
            </a:r>
            <a:r>
              <a:rPr lang="es-CR" baseline="0" dirty="0"/>
              <a:t>, </a:t>
            </a:r>
            <a:r>
              <a:rPr lang="es-CR" baseline="0" dirty="0" err="1"/>
              <a:t>great</a:t>
            </a:r>
            <a:r>
              <a:rPr lang="es-CR" baseline="0" dirty="0"/>
              <a:t> </a:t>
            </a:r>
            <a:r>
              <a:rPr lang="es-CR" baseline="0" dirty="0" err="1"/>
              <a:t>potential</a:t>
            </a:r>
            <a:r>
              <a:rPr lang="es-CR" baseline="0" dirty="0"/>
              <a:t> </a:t>
            </a:r>
            <a:r>
              <a:rPr lang="es-CR" baseline="0" dirty="0" err="1"/>
              <a:t>exists</a:t>
            </a:r>
            <a:r>
              <a:rPr lang="es-CR" baseline="0" dirty="0"/>
              <a:t> for </a:t>
            </a:r>
            <a:r>
              <a:rPr lang="es-CR" baseline="0" dirty="0" err="1"/>
              <a:t>them</a:t>
            </a:r>
            <a:r>
              <a:rPr lang="es-CR" baseline="0" dirty="0"/>
              <a:t> to </a:t>
            </a:r>
            <a:r>
              <a:rPr lang="es-CR" baseline="0" dirty="0" err="1"/>
              <a:t>become</a:t>
            </a:r>
            <a:r>
              <a:rPr lang="es-CR" baseline="0" dirty="0"/>
              <a:t> </a:t>
            </a:r>
            <a:r>
              <a:rPr lang="es-CR" baseline="0" dirty="0" err="1"/>
              <a:t>change</a:t>
            </a:r>
            <a:r>
              <a:rPr lang="es-CR" baseline="0" dirty="0"/>
              <a:t> </a:t>
            </a:r>
            <a:r>
              <a:rPr lang="es-CR" baseline="0" dirty="0" err="1"/>
              <a:t>agents</a:t>
            </a:r>
            <a:r>
              <a:rPr lang="es-CR" baseline="0" dirty="0"/>
              <a:t> for </a:t>
            </a:r>
            <a:r>
              <a:rPr lang="es-CR" baseline="0" dirty="0" err="1"/>
              <a:t>themselves</a:t>
            </a:r>
            <a:r>
              <a:rPr lang="es-CR" baseline="0" dirty="0"/>
              <a:t>,  </a:t>
            </a:r>
            <a:r>
              <a:rPr lang="es-CR" baseline="0" dirty="0" err="1"/>
              <a:t>their</a:t>
            </a:r>
            <a:r>
              <a:rPr lang="es-CR" baseline="0" dirty="0"/>
              <a:t> </a:t>
            </a:r>
            <a:r>
              <a:rPr lang="es-CR" baseline="0" dirty="0" err="1"/>
              <a:t>families</a:t>
            </a:r>
            <a:r>
              <a:rPr lang="es-CR" baseline="0" dirty="0"/>
              <a:t>, and </a:t>
            </a:r>
            <a:r>
              <a:rPr lang="es-CR" baseline="0" dirty="0" err="1"/>
              <a:t>their</a:t>
            </a:r>
            <a:r>
              <a:rPr lang="es-CR" baseline="0" dirty="0"/>
              <a:t> </a:t>
            </a:r>
            <a:r>
              <a:rPr lang="es-CR" baseline="0" dirty="0" err="1"/>
              <a:t>communities</a:t>
            </a:r>
            <a:r>
              <a:rPr lang="es-CR" baseline="0" dirty="0"/>
              <a:t>, </a:t>
            </a:r>
            <a:r>
              <a:rPr lang="es-CR" baseline="0" dirty="0" err="1"/>
              <a:t>progressing</a:t>
            </a:r>
            <a:r>
              <a:rPr lang="es-CR" baseline="0" dirty="0"/>
              <a:t> </a:t>
            </a:r>
            <a:r>
              <a:rPr lang="es-CR" baseline="0" dirty="0" err="1"/>
              <a:t>their</a:t>
            </a:r>
            <a:r>
              <a:rPr lang="es-CR" baseline="0" dirty="0"/>
              <a:t> </a:t>
            </a:r>
            <a:r>
              <a:rPr lang="es-CR" baseline="0" dirty="0" err="1"/>
              <a:t>economic</a:t>
            </a:r>
            <a:r>
              <a:rPr lang="es-CR" baseline="0" dirty="0"/>
              <a:t> </a:t>
            </a:r>
            <a:r>
              <a:rPr lang="es-CR" baseline="0" dirty="0" err="1"/>
              <a:t>autonomy</a:t>
            </a:r>
            <a:r>
              <a:rPr lang="es-CR" baseline="0" dirty="0"/>
              <a:t>, </a:t>
            </a:r>
            <a:r>
              <a:rPr lang="es-CR" baseline="0" dirty="0" err="1"/>
              <a:t>their</a:t>
            </a:r>
            <a:r>
              <a:rPr lang="es-CR" baseline="0" dirty="0"/>
              <a:t> personal </a:t>
            </a:r>
            <a:r>
              <a:rPr lang="es-CR" baseline="0" dirty="0" err="1"/>
              <a:t>deveropment</a:t>
            </a:r>
            <a:r>
              <a:rPr lang="es-CR" baseline="0" dirty="0"/>
              <a:t>, and social </a:t>
            </a:r>
            <a:r>
              <a:rPr lang="es-CR" baseline="0" dirty="0" err="1"/>
              <a:t>transformation</a:t>
            </a:r>
            <a:r>
              <a:rPr lang="es-CR" baseline="0" dirty="0"/>
              <a:t>. </a:t>
            </a:r>
            <a:r>
              <a:rPr lang="es-CR" baseline="0" dirty="0" err="1"/>
              <a:t>Thus</a:t>
            </a:r>
            <a:r>
              <a:rPr lang="es-CR" baseline="0" dirty="0"/>
              <a:t>, </a:t>
            </a:r>
            <a:r>
              <a:rPr lang="es-CR" baseline="0" dirty="0" err="1"/>
              <a:t>migrant</a:t>
            </a:r>
            <a:r>
              <a:rPr lang="es-CR" baseline="0" dirty="0"/>
              <a:t> </a:t>
            </a:r>
            <a:r>
              <a:rPr lang="es-CR" baseline="0" dirty="0" err="1"/>
              <a:t>women</a:t>
            </a:r>
            <a:r>
              <a:rPr lang="es-CR" baseline="0" dirty="0"/>
              <a:t> </a:t>
            </a:r>
            <a:r>
              <a:rPr lang="es-CR" baseline="0" dirty="0" err="1"/>
              <a:t>should</a:t>
            </a:r>
            <a:r>
              <a:rPr lang="es-CR" baseline="0" dirty="0"/>
              <a:t> </a:t>
            </a:r>
            <a:r>
              <a:rPr lang="es-CR" baseline="0" dirty="0" err="1"/>
              <a:t>not</a:t>
            </a:r>
            <a:r>
              <a:rPr lang="es-CR" baseline="0" dirty="0"/>
              <a:t> be </a:t>
            </a:r>
            <a:r>
              <a:rPr lang="es-CR" baseline="0" dirty="0" err="1"/>
              <a:t>considered</a:t>
            </a:r>
            <a:r>
              <a:rPr lang="es-CR" baseline="0" dirty="0"/>
              <a:t> </a:t>
            </a:r>
            <a:r>
              <a:rPr lang="es-CR" baseline="0" dirty="0" err="1"/>
              <a:t>exclusively</a:t>
            </a:r>
            <a:r>
              <a:rPr lang="es-CR" baseline="0" dirty="0"/>
              <a:t> as </a:t>
            </a:r>
            <a:r>
              <a:rPr lang="es-CR" baseline="0" dirty="0" err="1"/>
              <a:t>individuals</a:t>
            </a:r>
            <a:r>
              <a:rPr lang="es-CR" baseline="0" dirty="0"/>
              <a:t> </a:t>
            </a:r>
            <a:r>
              <a:rPr lang="es-CR" baseline="0" dirty="0" err="1"/>
              <a:t>with</a:t>
            </a:r>
            <a:r>
              <a:rPr lang="es-CR" baseline="0" dirty="0"/>
              <a:t> </a:t>
            </a:r>
            <a:r>
              <a:rPr lang="es-CR" baseline="0" dirty="0" err="1"/>
              <a:t>specific</a:t>
            </a:r>
            <a:r>
              <a:rPr lang="es-CR" baseline="0" dirty="0"/>
              <a:t> </a:t>
            </a:r>
            <a:r>
              <a:rPr lang="es-CR" baseline="0" dirty="0" err="1"/>
              <a:t>protection</a:t>
            </a:r>
            <a:r>
              <a:rPr lang="es-CR" baseline="0" dirty="0"/>
              <a:t> </a:t>
            </a:r>
            <a:r>
              <a:rPr lang="es-CR" baseline="0" dirty="0" err="1"/>
              <a:t>needs</a:t>
            </a:r>
            <a:r>
              <a:rPr lang="es-CR" baseline="0" dirty="0"/>
              <a:t>, </a:t>
            </a:r>
            <a:r>
              <a:rPr lang="es-CR" baseline="0" dirty="0" err="1"/>
              <a:t>but</a:t>
            </a:r>
            <a:r>
              <a:rPr lang="es-CR" baseline="0" dirty="0"/>
              <a:t> </a:t>
            </a:r>
            <a:r>
              <a:rPr lang="es-CR" baseline="0" dirty="0" err="1"/>
              <a:t>should</a:t>
            </a:r>
            <a:r>
              <a:rPr lang="es-CR" baseline="0" dirty="0"/>
              <a:t> </a:t>
            </a:r>
            <a:r>
              <a:rPr lang="es-CR" baseline="0" dirty="0" err="1"/>
              <a:t>also</a:t>
            </a:r>
            <a:r>
              <a:rPr lang="es-CR" baseline="0" dirty="0"/>
              <a:t> be </a:t>
            </a:r>
            <a:r>
              <a:rPr lang="es-CR" baseline="0" dirty="0" err="1"/>
              <a:t>recognized</a:t>
            </a:r>
            <a:r>
              <a:rPr lang="es-CR" baseline="0" dirty="0"/>
              <a:t> as </a:t>
            </a:r>
            <a:r>
              <a:rPr lang="es-CR" baseline="0" dirty="0" err="1"/>
              <a:t>leaders</a:t>
            </a:r>
            <a:r>
              <a:rPr lang="es-CR" baseline="0" dirty="0"/>
              <a:t> and </a:t>
            </a:r>
            <a:r>
              <a:rPr lang="es-CR" baseline="0" dirty="0" err="1"/>
              <a:t>agents</a:t>
            </a:r>
            <a:r>
              <a:rPr lang="es-CR" baseline="0" dirty="0"/>
              <a:t> of </a:t>
            </a:r>
            <a:r>
              <a:rPr lang="es-CR" baseline="0" dirty="0" err="1"/>
              <a:t>change</a:t>
            </a:r>
            <a:r>
              <a:rPr lang="es-CR" baseline="0" dirty="0"/>
              <a:t> and </a:t>
            </a:r>
            <a:r>
              <a:rPr lang="es-CR" baseline="0" dirty="0" err="1"/>
              <a:t>development</a:t>
            </a:r>
            <a:r>
              <a:rPr lang="es-CR" baseline="0" dirty="0"/>
              <a:t>. </a:t>
            </a:r>
            <a:endParaRPr lang="es-CR" dirty="0"/>
          </a:p>
        </p:txBody>
      </p:sp>
      <p:sp>
        <p:nvSpPr>
          <p:cNvPr id="4" name="Slide Number Placeholder 3"/>
          <p:cNvSpPr>
            <a:spLocks noGrp="1"/>
          </p:cNvSpPr>
          <p:nvPr>
            <p:ph type="sldNum" sz="quarter" idx="10"/>
          </p:nvPr>
        </p:nvSpPr>
        <p:spPr/>
        <p:txBody>
          <a:bodyPr/>
          <a:lstStyle/>
          <a:p>
            <a:fld id="{5B4DCB03-FDC1-4B95-8D7E-1174AFA4FAE7}" type="slidenum">
              <a:rPr lang="es-CR" smtClean="0"/>
              <a:t>9</a:t>
            </a:fld>
            <a:endParaRPr lang="es-CR"/>
          </a:p>
        </p:txBody>
      </p:sp>
    </p:spTree>
    <p:extLst>
      <p:ext uri="{BB962C8B-B14F-4D97-AF65-F5344CB8AC3E}">
        <p14:creationId xmlns:p14="http://schemas.microsoft.com/office/powerpoint/2010/main" val="316943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C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CR"/>
          </a:p>
        </p:txBody>
      </p:sp>
      <p:sp>
        <p:nvSpPr>
          <p:cNvPr id="4" name="Date Placeholder 3"/>
          <p:cNvSpPr>
            <a:spLocks noGrp="1"/>
          </p:cNvSpPr>
          <p:nvPr>
            <p:ph type="dt" sz="half" idx="10"/>
          </p:nvPr>
        </p:nvSpPr>
        <p:spPr/>
        <p:txBody>
          <a:bodyPr/>
          <a:lstStyle/>
          <a:p>
            <a:fld id="{AFE549CF-75EC-4A7D-885D-01D210E04A97}" type="datetimeFigureOut">
              <a:rPr lang="es-CR" smtClean="0"/>
              <a:t>18/9/2017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41548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AFE549CF-75EC-4A7D-885D-01D210E04A97}" type="datetimeFigureOut">
              <a:rPr lang="es-CR" smtClean="0"/>
              <a:t>18/9/2017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132682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C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AFE549CF-75EC-4A7D-885D-01D210E04A97}" type="datetimeFigureOut">
              <a:rPr lang="es-CR" smtClean="0"/>
              <a:t>18/9/2017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428812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Date Placeholder 2"/>
          <p:cNvSpPr>
            <a:spLocks noGrp="1"/>
          </p:cNvSpPr>
          <p:nvPr>
            <p:ph type="dt" idx="10"/>
          </p:nvPr>
        </p:nvSpPr>
        <p:spPr>
          <a:xfrm>
            <a:off x="456481" y="6247376"/>
            <a:ext cx="2128320" cy="470930"/>
          </a:xfrm>
        </p:spPr>
        <p:txBody>
          <a:bodyPr/>
          <a:lstStyle>
            <a:lvl1pPr>
              <a:defRPr/>
            </a:lvl1pPr>
          </a:lstStyle>
          <a:p>
            <a:endParaRPr lang="es-CR" altLang="en-US"/>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s-CR" altLang="en-US"/>
          </a:p>
        </p:txBody>
      </p:sp>
      <p:sp>
        <p:nvSpPr>
          <p:cNvPr id="5" name="Slide Number Placeholder 4"/>
          <p:cNvSpPr>
            <a:spLocks noGrp="1"/>
          </p:cNvSpPr>
          <p:nvPr>
            <p:ph type="sldNum" idx="12"/>
          </p:nvPr>
        </p:nvSpPr>
        <p:spPr>
          <a:xfrm>
            <a:off x="6556321" y="6247376"/>
            <a:ext cx="2128320" cy="470930"/>
          </a:xfrm>
        </p:spPr>
        <p:txBody>
          <a:bodyPr/>
          <a:lstStyle>
            <a:lvl1pPr>
              <a:defRPr/>
            </a:lvl1pPr>
          </a:lstStyle>
          <a:p>
            <a:fld id="{C2442B87-C6EA-4CCB-862A-12E3B4497CE9}" type="slidenum">
              <a:rPr lang="es-CR" altLang="en-US"/>
              <a:pPr/>
              <a:t>‹#›</a:t>
            </a:fld>
            <a:endParaRPr lang="es-CR" altLang="en-US"/>
          </a:p>
        </p:txBody>
      </p:sp>
    </p:spTree>
    <p:extLst>
      <p:ext uri="{BB962C8B-B14F-4D97-AF65-F5344CB8AC3E}">
        <p14:creationId xmlns:p14="http://schemas.microsoft.com/office/powerpoint/2010/main" val="180072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AFE549CF-75EC-4A7D-885D-01D210E04A97}" type="datetimeFigureOut">
              <a:rPr lang="es-CR" smtClean="0"/>
              <a:t>18/9/2017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30522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C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E549CF-75EC-4A7D-885D-01D210E04A97}" type="datetimeFigureOut">
              <a:rPr lang="es-CR" smtClean="0"/>
              <a:t>18/9/2017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66824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5" name="Date Placeholder 4"/>
          <p:cNvSpPr>
            <a:spLocks noGrp="1"/>
          </p:cNvSpPr>
          <p:nvPr>
            <p:ph type="dt" sz="half" idx="10"/>
          </p:nvPr>
        </p:nvSpPr>
        <p:spPr/>
        <p:txBody>
          <a:bodyPr/>
          <a:lstStyle/>
          <a:p>
            <a:fld id="{AFE549CF-75EC-4A7D-885D-01D210E04A97}" type="datetimeFigureOut">
              <a:rPr lang="es-CR" smtClean="0"/>
              <a:t>18/9/2017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27792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C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7" name="Date Placeholder 6"/>
          <p:cNvSpPr>
            <a:spLocks noGrp="1"/>
          </p:cNvSpPr>
          <p:nvPr>
            <p:ph type="dt" sz="half" idx="10"/>
          </p:nvPr>
        </p:nvSpPr>
        <p:spPr/>
        <p:txBody>
          <a:bodyPr/>
          <a:lstStyle/>
          <a:p>
            <a:fld id="{AFE549CF-75EC-4A7D-885D-01D210E04A97}" type="datetimeFigureOut">
              <a:rPr lang="es-CR" smtClean="0"/>
              <a:t>18/9/2017</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31625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Date Placeholder 2"/>
          <p:cNvSpPr>
            <a:spLocks noGrp="1"/>
          </p:cNvSpPr>
          <p:nvPr>
            <p:ph type="dt" sz="half" idx="10"/>
          </p:nvPr>
        </p:nvSpPr>
        <p:spPr/>
        <p:txBody>
          <a:bodyPr/>
          <a:lstStyle/>
          <a:p>
            <a:fld id="{AFE549CF-75EC-4A7D-885D-01D210E04A97}" type="datetimeFigureOut">
              <a:rPr lang="es-CR" smtClean="0"/>
              <a:t>18/9/2017</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68090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549CF-75EC-4A7D-885D-01D210E04A97}" type="datetimeFigureOut">
              <a:rPr lang="es-CR" smtClean="0"/>
              <a:t>18/9/2017</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125262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C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549CF-75EC-4A7D-885D-01D210E04A97}" type="datetimeFigureOut">
              <a:rPr lang="es-CR" smtClean="0"/>
              <a:t>18/9/2017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19047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C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549CF-75EC-4A7D-885D-01D210E04A97}" type="datetimeFigureOut">
              <a:rPr lang="es-CR" smtClean="0"/>
              <a:t>18/9/2017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3EFBC5E3-19D4-4E9C-8E67-04CDB2036F00}" type="slidenum">
              <a:rPr lang="es-CR" smtClean="0"/>
              <a:t>‹#›</a:t>
            </a:fld>
            <a:endParaRPr lang="es-CR"/>
          </a:p>
        </p:txBody>
      </p:sp>
    </p:spTree>
    <p:extLst>
      <p:ext uri="{BB962C8B-B14F-4D97-AF65-F5344CB8AC3E}">
        <p14:creationId xmlns:p14="http://schemas.microsoft.com/office/powerpoint/2010/main" val="277811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C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49CF-75EC-4A7D-885D-01D210E04A97}" type="datetimeFigureOut">
              <a:rPr lang="es-CR" smtClean="0"/>
              <a:t>18/9/2017</a:t>
            </a:fld>
            <a:endParaRPr lang="es-C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BC5E3-19D4-4E9C-8E67-04CDB2036F00}" type="slidenum">
              <a:rPr lang="es-CR" smtClean="0"/>
              <a:t>‹#›</a:t>
            </a:fld>
            <a:endParaRPr lang="es-CR"/>
          </a:p>
        </p:txBody>
      </p:sp>
    </p:spTree>
    <p:extLst>
      <p:ext uri="{BB962C8B-B14F-4D97-AF65-F5344CB8AC3E}">
        <p14:creationId xmlns:p14="http://schemas.microsoft.com/office/powerpoint/2010/main" val="63146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chart" Target="../charts/char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42" y="620688"/>
            <a:ext cx="8507351" cy="36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31225" y="4275093"/>
            <a:ext cx="7056784" cy="954107"/>
          </a:xfrm>
          <a:prstGeom prst="rect">
            <a:avLst/>
          </a:prstGeom>
          <a:noFill/>
        </p:spPr>
        <p:txBody>
          <a:bodyPr wrap="square" rtlCol="0">
            <a:spAutoFit/>
          </a:bodyPr>
          <a:lstStyle/>
          <a:p>
            <a:pPr algn="ctr"/>
            <a:r>
              <a:rPr lang="es-AR" sz="2800" b="1" dirty="0">
                <a:solidFill>
                  <a:schemeClr val="tx2"/>
                </a:solidFill>
              </a:rPr>
              <a:t>Regional Project </a:t>
            </a:r>
            <a:r>
              <a:rPr lang="es-AR" sz="2800" b="1" dirty="0" err="1">
                <a:solidFill>
                  <a:schemeClr val="tx2"/>
                </a:solidFill>
              </a:rPr>
              <a:t>on</a:t>
            </a:r>
            <a:r>
              <a:rPr lang="es-AR" sz="2800" b="1" dirty="0">
                <a:solidFill>
                  <a:schemeClr val="tx2"/>
                </a:solidFill>
              </a:rPr>
              <a:t> </a:t>
            </a:r>
            <a:r>
              <a:rPr lang="es-AR" sz="2800" b="1" dirty="0" err="1">
                <a:solidFill>
                  <a:schemeClr val="tx2"/>
                </a:solidFill>
              </a:rPr>
              <a:t>Protection</a:t>
            </a:r>
            <a:r>
              <a:rPr lang="es-AR" sz="2800" b="1" dirty="0">
                <a:solidFill>
                  <a:schemeClr val="tx2"/>
                </a:solidFill>
              </a:rPr>
              <a:t> and </a:t>
            </a:r>
            <a:r>
              <a:rPr lang="es-AR" sz="2800" b="1" dirty="0" err="1">
                <a:solidFill>
                  <a:schemeClr val="tx2"/>
                </a:solidFill>
              </a:rPr>
              <a:t>Empowerment</a:t>
            </a:r>
            <a:r>
              <a:rPr lang="es-AR" sz="2800" b="1" dirty="0">
                <a:solidFill>
                  <a:schemeClr val="tx2"/>
                </a:solidFill>
              </a:rPr>
              <a:t> of </a:t>
            </a:r>
            <a:r>
              <a:rPr lang="es-AR" sz="2800" b="1" dirty="0" err="1">
                <a:solidFill>
                  <a:schemeClr val="tx2"/>
                </a:solidFill>
              </a:rPr>
              <a:t>Migrant</a:t>
            </a:r>
            <a:r>
              <a:rPr lang="es-AR" sz="2800" b="1" dirty="0">
                <a:solidFill>
                  <a:schemeClr val="tx2"/>
                </a:solidFill>
              </a:rPr>
              <a:t> </a:t>
            </a:r>
            <a:r>
              <a:rPr lang="es-AR" sz="2800" b="1" dirty="0" err="1">
                <a:solidFill>
                  <a:schemeClr val="tx2"/>
                </a:solidFill>
              </a:rPr>
              <a:t>Women</a:t>
            </a:r>
            <a:endParaRPr lang="es-CR" sz="2800" b="1" dirty="0">
              <a:solidFill>
                <a:schemeClr val="tx2"/>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6066" y="930571"/>
            <a:ext cx="2174742" cy="9361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3173" y="5365665"/>
            <a:ext cx="7992888" cy="1015663"/>
          </a:xfrm>
          <a:prstGeom prst="rect">
            <a:avLst/>
          </a:prstGeom>
          <a:noFill/>
        </p:spPr>
        <p:txBody>
          <a:bodyPr wrap="square" rtlCol="0">
            <a:spAutoFit/>
          </a:bodyPr>
          <a:lstStyle/>
          <a:p>
            <a:pPr algn="ctr"/>
            <a:r>
              <a:rPr lang="es-CR" sz="2000" i="1" dirty="0"/>
              <a:t>Workshop to </a:t>
            </a:r>
            <a:r>
              <a:rPr lang="es-CR" sz="2000" i="1" dirty="0" err="1"/>
              <a:t>develop</a:t>
            </a:r>
            <a:r>
              <a:rPr lang="es-CR" sz="2000" i="1" dirty="0"/>
              <a:t> and </a:t>
            </a:r>
            <a:r>
              <a:rPr lang="es-CR" sz="2000" i="1" dirty="0" err="1"/>
              <a:t>validate</a:t>
            </a:r>
            <a:r>
              <a:rPr lang="es-CR" sz="2000" i="1" dirty="0"/>
              <a:t> </a:t>
            </a:r>
            <a:r>
              <a:rPr lang="es-CR" sz="2000" i="1" dirty="0" err="1"/>
              <a:t>the</a:t>
            </a:r>
            <a:r>
              <a:rPr lang="es-CR" sz="2000" i="1" dirty="0"/>
              <a:t> </a:t>
            </a:r>
            <a:r>
              <a:rPr lang="es-CR" sz="2000" i="1" dirty="0" err="1"/>
              <a:t>Migrant</a:t>
            </a:r>
            <a:r>
              <a:rPr lang="es-CR" sz="2000" i="1" dirty="0"/>
              <a:t> </a:t>
            </a:r>
            <a:r>
              <a:rPr lang="es-CR" sz="2000" i="1" dirty="0" err="1"/>
              <a:t>Woman</a:t>
            </a:r>
            <a:r>
              <a:rPr lang="es-CR" sz="2000" i="1" dirty="0"/>
              <a:t> </a:t>
            </a:r>
            <a:r>
              <a:rPr lang="es-CR" sz="2000" i="1" dirty="0" err="1"/>
              <a:t>Document</a:t>
            </a:r>
            <a:endParaRPr lang="es-CR" sz="2000" i="1" dirty="0"/>
          </a:p>
          <a:p>
            <a:pPr algn="ctr"/>
            <a:r>
              <a:rPr lang="es-CR" sz="2000" i="1" dirty="0"/>
              <a:t>El Salvador, San Salvador </a:t>
            </a:r>
          </a:p>
          <a:p>
            <a:pPr algn="ctr"/>
            <a:r>
              <a:rPr lang="es-CR" sz="2000" i="1" dirty="0" err="1"/>
              <a:t>September</a:t>
            </a:r>
            <a:r>
              <a:rPr lang="es-CR" sz="2000" i="1" dirty="0"/>
              <a:t>, 2017</a:t>
            </a:r>
          </a:p>
        </p:txBody>
      </p:sp>
    </p:spTree>
    <p:extLst>
      <p:ext uri="{BB962C8B-B14F-4D97-AF65-F5344CB8AC3E}">
        <p14:creationId xmlns:p14="http://schemas.microsoft.com/office/powerpoint/2010/main" val="111886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70369" y="1965483"/>
            <a:ext cx="8228160" cy="4845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672" rIns="0" bIns="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gn="just">
              <a:lnSpc>
                <a:spcPct val="95000"/>
              </a:lnSpc>
            </a:pPr>
            <a:r>
              <a:rPr lang="es-CR" altLang="en-US" sz="2000" dirty="0">
                <a:latin typeface="Times New Roman" panose="02020603050405020304" pitchFamily="18" charset="0"/>
              </a:rPr>
              <a:t>3. </a:t>
            </a:r>
            <a:r>
              <a:rPr lang="en-US" altLang="en-US" sz="2000" dirty="0">
                <a:latin typeface="Times New Roman" panose="02020603050405020304" pitchFamily="18" charset="0"/>
                <a:cs typeface="Times New Roman" panose="02020603050405020304" pitchFamily="18" charset="0"/>
              </a:rPr>
              <a:t>Migrant women face security risks in transit to their destination countries, especially en route to North America. They are exposed to extreme conditions of vulnerability that puts them at high risk. </a:t>
            </a:r>
          </a:p>
          <a:p>
            <a:pPr algn="just">
              <a:lnSpc>
                <a:spcPct val="95000"/>
              </a:lnSpc>
            </a:pPr>
            <a:endParaRPr lang="es-CR" altLang="en-US" sz="2000" dirty="0">
              <a:latin typeface="Times New Roman" panose="02020603050405020304" pitchFamily="18" charset="0"/>
              <a:cs typeface="Times New Roman" panose="02020603050405020304" pitchFamily="18" charset="0"/>
            </a:endParaRPr>
          </a:p>
          <a:p>
            <a:pPr algn="just">
              <a:lnSpc>
                <a:spcPct val="95000"/>
              </a:lnSpc>
            </a:pPr>
            <a:r>
              <a:rPr lang="es-CR" altLang="en-US" sz="2000" dirty="0">
                <a:latin typeface="Times New Roman" panose="02020603050405020304" pitchFamily="18" charset="0"/>
              </a:rPr>
              <a:t>4. </a:t>
            </a:r>
            <a:r>
              <a:rPr lang="en-US" altLang="en-US" sz="2000" dirty="0">
                <a:latin typeface="Times New Roman" panose="02020603050405020304" pitchFamily="18" charset="0"/>
                <a:cs typeface="Times New Roman" panose="02020603050405020304" pitchFamily="18" charset="0"/>
              </a:rPr>
              <a:t>Migrant women make important contributions to the economy and society in destination countries. However, they tend to be </a:t>
            </a:r>
            <a:r>
              <a:rPr lang="en-US" altLang="en-US" sz="2000" dirty="0">
                <a:highlight>
                  <a:srgbClr val="FFFF00"/>
                </a:highlight>
                <a:latin typeface="Times New Roman" panose="02020603050405020304" pitchFamily="18" charset="0"/>
                <a:cs typeface="Times New Roman" panose="02020603050405020304" pitchFamily="18" charset="0"/>
              </a:rPr>
              <a:t>incorporated in conditions of inequality compared to native women. </a:t>
            </a:r>
          </a:p>
          <a:p>
            <a:pPr algn="just">
              <a:lnSpc>
                <a:spcPct val="95000"/>
              </a:lnSpc>
            </a:pPr>
            <a:endParaRPr lang="en-US" altLang="en-US" sz="2000" dirty="0">
              <a:latin typeface="Times New Roman" panose="02020603050405020304" pitchFamily="18" charset="0"/>
              <a:cs typeface="Times New Roman" panose="02020603050405020304" pitchFamily="18" charset="0"/>
            </a:endParaRPr>
          </a:p>
          <a:p>
            <a:pPr algn="just">
              <a:lnSpc>
                <a:spcPct val="95000"/>
              </a:lnSpc>
            </a:pPr>
            <a:r>
              <a:rPr lang="es-CR" altLang="en-US" sz="2000" dirty="0">
                <a:latin typeface="Times New Roman" panose="02020603050405020304" pitchFamily="18" charset="0"/>
              </a:rPr>
              <a:t>5. </a:t>
            </a:r>
            <a:r>
              <a:rPr lang="es-CR" altLang="en-US" sz="2000" dirty="0" err="1">
                <a:latin typeface="Times New Roman" panose="02020603050405020304" pitchFamily="18" charset="0"/>
              </a:rPr>
              <a:t>Upon</a:t>
            </a:r>
            <a:r>
              <a:rPr lang="es-CR" altLang="en-US" sz="2000" dirty="0">
                <a:latin typeface="Times New Roman" panose="02020603050405020304" pitchFamily="18" charset="0"/>
              </a:rPr>
              <a:t> </a:t>
            </a:r>
            <a:r>
              <a:rPr lang="es-CR" altLang="en-US" sz="2000" dirty="0" err="1">
                <a:latin typeface="Times New Roman" panose="02020603050405020304" pitchFamily="18" charset="0"/>
              </a:rPr>
              <a:t>return</a:t>
            </a:r>
            <a:r>
              <a:rPr lang="es-CR" altLang="en-US" sz="2000" dirty="0">
                <a:latin typeface="Times New Roman" panose="02020603050405020304" pitchFamily="18" charset="0"/>
              </a:rPr>
              <a:t> to </a:t>
            </a:r>
            <a:r>
              <a:rPr lang="es-CR" altLang="en-US" sz="2000" dirty="0" err="1">
                <a:latin typeface="Times New Roman" panose="02020603050405020304" pitchFamily="18" charset="0"/>
              </a:rPr>
              <a:t>their</a:t>
            </a:r>
            <a:r>
              <a:rPr lang="es-CR" altLang="en-US" sz="2000" dirty="0">
                <a:latin typeface="Times New Roman" panose="02020603050405020304" pitchFamily="18" charset="0"/>
              </a:rPr>
              <a:t> </a:t>
            </a:r>
            <a:r>
              <a:rPr lang="es-CR" altLang="en-US" sz="2000" dirty="0" err="1">
                <a:latin typeface="Times New Roman" panose="02020603050405020304" pitchFamily="18" charset="0"/>
              </a:rPr>
              <a:t>communities</a:t>
            </a:r>
            <a:r>
              <a:rPr lang="es-CR" altLang="en-US" sz="2000" dirty="0">
                <a:latin typeface="Times New Roman" panose="02020603050405020304" pitchFamily="18" charset="0"/>
              </a:rPr>
              <a:t> of </a:t>
            </a:r>
            <a:r>
              <a:rPr lang="es-CR" altLang="en-US" sz="2000" dirty="0" err="1">
                <a:latin typeface="Times New Roman" panose="02020603050405020304" pitchFamily="18" charset="0"/>
              </a:rPr>
              <a:t>origin</a:t>
            </a:r>
            <a:r>
              <a:rPr lang="es-CR" altLang="en-US" sz="2000" dirty="0">
                <a:latin typeface="Times New Roman" panose="02020603050405020304" pitchFamily="18" charset="0"/>
              </a:rPr>
              <a:t>, </a:t>
            </a:r>
            <a:r>
              <a:rPr lang="en-US" altLang="en-US" sz="2000" dirty="0">
                <a:solidFill>
                  <a:schemeClr val="tx1"/>
                </a:solidFill>
                <a:latin typeface="Times New Roman" panose="02020603050405020304" pitchFamily="18" charset="0"/>
                <a:cs typeface="Times New Roman" panose="02020603050405020304" pitchFamily="18" charset="0"/>
              </a:rPr>
              <a:t>m</a:t>
            </a:r>
            <a:r>
              <a:rPr lang="en-US" sz="2000" dirty="0">
                <a:solidFill>
                  <a:schemeClr val="tx1"/>
                </a:solidFill>
                <a:latin typeface="Times New Roman" panose="02020603050405020304" pitchFamily="18" charset="0"/>
                <a:cs typeface="Times New Roman" panose="02020603050405020304" pitchFamily="18" charset="0"/>
              </a:rPr>
              <a:t>igrant women can face discrimination and stigmatization. Additionally, there are limitations to their access to social, economic and political reintegration because few programs exist for this population.</a:t>
            </a:r>
            <a:endParaRPr lang="es-CR" altLang="en-US" sz="1814" dirty="0">
              <a:latin typeface="Times New Roman" panose="02020603050405020304" pitchFamily="18" charset="0"/>
              <a:cs typeface="Times New Roman" panose="02020603050405020304" pitchFamily="18" charset="0"/>
            </a:endParaRPr>
          </a:p>
          <a:p>
            <a:pPr algn="just">
              <a:lnSpc>
                <a:spcPct val="95000"/>
              </a:lnSpc>
            </a:pPr>
            <a:endParaRPr lang="es-CR" altLang="en-US" sz="1814" dirty="0">
              <a:latin typeface="Times New Roman" panose="02020603050405020304" pitchFamily="18" charset="0"/>
            </a:endParaRPr>
          </a:p>
        </p:txBody>
      </p:sp>
      <p:pic>
        <p:nvPicPr>
          <p:cNvPr id="4"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49"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7160" y="116632"/>
            <a:ext cx="490688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b="1" dirty="0" err="1">
                <a:solidFill>
                  <a:schemeClr val="bg1"/>
                </a:solidFill>
              </a:rPr>
              <a:t>Assessment</a:t>
            </a:r>
            <a:r>
              <a:rPr lang="es-CR" b="1" dirty="0">
                <a:solidFill>
                  <a:schemeClr val="bg1"/>
                </a:solidFill>
              </a:rPr>
              <a:t>: contextual </a:t>
            </a:r>
            <a:r>
              <a:rPr lang="es-CR" b="1" dirty="0" err="1">
                <a:solidFill>
                  <a:schemeClr val="bg1"/>
                </a:solidFill>
              </a:rPr>
              <a:t>elements</a:t>
            </a:r>
            <a:endParaRPr lang="es-CR" b="1" dirty="0">
              <a:solidFill>
                <a:schemeClr val="bg1"/>
              </a:solidFill>
            </a:endParaRPr>
          </a:p>
        </p:txBody>
      </p:sp>
      <p:pic>
        <p:nvPicPr>
          <p:cNvPr id="6"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827" y="537096"/>
            <a:ext cx="439280" cy="47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741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3439"/>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41176" y="125760"/>
            <a:ext cx="577098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b="1" dirty="0" err="1">
                <a:solidFill>
                  <a:schemeClr val="bg1"/>
                </a:solidFill>
              </a:rPr>
              <a:t>The</a:t>
            </a:r>
            <a:r>
              <a:rPr lang="es-CR" b="1" dirty="0">
                <a:solidFill>
                  <a:schemeClr val="bg1"/>
                </a:solidFill>
              </a:rPr>
              <a:t> </a:t>
            </a:r>
            <a:r>
              <a:rPr lang="es-CR" b="1" dirty="0" err="1">
                <a:solidFill>
                  <a:schemeClr val="bg1"/>
                </a:solidFill>
              </a:rPr>
              <a:t>project</a:t>
            </a:r>
            <a:endParaRPr lang="es-CR" b="1" dirty="0">
              <a:solidFill>
                <a:schemeClr val="bg1"/>
              </a:solidFill>
            </a:endParaRPr>
          </a:p>
        </p:txBody>
      </p:sp>
      <p:pic>
        <p:nvPicPr>
          <p:cNvPr id="6"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p:cNvSpPr/>
          <p:nvPr/>
        </p:nvSpPr>
        <p:spPr>
          <a:xfrm>
            <a:off x="178078" y="2420890"/>
            <a:ext cx="3236481" cy="1856230"/>
          </a:xfrm>
          <a:prstGeom prst="homePlate">
            <a:avLst/>
          </a:prstGeom>
          <a:solidFill>
            <a:srgbClr val="01A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200" b="1" dirty="0" err="1"/>
              <a:t>Promote</a:t>
            </a:r>
            <a:r>
              <a:rPr lang="es-CR" sz="2200" b="1" dirty="0"/>
              <a:t> </a:t>
            </a:r>
            <a:r>
              <a:rPr lang="es-CR" sz="2200" b="1" dirty="0" err="1"/>
              <a:t>public</a:t>
            </a:r>
            <a:r>
              <a:rPr lang="es-CR" sz="2200" b="1" dirty="0"/>
              <a:t> </a:t>
            </a:r>
            <a:r>
              <a:rPr lang="es-CR" sz="2200" b="1" dirty="0" err="1"/>
              <a:t>policy</a:t>
            </a:r>
            <a:r>
              <a:rPr lang="es-CR" sz="2200" b="1" dirty="0"/>
              <a:t> </a:t>
            </a:r>
            <a:r>
              <a:rPr lang="es-CR" sz="2200" b="1" dirty="0" err="1"/>
              <a:t>regarding</a:t>
            </a:r>
            <a:r>
              <a:rPr lang="es-CR" sz="2200" b="1" dirty="0"/>
              <a:t> </a:t>
            </a:r>
            <a:r>
              <a:rPr lang="es-CR" sz="2200" b="1" dirty="0" err="1"/>
              <a:t>protection</a:t>
            </a:r>
            <a:r>
              <a:rPr lang="es-CR" sz="2200" b="1" dirty="0"/>
              <a:t> and </a:t>
            </a:r>
            <a:r>
              <a:rPr lang="es-CR" sz="2200" b="1" dirty="0" err="1"/>
              <a:t>empowerment</a:t>
            </a:r>
            <a:endParaRPr lang="es-CR" sz="2200" b="1" dirty="0"/>
          </a:p>
        </p:txBody>
      </p:sp>
      <p:sp>
        <p:nvSpPr>
          <p:cNvPr id="8" name="Chevron 7"/>
          <p:cNvSpPr/>
          <p:nvPr/>
        </p:nvSpPr>
        <p:spPr>
          <a:xfrm>
            <a:off x="2555776" y="2420889"/>
            <a:ext cx="3816424" cy="185623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200" b="1" dirty="0">
                <a:solidFill>
                  <a:schemeClr val="bg1"/>
                </a:solidFill>
              </a:rPr>
              <a:t>Reduce </a:t>
            </a:r>
            <a:r>
              <a:rPr lang="es-CR" sz="2200" b="1" dirty="0" err="1">
                <a:solidFill>
                  <a:schemeClr val="bg1"/>
                </a:solidFill>
              </a:rPr>
              <a:t>conditions</a:t>
            </a:r>
            <a:r>
              <a:rPr lang="es-CR" sz="2200" b="1" dirty="0">
                <a:solidFill>
                  <a:schemeClr val="bg1"/>
                </a:solidFill>
              </a:rPr>
              <a:t> of </a:t>
            </a:r>
            <a:r>
              <a:rPr lang="es-CR" sz="2200" b="1" dirty="0" err="1">
                <a:solidFill>
                  <a:schemeClr val="bg1"/>
                </a:solidFill>
              </a:rPr>
              <a:t>vulnerability</a:t>
            </a:r>
            <a:endParaRPr lang="es-CR" sz="2200" b="1" dirty="0">
              <a:solidFill>
                <a:schemeClr val="bg1"/>
              </a:solidFill>
            </a:endParaRPr>
          </a:p>
        </p:txBody>
      </p:sp>
      <p:sp>
        <p:nvSpPr>
          <p:cNvPr id="9" name="Chevron 8"/>
          <p:cNvSpPr/>
          <p:nvPr/>
        </p:nvSpPr>
        <p:spPr>
          <a:xfrm>
            <a:off x="5544616" y="2420888"/>
            <a:ext cx="3779912" cy="1856230"/>
          </a:xfrm>
          <a:prstGeom prst="chevron">
            <a:avLst/>
          </a:prstGeom>
          <a:solidFill>
            <a:srgbClr val="EE8D2E"/>
          </a:solidFill>
          <a:ln>
            <a:solidFill>
              <a:srgbClr val="EE8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200" b="1" dirty="0" err="1">
                <a:solidFill>
                  <a:schemeClr val="bg1"/>
                </a:solidFill>
              </a:rPr>
              <a:t>Strengthen</a:t>
            </a:r>
            <a:r>
              <a:rPr lang="es-CR" sz="2200" b="1" dirty="0">
                <a:solidFill>
                  <a:schemeClr val="bg1"/>
                </a:solidFill>
              </a:rPr>
              <a:t> </a:t>
            </a:r>
            <a:r>
              <a:rPr lang="es-CR" sz="2200" b="1" dirty="0" err="1">
                <a:solidFill>
                  <a:schemeClr val="bg1"/>
                </a:solidFill>
              </a:rPr>
              <a:t>the</a:t>
            </a:r>
            <a:r>
              <a:rPr lang="es-CR" sz="2200" b="1" dirty="0">
                <a:solidFill>
                  <a:schemeClr val="bg1"/>
                </a:solidFill>
              </a:rPr>
              <a:t> positive </a:t>
            </a:r>
            <a:r>
              <a:rPr lang="es-CR" sz="2200" b="1" dirty="0" err="1">
                <a:solidFill>
                  <a:schemeClr val="bg1"/>
                </a:solidFill>
              </a:rPr>
              <a:t>impact</a:t>
            </a:r>
            <a:r>
              <a:rPr lang="es-CR" sz="2200" b="1" dirty="0">
                <a:solidFill>
                  <a:schemeClr val="bg1"/>
                </a:solidFill>
              </a:rPr>
              <a:t> of </a:t>
            </a:r>
            <a:r>
              <a:rPr lang="es-CR" sz="2200" b="1" dirty="0" err="1">
                <a:solidFill>
                  <a:schemeClr val="bg1"/>
                </a:solidFill>
              </a:rPr>
              <a:t>female</a:t>
            </a:r>
            <a:r>
              <a:rPr lang="es-CR" sz="2200" b="1" dirty="0">
                <a:solidFill>
                  <a:schemeClr val="bg1"/>
                </a:solidFill>
              </a:rPr>
              <a:t> </a:t>
            </a:r>
            <a:r>
              <a:rPr lang="es-CR" sz="2200" b="1" dirty="0" err="1">
                <a:solidFill>
                  <a:schemeClr val="bg1"/>
                </a:solidFill>
              </a:rPr>
              <a:t>migration</a:t>
            </a:r>
            <a:endParaRPr lang="es-CR" sz="2200" b="1" dirty="0">
              <a:solidFill>
                <a:schemeClr val="bg1"/>
              </a:solidFill>
            </a:endParaRPr>
          </a:p>
        </p:txBody>
      </p:sp>
      <p:pic>
        <p:nvPicPr>
          <p:cNvPr id="1026" name="Picture 2" descr="Resultado de imagen de empoderamiento"/>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289" y="4509120"/>
            <a:ext cx="1589559" cy="1598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sultado de imagen de proteccion"/>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4547720"/>
            <a:ext cx="1396235" cy="1580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Resultado de imagen de mujeres en la migración"/>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160" y="4352780"/>
            <a:ext cx="2062309" cy="1910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5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endCxn id="15" idx="0"/>
          </p:cNvCxnSpPr>
          <p:nvPr/>
        </p:nvCxnSpPr>
        <p:spPr>
          <a:xfrm>
            <a:off x="7020650" y="1916832"/>
            <a:ext cx="1" cy="4261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3" idx="0"/>
          </p:cNvCxnSpPr>
          <p:nvPr/>
        </p:nvCxnSpPr>
        <p:spPr>
          <a:xfrm>
            <a:off x="539930" y="1916832"/>
            <a:ext cx="1" cy="46275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33672" y="53752"/>
            <a:ext cx="5086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b="1" dirty="0" err="1">
                <a:solidFill>
                  <a:schemeClr val="bg1"/>
                </a:solidFill>
              </a:rPr>
              <a:t>The</a:t>
            </a:r>
            <a:r>
              <a:rPr lang="es-CR" b="1" dirty="0">
                <a:solidFill>
                  <a:schemeClr val="bg1"/>
                </a:solidFill>
              </a:rPr>
              <a:t> </a:t>
            </a:r>
            <a:r>
              <a:rPr lang="es-CR" b="1" dirty="0" err="1">
                <a:solidFill>
                  <a:schemeClr val="bg1"/>
                </a:solidFill>
              </a:rPr>
              <a:t>project</a:t>
            </a:r>
            <a:endParaRPr lang="es-CR" b="1" dirty="0">
              <a:solidFill>
                <a:schemeClr val="bg1"/>
              </a:solidFill>
            </a:endParaRPr>
          </a:p>
        </p:txBody>
      </p:sp>
      <p:pic>
        <p:nvPicPr>
          <p:cNvPr id="6"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323528" y="2379587"/>
            <a:ext cx="432805" cy="44264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1</a:t>
            </a:r>
          </a:p>
        </p:txBody>
      </p:sp>
      <p:sp>
        <p:nvSpPr>
          <p:cNvPr id="15" name="Oval 14"/>
          <p:cNvSpPr/>
          <p:nvPr/>
        </p:nvSpPr>
        <p:spPr>
          <a:xfrm>
            <a:off x="6804248" y="2342932"/>
            <a:ext cx="432805" cy="44264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3</a:t>
            </a:r>
          </a:p>
        </p:txBody>
      </p:sp>
      <p:sp>
        <p:nvSpPr>
          <p:cNvPr id="16" name="TextBox 15"/>
          <p:cNvSpPr txBox="1"/>
          <p:nvPr/>
        </p:nvSpPr>
        <p:spPr>
          <a:xfrm>
            <a:off x="506810" y="1542106"/>
            <a:ext cx="1439760" cy="400110"/>
          </a:xfrm>
          <a:prstGeom prst="rect">
            <a:avLst/>
          </a:prstGeom>
          <a:noFill/>
        </p:spPr>
        <p:txBody>
          <a:bodyPr wrap="square" rtlCol="0">
            <a:spAutoFit/>
          </a:bodyPr>
          <a:lstStyle/>
          <a:p>
            <a:r>
              <a:rPr lang="es-CR" sz="2000" b="1" dirty="0" err="1">
                <a:solidFill>
                  <a:schemeClr val="accent5"/>
                </a:solidFill>
              </a:rPr>
              <a:t>Assessment</a:t>
            </a:r>
            <a:endParaRPr lang="es-CR" sz="2000" b="1" dirty="0">
              <a:solidFill>
                <a:schemeClr val="accent5"/>
              </a:solidFill>
            </a:endParaRPr>
          </a:p>
        </p:txBody>
      </p:sp>
      <p:sp>
        <p:nvSpPr>
          <p:cNvPr id="17" name="TextBox 16"/>
          <p:cNvSpPr txBox="1"/>
          <p:nvPr/>
        </p:nvSpPr>
        <p:spPr>
          <a:xfrm>
            <a:off x="3419872" y="1535627"/>
            <a:ext cx="2880320" cy="400110"/>
          </a:xfrm>
          <a:prstGeom prst="rect">
            <a:avLst/>
          </a:prstGeom>
          <a:noFill/>
        </p:spPr>
        <p:txBody>
          <a:bodyPr wrap="square" rtlCol="0">
            <a:spAutoFit/>
          </a:bodyPr>
          <a:lstStyle/>
          <a:p>
            <a:r>
              <a:rPr lang="es-ES" sz="2000" b="1" dirty="0" err="1">
                <a:solidFill>
                  <a:schemeClr val="accent5"/>
                </a:solidFill>
              </a:rPr>
              <a:t>Protocol</a:t>
            </a:r>
            <a:r>
              <a:rPr lang="es-ES" sz="2000" b="1" dirty="0">
                <a:solidFill>
                  <a:schemeClr val="accent5"/>
                </a:solidFill>
              </a:rPr>
              <a:t> </a:t>
            </a:r>
            <a:r>
              <a:rPr lang="es-ES" sz="2000" b="1" dirty="0" err="1">
                <a:solidFill>
                  <a:schemeClr val="accent5"/>
                </a:solidFill>
              </a:rPr>
              <a:t>proposal</a:t>
            </a:r>
            <a:endParaRPr lang="es-CR" sz="2000" b="1" dirty="0">
              <a:solidFill>
                <a:schemeClr val="accent5"/>
              </a:solidFill>
            </a:endParaRPr>
          </a:p>
        </p:txBody>
      </p:sp>
      <p:cxnSp>
        <p:nvCxnSpPr>
          <p:cNvPr id="25" name="Straight Connector 24"/>
          <p:cNvCxnSpPr>
            <a:endCxn id="14" idx="0"/>
          </p:cNvCxnSpPr>
          <p:nvPr/>
        </p:nvCxnSpPr>
        <p:spPr>
          <a:xfrm>
            <a:off x="3491501" y="1916832"/>
            <a:ext cx="1" cy="4314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7584" y="2132578"/>
            <a:ext cx="2452866" cy="1754326"/>
          </a:xfrm>
          <a:prstGeom prst="rect">
            <a:avLst/>
          </a:prstGeom>
          <a:noFill/>
          <a:ln>
            <a:noFill/>
          </a:ln>
        </p:spPr>
        <p:txBody>
          <a:bodyPr wrap="square" rtlCol="0">
            <a:spAutoFit/>
          </a:bodyPr>
          <a:lstStyle/>
          <a:p>
            <a:r>
              <a:rPr lang="es-ES" dirty="0" err="1">
                <a:solidFill>
                  <a:schemeClr val="accent5"/>
                </a:solidFill>
              </a:rPr>
              <a:t>Based</a:t>
            </a:r>
            <a:r>
              <a:rPr lang="es-ES" dirty="0">
                <a:solidFill>
                  <a:schemeClr val="accent5"/>
                </a:solidFill>
              </a:rPr>
              <a:t> </a:t>
            </a:r>
            <a:r>
              <a:rPr lang="es-ES" dirty="0" err="1">
                <a:solidFill>
                  <a:schemeClr val="accent5"/>
                </a:solidFill>
              </a:rPr>
              <a:t>on</a:t>
            </a:r>
            <a:r>
              <a:rPr lang="es-ES" dirty="0">
                <a:solidFill>
                  <a:schemeClr val="accent5"/>
                </a:solidFill>
              </a:rPr>
              <a:t> </a:t>
            </a:r>
            <a:r>
              <a:rPr lang="es-ES" dirty="0" err="1">
                <a:solidFill>
                  <a:schemeClr val="accent5"/>
                </a:solidFill>
              </a:rPr>
              <a:t>existing</a:t>
            </a:r>
            <a:r>
              <a:rPr lang="es-ES" dirty="0">
                <a:solidFill>
                  <a:schemeClr val="accent5"/>
                </a:solidFill>
              </a:rPr>
              <a:t> Project </a:t>
            </a:r>
            <a:r>
              <a:rPr lang="es-ES" dirty="0" err="1">
                <a:solidFill>
                  <a:schemeClr val="accent5"/>
                </a:solidFill>
              </a:rPr>
              <a:t>materials</a:t>
            </a:r>
            <a:r>
              <a:rPr lang="es-ES" dirty="0">
                <a:solidFill>
                  <a:schemeClr val="accent5"/>
                </a:solidFill>
              </a:rPr>
              <a:t> and </a:t>
            </a:r>
            <a:r>
              <a:rPr lang="es-ES" dirty="0" err="1">
                <a:solidFill>
                  <a:schemeClr val="accent5"/>
                </a:solidFill>
              </a:rPr>
              <a:t>documents</a:t>
            </a:r>
            <a:r>
              <a:rPr lang="es-ES" dirty="0">
                <a:solidFill>
                  <a:schemeClr val="accent5"/>
                </a:solidFill>
              </a:rPr>
              <a:t> </a:t>
            </a:r>
            <a:r>
              <a:rPr lang="es-ES" dirty="0" err="1">
                <a:solidFill>
                  <a:schemeClr val="accent5"/>
                </a:solidFill>
              </a:rPr>
              <a:t>related</a:t>
            </a:r>
            <a:r>
              <a:rPr lang="es-ES" dirty="0">
                <a:solidFill>
                  <a:schemeClr val="accent5"/>
                </a:solidFill>
              </a:rPr>
              <a:t> to </a:t>
            </a:r>
            <a:r>
              <a:rPr lang="es-ES" dirty="0" err="1">
                <a:solidFill>
                  <a:schemeClr val="accent5"/>
                </a:solidFill>
              </a:rPr>
              <a:t>protection</a:t>
            </a:r>
            <a:r>
              <a:rPr lang="es-ES" dirty="0">
                <a:solidFill>
                  <a:schemeClr val="accent5"/>
                </a:solidFill>
              </a:rPr>
              <a:t> and </a:t>
            </a:r>
            <a:r>
              <a:rPr lang="es-ES" dirty="0" err="1">
                <a:solidFill>
                  <a:schemeClr val="accent5"/>
                </a:solidFill>
              </a:rPr>
              <a:t>empowerment</a:t>
            </a:r>
            <a:r>
              <a:rPr lang="es-ES" dirty="0">
                <a:solidFill>
                  <a:schemeClr val="accent5"/>
                </a:solidFill>
              </a:rPr>
              <a:t> of </a:t>
            </a:r>
            <a:r>
              <a:rPr lang="es-ES" dirty="0" err="1">
                <a:solidFill>
                  <a:schemeClr val="accent5"/>
                </a:solidFill>
              </a:rPr>
              <a:t>migrant</a:t>
            </a:r>
            <a:r>
              <a:rPr lang="es-ES" dirty="0">
                <a:solidFill>
                  <a:schemeClr val="accent5"/>
                </a:solidFill>
              </a:rPr>
              <a:t> </a:t>
            </a:r>
            <a:r>
              <a:rPr lang="es-ES" dirty="0" err="1">
                <a:solidFill>
                  <a:schemeClr val="accent5"/>
                </a:solidFill>
              </a:rPr>
              <a:t>women</a:t>
            </a:r>
            <a:endParaRPr lang="es-CR" dirty="0">
              <a:solidFill>
                <a:schemeClr val="accent5"/>
              </a:solidFill>
            </a:endParaRPr>
          </a:p>
        </p:txBody>
      </p:sp>
      <p:sp>
        <p:nvSpPr>
          <p:cNvPr id="19" name="TextBox 18"/>
          <p:cNvSpPr txBox="1"/>
          <p:nvPr/>
        </p:nvSpPr>
        <p:spPr>
          <a:xfrm>
            <a:off x="3772605" y="2073223"/>
            <a:ext cx="2829153" cy="646331"/>
          </a:xfrm>
          <a:prstGeom prst="rect">
            <a:avLst/>
          </a:prstGeom>
          <a:noFill/>
          <a:ln>
            <a:noFill/>
          </a:ln>
        </p:spPr>
        <p:txBody>
          <a:bodyPr wrap="square" rtlCol="0">
            <a:spAutoFit/>
          </a:bodyPr>
          <a:lstStyle/>
          <a:p>
            <a:r>
              <a:rPr lang="es-ES" dirty="0" err="1">
                <a:solidFill>
                  <a:schemeClr val="accent5"/>
                </a:solidFill>
              </a:rPr>
              <a:t>Assistance</a:t>
            </a:r>
            <a:r>
              <a:rPr lang="es-ES" dirty="0">
                <a:solidFill>
                  <a:schemeClr val="accent5"/>
                </a:solidFill>
              </a:rPr>
              <a:t> and </a:t>
            </a:r>
            <a:r>
              <a:rPr lang="es-ES" dirty="0" err="1">
                <a:solidFill>
                  <a:schemeClr val="accent5"/>
                </a:solidFill>
              </a:rPr>
              <a:t>Protection</a:t>
            </a:r>
            <a:r>
              <a:rPr lang="es-ES" dirty="0">
                <a:solidFill>
                  <a:schemeClr val="accent5"/>
                </a:solidFill>
              </a:rPr>
              <a:t> of </a:t>
            </a:r>
            <a:r>
              <a:rPr lang="es-ES" dirty="0" err="1">
                <a:solidFill>
                  <a:schemeClr val="accent5"/>
                </a:solidFill>
              </a:rPr>
              <a:t>Migrant</a:t>
            </a:r>
            <a:r>
              <a:rPr lang="es-ES" dirty="0">
                <a:solidFill>
                  <a:schemeClr val="accent5"/>
                </a:solidFill>
              </a:rPr>
              <a:t> </a:t>
            </a:r>
            <a:r>
              <a:rPr lang="es-ES" dirty="0" err="1">
                <a:solidFill>
                  <a:schemeClr val="accent5"/>
                </a:solidFill>
              </a:rPr>
              <a:t>Women</a:t>
            </a:r>
            <a:endParaRPr lang="es-CR" dirty="0">
              <a:solidFill>
                <a:schemeClr val="accent5"/>
              </a:solidFill>
            </a:endParaRPr>
          </a:p>
        </p:txBody>
      </p:sp>
      <p:cxnSp>
        <p:nvCxnSpPr>
          <p:cNvPr id="21" name="Straight Connector 20"/>
          <p:cNvCxnSpPr/>
          <p:nvPr/>
        </p:nvCxnSpPr>
        <p:spPr>
          <a:xfrm flipV="1">
            <a:off x="528919" y="1904959"/>
            <a:ext cx="8424936" cy="118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45174" y="1547500"/>
            <a:ext cx="2225083" cy="400110"/>
          </a:xfrm>
          <a:prstGeom prst="rect">
            <a:avLst/>
          </a:prstGeom>
          <a:noFill/>
        </p:spPr>
        <p:txBody>
          <a:bodyPr wrap="square" rtlCol="0">
            <a:spAutoFit/>
          </a:bodyPr>
          <a:lstStyle/>
          <a:p>
            <a:r>
              <a:rPr lang="es-ES" sz="2000" b="1" dirty="0">
                <a:solidFill>
                  <a:schemeClr val="accent5"/>
                </a:solidFill>
              </a:rPr>
              <a:t>Regional </a:t>
            </a:r>
            <a:r>
              <a:rPr lang="es-ES" sz="2000" b="1" dirty="0" err="1">
                <a:solidFill>
                  <a:schemeClr val="accent5"/>
                </a:solidFill>
              </a:rPr>
              <a:t>Forum</a:t>
            </a:r>
            <a:r>
              <a:rPr lang="es-ES" sz="2000" b="1" dirty="0">
                <a:solidFill>
                  <a:schemeClr val="accent5"/>
                </a:solidFill>
              </a:rPr>
              <a:t> </a:t>
            </a:r>
            <a:endParaRPr lang="es-CR" sz="2000" b="1" dirty="0">
              <a:solidFill>
                <a:schemeClr val="accent5"/>
              </a:solidFill>
            </a:endParaRPr>
          </a:p>
        </p:txBody>
      </p:sp>
      <p:sp>
        <p:nvSpPr>
          <p:cNvPr id="29" name="Rectangle 28"/>
          <p:cNvSpPr/>
          <p:nvPr/>
        </p:nvSpPr>
        <p:spPr>
          <a:xfrm>
            <a:off x="7362237" y="1991382"/>
            <a:ext cx="1962291" cy="923330"/>
          </a:xfrm>
          <a:prstGeom prst="rect">
            <a:avLst/>
          </a:prstGeom>
          <a:ln>
            <a:noFill/>
          </a:ln>
        </p:spPr>
        <p:txBody>
          <a:bodyPr wrap="square">
            <a:spAutoFit/>
          </a:bodyPr>
          <a:lstStyle/>
          <a:p>
            <a:r>
              <a:rPr lang="es-ES" dirty="0" err="1">
                <a:solidFill>
                  <a:schemeClr val="accent5"/>
                </a:solidFill>
              </a:rPr>
              <a:t>Migrant</a:t>
            </a:r>
            <a:r>
              <a:rPr lang="es-ES" dirty="0">
                <a:solidFill>
                  <a:schemeClr val="accent5"/>
                </a:solidFill>
              </a:rPr>
              <a:t> </a:t>
            </a:r>
            <a:r>
              <a:rPr lang="es-ES" dirty="0" err="1">
                <a:solidFill>
                  <a:schemeClr val="accent5"/>
                </a:solidFill>
              </a:rPr>
              <a:t>Women</a:t>
            </a:r>
            <a:r>
              <a:rPr lang="es-ES" dirty="0">
                <a:solidFill>
                  <a:schemeClr val="accent5"/>
                </a:solidFill>
              </a:rPr>
              <a:t> </a:t>
            </a:r>
            <a:r>
              <a:rPr lang="es-ES" dirty="0" err="1">
                <a:solidFill>
                  <a:schemeClr val="accent5"/>
                </a:solidFill>
              </a:rPr>
              <a:t>protection</a:t>
            </a:r>
            <a:r>
              <a:rPr lang="es-ES" dirty="0">
                <a:solidFill>
                  <a:schemeClr val="accent5"/>
                </a:solidFill>
              </a:rPr>
              <a:t> and </a:t>
            </a:r>
            <a:r>
              <a:rPr lang="es-ES" dirty="0" err="1">
                <a:solidFill>
                  <a:schemeClr val="accent5"/>
                </a:solidFill>
              </a:rPr>
              <a:t>empowerment</a:t>
            </a:r>
            <a:endParaRPr lang="es-CR" dirty="0">
              <a:solidFill>
                <a:schemeClr val="accent5"/>
              </a:solidFill>
            </a:endParaRPr>
          </a:p>
        </p:txBody>
      </p:sp>
      <p:cxnSp>
        <p:nvCxnSpPr>
          <p:cNvPr id="34" name="Straight Connector 33"/>
          <p:cNvCxnSpPr/>
          <p:nvPr/>
        </p:nvCxnSpPr>
        <p:spPr>
          <a:xfrm>
            <a:off x="7020651" y="2708920"/>
            <a:ext cx="1" cy="15489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1220" y="4570095"/>
            <a:ext cx="2289341" cy="276999"/>
          </a:xfrm>
          <a:prstGeom prst="rect">
            <a:avLst/>
          </a:prstGeom>
          <a:ln>
            <a:noFill/>
          </a:ln>
        </p:spPr>
        <p:txBody>
          <a:bodyPr wrap="square">
            <a:spAutoFit/>
          </a:bodyPr>
          <a:lstStyle/>
          <a:p>
            <a:r>
              <a:rPr lang="es-ES" sz="1200" dirty="0" err="1">
                <a:solidFill>
                  <a:schemeClr val="accent5"/>
                </a:solidFill>
              </a:rPr>
              <a:t>Recruitment</a:t>
            </a:r>
            <a:r>
              <a:rPr lang="es-ES" sz="1200" dirty="0">
                <a:solidFill>
                  <a:schemeClr val="accent5"/>
                </a:solidFill>
              </a:rPr>
              <a:t> of a </a:t>
            </a:r>
            <a:r>
              <a:rPr lang="es-ES" sz="1200" dirty="0" err="1">
                <a:solidFill>
                  <a:schemeClr val="accent5"/>
                </a:solidFill>
              </a:rPr>
              <a:t>consultant</a:t>
            </a:r>
            <a:r>
              <a:rPr lang="es-ES" sz="1200" dirty="0">
                <a:solidFill>
                  <a:schemeClr val="accent5"/>
                </a:solidFill>
              </a:rPr>
              <a:t> </a:t>
            </a:r>
          </a:p>
        </p:txBody>
      </p:sp>
      <p:sp>
        <p:nvSpPr>
          <p:cNvPr id="37" name="Rectangle 36"/>
          <p:cNvSpPr/>
          <p:nvPr/>
        </p:nvSpPr>
        <p:spPr>
          <a:xfrm>
            <a:off x="1676722" y="4770150"/>
            <a:ext cx="4789314" cy="246221"/>
          </a:xfrm>
          <a:prstGeom prst="rect">
            <a:avLst/>
          </a:prstGeom>
          <a:ln>
            <a:noFill/>
          </a:ln>
        </p:spPr>
        <p:txBody>
          <a:bodyPr wrap="square">
            <a:spAutoFit/>
          </a:bodyPr>
          <a:lstStyle/>
          <a:p>
            <a:r>
              <a:rPr lang="es-ES" sz="1000" dirty="0">
                <a:solidFill>
                  <a:schemeClr val="accent5"/>
                </a:solidFill>
              </a:rPr>
              <a:t>-------------------------------</a:t>
            </a:r>
            <a:r>
              <a:rPr lang="es-ES" sz="1000" dirty="0" err="1">
                <a:solidFill>
                  <a:schemeClr val="accent5"/>
                </a:solidFill>
              </a:rPr>
              <a:t>Recruitment</a:t>
            </a:r>
            <a:r>
              <a:rPr lang="es-ES" sz="1000" dirty="0">
                <a:solidFill>
                  <a:schemeClr val="accent5"/>
                </a:solidFill>
              </a:rPr>
              <a:t> of a </a:t>
            </a:r>
            <a:r>
              <a:rPr lang="es-ES" sz="1000" dirty="0" err="1">
                <a:solidFill>
                  <a:schemeClr val="accent5"/>
                </a:solidFill>
              </a:rPr>
              <a:t>consultant</a:t>
            </a:r>
            <a:r>
              <a:rPr lang="es-ES" sz="1000" dirty="0">
                <a:solidFill>
                  <a:schemeClr val="accent5"/>
                </a:solidFill>
              </a:rPr>
              <a:t> (</a:t>
            </a:r>
            <a:r>
              <a:rPr lang="es-ES" sz="1000" dirty="0" err="1">
                <a:solidFill>
                  <a:schemeClr val="accent5"/>
                </a:solidFill>
              </a:rPr>
              <a:t>July</a:t>
            </a:r>
            <a:r>
              <a:rPr lang="es-ES" sz="1000" dirty="0">
                <a:solidFill>
                  <a:schemeClr val="accent5"/>
                </a:solidFill>
              </a:rPr>
              <a:t>) ---------------------------------</a:t>
            </a:r>
            <a:endParaRPr lang="es-CR" sz="1000" dirty="0">
              <a:solidFill>
                <a:schemeClr val="accent5"/>
              </a:solidFill>
            </a:endParaRPr>
          </a:p>
        </p:txBody>
      </p:sp>
      <p:sp>
        <p:nvSpPr>
          <p:cNvPr id="38" name="Rectangle 37"/>
          <p:cNvSpPr/>
          <p:nvPr/>
        </p:nvSpPr>
        <p:spPr>
          <a:xfrm>
            <a:off x="3772605" y="5229200"/>
            <a:ext cx="1714017" cy="492443"/>
          </a:xfrm>
          <a:prstGeom prst="rect">
            <a:avLst/>
          </a:prstGeom>
          <a:noFill/>
          <a:ln>
            <a:noFill/>
          </a:ln>
        </p:spPr>
        <p:txBody>
          <a:bodyPr wrap="square">
            <a:spAutoFit/>
          </a:bodyPr>
          <a:lstStyle/>
          <a:p>
            <a:pPr algn="ctr"/>
            <a:r>
              <a:rPr lang="es-ES" sz="1400" b="1" dirty="0" err="1"/>
              <a:t>Validation</a:t>
            </a:r>
            <a:r>
              <a:rPr lang="es-ES" sz="1400" b="1" dirty="0"/>
              <a:t> workshop</a:t>
            </a:r>
          </a:p>
          <a:p>
            <a:pPr algn="ctr"/>
            <a:r>
              <a:rPr lang="es-ES" sz="1200" dirty="0"/>
              <a:t>(</a:t>
            </a:r>
            <a:r>
              <a:rPr lang="es-ES" sz="1200" dirty="0" err="1"/>
              <a:t>September</a:t>
            </a:r>
            <a:r>
              <a:rPr lang="es-ES" sz="1200" dirty="0"/>
              <a:t>)</a:t>
            </a:r>
            <a:endParaRPr lang="es-CR" sz="1200" dirty="0"/>
          </a:p>
        </p:txBody>
      </p:sp>
      <p:sp>
        <p:nvSpPr>
          <p:cNvPr id="39" name="Rectangle 38"/>
          <p:cNvSpPr/>
          <p:nvPr/>
        </p:nvSpPr>
        <p:spPr>
          <a:xfrm>
            <a:off x="7552680" y="5282624"/>
            <a:ext cx="1411808" cy="738664"/>
          </a:xfrm>
          <a:prstGeom prst="rect">
            <a:avLst/>
          </a:prstGeom>
          <a:ln>
            <a:noFill/>
          </a:ln>
        </p:spPr>
        <p:txBody>
          <a:bodyPr wrap="square">
            <a:spAutoFit/>
          </a:bodyPr>
          <a:lstStyle/>
          <a:p>
            <a:pPr algn="ctr"/>
            <a:r>
              <a:rPr lang="es-ES" sz="1400" dirty="0" err="1"/>
              <a:t>Presentation</a:t>
            </a:r>
            <a:r>
              <a:rPr lang="es-ES" sz="1400" dirty="0"/>
              <a:t> of </a:t>
            </a:r>
            <a:r>
              <a:rPr lang="es-ES" sz="1400" dirty="0" err="1"/>
              <a:t>assessment</a:t>
            </a:r>
            <a:r>
              <a:rPr lang="es-ES" sz="1400" dirty="0"/>
              <a:t> and </a:t>
            </a:r>
            <a:r>
              <a:rPr lang="es-ES" sz="1400" dirty="0" err="1"/>
              <a:t>protocol</a:t>
            </a:r>
            <a:endParaRPr lang="es-ES" sz="1400" dirty="0"/>
          </a:p>
        </p:txBody>
      </p:sp>
      <p:sp>
        <p:nvSpPr>
          <p:cNvPr id="14" name="Oval 13"/>
          <p:cNvSpPr/>
          <p:nvPr/>
        </p:nvSpPr>
        <p:spPr>
          <a:xfrm>
            <a:off x="3275099" y="2348325"/>
            <a:ext cx="432805" cy="44264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2</a:t>
            </a:r>
          </a:p>
        </p:txBody>
      </p:sp>
      <p:sp>
        <p:nvSpPr>
          <p:cNvPr id="51" name="Rectangle 50"/>
          <p:cNvSpPr/>
          <p:nvPr/>
        </p:nvSpPr>
        <p:spPr>
          <a:xfrm>
            <a:off x="229972" y="4293096"/>
            <a:ext cx="922705" cy="338554"/>
          </a:xfrm>
          <a:prstGeom prst="rect">
            <a:avLst/>
          </a:prstGeom>
        </p:spPr>
        <p:txBody>
          <a:bodyPr wrap="square">
            <a:spAutoFit/>
          </a:bodyPr>
          <a:lstStyle/>
          <a:p>
            <a:r>
              <a:rPr lang="es-ES" sz="1600" b="1" dirty="0">
                <a:solidFill>
                  <a:schemeClr val="accent6"/>
                </a:solidFill>
              </a:rPr>
              <a:t>JUNE </a:t>
            </a:r>
            <a:endParaRPr lang="es-CR" sz="1600" b="1" dirty="0">
              <a:solidFill>
                <a:schemeClr val="accent6"/>
              </a:solidFill>
            </a:endParaRPr>
          </a:p>
        </p:txBody>
      </p:sp>
      <p:sp>
        <p:nvSpPr>
          <p:cNvPr id="52" name="Rectangle 51"/>
          <p:cNvSpPr/>
          <p:nvPr/>
        </p:nvSpPr>
        <p:spPr>
          <a:xfrm>
            <a:off x="1669851" y="4228942"/>
            <a:ext cx="830711" cy="338554"/>
          </a:xfrm>
          <a:prstGeom prst="rect">
            <a:avLst/>
          </a:prstGeom>
        </p:spPr>
        <p:txBody>
          <a:bodyPr wrap="square">
            <a:spAutoFit/>
          </a:bodyPr>
          <a:lstStyle/>
          <a:p>
            <a:r>
              <a:rPr lang="es-ES" sz="1600" b="1" dirty="0">
                <a:solidFill>
                  <a:schemeClr val="accent6"/>
                </a:solidFill>
              </a:rPr>
              <a:t>JULY  </a:t>
            </a:r>
            <a:endParaRPr lang="es-CR" sz="1600" b="1" dirty="0">
              <a:solidFill>
                <a:schemeClr val="accent6"/>
              </a:solidFill>
            </a:endParaRPr>
          </a:p>
        </p:txBody>
      </p:sp>
      <p:sp>
        <p:nvSpPr>
          <p:cNvPr id="53" name="Rectangle 52"/>
          <p:cNvSpPr/>
          <p:nvPr/>
        </p:nvSpPr>
        <p:spPr>
          <a:xfrm>
            <a:off x="3131840" y="4219421"/>
            <a:ext cx="904308" cy="338554"/>
          </a:xfrm>
          <a:prstGeom prst="rect">
            <a:avLst/>
          </a:prstGeom>
        </p:spPr>
        <p:txBody>
          <a:bodyPr wrap="square">
            <a:spAutoFit/>
          </a:bodyPr>
          <a:lstStyle/>
          <a:p>
            <a:r>
              <a:rPr lang="es-ES" sz="1600" b="1" dirty="0">
                <a:solidFill>
                  <a:schemeClr val="accent6"/>
                </a:solidFill>
              </a:rPr>
              <a:t>AUGUST </a:t>
            </a:r>
            <a:endParaRPr lang="es-CR" sz="1600" b="1" dirty="0">
              <a:solidFill>
                <a:schemeClr val="accent6"/>
              </a:solidFill>
            </a:endParaRPr>
          </a:p>
        </p:txBody>
      </p:sp>
      <p:sp>
        <p:nvSpPr>
          <p:cNvPr id="54" name="Rectangle 53"/>
          <p:cNvSpPr/>
          <p:nvPr/>
        </p:nvSpPr>
        <p:spPr>
          <a:xfrm>
            <a:off x="4324473" y="4256713"/>
            <a:ext cx="1274945" cy="338554"/>
          </a:xfrm>
          <a:prstGeom prst="rect">
            <a:avLst/>
          </a:prstGeom>
        </p:spPr>
        <p:txBody>
          <a:bodyPr wrap="square">
            <a:spAutoFit/>
          </a:bodyPr>
          <a:lstStyle/>
          <a:p>
            <a:r>
              <a:rPr lang="es-ES" sz="1600" b="1" dirty="0">
                <a:solidFill>
                  <a:schemeClr val="accent6"/>
                </a:solidFill>
              </a:rPr>
              <a:t>SEPTEMBER </a:t>
            </a:r>
            <a:endParaRPr lang="es-CR" sz="1600" b="1" dirty="0">
              <a:solidFill>
                <a:schemeClr val="accent6"/>
              </a:solidFill>
            </a:endParaRPr>
          </a:p>
        </p:txBody>
      </p:sp>
      <p:sp>
        <p:nvSpPr>
          <p:cNvPr id="56" name="Rectangle 55"/>
          <p:cNvSpPr/>
          <p:nvPr/>
        </p:nvSpPr>
        <p:spPr>
          <a:xfrm>
            <a:off x="5782601" y="4232121"/>
            <a:ext cx="1021647" cy="338554"/>
          </a:xfrm>
          <a:prstGeom prst="rect">
            <a:avLst/>
          </a:prstGeom>
        </p:spPr>
        <p:txBody>
          <a:bodyPr wrap="square">
            <a:spAutoFit/>
          </a:bodyPr>
          <a:lstStyle/>
          <a:p>
            <a:r>
              <a:rPr lang="es-ES" sz="1600" b="1" dirty="0">
                <a:solidFill>
                  <a:schemeClr val="accent6"/>
                </a:solidFill>
              </a:rPr>
              <a:t>OCTOBER </a:t>
            </a:r>
            <a:endParaRPr lang="es-CR" sz="1600" b="1" dirty="0">
              <a:solidFill>
                <a:schemeClr val="accent6"/>
              </a:solidFill>
            </a:endParaRPr>
          </a:p>
        </p:txBody>
      </p:sp>
      <p:sp>
        <p:nvSpPr>
          <p:cNvPr id="57" name="Rectangle 56"/>
          <p:cNvSpPr/>
          <p:nvPr/>
        </p:nvSpPr>
        <p:spPr>
          <a:xfrm>
            <a:off x="6858617" y="4232121"/>
            <a:ext cx="1241775" cy="338554"/>
          </a:xfrm>
          <a:prstGeom prst="rect">
            <a:avLst/>
          </a:prstGeom>
        </p:spPr>
        <p:txBody>
          <a:bodyPr wrap="square">
            <a:spAutoFit/>
          </a:bodyPr>
          <a:lstStyle/>
          <a:p>
            <a:r>
              <a:rPr lang="es-ES" sz="1600" b="1" dirty="0">
                <a:solidFill>
                  <a:schemeClr val="accent6"/>
                </a:solidFill>
              </a:rPr>
              <a:t>NOVEMBER </a:t>
            </a:r>
            <a:endParaRPr lang="es-CR" sz="1600" b="1" dirty="0">
              <a:solidFill>
                <a:schemeClr val="accent6"/>
              </a:solidFill>
            </a:endParaRPr>
          </a:p>
        </p:txBody>
      </p:sp>
      <p:sp>
        <p:nvSpPr>
          <p:cNvPr id="60" name="Rectangle 59"/>
          <p:cNvSpPr/>
          <p:nvPr/>
        </p:nvSpPr>
        <p:spPr>
          <a:xfrm>
            <a:off x="5742678" y="5283205"/>
            <a:ext cx="1637634" cy="738664"/>
          </a:xfrm>
          <a:prstGeom prst="rect">
            <a:avLst/>
          </a:prstGeom>
          <a:ln>
            <a:noFill/>
          </a:ln>
        </p:spPr>
        <p:txBody>
          <a:bodyPr wrap="square">
            <a:spAutoFit/>
          </a:bodyPr>
          <a:lstStyle/>
          <a:p>
            <a:pPr algn="ctr"/>
            <a:r>
              <a:rPr lang="es-ES" sz="1400" dirty="0" err="1"/>
              <a:t>Collection</a:t>
            </a:r>
            <a:r>
              <a:rPr lang="es-ES" sz="1400" dirty="0"/>
              <a:t> of inputs and </a:t>
            </a:r>
            <a:r>
              <a:rPr lang="es-ES" sz="1400" dirty="0" err="1"/>
              <a:t>observations</a:t>
            </a:r>
            <a:r>
              <a:rPr lang="es-ES" sz="1400" dirty="0"/>
              <a:t> </a:t>
            </a:r>
            <a:r>
              <a:rPr lang="es-ES" sz="1400" dirty="0" err="1"/>
              <a:t>from</a:t>
            </a:r>
            <a:r>
              <a:rPr lang="es-ES" sz="1400" dirty="0"/>
              <a:t> </a:t>
            </a:r>
            <a:r>
              <a:rPr lang="es-ES" sz="1400" dirty="0" err="1"/>
              <a:t>delegates</a:t>
            </a:r>
            <a:r>
              <a:rPr lang="es-ES" sz="1400" dirty="0"/>
              <a:t> </a:t>
            </a:r>
            <a:endParaRPr lang="es-CR" sz="1400" dirty="0"/>
          </a:p>
        </p:txBody>
      </p:sp>
      <p:cxnSp>
        <p:nvCxnSpPr>
          <p:cNvPr id="62" name="Straight Connector 61"/>
          <p:cNvCxnSpPr/>
          <p:nvPr/>
        </p:nvCxnSpPr>
        <p:spPr>
          <a:xfrm flipH="1">
            <a:off x="500271" y="2822228"/>
            <a:ext cx="13078" cy="151229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12386" y="4151954"/>
            <a:ext cx="6514653" cy="66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496852" y="2741869"/>
            <a:ext cx="1000" cy="1551227"/>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951738" y="4033391"/>
            <a:ext cx="4053116" cy="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958504" y="4046088"/>
            <a:ext cx="380" cy="209271"/>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28567" y="4021951"/>
            <a:ext cx="380" cy="278540"/>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015854" y="4025345"/>
            <a:ext cx="195" cy="253218"/>
          </a:xfrm>
          <a:prstGeom prst="line">
            <a:avLst/>
          </a:prstGeom>
          <a:ln w="127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72605" y="5934472"/>
            <a:ext cx="1807507" cy="523220"/>
          </a:xfrm>
          <a:prstGeom prst="rect">
            <a:avLst/>
          </a:prstGeom>
          <a:noFill/>
        </p:spPr>
        <p:txBody>
          <a:bodyPr wrap="square" rtlCol="0">
            <a:spAutoFit/>
          </a:bodyPr>
          <a:lstStyle/>
          <a:p>
            <a:r>
              <a:rPr lang="es-CR" sz="1400" b="1" dirty="0"/>
              <a:t>(in </a:t>
            </a:r>
            <a:r>
              <a:rPr lang="es-CR" sz="1400" b="1" dirty="0" err="1"/>
              <a:t>the</a:t>
            </a:r>
            <a:r>
              <a:rPr lang="es-CR" sz="1400" b="1" dirty="0"/>
              <a:t> </a:t>
            </a:r>
            <a:r>
              <a:rPr lang="es-CR" sz="1400" b="1" dirty="0" err="1"/>
              <a:t>framework</a:t>
            </a:r>
            <a:r>
              <a:rPr lang="es-CR" sz="1400" b="1" dirty="0"/>
              <a:t> of CRM) </a:t>
            </a:r>
          </a:p>
        </p:txBody>
      </p:sp>
      <p:sp>
        <p:nvSpPr>
          <p:cNvPr id="40" name="TextBox 39"/>
          <p:cNvSpPr txBox="1"/>
          <p:nvPr/>
        </p:nvSpPr>
        <p:spPr>
          <a:xfrm>
            <a:off x="7362238" y="6074132"/>
            <a:ext cx="1781762" cy="523220"/>
          </a:xfrm>
          <a:prstGeom prst="rect">
            <a:avLst/>
          </a:prstGeom>
          <a:noFill/>
        </p:spPr>
        <p:txBody>
          <a:bodyPr wrap="square" rtlCol="0">
            <a:spAutoFit/>
          </a:bodyPr>
          <a:lstStyle/>
          <a:p>
            <a:r>
              <a:rPr lang="es-CR" sz="1400" dirty="0"/>
              <a:t>(in </a:t>
            </a:r>
            <a:r>
              <a:rPr lang="es-CR" sz="1400" dirty="0" err="1"/>
              <a:t>the</a:t>
            </a:r>
            <a:r>
              <a:rPr lang="es-CR" sz="1400" dirty="0"/>
              <a:t> </a:t>
            </a:r>
            <a:r>
              <a:rPr lang="es-CR" sz="1400" dirty="0" err="1"/>
              <a:t>framework</a:t>
            </a:r>
            <a:r>
              <a:rPr lang="es-CR" sz="1400" dirty="0"/>
              <a:t> of CRM) </a:t>
            </a:r>
          </a:p>
        </p:txBody>
      </p:sp>
    </p:spTree>
    <p:extLst>
      <p:ext uri="{BB962C8B-B14F-4D97-AF65-F5344CB8AC3E}">
        <p14:creationId xmlns:p14="http://schemas.microsoft.com/office/powerpoint/2010/main" val="189854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389"/>
            <a:ext cx="8229600" cy="4525963"/>
          </a:xfrm>
        </p:spPr>
        <p:txBody>
          <a:bodyPr>
            <a:normAutofit/>
          </a:bodyPr>
          <a:lstStyle/>
          <a:p>
            <a:r>
              <a:rPr lang="en-US" dirty="0"/>
              <a:t>In CRM countries, legislation explicitly directed towards migrant women is limited (there are a few positive examples)</a:t>
            </a:r>
          </a:p>
          <a:p>
            <a:r>
              <a:rPr lang="en-US" dirty="0"/>
              <a:t>Based on policies and programs related to migrant women, IOM has identified the need to improve coordination among institutions, in particular for assistance to migrant women </a:t>
            </a:r>
          </a:p>
          <a:p>
            <a:pPr marL="0" indent="0">
              <a:buNone/>
            </a:pPr>
            <a:endParaRPr lang="es-ES" sz="2000" dirty="0"/>
          </a:p>
          <a:p>
            <a:endParaRPr lang="en-US" sz="2400" dirty="0"/>
          </a:p>
        </p:txBody>
      </p:sp>
      <p:pic>
        <p:nvPicPr>
          <p:cNvPr id="4"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7109"/>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7160" y="116632"/>
            <a:ext cx="490688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b="1" dirty="0" err="1">
                <a:solidFill>
                  <a:schemeClr val="bg1"/>
                </a:solidFill>
              </a:rPr>
              <a:t>Assessment</a:t>
            </a:r>
            <a:endParaRPr lang="es-CR" b="1" dirty="0">
              <a:solidFill>
                <a:schemeClr val="bg1"/>
              </a:solidFill>
            </a:endParaRPr>
          </a:p>
        </p:txBody>
      </p:sp>
      <p:pic>
        <p:nvPicPr>
          <p:cNvPr id="6"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827" y="537096"/>
            <a:ext cx="439280" cy="47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7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47700" y="2505075"/>
            <a:ext cx="7848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2413" y="3033410"/>
            <a:ext cx="914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rgbClr val="78B1C0"/>
                </a:solidFill>
              </a:rPr>
              <a:t>19-20 </a:t>
            </a:r>
            <a:r>
              <a:rPr lang="es-CR" sz="1200" b="1" dirty="0" err="1">
                <a:solidFill>
                  <a:srgbClr val="78B1C0"/>
                </a:solidFill>
              </a:rPr>
              <a:t>september</a:t>
            </a:r>
            <a:endParaRPr lang="es-CR" sz="1200" b="1" dirty="0">
              <a:solidFill>
                <a:srgbClr val="78B1C0"/>
              </a:solidFill>
            </a:endParaRPr>
          </a:p>
        </p:txBody>
      </p:sp>
      <p:sp>
        <p:nvSpPr>
          <p:cNvPr id="12" name="Rectangle 11"/>
          <p:cNvSpPr/>
          <p:nvPr/>
        </p:nvSpPr>
        <p:spPr>
          <a:xfrm>
            <a:off x="1216819" y="3033410"/>
            <a:ext cx="107156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rgbClr val="78B1C0"/>
                </a:solidFill>
              </a:rPr>
              <a:t>25-29        </a:t>
            </a:r>
            <a:r>
              <a:rPr lang="es-CR" sz="1200" b="1" dirty="0" err="1">
                <a:solidFill>
                  <a:srgbClr val="78B1C0"/>
                </a:solidFill>
              </a:rPr>
              <a:t>september</a:t>
            </a:r>
            <a:endParaRPr lang="es-CR" sz="1200" b="1" dirty="0">
              <a:solidFill>
                <a:srgbClr val="78B1C0"/>
              </a:solidFill>
            </a:endParaRPr>
          </a:p>
        </p:txBody>
      </p:sp>
      <p:sp>
        <p:nvSpPr>
          <p:cNvPr id="13" name="Rectangle 12"/>
          <p:cNvSpPr/>
          <p:nvPr/>
        </p:nvSpPr>
        <p:spPr>
          <a:xfrm>
            <a:off x="1231107" y="362406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err="1">
                <a:solidFill>
                  <a:schemeClr val="tx1"/>
                </a:solidFill>
              </a:rPr>
              <a:t>Incorporation</a:t>
            </a:r>
            <a:r>
              <a:rPr lang="es-CR" sz="1200" dirty="0">
                <a:solidFill>
                  <a:schemeClr val="tx1"/>
                </a:solidFill>
              </a:rPr>
              <a:t> of inputs to </a:t>
            </a:r>
            <a:r>
              <a:rPr lang="es-CR" sz="1200" dirty="0" err="1">
                <a:solidFill>
                  <a:schemeClr val="tx1"/>
                </a:solidFill>
              </a:rPr>
              <a:t>document</a:t>
            </a:r>
            <a:endParaRPr lang="es-CR" sz="1200" dirty="0">
              <a:solidFill>
                <a:schemeClr val="tx1"/>
              </a:solidFill>
            </a:endParaRPr>
          </a:p>
        </p:txBody>
      </p:sp>
      <p:sp>
        <p:nvSpPr>
          <p:cNvPr id="15" name="Rectangle 14"/>
          <p:cNvSpPr/>
          <p:nvPr/>
        </p:nvSpPr>
        <p:spPr>
          <a:xfrm>
            <a:off x="2425303" y="3001268"/>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rgbClr val="78B1C0"/>
                </a:solidFill>
              </a:rPr>
              <a:t>02                      </a:t>
            </a:r>
            <a:r>
              <a:rPr lang="es-CR" sz="1200" b="1" dirty="0" err="1">
                <a:solidFill>
                  <a:srgbClr val="78B1C0"/>
                </a:solidFill>
              </a:rPr>
              <a:t>october</a:t>
            </a:r>
            <a:endParaRPr lang="es-CR" sz="1200" b="1" dirty="0">
              <a:solidFill>
                <a:srgbClr val="78B1C0"/>
              </a:solidFill>
            </a:endParaRPr>
          </a:p>
        </p:txBody>
      </p:sp>
      <p:sp>
        <p:nvSpPr>
          <p:cNvPr id="16" name="Rectangle 15"/>
          <p:cNvSpPr/>
          <p:nvPr/>
        </p:nvSpPr>
        <p:spPr>
          <a:xfrm>
            <a:off x="2462213" y="362406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err="1">
                <a:solidFill>
                  <a:schemeClr val="tx1"/>
                </a:solidFill>
              </a:rPr>
              <a:t>Document</a:t>
            </a:r>
            <a:r>
              <a:rPr lang="es-CR" sz="1200" dirty="0">
                <a:solidFill>
                  <a:schemeClr val="tx1"/>
                </a:solidFill>
              </a:rPr>
              <a:t> </a:t>
            </a:r>
            <a:r>
              <a:rPr lang="es-CR" sz="1200" dirty="0" err="1">
                <a:solidFill>
                  <a:schemeClr val="tx1"/>
                </a:solidFill>
              </a:rPr>
              <a:t>sent</a:t>
            </a:r>
            <a:r>
              <a:rPr lang="es-CR" sz="1200" dirty="0">
                <a:solidFill>
                  <a:schemeClr val="tx1"/>
                </a:solidFill>
              </a:rPr>
              <a:t> to </a:t>
            </a:r>
            <a:r>
              <a:rPr lang="es-CR" sz="1200" dirty="0" err="1">
                <a:solidFill>
                  <a:schemeClr val="tx1"/>
                </a:solidFill>
              </a:rPr>
              <a:t>member</a:t>
            </a:r>
            <a:r>
              <a:rPr lang="es-CR" sz="1200" dirty="0">
                <a:solidFill>
                  <a:schemeClr val="tx1"/>
                </a:solidFill>
              </a:rPr>
              <a:t> </a:t>
            </a:r>
            <a:r>
              <a:rPr lang="es-CR" sz="1200" dirty="0" err="1">
                <a:solidFill>
                  <a:schemeClr val="tx1"/>
                </a:solidFill>
              </a:rPr>
              <a:t>states</a:t>
            </a:r>
            <a:endParaRPr lang="es-CR" sz="1200" dirty="0">
              <a:solidFill>
                <a:schemeClr val="tx1"/>
              </a:solidFill>
            </a:endParaRPr>
          </a:p>
        </p:txBody>
      </p:sp>
      <p:cxnSp>
        <p:nvCxnSpPr>
          <p:cNvPr id="17" name="Straight Arrow Connector 16"/>
          <p:cNvCxnSpPr/>
          <p:nvPr/>
        </p:nvCxnSpPr>
        <p:spPr>
          <a:xfrm>
            <a:off x="4214813" y="2513262"/>
            <a:ext cx="0" cy="400050"/>
          </a:xfrm>
          <a:prstGeom prst="straightConnector1">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05226" y="303341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rgbClr val="78B1C0"/>
                </a:solidFill>
              </a:rPr>
              <a:t>02-16                </a:t>
            </a:r>
            <a:r>
              <a:rPr lang="es-CR" sz="1200" b="1" dirty="0" err="1">
                <a:solidFill>
                  <a:srgbClr val="78B1C0"/>
                </a:solidFill>
              </a:rPr>
              <a:t>october</a:t>
            </a:r>
            <a:endParaRPr lang="es-CR" sz="1200" b="1" dirty="0">
              <a:solidFill>
                <a:srgbClr val="78B1C0"/>
              </a:solidFill>
            </a:endParaRPr>
          </a:p>
        </p:txBody>
      </p:sp>
      <p:sp>
        <p:nvSpPr>
          <p:cNvPr id="19" name="Rectangle 18"/>
          <p:cNvSpPr/>
          <p:nvPr/>
        </p:nvSpPr>
        <p:spPr>
          <a:xfrm>
            <a:off x="2252663" y="506563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err="1">
                <a:solidFill>
                  <a:srgbClr val="78B1C0"/>
                </a:solidFill>
              </a:rPr>
              <a:t>With</a:t>
            </a:r>
            <a:r>
              <a:rPr lang="es-CR" sz="1100" dirty="0">
                <a:solidFill>
                  <a:srgbClr val="78B1C0"/>
                </a:solidFill>
              </a:rPr>
              <a:t> </a:t>
            </a:r>
            <a:r>
              <a:rPr lang="es-CR" sz="1100" dirty="0" err="1">
                <a:solidFill>
                  <a:srgbClr val="78B1C0"/>
                </a:solidFill>
              </a:rPr>
              <a:t>support</a:t>
            </a:r>
            <a:r>
              <a:rPr lang="es-CR" sz="1100" dirty="0">
                <a:solidFill>
                  <a:srgbClr val="78B1C0"/>
                </a:solidFill>
              </a:rPr>
              <a:t> </a:t>
            </a:r>
            <a:r>
              <a:rPr lang="es-CR" sz="1100" dirty="0" err="1">
                <a:solidFill>
                  <a:srgbClr val="78B1C0"/>
                </a:solidFill>
              </a:rPr>
              <a:t>from</a:t>
            </a:r>
            <a:r>
              <a:rPr lang="es-CR" sz="1100" dirty="0">
                <a:solidFill>
                  <a:srgbClr val="78B1C0"/>
                </a:solidFill>
              </a:rPr>
              <a:t> ST </a:t>
            </a:r>
          </a:p>
        </p:txBody>
      </p:sp>
      <p:sp>
        <p:nvSpPr>
          <p:cNvPr id="22" name="Rectangle 21"/>
          <p:cNvSpPr/>
          <p:nvPr/>
        </p:nvSpPr>
        <p:spPr>
          <a:xfrm>
            <a:off x="3643313" y="362406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a:solidFill>
                  <a:schemeClr val="tx1"/>
                </a:solidFill>
              </a:rPr>
              <a:t>Inputs to </a:t>
            </a:r>
            <a:r>
              <a:rPr lang="es-CR" sz="1200" dirty="0" err="1">
                <a:solidFill>
                  <a:schemeClr val="tx1"/>
                </a:solidFill>
              </a:rPr>
              <a:t>document</a:t>
            </a:r>
            <a:r>
              <a:rPr lang="es-CR" sz="1200" dirty="0">
                <a:solidFill>
                  <a:schemeClr val="tx1"/>
                </a:solidFill>
              </a:rPr>
              <a:t> </a:t>
            </a:r>
            <a:r>
              <a:rPr lang="es-CR" sz="1200" dirty="0" err="1">
                <a:solidFill>
                  <a:schemeClr val="tx1"/>
                </a:solidFill>
              </a:rPr>
              <a:t>sent</a:t>
            </a:r>
            <a:endParaRPr lang="es-CR" sz="1200" dirty="0">
              <a:solidFill>
                <a:schemeClr val="tx1"/>
              </a:solidFill>
            </a:endParaRPr>
          </a:p>
        </p:txBody>
      </p:sp>
      <p:sp>
        <p:nvSpPr>
          <p:cNvPr id="23" name="Rectangle 22"/>
          <p:cNvSpPr/>
          <p:nvPr/>
        </p:nvSpPr>
        <p:spPr>
          <a:xfrm>
            <a:off x="3470672" y="4747904"/>
            <a:ext cx="127992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err="1">
                <a:solidFill>
                  <a:srgbClr val="78B1C0"/>
                </a:solidFill>
              </a:rPr>
              <a:t>Member</a:t>
            </a:r>
            <a:endParaRPr lang="es-CR" sz="1100" dirty="0">
              <a:solidFill>
                <a:srgbClr val="78B1C0"/>
              </a:solidFill>
            </a:endParaRPr>
          </a:p>
          <a:p>
            <a:pPr algn="ctr"/>
            <a:r>
              <a:rPr lang="es-CR" sz="1100" dirty="0" err="1">
                <a:solidFill>
                  <a:srgbClr val="78B1C0"/>
                </a:solidFill>
              </a:rPr>
              <a:t>countries</a:t>
            </a:r>
            <a:endParaRPr lang="es-CR" sz="1100" dirty="0">
              <a:solidFill>
                <a:srgbClr val="78B1C0"/>
              </a:solidFill>
            </a:endParaRPr>
          </a:p>
        </p:txBody>
      </p:sp>
      <p:sp>
        <p:nvSpPr>
          <p:cNvPr id="25" name="Rectangle 24"/>
          <p:cNvSpPr/>
          <p:nvPr/>
        </p:nvSpPr>
        <p:spPr>
          <a:xfrm>
            <a:off x="4712494" y="303341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rgbClr val="78B1C0"/>
                </a:solidFill>
              </a:rPr>
              <a:t>20-27                </a:t>
            </a:r>
            <a:r>
              <a:rPr lang="es-CR" sz="1200" b="1" dirty="0" err="1">
                <a:solidFill>
                  <a:srgbClr val="78B1C0"/>
                </a:solidFill>
              </a:rPr>
              <a:t>october</a:t>
            </a:r>
            <a:endParaRPr lang="es-CR" sz="1200" b="1" dirty="0">
              <a:solidFill>
                <a:srgbClr val="78B1C0"/>
              </a:solidFill>
            </a:endParaRPr>
          </a:p>
        </p:txBody>
      </p:sp>
      <p:sp>
        <p:nvSpPr>
          <p:cNvPr id="27" name="Rectangle 26"/>
          <p:cNvSpPr/>
          <p:nvPr/>
        </p:nvSpPr>
        <p:spPr>
          <a:xfrm>
            <a:off x="4513659" y="474790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a:solidFill>
                  <a:srgbClr val="78B1C0"/>
                </a:solidFill>
              </a:rPr>
              <a:t>IOM</a:t>
            </a:r>
          </a:p>
        </p:txBody>
      </p:sp>
      <p:sp>
        <p:nvSpPr>
          <p:cNvPr id="28" name="Rectangle 27"/>
          <p:cNvSpPr/>
          <p:nvPr/>
        </p:nvSpPr>
        <p:spPr>
          <a:xfrm>
            <a:off x="4676775" y="362406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err="1">
                <a:solidFill>
                  <a:schemeClr val="tx1"/>
                </a:solidFill>
              </a:rPr>
              <a:t>Incorporation</a:t>
            </a:r>
            <a:r>
              <a:rPr lang="es-CR" sz="1200" dirty="0">
                <a:solidFill>
                  <a:schemeClr val="tx1"/>
                </a:solidFill>
              </a:rPr>
              <a:t> of inputs</a:t>
            </a:r>
          </a:p>
        </p:txBody>
      </p:sp>
      <p:sp>
        <p:nvSpPr>
          <p:cNvPr id="31" name="Rectangle 30"/>
          <p:cNvSpPr/>
          <p:nvPr/>
        </p:nvSpPr>
        <p:spPr>
          <a:xfrm>
            <a:off x="6910388" y="3048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rgbClr val="78B1C0"/>
                </a:solidFill>
              </a:rPr>
              <a:t>07-18           </a:t>
            </a:r>
            <a:r>
              <a:rPr lang="es-CR" sz="1200" b="1" dirty="0" err="1">
                <a:solidFill>
                  <a:srgbClr val="78B1C0"/>
                </a:solidFill>
              </a:rPr>
              <a:t>november</a:t>
            </a:r>
            <a:r>
              <a:rPr lang="es-CR" sz="1200" b="1" dirty="0">
                <a:solidFill>
                  <a:srgbClr val="78B1C0"/>
                </a:solidFill>
              </a:rPr>
              <a:t> </a:t>
            </a:r>
          </a:p>
        </p:txBody>
      </p:sp>
      <p:sp>
        <p:nvSpPr>
          <p:cNvPr id="33" name="Rectangle 32"/>
          <p:cNvSpPr/>
          <p:nvPr/>
        </p:nvSpPr>
        <p:spPr>
          <a:xfrm>
            <a:off x="5857875" y="362406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err="1">
                <a:solidFill>
                  <a:schemeClr val="tx1"/>
                </a:solidFill>
              </a:rPr>
              <a:t>Document</a:t>
            </a:r>
            <a:r>
              <a:rPr lang="es-CR" sz="1200" dirty="0">
                <a:solidFill>
                  <a:schemeClr val="tx1"/>
                </a:solidFill>
              </a:rPr>
              <a:t> </a:t>
            </a:r>
            <a:r>
              <a:rPr lang="es-CR" sz="1200" dirty="0" err="1">
                <a:solidFill>
                  <a:schemeClr val="tx1"/>
                </a:solidFill>
              </a:rPr>
              <a:t>sent</a:t>
            </a:r>
            <a:r>
              <a:rPr lang="es-CR" sz="1200" dirty="0">
                <a:solidFill>
                  <a:schemeClr val="tx1"/>
                </a:solidFill>
              </a:rPr>
              <a:t> to </a:t>
            </a:r>
            <a:r>
              <a:rPr lang="es-CR" sz="1200" dirty="0" err="1">
                <a:solidFill>
                  <a:schemeClr val="tx1"/>
                </a:solidFill>
              </a:rPr>
              <a:t>member</a:t>
            </a:r>
            <a:r>
              <a:rPr lang="es-CR" sz="1200" dirty="0">
                <a:solidFill>
                  <a:schemeClr val="tx1"/>
                </a:solidFill>
              </a:rPr>
              <a:t> </a:t>
            </a:r>
            <a:r>
              <a:rPr lang="es-CR" sz="1200" dirty="0" err="1">
                <a:solidFill>
                  <a:schemeClr val="tx1"/>
                </a:solidFill>
              </a:rPr>
              <a:t>states</a:t>
            </a:r>
            <a:endParaRPr lang="es-CR" sz="1200" dirty="0">
              <a:solidFill>
                <a:schemeClr val="tx1"/>
              </a:solidFill>
            </a:endParaRPr>
          </a:p>
        </p:txBody>
      </p:sp>
      <p:sp>
        <p:nvSpPr>
          <p:cNvPr id="34" name="Rectangle 33"/>
          <p:cNvSpPr/>
          <p:nvPr/>
        </p:nvSpPr>
        <p:spPr>
          <a:xfrm>
            <a:off x="2233613" y="4747904"/>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a:solidFill>
                  <a:srgbClr val="78B1C0"/>
                </a:solidFill>
              </a:rPr>
              <a:t>IOM</a:t>
            </a:r>
          </a:p>
        </p:txBody>
      </p:sp>
      <p:sp>
        <p:nvSpPr>
          <p:cNvPr id="36" name="Rectangle 35"/>
          <p:cNvSpPr/>
          <p:nvPr/>
        </p:nvSpPr>
        <p:spPr>
          <a:xfrm>
            <a:off x="5819775" y="303341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rgbClr val="78B1C0"/>
                </a:solidFill>
              </a:rPr>
              <a:t>30-31                </a:t>
            </a:r>
            <a:r>
              <a:rPr lang="es-CR" sz="1200" b="1" dirty="0" err="1">
                <a:solidFill>
                  <a:srgbClr val="78B1C0"/>
                </a:solidFill>
              </a:rPr>
              <a:t>october</a:t>
            </a:r>
            <a:endParaRPr lang="es-CR" sz="1200" b="1" dirty="0">
              <a:solidFill>
                <a:srgbClr val="78B1C0"/>
              </a:solidFill>
            </a:endParaRPr>
          </a:p>
        </p:txBody>
      </p:sp>
      <p:sp>
        <p:nvSpPr>
          <p:cNvPr id="32" name="Rectangle 31"/>
          <p:cNvSpPr/>
          <p:nvPr/>
        </p:nvSpPr>
        <p:spPr>
          <a:xfrm>
            <a:off x="106934" y="362406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a:solidFill>
                  <a:schemeClr val="tx1"/>
                </a:solidFill>
              </a:rPr>
              <a:t>Workshop</a:t>
            </a:r>
          </a:p>
        </p:txBody>
      </p:sp>
      <p:sp>
        <p:nvSpPr>
          <p:cNvPr id="38" name="Rectangle 37"/>
          <p:cNvSpPr/>
          <p:nvPr/>
        </p:nvSpPr>
        <p:spPr>
          <a:xfrm>
            <a:off x="7929563" y="303847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rgbClr val="78B1C0"/>
                </a:solidFill>
              </a:rPr>
              <a:t>20-24           </a:t>
            </a:r>
            <a:r>
              <a:rPr lang="es-CR" sz="1200" b="1" dirty="0" err="1">
                <a:solidFill>
                  <a:srgbClr val="78B1C0"/>
                </a:solidFill>
              </a:rPr>
              <a:t>november</a:t>
            </a:r>
            <a:r>
              <a:rPr lang="es-CR" sz="1200" b="1" dirty="0">
                <a:solidFill>
                  <a:srgbClr val="78B1C0"/>
                </a:solidFill>
              </a:rPr>
              <a:t> </a:t>
            </a:r>
          </a:p>
        </p:txBody>
      </p:sp>
      <p:sp>
        <p:nvSpPr>
          <p:cNvPr id="39" name="Rectangle 38"/>
          <p:cNvSpPr/>
          <p:nvPr/>
        </p:nvSpPr>
        <p:spPr>
          <a:xfrm>
            <a:off x="528638" y="474790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a:solidFill>
                  <a:srgbClr val="78B1C0"/>
                </a:solidFill>
              </a:rPr>
              <a:t>IOM</a:t>
            </a:r>
          </a:p>
        </p:txBody>
      </p:sp>
      <p:sp>
        <p:nvSpPr>
          <p:cNvPr id="40" name="Rectangle 39"/>
          <p:cNvSpPr/>
          <p:nvPr/>
        </p:nvSpPr>
        <p:spPr>
          <a:xfrm>
            <a:off x="5836444" y="5069381"/>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err="1">
                <a:solidFill>
                  <a:srgbClr val="78B1C0"/>
                </a:solidFill>
              </a:rPr>
              <a:t>With</a:t>
            </a:r>
            <a:r>
              <a:rPr lang="es-CR" sz="1100" dirty="0">
                <a:solidFill>
                  <a:srgbClr val="78B1C0"/>
                </a:solidFill>
              </a:rPr>
              <a:t> </a:t>
            </a:r>
            <a:r>
              <a:rPr lang="es-CR" sz="1100" dirty="0" err="1">
                <a:solidFill>
                  <a:srgbClr val="78B1C0"/>
                </a:solidFill>
              </a:rPr>
              <a:t>support</a:t>
            </a:r>
            <a:r>
              <a:rPr lang="es-CR" sz="1100" dirty="0">
                <a:solidFill>
                  <a:srgbClr val="78B1C0"/>
                </a:solidFill>
              </a:rPr>
              <a:t> </a:t>
            </a:r>
            <a:r>
              <a:rPr lang="es-CR" sz="1100" dirty="0" err="1">
                <a:solidFill>
                  <a:srgbClr val="78B1C0"/>
                </a:solidFill>
              </a:rPr>
              <a:t>from</a:t>
            </a:r>
            <a:r>
              <a:rPr lang="es-CR" sz="1100" dirty="0">
                <a:solidFill>
                  <a:srgbClr val="78B1C0"/>
                </a:solidFill>
              </a:rPr>
              <a:t> ST</a:t>
            </a:r>
          </a:p>
        </p:txBody>
      </p:sp>
      <p:sp>
        <p:nvSpPr>
          <p:cNvPr id="41" name="Rectangle 40"/>
          <p:cNvSpPr/>
          <p:nvPr/>
        </p:nvSpPr>
        <p:spPr>
          <a:xfrm>
            <a:off x="5855494" y="4747904"/>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a:solidFill>
                  <a:srgbClr val="78B1C0"/>
                </a:solidFill>
              </a:rPr>
              <a:t>IOM</a:t>
            </a:r>
          </a:p>
        </p:txBody>
      </p:sp>
      <p:sp>
        <p:nvSpPr>
          <p:cNvPr id="42" name="Rectangle 41"/>
          <p:cNvSpPr/>
          <p:nvPr/>
        </p:nvSpPr>
        <p:spPr>
          <a:xfrm>
            <a:off x="3458765" y="556355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b="1" dirty="0">
                <a:solidFill>
                  <a:schemeClr val="accent6"/>
                </a:solidFill>
              </a:rPr>
              <a:t>(</a:t>
            </a:r>
            <a:r>
              <a:rPr lang="es-CR" sz="1400" b="1" dirty="0" err="1">
                <a:solidFill>
                  <a:schemeClr val="accent6"/>
                </a:solidFill>
              </a:rPr>
              <a:t>Revision</a:t>
            </a:r>
            <a:r>
              <a:rPr lang="es-CR" sz="1400" b="1" dirty="0">
                <a:solidFill>
                  <a:schemeClr val="accent6"/>
                </a:solidFill>
              </a:rPr>
              <a:t> II) </a:t>
            </a:r>
          </a:p>
        </p:txBody>
      </p:sp>
      <p:sp>
        <p:nvSpPr>
          <p:cNvPr id="43" name="Rectangle 42"/>
          <p:cNvSpPr/>
          <p:nvPr/>
        </p:nvSpPr>
        <p:spPr>
          <a:xfrm>
            <a:off x="6508041" y="5563555"/>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b="1" dirty="0">
                <a:solidFill>
                  <a:schemeClr val="accent6"/>
                </a:solidFill>
              </a:rPr>
              <a:t>(</a:t>
            </a:r>
            <a:r>
              <a:rPr lang="es-CR" sz="1400" b="1" dirty="0" err="1">
                <a:solidFill>
                  <a:schemeClr val="accent6"/>
                </a:solidFill>
              </a:rPr>
              <a:t>Revision</a:t>
            </a:r>
            <a:r>
              <a:rPr lang="es-CR" sz="1400" b="1" dirty="0">
                <a:solidFill>
                  <a:schemeClr val="accent6"/>
                </a:solidFill>
              </a:rPr>
              <a:t> III) </a:t>
            </a:r>
          </a:p>
        </p:txBody>
      </p:sp>
      <p:sp>
        <p:nvSpPr>
          <p:cNvPr id="44" name="Rectangle 43"/>
          <p:cNvSpPr/>
          <p:nvPr/>
        </p:nvSpPr>
        <p:spPr>
          <a:xfrm>
            <a:off x="583406" y="5563555"/>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b="1" dirty="0">
                <a:solidFill>
                  <a:schemeClr val="accent6"/>
                </a:solidFill>
              </a:rPr>
              <a:t>(</a:t>
            </a:r>
            <a:r>
              <a:rPr lang="es-CR" sz="1400" b="1" dirty="0" err="1">
                <a:solidFill>
                  <a:schemeClr val="accent6"/>
                </a:solidFill>
              </a:rPr>
              <a:t>Revision</a:t>
            </a:r>
            <a:r>
              <a:rPr lang="es-CR" sz="1400" b="1" dirty="0">
                <a:solidFill>
                  <a:schemeClr val="accent6"/>
                </a:solidFill>
              </a:rPr>
              <a:t> I) </a:t>
            </a:r>
          </a:p>
        </p:txBody>
      </p:sp>
      <p:sp>
        <p:nvSpPr>
          <p:cNvPr id="45" name="Rectangle 44"/>
          <p:cNvSpPr/>
          <p:nvPr/>
        </p:nvSpPr>
        <p:spPr>
          <a:xfrm>
            <a:off x="6962774" y="3624064"/>
            <a:ext cx="153352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err="1">
                <a:solidFill>
                  <a:schemeClr val="tx1"/>
                </a:solidFill>
              </a:rPr>
              <a:t>Incorporation</a:t>
            </a:r>
            <a:r>
              <a:rPr lang="es-CR" sz="1200" dirty="0">
                <a:solidFill>
                  <a:schemeClr val="tx1"/>
                </a:solidFill>
              </a:rPr>
              <a:t> of inputs and </a:t>
            </a:r>
            <a:r>
              <a:rPr lang="es-CR" sz="1200" dirty="0" err="1">
                <a:solidFill>
                  <a:schemeClr val="tx1"/>
                </a:solidFill>
              </a:rPr>
              <a:t>document</a:t>
            </a:r>
            <a:r>
              <a:rPr lang="es-CR" sz="1200" dirty="0">
                <a:solidFill>
                  <a:schemeClr val="tx1"/>
                </a:solidFill>
              </a:rPr>
              <a:t> </a:t>
            </a:r>
            <a:r>
              <a:rPr lang="es-CR" sz="1200" dirty="0" err="1">
                <a:solidFill>
                  <a:schemeClr val="tx1"/>
                </a:solidFill>
              </a:rPr>
              <a:t>sent</a:t>
            </a:r>
            <a:endParaRPr lang="es-CR" sz="1200" dirty="0">
              <a:solidFill>
                <a:schemeClr val="tx1"/>
              </a:solidFill>
            </a:endParaRPr>
          </a:p>
        </p:txBody>
      </p:sp>
      <p:cxnSp>
        <p:nvCxnSpPr>
          <p:cNvPr id="52" name="Straight Connector 51"/>
          <p:cNvCxnSpPr/>
          <p:nvPr/>
        </p:nvCxnSpPr>
        <p:spPr>
          <a:xfrm>
            <a:off x="528638" y="4699762"/>
            <a:ext cx="1259681"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693194" y="4699762"/>
            <a:ext cx="2619375"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908007" y="4747904"/>
            <a:ext cx="127992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100" dirty="0" err="1">
                <a:solidFill>
                  <a:srgbClr val="78B1C0"/>
                </a:solidFill>
              </a:rPr>
              <a:t>Member</a:t>
            </a:r>
            <a:r>
              <a:rPr lang="es-CR" sz="1100" dirty="0">
                <a:solidFill>
                  <a:srgbClr val="78B1C0"/>
                </a:solidFill>
              </a:rPr>
              <a:t> </a:t>
            </a:r>
          </a:p>
          <a:p>
            <a:pPr algn="ctr"/>
            <a:r>
              <a:rPr lang="es-CR" sz="1100" dirty="0" err="1">
                <a:solidFill>
                  <a:srgbClr val="78B1C0"/>
                </a:solidFill>
              </a:rPr>
              <a:t>countries</a:t>
            </a:r>
            <a:endParaRPr lang="es-CR" sz="1100" dirty="0">
              <a:solidFill>
                <a:srgbClr val="78B1C0"/>
              </a:solidFill>
            </a:endParaRPr>
          </a:p>
        </p:txBody>
      </p:sp>
      <p:cxnSp>
        <p:nvCxnSpPr>
          <p:cNvPr id="58" name="Straight Connector 57"/>
          <p:cNvCxnSpPr/>
          <p:nvPr/>
        </p:nvCxnSpPr>
        <p:spPr>
          <a:xfrm>
            <a:off x="6297369" y="4680712"/>
            <a:ext cx="1364150"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7683" y="4520692"/>
            <a:ext cx="0" cy="1905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97844" y="4520692"/>
            <a:ext cx="0" cy="1905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693194" y="4530217"/>
            <a:ext cx="0" cy="1905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325904" y="4526407"/>
            <a:ext cx="0" cy="1905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303952" y="4509262"/>
            <a:ext cx="0" cy="1905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51041" y="4500689"/>
            <a:ext cx="0" cy="19050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936081" y="2497931"/>
            <a:ext cx="0" cy="400050"/>
          </a:xfrm>
          <a:prstGeom prst="straightConnector1">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674019" y="2497931"/>
            <a:ext cx="0" cy="400050"/>
          </a:xfrm>
          <a:prstGeom prst="straightConnector1">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7700" y="2490788"/>
            <a:ext cx="0" cy="400050"/>
          </a:xfrm>
          <a:prstGeom prst="straightConnector1">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36369" y="2490788"/>
            <a:ext cx="0" cy="400050"/>
          </a:xfrm>
          <a:prstGeom prst="straightConnector1">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407944" y="2497931"/>
            <a:ext cx="0" cy="400050"/>
          </a:xfrm>
          <a:prstGeom prst="straightConnector1">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465219" y="2490788"/>
            <a:ext cx="0" cy="400050"/>
          </a:xfrm>
          <a:prstGeom prst="straightConnector1">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496300" y="2490788"/>
            <a:ext cx="0" cy="400050"/>
          </a:xfrm>
          <a:prstGeom prst="straightConnector1">
            <a:avLst/>
          </a:prstGeom>
          <a:ln w="3810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pic>
        <p:nvPicPr>
          <p:cNvPr id="53"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4" name="Title 1"/>
          <p:cNvSpPr txBox="1">
            <a:spLocks/>
          </p:cNvSpPr>
          <p:nvPr/>
        </p:nvSpPr>
        <p:spPr>
          <a:xfrm>
            <a:off x="246002" y="-95151"/>
            <a:ext cx="5770984"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b="1" dirty="0" err="1">
                <a:solidFill>
                  <a:schemeClr val="bg1"/>
                </a:solidFill>
              </a:rPr>
              <a:t>Revision</a:t>
            </a:r>
            <a:r>
              <a:rPr lang="es-CR" b="1" dirty="0">
                <a:solidFill>
                  <a:schemeClr val="bg1"/>
                </a:solidFill>
              </a:rPr>
              <a:t> of </a:t>
            </a:r>
            <a:r>
              <a:rPr lang="es-CR" b="1" dirty="0" err="1">
                <a:solidFill>
                  <a:schemeClr val="bg1"/>
                </a:solidFill>
              </a:rPr>
              <a:t>the</a:t>
            </a:r>
            <a:r>
              <a:rPr lang="es-CR" b="1" dirty="0">
                <a:solidFill>
                  <a:schemeClr val="bg1"/>
                </a:solidFill>
              </a:rPr>
              <a:t> </a:t>
            </a:r>
            <a:r>
              <a:rPr lang="es-CR" b="1" dirty="0" err="1">
                <a:solidFill>
                  <a:schemeClr val="bg1"/>
                </a:solidFill>
              </a:rPr>
              <a:t>document</a:t>
            </a:r>
            <a:endParaRPr lang="es-CR" b="1" dirty="0">
              <a:solidFill>
                <a:schemeClr val="bg1"/>
              </a:solidFill>
            </a:endParaRPr>
          </a:p>
        </p:txBody>
      </p:sp>
      <p:pic>
        <p:nvPicPr>
          <p:cNvPr id="55"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633414" y="2132856"/>
            <a:ext cx="148828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solidFill>
                  <a:schemeClr val="accent6"/>
                </a:solidFill>
              </a:rPr>
              <a:t>SEPTEMBER</a:t>
            </a:r>
          </a:p>
        </p:txBody>
      </p:sp>
      <p:sp>
        <p:nvSpPr>
          <p:cNvPr id="62" name="Rectangle 61"/>
          <p:cNvSpPr/>
          <p:nvPr/>
        </p:nvSpPr>
        <p:spPr>
          <a:xfrm>
            <a:off x="4572000" y="2132856"/>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solidFill>
                  <a:schemeClr val="accent6"/>
                </a:solidFill>
              </a:rPr>
              <a:t>OCTOBER</a:t>
            </a:r>
          </a:p>
        </p:txBody>
      </p:sp>
      <p:sp>
        <p:nvSpPr>
          <p:cNvPr id="63" name="Rectangle 62"/>
          <p:cNvSpPr/>
          <p:nvPr/>
        </p:nvSpPr>
        <p:spPr>
          <a:xfrm>
            <a:off x="7367586" y="2132856"/>
            <a:ext cx="148589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solidFill>
                  <a:schemeClr val="accent6"/>
                </a:solidFill>
              </a:rPr>
              <a:t>NOVEMBER</a:t>
            </a:r>
          </a:p>
        </p:txBody>
      </p:sp>
    </p:spTree>
    <p:extLst>
      <p:ext uri="{BB962C8B-B14F-4D97-AF65-F5344CB8AC3E}">
        <p14:creationId xmlns:p14="http://schemas.microsoft.com/office/powerpoint/2010/main" val="133951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42" y="188640"/>
            <a:ext cx="8507351" cy="64087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0082" y="1866675"/>
            <a:ext cx="2174742" cy="9361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92911" y="5013176"/>
            <a:ext cx="4752528" cy="1143000"/>
          </a:xfrm>
        </p:spPr>
        <p:txBody>
          <a:bodyPr/>
          <a:lstStyle/>
          <a:p>
            <a:r>
              <a:rPr lang="en-US" noProof="0" dirty="0">
                <a:solidFill>
                  <a:schemeClr val="accent5"/>
                </a:solidFill>
              </a:rPr>
              <a:t>Thank you!</a:t>
            </a:r>
          </a:p>
        </p:txBody>
      </p:sp>
    </p:spTree>
    <p:extLst>
      <p:ext uri="{BB962C8B-B14F-4D97-AF65-F5344CB8AC3E}">
        <p14:creationId xmlns:p14="http://schemas.microsoft.com/office/powerpoint/2010/main" val="168429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7615" y="134888"/>
            <a:ext cx="8229600" cy="1143000"/>
          </a:xfrm>
        </p:spPr>
        <p:txBody>
          <a:bodyPr/>
          <a:lstStyle/>
          <a:p>
            <a:pPr algn="l"/>
            <a:r>
              <a:rPr lang="es-CR" b="1" dirty="0">
                <a:solidFill>
                  <a:schemeClr val="bg1"/>
                </a:solidFill>
              </a:rPr>
              <a:t>Global </a:t>
            </a:r>
            <a:r>
              <a:rPr lang="es-CR" b="1" dirty="0" err="1">
                <a:solidFill>
                  <a:schemeClr val="bg1"/>
                </a:solidFill>
              </a:rPr>
              <a:t>Context</a:t>
            </a:r>
            <a:r>
              <a:rPr lang="es-CR" b="1" dirty="0">
                <a:solidFill>
                  <a:schemeClr val="bg1"/>
                </a:solidFill>
              </a:rPr>
              <a:t> </a:t>
            </a:r>
          </a:p>
        </p:txBody>
      </p:sp>
      <p:sp>
        <p:nvSpPr>
          <p:cNvPr id="7" name="TextBox 6"/>
          <p:cNvSpPr txBox="1"/>
          <p:nvPr/>
        </p:nvSpPr>
        <p:spPr>
          <a:xfrm>
            <a:off x="7948229" y="4311218"/>
            <a:ext cx="1080120" cy="369332"/>
          </a:xfrm>
          <a:prstGeom prst="rect">
            <a:avLst/>
          </a:prstGeom>
          <a:noFill/>
        </p:spPr>
        <p:txBody>
          <a:bodyPr wrap="square" rtlCol="0">
            <a:spAutoFit/>
          </a:bodyPr>
          <a:lstStyle/>
          <a:p>
            <a:pPr algn="ctr"/>
            <a:r>
              <a:rPr lang="es-CR" b="1" dirty="0">
                <a:solidFill>
                  <a:schemeClr val="accent5"/>
                </a:solidFill>
              </a:rPr>
              <a:t>2017</a:t>
            </a:r>
          </a:p>
        </p:txBody>
      </p:sp>
      <p:sp>
        <p:nvSpPr>
          <p:cNvPr id="8" name="TextBox 7"/>
          <p:cNvSpPr txBox="1"/>
          <p:nvPr/>
        </p:nvSpPr>
        <p:spPr>
          <a:xfrm>
            <a:off x="1017211" y="4770020"/>
            <a:ext cx="1080120" cy="369332"/>
          </a:xfrm>
          <a:prstGeom prst="rect">
            <a:avLst/>
          </a:prstGeom>
          <a:noFill/>
        </p:spPr>
        <p:txBody>
          <a:bodyPr wrap="square" rtlCol="0">
            <a:spAutoFit/>
          </a:bodyPr>
          <a:lstStyle/>
          <a:p>
            <a:pPr algn="ctr"/>
            <a:r>
              <a:rPr lang="es-CR" b="1" dirty="0">
                <a:solidFill>
                  <a:schemeClr val="accent5"/>
                </a:solidFill>
              </a:rPr>
              <a:t>1995</a:t>
            </a:r>
          </a:p>
        </p:txBody>
      </p:sp>
      <p:sp>
        <p:nvSpPr>
          <p:cNvPr id="9" name="Rectangle 8"/>
          <p:cNvSpPr/>
          <p:nvPr/>
        </p:nvSpPr>
        <p:spPr>
          <a:xfrm>
            <a:off x="395536" y="1772816"/>
            <a:ext cx="8391679" cy="954107"/>
          </a:xfrm>
          <a:prstGeom prst="rect">
            <a:avLst/>
          </a:prstGeom>
        </p:spPr>
        <p:txBody>
          <a:bodyPr wrap="square">
            <a:spAutoFit/>
          </a:bodyPr>
          <a:lstStyle/>
          <a:p>
            <a:pPr algn="ctr"/>
            <a:r>
              <a:rPr lang="es-ES" sz="2800" b="1" dirty="0" err="1">
                <a:solidFill>
                  <a:schemeClr val="accent5"/>
                </a:solidFill>
              </a:rPr>
              <a:t>The</a:t>
            </a:r>
            <a:r>
              <a:rPr lang="es-ES" sz="2800" b="1" dirty="0">
                <a:solidFill>
                  <a:schemeClr val="accent5"/>
                </a:solidFill>
              </a:rPr>
              <a:t> </a:t>
            </a:r>
            <a:r>
              <a:rPr lang="es-ES" sz="2800" b="1" dirty="0" err="1">
                <a:solidFill>
                  <a:schemeClr val="accent5"/>
                </a:solidFill>
              </a:rPr>
              <a:t>last</a:t>
            </a:r>
            <a:r>
              <a:rPr lang="es-ES" sz="2800" b="1" dirty="0">
                <a:solidFill>
                  <a:schemeClr val="accent5"/>
                </a:solidFill>
              </a:rPr>
              <a:t> </a:t>
            </a:r>
            <a:r>
              <a:rPr lang="es-ES" sz="2800" b="1" dirty="0" err="1">
                <a:solidFill>
                  <a:schemeClr val="accent5"/>
                </a:solidFill>
              </a:rPr>
              <a:t>decades</a:t>
            </a:r>
            <a:r>
              <a:rPr lang="es-ES" sz="2800" b="1" dirty="0">
                <a:solidFill>
                  <a:schemeClr val="accent5"/>
                </a:solidFill>
              </a:rPr>
              <a:t> </a:t>
            </a:r>
            <a:r>
              <a:rPr lang="es-ES" sz="2800" b="1" dirty="0" err="1">
                <a:solidFill>
                  <a:schemeClr val="accent5"/>
                </a:solidFill>
              </a:rPr>
              <a:t>have</a:t>
            </a:r>
            <a:r>
              <a:rPr lang="es-ES" sz="2800" b="1" dirty="0">
                <a:solidFill>
                  <a:schemeClr val="accent5"/>
                </a:solidFill>
              </a:rPr>
              <a:t> </a:t>
            </a:r>
            <a:r>
              <a:rPr lang="es-ES" sz="2800" b="1" dirty="0" err="1">
                <a:solidFill>
                  <a:schemeClr val="accent5"/>
                </a:solidFill>
              </a:rPr>
              <a:t>been</a:t>
            </a:r>
            <a:r>
              <a:rPr lang="es-ES" sz="2800" b="1" dirty="0">
                <a:solidFill>
                  <a:schemeClr val="accent5"/>
                </a:solidFill>
              </a:rPr>
              <a:t> a </a:t>
            </a:r>
            <a:r>
              <a:rPr lang="es-ES" sz="2800" b="1" dirty="0" err="1">
                <a:solidFill>
                  <a:schemeClr val="accent5"/>
                </a:solidFill>
              </a:rPr>
              <a:t>testament</a:t>
            </a:r>
            <a:r>
              <a:rPr lang="es-ES" sz="2800" b="1" dirty="0">
                <a:solidFill>
                  <a:schemeClr val="accent5"/>
                </a:solidFill>
              </a:rPr>
              <a:t> to </a:t>
            </a:r>
            <a:r>
              <a:rPr lang="es-ES" sz="2800" b="1" dirty="0" err="1">
                <a:solidFill>
                  <a:schemeClr val="accent5"/>
                </a:solidFill>
              </a:rPr>
              <a:t>the</a:t>
            </a:r>
            <a:r>
              <a:rPr lang="es-ES" sz="2800" b="1" dirty="0">
                <a:solidFill>
                  <a:schemeClr val="accent5"/>
                </a:solidFill>
              </a:rPr>
              <a:t> </a:t>
            </a:r>
            <a:r>
              <a:rPr lang="es-ES" sz="2800" b="1" dirty="0" err="1">
                <a:solidFill>
                  <a:schemeClr val="accent5"/>
                </a:solidFill>
              </a:rPr>
              <a:t>increasing</a:t>
            </a:r>
            <a:r>
              <a:rPr lang="es-ES" sz="2800" b="1" dirty="0">
                <a:solidFill>
                  <a:schemeClr val="accent5"/>
                </a:solidFill>
              </a:rPr>
              <a:t>  </a:t>
            </a:r>
            <a:r>
              <a:rPr lang="es-ES" sz="2800" b="1" dirty="0" err="1">
                <a:solidFill>
                  <a:schemeClr val="accent5"/>
                </a:solidFill>
              </a:rPr>
              <a:t>feminization</a:t>
            </a:r>
            <a:r>
              <a:rPr lang="es-ES" sz="2800" b="1" dirty="0">
                <a:solidFill>
                  <a:schemeClr val="accent5"/>
                </a:solidFill>
              </a:rPr>
              <a:t> of </a:t>
            </a:r>
            <a:r>
              <a:rPr lang="es-ES" sz="2800" b="1" dirty="0" err="1">
                <a:solidFill>
                  <a:schemeClr val="accent5"/>
                </a:solidFill>
              </a:rPr>
              <a:t>migration</a:t>
            </a:r>
            <a:r>
              <a:rPr lang="es-ES" sz="2800" b="1" dirty="0">
                <a:solidFill>
                  <a:schemeClr val="accent5"/>
                </a:solidFill>
              </a:rPr>
              <a:t>.</a:t>
            </a:r>
            <a:endParaRPr lang="es-CR" sz="2800" b="1" dirty="0">
              <a:solidFill>
                <a:schemeClr val="accent5"/>
              </a:solidFill>
            </a:endParaRPr>
          </a:p>
        </p:txBody>
      </p:sp>
      <p:sp>
        <p:nvSpPr>
          <p:cNvPr id="14" name="TextBox 13"/>
          <p:cNvSpPr txBox="1"/>
          <p:nvPr/>
        </p:nvSpPr>
        <p:spPr>
          <a:xfrm>
            <a:off x="6452650" y="4786495"/>
            <a:ext cx="1080120" cy="369332"/>
          </a:xfrm>
          <a:prstGeom prst="rect">
            <a:avLst/>
          </a:prstGeom>
          <a:noFill/>
        </p:spPr>
        <p:txBody>
          <a:bodyPr wrap="square" rtlCol="0">
            <a:spAutoFit/>
          </a:bodyPr>
          <a:lstStyle/>
          <a:p>
            <a:pPr algn="ctr"/>
            <a:r>
              <a:rPr lang="es-CR" b="1" dirty="0">
                <a:solidFill>
                  <a:schemeClr val="accent5"/>
                </a:solidFill>
              </a:rPr>
              <a:t>2015</a:t>
            </a:r>
          </a:p>
        </p:txBody>
      </p:sp>
      <p:sp>
        <p:nvSpPr>
          <p:cNvPr id="15" name="TextBox 14"/>
          <p:cNvSpPr txBox="1"/>
          <p:nvPr/>
        </p:nvSpPr>
        <p:spPr>
          <a:xfrm>
            <a:off x="6092610" y="5982379"/>
            <a:ext cx="1800200" cy="830997"/>
          </a:xfrm>
          <a:prstGeom prst="rect">
            <a:avLst/>
          </a:prstGeom>
          <a:noFill/>
        </p:spPr>
        <p:txBody>
          <a:bodyPr wrap="square" rtlCol="0">
            <a:spAutoFit/>
          </a:bodyPr>
          <a:lstStyle/>
          <a:p>
            <a:pPr algn="ctr"/>
            <a:r>
              <a:rPr lang="es-CR" sz="2400" b="1" dirty="0">
                <a:solidFill>
                  <a:schemeClr val="accent5"/>
                </a:solidFill>
              </a:rPr>
              <a:t>48% </a:t>
            </a:r>
            <a:r>
              <a:rPr lang="es-CR" sz="2400" b="1" dirty="0" err="1">
                <a:solidFill>
                  <a:schemeClr val="accent5"/>
                </a:solidFill>
              </a:rPr>
              <a:t>were</a:t>
            </a:r>
            <a:r>
              <a:rPr lang="es-CR" sz="2400" b="1" dirty="0">
                <a:solidFill>
                  <a:schemeClr val="accent5"/>
                </a:solidFill>
              </a:rPr>
              <a:t> </a:t>
            </a:r>
            <a:r>
              <a:rPr lang="es-CR" sz="2400" b="1" dirty="0" err="1">
                <a:solidFill>
                  <a:schemeClr val="accent5"/>
                </a:solidFill>
              </a:rPr>
              <a:t>women</a:t>
            </a:r>
            <a:endParaRPr lang="es-CR" sz="2400" b="1" dirty="0">
              <a:solidFill>
                <a:schemeClr val="accent5"/>
              </a:solidFill>
            </a:endParaRPr>
          </a:p>
        </p:txBody>
      </p:sp>
      <p:cxnSp>
        <p:nvCxnSpPr>
          <p:cNvPr id="18" name="Straight Arrow Connector 17"/>
          <p:cNvCxnSpPr/>
          <p:nvPr/>
        </p:nvCxnSpPr>
        <p:spPr>
          <a:xfrm>
            <a:off x="1572774" y="4494459"/>
            <a:ext cx="6555374" cy="0"/>
          </a:xfrm>
          <a:prstGeom prst="straightConnector1">
            <a:avLst/>
          </a:prstGeom>
          <a:ln w="38100">
            <a:solidFill>
              <a:srgbClr val="F5C22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Picture 2" descr="Resultado de imagen de mu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916" y="2692944"/>
            <a:ext cx="2438168" cy="1828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1" name="Straight Arrow Connector 20"/>
          <p:cNvCxnSpPr>
            <a:endCxn id="14" idx="0"/>
          </p:cNvCxnSpPr>
          <p:nvPr/>
        </p:nvCxnSpPr>
        <p:spPr>
          <a:xfrm>
            <a:off x="6992710" y="4494459"/>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Picture 2" descr="C:\Users\dcorrales\Desktop\PPT'S\PROYECTOS ROSJO\IOM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43608" y="5139352"/>
            <a:ext cx="1080120" cy="369332"/>
          </a:xfrm>
          <a:prstGeom prst="rect">
            <a:avLst/>
          </a:prstGeom>
          <a:noFill/>
        </p:spPr>
        <p:txBody>
          <a:bodyPr wrap="square" rtlCol="0">
            <a:spAutoFit/>
          </a:bodyPr>
          <a:lstStyle/>
          <a:p>
            <a:pPr algn="ctr"/>
            <a:r>
              <a:rPr lang="es-CR" b="1" dirty="0">
                <a:solidFill>
                  <a:schemeClr val="accent5"/>
                </a:solidFill>
              </a:rPr>
              <a:t>6%</a:t>
            </a:r>
          </a:p>
        </p:txBody>
      </p:sp>
      <p:sp>
        <p:nvSpPr>
          <p:cNvPr id="19" name="TextBox 18"/>
          <p:cNvSpPr txBox="1"/>
          <p:nvPr/>
        </p:nvSpPr>
        <p:spPr>
          <a:xfrm>
            <a:off x="2411760" y="5219908"/>
            <a:ext cx="1080120" cy="369332"/>
          </a:xfrm>
          <a:prstGeom prst="rect">
            <a:avLst/>
          </a:prstGeom>
          <a:noFill/>
        </p:spPr>
        <p:txBody>
          <a:bodyPr wrap="square" rtlCol="0">
            <a:spAutoFit/>
          </a:bodyPr>
          <a:lstStyle/>
          <a:p>
            <a:pPr algn="ctr"/>
            <a:r>
              <a:rPr lang="es-CR" b="1" dirty="0">
                <a:solidFill>
                  <a:schemeClr val="accent5"/>
                </a:solidFill>
              </a:rPr>
              <a:t>7%</a:t>
            </a:r>
          </a:p>
        </p:txBody>
      </p:sp>
      <p:sp>
        <p:nvSpPr>
          <p:cNvPr id="20" name="TextBox 19"/>
          <p:cNvSpPr txBox="1"/>
          <p:nvPr/>
        </p:nvSpPr>
        <p:spPr>
          <a:xfrm>
            <a:off x="3711335" y="5219908"/>
            <a:ext cx="1080120" cy="369332"/>
          </a:xfrm>
          <a:prstGeom prst="rect">
            <a:avLst/>
          </a:prstGeom>
          <a:noFill/>
        </p:spPr>
        <p:txBody>
          <a:bodyPr wrap="square" rtlCol="0">
            <a:spAutoFit/>
          </a:bodyPr>
          <a:lstStyle/>
          <a:p>
            <a:pPr algn="ctr"/>
            <a:r>
              <a:rPr lang="es-CR" b="1" dirty="0">
                <a:solidFill>
                  <a:schemeClr val="accent5"/>
                </a:solidFill>
              </a:rPr>
              <a:t>10%</a:t>
            </a:r>
          </a:p>
        </p:txBody>
      </p:sp>
      <p:sp>
        <p:nvSpPr>
          <p:cNvPr id="22" name="TextBox 21"/>
          <p:cNvSpPr txBox="1"/>
          <p:nvPr/>
        </p:nvSpPr>
        <p:spPr>
          <a:xfrm>
            <a:off x="4860032" y="5219908"/>
            <a:ext cx="1080120" cy="369332"/>
          </a:xfrm>
          <a:prstGeom prst="rect">
            <a:avLst/>
          </a:prstGeom>
          <a:noFill/>
        </p:spPr>
        <p:txBody>
          <a:bodyPr wrap="square" rtlCol="0">
            <a:spAutoFit/>
          </a:bodyPr>
          <a:lstStyle/>
          <a:p>
            <a:pPr algn="ctr"/>
            <a:r>
              <a:rPr lang="es-CR" b="1" dirty="0">
                <a:solidFill>
                  <a:schemeClr val="accent5"/>
                </a:solidFill>
              </a:rPr>
              <a:t>15%</a:t>
            </a:r>
          </a:p>
        </p:txBody>
      </p:sp>
      <p:sp>
        <p:nvSpPr>
          <p:cNvPr id="23" name="TextBox 22"/>
          <p:cNvSpPr txBox="1"/>
          <p:nvPr/>
        </p:nvSpPr>
        <p:spPr>
          <a:xfrm>
            <a:off x="6517483" y="5219908"/>
            <a:ext cx="1080120" cy="369332"/>
          </a:xfrm>
          <a:prstGeom prst="rect">
            <a:avLst/>
          </a:prstGeom>
          <a:noFill/>
        </p:spPr>
        <p:txBody>
          <a:bodyPr wrap="square" rtlCol="0">
            <a:spAutoFit/>
          </a:bodyPr>
          <a:lstStyle/>
          <a:p>
            <a:pPr algn="ctr"/>
            <a:r>
              <a:rPr lang="es-CR" b="1" dirty="0">
                <a:solidFill>
                  <a:schemeClr val="accent5"/>
                </a:solidFill>
              </a:rPr>
              <a:t>10%</a:t>
            </a:r>
          </a:p>
        </p:txBody>
      </p:sp>
      <p:sp>
        <p:nvSpPr>
          <p:cNvPr id="24" name="TextBox 23"/>
          <p:cNvSpPr txBox="1"/>
          <p:nvPr/>
        </p:nvSpPr>
        <p:spPr>
          <a:xfrm>
            <a:off x="2411760" y="4797152"/>
            <a:ext cx="1080120" cy="369332"/>
          </a:xfrm>
          <a:prstGeom prst="rect">
            <a:avLst/>
          </a:prstGeom>
          <a:noFill/>
        </p:spPr>
        <p:txBody>
          <a:bodyPr wrap="square" rtlCol="0">
            <a:spAutoFit/>
          </a:bodyPr>
          <a:lstStyle/>
          <a:p>
            <a:pPr algn="ctr"/>
            <a:r>
              <a:rPr lang="es-CR" b="1" dirty="0">
                <a:solidFill>
                  <a:schemeClr val="accent5"/>
                </a:solidFill>
              </a:rPr>
              <a:t>2000</a:t>
            </a:r>
          </a:p>
        </p:txBody>
      </p:sp>
      <p:sp>
        <p:nvSpPr>
          <p:cNvPr id="26" name="TextBox 25"/>
          <p:cNvSpPr txBox="1"/>
          <p:nvPr/>
        </p:nvSpPr>
        <p:spPr>
          <a:xfrm>
            <a:off x="3689835" y="4797152"/>
            <a:ext cx="1080120" cy="369332"/>
          </a:xfrm>
          <a:prstGeom prst="rect">
            <a:avLst/>
          </a:prstGeom>
          <a:noFill/>
        </p:spPr>
        <p:txBody>
          <a:bodyPr wrap="square" rtlCol="0">
            <a:spAutoFit/>
          </a:bodyPr>
          <a:lstStyle/>
          <a:p>
            <a:pPr algn="ctr"/>
            <a:r>
              <a:rPr lang="es-CR" b="1" dirty="0">
                <a:solidFill>
                  <a:schemeClr val="accent5"/>
                </a:solidFill>
              </a:rPr>
              <a:t>2005</a:t>
            </a:r>
          </a:p>
        </p:txBody>
      </p:sp>
      <p:sp>
        <p:nvSpPr>
          <p:cNvPr id="27" name="TextBox 26"/>
          <p:cNvSpPr txBox="1"/>
          <p:nvPr/>
        </p:nvSpPr>
        <p:spPr>
          <a:xfrm>
            <a:off x="4860032" y="4787860"/>
            <a:ext cx="1080120" cy="369332"/>
          </a:xfrm>
          <a:prstGeom prst="rect">
            <a:avLst/>
          </a:prstGeom>
          <a:noFill/>
        </p:spPr>
        <p:txBody>
          <a:bodyPr wrap="square" rtlCol="0">
            <a:spAutoFit/>
          </a:bodyPr>
          <a:lstStyle/>
          <a:p>
            <a:pPr algn="ctr"/>
            <a:r>
              <a:rPr lang="es-CR" b="1" dirty="0">
                <a:solidFill>
                  <a:schemeClr val="accent5"/>
                </a:solidFill>
              </a:rPr>
              <a:t>2010</a:t>
            </a:r>
          </a:p>
        </p:txBody>
      </p:sp>
      <p:cxnSp>
        <p:nvCxnSpPr>
          <p:cNvPr id="28" name="Straight Arrow Connector 27"/>
          <p:cNvCxnSpPr/>
          <p:nvPr/>
        </p:nvCxnSpPr>
        <p:spPr>
          <a:xfrm>
            <a:off x="5396257" y="4500841"/>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229895" y="4500841"/>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66457" y="4494459"/>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63377" y="4494459"/>
            <a:ext cx="0" cy="292036"/>
          </a:xfrm>
          <a:prstGeom prst="straightConnector1">
            <a:avLst/>
          </a:prstGeom>
          <a:ln w="38100">
            <a:solidFill>
              <a:srgbClr val="F5C2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403649" y="5733256"/>
            <a:ext cx="5904656" cy="249123"/>
          </a:xfrm>
          <a:prstGeom prst="rect">
            <a:avLst/>
          </a:prstGeom>
          <a:solidFill>
            <a:srgbClr val="F5C22B"/>
          </a:solidFill>
          <a:ln>
            <a:solidFill>
              <a:srgbClr val="F5C2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err="1"/>
              <a:t>Increase</a:t>
            </a:r>
            <a:r>
              <a:rPr lang="es-CR" sz="2000" b="1" dirty="0"/>
              <a:t> in </a:t>
            </a:r>
            <a:r>
              <a:rPr lang="es-CR" sz="2000" b="1" dirty="0" err="1"/>
              <a:t>the</a:t>
            </a:r>
            <a:r>
              <a:rPr lang="es-CR" sz="2000" b="1" dirty="0"/>
              <a:t> </a:t>
            </a:r>
            <a:r>
              <a:rPr lang="es-CR" sz="2000" b="1" dirty="0" err="1"/>
              <a:t>number</a:t>
            </a:r>
            <a:r>
              <a:rPr lang="es-CR" sz="2000" b="1" dirty="0"/>
              <a:t> of  </a:t>
            </a:r>
            <a:r>
              <a:rPr lang="es-CR" sz="2000" b="1" dirty="0" err="1"/>
              <a:t>women</a:t>
            </a:r>
            <a:r>
              <a:rPr lang="es-CR" sz="2000" b="1" dirty="0"/>
              <a:t> </a:t>
            </a:r>
            <a:r>
              <a:rPr lang="es-CR" sz="2000" b="1" dirty="0" err="1"/>
              <a:t>migrating</a:t>
            </a:r>
            <a:endParaRPr lang="es-CR" sz="2000" b="1" dirty="0"/>
          </a:p>
        </p:txBody>
      </p:sp>
    </p:spTree>
    <p:extLst>
      <p:ext uri="{BB962C8B-B14F-4D97-AF65-F5344CB8AC3E}">
        <p14:creationId xmlns:p14="http://schemas.microsoft.com/office/powerpoint/2010/main" val="280335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2" y="-27384"/>
            <a:ext cx="9144000" cy="1453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7615" y="134888"/>
            <a:ext cx="4950489" cy="1143000"/>
          </a:xfrm>
        </p:spPr>
        <p:txBody>
          <a:bodyPr>
            <a:noAutofit/>
          </a:bodyPr>
          <a:lstStyle/>
          <a:p>
            <a:pPr algn="l"/>
            <a:r>
              <a:rPr lang="es-CR" sz="4000" b="1" dirty="0" err="1">
                <a:solidFill>
                  <a:schemeClr val="bg1"/>
                </a:solidFill>
              </a:rPr>
              <a:t>What</a:t>
            </a:r>
            <a:r>
              <a:rPr lang="es-CR" sz="4000" b="1" dirty="0">
                <a:solidFill>
                  <a:schemeClr val="bg1"/>
                </a:solidFill>
              </a:rPr>
              <a:t> </a:t>
            </a:r>
            <a:r>
              <a:rPr lang="es-CR" sz="4000" b="1" dirty="0" err="1">
                <a:solidFill>
                  <a:schemeClr val="bg1"/>
                </a:solidFill>
              </a:rPr>
              <a:t>is</a:t>
            </a:r>
            <a:r>
              <a:rPr lang="es-CR" sz="4000" b="1" dirty="0">
                <a:solidFill>
                  <a:schemeClr val="bg1"/>
                </a:solidFill>
              </a:rPr>
              <a:t> happening in </a:t>
            </a:r>
            <a:r>
              <a:rPr lang="es-CR" sz="4000" b="1" dirty="0" err="1">
                <a:solidFill>
                  <a:schemeClr val="bg1"/>
                </a:solidFill>
              </a:rPr>
              <a:t>the</a:t>
            </a:r>
            <a:r>
              <a:rPr lang="es-CR" sz="4000" b="1" dirty="0">
                <a:solidFill>
                  <a:schemeClr val="bg1"/>
                </a:solidFill>
              </a:rPr>
              <a:t> </a:t>
            </a:r>
            <a:r>
              <a:rPr lang="es-CR" sz="4000" b="1" dirty="0" err="1">
                <a:solidFill>
                  <a:schemeClr val="bg1"/>
                </a:solidFill>
              </a:rPr>
              <a:t>region</a:t>
            </a:r>
            <a:r>
              <a:rPr lang="es-CR" sz="4000" b="1" dirty="0">
                <a:solidFill>
                  <a:schemeClr val="bg1"/>
                </a:solidFill>
              </a:rPr>
              <a:t>?</a:t>
            </a:r>
          </a:p>
        </p:txBody>
      </p:sp>
      <p:sp>
        <p:nvSpPr>
          <p:cNvPr id="8" name="Rectangle 7"/>
          <p:cNvSpPr/>
          <p:nvPr/>
        </p:nvSpPr>
        <p:spPr>
          <a:xfrm>
            <a:off x="539552" y="6095037"/>
            <a:ext cx="8136904" cy="646331"/>
          </a:xfrm>
          <a:prstGeom prst="rect">
            <a:avLst/>
          </a:prstGeom>
        </p:spPr>
        <p:txBody>
          <a:bodyPr wrap="square">
            <a:spAutoFit/>
          </a:bodyPr>
          <a:lstStyle/>
          <a:p>
            <a:r>
              <a:rPr lang="es-CR" sz="1200" dirty="0" err="1"/>
              <a:t>Sources</a:t>
            </a:r>
            <a:r>
              <a:rPr lang="es-CR" sz="1200" dirty="0"/>
              <a:t>: Secretaría General del SICA (2016) FACTORES DE RIESGO Y NECESIDADES DE ATENCIÓN PARA LAS MUJERES MIGRANTES EN CENTROAMÉRICA - Estudio de actualización sobre la situación de la violencia contra las mujeres en la ruta migratoria en Centroamérica. Proyecto B.A.1 “Prevención de la Violencia contra las Mujeres en Centroamérica”</a:t>
            </a:r>
          </a:p>
        </p:txBody>
      </p:sp>
      <p:graphicFrame>
        <p:nvGraphicFramePr>
          <p:cNvPr id="9" name="Chart 8"/>
          <p:cNvGraphicFramePr>
            <a:graphicFrameLocks/>
          </p:cNvGraphicFramePr>
          <p:nvPr>
            <p:extLst>
              <p:ext uri="{D42A27DB-BD31-4B8C-83A1-F6EECF244321}">
                <p14:modId xmlns:p14="http://schemas.microsoft.com/office/powerpoint/2010/main" val="465098409"/>
              </p:ext>
            </p:extLst>
          </p:nvPr>
        </p:nvGraphicFramePr>
        <p:xfrm>
          <a:off x="0" y="2277175"/>
          <a:ext cx="9107488" cy="3905086"/>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p:cNvSpPr txBox="1">
            <a:spLocks/>
          </p:cNvSpPr>
          <p:nvPr/>
        </p:nvSpPr>
        <p:spPr>
          <a:xfrm>
            <a:off x="1331640" y="1205880"/>
            <a:ext cx="699512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sz="2400" b="1" dirty="0">
                <a:solidFill>
                  <a:schemeClr val="accent5"/>
                </a:solidFill>
              </a:rPr>
              <a:t>Central American </a:t>
            </a:r>
            <a:r>
              <a:rPr lang="es-CR" sz="2400" b="1" dirty="0" err="1">
                <a:solidFill>
                  <a:schemeClr val="accent5"/>
                </a:solidFill>
              </a:rPr>
              <a:t>migrant</a:t>
            </a:r>
            <a:r>
              <a:rPr lang="es-CR" sz="2400" b="1" dirty="0">
                <a:solidFill>
                  <a:schemeClr val="accent5"/>
                </a:solidFill>
              </a:rPr>
              <a:t> </a:t>
            </a:r>
            <a:r>
              <a:rPr lang="es-CR" sz="2400" b="1" dirty="0" err="1">
                <a:solidFill>
                  <a:schemeClr val="accent5"/>
                </a:solidFill>
              </a:rPr>
              <a:t>women</a:t>
            </a:r>
            <a:r>
              <a:rPr lang="es-CR" sz="2400" b="1" dirty="0">
                <a:solidFill>
                  <a:schemeClr val="accent5"/>
                </a:solidFill>
              </a:rPr>
              <a:t> in </a:t>
            </a:r>
            <a:r>
              <a:rPr lang="es-CR" sz="2400" b="1" dirty="0" err="1">
                <a:solidFill>
                  <a:schemeClr val="accent5"/>
                </a:solidFill>
              </a:rPr>
              <a:t>destination</a:t>
            </a:r>
            <a:r>
              <a:rPr lang="es-CR" sz="2400" b="1" dirty="0">
                <a:solidFill>
                  <a:schemeClr val="accent5"/>
                </a:solidFill>
              </a:rPr>
              <a:t> </a:t>
            </a:r>
            <a:r>
              <a:rPr lang="es-CR" sz="2400" b="1" dirty="0" err="1">
                <a:solidFill>
                  <a:schemeClr val="accent5"/>
                </a:solidFill>
              </a:rPr>
              <a:t>countries</a:t>
            </a:r>
            <a:r>
              <a:rPr lang="es-CR" sz="2400" b="1" dirty="0">
                <a:solidFill>
                  <a:schemeClr val="accent5"/>
                </a:solidFill>
              </a:rPr>
              <a:t> </a:t>
            </a:r>
            <a:r>
              <a:rPr lang="es-CR" sz="2400" b="1" dirty="0" err="1">
                <a:solidFill>
                  <a:schemeClr val="accent5"/>
                </a:solidFill>
              </a:rPr>
              <a:t>by</a:t>
            </a:r>
            <a:r>
              <a:rPr lang="es-CR" sz="2400" b="1" dirty="0">
                <a:solidFill>
                  <a:schemeClr val="accent5"/>
                </a:solidFill>
              </a:rPr>
              <a:t> country of </a:t>
            </a:r>
            <a:r>
              <a:rPr lang="es-CR" sz="2400" b="1" dirty="0" err="1">
                <a:solidFill>
                  <a:schemeClr val="accent5"/>
                </a:solidFill>
              </a:rPr>
              <a:t>origin</a:t>
            </a:r>
            <a:r>
              <a:rPr lang="es-CR" sz="2400" b="1" dirty="0">
                <a:solidFill>
                  <a:schemeClr val="accent5"/>
                </a:solidFill>
              </a:rPr>
              <a:t>, 2015 </a:t>
            </a:r>
          </a:p>
        </p:txBody>
      </p:sp>
    </p:spTree>
    <p:extLst>
      <p:ext uri="{BB962C8B-B14F-4D97-AF65-F5344CB8AC3E}">
        <p14:creationId xmlns:p14="http://schemas.microsoft.com/office/powerpoint/2010/main" val="67776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520" y="116632"/>
            <a:ext cx="4906888" cy="1143000"/>
          </a:xfrm>
        </p:spPr>
        <p:txBody>
          <a:bodyPr>
            <a:normAutofit fontScale="90000"/>
          </a:bodyPr>
          <a:lstStyle/>
          <a:p>
            <a:r>
              <a:rPr lang="es-CR" b="1" dirty="0" err="1">
                <a:solidFill>
                  <a:schemeClr val="bg1"/>
                </a:solidFill>
              </a:rPr>
              <a:t>Northern</a:t>
            </a:r>
            <a:r>
              <a:rPr lang="es-CR" b="1" dirty="0">
                <a:solidFill>
                  <a:schemeClr val="bg1"/>
                </a:solidFill>
              </a:rPr>
              <a:t> </a:t>
            </a:r>
            <a:r>
              <a:rPr lang="es-CR" b="1" dirty="0" err="1">
                <a:solidFill>
                  <a:schemeClr val="bg1"/>
                </a:solidFill>
              </a:rPr>
              <a:t>Triangle</a:t>
            </a:r>
            <a:r>
              <a:rPr lang="es-CR" b="1" dirty="0">
                <a:solidFill>
                  <a:schemeClr val="bg1"/>
                </a:solidFill>
              </a:rPr>
              <a:t> of Central </a:t>
            </a:r>
            <a:r>
              <a:rPr lang="es-CR" b="1" dirty="0" err="1">
                <a:solidFill>
                  <a:schemeClr val="bg1"/>
                </a:solidFill>
              </a:rPr>
              <a:t>America</a:t>
            </a:r>
            <a:endParaRPr lang="es-CR" b="1" dirty="0">
              <a:solidFill>
                <a:schemeClr val="bg1"/>
              </a:solidFill>
            </a:endParaRPr>
          </a:p>
        </p:txBody>
      </p:sp>
      <p:sp>
        <p:nvSpPr>
          <p:cNvPr id="4" name="TextBox 3"/>
          <p:cNvSpPr txBox="1"/>
          <p:nvPr/>
        </p:nvSpPr>
        <p:spPr>
          <a:xfrm>
            <a:off x="1206398" y="2077217"/>
            <a:ext cx="2891355" cy="1569660"/>
          </a:xfrm>
          <a:prstGeom prst="rect">
            <a:avLst/>
          </a:prstGeom>
          <a:noFill/>
        </p:spPr>
        <p:txBody>
          <a:bodyPr wrap="square" rtlCol="0">
            <a:spAutoFit/>
          </a:bodyPr>
          <a:lstStyle/>
          <a:p>
            <a:r>
              <a:rPr lang="es-CR" sz="9600" dirty="0">
                <a:solidFill>
                  <a:srgbClr val="F5C22B"/>
                </a:solidFill>
              </a:rPr>
              <a:t>2016</a:t>
            </a:r>
          </a:p>
        </p:txBody>
      </p:sp>
      <p:sp>
        <p:nvSpPr>
          <p:cNvPr id="5" name="TextBox 4"/>
          <p:cNvSpPr txBox="1"/>
          <p:nvPr/>
        </p:nvSpPr>
        <p:spPr>
          <a:xfrm>
            <a:off x="1422422" y="2005209"/>
            <a:ext cx="2717530" cy="461665"/>
          </a:xfrm>
          <a:prstGeom prst="rect">
            <a:avLst/>
          </a:prstGeom>
          <a:noFill/>
        </p:spPr>
        <p:txBody>
          <a:bodyPr wrap="square" rtlCol="0">
            <a:spAutoFit/>
          </a:bodyPr>
          <a:lstStyle/>
          <a:p>
            <a:r>
              <a:rPr lang="es-CR" sz="2400" b="1" dirty="0" err="1">
                <a:solidFill>
                  <a:schemeClr val="accent5"/>
                </a:solidFill>
              </a:rPr>
              <a:t>January</a:t>
            </a:r>
            <a:r>
              <a:rPr lang="es-CR" sz="2400" b="1" dirty="0">
                <a:solidFill>
                  <a:schemeClr val="accent5"/>
                </a:solidFill>
              </a:rPr>
              <a:t>- </a:t>
            </a:r>
            <a:r>
              <a:rPr lang="es-CR" sz="2400" b="1" dirty="0" err="1">
                <a:solidFill>
                  <a:schemeClr val="accent5"/>
                </a:solidFill>
              </a:rPr>
              <a:t>December</a:t>
            </a:r>
            <a:endParaRPr lang="es-CR" sz="2400" b="1" dirty="0">
              <a:solidFill>
                <a:schemeClr val="accent5"/>
              </a:solidFill>
            </a:endParaRPr>
          </a:p>
        </p:txBody>
      </p:sp>
      <p:grpSp>
        <p:nvGrpSpPr>
          <p:cNvPr id="12" name="Group 11"/>
          <p:cNvGrpSpPr/>
          <p:nvPr/>
        </p:nvGrpSpPr>
        <p:grpSpPr>
          <a:xfrm>
            <a:off x="1643963" y="3441164"/>
            <a:ext cx="2016225" cy="1067956"/>
            <a:chOff x="1763688" y="3447403"/>
            <a:chExt cx="1800200" cy="938716"/>
          </a:xfrm>
        </p:grpSpPr>
        <p:grpSp>
          <p:nvGrpSpPr>
            <p:cNvPr id="7" name="Group 6"/>
            <p:cNvGrpSpPr/>
            <p:nvPr/>
          </p:nvGrpSpPr>
          <p:grpSpPr>
            <a:xfrm>
              <a:off x="1763688" y="3447403"/>
              <a:ext cx="720080" cy="938716"/>
              <a:chOff x="1849996" y="3442757"/>
              <a:chExt cx="720080" cy="938716"/>
            </a:xfrm>
          </p:grpSpPr>
          <p:pic>
            <p:nvPicPr>
              <p:cNvPr id="1026" name="Picture 2" descr="Resultado de imagen de hombres mujeres siluetas"/>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7106" t="10133" r="50000" b="11766"/>
              <a:stretch/>
            </p:blipFill>
            <p:spPr bwMode="auto">
              <a:xfrm>
                <a:off x="1884403" y="3442757"/>
                <a:ext cx="402218" cy="6234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49996" y="4012141"/>
                <a:ext cx="720080" cy="369332"/>
              </a:xfrm>
              <a:prstGeom prst="rect">
                <a:avLst/>
              </a:prstGeom>
              <a:noFill/>
            </p:spPr>
            <p:txBody>
              <a:bodyPr wrap="square" rtlCol="0">
                <a:spAutoFit/>
              </a:bodyPr>
              <a:lstStyle/>
              <a:p>
                <a:r>
                  <a:rPr lang="es-CR" dirty="0">
                    <a:solidFill>
                      <a:schemeClr val="tx2"/>
                    </a:solidFill>
                  </a:rPr>
                  <a:t>82%</a:t>
                </a:r>
              </a:p>
            </p:txBody>
          </p:sp>
        </p:grpSp>
        <p:grpSp>
          <p:nvGrpSpPr>
            <p:cNvPr id="8" name="Group 7"/>
            <p:cNvGrpSpPr/>
            <p:nvPr/>
          </p:nvGrpSpPr>
          <p:grpSpPr>
            <a:xfrm>
              <a:off x="2843808" y="3454604"/>
              <a:ext cx="720080" cy="924314"/>
              <a:chOff x="2786100" y="3466451"/>
              <a:chExt cx="720080" cy="924314"/>
            </a:xfrm>
          </p:grpSpPr>
          <p:pic>
            <p:nvPicPr>
              <p:cNvPr id="1028" name="Picture 4" descr="Resultado de imagen de hombres mujeres siluetas"/>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50000" t="10234" r="15088" b="12708"/>
              <a:stretch/>
            </p:blipFill>
            <p:spPr bwMode="auto">
              <a:xfrm>
                <a:off x="2786100" y="3466451"/>
                <a:ext cx="440998" cy="5760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86100" y="4021433"/>
                <a:ext cx="720080" cy="369332"/>
              </a:xfrm>
              <a:prstGeom prst="rect">
                <a:avLst/>
              </a:prstGeom>
              <a:noFill/>
            </p:spPr>
            <p:txBody>
              <a:bodyPr wrap="square" rtlCol="0">
                <a:spAutoFit/>
              </a:bodyPr>
              <a:lstStyle/>
              <a:p>
                <a:r>
                  <a:rPr lang="es-CR" dirty="0">
                    <a:solidFill>
                      <a:schemeClr val="tx2"/>
                    </a:solidFill>
                  </a:rPr>
                  <a:t>18%</a:t>
                </a:r>
              </a:p>
            </p:txBody>
          </p:sp>
        </p:grpSp>
      </p:grpSp>
      <p:sp>
        <p:nvSpPr>
          <p:cNvPr id="16" name="TextBox 15"/>
          <p:cNvSpPr txBox="1"/>
          <p:nvPr/>
        </p:nvSpPr>
        <p:spPr>
          <a:xfrm>
            <a:off x="1463943" y="4470211"/>
            <a:ext cx="2376264" cy="830997"/>
          </a:xfrm>
          <a:prstGeom prst="rect">
            <a:avLst/>
          </a:prstGeom>
          <a:noFill/>
        </p:spPr>
        <p:txBody>
          <a:bodyPr wrap="square" rtlCol="0">
            <a:spAutoFit/>
          </a:bodyPr>
          <a:lstStyle/>
          <a:p>
            <a:pPr algn="ctr"/>
            <a:r>
              <a:rPr lang="es-CR" sz="4800" b="1" dirty="0">
                <a:solidFill>
                  <a:schemeClr val="accent5"/>
                </a:solidFill>
              </a:rPr>
              <a:t>182,816</a:t>
            </a:r>
          </a:p>
        </p:txBody>
      </p:sp>
      <p:sp>
        <p:nvSpPr>
          <p:cNvPr id="23" name="TextBox 22"/>
          <p:cNvSpPr txBox="1"/>
          <p:nvPr/>
        </p:nvSpPr>
        <p:spPr>
          <a:xfrm>
            <a:off x="1272284" y="6021288"/>
            <a:ext cx="6487343" cy="830997"/>
          </a:xfrm>
          <a:prstGeom prst="rect">
            <a:avLst/>
          </a:prstGeom>
          <a:noFill/>
        </p:spPr>
        <p:txBody>
          <a:bodyPr wrap="square" rtlCol="0">
            <a:spAutoFit/>
          </a:bodyPr>
          <a:lstStyle/>
          <a:p>
            <a:r>
              <a:rPr lang="es-CR" sz="1600" dirty="0" err="1"/>
              <a:t>Sources</a:t>
            </a:r>
            <a:r>
              <a:rPr lang="es-CR" sz="1600" dirty="0"/>
              <a:t>: DGME(El Salvador), DGM y SBS (Guatemala), CONMIGO(Honduras), en el marco </a:t>
            </a:r>
            <a:r>
              <a:rPr lang="es-ES" sz="1600" dirty="0"/>
              <a:t>del Proyecto Iniciativa de Gestión de Información de Movilidad Humana en el Triángulo Norte (NTMI) </a:t>
            </a:r>
            <a:r>
              <a:rPr lang="es-CR" sz="1600" dirty="0"/>
              <a:t> </a:t>
            </a:r>
          </a:p>
        </p:txBody>
      </p:sp>
      <p:sp>
        <p:nvSpPr>
          <p:cNvPr id="25" name="TextBox 24"/>
          <p:cNvSpPr txBox="1"/>
          <p:nvPr/>
        </p:nvSpPr>
        <p:spPr>
          <a:xfrm>
            <a:off x="4738907" y="2077217"/>
            <a:ext cx="2713413" cy="1569660"/>
          </a:xfrm>
          <a:prstGeom prst="rect">
            <a:avLst/>
          </a:prstGeom>
          <a:noFill/>
        </p:spPr>
        <p:txBody>
          <a:bodyPr wrap="square" rtlCol="0">
            <a:spAutoFit/>
          </a:bodyPr>
          <a:lstStyle/>
          <a:p>
            <a:r>
              <a:rPr lang="es-CR" sz="9600" dirty="0">
                <a:solidFill>
                  <a:srgbClr val="F5C22B"/>
                </a:solidFill>
              </a:rPr>
              <a:t>2016</a:t>
            </a:r>
          </a:p>
        </p:txBody>
      </p:sp>
      <p:sp>
        <p:nvSpPr>
          <p:cNvPr id="26" name="TextBox 25"/>
          <p:cNvSpPr txBox="1"/>
          <p:nvPr/>
        </p:nvSpPr>
        <p:spPr>
          <a:xfrm>
            <a:off x="4907480" y="2005209"/>
            <a:ext cx="2688855" cy="461665"/>
          </a:xfrm>
          <a:prstGeom prst="rect">
            <a:avLst/>
          </a:prstGeom>
          <a:noFill/>
        </p:spPr>
        <p:txBody>
          <a:bodyPr wrap="square" rtlCol="0">
            <a:spAutoFit/>
          </a:bodyPr>
          <a:lstStyle/>
          <a:p>
            <a:r>
              <a:rPr lang="es-CR" sz="2400" b="1" dirty="0" err="1">
                <a:solidFill>
                  <a:schemeClr val="accent5"/>
                </a:solidFill>
              </a:rPr>
              <a:t>January</a:t>
            </a:r>
            <a:r>
              <a:rPr lang="es-CR" sz="2400" b="1" dirty="0">
                <a:solidFill>
                  <a:schemeClr val="accent5"/>
                </a:solidFill>
              </a:rPr>
              <a:t>- </a:t>
            </a:r>
            <a:r>
              <a:rPr lang="es-CR" sz="2400" b="1" dirty="0" err="1">
                <a:solidFill>
                  <a:schemeClr val="accent5"/>
                </a:solidFill>
              </a:rPr>
              <a:t>December</a:t>
            </a:r>
            <a:endParaRPr lang="es-CR" sz="2400" b="1" dirty="0">
              <a:solidFill>
                <a:schemeClr val="accent5"/>
              </a:solidFill>
            </a:endParaRPr>
          </a:p>
        </p:txBody>
      </p:sp>
      <p:sp>
        <p:nvSpPr>
          <p:cNvPr id="27" name="TextBox 26"/>
          <p:cNvSpPr txBox="1"/>
          <p:nvPr/>
        </p:nvSpPr>
        <p:spPr>
          <a:xfrm>
            <a:off x="4907481" y="4470211"/>
            <a:ext cx="2376264" cy="830997"/>
          </a:xfrm>
          <a:prstGeom prst="rect">
            <a:avLst/>
          </a:prstGeom>
          <a:noFill/>
        </p:spPr>
        <p:txBody>
          <a:bodyPr wrap="square" rtlCol="0">
            <a:spAutoFit/>
          </a:bodyPr>
          <a:lstStyle/>
          <a:p>
            <a:pPr algn="ctr"/>
            <a:r>
              <a:rPr lang="es-CR" sz="4800" b="1" dirty="0">
                <a:solidFill>
                  <a:schemeClr val="accent5"/>
                </a:solidFill>
              </a:rPr>
              <a:t>34,056</a:t>
            </a:r>
          </a:p>
        </p:txBody>
      </p:sp>
      <p:grpSp>
        <p:nvGrpSpPr>
          <p:cNvPr id="13" name="Group 12"/>
          <p:cNvGrpSpPr/>
          <p:nvPr/>
        </p:nvGrpSpPr>
        <p:grpSpPr>
          <a:xfrm>
            <a:off x="5087501" y="3462753"/>
            <a:ext cx="2016224" cy="1024778"/>
            <a:chOff x="5076056" y="3477508"/>
            <a:chExt cx="2016224" cy="1024778"/>
          </a:xfrm>
        </p:grpSpPr>
        <p:grpSp>
          <p:nvGrpSpPr>
            <p:cNvPr id="10" name="Group 9"/>
            <p:cNvGrpSpPr/>
            <p:nvPr/>
          </p:nvGrpSpPr>
          <p:grpSpPr>
            <a:xfrm>
              <a:off x="5076056" y="3477508"/>
              <a:ext cx="859519" cy="1015486"/>
              <a:chOff x="5228765" y="3477508"/>
              <a:chExt cx="859519" cy="1015486"/>
            </a:xfrm>
          </p:grpSpPr>
          <p:sp>
            <p:nvSpPr>
              <p:cNvPr id="28" name="TextBox 27"/>
              <p:cNvSpPr txBox="1"/>
              <p:nvPr/>
            </p:nvSpPr>
            <p:spPr>
              <a:xfrm>
                <a:off x="5228765" y="4123662"/>
                <a:ext cx="859519" cy="369332"/>
              </a:xfrm>
              <a:prstGeom prst="rect">
                <a:avLst/>
              </a:prstGeom>
              <a:noFill/>
            </p:spPr>
            <p:txBody>
              <a:bodyPr wrap="square" rtlCol="0">
                <a:spAutoFit/>
              </a:bodyPr>
              <a:lstStyle/>
              <a:p>
                <a:r>
                  <a:rPr lang="es-CR" dirty="0">
                    <a:solidFill>
                      <a:schemeClr val="tx2"/>
                    </a:solidFill>
                  </a:rPr>
                  <a:t>63,4%</a:t>
                </a:r>
              </a:p>
            </p:txBody>
          </p:sp>
          <p:pic>
            <p:nvPicPr>
              <p:cNvPr id="30" name="Picture 2" descr="Resultado de imagen de niños  siluetas"/>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50000" r="24508" b="56502"/>
              <a:stretch/>
            </p:blipFill>
            <p:spPr bwMode="auto">
              <a:xfrm>
                <a:off x="5266110" y="3477508"/>
                <a:ext cx="546330" cy="700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295615" y="3486305"/>
              <a:ext cx="796665" cy="1015981"/>
              <a:chOff x="6160292" y="3486305"/>
              <a:chExt cx="796665" cy="1015981"/>
            </a:xfrm>
          </p:grpSpPr>
          <p:sp>
            <p:nvSpPr>
              <p:cNvPr id="29" name="TextBox 28"/>
              <p:cNvSpPr txBox="1"/>
              <p:nvPr/>
            </p:nvSpPr>
            <p:spPr>
              <a:xfrm>
                <a:off x="6160292" y="4132954"/>
                <a:ext cx="796665" cy="369332"/>
              </a:xfrm>
              <a:prstGeom prst="rect">
                <a:avLst/>
              </a:prstGeom>
              <a:noFill/>
            </p:spPr>
            <p:txBody>
              <a:bodyPr wrap="square" rtlCol="0">
                <a:spAutoFit/>
              </a:bodyPr>
              <a:lstStyle/>
              <a:p>
                <a:r>
                  <a:rPr lang="es-CR" dirty="0">
                    <a:solidFill>
                      <a:schemeClr val="tx2"/>
                    </a:solidFill>
                  </a:rPr>
                  <a:t>36,6%</a:t>
                </a:r>
              </a:p>
            </p:txBody>
          </p:sp>
          <p:pic>
            <p:nvPicPr>
              <p:cNvPr id="31" name="Picture 4" descr="Resultado de imagen de niños  siluetas"/>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52465" t="56510" r="26060" b="373"/>
              <a:stretch/>
            </p:blipFill>
            <p:spPr bwMode="auto">
              <a:xfrm>
                <a:off x="6281769" y="3486305"/>
                <a:ext cx="452627" cy="68259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5" name="Picture 2" descr="C:\Users\dcorrales\Desktop\PPT'S\PROYECTOS ROSJO\IOM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9627" y="560830"/>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5696" y="5354052"/>
            <a:ext cx="5448049" cy="523220"/>
          </a:xfrm>
          <a:prstGeom prst="rect">
            <a:avLst/>
          </a:prstGeom>
          <a:noFill/>
        </p:spPr>
        <p:txBody>
          <a:bodyPr wrap="square" rtlCol="0">
            <a:spAutoFit/>
          </a:bodyPr>
          <a:lstStyle/>
          <a:p>
            <a:pPr algn="ctr"/>
            <a:r>
              <a:rPr lang="es-CR" sz="2800" b="1" dirty="0">
                <a:solidFill>
                  <a:schemeClr val="accent5"/>
                </a:solidFill>
              </a:rPr>
              <a:t>Total </a:t>
            </a:r>
            <a:r>
              <a:rPr lang="es-CR" sz="2800" b="1" dirty="0" err="1">
                <a:solidFill>
                  <a:schemeClr val="accent5"/>
                </a:solidFill>
              </a:rPr>
              <a:t>number</a:t>
            </a:r>
            <a:r>
              <a:rPr lang="es-CR" sz="2800" b="1" dirty="0">
                <a:solidFill>
                  <a:schemeClr val="accent5"/>
                </a:solidFill>
              </a:rPr>
              <a:t> of </a:t>
            </a:r>
            <a:r>
              <a:rPr lang="es-CR" sz="2800" b="1" dirty="0" err="1">
                <a:solidFill>
                  <a:schemeClr val="accent5"/>
                </a:solidFill>
              </a:rPr>
              <a:t>returnees</a:t>
            </a:r>
            <a:endParaRPr lang="es-CR" sz="2800" b="1" dirty="0">
              <a:solidFill>
                <a:schemeClr val="accent5"/>
              </a:solidFill>
            </a:endParaRPr>
          </a:p>
        </p:txBody>
      </p:sp>
    </p:spTree>
    <p:extLst>
      <p:ext uri="{BB962C8B-B14F-4D97-AF65-F5344CB8AC3E}">
        <p14:creationId xmlns:p14="http://schemas.microsoft.com/office/powerpoint/2010/main" val="417179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60032" y="1952836"/>
            <a:ext cx="2808312" cy="1569660"/>
          </a:xfrm>
          <a:prstGeom prst="rect">
            <a:avLst/>
          </a:prstGeom>
          <a:noFill/>
        </p:spPr>
        <p:txBody>
          <a:bodyPr wrap="square" rtlCol="0">
            <a:spAutoFit/>
          </a:bodyPr>
          <a:lstStyle/>
          <a:p>
            <a:pPr algn="ctr"/>
            <a:r>
              <a:rPr lang="es-CR" sz="9600" dirty="0">
                <a:solidFill>
                  <a:srgbClr val="F5C22B"/>
                </a:solidFill>
              </a:rPr>
              <a:t>2017</a:t>
            </a:r>
          </a:p>
        </p:txBody>
      </p:sp>
      <p:sp>
        <p:nvSpPr>
          <p:cNvPr id="11" name="TextBox 10"/>
          <p:cNvSpPr txBox="1"/>
          <p:nvPr/>
        </p:nvSpPr>
        <p:spPr>
          <a:xfrm>
            <a:off x="5373476" y="1844824"/>
            <a:ext cx="2150852" cy="461665"/>
          </a:xfrm>
          <a:prstGeom prst="rect">
            <a:avLst/>
          </a:prstGeom>
          <a:noFill/>
        </p:spPr>
        <p:txBody>
          <a:bodyPr wrap="square" rtlCol="0">
            <a:spAutoFit/>
          </a:bodyPr>
          <a:lstStyle/>
          <a:p>
            <a:r>
              <a:rPr lang="es-CR" sz="2400" b="1" dirty="0" err="1">
                <a:solidFill>
                  <a:schemeClr val="accent5"/>
                </a:solidFill>
              </a:rPr>
              <a:t>January-April</a:t>
            </a:r>
            <a:endParaRPr lang="es-CR" sz="2400" b="1" dirty="0">
              <a:solidFill>
                <a:schemeClr val="accent5"/>
              </a:solidFill>
            </a:endParaRPr>
          </a:p>
        </p:txBody>
      </p:sp>
      <p:sp>
        <p:nvSpPr>
          <p:cNvPr id="20" name="TextBox 19"/>
          <p:cNvSpPr txBox="1"/>
          <p:nvPr/>
        </p:nvSpPr>
        <p:spPr>
          <a:xfrm>
            <a:off x="5076056" y="4370887"/>
            <a:ext cx="2376264" cy="830997"/>
          </a:xfrm>
          <a:prstGeom prst="rect">
            <a:avLst/>
          </a:prstGeom>
          <a:noFill/>
        </p:spPr>
        <p:txBody>
          <a:bodyPr wrap="square" rtlCol="0">
            <a:spAutoFit/>
          </a:bodyPr>
          <a:lstStyle/>
          <a:p>
            <a:pPr algn="ctr"/>
            <a:r>
              <a:rPr lang="es-CR" sz="4800" b="1" dirty="0">
                <a:solidFill>
                  <a:schemeClr val="accent5"/>
                </a:solidFill>
              </a:rPr>
              <a:t>5,079</a:t>
            </a:r>
          </a:p>
        </p:txBody>
      </p:sp>
      <p:grpSp>
        <p:nvGrpSpPr>
          <p:cNvPr id="4" name="Group 3"/>
          <p:cNvGrpSpPr/>
          <p:nvPr/>
        </p:nvGrpSpPr>
        <p:grpSpPr>
          <a:xfrm>
            <a:off x="5273305" y="3477508"/>
            <a:ext cx="776743" cy="1015486"/>
            <a:chOff x="5273305" y="3477508"/>
            <a:chExt cx="776743" cy="1015486"/>
          </a:xfrm>
        </p:grpSpPr>
        <p:sp>
          <p:nvSpPr>
            <p:cNvPr id="39" name="TextBox 38"/>
            <p:cNvSpPr txBox="1"/>
            <p:nvPr/>
          </p:nvSpPr>
          <p:spPr>
            <a:xfrm>
              <a:off x="5273305" y="4123662"/>
              <a:ext cx="776743" cy="369332"/>
            </a:xfrm>
            <a:prstGeom prst="rect">
              <a:avLst/>
            </a:prstGeom>
            <a:noFill/>
          </p:spPr>
          <p:txBody>
            <a:bodyPr wrap="square" rtlCol="0">
              <a:spAutoFit/>
            </a:bodyPr>
            <a:lstStyle/>
            <a:p>
              <a:r>
                <a:rPr lang="es-CR" dirty="0">
                  <a:solidFill>
                    <a:schemeClr val="tx2"/>
                  </a:solidFill>
                </a:rPr>
                <a:t>62,4%</a:t>
              </a:r>
            </a:p>
          </p:txBody>
        </p:sp>
        <p:pic>
          <p:nvPicPr>
            <p:cNvPr id="41" name="Picture 2" descr="Resultado de imagen de niños  siluetas"/>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0000" r="24508" b="56502"/>
            <a:stretch/>
          </p:blipFill>
          <p:spPr bwMode="auto">
            <a:xfrm>
              <a:off x="5388511" y="3477508"/>
              <a:ext cx="546330" cy="700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209409" y="3486305"/>
            <a:ext cx="864096" cy="1015981"/>
            <a:chOff x="6209409" y="3486305"/>
            <a:chExt cx="864096" cy="1015981"/>
          </a:xfrm>
        </p:grpSpPr>
        <p:sp>
          <p:nvSpPr>
            <p:cNvPr id="40" name="TextBox 39"/>
            <p:cNvSpPr txBox="1"/>
            <p:nvPr/>
          </p:nvSpPr>
          <p:spPr>
            <a:xfrm>
              <a:off x="6209409" y="4132954"/>
              <a:ext cx="864096" cy="369332"/>
            </a:xfrm>
            <a:prstGeom prst="rect">
              <a:avLst/>
            </a:prstGeom>
            <a:noFill/>
          </p:spPr>
          <p:txBody>
            <a:bodyPr wrap="square" rtlCol="0">
              <a:spAutoFit/>
            </a:bodyPr>
            <a:lstStyle/>
            <a:p>
              <a:r>
                <a:rPr lang="es-CR" dirty="0">
                  <a:solidFill>
                    <a:schemeClr val="tx2"/>
                  </a:solidFill>
                </a:rPr>
                <a:t>37,6%</a:t>
              </a:r>
            </a:p>
          </p:txBody>
        </p:sp>
        <p:pic>
          <p:nvPicPr>
            <p:cNvPr id="42" name="Picture 4" descr="Resultado de imagen de niños  siluetas"/>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2465" t="56510" r="26060" b="373"/>
            <a:stretch/>
          </p:blipFill>
          <p:spPr bwMode="auto">
            <a:xfrm>
              <a:off x="6415144" y="3486305"/>
              <a:ext cx="452627" cy="68259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206399" y="6021288"/>
            <a:ext cx="6756100" cy="830997"/>
          </a:xfrm>
          <a:prstGeom prst="rect">
            <a:avLst/>
          </a:prstGeom>
          <a:noFill/>
        </p:spPr>
        <p:txBody>
          <a:bodyPr wrap="square" rtlCol="0">
            <a:spAutoFit/>
          </a:bodyPr>
          <a:lstStyle/>
          <a:p>
            <a:r>
              <a:rPr lang="es-CR" sz="1600" dirty="0" err="1"/>
              <a:t>Sources</a:t>
            </a:r>
            <a:r>
              <a:rPr lang="es-CR" sz="1600" dirty="0"/>
              <a:t>: DGME(El Salvador), DGM y SBS (Guatemala), CONMIGO(Honduras), en el marco </a:t>
            </a:r>
            <a:r>
              <a:rPr lang="es-ES" sz="1600" dirty="0"/>
              <a:t>del Proyecto Iniciativa de Gestión de Información de Movilidad Humana en el Triángulo Norte (NTMI) </a:t>
            </a:r>
            <a:r>
              <a:rPr lang="es-CR" sz="1600" dirty="0"/>
              <a:t> </a:t>
            </a:r>
          </a:p>
        </p:txBody>
      </p:sp>
      <p:sp>
        <p:nvSpPr>
          <p:cNvPr id="44" name="TextBox 43"/>
          <p:cNvSpPr txBox="1"/>
          <p:nvPr/>
        </p:nvSpPr>
        <p:spPr>
          <a:xfrm>
            <a:off x="1259632" y="1952836"/>
            <a:ext cx="2686071" cy="1569660"/>
          </a:xfrm>
          <a:prstGeom prst="rect">
            <a:avLst/>
          </a:prstGeom>
          <a:noFill/>
        </p:spPr>
        <p:txBody>
          <a:bodyPr wrap="square" rtlCol="0">
            <a:spAutoFit/>
          </a:bodyPr>
          <a:lstStyle/>
          <a:p>
            <a:pPr algn="ctr"/>
            <a:r>
              <a:rPr lang="es-CR" sz="9600" dirty="0">
                <a:solidFill>
                  <a:srgbClr val="F5C22B"/>
                </a:solidFill>
              </a:rPr>
              <a:t>2017</a:t>
            </a:r>
          </a:p>
        </p:txBody>
      </p:sp>
      <p:sp>
        <p:nvSpPr>
          <p:cNvPr id="45" name="TextBox 44"/>
          <p:cNvSpPr txBox="1"/>
          <p:nvPr/>
        </p:nvSpPr>
        <p:spPr>
          <a:xfrm>
            <a:off x="1707675" y="1844824"/>
            <a:ext cx="2083123" cy="461665"/>
          </a:xfrm>
          <a:prstGeom prst="rect">
            <a:avLst/>
          </a:prstGeom>
          <a:noFill/>
        </p:spPr>
        <p:txBody>
          <a:bodyPr wrap="square" rtlCol="0">
            <a:spAutoFit/>
          </a:bodyPr>
          <a:lstStyle/>
          <a:p>
            <a:r>
              <a:rPr lang="es-CR" sz="2400" b="1" dirty="0" err="1">
                <a:solidFill>
                  <a:schemeClr val="accent5"/>
                </a:solidFill>
              </a:rPr>
              <a:t>January-April</a:t>
            </a:r>
            <a:endParaRPr lang="es-CR" sz="2400" b="1" dirty="0">
              <a:solidFill>
                <a:schemeClr val="accent5"/>
              </a:solidFill>
            </a:endParaRPr>
          </a:p>
        </p:txBody>
      </p:sp>
      <p:grpSp>
        <p:nvGrpSpPr>
          <p:cNvPr id="6" name="Group 5"/>
          <p:cNvGrpSpPr/>
          <p:nvPr/>
        </p:nvGrpSpPr>
        <p:grpSpPr>
          <a:xfrm>
            <a:off x="1619672" y="3325860"/>
            <a:ext cx="794705" cy="1127621"/>
            <a:chOff x="1619672" y="3325860"/>
            <a:chExt cx="794705" cy="1127621"/>
          </a:xfrm>
        </p:grpSpPr>
        <p:sp>
          <p:nvSpPr>
            <p:cNvPr id="46" name="TextBox 45"/>
            <p:cNvSpPr txBox="1"/>
            <p:nvPr/>
          </p:nvSpPr>
          <p:spPr>
            <a:xfrm>
              <a:off x="1619672" y="4084149"/>
              <a:ext cx="794705" cy="369332"/>
            </a:xfrm>
            <a:prstGeom prst="rect">
              <a:avLst/>
            </a:prstGeom>
            <a:noFill/>
          </p:spPr>
          <p:txBody>
            <a:bodyPr wrap="square" rtlCol="0">
              <a:spAutoFit/>
            </a:bodyPr>
            <a:lstStyle/>
            <a:p>
              <a:r>
                <a:rPr lang="es-CR" dirty="0">
                  <a:solidFill>
                    <a:schemeClr val="tx2"/>
                  </a:solidFill>
                </a:rPr>
                <a:t>83,4%</a:t>
              </a:r>
            </a:p>
          </p:txBody>
        </p:sp>
        <p:pic>
          <p:nvPicPr>
            <p:cNvPr id="48" name="Picture 2" descr="Resultado de imagen de hombres mujeres siluetas"/>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7106" t="10133" r="50000" b="11766"/>
            <a:stretch/>
          </p:blipFill>
          <p:spPr bwMode="auto">
            <a:xfrm>
              <a:off x="1815915" y="3325860"/>
              <a:ext cx="402218" cy="8360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699792" y="3318326"/>
            <a:ext cx="792088" cy="1144447"/>
            <a:chOff x="2699792" y="3318326"/>
            <a:chExt cx="792088" cy="1144447"/>
          </a:xfrm>
        </p:grpSpPr>
        <p:sp>
          <p:nvSpPr>
            <p:cNvPr id="47" name="TextBox 46"/>
            <p:cNvSpPr txBox="1"/>
            <p:nvPr/>
          </p:nvSpPr>
          <p:spPr>
            <a:xfrm>
              <a:off x="2699792" y="4093441"/>
              <a:ext cx="792088" cy="369332"/>
            </a:xfrm>
            <a:prstGeom prst="rect">
              <a:avLst/>
            </a:prstGeom>
            <a:noFill/>
          </p:spPr>
          <p:txBody>
            <a:bodyPr wrap="square" rtlCol="0">
              <a:spAutoFit/>
            </a:bodyPr>
            <a:lstStyle/>
            <a:p>
              <a:r>
                <a:rPr lang="es-CR" dirty="0">
                  <a:solidFill>
                    <a:schemeClr val="tx2"/>
                  </a:solidFill>
                </a:rPr>
                <a:t>16,6%</a:t>
              </a:r>
            </a:p>
          </p:txBody>
        </p:sp>
        <p:pic>
          <p:nvPicPr>
            <p:cNvPr id="49" name="Picture 4" descr="Resultado de imagen de hombres mujeres siluetas"/>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50000" t="10234" r="15088" b="12708"/>
            <a:stretch/>
          </p:blipFill>
          <p:spPr bwMode="auto">
            <a:xfrm>
              <a:off x="2875337" y="3318326"/>
              <a:ext cx="440998" cy="772473"/>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p:cNvSpPr txBox="1"/>
          <p:nvPr/>
        </p:nvSpPr>
        <p:spPr>
          <a:xfrm>
            <a:off x="1414535" y="4370887"/>
            <a:ext cx="2376264" cy="830997"/>
          </a:xfrm>
          <a:prstGeom prst="rect">
            <a:avLst/>
          </a:prstGeom>
          <a:noFill/>
        </p:spPr>
        <p:txBody>
          <a:bodyPr wrap="square" rtlCol="0">
            <a:spAutoFit/>
          </a:bodyPr>
          <a:lstStyle/>
          <a:p>
            <a:pPr algn="ctr"/>
            <a:r>
              <a:rPr lang="es-CR" sz="4800" b="1" dirty="0">
                <a:solidFill>
                  <a:schemeClr val="accent5"/>
                </a:solidFill>
              </a:rPr>
              <a:t>34,056</a:t>
            </a:r>
          </a:p>
        </p:txBody>
      </p:sp>
      <p:sp>
        <p:nvSpPr>
          <p:cNvPr id="53" name="Title 1"/>
          <p:cNvSpPr txBox="1">
            <a:spLocks/>
          </p:cNvSpPr>
          <p:nvPr/>
        </p:nvSpPr>
        <p:spPr>
          <a:xfrm>
            <a:off x="457200" y="1348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b="1">
                <a:solidFill>
                  <a:schemeClr val="bg1"/>
                </a:solidFill>
              </a:rPr>
              <a:t>Triángulo Norte de Centroamérica</a:t>
            </a:r>
            <a:endParaRPr lang="es-CR" b="1" dirty="0">
              <a:solidFill>
                <a:schemeClr val="bg1"/>
              </a:solidFill>
            </a:endParaRPr>
          </a:p>
        </p:txBody>
      </p:sp>
      <p:pic>
        <p:nvPicPr>
          <p:cNvPr id="54" name="Picture 4" descr="Resultado de imagen de header blue"/>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49"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5" name="Title 1"/>
          <p:cNvSpPr>
            <a:spLocks noGrp="1"/>
          </p:cNvSpPr>
          <p:nvPr>
            <p:ph type="title"/>
          </p:nvPr>
        </p:nvSpPr>
        <p:spPr>
          <a:xfrm>
            <a:off x="-108520" y="116632"/>
            <a:ext cx="4906888" cy="1143000"/>
          </a:xfrm>
        </p:spPr>
        <p:txBody>
          <a:bodyPr>
            <a:normAutofit fontScale="90000"/>
          </a:bodyPr>
          <a:lstStyle/>
          <a:p>
            <a:r>
              <a:rPr lang="es-CR" b="1" dirty="0" err="1">
                <a:solidFill>
                  <a:schemeClr val="bg1"/>
                </a:solidFill>
              </a:rPr>
              <a:t>Northern</a:t>
            </a:r>
            <a:r>
              <a:rPr lang="es-CR" b="1" dirty="0">
                <a:solidFill>
                  <a:schemeClr val="bg1"/>
                </a:solidFill>
              </a:rPr>
              <a:t> </a:t>
            </a:r>
            <a:r>
              <a:rPr lang="es-CR" b="1" dirty="0" err="1">
                <a:solidFill>
                  <a:schemeClr val="bg1"/>
                </a:solidFill>
              </a:rPr>
              <a:t>Triangle</a:t>
            </a:r>
            <a:r>
              <a:rPr lang="es-CR" b="1" dirty="0">
                <a:solidFill>
                  <a:schemeClr val="bg1"/>
                </a:solidFill>
              </a:rPr>
              <a:t> of Central </a:t>
            </a:r>
            <a:r>
              <a:rPr lang="es-CR" b="1" dirty="0" err="1">
                <a:solidFill>
                  <a:schemeClr val="bg1"/>
                </a:solidFill>
              </a:rPr>
              <a:t>America</a:t>
            </a:r>
            <a:endParaRPr lang="es-CR" b="1" dirty="0">
              <a:solidFill>
                <a:schemeClr val="bg1"/>
              </a:solidFill>
            </a:endParaRPr>
          </a:p>
        </p:txBody>
      </p:sp>
      <p:pic>
        <p:nvPicPr>
          <p:cNvPr id="56" name="Picture 2" descr="C:\Users\dcorrales\Desktop\PPT'S\PROYECTOS ROSJO\IOM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6827" y="53709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068863" y="5301208"/>
            <a:ext cx="5031173" cy="523220"/>
          </a:xfrm>
          <a:prstGeom prst="rect">
            <a:avLst/>
          </a:prstGeom>
          <a:noFill/>
        </p:spPr>
        <p:txBody>
          <a:bodyPr wrap="square" rtlCol="0">
            <a:spAutoFit/>
          </a:bodyPr>
          <a:lstStyle/>
          <a:p>
            <a:pPr algn="ctr"/>
            <a:r>
              <a:rPr lang="es-CR" sz="2800" b="1" dirty="0">
                <a:solidFill>
                  <a:schemeClr val="accent5"/>
                </a:solidFill>
              </a:rPr>
              <a:t>Total </a:t>
            </a:r>
            <a:r>
              <a:rPr lang="es-CR" sz="2800" b="1" dirty="0" err="1">
                <a:solidFill>
                  <a:schemeClr val="accent5"/>
                </a:solidFill>
              </a:rPr>
              <a:t>number</a:t>
            </a:r>
            <a:r>
              <a:rPr lang="es-CR" sz="2800" b="1" dirty="0">
                <a:solidFill>
                  <a:schemeClr val="accent5"/>
                </a:solidFill>
              </a:rPr>
              <a:t> of </a:t>
            </a:r>
            <a:r>
              <a:rPr lang="es-CR" sz="2800" b="1" dirty="0" err="1">
                <a:solidFill>
                  <a:schemeClr val="accent5"/>
                </a:solidFill>
              </a:rPr>
              <a:t>returnees</a:t>
            </a:r>
            <a:endParaRPr lang="es-CR" sz="2800" b="1" dirty="0">
              <a:solidFill>
                <a:schemeClr val="accent5"/>
              </a:solidFill>
            </a:endParaRPr>
          </a:p>
        </p:txBody>
      </p:sp>
    </p:spTree>
    <p:extLst>
      <p:ext uri="{BB962C8B-B14F-4D97-AF65-F5344CB8AC3E}">
        <p14:creationId xmlns:p14="http://schemas.microsoft.com/office/powerpoint/2010/main" val="116914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16632"/>
            <a:ext cx="6336704" cy="1143000"/>
          </a:xfrm>
        </p:spPr>
        <p:txBody>
          <a:bodyPr>
            <a:normAutofit fontScale="90000"/>
          </a:bodyPr>
          <a:lstStyle/>
          <a:p>
            <a:pPr algn="l"/>
            <a:r>
              <a:rPr lang="es-CR" b="1" dirty="0" err="1">
                <a:solidFill>
                  <a:schemeClr val="bg1"/>
                </a:solidFill>
              </a:rPr>
              <a:t>Why</a:t>
            </a:r>
            <a:r>
              <a:rPr lang="es-CR" b="1" dirty="0">
                <a:solidFill>
                  <a:schemeClr val="bg1"/>
                </a:solidFill>
              </a:rPr>
              <a:t> do </a:t>
            </a:r>
            <a:r>
              <a:rPr lang="es-CR" b="1" dirty="0" err="1">
                <a:solidFill>
                  <a:schemeClr val="bg1"/>
                </a:solidFill>
              </a:rPr>
              <a:t>women</a:t>
            </a:r>
            <a:r>
              <a:rPr lang="es-CR" b="1" dirty="0">
                <a:solidFill>
                  <a:schemeClr val="bg1"/>
                </a:solidFill>
              </a:rPr>
              <a:t> </a:t>
            </a:r>
            <a:br>
              <a:rPr lang="es-CR" b="1" dirty="0">
                <a:solidFill>
                  <a:schemeClr val="bg1"/>
                </a:solidFill>
              </a:rPr>
            </a:br>
            <a:r>
              <a:rPr lang="es-CR" b="1" dirty="0" err="1">
                <a:solidFill>
                  <a:schemeClr val="bg1"/>
                </a:solidFill>
              </a:rPr>
              <a:t>migrate</a:t>
            </a:r>
            <a:r>
              <a:rPr lang="es-CR" b="1" dirty="0">
                <a:solidFill>
                  <a:schemeClr val="bg1"/>
                </a:solidFill>
              </a:rPr>
              <a:t>? </a:t>
            </a:r>
          </a:p>
        </p:txBody>
      </p:sp>
      <p:sp>
        <p:nvSpPr>
          <p:cNvPr id="7" name="TextBox 6"/>
          <p:cNvSpPr txBox="1"/>
          <p:nvPr/>
        </p:nvSpPr>
        <p:spPr>
          <a:xfrm>
            <a:off x="629770" y="3327375"/>
            <a:ext cx="4428072" cy="461665"/>
          </a:xfrm>
          <a:prstGeom prst="rect">
            <a:avLst/>
          </a:prstGeom>
          <a:solidFill>
            <a:srgbClr val="F5C22B"/>
          </a:solidFill>
        </p:spPr>
        <p:txBody>
          <a:bodyPr wrap="square" rtlCol="0">
            <a:spAutoFit/>
          </a:bodyPr>
          <a:lstStyle/>
          <a:p>
            <a:pPr algn="just"/>
            <a:r>
              <a:rPr lang="es-CR" sz="2400" dirty="0" err="1">
                <a:solidFill>
                  <a:schemeClr val="bg1"/>
                </a:solidFill>
              </a:rPr>
              <a:t>Find</a:t>
            </a:r>
            <a:r>
              <a:rPr lang="es-CR" sz="2400" dirty="0">
                <a:solidFill>
                  <a:schemeClr val="bg1"/>
                </a:solidFill>
              </a:rPr>
              <a:t> </a:t>
            </a:r>
            <a:r>
              <a:rPr lang="es-CR" sz="2400" dirty="0" err="1">
                <a:solidFill>
                  <a:schemeClr val="bg1"/>
                </a:solidFill>
              </a:rPr>
              <a:t>opportunities</a:t>
            </a:r>
            <a:endParaRPr lang="es-CR" sz="2400" dirty="0">
              <a:solidFill>
                <a:schemeClr val="bg1"/>
              </a:solidFill>
            </a:endParaRPr>
          </a:p>
        </p:txBody>
      </p:sp>
      <p:sp>
        <p:nvSpPr>
          <p:cNvPr id="17" name="TextBox 16"/>
          <p:cNvSpPr txBox="1"/>
          <p:nvPr/>
        </p:nvSpPr>
        <p:spPr>
          <a:xfrm>
            <a:off x="629770" y="2636912"/>
            <a:ext cx="4428070" cy="461665"/>
          </a:xfrm>
          <a:prstGeom prst="rect">
            <a:avLst/>
          </a:prstGeom>
          <a:solidFill>
            <a:schemeClr val="accent5"/>
          </a:solidFill>
        </p:spPr>
        <p:txBody>
          <a:bodyPr wrap="square" rtlCol="0">
            <a:spAutoFit/>
          </a:bodyPr>
          <a:lstStyle/>
          <a:p>
            <a:pPr algn="just"/>
            <a:r>
              <a:rPr lang="es-CR" sz="2400" dirty="0" err="1">
                <a:solidFill>
                  <a:schemeClr val="bg1"/>
                </a:solidFill>
              </a:rPr>
              <a:t>Improve</a:t>
            </a:r>
            <a:r>
              <a:rPr lang="es-CR" sz="2400" dirty="0">
                <a:solidFill>
                  <a:schemeClr val="bg1"/>
                </a:solidFill>
              </a:rPr>
              <a:t> living </a:t>
            </a:r>
            <a:r>
              <a:rPr lang="es-CR" sz="2400" dirty="0" err="1">
                <a:solidFill>
                  <a:schemeClr val="bg1"/>
                </a:solidFill>
              </a:rPr>
              <a:t>standards</a:t>
            </a:r>
            <a:endParaRPr lang="es-CR" sz="2400" dirty="0">
              <a:solidFill>
                <a:schemeClr val="bg1"/>
              </a:solidFill>
            </a:endParaRPr>
          </a:p>
        </p:txBody>
      </p:sp>
      <p:sp>
        <p:nvSpPr>
          <p:cNvPr id="19" name="TextBox 18"/>
          <p:cNvSpPr txBox="1"/>
          <p:nvPr/>
        </p:nvSpPr>
        <p:spPr>
          <a:xfrm>
            <a:off x="629770" y="4077072"/>
            <a:ext cx="4428072" cy="461665"/>
          </a:xfrm>
          <a:prstGeom prst="rect">
            <a:avLst/>
          </a:prstGeom>
          <a:solidFill>
            <a:schemeClr val="accent5"/>
          </a:solidFill>
        </p:spPr>
        <p:txBody>
          <a:bodyPr wrap="square" rtlCol="0">
            <a:spAutoFit/>
          </a:bodyPr>
          <a:lstStyle/>
          <a:p>
            <a:pPr algn="just"/>
            <a:r>
              <a:rPr lang="es-CR" sz="2400" dirty="0" err="1">
                <a:solidFill>
                  <a:schemeClr val="bg1"/>
                </a:solidFill>
              </a:rPr>
              <a:t>Gender-based</a:t>
            </a:r>
            <a:r>
              <a:rPr lang="es-CR" sz="2400" dirty="0">
                <a:solidFill>
                  <a:schemeClr val="bg1"/>
                </a:solidFill>
              </a:rPr>
              <a:t> </a:t>
            </a:r>
            <a:r>
              <a:rPr lang="es-CR" sz="2400" dirty="0" err="1">
                <a:solidFill>
                  <a:schemeClr val="bg1"/>
                </a:solidFill>
              </a:rPr>
              <a:t>violence</a:t>
            </a:r>
            <a:r>
              <a:rPr lang="es-CR" sz="2400" dirty="0">
                <a:solidFill>
                  <a:schemeClr val="bg1"/>
                </a:solidFill>
              </a:rPr>
              <a:t> </a:t>
            </a:r>
          </a:p>
        </p:txBody>
      </p:sp>
      <p:sp>
        <p:nvSpPr>
          <p:cNvPr id="20" name="TextBox 19"/>
          <p:cNvSpPr txBox="1"/>
          <p:nvPr/>
        </p:nvSpPr>
        <p:spPr>
          <a:xfrm>
            <a:off x="629769" y="4869160"/>
            <a:ext cx="4428071" cy="461665"/>
          </a:xfrm>
          <a:prstGeom prst="rect">
            <a:avLst/>
          </a:prstGeom>
          <a:solidFill>
            <a:srgbClr val="F5C22B"/>
          </a:solidFill>
        </p:spPr>
        <p:txBody>
          <a:bodyPr wrap="square" rtlCol="0">
            <a:spAutoFit/>
          </a:bodyPr>
          <a:lstStyle/>
          <a:p>
            <a:pPr algn="just"/>
            <a:r>
              <a:rPr lang="es-CR" sz="2400" dirty="0" err="1">
                <a:solidFill>
                  <a:schemeClr val="bg1"/>
                </a:solidFill>
              </a:rPr>
              <a:t>Discrimination</a:t>
            </a:r>
            <a:r>
              <a:rPr lang="es-CR" sz="2400" dirty="0">
                <a:solidFill>
                  <a:schemeClr val="bg1"/>
                </a:solidFill>
              </a:rPr>
              <a:t>, </a:t>
            </a:r>
            <a:r>
              <a:rPr lang="es-CR" sz="2400" dirty="0" err="1">
                <a:solidFill>
                  <a:schemeClr val="bg1"/>
                </a:solidFill>
              </a:rPr>
              <a:t>marginalization</a:t>
            </a:r>
            <a:r>
              <a:rPr lang="es-CR" sz="2400" dirty="0">
                <a:solidFill>
                  <a:schemeClr val="bg1"/>
                </a:solidFill>
              </a:rPr>
              <a:t> </a:t>
            </a:r>
          </a:p>
        </p:txBody>
      </p:sp>
      <p:pic>
        <p:nvPicPr>
          <p:cNvPr id="12"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295528" y="2046007"/>
            <a:ext cx="3596952" cy="3615241"/>
          </a:xfrm>
          <a:prstGeom prst="rect">
            <a:avLst/>
          </a:prstGeom>
        </p:spPr>
      </p:pic>
    </p:spTree>
    <p:extLst>
      <p:ext uri="{BB962C8B-B14F-4D97-AF65-F5344CB8AC3E}">
        <p14:creationId xmlns:p14="http://schemas.microsoft.com/office/powerpoint/2010/main" val="61206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70369" y="1824112"/>
            <a:ext cx="8228160" cy="397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672" rIns="0" bIns="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r>
              <a:rPr lang="es-CR" altLang="en-US" sz="1996" dirty="0">
                <a:latin typeface="Times New Roman" panose="02020603050405020304" pitchFamily="18" charset="0"/>
              </a:rPr>
              <a:t>1. </a:t>
            </a:r>
            <a:r>
              <a:rPr lang="en-US" altLang="en-US" sz="2000" dirty="0"/>
              <a:t>The factors that cause women to migrate from </a:t>
            </a:r>
            <a:r>
              <a:rPr lang="en-US" altLang="en-US" sz="2000" dirty="0">
                <a:solidFill>
                  <a:schemeClr val="tx1"/>
                </a:solidFill>
              </a:rPr>
              <a:t>CRM</a:t>
            </a:r>
            <a:r>
              <a:rPr lang="en-US" altLang="en-US" sz="2000" dirty="0"/>
              <a:t> countries are diverse</a:t>
            </a:r>
            <a:r>
              <a:rPr lang="es-SV" altLang="en-US" sz="2000" dirty="0"/>
              <a:t>: to </a:t>
            </a:r>
            <a:r>
              <a:rPr lang="es-SV" altLang="en-US" sz="2000" dirty="0" err="1"/>
              <a:t>seek</a:t>
            </a:r>
            <a:r>
              <a:rPr lang="es-SV" altLang="en-US" sz="2000" dirty="0"/>
              <a:t> employment</a:t>
            </a:r>
            <a:r>
              <a:rPr lang="en-US" altLang="en-US" sz="2000" dirty="0"/>
              <a:t>; to reunify with family; and to improve their living conditions, among others. In addition, violence has proven a strong and devastating factor. </a:t>
            </a:r>
          </a:p>
          <a:p>
            <a:pPr algn="just">
              <a:lnSpc>
                <a:spcPct val="95000"/>
              </a:lnSpc>
            </a:pPr>
            <a:endParaRPr lang="es-CR" altLang="en-US" sz="1996" dirty="0">
              <a:latin typeface="Times New Roman" panose="02020603050405020304" pitchFamily="18" charset="0"/>
            </a:endParaRPr>
          </a:p>
          <a:p>
            <a:pPr algn="just">
              <a:lnSpc>
                <a:spcPct val="95000"/>
              </a:lnSpc>
            </a:pPr>
            <a:r>
              <a:rPr lang="es-CR" altLang="en-US" sz="1996" dirty="0">
                <a:latin typeface="Times New Roman" panose="02020603050405020304" pitchFamily="18" charset="0"/>
              </a:rPr>
              <a:t>2. </a:t>
            </a:r>
            <a:r>
              <a:rPr lang="en-US" altLang="en-US" sz="2000" dirty="0"/>
              <a:t>In the last six years, the number of migrant women who have left the region has increased. This is confirmed by the data on apprehensions and deportations to countries of origin from the United States and Mexico. Between 2011 and 2016, the number of migrant women apprehended by U.S. Customs and Border Protection doubled. In Mexico, it increased five-fold. </a:t>
            </a:r>
            <a:endParaRPr lang="es-CR" altLang="en-US" sz="1814" dirty="0">
              <a:latin typeface="Times New Roman" panose="02020603050405020304" pitchFamily="18" charset="0"/>
            </a:endParaRPr>
          </a:p>
          <a:p>
            <a:pPr algn="just">
              <a:lnSpc>
                <a:spcPct val="95000"/>
              </a:lnSpc>
            </a:pPr>
            <a:endParaRPr lang="es-CR" altLang="en-US" sz="1814" dirty="0">
              <a:latin typeface="Times New Roman" panose="02020603050405020304" pitchFamily="18" charset="0"/>
            </a:endParaRPr>
          </a:p>
        </p:txBody>
      </p:sp>
      <p:pic>
        <p:nvPicPr>
          <p:cNvPr id="4"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49" y="-27384"/>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41176" y="116632"/>
            <a:ext cx="490688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b="1" dirty="0" err="1">
                <a:solidFill>
                  <a:schemeClr val="bg1"/>
                </a:solidFill>
              </a:rPr>
              <a:t>Assessment</a:t>
            </a:r>
            <a:r>
              <a:rPr lang="es-CR" b="1" dirty="0">
                <a:solidFill>
                  <a:schemeClr val="bg1"/>
                </a:solidFill>
              </a:rPr>
              <a:t>: contextual </a:t>
            </a:r>
            <a:r>
              <a:rPr lang="es-CR" b="1" dirty="0" err="1">
                <a:solidFill>
                  <a:schemeClr val="bg1"/>
                </a:solidFill>
              </a:rPr>
              <a:t>elements</a:t>
            </a:r>
            <a:endParaRPr lang="es-CR" b="1" dirty="0">
              <a:solidFill>
                <a:schemeClr val="bg1"/>
              </a:solidFill>
            </a:endParaRPr>
          </a:p>
        </p:txBody>
      </p:sp>
      <p:pic>
        <p:nvPicPr>
          <p:cNvPr id="6" name="Picture 2" descr="C:\Users\dcorrales\Desktop\PPT'S\PROYECTOS ROSJO\IO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827" y="537096"/>
            <a:ext cx="439280" cy="47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29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de país origen"/>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584" y="1355708"/>
            <a:ext cx="7704856" cy="2053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Resultado de imagen de header blue"/>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0" y="0"/>
            <a:ext cx="9144000" cy="145381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79512" y="-27384"/>
            <a:ext cx="712879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3200" b="1" dirty="0" err="1">
                <a:solidFill>
                  <a:schemeClr val="bg1"/>
                </a:solidFill>
              </a:rPr>
              <a:t>Condition</a:t>
            </a:r>
            <a:r>
              <a:rPr lang="es-CR" sz="3200" b="1" dirty="0">
                <a:solidFill>
                  <a:schemeClr val="bg1"/>
                </a:solidFill>
              </a:rPr>
              <a:t> of </a:t>
            </a:r>
            <a:r>
              <a:rPr lang="es-CR" sz="3200" b="1" dirty="0" err="1">
                <a:solidFill>
                  <a:schemeClr val="bg1"/>
                </a:solidFill>
              </a:rPr>
              <a:t>vulnerability</a:t>
            </a:r>
            <a:r>
              <a:rPr lang="es-CR" sz="3200" b="1" dirty="0">
                <a:solidFill>
                  <a:schemeClr val="bg1"/>
                </a:solidFill>
              </a:rPr>
              <a:t> </a:t>
            </a:r>
          </a:p>
          <a:p>
            <a:pPr algn="l"/>
            <a:r>
              <a:rPr lang="es-CR" sz="3200" b="1" dirty="0" err="1">
                <a:solidFill>
                  <a:schemeClr val="bg1"/>
                </a:solidFill>
              </a:rPr>
              <a:t>that</a:t>
            </a:r>
            <a:r>
              <a:rPr lang="es-CR" sz="3200" b="1" dirty="0">
                <a:solidFill>
                  <a:schemeClr val="bg1"/>
                </a:solidFill>
              </a:rPr>
              <a:t> </a:t>
            </a:r>
            <a:r>
              <a:rPr lang="es-CR" sz="3200" b="1" dirty="0" err="1">
                <a:solidFill>
                  <a:schemeClr val="bg1"/>
                </a:solidFill>
              </a:rPr>
              <a:t>migrant</a:t>
            </a:r>
            <a:r>
              <a:rPr lang="es-CR" sz="3200" b="1" dirty="0">
                <a:solidFill>
                  <a:schemeClr val="bg1"/>
                </a:solidFill>
              </a:rPr>
              <a:t> </a:t>
            </a:r>
            <a:r>
              <a:rPr lang="es-CR" sz="3200" b="1" dirty="0" err="1">
                <a:solidFill>
                  <a:schemeClr val="bg1"/>
                </a:solidFill>
              </a:rPr>
              <a:t>women</a:t>
            </a:r>
            <a:r>
              <a:rPr lang="es-CR" sz="3200" b="1" dirty="0">
                <a:solidFill>
                  <a:schemeClr val="bg1"/>
                </a:solidFill>
              </a:rPr>
              <a:t> </a:t>
            </a:r>
            <a:r>
              <a:rPr lang="es-CR" sz="3200" b="1" dirty="0" err="1">
                <a:solidFill>
                  <a:schemeClr val="bg1"/>
                </a:solidFill>
              </a:rPr>
              <a:t>face</a:t>
            </a:r>
            <a:endParaRPr lang="es-CR" sz="3200" b="1" dirty="0">
              <a:solidFill>
                <a:schemeClr val="bg1"/>
              </a:solidFill>
            </a:endParaRPr>
          </a:p>
        </p:txBody>
      </p:sp>
      <p:pic>
        <p:nvPicPr>
          <p:cNvPr id="6" name="Picture 2" descr="C:\Users\dcorrales\Desktop\PPT'S\PROYECTOS ROSJO\IOM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71600" y="2686854"/>
            <a:ext cx="1512168" cy="461665"/>
          </a:xfrm>
          <a:prstGeom prst="rect">
            <a:avLst/>
          </a:prstGeom>
          <a:noFill/>
        </p:spPr>
        <p:txBody>
          <a:bodyPr wrap="square" rtlCol="0">
            <a:spAutoFit/>
          </a:bodyPr>
          <a:lstStyle/>
          <a:p>
            <a:pPr algn="ctr"/>
            <a:r>
              <a:rPr lang="es-CR" sz="2400" b="1" dirty="0">
                <a:solidFill>
                  <a:srgbClr val="EE8D2E"/>
                </a:solidFill>
              </a:rPr>
              <a:t>ORIGIN</a:t>
            </a:r>
          </a:p>
        </p:txBody>
      </p:sp>
      <p:sp>
        <p:nvSpPr>
          <p:cNvPr id="15" name="TextBox 14"/>
          <p:cNvSpPr txBox="1"/>
          <p:nvPr/>
        </p:nvSpPr>
        <p:spPr>
          <a:xfrm>
            <a:off x="4211960" y="2686854"/>
            <a:ext cx="1512168" cy="461665"/>
          </a:xfrm>
          <a:prstGeom prst="rect">
            <a:avLst/>
          </a:prstGeom>
          <a:noFill/>
        </p:spPr>
        <p:txBody>
          <a:bodyPr wrap="square" rtlCol="0">
            <a:spAutoFit/>
          </a:bodyPr>
          <a:lstStyle/>
          <a:p>
            <a:pPr algn="ctr"/>
            <a:r>
              <a:rPr lang="es-CR" sz="2400" b="1" dirty="0">
                <a:solidFill>
                  <a:srgbClr val="EE8D2E"/>
                </a:solidFill>
              </a:rPr>
              <a:t>TRANSIT</a:t>
            </a:r>
          </a:p>
        </p:txBody>
      </p:sp>
      <p:sp>
        <p:nvSpPr>
          <p:cNvPr id="16" name="TextBox 15"/>
          <p:cNvSpPr txBox="1"/>
          <p:nvPr/>
        </p:nvSpPr>
        <p:spPr>
          <a:xfrm>
            <a:off x="6654744" y="2672134"/>
            <a:ext cx="2021712" cy="461665"/>
          </a:xfrm>
          <a:prstGeom prst="rect">
            <a:avLst/>
          </a:prstGeom>
          <a:noFill/>
        </p:spPr>
        <p:txBody>
          <a:bodyPr wrap="square" rtlCol="0">
            <a:spAutoFit/>
          </a:bodyPr>
          <a:lstStyle/>
          <a:p>
            <a:pPr algn="ctr"/>
            <a:r>
              <a:rPr lang="es-CR" sz="2400" b="1" dirty="0">
                <a:solidFill>
                  <a:srgbClr val="EE8D2E"/>
                </a:solidFill>
              </a:rPr>
              <a:t>DESTINATION</a:t>
            </a:r>
          </a:p>
        </p:txBody>
      </p:sp>
      <p:sp>
        <p:nvSpPr>
          <p:cNvPr id="17" name="Right Arrow 16"/>
          <p:cNvSpPr/>
          <p:nvPr/>
        </p:nvSpPr>
        <p:spPr>
          <a:xfrm>
            <a:off x="827584" y="3438310"/>
            <a:ext cx="7056784" cy="663972"/>
          </a:xfrm>
          <a:prstGeom prst="rightArrow">
            <a:avLst/>
          </a:prstGeom>
          <a:solidFill>
            <a:srgbClr val="01A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2000" b="1" dirty="0" err="1">
                <a:solidFill>
                  <a:schemeClr val="bg1"/>
                </a:solidFill>
              </a:rPr>
              <a:t>Discrimination</a:t>
            </a:r>
            <a:r>
              <a:rPr lang="es-CR" sz="2000" b="1" dirty="0">
                <a:solidFill>
                  <a:schemeClr val="bg1"/>
                </a:solidFill>
              </a:rPr>
              <a:t> and </a:t>
            </a:r>
            <a:r>
              <a:rPr lang="es-CR" sz="2000" b="1" dirty="0" err="1">
                <a:solidFill>
                  <a:schemeClr val="bg1"/>
                </a:solidFill>
              </a:rPr>
              <a:t>gender</a:t>
            </a:r>
            <a:r>
              <a:rPr lang="es-CR" sz="2000" b="1" dirty="0">
                <a:solidFill>
                  <a:schemeClr val="bg1"/>
                </a:solidFill>
              </a:rPr>
              <a:t> </a:t>
            </a:r>
            <a:r>
              <a:rPr lang="es-CR" sz="2000" b="1" dirty="0" err="1">
                <a:solidFill>
                  <a:schemeClr val="bg1"/>
                </a:solidFill>
              </a:rPr>
              <a:t>stereotypes</a:t>
            </a:r>
            <a:r>
              <a:rPr lang="es-CR" sz="2000" b="1" dirty="0">
                <a:solidFill>
                  <a:schemeClr val="bg1"/>
                </a:solidFill>
              </a:rPr>
              <a:t> </a:t>
            </a:r>
          </a:p>
        </p:txBody>
      </p:sp>
      <p:sp>
        <p:nvSpPr>
          <p:cNvPr id="20" name="Right Arrow 19"/>
          <p:cNvSpPr/>
          <p:nvPr/>
        </p:nvSpPr>
        <p:spPr>
          <a:xfrm>
            <a:off x="2843808" y="4131243"/>
            <a:ext cx="5616624" cy="1097957"/>
          </a:xfrm>
          <a:prstGeom prst="rightArrow">
            <a:avLst/>
          </a:prstGeom>
          <a:solidFill>
            <a:srgbClr val="01A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err="1"/>
              <a:t>Double</a:t>
            </a:r>
            <a:r>
              <a:rPr lang="es-ES" sz="2000" b="1" dirty="0"/>
              <a:t> </a:t>
            </a:r>
            <a:r>
              <a:rPr lang="es-ES" sz="2000" b="1" dirty="0" err="1"/>
              <a:t>discrimination</a:t>
            </a:r>
            <a:r>
              <a:rPr lang="es-ES" sz="2000" b="1" dirty="0"/>
              <a:t> of </a:t>
            </a:r>
            <a:r>
              <a:rPr lang="es-ES" sz="2000" b="1" dirty="0" err="1"/>
              <a:t>being</a:t>
            </a:r>
            <a:r>
              <a:rPr lang="es-ES" sz="2000" b="1" dirty="0"/>
              <a:t> </a:t>
            </a:r>
            <a:r>
              <a:rPr lang="es-ES" sz="2000" b="1" dirty="0" err="1"/>
              <a:t>both</a:t>
            </a:r>
            <a:r>
              <a:rPr lang="es-ES" sz="2000" b="1" dirty="0"/>
              <a:t> a </a:t>
            </a:r>
            <a:r>
              <a:rPr lang="es-ES" sz="2000" b="1" dirty="0" err="1"/>
              <a:t>woman</a:t>
            </a:r>
            <a:r>
              <a:rPr lang="es-ES" sz="2000" b="1" dirty="0"/>
              <a:t> and a </a:t>
            </a:r>
            <a:r>
              <a:rPr lang="es-ES" sz="2000" b="1" dirty="0" err="1"/>
              <a:t>migrant</a:t>
            </a:r>
            <a:r>
              <a:rPr lang="es-ES" sz="2000" b="1" dirty="0"/>
              <a:t>  </a:t>
            </a:r>
            <a:endParaRPr lang="es-CR" sz="2000" b="1" dirty="0"/>
          </a:p>
        </p:txBody>
      </p:sp>
      <p:sp>
        <p:nvSpPr>
          <p:cNvPr id="21" name="Right Arrow 20"/>
          <p:cNvSpPr/>
          <p:nvPr/>
        </p:nvSpPr>
        <p:spPr>
          <a:xfrm>
            <a:off x="827583" y="5157192"/>
            <a:ext cx="7488833" cy="1365727"/>
          </a:xfrm>
          <a:prstGeom prst="rightArrow">
            <a:avLst/>
          </a:prstGeom>
          <a:solidFill>
            <a:srgbClr val="01A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err="1"/>
              <a:t>Making</a:t>
            </a:r>
            <a:r>
              <a:rPr lang="es-ES" b="1" dirty="0"/>
              <a:t> up a </a:t>
            </a:r>
            <a:r>
              <a:rPr lang="es-ES" b="1" dirty="0" err="1"/>
              <a:t>big</a:t>
            </a:r>
            <a:r>
              <a:rPr lang="es-ES" b="1" dirty="0"/>
              <a:t> </a:t>
            </a:r>
            <a:r>
              <a:rPr lang="es-ES" b="1" dirty="0" err="1"/>
              <a:t>part</a:t>
            </a:r>
            <a:r>
              <a:rPr lang="es-ES" b="1" dirty="0"/>
              <a:t> of </a:t>
            </a:r>
            <a:r>
              <a:rPr lang="es-ES" b="1" dirty="0" err="1"/>
              <a:t>the</a:t>
            </a:r>
            <a:r>
              <a:rPr lang="es-ES" b="1" dirty="0"/>
              <a:t> informal </a:t>
            </a:r>
            <a:r>
              <a:rPr lang="es-ES" b="1" dirty="0" err="1"/>
              <a:t>economy</a:t>
            </a:r>
            <a:r>
              <a:rPr lang="es-ES" b="1" dirty="0"/>
              <a:t> </a:t>
            </a:r>
            <a:r>
              <a:rPr lang="es-ES" b="1" dirty="0" err="1"/>
              <a:t>that</a:t>
            </a:r>
            <a:r>
              <a:rPr lang="es-ES" b="1" dirty="0"/>
              <a:t> in </a:t>
            </a:r>
            <a:r>
              <a:rPr lang="es-ES" b="1" dirty="0" err="1"/>
              <a:t>turn</a:t>
            </a:r>
            <a:r>
              <a:rPr lang="es-ES" b="1" dirty="0"/>
              <a:t> </a:t>
            </a:r>
            <a:r>
              <a:rPr lang="es-ES" b="1" dirty="0" err="1"/>
              <a:t>represents</a:t>
            </a:r>
            <a:r>
              <a:rPr lang="es-ES" b="1" dirty="0"/>
              <a:t> </a:t>
            </a:r>
            <a:r>
              <a:rPr lang="es-ES" b="1" dirty="0" err="1"/>
              <a:t>less</a:t>
            </a:r>
            <a:r>
              <a:rPr lang="es-ES" b="1" dirty="0"/>
              <a:t> Access to labor </a:t>
            </a:r>
            <a:r>
              <a:rPr lang="es-ES" b="1" dirty="0" err="1"/>
              <a:t>rightsa</a:t>
            </a:r>
            <a:r>
              <a:rPr lang="es-ES" b="1" dirty="0"/>
              <a:t> and social </a:t>
            </a:r>
            <a:r>
              <a:rPr lang="es-ES" b="1" dirty="0" err="1"/>
              <a:t>security</a:t>
            </a:r>
            <a:endParaRPr lang="es-CR" b="1" dirty="0"/>
          </a:p>
        </p:txBody>
      </p:sp>
    </p:spTree>
    <p:extLst>
      <p:ext uri="{BB962C8B-B14F-4D97-AF65-F5344CB8AC3E}">
        <p14:creationId xmlns:p14="http://schemas.microsoft.com/office/powerpoint/2010/main" val="282209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de header blu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2" y="-27384"/>
            <a:ext cx="9144000" cy="1453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mujeres en la migración"/>
          <p:cNvPicPr>
            <a:picLocks noChangeAspect="1" noChangeArrowheads="1"/>
          </p:cNvPicPr>
          <p:nvPr/>
        </p:nvPicPr>
        <p:blipFill rotWithShape="1">
          <a:blip r:embed="rId4">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5927" t="1950"/>
          <a:stretch/>
        </p:blipFill>
        <p:spPr bwMode="auto">
          <a:xfrm>
            <a:off x="5004048" y="1700808"/>
            <a:ext cx="3600400" cy="361216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44624"/>
            <a:ext cx="6048672" cy="1143000"/>
          </a:xfrm>
        </p:spPr>
        <p:txBody>
          <a:bodyPr>
            <a:normAutofit/>
          </a:bodyPr>
          <a:lstStyle/>
          <a:p>
            <a:pPr algn="l"/>
            <a:r>
              <a:rPr lang="es-CR" b="1" dirty="0" err="1">
                <a:solidFill>
                  <a:schemeClr val="bg1"/>
                </a:solidFill>
              </a:rPr>
              <a:t>Safe</a:t>
            </a:r>
            <a:r>
              <a:rPr lang="es-CR" b="1" dirty="0">
                <a:solidFill>
                  <a:schemeClr val="bg1"/>
                </a:solidFill>
              </a:rPr>
              <a:t>, </a:t>
            </a:r>
            <a:r>
              <a:rPr lang="es-CR" b="1" dirty="0" err="1">
                <a:solidFill>
                  <a:schemeClr val="bg1"/>
                </a:solidFill>
              </a:rPr>
              <a:t>orderly</a:t>
            </a:r>
            <a:r>
              <a:rPr lang="es-CR" b="1" dirty="0">
                <a:solidFill>
                  <a:schemeClr val="bg1"/>
                </a:solidFill>
              </a:rPr>
              <a:t> </a:t>
            </a:r>
            <a:r>
              <a:rPr lang="es-CR" b="1" dirty="0" err="1">
                <a:solidFill>
                  <a:schemeClr val="bg1"/>
                </a:solidFill>
              </a:rPr>
              <a:t>migration</a:t>
            </a:r>
            <a:endParaRPr lang="es-CR" b="1" dirty="0">
              <a:solidFill>
                <a:schemeClr val="bg1"/>
              </a:solidFill>
            </a:endParaRPr>
          </a:p>
        </p:txBody>
      </p:sp>
      <p:pic>
        <p:nvPicPr>
          <p:cNvPr id="12" name="Picture 2" descr="C:\Users\dcorrales\Desktop\PPT'S\PROYECTOS ROSJO\IOM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991" y="570066"/>
            <a:ext cx="439280" cy="47384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827584" y="2276872"/>
            <a:ext cx="4320480" cy="2366106"/>
            <a:chOff x="928380" y="2173939"/>
            <a:chExt cx="4320480" cy="2366106"/>
          </a:xfrm>
        </p:grpSpPr>
        <p:sp>
          <p:nvSpPr>
            <p:cNvPr id="5" name="Pentagon 4"/>
            <p:cNvSpPr/>
            <p:nvPr/>
          </p:nvSpPr>
          <p:spPr>
            <a:xfrm>
              <a:off x="928380" y="2173939"/>
              <a:ext cx="3899573" cy="136815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600" b="1" dirty="0">
                  <a:solidFill>
                    <a:srgbClr val="FFC000"/>
                  </a:solidFill>
                </a:rPr>
                <a:t>WOMEN</a:t>
              </a:r>
            </a:p>
          </p:txBody>
        </p:sp>
        <p:sp>
          <p:nvSpPr>
            <p:cNvPr id="16" name="Rectangle 15"/>
            <p:cNvSpPr/>
            <p:nvPr/>
          </p:nvSpPr>
          <p:spPr>
            <a:xfrm>
              <a:off x="1011528" y="3440396"/>
              <a:ext cx="4237332" cy="89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4800" b="1" dirty="0">
                  <a:solidFill>
                    <a:schemeClr val="accent6"/>
                  </a:solidFill>
                </a:rPr>
                <a:t>For </a:t>
              </a:r>
              <a:r>
                <a:rPr lang="es-CR" sz="4800" b="1" dirty="0" err="1">
                  <a:solidFill>
                    <a:schemeClr val="accent6"/>
                  </a:solidFill>
                </a:rPr>
                <a:t>themselves</a:t>
              </a:r>
              <a:r>
                <a:rPr lang="es-CR" sz="4800" b="1" dirty="0">
                  <a:solidFill>
                    <a:schemeClr val="accent6"/>
                  </a:solidFill>
                </a:rPr>
                <a:t>,</a:t>
              </a:r>
            </a:p>
          </p:txBody>
        </p:sp>
        <p:sp>
          <p:nvSpPr>
            <p:cNvPr id="17" name="Rectangle 16"/>
            <p:cNvSpPr/>
            <p:nvPr/>
          </p:nvSpPr>
          <p:spPr>
            <a:xfrm>
              <a:off x="1083537" y="4046147"/>
              <a:ext cx="1800200" cy="49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sz="2000" dirty="0" err="1">
                  <a:solidFill>
                    <a:srgbClr val="F5C22B"/>
                  </a:solidFill>
                </a:rPr>
                <a:t>The</a:t>
              </a:r>
              <a:r>
                <a:rPr lang="en-US" sz="2000" dirty="0" err="1">
                  <a:solidFill>
                    <a:srgbClr val="F5C22B"/>
                  </a:solidFill>
                </a:rPr>
                <a:t>ir</a:t>
              </a:r>
              <a:r>
                <a:rPr lang="en-US" sz="2000" dirty="0">
                  <a:solidFill>
                    <a:srgbClr val="F5C22B"/>
                  </a:solidFill>
                </a:rPr>
                <a:t> families, </a:t>
              </a:r>
              <a:endParaRPr lang="es-CR" sz="2000" dirty="0">
                <a:solidFill>
                  <a:srgbClr val="F5C22B"/>
                </a:solidFill>
              </a:endParaRPr>
            </a:p>
          </p:txBody>
        </p:sp>
        <p:sp>
          <p:nvSpPr>
            <p:cNvPr id="18" name="Rectangle 17"/>
            <p:cNvSpPr/>
            <p:nvPr/>
          </p:nvSpPr>
          <p:spPr>
            <a:xfrm>
              <a:off x="1011529" y="3192209"/>
              <a:ext cx="1656184" cy="493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err="1">
                  <a:solidFill>
                    <a:srgbClr val="F5C22B"/>
                  </a:solidFill>
                </a:rPr>
                <a:t>Agents</a:t>
              </a:r>
              <a:r>
                <a:rPr lang="es-CR" sz="2400" dirty="0">
                  <a:solidFill>
                    <a:srgbClr val="F5C22B"/>
                  </a:solidFill>
                </a:rPr>
                <a:t> of</a:t>
              </a:r>
            </a:p>
          </p:txBody>
        </p:sp>
        <p:sp>
          <p:nvSpPr>
            <p:cNvPr id="23" name="Rectangle 22"/>
            <p:cNvSpPr/>
            <p:nvPr/>
          </p:nvSpPr>
          <p:spPr>
            <a:xfrm>
              <a:off x="2379681" y="3110043"/>
              <a:ext cx="1917513" cy="646331"/>
            </a:xfrm>
            <a:prstGeom prst="rect">
              <a:avLst/>
            </a:prstGeom>
          </p:spPr>
          <p:txBody>
            <a:bodyPr wrap="none">
              <a:spAutoFit/>
            </a:bodyPr>
            <a:lstStyle/>
            <a:p>
              <a:r>
                <a:rPr lang="es-CR" sz="3200" b="1" dirty="0">
                  <a:solidFill>
                    <a:srgbClr val="F5C22B"/>
                  </a:solidFill>
                </a:rPr>
                <a:t> </a:t>
              </a:r>
              <a:r>
                <a:rPr lang="es-CR" sz="3600" b="1" dirty="0">
                  <a:solidFill>
                    <a:srgbClr val="F5C22B"/>
                  </a:solidFill>
                </a:rPr>
                <a:t>CHANGE</a:t>
              </a:r>
              <a:endParaRPr lang="es-CR" sz="3600" dirty="0"/>
            </a:p>
          </p:txBody>
        </p:sp>
        <p:sp>
          <p:nvSpPr>
            <p:cNvPr id="24" name="Rectangle 23"/>
            <p:cNvSpPr/>
            <p:nvPr/>
          </p:nvSpPr>
          <p:spPr>
            <a:xfrm>
              <a:off x="2601029" y="4046147"/>
              <a:ext cx="2226923" cy="46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R" dirty="0" err="1">
                  <a:solidFill>
                    <a:srgbClr val="F5C22B"/>
                  </a:solidFill>
                </a:rPr>
                <a:t>Their</a:t>
              </a:r>
              <a:r>
                <a:rPr lang="es-CR" dirty="0">
                  <a:solidFill>
                    <a:srgbClr val="F5C22B"/>
                  </a:solidFill>
                </a:rPr>
                <a:t> </a:t>
              </a:r>
              <a:r>
                <a:rPr lang="es-CR" dirty="0" err="1">
                  <a:solidFill>
                    <a:srgbClr val="F5C22B"/>
                  </a:solidFill>
                </a:rPr>
                <a:t>communities</a:t>
              </a:r>
              <a:r>
                <a:rPr lang="es-CR" dirty="0">
                  <a:solidFill>
                    <a:srgbClr val="F5C22B"/>
                  </a:solidFill>
                </a:rPr>
                <a:t>.</a:t>
              </a:r>
            </a:p>
          </p:txBody>
        </p:sp>
      </p:grpSp>
    </p:spTree>
    <p:extLst>
      <p:ext uri="{BB962C8B-B14F-4D97-AF65-F5344CB8AC3E}">
        <p14:creationId xmlns:p14="http://schemas.microsoft.com/office/powerpoint/2010/main" val="1507520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3739</TotalTime>
  <Words>1401</Words>
  <Application>Microsoft Office PowerPoint</Application>
  <PresentationFormat>On-screen Show (4:3)</PresentationFormat>
  <Paragraphs>172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Microsoft YaHei</vt:lpstr>
      <vt:lpstr>Arial</vt:lpstr>
      <vt:lpstr>Calibri</vt:lpstr>
      <vt:lpstr>Times New Roman</vt:lpstr>
      <vt:lpstr>Office Theme</vt:lpstr>
      <vt:lpstr>PowerPoint Presentation</vt:lpstr>
      <vt:lpstr>Global Context </vt:lpstr>
      <vt:lpstr>What is happening in the region?</vt:lpstr>
      <vt:lpstr>Northern Triangle of Central America</vt:lpstr>
      <vt:lpstr>Northern Triangle of Central America</vt:lpstr>
      <vt:lpstr>Why do women  migrate? </vt:lpstr>
      <vt:lpstr>PowerPoint Presentation</vt:lpstr>
      <vt:lpstr>PowerPoint Presentation</vt:lpstr>
      <vt:lpstr>Safe, orderly migration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Editor</dc:creator>
  <cp:lastModifiedBy>RODRIGUEZ Susan Gabrielle</cp:lastModifiedBy>
  <cp:revision>113</cp:revision>
  <cp:lastPrinted>2017-06-20T19:24:33Z</cp:lastPrinted>
  <dcterms:created xsi:type="dcterms:W3CDTF">2017-05-29T20:37:23Z</dcterms:created>
  <dcterms:modified xsi:type="dcterms:W3CDTF">2017-09-18T23:05:32Z</dcterms:modified>
</cp:coreProperties>
</file>