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1" r:id="rId3"/>
    <p:sldId id="280" r:id="rId4"/>
    <p:sldId id="282" r:id="rId5"/>
    <p:sldId id="283" r:id="rId6"/>
    <p:sldId id="289" r:id="rId7"/>
    <p:sldId id="290" r:id="rId8"/>
    <p:sldId id="286" r:id="rId9"/>
    <p:sldId id="260" r:id="rId10"/>
    <p:sldId id="261" r:id="rId11"/>
    <p:sldId id="277" r:id="rId12"/>
    <p:sldId id="264" r:id="rId13"/>
    <p:sldId id="295" r:id="rId14"/>
    <p:sldId id="296" r:id="rId15"/>
    <p:sldId id="297" r:id="rId16"/>
    <p:sldId id="299" r:id="rId17"/>
    <p:sldId id="272" r:id="rId18"/>
    <p:sldId id="263" r:id="rId19"/>
    <p:sldId id="269" r:id="rId20"/>
    <p:sldId id="276" r:id="rId21"/>
    <p:sldId id="279" r:id="rId22"/>
    <p:sldId id="278" r:id="rId23"/>
    <p:sldId id="265" r:id="rId24"/>
    <p:sldId id="266" r:id="rId25"/>
    <p:sldId id="275" r:id="rId26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85663" autoAdjust="0"/>
  </p:normalViewPr>
  <p:slideViewPr>
    <p:cSldViewPr>
      <p:cViewPr>
        <p:scale>
          <a:sx n="76" d="100"/>
          <a:sy n="76" d="100"/>
        </p:scale>
        <p:origin x="-196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4FB58-565E-416E-AEAE-50682389A97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D8668-A544-4E62-BBBA-5EB47FA77CC0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527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0C84-0D54-4B21-B0B2-4D29EB39547A}" type="slidenum">
              <a:rPr lang="es-SV" smtClean="0"/>
              <a:pPr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464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733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3829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924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9237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866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25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914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786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r>
              <a:rPr lang="es-SV" dirty="0" smtClean="0"/>
              <a:t>Estas afirmaciones</a:t>
            </a:r>
            <a:r>
              <a:rPr lang="es-SV" baseline="0" dirty="0" smtClean="0"/>
              <a:t> corresponden a la base de datos de la Dirección General de Derechos Humanos </a:t>
            </a:r>
          </a:p>
          <a:p>
            <a:pPr marL="0" marR="0" indent="0" algn="l" defTabSz="897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SV" sz="1200" dirty="0" smtClean="0">
                <a:latin typeface="Cambria" pitchFamily="18" charset="0"/>
              </a:rPr>
              <a:t>El ingreso promedio de las mujeres salvadoreñas que trabajan en los Estados Unidos es de  USD 400.00, frente a USD 585 de los hombres. De esto, las mujeres contribuyen con envío de remesas a sus familiares con un 20% de sus salarios, frente a un 13% de los hombres. </a:t>
            </a:r>
          </a:p>
          <a:p>
            <a:pPr defTabSz="897081">
              <a:buFontTx/>
              <a:buNone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909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845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503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340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E2BD0-5494-443A-9FC0-A4677E98FE0F}" type="slidenum">
              <a:rPr lang="es-SV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SV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175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1">
              <a:buFontTx/>
              <a:buChar char="-"/>
              <a:defRPr/>
            </a:pPr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4F3B-2D0F-40AE-962E-ADEF6DB5C364}" type="slidenum">
              <a:rPr lang="es-SV" smtClean="0"/>
              <a:pPr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6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8045-BAE8-4D36-AB92-2B1361CFDE10}" type="datetimeFigureOut">
              <a:rPr lang="es-SV" smtClean="0"/>
              <a:pPr/>
              <a:t>19/9/17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3DB3-1FE4-4AA6-A0EE-5182A19F89DA}" type="slidenum">
              <a:rPr lang="es-SV" smtClean="0"/>
              <a:pPr/>
              <a:t>‹#›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1086" y="6061529"/>
            <a:ext cx="9144000" cy="1273791"/>
          </a:xfrm>
          <a:prstGeom prst="rect">
            <a:avLst/>
          </a:prstGeom>
        </p:spPr>
      </p:pic>
      <p:pic>
        <p:nvPicPr>
          <p:cNvPr id="3" name="Picture 2" descr="L-MRREE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9021" y="247921"/>
            <a:ext cx="2667000" cy="1210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596" y="1500174"/>
            <a:ext cx="821537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SV" sz="2800" b="1" dirty="0" smtClean="0">
              <a:solidFill>
                <a:schemeClr val="tx2"/>
              </a:solidFill>
            </a:endParaRPr>
          </a:p>
          <a:p>
            <a:pPr algn="ctr"/>
            <a:r>
              <a:rPr lang="es-SV" sz="3600" b="1" dirty="0" smtClean="0">
                <a:solidFill>
                  <a:schemeClr val="tx2"/>
                </a:solidFill>
              </a:rPr>
              <a:t>Experiencias en El Salvador:</a:t>
            </a:r>
          </a:p>
          <a:p>
            <a:pPr algn="ctr"/>
            <a:r>
              <a:rPr lang="es-SV" sz="3600" b="1" dirty="0" smtClean="0">
                <a:solidFill>
                  <a:schemeClr val="tx2"/>
                </a:solidFill>
              </a:rPr>
              <a:t>mujeres migrantes</a:t>
            </a:r>
            <a:endParaRPr lang="es-SV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0520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2000" b="1" dirty="0" smtClean="0">
              <a:solidFill>
                <a:schemeClr val="tx2"/>
              </a:solidFill>
            </a:endParaRPr>
          </a:p>
          <a:p>
            <a:pPr algn="ctr"/>
            <a:endParaRPr lang="es-SV" sz="2000" b="1" dirty="0" smtClean="0">
              <a:solidFill>
                <a:schemeClr val="tx2"/>
              </a:solidFill>
            </a:endParaRPr>
          </a:p>
          <a:p>
            <a:pPr algn="ctr"/>
            <a:endParaRPr lang="es-SV" sz="2000" b="1" dirty="0" smtClean="0">
              <a:solidFill>
                <a:schemeClr val="tx2"/>
              </a:solidFill>
            </a:endParaRPr>
          </a:p>
          <a:p>
            <a:pPr algn="ctr"/>
            <a:r>
              <a:rPr lang="es-SV" sz="2000" b="1" dirty="0" smtClean="0">
                <a:solidFill>
                  <a:schemeClr val="tx2"/>
                </a:solidFill>
              </a:rPr>
              <a:t>Presenta</a:t>
            </a:r>
            <a:endParaRPr lang="es-SV" dirty="0" smtClean="0">
              <a:solidFill>
                <a:schemeClr val="tx2"/>
              </a:solidFill>
            </a:endParaRPr>
          </a:p>
          <a:p>
            <a:pPr algn="ctr"/>
            <a:r>
              <a:rPr lang="es-SV" dirty="0" err="1" smtClean="0">
                <a:solidFill>
                  <a:schemeClr val="tx2"/>
                </a:solidFill>
              </a:rPr>
              <a:t>Liduvina</a:t>
            </a:r>
            <a:r>
              <a:rPr lang="es-SV" dirty="0" smtClean="0">
                <a:solidFill>
                  <a:schemeClr val="tx2"/>
                </a:solidFill>
              </a:rPr>
              <a:t> </a:t>
            </a:r>
            <a:r>
              <a:rPr lang="es-SV" dirty="0" err="1" smtClean="0">
                <a:solidFill>
                  <a:schemeClr val="tx2"/>
                </a:solidFill>
              </a:rPr>
              <a:t>Magarín</a:t>
            </a:r>
            <a:r>
              <a:rPr lang="es-SV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s-SV" dirty="0" smtClean="0">
                <a:solidFill>
                  <a:schemeClr val="tx2"/>
                </a:solidFill>
              </a:rPr>
              <a:t>Viceministra para los salvadoreños en el exterior</a:t>
            </a:r>
          </a:p>
          <a:p>
            <a:pPr algn="ctr"/>
            <a:r>
              <a:rPr lang="es-SV" dirty="0">
                <a:solidFill>
                  <a:schemeClr val="tx2"/>
                </a:solidFill>
              </a:rPr>
              <a:t>Presidenta Pro T</a:t>
            </a:r>
            <a:r>
              <a:rPr lang="es-SV" dirty="0">
                <a:solidFill>
                  <a:schemeClr val="tx2"/>
                </a:solidFill>
              </a:rPr>
              <a:t>émpore de la CRM </a:t>
            </a:r>
            <a:endParaRPr lang="es-SV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5357826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1600" dirty="0" smtClean="0">
              <a:solidFill>
                <a:schemeClr val="tx2"/>
              </a:solidFill>
            </a:endParaRPr>
          </a:p>
          <a:p>
            <a:pPr algn="ctr"/>
            <a:r>
              <a:rPr lang="es-SV" sz="1600" dirty="0">
                <a:solidFill>
                  <a:schemeClr val="tx2"/>
                </a:solidFill>
              </a:rPr>
              <a:t>20 </a:t>
            </a:r>
            <a:r>
              <a:rPr lang="es-SV" sz="1600" dirty="0" smtClean="0">
                <a:solidFill>
                  <a:schemeClr val="tx2"/>
                </a:solidFill>
              </a:rPr>
              <a:t>de septiembre de 2017</a:t>
            </a:r>
          </a:p>
          <a:p>
            <a:pPr algn="ctr"/>
            <a:r>
              <a:rPr lang="es-SV" sz="1600" dirty="0" smtClean="0">
                <a:solidFill>
                  <a:schemeClr val="tx2"/>
                </a:solidFill>
              </a:rPr>
              <a:t>San Salvador, El Salvador </a:t>
            </a:r>
            <a:endParaRPr lang="es-SV" sz="1600" dirty="0">
              <a:solidFill>
                <a:schemeClr val="tx2"/>
              </a:solidFill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1857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Problemas que enfrentan las mujeres migrantes en las diferentes fases del proceso migratorio </a:t>
            </a:r>
            <a:endParaRPr lang="es-SV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SV" sz="2000" b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Origen: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latin typeface="Times New Roman"/>
                <a:cs typeface="Times New Roman"/>
              </a:rPr>
              <a:t>Separación de sus hijos e hijas. Por ser mayoritariamente madres solteras, tienen que dejar a sus hijos e hijas a cargo de un familiar o vecino. Generalmente quedan a cargo de otras mujeres como la abuela y tía.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latin typeface="Times New Roman"/>
                <a:cs typeface="Times New Roman"/>
              </a:rPr>
              <a:t>Dejan fisuras muy profundas en el tejido familiar y social del país de origen.</a:t>
            </a:r>
          </a:p>
          <a:p>
            <a:pPr>
              <a:buNone/>
            </a:pPr>
            <a:endParaRPr lang="es-SV" sz="2000" b="1" dirty="0" smtClean="0">
              <a:solidFill>
                <a:schemeClr val="accent5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s-SV" sz="2000" b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Tránsito</a:t>
            </a:r>
            <a:r>
              <a:rPr lang="es-SV" sz="2000" b="1" dirty="0" smtClean="0">
                <a:latin typeface="Times New Roman"/>
                <a:cs typeface="Times New Roman"/>
              </a:rPr>
              <a:t> 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latin typeface="Times New Roman"/>
                <a:cs typeface="Times New Roman"/>
              </a:rPr>
              <a:t>Alta vulnerabilidad por el hecho de ser mujeres.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latin typeface="Times New Roman"/>
                <a:cs typeface="Times New Roman"/>
              </a:rPr>
              <a:t>Víctimas de </a:t>
            </a:r>
            <a:r>
              <a:rPr lang="es-SV" sz="1900" dirty="0">
                <a:latin typeface="Times New Roman"/>
                <a:cs typeface="Times New Roman"/>
              </a:rPr>
              <a:t>múltiples </a:t>
            </a:r>
            <a:r>
              <a:rPr lang="es-SV" sz="1900" dirty="0" smtClean="0">
                <a:latin typeface="Times New Roman"/>
                <a:cs typeface="Times New Roman"/>
              </a:rPr>
              <a:t>riesgos, abusos y violaciones </a:t>
            </a:r>
            <a:r>
              <a:rPr lang="es-SV" sz="1900" dirty="0">
                <a:latin typeface="Times New Roman"/>
                <a:cs typeface="Times New Roman"/>
              </a:rPr>
              <a:t>a </a:t>
            </a:r>
            <a:r>
              <a:rPr lang="es-SV" sz="1900" dirty="0" smtClean="0">
                <a:latin typeface="Times New Roman"/>
                <a:cs typeface="Times New Roman"/>
              </a:rPr>
              <a:t>sus </a:t>
            </a:r>
            <a:r>
              <a:rPr lang="es-SV" sz="1900" dirty="0">
                <a:latin typeface="Times New Roman"/>
                <a:cs typeface="Times New Roman"/>
              </a:rPr>
              <a:t>derechos </a:t>
            </a:r>
            <a:r>
              <a:rPr lang="es-SV" sz="1900" dirty="0" smtClean="0">
                <a:latin typeface="Times New Roman"/>
                <a:cs typeface="Times New Roman"/>
              </a:rPr>
              <a:t>humanos por su condición de género: </a:t>
            </a:r>
            <a:r>
              <a:rPr lang="es-SV" sz="1900" dirty="0">
                <a:latin typeface="Times New Roman"/>
                <a:cs typeface="Times New Roman"/>
              </a:rPr>
              <a:t>asaltos, violaciones sexuales, trata, </a:t>
            </a:r>
            <a:r>
              <a:rPr lang="es-SV" sz="1900" dirty="0">
                <a:latin typeface="Times New Roman" pitchFamily="18" charset="0"/>
                <a:cs typeface="Times New Roman" pitchFamily="18" charset="0"/>
              </a:rPr>
              <a:t>explotación </a:t>
            </a:r>
            <a:r>
              <a:rPr lang="es-SV" sz="1900" dirty="0" smtClean="0">
                <a:latin typeface="Times New Roman" pitchFamily="18" charset="0"/>
                <a:cs typeface="Times New Roman" pitchFamily="18" charset="0"/>
              </a:rPr>
              <a:t>laboral, </a:t>
            </a:r>
            <a:r>
              <a:rPr lang="es-SV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desaparición forzada y robo violento.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indocumentación y la situación irregular de la mayoría les dificulta su acceso a la información, la asistencia y el debido proceso en referencia a la garantía de sus derechos fundamentales</a:t>
            </a:r>
            <a:r>
              <a:rPr lang="es-SV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latin typeface="Times New Roman"/>
                <a:cs typeface="Times New Roman"/>
              </a:rPr>
              <a:t>La mayoría no denuncia por miedo a la deportación.</a:t>
            </a:r>
            <a:r>
              <a:rPr lang="es-SV" sz="1900" dirty="0" smtClean="0"/>
              <a:t> 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1900" dirty="0" smtClean="0">
                <a:latin typeface="Times New Roman" pitchFamily="18" charset="0"/>
                <a:cs typeface="Times New Roman" pitchFamily="18" charset="0"/>
              </a:rPr>
              <a:t>La violencia contra es una amenaza permanente durante toda la ruta migratoria.</a:t>
            </a: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sz="2400" b="1" dirty="0" smtClean="0">
                <a:solidFill>
                  <a:srgbClr val="4BACC6"/>
                </a:solidFill>
                <a:latin typeface="Times New Roman"/>
                <a:cs typeface="Times New Roman"/>
              </a:rPr>
              <a:t>Destino:</a:t>
            </a:r>
          </a:p>
          <a:p>
            <a:pPr marL="0" indent="0" algn="just">
              <a:buClr>
                <a:schemeClr val="accent5"/>
              </a:buClr>
              <a:buNone/>
            </a:pPr>
            <a:endParaRPr lang="es-SV" sz="20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accent5"/>
              </a:buClr>
              <a:buFont typeface="Wingdings" charset="2"/>
              <a:buChar char="²"/>
            </a:pPr>
            <a:r>
              <a:rPr lang="es-SV" sz="2000" dirty="0" smtClean="0">
                <a:latin typeface="Times New Roman"/>
                <a:cs typeface="Times New Roman"/>
              </a:rPr>
              <a:t>Criminalización</a:t>
            </a:r>
            <a:r>
              <a:rPr lang="es-SV" sz="2000" dirty="0">
                <a:latin typeface="Times New Roman"/>
                <a:cs typeface="Times New Roman"/>
              </a:rPr>
              <a:t>, estigmatización (pasan a ser “mujeres migrantes indocumentadas”); explotación y precariedad en la inserción socio laboral (la mayoría trabajan de “cuidadoras de hijos e hijas de otras mujeres”, dejando a los suyos en el país de origen); y violencia intrafamiliar</a:t>
            </a:r>
            <a:r>
              <a:rPr lang="es-SV" sz="2000" dirty="0" smtClean="0">
                <a:latin typeface="Times New Roman"/>
                <a:cs typeface="Times New Roman"/>
              </a:rPr>
              <a:t>.</a:t>
            </a:r>
          </a:p>
          <a:p>
            <a:pPr algn="just">
              <a:buClr>
                <a:schemeClr val="accent5"/>
              </a:buClr>
              <a:buFont typeface="Wingdings" charset="2"/>
              <a:buChar char="²"/>
            </a:pPr>
            <a:r>
              <a:rPr lang="es-SV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Además, se enfrentan a desafíos como el idioma, diferencias culturales,  espacios limitados de trabajo.</a:t>
            </a:r>
          </a:p>
          <a:p>
            <a:pPr>
              <a:buNone/>
            </a:pPr>
            <a:endParaRPr lang="es-SV" sz="2000" b="1" dirty="0">
              <a:solidFill>
                <a:srgbClr val="4BACC6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s-SV" sz="2400" b="1" dirty="0" smtClean="0">
                <a:solidFill>
                  <a:srgbClr val="4BACC6"/>
                </a:solidFill>
                <a:latin typeface="Times New Roman"/>
                <a:cs typeface="Times New Roman"/>
              </a:rPr>
              <a:t>Retorno: </a:t>
            </a:r>
          </a:p>
          <a:p>
            <a:pPr>
              <a:buNone/>
            </a:pPr>
            <a:endParaRPr lang="es-SV" sz="1600" dirty="0" smtClean="0">
              <a:latin typeface="Times New Roman"/>
              <a:cs typeface="Times New Roman"/>
            </a:endParaRP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2000" dirty="0" smtClean="0">
                <a:latin typeface="Times New Roman"/>
                <a:cs typeface="Times New Roman"/>
              </a:rPr>
              <a:t>Dificultades para la reinserción 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2000" dirty="0" smtClean="0">
                <a:latin typeface="Times New Roman"/>
                <a:cs typeface="Times New Roman"/>
              </a:rPr>
              <a:t>Traumas psicológicos y físicos por los problemas enfrentados en el camino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2000" dirty="0" smtClean="0">
                <a:latin typeface="Times New Roman"/>
                <a:cs typeface="Times New Roman"/>
              </a:rPr>
              <a:t>Sentimientos de culpa por no poder cumplir con las necesidades de la familia</a:t>
            </a:r>
          </a:p>
          <a:p>
            <a:pPr>
              <a:buClr>
                <a:schemeClr val="accent5"/>
              </a:buClr>
              <a:buFont typeface="Wingdings" charset="2"/>
              <a:buChar char="²"/>
            </a:pPr>
            <a:r>
              <a:rPr lang="es-SV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 repatriaciones de mujeres vía aérea desde Estados Unidos y México durante el 2016 fue de 13,609, equivalente al 26% del total de repatriaciones. </a:t>
            </a:r>
            <a:endParaRPr lang="es-SV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8640"/>
            <a:ext cx="311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Problemas que </a:t>
            </a:r>
            <a:r>
              <a:rPr lang="es-SV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enfrentan….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7663" y="6081713"/>
            <a:ext cx="9144001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692696"/>
            <a:ext cx="8229600" cy="17281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II. Experiencias </a:t>
            </a:r>
            <a:r>
              <a:rPr lang="es-SV" sz="2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en marcha para el apoyo,  promoción y respeto de los derechos humanos de las mujeres migrantes en El </a:t>
            </a:r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Salvador</a:t>
            </a:r>
            <a:endParaRPr lang="es-SV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s-SV" sz="2800" dirty="0"/>
          </a:p>
        </p:txBody>
      </p:sp>
      <p:pic>
        <p:nvPicPr>
          <p:cNvPr id="7" name="Picture 6" descr="GRUPO-REGINAL-CONSULTAS-SONRE-MIGRACION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00372"/>
            <a:ext cx="9144000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8738"/>
            <a:ext cx="8929688" cy="397351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Ciudad Mujer*</a:t>
            </a:r>
          </a:p>
          <a:p>
            <a:pPr algn="just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Unidades de Género a nivel de instituciones gubernamentales, Autónomas y municipalidades.</a:t>
            </a:r>
          </a:p>
          <a:p>
            <a:pPr algn="just">
              <a:buFont typeface="Wingdings" charset="2"/>
              <a:buChar char="u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Centros de atención de la Corte Suprema de Justicia</a:t>
            </a:r>
          </a:p>
          <a:p>
            <a:pPr algn="just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Transversalización del tema de género </a:t>
            </a:r>
          </a:p>
          <a:p>
            <a:pPr algn="just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+mj-ea"/>
              <a:cs typeface="Cambria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Sin embargo, </a:t>
            </a:r>
            <a:r>
              <a:rPr lang="es-ES_tradn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hasta 2016</a:t>
            </a:r>
            <a:r>
              <a:rPr lang="es-ES_tradn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Cambria"/>
              </a:rPr>
              <a:t> no se contaba con un espacio de aplicación o un eje temático sobre Mujer Migrante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ln w="1905"/>
                <a:solidFill>
                  <a:srgbClr val="0000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El Salvador</a:t>
            </a:r>
            <a:r>
              <a:rPr lang="es-ES" sz="3200" b="1" i="0" dirty="0" smtClean="0">
                <a:ln w="1905"/>
                <a:solidFill>
                  <a:srgbClr val="0000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: apuesta por el tema de mujer tanto a nivel normativo como en políticas públicas</a:t>
            </a:r>
            <a:endParaRPr lang="es-SV" sz="3200" i="0" dirty="0">
              <a:solidFill>
                <a:srgbClr val="0000BA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5380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SV" sz="2400" b="1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Marco jurídico-legal nacional e internacional en materia de protección de los derechos humanos de las mujeres migrantes</a:t>
            </a:r>
            <a:endParaRPr lang="es-SV" sz="24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es-ES" dirty="0">
                <a:latin typeface="Cambria"/>
                <a:cs typeface="Cambria"/>
              </a:rPr>
              <a:t>El Salvador ha suscrito un número vasto de acuerdos bilaterales, regionales o multilaterales, que </a:t>
            </a:r>
            <a:r>
              <a:rPr lang="es-ES_tradnl" dirty="0">
                <a:latin typeface="Cambria"/>
                <a:cs typeface="Cambria"/>
              </a:rPr>
              <a:t>, instrumentos que protegen derechos de los migrantes en general,</a:t>
            </a:r>
            <a:r>
              <a:rPr lang="es-ES" dirty="0">
                <a:latin typeface="Cambria"/>
                <a:cs typeface="Cambria"/>
              </a:rPr>
              <a:t> </a:t>
            </a:r>
            <a:r>
              <a:rPr lang="es-SV" dirty="0">
                <a:latin typeface="Cambria"/>
                <a:cs typeface="Cambria"/>
              </a:rPr>
              <a:t>tales como:</a:t>
            </a:r>
          </a:p>
          <a:p>
            <a:endParaRPr lang="es-SV" dirty="0">
              <a:latin typeface="Cambria"/>
              <a:cs typeface="Cambria"/>
            </a:endParaRPr>
          </a:p>
          <a:p>
            <a:pPr lvl="1"/>
            <a:r>
              <a:rPr lang="es-SV" dirty="0">
                <a:latin typeface="Cambria"/>
                <a:cs typeface="Cambria"/>
              </a:rPr>
              <a:t>Declaración Universal de los Derechos Humanos,</a:t>
            </a:r>
          </a:p>
          <a:p>
            <a:pPr lvl="1"/>
            <a:r>
              <a:rPr lang="es-ES" dirty="0">
                <a:latin typeface="Cambria"/>
                <a:cs typeface="Cambria"/>
              </a:rPr>
              <a:t>Convención de las Naciones Unidas sobre los Derechos de todos los Trabajadores Migrantes y su Familia,</a:t>
            </a:r>
          </a:p>
          <a:p>
            <a:pPr lvl="1"/>
            <a:r>
              <a:rPr lang="es-ES" dirty="0">
                <a:latin typeface="Cambria"/>
                <a:cs typeface="Cambria"/>
              </a:rPr>
              <a:t> </a:t>
            </a:r>
            <a:r>
              <a:rPr lang="es-ES" dirty="0">
                <a:latin typeface="Cambria"/>
                <a:cs typeface="Cambria"/>
              </a:rPr>
              <a:t>Convención de Viena sobre Relaciones Consulares</a:t>
            </a:r>
          </a:p>
          <a:p>
            <a:pPr marL="457200" lvl="1" indent="0">
              <a:buNone/>
            </a:pPr>
            <a:endParaRPr lang="es-SV" dirty="0">
              <a:latin typeface="Cambria"/>
              <a:cs typeface="Cambria"/>
            </a:endParaRPr>
          </a:p>
          <a:p>
            <a:r>
              <a:rPr lang="es-ES" dirty="0">
                <a:latin typeface="Cambria"/>
                <a:cs typeface="Cambria"/>
              </a:rPr>
              <a:t>Otra gama de instrumentos que abordan temas como trata y tráfico de mujeres y niños migrantes: </a:t>
            </a:r>
          </a:p>
          <a:p>
            <a:endParaRPr lang="es-ES" dirty="0">
              <a:latin typeface="Cambria"/>
              <a:cs typeface="Cambria"/>
            </a:endParaRPr>
          </a:p>
          <a:p>
            <a:pPr lvl="1"/>
            <a:r>
              <a:rPr lang="es-ES" dirty="0">
                <a:latin typeface="Cambria"/>
                <a:cs typeface="Cambria"/>
              </a:rPr>
              <a:t>Protocolo contra la Trata de Personas,</a:t>
            </a:r>
          </a:p>
          <a:p>
            <a:pPr lvl="1"/>
            <a:r>
              <a:rPr lang="es-ES" dirty="0">
                <a:latin typeface="Cambria"/>
                <a:cs typeface="Cambria"/>
              </a:rPr>
              <a:t>Protocolo para Prevenir, Suprimir y Castigar la Trata de Personas especialmente de Mujeres y Niños Migrantes</a:t>
            </a:r>
          </a:p>
          <a:p>
            <a:pPr lvl="1"/>
            <a:r>
              <a:rPr lang="es-ES" dirty="0">
                <a:latin typeface="Cambria"/>
                <a:cs typeface="Cambria"/>
              </a:rPr>
              <a:t>Protocolo en Contra del Tráfico de Migrantes por Tierra, Mar y Aire. </a:t>
            </a:r>
            <a:endParaRPr lang="es-SV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0719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Además de estos instrumentos del derecho migratorio, existen otros instrumentos base, aplicables para </a:t>
            </a:r>
            <a:r>
              <a:rPr lang="es-SV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atención a mujeres migrantes: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S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Convenio Internacional para la Represión de la Trata de Mujeres y Niños, de 1921, Sociedad de Naciones, </a:t>
            </a:r>
            <a:r>
              <a:rPr lang="es-S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Series, vol. IX, pág. 415</a:t>
            </a:r>
          </a:p>
          <a:p>
            <a:pPr lvl="0"/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Convención sobre la Eliminación de Todas las Formas de Discriminación contra la Mujer, 1979, Naciones Unidas, </a:t>
            </a:r>
            <a:r>
              <a:rPr lang="es-S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Series, vol. 1249, Nº 20378.</a:t>
            </a:r>
          </a:p>
          <a:p>
            <a:pPr lvl="0"/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Plataforma de Acción de Beijing, artículo 113.b, 1995, se definió la trata de mujeres y la prostitución forzada como formas de violencia contra las mujeres.</a:t>
            </a:r>
          </a:p>
          <a:p>
            <a:pPr lvl="0"/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Convención Belem Do Pará, Art. 9, define que los Estados partes tendrán especialmente en cuanta  la situación de vulnerabilidad  a la violencia que puedan sufrir las mujeres en razón de raza o de su condición de étnica, migrante, refugiada o desplazada. </a:t>
            </a:r>
          </a:p>
          <a:p>
            <a:pPr lvl="0"/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 1325, en la cual aboga por la adopción de una perspectiva de género que incluye las necesidades especiales de las mujeres y las niñas durante la repatriación y reasentamiento, la rehabilitación, la reintegración y la reconstrucción post-conflicto.</a:t>
            </a:r>
          </a:p>
          <a:p>
            <a:pPr marL="0" indent="0">
              <a:buNone/>
            </a:pPr>
            <a:endParaRPr lang="es-SV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 </a:t>
            </a:r>
            <a:r>
              <a:rPr lang="es-S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datos: ONU Mujeres</a:t>
            </a:r>
          </a:p>
          <a:p>
            <a:pPr marL="0" indent="0">
              <a:buNone/>
            </a:pPr>
            <a:r>
              <a:rPr lang="es-SV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644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Instrumentos Nacionales</a:t>
            </a:r>
            <a:endParaRPr lang="es-SV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SV" sz="3600" dirty="0" smtClean="0">
                <a:latin typeface="Cambria"/>
                <a:cs typeface="Cambria"/>
              </a:rPr>
              <a:t>Constitución </a:t>
            </a:r>
            <a:r>
              <a:rPr lang="es-SV" sz="3600" dirty="0">
                <a:latin typeface="Cambria"/>
                <a:cs typeface="Cambria"/>
              </a:rPr>
              <a:t>de la República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Ley de Igualdad, Equidad y Erradicación de la Discriminación Contra la Mujer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Ley Especial Integral para una Vida Libre de Violencia para las Mujeres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Plan Quinquenal de Desarrollo 2014-2019 El Salvador Productivo, Educado y Seguro 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DECRETO N° 655 creaciones de la Ley Especial para la Protección y Desarrollo de la Persona Migrante Salvadoreña y su Familia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Política Nacional de Igualdad, Equidad  y Erradicación de la Discriminación  Contra las Mujeres y Plan Nacional de Igualdad 2016-2020.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Ley Especial Contra la Trata de Personas. 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Política Nacional Contra la Trata de Personas.</a:t>
            </a:r>
          </a:p>
          <a:p>
            <a:pPr lvl="0"/>
            <a:r>
              <a:rPr lang="es-SV" sz="3600" dirty="0">
                <a:latin typeface="Cambria"/>
                <a:cs typeface="Cambria"/>
              </a:rPr>
              <a:t>Política Nacional para el Acceso a una Vida Libre de Violencia y su Plan Quinquenal de Acción. </a:t>
            </a:r>
          </a:p>
          <a:p>
            <a:pPr marL="0" indent="0">
              <a:buNone/>
            </a:pPr>
            <a:r>
              <a:rPr lang="es-SV" dirty="0">
                <a:latin typeface="Cambria"/>
                <a:cs typeface="Cambria"/>
              </a:rPr>
              <a:t> </a:t>
            </a:r>
          </a:p>
          <a:p>
            <a:endParaRPr lang="es-SV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5787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Presidencia Pro Témpore de la CRM 2016-2017</a:t>
            </a:r>
            <a:endParaRPr lang="es-SV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908720"/>
            <a:ext cx="8786874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2000" dirty="0">
                <a:latin typeface="Times New Roman"/>
                <a:cs typeface="Times New Roman"/>
              </a:rPr>
              <a:t>A través de este espacio, se ha venido trabajando </a:t>
            </a:r>
            <a:r>
              <a:rPr lang="es-SV" sz="2000" dirty="0" smtClean="0">
                <a:latin typeface="Times New Roman"/>
                <a:cs typeface="Times New Roman"/>
              </a:rPr>
              <a:t>con </a:t>
            </a:r>
            <a:r>
              <a:rPr lang="es-SV" sz="2000" dirty="0">
                <a:latin typeface="Times New Roman"/>
                <a:cs typeface="Times New Roman"/>
              </a:rPr>
              <a:t>los </a:t>
            </a:r>
            <a:r>
              <a:rPr lang="es-SV" sz="2000" dirty="0" smtClean="0">
                <a:latin typeface="Times New Roman"/>
                <a:cs typeface="Times New Roman"/>
              </a:rPr>
              <a:t>Estados </a:t>
            </a:r>
            <a:r>
              <a:rPr lang="es-SV" sz="2000" dirty="0">
                <a:latin typeface="Times New Roman"/>
                <a:cs typeface="Times New Roman"/>
              </a:rPr>
              <a:t>miembros, con organismos observadores y con organizaciones de la sociedad </a:t>
            </a:r>
            <a:r>
              <a:rPr lang="es-SV" sz="2000" dirty="0" smtClean="0">
                <a:latin typeface="Times New Roman"/>
                <a:cs typeface="Times New Roman"/>
              </a:rPr>
              <a:t>civil</a:t>
            </a:r>
            <a:r>
              <a:rPr lang="es-SV" sz="2000" dirty="0">
                <a:latin typeface="Times New Roman"/>
                <a:cs typeface="Times New Roman"/>
              </a:rPr>
              <a:t> </a:t>
            </a:r>
            <a:r>
              <a:rPr lang="es-SV" sz="2000" dirty="0" smtClean="0">
                <a:latin typeface="Times New Roman"/>
                <a:cs typeface="Times New Roman"/>
              </a:rPr>
              <a:t>en el impulso de diferentes iniciativas de apoyo a las mujeres migrantes.</a:t>
            </a:r>
          </a:p>
          <a:p>
            <a:pPr marL="0" indent="0" algn="just">
              <a:buNone/>
            </a:pPr>
            <a:r>
              <a:rPr lang="es-SV" sz="2000" dirty="0" smtClean="0">
                <a:latin typeface="Times New Roman"/>
                <a:cs typeface="Times New Roman"/>
              </a:rPr>
              <a:t>El Salvador propuso el tema de Mujeres Migrantes porque estamos </a:t>
            </a:r>
            <a:r>
              <a:rPr lang="es-SV" sz="2000" b="1" u="sng" dirty="0" smtClean="0">
                <a:latin typeface="Times New Roman"/>
                <a:cs typeface="Times New Roman"/>
              </a:rPr>
              <a:t>convencidos de la necesidad de</a:t>
            </a:r>
            <a:r>
              <a:rPr lang="es-SV" sz="2000" dirty="0" smtClean="0">
                <a:latin typeface="Times New Roman"/>
                <a:cs typeface="Times New Roman"/>
              </a:rPr>
              <a:t>:</a:t>
            </a:r>
          </a:p>
          <a:p>
            <a:pPr algn="just">
              <a:buNone/>
            </a:pPr>
            <a:endParaRPr lang="es-SV" sz="1400" dirty="0">
              <a:latin typeface="Times New Roman"/>
              <a:cs typeface="Times New Roman"/>
            </a:endParaRPr>
          </a:p>
          <a:p>
            <a:pPr algn="just"/>
            <a:r>
              <a:rPr lang="es-SV" sz="2000" b="1" dirty="0">
                <a:solidFill>
                  <a:schemeClr val="tx2"/>
                </a:solidFill>
                <a:latin typeface="Times New Roman"/>
                <a:cs typeface="Times New Roman"/>
              </a:rPr>
              <a:t>P</a:t>
            </a:r>
            <a:r>
              <a:rPr lang="es-SV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osicionar la temática de mujeres migrantes </a:t>
            </a:r>
            <a:r>
              <a:rPr lang="es-SV" sz="2000" dirty="0" smtClean="0">
                <a:latin typeface="Times New Roman"/>
                <a:cs typeface="Times New Roman"/>
              </a:rPr>
              <a:t>en la agenda de los países de la región y del país</a:t>
            </a:r>
          </a:p>
          <a:p>
            <a:pPr marL="0" indent="0" algn="just">
              <a:buNone/>
            </a:pPr>
            <a:endParaRPr lang="es-SV" sz="1400" dirty="0" smtClean="0">
              <a:latin typeface="Times New Roman"/>
              <a:cs typeface="Times New Roman"/>
            </a:endParaRPr>
          </a:p>
          <a:p>
            <a:pPr algn="just"/>
            <a:r>
              <a:rPr lang="es-SV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Visibilizar a las mujeres migrantes en las estadísticas nacionales y regionales: </a:t>
            </a:r>
            <a:r>
              <a:rPr lang="es-SV" sz="2000" dirty="0">
                <a:latin typeface="Times New Roman"/>
                <a:cs typeface="Times New Roman"/>
              </a:rPr>
              <a:t>Ya que está demostrado que no existe información </a:t>
            </a:r>
            <a:r>
              <a:rPr lang="es-SV" sz="2000" dirty="0" smtClean="0">
                <a:latin typeface="Times New Roman"/>
                <a:cs typeface="Times New Roman"/>
              </a:rPr>
              <a:t>precisa y confiable de ¿quiénes son? ¿por qué se van? ¿cuál es su aporte al desarrollo de sus países y comunidades? ¿cuáles son los problemas que enfrentan? ¿cuáles son sus necesidades específicas de atención?</a:t>
            </a:r>
          </a:p>
          <a:p>
            <a:pPr marL="0" indent="0" algn="just">
              <a:buNone/>
            </a:pPr>
            <a:endParaRPr lang="es-SV" sz="1400" dirty="0" smtClean="0">
              <a:latin typeface="Times New Roman"/>
              <a:cs typeface="Times New Roman"/>
            </a:endParaRPr>
          </a:p>
          <a:p>
            <a:pPr algn="just"/>
            <a:r>
              <a:rPr lang="es-SV" sz="2000" b="1" dirty="0">
                <a:solidFill>
                  <a:schemeClr val="tx2"/>
                </a:solidFill>
                <a:latin typeface="Times New Roman"/>
                <a:cs typeface="Times New Roman"/>
              </a:rPr>
              <a:t>I</a:t>
            </a:r>
            <a:r>
              <a:rPr lang="es-SV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mplementar </a:t>
            </a:r>
            <a:r>
              <a:rPr lang="es-SV" sz="2000" b="1" dirty="0">
                <a:solidFill>
                  <a:schemeClr val="tx2"/>
                </a:solidFill>
                <a:latin typeface="Times New Roman"/>
                <a:cs typeface="Times New Roman"/>
              </a:rPr>
              <a:t>acciones conjuntas para poyar su aporte y desarrollo </a:t>
            </a:r>
            <a:r>
              <a:rPr lang="es-SV" sz="2000" dirty="0">
                <a:latin typeface="Times New Roman"/>
                <a:cs typeface="Times New Roman"/>
              </a:rPr>
              <a:t>personal, familiar y de sus comunidades</a:t>
            </a:r>
            <a:r>
              <a:rPr lang="es-SV" sz="2000" dirty="0" smtClean="0">
                <a:latin typeface="Times New Roman"/>
                <a:cs typeface="Times New Roman"/>
              </a:rPr>
              <a:t>.</a:t>
            </a:r>
            <a:endParaRPr lang="es-SV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En ese sentido, se están ejecutando las siguientes acciones:</a:t>
            </a:r>
            <a:b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endParaRPr lang="es-SV" sz="28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AutoNum type="alphaLcPeriod"/>
            </a:pPr>
            <a:r>
              <a:rPr lang="es-SV" sz="2000" dirty="0" smtClean="0">
                <a:latin typeface="Times New Roman"/>
                <a:ea typeface="Calibri"/>
                <a:cs typeface="Times New Roman"/>
              </a:rPr>
              <a:t>Elaboración de los</a:t>
            </a:r>
            <a:r>
              <a:rPr lang="es-SV" sz="2000" dirty="0">
                <a:solidFill>
                  <a:srgbClr val="4BACC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SV" sz="2000" b="1" i="1" u="sng" dirty="0" smtClean="0">
                <a:solidFill>
                  <a:schemeClr val="tx2"/>
                </a:solidFill>
                <a:latin typeface="Times New Roman"/>
                <a:ea typeface="Tahoma" pitchFamily="34" charset="0"/>
                <a:cs typeface="Times New Roman"/>
              </a:rPr>
              <a:t> Lineamientos Regionales </a:t>
            </a:r>
            <a:r>
              <a:rPr lang="es-SV" sz="2000" b="1" i="1" u="sng" dirty="0">
                <a:solidFill>
                  <a:schemeClr val="tx2"/>
                </a:solidFill>
                <a:latin typeface="Times New Roman"/>
                <a:ea typeface="Tahoma" pitchFamily="34" charset="0"/>
                <a:cs typeface="Times New Roman"/>
              </a:rPr>
              <a:t>de atención a las mujeres </a:t>
            </a:r>
            <a:r>
              <a:rPr lang="es-SV" sz="2000" b="1" i="1" u="sng" dirty="0" smtClean="0">
                <a:solidFill>
                  <a:schemeClr val="tx2"/>
                </a:solidFill>
                <a:latin typeface="Times New Roman"/>
                <a:ea typeface="Tahoma" pitchFamily="34" charset="0"/>
                <a:cs typeface="Times New Roman"/>
              </a:rPr>
              <a:t>migrantes,</a:t>
            </a:r>
            <a:r>
              <a:rPr lang="es-SV" sz="2000" b="1" i="1" u="sng" dirty="0" smtClean="0">
                <a:solidFill>
                  <a:srgbClr val="4BACC6"/>
                </a:solidFill>
                <a:latin typeface="Times New Roman"/>
                <a:ea typeface="Tahoma" pitchFamily="34" charset="0"/>
                <a:cs typeface="Times New Roman"/>
              </a:rPr>
              <a:t> </a:t>
            </a:r>
            <a:r>
              <a:rPr lang="es-SV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el apoyo de OIM y ONU Mujeres. </a:t>
            </a:r>
          </a:p>
          <a:p>
            <a:pPr marL="400050" lvl="1" indent="0" algn="just">
              <a:buNone/>
            </a:pPr>
            <a:r>
              <a:rPr lang="es-ES" sz="2000" b="1" dirty="0" smtClean="0">
                <a:latin typeface="Times New Roman"/>
                <a:cs typeface="Times New Roman"/>
              </a:rPr>
              <a:t>Los objetivos del protocolo son: </a:t>
            </a:r>
            <a:r>
              <a:rPr lang="es-SV" sz="2000" i="1" dirty="0">
                <a:latin typeface="Times New Roman"/>
                <a:cs typeface="Times New Roman"/>
              </a:rPr>
              <a:t> </a:t>
            </a:r>
            <a:endParaRPr lang="es-SV" sz="2000" dirty="0">
              <a:latin typeface="Times New Roman"/>
              <a:cs typeface="Times New Roman"/>
            </a:endParaRPr>
          </a:p>
          <a:p>
            <a:pPr lvl="1" algn="just"/>
            <a:r>
              <a:rPr lang="es-SV" sz="2000" b="1" i="1" dirty="0">
                <a:solidFill>
                  <a:schemeClr val="tx2"/>
                </a:solidFill>
                <a:latin typeface="Times New Roman"/>
                <a:cs typeface="Times New Roman"/>
              </a:rPr>
              <a:t>Fortalecer la respuesta de los países</a:t>
            </a:r>
            <a:r>
              <a:rPr lang="es-SV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s-SV" sz="2000" dirty="0" smtClean="0">
                <a:latin typeface="Times New Roman"/>
                <a:cs typeface="Times New Roman"/>
              </a:rPr>
              <a:t>de </a:t>
            </a:r>
            <a:r>
              <a:rPr lang="es-SV" sz="2000" dirty="0">
                <a:latin typeface="Times New Roman"/>
                <a:cs typeface="Times New Roman"/>
              </a:rPr>
              <a:t>la CRM en la atención y protección de las niñas, adolescentes y mujeres </a:t>
            </a:r>
            <a:r>
              <a:rPr lang="es-SV" sz="2000" dirty="0" smtClean="0">
                <a:latin typeface="Times New Roman"/>
                <a:cs typeface="Times New Roman"/>
              </a:rPr>
              <a:t>migrantes en todas las etapas </a:t>
            </a:r>
            <a:r>
              <a:rPr lang="es-SV" sz="2000" dirty="0">
                <a:latin typeface="Times New Roman"/>
                <a:cs typeface="Times New Roman"/>
              </a:rPr>
              <a:t>del ciclo </a:t>
            </a:r>
            <a:r>
              <a:rPr lang="es-SV" sz="2000" dirty="0" smtClean="0">
                <a:latin typeface="Times New Roman"/>
                <a:cs typeface="Times New Roman"/>
              </a:rPr>
              <a:t>migratorio.</a:t>
            </a:r>
          </a:p>
          <a:p>
            <a:pPr lvl="1" algn="just"/>
            <a:r>
              <a:rPr lang="es-SV" sz="2000" dirty="0" smtClean="0">
                <a:latin typeface="Times New Roman"/>
                <a:cs typeface="Times New Roman"/>
              </a:rPr>
              <a:t>Proporcionar líneas </a:t>
            </a:r>
            <a:r>
              <a:rPr lang="es-SV" sz="2000" dirty="0">
                <a:latin typeface="Times New Roman"/>
                <a:cs typeface="Times New Roman"/>
              </a:rPr>
              <a:t>de actuación pa</a:t>
            </a:r>
            <a:r>
              <a:rPr lang="es-SV" sz="2000" dirty="0">
                <a:solidFill>
                  <a:srgbClr val="000000"/>
                </a:solidFill>
                <a:latin typeface="Times New Roman"/>
                <a:cs typeface="Times New Roman"/>
              </a:rPr>
              <a:t>ra</a:t>
            </a:r>
            <a:r>
              <a:rPr lang="es-SV" sz="2000" dirty="0">
                <a:solidFill>
                  <a:srgbClr val="4BACC6"/>
                </a:solidFill>
                <a:latin typeface="Times New Roman"/>
                <a:cs typeface="Times New Roman"/>
              </a:rPr>
              <a:t> </a:t>
            </a:r>
            <a:r>
              <a:rPr lang="es-SV" sz="2000" b="1" i="1" dirty="0">
                <a:solidFill>
                  <a:schemeClr val="tx2"/>
                </a:solidFill>
                <a:latin typeface="Times New Roman"/>
                <a:cs typeface="Times New Roman"/>
              </a:rPr>
              <a:t>mejorar la práctica de los/as funcionarios</a:t>
            </a:r>
            <a:r>
              <a:rPr lang="es-SV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s-SV" sz="2000" dirty="0">
                <a:latin typeface="Times New Roman"/>
                <a:cs typeface="Times New Roman"/>
              </a:rPr>
              <a:t>o empleados durante los procesos de atención y protección a estos grupos </a:t>
            </a:r>
            <a:r>
              <a:rPr lang="es-SV" sz="2000" dirty="0" smtClean="0">
                <a:latin typeface="Times New Roman"/>
                <a:cs typeface="Times New Roman"/>
              </a:rPr>
              <a:t>poblacionales. </a:t>
            </a:r>
          </a:p>
          <a:p>
            <a:pPr lvl="1" algn="just"/>
            <a:r>
              <a:rPr lang="es-SV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Brindar </a:t>
            </a:r>
            <a:r>
              <a:rPr lang="es-SV" sz="2000" dirty="0">
                <a:solidFill>
                  <a:srgbClr val="000000"/>
                </a:solidFill>
                <a:latin typeface="Times New Roman"/>
                <a:cs typeface="Times New Roman"/>
              </a:rPr>
              <a:t>herramientas prácticas </a:t>
            </a:r>
            <a:r>
              <a:rPr lang="es-SV" sz="2000" dirty="0">
                <a:latin typeface="Times New Roman"/>
                <a:cs typeface="Times New Roman"/>
              </a:rPr>
              <a:t>para </a:t>
            </a:r>
            <a:r>
              <a:rPr lang="es-SV" sz="2000" b="1" i="1" dirty="0">
                <a:solidFill>
                  <a:schemeClr val="tx2"/>
                </a:solidFill>
                <a:latin typeface="Times New Roman"/>
                <a:cs typeface="Times New Roman"/>
              </a:rPr>
              <a:t>garantizar los derechos </a:t>
            </a:r>
            <a:r>
              <a:rPr lang="es-SV" sz="20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humanos de </a:t>
            </a:r>
            <a:r>
              <a:rPr lang="es-SV" sz="2000" b="1" i="1" dirty="0">
                <a:solidFill>
                  <a:schemeClr val="tx2"/>
                </a:solidFill>
                <a:latin typeface="Times New Roman"/>
                <a:cs typeface="Times New Roman"/>
              </a:rPr>
              <a:t>las niñas, adolescentes, mujeres migrantes </a:t>
            </a:r>
            <a:r>
              <a:rPr lang="es-SV" sz="2000" dirty="0">
                <a:latin typeface="Times New Roman"/>
                <a:cs typeface="Times New Roman"/>
              </a:rPr>
              <a:t>y sus familiares</a:t>
            </a:r>
            <a:r>
              <a:rPr lang="es-SV" sz="2000" dirty="0" smtClean="0">
                <a:latin typeface="Times New Roman"/>
                <a:cs typeface="Times New Roman"/>
              </a:rPr>
              <a:t>.</a:t>
            </a:r>
            <a:endParaRPr lang="es-SV" sz="20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692696"/>
            <a:ext cx="41148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SV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s-SV" sz="2400" dirty="0">
                <a:latin typeface="Times New Roman"/>
                <a:cs typeface="Times New Roman"/>
              </a:rPr>
              <a:t>b</a:t>
            </a:r>
            <a:r>
              <a:rPr lang="es-SV" sz="2400" dirty="0" smtClean="0">
                <a:latin typeface="Times New Roman"/>
                <a:cs typeface="Times New Roman"/>
              </a:rPr>
              <a:t>.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Diplomado</a:t>
            </a:r>
            <a:r>
              <a:rPr lang="es-SV" sz="2400" b="1" i="1" dirty="0">
                <a:solidFill>
                  <a:schemeClr val="tx2"/>
                </a:solidFill>
                <a:latin typeface="Times New Roman"/>
                <a:cs typeface="Times New Roman"/>
              </a:rPr>
              <a:t>: “Género,Migración y Desarrollo” </a:t>
            </a:r>
            <a:r>
              <a:rPr lang="es-SV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s-SV" sz="2400" dirty="0" smtClean="0">
                <a:latin typeface="Times New Roman"/>
                <a:cs typeface="Times New Roman"/>
              </a:rPr>
              <a:t>En el que participan hombres y mujeres de los países de la región de manera virtual y presencial.</a:t>
            </a:r>
          </a:p>
          <a:p>
            <a:pPr marL="0" indent="0">
              <a:buNone/>
            </a:pPr>
            <a:r>
              <a:rPr lang="es-SV" sz="2400" dirty="0" smtClean="0">
                <a:latin typeface="Times New Roman"/>
                <a:cs typeface="Times New Roman"/>
              </a:rPr>
              <a:t>El producto principal del diplomado será la elaboración de ensayos con el tema de mujer migrante.</a:t>
            </a:r>
          </a:p>
          <a:p>
            <a:pPr marL="0" indent="0">
              <a:buNone/>
            </a:pPr>
            <a:endParaRPr lang="es-SV" sz="2400" b="1" i="1" dirty="0">
              <a:solidFill>
                <a:schemeClr val="accent5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s-SV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c. Como complemento, se ha lanzado la convocatoria para un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concurso de fotografía con el tema de Mujeres Migrantes. </a:t>
            </a:r>
          </a:p>
          <a:p>
            <a:pPr marL="0" indent="0">
              <a:buNone/>
            </a:pPr>
            <a:endParaRPr lang="es-SV" sz="2400" b="1" i="1" dirty="0">
              <a:solidFill>
                <a:schemeClr val="accent5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s-SV" sz="2400" b="1" i="1" dirty="0">
              <a:solidFill>
                <a:schemeClr val="accent5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IMG_4954.jpg"/>
          <p:cNvPicPr>
            <a:picLocks noChangeAspect="1"/>
          </p:cNvPicPr>
          <p:nvPr/>
        </p:nvPicPr>
        <p:blipFill>
          <a:blip r:embed="rId3" cstate="print"/>
          <a:srcRect l="619" t="14159" r="6992" b="9381"/>
          <a:stretch>
            <a:fillRect/>
          </a:stretch>
        </p:blipFill>
        <p:spPr>
          <a:xfrm>
            <a:off x="201892" y="980728"/>
            <a:ext cx="3866052" cy="294058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3528" y="4725144"/>
            <a:ext cx="352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latin typeface="Cambria" pitchFamily="18" charset="0"/>
              </a:rPr>
              <a:t>Ambos productos: ensayos y fotografías serán publicados a final del año.</a:t>
            </a:r>
            <a:endParaRPr lang="es-ES" sz="2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7900" y="1228725"/>
            <a:ext cx="2616200" cy="3787775"/>
          </a:xfrm>
        </p:spPr>
        <p:txBody>
          <a:bodyPr vert="horz">
            <a:norm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s-ES" sz="4800" dirty="0" smtClean="0"/>
              <a:t>Mujeres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79501" y="1214422"/>
            <a:ext cx="622927" cy="41434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Migrantes</a:t>
            </a:r>
            <a:endParaRPr lang="es-ES" sz="2400" b="1" dirty="0"/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/>
        </p:blipFill>
        <p:spPr bwMode="auto">
          <a:xfrm>
            <a:off x="4559300" y="1994644"/>
            <a:ext cx="3873500" cy="2730500"/>
          </a:xfrm>
          <a:prstGeom prst="rect">
            <a:avLst/>
          </a:prstGeom>
          <a:noFill/>
          <a:ln w="3175" cmpd="sng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5536" y="571409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</a:rPr>
              <a:t>I. Contexto: ¿Quienes son y por qué se van?</a:t>
            </a:r>
            <a:endParaRPr lang="es-E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4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714356"/>
            <a:ext cx="8424936" cy="571504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lphaLcPeriod" startAt="4"/>
            </a:pPr>
            <a:r>
              <a:rPr lang="es-SV" sz="1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Elaboración de un</a:t>
            </a:r>
            <a:r>
              <a:rPr lang="es-SV" sz="1900" b="1" i="1" dirty="0" smtClean="0">
                <a:solidFill>
                  <a:schemeClr val="accent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SV" sz="19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diagnóstico sobre las Mujeres Retornadas. </a:t>
            </a:r>
            <a:r>
              <a:rPr lang="es-SV" sz="1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Con el apoyo del BID, por primera vez se contará con un mapeo y caracterización de las mujeres retornadas, con el fin de visibilizarlas e identificar sus necesidades de atención.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lphaLcPeriod" startAt="4"/>
            </a:pPr>
            <a:r>
              <a:rPr lang="es-SV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 </a:t>
            </a:r>
            <a:r>
              <a:rPr lang="es-SV" sz="1900" dirty="0">
                <a:solidFill>
                  <a:srgbClr val="000000"/>
                </a:solidFill>
                <a:latin typeface="Times New Roman"/>
                <a:cs typeface="Times New Roman"/>
              </a:rPr>
              <a:t>apoyo de la cooperación española, está por iniciar la instalación de una </a:t>
            </a:r>
            <a:r>
              <a:rPr lang="es-SV" sz="1900" b="1" i="1" dirty="0">
                <a:solidFill>
                  <a:schemeClr val="tx2"/>
                </a:solidFill>
                <a:latin typeface="Times New Roman"/>
                <a:cs typeface="Times New Roman"/>
              </a:rPr>
              <a:t>Ventanilla Especial para la atención de Mujeres Retornadas, </a:t>
            </a:r>
            <a:r>
              <a:rPr lang="es-SV" sz="1900" dirty="0">
                <a:solidFill>
                  <a:srgbClr val="000000"/>
                </a:solidFill>
                <a:latin typeface="Times New Roman"/>
                <a:cs typeface="Times New Roman"/>
              </a:rPr>
              <a:t>con personal especializado y formado en el tema de </a:t>
            </a:r>
            <a:r>
              <a:rPr lang="es-SV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género y atención psicológica.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lphaLcPeriod" startAt="6"/>
            </a:pPr>
            <a:r>
              <a:rPr lang="es-SV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 anterior es un complemento al trabajo de las ventanillas </a:t>
            </a:r>
            <a:r>
              <a:rPr lang="es-SV" sz="1900" dirty="0">
                <a:solidFill>
                  <a:srgbClr val="000000"/>
                </a:solidFill>
                <a:latin typeface="Times New Roman"/>
                <a:cs typeface="Times New Roman"/>
              </a:rPr>
              <a:t>de </a:t>
            </a:r>
            <a:r>
              <a:rPr lang="es-SV" sz="1900" dirty="0">
                <a:latin typeface="Times New Roman"/>
                <a:cs typeface="Times New Roman"/>
              </a:rPr>
              <a:t>atención </a:t>
            </a:r>
            <a:r>
              <a:rPr lang="es-SV" sz="1900" dirty="0" smtClean="0">
                <a:latin typeface="Times New Roman"/>
                <a:cs typeface="Times New Roman"/>
              </a:rPr>
              <a:t>integral de la población retornada, apostando </a:t>
            </a:r>
            <a:r>
              <a:rPr lang="es-SV" sz="1900" dirty="0">
                <a:latin typeface="Times New Roman"/>
                <a:cs typeface="Times New Roman"/>
              </a:rPr>
              <a:t>con </a:t>
            </a:r>
            <a:r>
              <a:rPr lang="es-SV" sz="1900" dirty="0" smtClean="0">
                <a:latin typeface="Times New Roman"/>
                <a:cs typeface="Times New Roman"/>
              </a:rPr>
              <a:t>fuerza </a:t>
            </a:r>
            <a:r>
              <a:rPr lang="es-SV" sz="1900" dirty="0">
                <a:latin typeface="Times New Roman"/>
                <a:cs typeface="Times New Roman"/>
              </a:rPr>
              <a:t>a las medidas que permitan superar las causas estructurales de la migración, tales como la pobreza, la desigualdad, inseguridad, entre otros. </a:t>
            </a:r>
            <a:endParaRPr lang="es-SV" sz="19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lphaLcPeriod" startAt="6"/>
            </a:pPr>
            <a:r>
              <a:rPr lang="es-SV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 apoyo de OIM y DIGESTIC, se elaboró una </a:t>
            </a:r>
            <a:r>
              <a:rPr lang="es-SV" sz="19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encuesta que contempla por primera vez una serie de indicadores en el tema migratorio</a:t>
            </a:r>
            <a:r>
              <a:rPr lang="es-SV" sz="1900" b="1" i="1" dirty="0" smtClean="0">
                <a:solidFill>
                  <a:srgbClr val="4BACC6"/>
                </a:solidFill>
                <a:latin typeface="Times New Roman"/>
                <a:cs typeface="Times New Roman"/>
              </a:rPr>
              <a:t>.</a:t>
            </a:r>
            <a:r>
              <a:rPr lang="es-SV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Se ha realizado una prueba piloto y pronto se aplicará a nivel nacional.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lphaLcPeriod" startAt="6"/>
            </a:pPr>
            <a:r>
              <a:rPr lang="es-SV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Elaborar, por primera vez y con enfoque de género</a:t>
            </a:r>
            <a:r>
              <a:rPr lang="es-SV" sz="19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, </a:t>
            </a:r>
            <a:r>
              <a:rPr lang="es-SV" sz="19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la Política Nacional para la protección y desarrollo de la persona migrante salvadoreña y su familia. </a:t>
            </a:r>
            <a:endParaRPr lang="es-SV" sz="1900" dirty="0">
              <a:solidFill>
                <a:schemeClr val="accent5"/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SV" sz="19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SV" sz="19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s-SV" sz="1900" dirty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SV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Otras iniciativas como país:</a:t>
            </a:r>
            <a:endParaRPr lang="es-SV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90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1700"/>
            <a:ext cx="8640960" cy="3960440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es-SV" sz="2400" dirty="0" smtClean="0">
                <a:latin typeface="Times New Roman"/>
                <a:cs typeface="Times New Roman"/>
              </a:rPr>
              <a:t>i.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Protección consular</a:t>
            </a:r>
            <a:r>
              <a:rPr lang="es-SV" sz="2400" i="1" dirty="0" smtClean="0">
                <a:latin typeface="Times New Roman"/>
                <a:cs typeface="Times New Roman"/>
              </a:rPr>
              <a:t>. </a:t>
            </a:r>
            <a:r>
              <a:rPr lang="es-SV" sz="2400" dirty="0" smtClean="0">
                <a:latin typeface="Times New Roman"/>
                <a:cs typeface="Times New Roman"/>
              </a:rPr>
              <a:t>Desde el Viceministerio para los Salvadoreños en el Exterior, se han intensificado esfuerzos para garantizar la protección consular y mejorar la atención a nuestros compatriotas – hombres y mujeres- en territorio extranjero.</a:t>
            </a:r>
          </a:p>
          <a:p>
            <a:pPr marL="514350" indent="-514350" algn="just"/>
            <a:endParaRPr lang="es-SV" sz="2400" dirty="0" smtClean="0">
              <a:latin typeface="Times New Roman"/>
              <a:cs typeface="Times New Roman"/>
            </a:endParaRPr>
          </a:p>
          <a:p>
            <a:pPr marL="514350" indent="-514350" algn="just">
              <a:buNone/>
            </a:pPr>
            <a:r>
              <a:rPr lang="es-SV" sz="2400" dirty="0" smtClean="0">
                <a:latin typeface="Times New Roman"/>
                <a:cs typeface="Times New Roman"/>
              </a:rPr>
              <a:t>j. Se han abierto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espacios de diálogo entre la comunidad salvadoreña en el exterior y nuestro presidente </a:t>
            </a:r>
            <a:r>
              <a:rPr lang="es-SV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y</a:t>
            </a:r>
            <a:r>
              <a:rPr lang="es-SV" sz="2400" dirty="0" smtClean="0">
                <a:latin typeface="Times New Roman"/>
                <a:cs typeface="Times New Roman"/>
              </a:rPr>
              <a:t>, a partir de ello, se están impulsando una serie de medidas para atender sus demandas, lo cual implica una articulación interinstitucional para llevar mejores soluciones a esa comunidad de más de tres millones de compatriotas que viven fuera de nuestro territorio.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2204864"/>
            <a:ext cx="8229600" cy="2016224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es-SV" sz="36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0" algn="ctr">
              <a:buNone/>
            </a:pPr>
            <a:r>
              <a:rPr lang="es-SV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III. Lo que falta por hacer a nivel pa</a:t>
            </a:r>
            <a:r>
              <a:rPr lang="es-SV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ís</a:t>
            </a:r>
            <a:r>
              <a:rPr lang="es-SV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 lvl="0" algn="ctr">
              <a:buNone/>
            </a:pPr>
            <a:r>
              <a:rPr lang="es-SV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</a:t>
            </a:r>
            <a:r>
              <a:rPr lang="es-SV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esafíos y recomendaciones 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476672"/>
            <a:ext cx="8358246" cy="6095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b="1" i="1" dirty="0">
                <a:solidFill>
                  <a:schemeClr val="tx2"/>
                </a:solidFill>
                <a:latin typeface="Times New Roman"/>
                <a:cs typeface="Times New Roman"/>
              </a:rPr>
              <a:t>Continuar con el esfuerzo de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visibilizar y posicionar </a:t>
            </a:r>
            <a:r>
              <a:rPr lang="es-SV" sz="2400" b="1" i="1" dirty="0">
                <a:solidFill>
                  <a:schemeClr val="tx2"/>
                </a:solidFill>
                <a:latin typeface="Times New Roman"/>
                <a:cs typeface="Times New Roman"/>
              </a:rPr>
              <a:t>la temática</a:t>
            </a:r>
            <a:r>
              <a:rPr lang="es-SV" sz="2400" i="1" dirty="0">
                <a:solidFill>
                  <a:srgbClr val="4BACC6"/>
                </a:solidFill>
                <a:latin typeface="Times New Roman"/>
                <a:cs typeface="Times New Roman"/>
              </a:rPr>
              <a:t> </a:t>
            </a:r>
            <a:r>
              <a:rPr lang="es-SV" sz="2400" dirty="0">
                <a:latin typeface="Times New Roman"/>
                <a:cs typeface="Times New Roman"/>
              </a:rPr>
              <a:t>de </a:t>
            </a:r>
            <a:r>
              <a:rPr lang="es-SV" sz="2400" dirty="0" smtClean="0">
                <a:latin typeface="Times New Roman"/>
                <a:cs typeface="Times New Roman"/>
              </a:rPr>
              <a:t>mujeres migrantes </a:t>
            </a:r>
            <a:r>
              <a:rPr lang="es-SV" sz="2400" dirty="0">
                <a:latin typeface="Times New Roman"/>
                <a:cs typeface="Times New Roman"/>
              </a:rPr>
              <a:t>en </a:t>
            </a:r>
            <a:r>
              <a:rPr lang="es-SV" sz="2400" dirty="0" smtClean="0">
                <a:latin typeface="Times New Roman"/>
                <a:cs typeface="Times New Roman"/>
              </a:rPr>
              <a:t>los países de la </a:t>
            </a:r>
            <a:r>
              <a:rPr lang="es-SV" sz="2400" dirty="0">
                <a:latin typeface="Times New Roman"/>
                <a:cs typeface="Times New Roman"/>
              </a:rPr>
              <a:t>CRM y en el </a:t>
            </a:r>
            <a:r>
              <a:rPr lang="es-SV" sz="2400" dirty="0" smtClean="0">
                <a:latin typeface="Times New Roman"/>
                <a:cs typeface="Times New Roman"/>
              </a:rPr>
              <a:t>país.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Fortalecer </a:t>
            </a:r>
            <a:r>
              <a:rPr lang="es-SV" sz="2400" b="1" i="1" dirty="0">
                <a:solidFill>
                  <a:schemeClr val="tx2"/>
                </a:solidFill>
                <a:latin typeface="Times New Roman"/>
                <a:cs typeface="Times New Roman"/>
              </a:rPr>
              <a:t>el trabajo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interinstitucional y regional  </a:t>
            </a:r>
            <a:r>
              <a:rPr lang="es-SV" sz="2400" dirty="0">
                <a:latin typeface="Times New Roman"/>
                <a:cs typeface="Times New Roman"/>
              </a:rPr>
              <a:t>en la </a:t>
            </a:r>
            <a:r>
              <a:rPr lang="es-SV" sz="2400" dirty="0" smtClean="0">
                <a:latin typeface="Times New Roman"/>
                <a:cs typeface="Times New Roman"/>
              </a:rPr>
              <a:t>protección de los derechos </a:t>
            </a:r>
            <a:r>
              <a:rPr lang="es-SV" sz="2400" dirty="0">
                <a:latin typeface="Times New Roman"/>
                <a:cs typeface="Times New Roman"/>
              </a:rPr>
              <a:t>humanos de las </a:t>
            </a:r>
            <a:r>
              <a:rPr lang="es-SV" sz="2400" dirty="0" smtClean="0">
                <a:latin typeface="Times New Roman"/>
                <a:cs typeface="Times New Roman"/>
              </a:rPr>
              <a:t>mujeres migrantes.</a:t>
            </a:r>
            <a:endParaRPr lang="es-SV" sz="2400" dirty="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 smtClean="0">
                <a:latin typeface="Times New Roman"/>
                <a:cs typeface="Times New Roman"/>
              </a:rPr>
              <a:t>Profundizar </a:t>
            </a:r>
            <a:r>
              <a:rPr lang="es-SV" sz="2400" dirty="0">
                <a:latin typeface="Times New Roman"/>
                <a:cs typeface="Times New Roman"/>
              </a:rPr>
              <a:t>los esfuerzos en la </a:t>
            </a:r>
            <a:r>
              <a:rPr lang="es-SV" sz="2400" b="1" i="1" dirty="0">
                <a:solidFill>
                  <a:schemeClr val="tx2"/>
                </a:solidFill>
                <a:latin typeface="Times New Roman"/>
                <a:cs typeface="Times New Roman"/>
              </a:rPr>
              <a:t>elaboración de normativas y protocolos de atención</a:t>
            </a:r>
            <a:r>
              <a:rPr lang="es-SV" sz="2400" dirty="0">
                <a:solidFill>
                  <a:srgbClr val="4BACC6"/>
                </a:solidFill>
                <a:latin typeface="Times New Roman"/>
                <a:cs typeface="Times New Roman"/>
              </a:rPr>
              <a:t> </a:t>
            </a:r>
            <a:r>
              <a:rPr lang="es-SV" sz="2400" dirty="0">
                <a:latin typeface="Times New Roman"/>
                <a:cs typeface="Times New Roman"/>
              </a:rPr>
              <a:t>dirigidos a las mujeres </a:t>
            </a:r>
            <a:r>
              <a:rPr lang="es-SV" sz="2400" dirty="0" smtClean="0">
                <a:latin typeface="Times New Roman"/>
                <a:cs typeface="Times New Roman"/>
              </a:rPr>
              <a:t>migrantes.</a:t>
            </a:r>
            <a:endParaRPr lang="es-SV" sz="2400" dirty="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 smtClean="0">
                <a:latin typeface="Times New Roman"/>
                <a:cs typeface="Times New Roman"/>
              </a:rPr>
              <a:t>Contar con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estadísticas migratorias desagregadas por sexo </a:t>
            </a:r>
            <a:r>
              <a:rPr lang="es-SV" sz="2400" dirty="0" smtClean="0">
                <a:latin typeface="Times New Roman"/>
                <a:cs typeface="Times New Roman"/>
              </a:rPr>
              <a:t>que visibilicen situaciones específicas de las mujeres migrantes.</a:t>
            </a:r>
            <a:endParaRPr lang="es-SV" sz="2400" dirty="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 smtClean="0">
                <a:latin typeface="Times New Roman"/>
                <a:cs typeface="Times New Roman"/>
              </a:rPr>
              <a:t>Contar con políticas y </a:t>
            </a:r>
            <a:r>
              <a:rPr lang="es-SV" sz="2400" dirty="0">
                <a:latin typeface="Times New Roman"/>
                <a:cs typeface="Times New Roman"/>
              </a:rPr>
              <a:t>normativas migratorias </a:t>
            </a:r>
            <a:r>
              <a:rPr lang="es-SV" sz="2400" dirty="0" smtClean="0">
                <a:latin typeface="Times New Roman"/>
                <a:cs typeface="Times New Roman"/>
              </a:rPr>
              <a:t>que incluyan medidas </a:t>
            </a:r>
            <a:r>
              <a:rPr lang="es-SV" sz="2400" b="1" i="1" dirty="0">
                <a:solidFill>
                  <a:schemeClr val="tx2"/>
                </a:solidFill>
                <a:latin typeface="Times New Roman"/>
                <a:cs typeface="Times New Roman"/>
              </a:rPr>
              <a:t>específicas para identificar y derivar casos de mujeres migrantes </a:t>
            </a:r>
            <a:r>
              <a:rPr lang="es-SV" sz="2400" dirty="0">
                <a:latin typeface="Times New Roman"/>
                <a:cs typeface="Times New Roman"/>
              </a:rPr>
              <a:t>que han sufrido alguna manifestación de violencia en cualquiera de las etapas migratorias. </a:t>
            </a: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476672"/>
            <a:ext cx="8607330" cy="566868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Profundizar en la conceptualización, vinculación y abordaje de la violencia contra las mujeres </a:t>
            </a:r>
            <a:r>
              <a:rPr lang="es-SV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migrantes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, por ejemplo elaborar un mapeo de la violencia en las rutas migratorias y fortalecer las redes de protección en las zonas de mayor afluencia de población migrante y rutas de tránsito. </a:t>
            </a:r>
            <a:endParaRPr lang="es-SV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Desagregar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datos de los </a:t>
            </a:r>
            <a:r>
              <a:rPr lang="es-SV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registros por sexo, origen, etnia; edad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y visibilizar en las estadísticas 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que reflejen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las condiciones específicas de vulnerabilidad de las mujeres 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migrantes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Promover </a:t>
            </a:r>
            <a:r>
              <a:rPr lang="es-SV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programas de atención especializada 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para mujeres migrantes.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Incorporar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SV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enfoque de género en los Centros de Atención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personas migrantes.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Wingdings" charset="2"/>
              <a:buChar char="v"/>
            </a:pP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arantizar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que las mujeres migrantes tengan acceso a la justicia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sz="2400" dirty="0">
              <a:latin typeface="Times New Roman"/>
              <a:cs typeface="Times New Roman"/>
            </a:endParaRPr>
          </a:p>
          <a:p>
            <a:pPr>
              <a:spcAft>
                <a:spcPts val="1800"/>
              </a:spcAft>
              <a:buNone/>
            </a:pPr>
            <a:endParaRPr lang="es-SV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7663" y="6081713"/>
            <a:ext cx="9144001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4348" y="2571744"/>
            <a:ext cx="7560840" cy="1612775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719138" algn="l"/>
              </a:tabLst>
            </a:pPr>
            <a:r>
              <a:rPr lang="es-SV" sz="6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¡Muchas gracias! </a:t>
            </a:r>
            <a:endParaRPr lang="es-SV" sz="6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116" y="1228725"/>
            <a:ext cx="2616200" cy="3787775"/>
          </a:xfrm>
        </p:spPr>
        <p:txBody>
          <a:bodyPr vert="horz">
            <a:norm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s-ES" sz="4800" dirty="0" smtClean="0"/>
              <a:t>Mujeres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31253" y="1460499"/>
            <a:ext cx="622927" cy="402328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Migrantes</a:t>
            </a:r>
            <a:endParaRPr lang="es-E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7780" y="404664"/>
            <a:ext cx="5406708" cy="6264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nivel mundial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constituyen casi la mitad de todas las personas migrantes internacionales: 95 millones, es decir el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49,6%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(Informe anual del UNFPA 2016) </a:t>
            </a:r>
            <a:b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SV" sz="2000" b="1" dirty="0" smtClean="0">
                <a:latin typeface="Times New Roman"/>
                <a:ea typeface="Tahoma" pitchFamily="34" charset="0"/>
                <a:cs typeface="Times New Roman"/>
              </a:rPr>
              <a:t>A  nivel de la </a:t>
            </a:r>
            <a:r>
              <a:rPr lang="es-SV" sz="2000" b="1" dirty="0">
                <a:latin typeface="Times New Roman"/>
                <a:ea typeface="Tahoma" pitchFamily="34" charset="0"/>
                <a:cs typeface="Times New Roman"/>
              </a:rPr>
              <a:t>región centroamericana</a:t>
            </a:r>
            <a:r>
              <a:rPr lang="es-SV" sz="2000" dirty="0">
                <a:latin typeface="Times New Roman"/>
                <a:ea typeface="Tahoma" pitchFamily="34" charset="0"/>
                <a:cs typeface="Times New Roman"/>
              </a:rPr>
              <a:t>, las mujeres representan casi el </a:t>
            </a:r>
            <a:r>
              <a:rPr lang="es-SV" sz="2000" b="1" dirty="0">
                <a:latin typeface="Times New Roman"/>
                <a:ea typeface="Tahoma" pitchFamily="34" charset="0"/>
                <a:cs typeface="Times New Roman"/>
              </a:rPr>
              <a:t>53%</a:t>
            </a:r>
            <a:r>
              <a:rPr lang="es-SV" sz="2000" dirty="0">
                <a:latin typeface="Times New Roman"/>
                <a:ea typeface="Tahoma" pitchFamily="34" charset="0"/>
                <a:cs typeface="Times New Roman"/>
              </a:rPr>
              <a:t> de la población </a:t>
            </a:r>
            <a:r>
              <a:rPr lang="es-SV" sz="2000" dirty="0" smtClean="0">
                <a:latin typeface="Times New Roman"/>
                <a:ea typeface="Tahoma" pitchFamily="34" charset="0"/>
                <a:cs typeface="Times New Roman"/>
              </a:rPr>
              <a:t>migrante. (OIM 2013. Proy. B:A:1 de la ESCA).</a:t>
            </a:r>
          </a:p>
          <a:p>
            <a:pPr algn="just">
              <a:defRPr/>
            </a:pPr>
            <a:endParaRPr lang="es-SV" sz="2000" dirty="0" smtClean="0">
              <a:latin typeface="Times New Roman"/>
              <a:ea typeface="Tahoma" pitchFamily="34" charset="0"/>
              <a:cs typeface="Times New Roman"/>
            </a:endParaRPr>
          </a:p>
          <a:p>
            <a:pPr algn="just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 algunos países de la región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las mujeres migrantes ascienden a: en México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el 46%, en Guatemala el 43%,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 Honduras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el 49%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Nicaragua el 57%,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 El Salvador 49%.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(</a:t>
            </a:r>
            <a:r>
              <a:rPr lang="es-SV" sz="2000" dirty="0" smtClean="0">
                <a:latin typeface="Times New Roman"/>
                <a:ea typeface="Tahoma" pitchFamily="34" charset="0"/>
                <a:cs typeface="Times New Roman"/>
              </a:rPr>
              <a:t>Informe para la Migración internacional en las Américas 2011) </a:t>
            </a:r>
          </a:p>
          <a:p>
            <a:pPr algn="just">
              <a:defRPr/>
            </a:pPr>
            <a:endParaRPr lang="es-SV" sz="2000" dirty="0">
              <a:latin typeface="Times New Roman"/>
              <a:ea typeface="Tahoma" pitchFamily="34" charset="0"/>
              <a:cs typeface="Times New Roman"/>
            </a:endParaRPr>
          </a:p>
          <a:p>
            <a:pPr algn="just">
              <a:defRPr/>
            </a:pPr>
            <a:r>
              <a:rPr 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ahoma" pitchFamily="34" charset="0"/>
                <a:cs typeface="Times New Roman"/>
              </a:rPr>
              <a:t>En El Salvador</a:t>
            </a:r>
            <a:r>
              <a:rPr lang="es-S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ahoma" pitchFamily="34" charset="0"/>
                <a:cs typeface="Times New Roman"/>
              </a:rPr>
              <a:t>, constituyen el </a:t>
            </a:r>
            <a:r>
              <a:rPr 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ahoma" pitchFamily="34" charset="0"/>
                <a:cs typeface="Times New Roman"/>
              </a:rPr>
              <a:t>49.1%</a:t>
            </a:r>
            <a:r>
              <a:rPr lang="es-S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ahoma" pitchFamily="34" charset="0"/>
                <a:cs typeface="Times New Roman"/>
              </a:rPr>
              <a:t> (MRREE 2015)</a:t>
            </a:r>
          </a:p>
          <a:p>
            <a:pPr algn="just">
              <a:defRPr/>
            </a:pPr>
            <a:endParaRPr lang="es-SV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ahoma" pitchFamily="34" charset="0"/>
              <a:cs typeface="Times New Roman"/>
            </a:endParaRPr>
          </a:p>
          <a:p>
            <a:pPr algn="just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37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245" y="1228725"/>
            <a:ext cx="2616200" cy="3787775"/>
          </a:xfrm>
        </p:spPr>
        <p:txBody>
          <a:bodyPr vert="horz">
            <a:norm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s-ES" sz="4800" dirty="0" smtClean="0"/>
              <a:t>Mujeres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34449" y="1325035"/>
            <a:ext cx="622927" cy="402328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Migrantes</a:t>
            </a:r>
            <a:endParaRPr lang="es-E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7780" y="188640"/>
            <a:ext cx="5406708" cy="6192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66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Salvador</a:t>
            </a:r>
          </a:p>
          <a:p>
            <a:pPr>
              <a:buClr>
                <a:srgbClr val="FF6600"/>
              </a:buClr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</a:t>
            </a:r>
            <a:r>
              <a:rPr lang="es-S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salvadoreñas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exterior: 3,100,501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pPr>
              <a:buClr>
                <a:srgbClr val="FF6600"/>
              </a:buClr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/>
              <a:ea typeface="Wingdings"/>
              <a:cs typeface="Wingdings"/>
              <a:sym typeface="Wingdings"/>
            </a:endParaRPr>
          </a:p>
          <a:p>
            <a:pPr>
              <a:buClr>
                <a:srgbClr val="FF66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1,522,838 son </a:t>
            </a:r>
            <a:r>
              <a:rPr lang="es-S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mujeres: 49.1%</a:t>
            </a:r>
          </a:p>
          <a:p>
            <a:pPr>
              <a:buClr>
                <a:srgbClr val="FF6600"/>
              </a:buClr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13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31" y="47040"/>
            <a:ext cx="9065613" cy="909436"/>
          </a:xfrm>
          <a:solidFill>
            <a:srgbClr val="D9D9D9"/>
          </a:solidFill>
        </p:spPr>
        <p:txBody>
          <a:bodyPr>
            <a:noAutofit/>
          </a:bodyPr>
          <a:lstStyle/>
          <a:p>
            <a:r>
              <a:rPr lang="es-ES_tradnl" sz="2400" b="1" dirty="0" smtClean="0">
                <a:solidFill>
                  <a:srgbClr val="7F7F7F"/>
                </a:solidFill>
              </a:rPr>
              <a:t/>
            </a:r>
            <a:br>
              <a:rPr lang="es-ES_tradnl" sz="2400" b="1" dirty="0" smtClean="0">
                <a:solidFill>
                  <a:srgbClr val="7F7F7F"/>
                </a:solidFill>
              </a:rPr>
            </a:br>
            <a:r>
              <a:rPr lang="es-ES_tradnl" sz="2400" b="1" dirty="0" smtClean="0">
                <a:solidFill>
                  <a:srgbClr val="7F7F7F"/>
                </a:solidFill>
              </a:rPr>
              <a:t>Número </a:t>
            </a:r>
            <a:r>
              <a:rPr lang="es-ES_tradnl" sz="2400" b="1" dirty="0">
                <a:solidFill>
                  <a:srgbClr val="7F7F7F"/>
                </a:solidFill>
              </a:rPr>
              <a:t>y ubicación de </a:t>
            </a:r>
            <a:r>
              <a:rPr lang="es-ES_tradnl" sz="2400" b="1" dirty="0" smtClean="0">
                <a:solidFill>
                  <a:srgbClr val="7F7F7F"/>
                </a:solidFill>
              </a:rPr>
              <a:t>las mujeres salvadoreñas en </a:t>
            </a:r>
            <a:r>
              <a:rPr lang="es-ES_tradnl" sz="2400" b="1" dirty="0">
                <a:solidFill>
                  <a:srgbClr val="7F7F7F"/>
                </a:solidFill>
              </a:rPr>
              <a:t>el exterior. </a:t>
            </a:r>
            <a:r>
              <a:rPr lang="es-ES_tradnl" sz="2400" b="1" dirty="0" smtClean="0">
                <a:solidFill>
                  <a:srgbClr val="7F7F7F"/>
                </a:solidFill>
              </a:rPr>
              <a:t>Estimación </a:t>
            </a:r>
            <a:r>
              <a:rPr lang="es-ES_tradnl" sz="2400" b="1" dirty="0">
                <a:solidFill>
                  <a:srgbClr val="7F7F7F"/>
                </a:solidFill>
              </a:rPr>
              <a:t>2015</a:t>
            </a:r>
            <a:r>
              <a:rPr lang="es-SV" sz="2400" b="1" dirty="0">
                <a:solidFill>
                  <a:srgbClr val="7F7F7F"/>
                </a:solidFill>
              </a:rPr>
              <a:t/>
            </a:r>
            <a:br>
              <a:rPr lang="es-SV" sz="2400" b="1" dirty="0">
                <a:solidFill>
                  <a:srgbClr val="7F7F7F"/>
                </a:solidFill>
              </a:rPr>
            </a:br>
            <a:endParaRPr lang="es-ES" sz="2400" b="1" dirty="0">
              <a:solidFill>
                <a:srgbClr val="7F7F7F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66269"/>
              </p:ext>
            </p:extLst>
          </p:nvPr>
        </p:nvGraphicFramePr>
        <p:xfrm>
          <a:off x="125421" y="1254393"/>
          <a:ext cx="8987223" cy="534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o" r:id="rId3" imgW="5714790" imgH="3733663" progId="Word.Document.12">
                  <p:embed/>
                </p:oleObj>
              </mc:Choice>
              <mc:Fallback>
                <p:oleObj name="Documento" r:id="rId3" imgW="5714790" imgH="3733663" progId="Word.Documen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21" y="1254393"/>
                        <a:ext cx="8987223" cy="53468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11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2808312" cy="3096344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rgbClr val="1F497D"/>
                </a:solidFill>
                <a:latin typeface="Times New Roman"/>
                <a:ea typeface="Tahoma" pitchFamily="34" charset="0"/>
                <a:cs typeface="Times New Roman"/>
              </a:rPr>
              <a:t>Motivos de la migración </a:t>
            </a:r>
            <a:br>
              <a:rPr lang="es-SV" sz="2800" b="1" dirty="0" smtClean="0">
                <a:solidFill>
                  <a:srgbClr val="1F497D"/>
                </a:solidFill>
                <a:latin typeface="Times New Roman"/>
                <a:ea typeface="Tahoma" pitchFamily="34" charset="0"/>
                <a:cs typeface="Times New Roman"/>
              </a:rPr>
            </a:br>
            <a:r>
              <a:rPr lang="es-SV" sz="2800" b="1" dirty="0" smtClean="0">
                <a:solidFill>
                  <a:srgbClr val="1F497D"/>
                </a:solidFill>
                <a:latin typeface="Times New Roman"/>
                <a:ea typeface="Tahoma" pitchFamily="34" charset="0"/>
                <a:cs typeface="Times New Roman"/>
              </a:rPr>
              <a:t>de las mujeres salvadoreñas</a:t>
            </a:r>
            <a:endParaRPr lang="es-SV" sz="2800" b="1" dirty="0">
              <a:solidFill>
                <a:srgbClr val="1F497D"/>
              </a:solidFill>
              <a:latin typeface="Times New Roman"/>
              <a:ea typeface="Tahoma" pitchFamily="34" charset="0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5856" y="332656"/>
            <a:ext cx="5472608" cy="623961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SV" sz="2400" b="1" dirty="0" smtClean="0">
                <a:latin typeface="+mj-lt"/>
              </a:rPr>
              <a:t>Razones económicas </a:t>
            </a:r>
            <a:r>
              <a:rPr lang="es-SV" sz="2400" dirty="0" smtClean="0">
                <a:latin typeface="+mj-lt"/>
              </a:rPr>
              <a:t>(55%</a:t>
            </a:r>
            <a:r>
              <a:rPr lang="es-SV" sz="2400" dirty="0">
                <a:latin typeface="+mj-lt"/>
              </a:rPr>
              <a:t>): mejores trabajos y mejores ingresos para hacer frente a las necesidades de sus familias y de sus hijos e hijas. </a:t>
            </a:r>
            <a:endParaRPr lang="es-SV" sz="2400" dirty="0" smtClean="0">
              <a:latin typeface="+mj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SV" sz="2400" b="1" dirty="0" smtClean="0">
                <a:latin typeface="+mj-lt"/>
              </a:rPr>
              <a:t>Reunificación </a:t>
            </a:r>
            <a:r>
              <a:rPr lang="es-SV" sz="2400" b="1" dirty="0">
                <a:latin typeface="+mj-lt"/>
              </a:rPr>
              <a:t>familiar </a:t>
            </a:r>
            <a:r>
              <a:rPr lang="es-SV" sz="2400" dirty="0" smtClean="0">
                <a:latin typeface="+mj-lt"/>
              </a:rPr>
              <a:t>(18%)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400" b="1" dirty="0" smtClean="0">
                <a:latin typeface="+mj-lt"/>
              </a:rPr>
              <a:t>Inseguridad</a:t>
            </a:r>
            <a:r>
              <a:rPr lang="es-SV" sz="2400" dirty="0" smtClean="0">
                <a:latin typeface="+mj-lt"/>
              </a:rPr>
              <a:t> (23%). </a:t>
            </a:r>
            <a:r>
              <a:rPr lang="es-SV" sz="2400" dirty="0">
                <a:latin typeface="+mj-lt"/>
              </a:rPr>
              <a:t>L</a:t>
            </a:r>
            <a:r>
              <a:rPr lang="es-SV" sz="2400" dirty="0" smtClean="0">
                <a:latin typeface="+mj-lt"/>
              </a:rPr>
              <a:t>as mujeres deciden salir del país generalmente por temor a que sus hijos sean víctimas de la delincuencia o porque son objeto de persecución, asaltos y violaciones por parte de las pandillas. Siendo las mujeres jefas de familia y las mujeres transgénero las que enfrentan mayores niveles de persecución.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400" b="1" dirty="0" smtClean="0">
                <a:latin typeface="+mj-lt"/>
              </a:rPr>
              <a:t>Violencia intrafamiliar</a:t>
            </a:r>
            <a:r>
              <a:rPr lang="es-SV" sz="2400" b="1" dirty="0">
                <a:latin typeface="+mj-lt"/>
              </a:rPr>
              <a:t> </a:t>
            </a:r>
            <a:r>
              <a:rPr lang="es-SV" sz="2400" dirty="0" smtClean="0">
                <a:latin typeface="+mj-lt"/>
              </a:rPr>
              <a:t>(1%)</a:t>
            </a:r>
            <a:endParaRPr lang="es-SV" sz="2400" dirty="0" smtClean="0">
              <a:solidFill>
                <a:srgbClr val="FF0000"/>
              </a:solidFill>
              <a:latin typeface="+mj-lt"/>
            </a:endParaRPr>
          </a:p>
          <a:p>
            <a:endParaRPr lang="es-SV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286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438"/>
            <a:ext cx="9144000" cy="775916"/>
          </a:xfrm>
          <a:solidFill>
            <a:srgbClr val="D9D9D9"/>
          </a:solidFill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rgbClr val="7F7F7F"/>
                </a:solidFill>
              </a:rPr>
              <a:t/>
            </a:r>
            <a:br>
              <a:rPr lang="es-ES_tradnl" sz="2800" b="1" dirty="0" smtClean="0">
                <a:solidFill>
                  <a:srgbClr val="7F7F7F"/>
                </a:solidFill>
              </a:rPr>
            </a:br>
            <a:r>
              <a:rPr lang="es-ES_tradnl" sz="2800" b="1" dirty="0" smtClean="0">
                <a:solidFill>
                  <a:srgbClr val="4BACC6"/>
                </a:solidFill>
              </a:rPr>
              <a:t>Factores </a:t>
            </a:r>
            <a:r>
              <a:rPr lang="es-ES_tradnl" sz="2800" b="1" dirty="0">
                <a:solidFill>
                  <a:srgbClr val="4BACC6"/>
                </a:solidFill>
              </a:rPr>
              <a:t>que motivan a </a:t>
            </a:r>
            <a:r>
              <a:rPr lang="es-ES_tradnl" sz="2800" b="1" dirty="0" smtClean="0">
                <a:solidFill>
                  <a:srgbClr val="4BACC6"/>
                </a:solidFill>
              </a:rPr>
              <a:t>las mujeres a emigrar</a:t>
            </a:r>
            <a:br>
              <a:rPr lang="es-ES_tradnl" sz="2800" b="1" dirty="0" smtClean="0">
                <a:solidFill>
                  <a:srgbClr val="4BACC6"/>
                </a:solidFill>
              </a:rPr>
            </a:br>
            <a:r>
              <a:rPr lang="es-ES_tradnl" sz="2400" dirty="0" smtClean="0">
                <a:solidFill>
                  <a:srgbClr val="4BACC6"/>
                </a:solidFill>
              </a:rPr>
              <a:t>Año 2016 (DGME)</a:t>
            </a:r>
            <a:r>
              <a:rPr lang="es-SV" sz="2400" dirty="0">
                <a:solidFill>
                  <a:srgbClr val="4BACC6"/>
                </a:solidFill>
              </a:rPr>
              <a:t/>
            </a:r>
            <a:br>
              <a:rPr lang="es-SV" sz="2400" dirty="0">
                <a:solidFill>
                  <a:srgbClr val="4BACC6"/>
                </a:solidFill>
              </a:rPr>
            </a:br>
            <a:endParaRPr lang="es-ES" sz="2400" dirty="0">
              <a:solidFill>
                <a:srgbClr val="4BACC6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72783"/>
              </p:ext>
            </p:extLst>
          </p:nvPr>
        </p:nvGraphicFramePr>
        <p:xfrm>
          <a:off x="827584" y="1412777"/>
          <a:ext cx="7961204" cy="425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Documento" r:id="rId3" imgW="6197372" imgH="2857395" progId="Word.Document.12">
                  <p:embed/>
                </p:oleObj>
              </mc:Choice>
              <mc:Fallback>
                <p:oleObj name="Documento" r:id="rId3" imgW="6197372" imgH="2857395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12777"/>
                        <a:ext cx="7961204" cy="4258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35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758"/>
            <a:ext cx="9144001" cy="717597"/>
          </a:xfrm>
          <a:noFill/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  <a:t>Las que </a:t>
            </a:r>
            <a:r>
              <a:rPr lang="es-ES_tradnl" sz="2800" b="1" u="sng" dirty="0" smtClean="0">
                <a:solidFill>
                  <a:schemeClr val="accent1">
                    <a:lumMod val="75000"/>
                  </a:schemeClr>
                </a:solidFill>
              </a:rPr>
              <a:t>no logran 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  <a:t>llegar a su destino: </a:t>
            </a:r>
            <a:b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  <a:t>mujeres retornadas en el  2016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13717"/>
              </p:ext>
            </p:extLst>
          </p:nvPr>
        </p:nvGraphicFramePr>
        <p:xfrm>
          <a:off x="190375" y="1412776"/>
          <a:ext cx="8774113" cy="381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Documento" r:id="rId3" imgW="5714790" imgH="2273216" progId="Word.Document.12">
                  <p:embed/>
                </p:oleObj>
              </mc:Choice>
              <mc:Fallback>
                <p:oleObj name="Documento" r:id="rId3" imgW="5714790" imgH="2273216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75" y="1412776"/>
                        <a:ext cx="8774113" cy="3816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5143512"/>
            <a:ext cx="8501122" cy="124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sz="1900" b="1" dirty="0" smtClean="0"/>
              <a:t>De enero a agosto del 2017 han retornado vía aérea 1, 730 mujeres y  vía terrestre 1, 574, que representan el 18.86%; de un total de 17, 517 personas retornadas (según datos de la Dirección General de Migración y Extranjería). </a:t>
            </a:r>
          </a:p>
          <a:p>
            <a:r>
              <a:rPr lang="es-SV" dirty="0" smtClean="0"/>
              <a:t>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6688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bolo-aseos-mujer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504" y="1357298"/>
            <a:ext cx="4000496" cy="436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92696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Perfil de las </a:t>
            </a:r>
            <a:r>
              <a:rPr lang="es-SV" sz="2800" b="1" dirty="0" smtClean="0">
                <a:solidFill>
                  <a:srgbClr val="376092"/>
                </a:solidFill>
                <a:ea typeface="Tahoma" pitchFamily="34" charset="0"/>
                <a:cs typeface="Tahoma" pitchFamily="34" charset="0"/>
              </a:rPr>
              <a:t>mujeres</a:t>
            </a:r>
            <a:r>
              <a:rPr lang="es-SV" sz="2800" b="1" dirty="0" smtClean="0">
                <a:solidFill>
                  <a:srgbClr val="376092"/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s-SV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migrantes salvadoreñas</a:t>
            </a:r>
            <a:endParaRPr lang="es-SV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836712"/>
            <a:ext cx="5439548" cy="547260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5"/>
              </a:buClr>
              <a:buNone/>
            </a:pPr>
            <a:r>
              <a:rPr lang="es-SV" sz="2000" dirty="0" smtClean="0">
                <a:latin typeface="Times New Roman"/>
                <a:cs typeface="Times New Roman"/>
              </a:rPr>
              <a:t>En su mayoría son: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>
                <a:latin typeface="Times New Roman"/>
                <a:cs typeface="Times New Roman"/>
              </a:rPr>
              <a:t>J</a:t>
            </a:r>
            <a:r>
              <a:rPr lang="es-SV" sz="2000" dirty="0" smtClean="0">
                <a:latin typeface="Times New Roman"/>
                <a:cs typeface="Times New Roman"/>
              </a:rPr>
              <a:t>óvenes</a:t>
            </a:r>
            <a:r>
              <a:rPr lang="es-SV" sz="2000" dirty="0" smtClean="0">
                <a:latin typeface="Times New Roman" pitchFamily="18" charset="0"/>
                <a:cs typeface="Times New Roman" pitchFamily="18" charset="0"/>
              </a:rPr>
              <a:t> entre 18 y 35 años</a:t>
            </a:r>
            <a:r>
              <a:rPr lang="es-SV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S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SV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 smtClean="0">
                <a:latin typeface="Times New Roman"/>
                <a:cs typeface="Times New Roman"/>
              </a:rPr>
              <a:t>Proceden </a:t>
            </a:r>
            <a:r>
              <a:rPr lang="es-SV" sz="2000" dirty="0">
                <a:latin typeface="Times New Roman"/>
                <a:cs typeface="Times New Roman"/>
              </a:rPr>
              <a:t>de los departamentos de San Salvador, San Miguel, Usulután, La Unión y La Libertad. </a:t>
            </a:r>
            <a:endParaRPr lang="es-SV" sz="20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>
                <a:latin typeface="Times New Roman"/>
                <a:cs typeface="Times New Roman"/>
              </a:rPr>
              <a:t>Con menores oportunidades de educación o escasa educación. </a:t>
            </a:r>
            <a:endParaRPr lang="es-SV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Desempleadas y madres jefas de hogar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SV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los países de destino suelen dedicarse al trabajo doméstico, de cuidado</a:t>
            </a:r>
            <a:r>
              <a:rPr lang="es-SV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servicios.</a:t>
            </a:r>
            <a:endParaRPr lang="es-SV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 smtClean="0">
                <a:latin typeface="Times New Roman"/>
                <a:cs typeface="Times New Roman"/>
              </a:rPr>
              <a:t>El ingreso promedio de las mujeres salvadoreñas que trabajan en los Estados Unidos es de  USD 400.00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s-SV" sz="2000" dirty="0" smtClean="0">
                <a:latin typeface="Times New Roman"/>
                <a:cs typeface="Times New Roman"/>
              </a:rPr>
              <a:t>Las mujeres contribuyen con envío de remesas a sus familiares con un 20% de sus salarios, frente a un 13% de los hombres. </a:t>
            </a:r>
          </a:p>
          <a:p>
            <a:endParaRPr lang="es-SV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955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1911</Words>
  <Application>Microsoft Macintosh PowerPoint</Application>
  <PresentationFormat>On-screen Show (4:3)</PresentationFormat>
  <Paragraphs>177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Documento</vt:lpstr>
      <vt:lpstr>PowerPoint Presentation</vt:lpstr>
      <vt:lpstr>Mujeres</vt:lpstr>
      <vt:lpstr>Mujeres</vt:lpstr>
      <vt:lpstr>Mujeres</vt:lpstr>
      <vt:lpstr> Número y ubicación de las mujeres salvadoreñas en el exterior. Estimación 2015 </vt:lpstr>
      <vt:lpstr>Motivos de la migración  de las mujeres salvadoreñas</vt:lpstr>
      <vt:lpstr> Factores que motivan a las mujeres a emigrar Año 2016 (DGME) </vt:lpstr>
      <vt:lpstr>Las que no logran llegar a su destino:  mujeres retornadas en el  2016</vt:lpstr>
      <vt:lpstr>Perfil de las mujeres migrantes salvadoreñas</vt:lpstr>
      <vt:lpstr>Problemas que enfrentan las mujeres migrantes en las diferentes fases del proceso migratorio </vt:lpstr>
      <vt:lpstr>PowerPoint Presentation</vt:lpstr>
      <vt:lpstr>PowerPoint Presentation</vt:lpstr>
      <vt:lpstr>El Salvador: apuesta por el tema de mujer tanto a nivel normativo como en políticas públicas</vt:lpstr>
      <vt:lpstr>Marco jurídico-legal nacional e internacional en materia de protección de los derechos humanos de las mujeres migrantes</vt:lpstr>
      <vt:lpstr>PowerPoint Presentation</vt:lpstr>
      <vt:lpstr>Instrumentos Nacionales</vt:lpstr>
      <vt:lpstr>Presidencia Pro Témpore de la CRM 2016-2017</vt:lpstr>
      <vt:lpstr> En ese sentido, se están ejecutando las siguientes acciones: </vt:lpstr>
      <vt:lpstr>PowerPoint Presentation</vt:lpstr>
      <vt:lpstr>Otras iniciativas como país: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Pgenero</dc:creator>
  <cp:lastModifiedBy>Yessenia Lozano</cp:lastModifiedBy>
  <cp:revision>119</cp:revision>
  <dcterms:created xsi:type="dcterms:W3CDTF">2017-09-14T21:57:15Z</dcterms:created>
  <dcterms:modified xsi:type="dcterms:W3CDTF">2017-09-19T10:27:14Z</dcterms:modified>
</cp:coreProperties>
</file>