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8" d="100"/>
          <a:sy n="48" d="100"/>
        </p:scale>
        <p:origin x="-540"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4895B594-53A5-464E-9E03-83A190B5EB0B}" type="datetimeFigureOut">
              <a:rPr lang="en-US" smtClean="0"/>
              <a:t>1/31/2017</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7F30E612-10BA-43C9-AC72-DD76F2EF6A32}" type="slidenum">
              <a:rPr lang="en-US" smtClean="0"/>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895B594-53A5-464E-9E03-83A190B5EB0B}" type="datetimeFigureOut">
              <a:rPr lang="en-US" smtClean="0"/>
              <a:t>1/31/2017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30E612-10BA-43C9-AC72-DD76F2EF6A32}"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895B594-53A5-464E-9E03-83A190B5EB0B}" type="datetimeFigureOut">
              <a:rPr lang="en-US" smtClean="0"/>
              <a:t>1/31/2017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30E612-10BA-43C9-AC72-DD76F2EF6A32}"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895B594-53A5-464E-9E03-83A190B5EB0B}" type="datetimeFigureOut">
              <a:rPr lang="en-US" smtClean="0"/>
              <a:t>1/31/2017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30E612-10BA-43C9-AC72-DD76F2EF6A3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4895B594-53A5-464E-9E03-83A190B5EB0B}" type="datetimeFigureOut">
              <a:rPr lang="en-US" smtClean="0"/>
              <a:t>1/31/2017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7F30E612-10BA-43C9-AC72-DD76F2EF6A32}"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895B594-53A5-464E-9E03-83A190B5EB0B}" type="datetimeFigureOut">
              <a:rPr lang="en-US" smtClean="0"/>
              <a:t>1/31/2017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30E612-10BA-43C9-AC72-DD76F2EF6A32}"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4895B594-53A5-464E-9E03-83A190B5EB0B}" type="datetimeFigureOut">
              <a:rPr lang="en-US" smtClean="0"/>
              <a:t>1/31/2017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F30E612-10BA-43C9-AC72-DD76F2EF6A32}"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895B594-53A5-464E-9E03-83A190B5EB0B}" type="datetimeFigureOut">
              <a:rPr lang="en-US" smtClean="0"/>
              <a:t>1/31/2017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F30E612-10BA-43C9-AC72-DD76F2EF6A32}"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95B594-53A5-464E-9E03-83A190B5EB0B}" type="datetimeFigureOut">
              <a:rPr lang="en-US" smtClean="0"/>
              <a:t>1/31/2017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F30E612-10BA-43C9-AC72-DD76F2EF6A3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895B594-53A5-464E-9E03-83A190B5EB0B}" type="datetimeFigureOut">
              <a:rPr lang="en-US" smtClean="0"/>
              <a:t>1/31/2017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30E612-10BA-43C9-AC72-DD76F2EF6A32}"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895B594-53A5-464E-9E03-83A190B5EB0B}" type="datetimeFigureOut">
              <a:rPr lang="en-US" smtClean="0"/>
              <a:t>1/31/2017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30E612-10BA-43C9-AC72-DD76F2EF6A32}"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4895B594-53A5-464E-9E03-83A190B5EB0B}" type="datetimeFigureOut">
              <a:rPr lang="en-US" smtClean="0"/>
              <a:t>1/31/2017</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7F30E612-10BA-43C9-AC72-DD76F2EF6A32}"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elizeFlag1.jpg"/>
          <p:cNvPicPr>
            <a:picLocks noChangeAspect="1"/>
          </p:cNvPicPr>
          <p:nvPr/>
        </p:nvPicPr>
        <p:blipFill>
          <a:blip r:embed="rId2" cstate="print">
            <a:lum contrast="-66000"/>
          </a:blip>
          <a:stretch>
            <a:fillRect/>
          </a:stretch>
        </p:blipFill>
        <p:spPr>
          <a:xfrm>
            <a:off x="381000" y="914400"/>
            <a:ext cx="8290560" cy="5181600"/>
          </a:xfrm>
          <a:prstGeom prst="rect">
            <a:avLst/>
          </a:prstGeom>
        </p:spPr>
      </p:pic>
      <p:sp>
        <p:nvSpPr>
          <p:cNvPr id="2" name="Title 1"/>
          <p:cNvSpPr>
            <a:spLocks noGrp="1"/>
          </p:cNvSpPr>
          <p:nvPr>
            <p:ph type="ctrTitle"/>
          </p:nvPr>
        </p:nvSpPr>
        <p:spPr/>
        <p:txBody>
          <a:bodyPr/>
          <a:lstStyle/>
          <a:p>
            <a:r>
              <a:rPr lang="en-US" dirty="0" smtClean="0">
                <a:solidFill>
                  <a:srgbClr val="FFC000"/>
                </a:solidFill>
              </a:rPr>
              <a:t>Belize Presentation</a:t>
            </a:r>
            <a:endParaRPr lang="en-US" dirty="0">
              <a:solidFill>
                <a:srgbClr val="FFC000"/>
              </a:solidFill>
            </a:endParaRPr>
          </a:p>
        </p:txBody>
      </p:sp>
      <p:sp>
        <p:nvSpPr>
          <p:cNvPr id="3" name="Subtitle 2"/>
          <p:cNvSpPr>
            <a:spLocks noGrp="1"/>
          </p:cNvSpPr>
          <p:nvPr>
            <p:ph type="subTitle" idx="1"/>
          </p:nvPr>
        </p:nvSpPr>
        <p:spPr/>
        <p:txBody>
          <a:bodyPr/>
          <a:lstStyle/>
          <a:p>
            <a:r>
              <a:rPr lang="en-US" dirty="0" smtClean="0">
                <a:solidFill>
                  <a:schemeClr val="bg1">
                    <a:lumMod val="95000"/>
                    <a:lumOff val="5000"/>
                  </a:schemeClr>
                </a:solidFill>
              </a:rPr>
              <a:t>Protecting Nationals Abroad Affected by Crisis</a:t>
            </a:r>
            <a:endParaRPr lang="en-US" dirty="0">
              <a:solidFill>
                <a:schemeClr val="bg1">
                  <a:lumMod val="95000"/>
                  <a:lumOff val="5000"/>
                </a:schemeClr>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250px-Coat_of_arms_of_Belize.svg.png"/>
          <p:cNvPicPr>
            <a:picLocks noChangeAspect="1"/>
          </p:cNvPicPr>
          <p:nvPr/>
        </p:nvPicPr>
        <p:blipFill>
          <a:blip r:embed="rId2" cstate="print">
            <a:lum contrast="-40000"/>
          </a:blip>
          <a:stretch>
            <a:fillRect/>
          </a:stretch>
        </p:blipFill>
        <p:spPr>
          <a:xfrm>
            <a:off x="2590800" y="1905000"/>
            <a:ext cx="4038600" cy="4038600"/>
          </a:xfrm>
          <a:prstGeom prst="rect">
            <a:avLst/>
          </a:prstGeom>
        </p:spPr>
      </p:pic>
      <p:sp>
        <p:nvSpPr>
          <p:cNvPr id="3" name="Title 2"/>
          <p:cNvSpPr>
            <a:spLocks noGrp="1"/>
          </p:cNvSpPr>
          <p:nvPr>
            <p:ph type="title"/>
          </p:nvPr>
        </p:nvSpPr>
        <p:spPr/>
        <p:txBody>
          <a:bodyPr>
            <a:normAutofit fontScale="90000"/>
          </a:bodyPr>
          <a:lstStyle/>
          <a:p>
            <a:r>
              <a:rPr lang="en-US" dirty="0" smtClean="0"/>
              <a:t>Stakeholders And Relevant Ministries</a:t>
            </a:r>
            <a:endParaRPr lang="en-US" dirty="0"/>
          </a:p>
        </p:txBody>
      </p:sp>
      <p:sp>
        <p:nvSpPr>
          <p:cNvPr id="2" name="Content Placeholder 1"/>
          <p:cNvSpPr>
            <a:spLocks noGrp="1"/>
          </p:cNvSpPr>
          <p:nvPr>
            <p:ph idx="1"/>
          </p:nvPr>
        </p:nvSpPr>
        <p:spPr/>
        <p:txBody>
          <a:bodyPr/>
          <a:lstStyle/>
          <a:p>
            <a:r>
              <a:rPr lang="en-US" dirty="0" smtClean="0">
                <a:solidFill>
                  <a:schemeClr val="bg1"/>
                </a:solidFill>
              </a:rPr>
              <a:t>Ministry of Foreign Affairs of Belize</a:t>
            </a:r>
          </a:p>
          <a:p>
            <a:r>
              <a:rPr lang="en-US" dirty="0" smtClean="0">
                <a:solidFill>
                  <a:schemeClr val="bg1"/>
                </a:solidFill>
              </a:rPr>
              <a:t>Belize’s Embassies Abroad</a:t>
            </a:r>
          </a:p>
          <a:p>
            <a:r>
              <a:rPr lang="en-US" dirty="0" smtClean="0">
                <a:solidFill>
                  <a:schemeClr val="bg1"/>
                </a:solidFill>
              </a:rPr>
              <a:t>Diaspora Desk Officers</a:t>
            </a:r>
          </a:p>
          <a:p>
            <a:r>
              <a:rPr lang="en-US" dirty="0" smtClean="0">
                <a:solidFill>
                  <a:schemeClr val="bg1"/>
                </a:solidFill>
              </a:rPr>
              <a:t>Immigration Department</a:t>
            </a:r>
          </a:p>
          <a:p>
            <a:r>
              <a:rPr lang="en-US" dirty="0" smtClean="0">
                <a:solidFill>
                  <a:schemeClr val="bg1"/>
                </a:solidFill>
              </a:rPr>
              <a:t>Vital Statistical Unit</a:t>
            </a:r>
            <a:endParaRPr lang="en-US" dirty="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250px-Coat_of_arms_of_Belize.svg.png"/>
          <p:cNvPicPr>
            <a:picLocks noChangeAspect="1"/>
          </p:cNvPicPr>
          <p:nvPr/>
        </p:nvPicPr>
        <p:blipFill>
          <a:blip r:embed="rId2" cstate="print">
            <a:lum contrast="-40000"/>
          </a:blip>
          <a:stretch>
            <a:fillRect/>
          </a:stretch>
        </p:blipFill>
        <p:spPr>
          <a:xfrm>
            <a:off x="2362200" y="1600200"/>
            <a:ext cx="4038600" cy="4038600"/>
          </a:xfrm>
          <a:prstGeom prst="rect">
            <a:avLst/>
          </a:prstGeom>
        </p:spPr>
      </p:pic>
      <p:sp>
        <p:nvSpPr>
          <p:cNvPr id="3" name="Title 2"/>
          <p:cNvSpPr>
            <a:spLocks noGrp="1"/>
          </p:cNvSpPr>
          <p:nvPr>
            <p:ph type="title"/>
          </p:nvPr>
        </p:nvSpPr>
        <p:spPr>
          <a:xfrm>
            <a:off x="533400" y="304800"/>
            <a:ext cx="8229600" cy="1143000"/>
          </a:xfrm>
        </p:spPr>
        <p:txBody>
          <a:bodyPr/>
          <a:lstStyle/>
          <a:p>
            <a:r>
              <a:rPr lang="en-US" dirty="0" smtClean="0"/>
              <a:t>Initiatives</a:t>
            </a:r>
            <a:endParaRPr lang="en-US" dirty="0"/>
          </a:p>
        </p:txBody>
      </p:sp>
      <p:sp>
        <p:nvSpPr>
          <p:cNvPr id="2" name="Content Placeholder 1"/>
          <p:cNvSpPr>
            <a:spLocks noGrp="1"/>
          </p:cNvSpPr>
          <p:nvPr>
            <p:ph idx="1"/>
          </p:nvPr>
        </p:nvSpPr>
        <p:spPr/>
        <p:txBody>
          <a:bodyPr/>
          <a:lstStyle/>
          <a:p>
            <a:r>
              <a:rPr lang="en-US" dirty="0" smtClean="0">
                <a:solidFill>
                  <a:schemeClr val="bg1"/>
                </a:solidFill>
              </a:rPr>
              <a:t>Programs designed to assist nationals of Belize</a:t>
            </a:r>
          </a:p>
          <a:p>
            <a:r>
              <a:rPr lang="en-US" dirty="0" smtClean="0">
                <a:solidFill>
                  <a:schemeClr val="bg1"/>
                </a:solidFill>
              </a:rPr>
              <a:t>Done via the Embassies that relay the information to the Ministry of Foreign Affairs</a:t>
            </a:r>
          </a:p>
          <a:p>
            <a:r>
              <a:rPr lang="en-US" dirty="0" smtClean="0">
                <a:solidFill>
                  <a:schemeClr val="bg1"/>
                </a:solidFill>
              </a:rPr>
              <a:t>The Ministry in turn provides the necessary data to the Immigration department in cases such as for the procurement of travel documents</a:t>
            </a:r>
          </a:p>
          <a:p>
            <a:r>
              <a:rPr lang="en-US" dirty="0" smtClean="0">
                <a:solidFill>
                  <a:schemeClr val="bg1"/>
                </a:solidFill>
              </a:rPr>
              <a:t>Belize also has a Diaspora program for the last 9 years.</a:t>
            </a:r>
            <a:endParaRPr lang="en-US" dirty="0">
              <a:solidFill>
                <a:schemeClr val="bg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250px-Coat_of_arms_of_Belize.svg.png"/>
          <p:cNvPicPr>
            <a:picLocks noChangeAspect="1"/>
          </p:cNvPicPr>
          <p:nvPr/>
        </p:nvPicPr>
        <p:blipFill>
          <a:blip r:embed="rId2" cstate="print">
            <a:lum contrast="-40000"/>
          </a:blip>
          <a:stretch>
            <a:fillRect/>
          </a:stretch>
        </p:blipFill>
        <p:spPr>
          <a:xfrm>
            <a:off x="2362200" y="1828800"/>
            <a:ext cx="4038600" cy="4038600"/>
          </a:xfrm>
          <a:prstGeom prst="rect">
            <a:avLst/>
          </a:prstGeom>
        </p:spPr>
      </p:pic>
      <p:sp>
        <p:nvSpPr>
          <p:cNvPr id="3" name="Title 2"/>
          <p:cNvSpPr>
            <a:spLocks noGrp="1"/>
          </p:cNvSpPr>
          <p:nvPr>
            <p:ph type="title"/>
          </p:nvPr>
        </p:nvSpPr>
        <p:spPr/>
        <p:txBody>
          <a:bodyPr/>
          <a:lstStyle/>
          <a:p>
            <a:r>
              <a:rPr lang="en-US" dirty="0" smtClean="0"/>
              <a:t>Diaspora Program</a:t>
            </a:r>
            <a:endParaRPr lang="en-US" dirty="0"/>
          </a:p>
        </p:txBody>
      </p:sp>
      <p:sp>
        <p:nvSpPr>
          <p:cNvPr id="2" name="Content Placeholder 1"/>
          <p:cNvSpPr>
            <a:spLocks noGrp="1"/>
          </p:cNvSpPr>
          <p:nvPr>
            <p:ph idx="1"/>
          </p:nvPr>
        </p:nvSpPr>
        <p:spPr/>
        <p:txBody>
          <a:bodyPr/>
          <a:lstStyle/>
          <a:p>
            <a:r>
              <a:rPr lang="en-US" dirty="0" smtClean="0">
                <a:solidFill>
                  <a:schemeClr val="bg1"/>
                </a:solidFill>
              </a:rPr>
              <a:t>Initiated approx. 9 years ago</a:t>
            </a:r>
          </a:p>
          <a:p>
            <a:r>
              <a:rPr lang="en-US" dirty="0" smtClean="0">
                <a:solidFill>
                  <a:schemeClr val="bg1"/>
                </a:solidFill>
              </a:rPr>
              <a:t>Coordinated between MFA and Immigration to gather information as well as assist nationals when needed</a:t>
            </a:r>
          </a:p>
          <a:p>
            <a:r>
              <a:rPr lang="en-US" dirty="0" smtClean="0">
                <a:solidFill>
                  <a:schemeClr val="bg1"/>
                </a:solidFill>
              </a:rPr>
              <a:t>Belizean communities exist all over the world but the largest can be found within the US</a:t>
            </a:r>
          </a:p>
          <a:p>
            <a:r>
              <a:rPr lang="en-US" dirty="0" smtClean="0">
                <a:solidFill>
                  <a:schemeClr val="bg1"/>
                </a:solidFill>
              </a:rPr>
              <a:t>Largest communities of Belizeans are found in New York, Los Angeles, Chicago, New Jersey, Connecticut, Florida and Texas.</a:t>
            </a:r>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250px-Coat_of_arms_of_Belize.svg.png"/>
          <p:cNvPicPr>
            <a:picLocks noChangeAspect="1"/>
          </p:cNvPicPr>
          <p:nvPr/>
        </p:nvPicPr>
        <p:blipFill>
          <a:blip r:embed="rId2" cstate="print">
            <a:lum contrast="-40000"/>
          </a:blip>
          <a:stretch>
            <a:fillRect/>
          </a:stretch>
        </p:blipFill>
        <p:spPr>
          <a:xfrm>
            <a:off x="2514600" y="1600200"/>
            <a:ext cx="4038600" cy="4038600"/>
          </a:xfrm>
          <a:prstGeom prst="rect">
            <a:avLst/>
          </a:prstGeom>
        </p:spPr>
      </p:pic>
      <p:sp>
        <p:nvSpPr>
          <p:cNvPr id="3" name="Title 2"/>
          <p:cNvSpPr>
            <a:spLocks noGrp="1"/>
          </p:cNvSpPr>
          <p:nvPr>
            <p:ph type="title"/>
          </p:nvPr>
        </p:nvSpPr>
        <p:spPr/>
        <p:txBody>
          <a:bodyPr/>
          <a:lstStyle/>
          <a:p>
            <a:r>
              <a:rPr lang="en-US" dirty="0" smtClean="0"/>
              <a:t>Methodology</a:t>
            </a:r>
            <a:endParaRPr lang="en-US" dirty="0"/>
          </a:p>
        </p:txBody>
      </p:sp>
      <p:sp>
        <p:nvSpPr>
          <p:cNvPr id="2" name="Content Placeholder 1"/>
          <p:cNvSpPr>
            <a:spLocks noGrp="1"/>
          </p:cNvSpPr>
          <p:nvPr>
            <p:ph idx="1"/>
          </p:nvPr>
        </p:nvSpPr>
        <p:spPr/>
        <p:txBody>
          <a:bodyPr/>
          <a:lstStyle/>
          <a:p>
            <a:r>
              <a:rPr lang="en-US" dirty="0" smtClean="0">
                <a:solidFill>
                  <a:schemeClr val="bg1"/>
                </a:solidFill>
              </a:rPr>
              <a:t>All Embassies and Consular Officers are charged with the following responsibilities:</a:t>
            </a:r>
          </a:p>
          <a:p>
            <a:r>
              <a:rPr lang="en-US" dirty="0" smtClean="0">
                <a:solidFill>
                  <a:schemeClr val="bg1"/>
                </a:solidFill>
              </a:rPr>
              <a:t>Register Belizean nationals via personal data such as address, marital status, name of spouse, occupation, contact information, etc.</a:t>
            </a:r>
          </a:p>
          <a:p>
            <a:r>
              <a:rPr lang="en-US" dirty="0" smtClean="0">
                <a:solidFill>
                  <a:schemeClr val="bg1"/>
                </a:solidFill>
              </a:rPr>
              <a:t>Data is then stored within the Embassies for future reference and stared with the relevant Ministries in Belize.</a:t>
            </a:r>
            <a:endParaRPr lang="en-US" dirty="0">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250px-Coat_of_arms_of_Belize.svg.png"/>
          <p:cNvPicPr>
            <a:picLocks noChangeAspect="1"/>
          </p:cNvPicPr>
          <p:nvPr/>
        </p:nvPicPr>
        <p:blipFill>
          <a:blip r:embed="rId2" cstate="print">
            <a:lum contrast="-40000"/>
          </a:blip>
          <a:stretch>
            <a:fillRect/>
          </a:stretch>
        </p:blipFill>
        <p:spPr>
          <a:xfrm>
            <a:off x="2209800" y="1752600"/>
            <a:ext cx="4038600" cy="4038600"/>
          </a:xfrm>
          <a:prstGeom prst="rect">
            <a:avLst/>
          </a:prstGeom>
        </p:spPr>
      </p:pic>
      <p:sp>
        <p:nvSpPr>
          <p:cNvPr id="3" name="Title 2"/>
          <p:cNvSpPr>
            <a:spLocks noGrp="1"/>
          </p:cNvSpPr>
          <p:nvPr>
            <p:ph type="title"/>
          </p:nvPr>
        </p:nvSpPr>
        <p:spPr/>
        <p:txBody>
          <a:bodyPr/>
          <a:lstStyle/>
          <a:p>
            <a:r>
              <a:rPr lang="en-US" dirty="0" smtClean="0"/>
              <a:t>Purpose</a:t>
            </a:r>
            <a:endParaRPr lang="en-US" dirty="0"/>
          </a:p>
        </p:txBody>
      </p:sp>
      <p:sp>
        <p:nvSpPr>
          <p:cNvPr id="2" name="Content Placeholder 1"/>
          <p:cNvSpPr>
            <a:spLocks noGrp="1"/>
          </p:cNvSpPr>
          <p:nvPr>
            <p:ph idx="1"/>
          </p:nvPr>
        </p:nvSpPr>
        <p:spPr/>
        <p:txBody>
          <a:bodyPr>
            <a:normAutofit fontScale="92500" lnSpcReduction="10000"/>
          </a:bodyPr>
          <a:lstStyle/>
          <a:p>
            <a:r>
              <a:rPr lang="en-US" dirty="0" smtClean="0">
                <a:solidFill>
                  <a:schemeClr val="bg1"/>
                </a:solidFill>
              </a:rPr>
              <a:t>Used primarily for two purposes:</a:t>
            </a:r>
          </a:p>
          <a:p>
            <a:r>
              <a:rPr lang="en-US" dirty="0" smtClean="0">
                <a:solidFill>
                  <a:schemeClr val="bg1"/>
                </a:solidFill>
              </a:rPr>
              <a:t>Change in policy of the host country that affects immigration status or in regularizing status.</a:t>
            </a:r>
          </a:p>
          <a:p>
            <a:r>
              <a:rPr lang="en-US" dirty="0" smtClean="0">
                <a:solidFill>
                  <a:schemeClr val="bg1"/>
                </a:solidFill>
              </a:rPr>
              <a:t>To be able to provide legal assistance in case a Belizean is in problems and to ensure their human rights are respected and that they are being treated with respect and dignity</a:t>
            </a:r>
          </a:p>
          <a:p>
            <a:r>
              <a:rPr lang="en-US" dirty="0" smtClean="0">
                <a:solidFill>
                  <a:schemeClr val="bg1"/>
                </a:solidFill>
              </a:rPr>
              <a:t>Recently, this information has been used to tap into expertise that may provide pro bono assistance in social, medical, and youth programs.</a:t>
            </a:r>
          </a:p>
          <a:p>
            <a:r>
              <a:rPr lang="en-US" dirty="0" smtClean="0">
                <a:solidFill>
                  <a:schemeClr val="bg1"/>
                </a:solidFill>
              </a:rPr>
              <a:t>Part of the Diaspora Initiate</a:t>
            </a:r>
            <a:endParaRPr lang="en-US" dirty="0">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250px-Coat_of_arms_of_Belize.svg.png"/>
          <p:cNvPicPr>
            <a:picLocks noChangeAspect="1"/>
          </p:cNvPicPr>
          <p:nvPr/>
        </p:nvPicPr>
        <p:blipFill>
          <a:blip r:embed="rId2" cstate="print">
            <a:lum contrast="-40000"/>
          </a:blip>
          <a:stretch>
            <a:fillRect/>
          </a:stretch>
        </p:blipFill>
        <p:spPr>
          <a:xfrm>
            <a:off x="2438400" y="1828800"/>
            <a:ext cx="4038600" cy="4038600"/>
          </a:xfrm>
          <a:prstGeom prst="rect">
            <a:avLst/>
          </a:prstGeom>
        </p:spPr>
      </p:pic>
      <p:sp>
        <p:nvSpPr>
          <p:cNvPr id="3" name="Title 2"/>
          <p:cNvSpPr>
            <a:spLocks noGrp="1"/>
          </p:cNvSpPr>
          <p:nvPr>
            <p:ph type="title"/>
          </p:nvPr>
        </p:nvSpPr>
        <p:spPr/>
        <p:txBody>
          <a:bodyPr/>
          <a:lstStyle/>
          <a:p>
            <a:r>
              <a:rPr lang="en-US" dirty="0" smtClean="0"/>
              <a:t>Purpose</a:t>
            </a:r>
            <a:endParaRPr lang="en-US" dirty="0"/>
          </a:p>
        </p:txBody>
      </p:sp>
      <p:sp>
        <p:nvSpPr>
          <p:cNvPr id="2" name="Content Placeholder 1"/>
          <p:cNvSpPr>
            <a:spLocks noGrp="1"/>
          </p:cNvSpPr>
          <p:nvPr>
            <p:ph idx="1"/>
          </p:nvPr>
        </p:nvSpPr>
        <p:spPr/>
        <p:txBody>
          <a:bodyPr/>
          <a:lstStyle/>
          <a:p>
            <a:r>
              <a:rPr lang="en-US" dirty="0" smtClean="0">
                <a:solidFill>
                  <a:schemeClr val="bg1"/>
                </a:solidFill>
              </a:rPr>
              <a:t>In case of a natural disaster, the Embassies and Consulates can contact all Belizean nationals and be able to provide information to family members as well as be able to assist in the event of material loss or sustained injuries during the disaster</a:t>
            </a:r>
            <a:endParaRPr lang="en-US" dirty="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250px-Coat_of_arms_of_Belize.svg.png"/>
          <p:cNvPicPr>
            <a:picLocks noChangeAspect="1"/>
          </p:cNvPicPr>
          <p:nvPr/>
        </p:nvPicPr>
        <p:blipFill>
          <a:blip r:embed="rId2" cstate="print">
            <a:lum contrast="-40000"/>
          </a:blip>
          <a:stretch>
            <a:fillRect/>
          </a:stretch>
        </p:blipFill>
        <p:spPr>
          <a:xfrm>
            <a:off x="2438400" y="1905000"/>
            <a:ext cx="4038600" cy="4038600"/>
          </a:xfrm>
          <a:prstGeom prst="rect">
            <a:avLst/>
          </a:prstGeom>
        </p:spPr>
      </p:pic>
      <p:sp>
        <p:nvSpPr>
          <p:cNvPr id="3" name="Title 2"/>
          <p:cNvSpPr>
            <a:spLocks noGrp="1"/>
          </p:cNvSpPr>
          <p:nvPr>
            <p:ph type="title"/>
          </p:nvPr>
        </p:nvSpPr>
        <p:spPr/>
        <p:txBody>
          <a:bodyPr/>
          <a:lstStyle/>
          <a:p>
            <a:r>
              <a:rPr lang="en-US" dirty="0" smtClean="0"/>
              <a:t>Conclusion</a:t>
            </a:r>
            <a:endParaRPr lang="en-US" dirty="0"/>
          </a:p>
        </p:txBody>
      </p:sp>
      <p:sp>
        <p:nvSpPr>
          <p:cNvPr id="2" name="Content Placeholder 1"/>
          <p:cNvSpPr>
            <a:spLocks noGrp="1"/>
          </p:cNvSpPr>
          <p:nvPr>
            <p:ph idx="1"/>
          </p:nvPr>
        </p:nvSpPr>
        <p:spPr/>
        <p:txBody>
          <a:bodyPr/>
          <a:lstStyle/>
          <a:p>
            <a:r>
              <a:rPr lang="en-US" dirty="0" smtClean="0">
                <a:solidFill>
                  <a:schemeClr val="bg1"/>
                </a:solidFill>
              </a:rPr>
              <a:t>With limited resources available to Belize, the country tries to continue to provide and collect the necessary information to provide adequate services to them</a:t>
            </a:r>
          </a:p>
          <a:p>
            <a:r>
              <a:rPr lang="en-US" dirty="0" smtClean="0">
                <a:solidFill>
                  <a:schemeClr val="bg1"/>
                </a:solidFill>
              </a:rPr>
              <a:t>Even though Belize is small, in situations like these it becomes an asset</a:t>
            </a:r>
          </a:p>
          <a:p>
            <a:r>
              <a:rPr lang="en-US" dirty="0" smtClean="0">
                <a:solidFill>
                  <a:schemeClr val="bg1"/>
                </a:solidFill>
              </a:rPr>
              <a:t>Delegation: Mr. Horace Guzman and Ms. Ruby Gutierrez – Immigration Department</a:t>
            </a:r>
          </a:p>
          <a:p>
            <a:r>
              <a:rPr lang="en-US" dirty="0" smtClean="0">
                <a:solidFill>
                  <a:schemeClr val="bg1"/>
                </a:solidFill>
              </a:rPr>
              <a:t>Luis Enrique Verde- Ministry of Foreign Affairs</a:t>
            </a:r>
            <a:endParaRPr lang="en-US" dirty="0">
              <a:solidFill>
                <a:schemeClr val="bg1"/>
              </a:solidFill>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60</TotalTime>
  <Words>396</Words>
  <Application>Microsoft Office PowerPoint</Application>
  <PresentationFormat>On-screen Show (4:3)</PresentationFormat>
  <Paragraphs>35</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Apex</vt:lpstr>
      <vt:lpstr>Belize Presentation</vt:lpstr>
      <vt:lpstr>Stakeholders And Relevant Ministries</vt:lpstr>
      <vt:lpstr>Initiatives</vt:lpstr>
      <vt:lpstr>Diaspora Program</vt:lpstr>
      <vt:lpstr>Methodology</vt:lpstr>
      <vt:lpstr>Purpose</vt:lpstr>
      <vt:lpstr>Purpose</vt:lpstr>
      <vt:lpstr>Conclusion</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Belize Presentation</dc:title>
  <dc:creator>horace</dc:creator>
  <cp:lastModifiedBy>horace</cp:lastModifiedBy>
  <cp:revision>3</cp:revision>
  <dcterms:created xsi:type="dcterms:W3CDTF">2017-02-01T01:56:41Z</dcterms:created>
  <dcterms:modified xsi:type="dcterms:W3CDTF">2017-02-01T02:57:00Z</dcterms:modified>
</cp:coreProperties>
</file>