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2" r:id="rId7"/>
    <p:sldId id="260" r:id="rId8"/>
    <p:sldId id="263" r:id="rId9"/>
    <p:sldId id="265" r:id="rId10"/>
    <p:sldId id="264" r:id="rId11"/>
  </p:sldIdLst>
  <p:sldSz cx="12192000" cy="6858000"/>
  <p:notesSz cx="6858000" cy="9144000"/>
  <p:defaultTextStyle>
    <a:defPPr>
      <a:defRPr lang="es-G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-72" y="-8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G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GT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DFEBA-659A-4665-BA5C-F7A0A98B6241}" type="datetimeFigureOut">
              <a:rPr lang="es-GT" smtClean="0"/>
              <a:t>13/02/2017</a:t>
            </a:fld>
            <a:endParaRPr lang="es-GT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1F11B-D032-44D0-91BA-4C096C535D34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674965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GT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GT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DFEBA-659A-4665-BA5C-F7A0A98B6241}" type="datetimeFigureOut">
              <a:rPr lang="es-GT" smtClean="0"/>
              <a:t>13/02/2017</a:t>
            </a:fld>
            <a:endParaRPr lang="es-GT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1F11B-D032-44D0-91BA-4C096C535D34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822673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GT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GT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DFEBA-659A-4665-BA5C-F7A0A98B6241}" type="datetimeFigureOut">
              <a:rPr lang="es-GT" smtClean="0"/>
              <a:t>13/02/2017</a:t>
            </a:fld>
            <a:endParaRPr lang="es-GT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1F11B-D032-44D0-91BA-4C096C535D34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665245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GT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GT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DFEBA-659A-4665-BA5C-F7A0A98B6241}" type="datetimeFigureOut">
              <a:rPr lang="es-GT" smtClean="0"/>
              <a:t>13/02/2017</a:t>
            </a:fld>
            <a:endParaRPr lang="es-GT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1F11B-D032-44D0-91BA-4C096C535D34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544667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GT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DFEBA-659A-4665-BA5C-F7A0A98B6241}" type="datetimeFigureOut">
              <a:rPr lang="es-GT" smtClean="0"/>
              <a:t>13/02/2017</a:t>
            </a:fld>
            <a:endParaRPr lang="es-GT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1F11B-D032-44D0-91BA-4C096C535D34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863411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GT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GT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GT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DFEBA-659A-4665-BA5C-F7A0A98B6241}" type="datetimeFigureOut">
              <a:rPr lang="es-GT" smtClean="0"/>
              <a:t>13/02/2017</a:t>
            </a:fld>
            <a:endParaRPr lang="es-GT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1F11B-D032-44D0-91BA-4C096C535D34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66861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GT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GT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GT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DFEBA-659A-4665-BA5C-F7A0A98B6241}" type="datetimeFigureOut">
              <a:rPr lang="es-GT" smtClean="0"/>
              <a:t>13/02/2017</a:t>
            </a:fld>
            <a:endParaRPr lang="es-GT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1F11B-D032-44D0-91BA-4C096C535D34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289605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GT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DFEBA-659A-4665-BA5C-F7A0A98B6241}" type="datetimeFigureOut">
              <a:rPr lang="es-GT" smtClean="0"/>
              <a:t>13/02/2017</a:t>
            </a:fld>
            <a:endParaRPr lang="es-GT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1F11B-D032-44D0-91BA-4C096C535D34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923762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DFEBA-659A-4665-BA5C-F7A0A98B6241}" type="datetimeFigureOut">
              <a:rPr lang="es-GT" smtClean="0"/>
              <a:t>13/02/2017</a:t>
            </a:fld>
            <a:endParaRPr lang="es-GT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1F11B-D032-44D0-91BA-4C096C535D34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117230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GT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GT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DFEBA-659A-4665-BA5C-F7A0A98B6241}" type="datetimeFigureOut">
              <a:rPr lang="es-GT" smtClean="0"/>
              <a:t>13/02/2017</a:t>
            </a:fld>
            <a:endParaRPr lang="es-GT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1F11B-D032-44D0-91BA-4C096C535D34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045256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GT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GT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DFEBA-659A-4665-BA5C-F7A0A98B6241}" type="datetimeFigureOut">
              <a:rPr lang="es-GT" smtClean="0"/>
              <a:t>13/02/2017</a:t>
            </a:fld>
            <a:endParaRPr lang="es-GT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1F11B-D032-44D0-91BA-4C096C535D34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960768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GT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GT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CDFEBA-659A-4665-BA5C-F7A0A98B6241}" type="datetimeFigureOut">
              <a:rPr lang="es-GT" smtClean="0"/>
              <a:t>13/02/2017</a:t>
            </a:fld>
            <a:endParaRPr lang="es-GT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GT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51F11B-D032-44D0-91BA-4C096C535D34}" type="slidenum">
              <a:rPr lang="es-GT" smtClean="0"/>
              <a:t>‹#›</a:t>
            </a:fld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143360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G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2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4327" y="1155264"/>
            <a:ext cx="7899526" cy="4163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03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GT" b="1" dirty="0" smtClean="0">
                <a:latin typeface="Century Gothic" panose="020B0502020202020204" pitchFamily="34" charset="0"/>
              </a:rPr>
              <a:t> MINEX-OIM</a:t>
            </a:r>
            <a:endParaRPr lang="es-GT" b="1" dirty="0">
              <a:latin typeface="Century Gothic" panose="020B0502020202020204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GT" sz="2400" b="1" dirty="0" smtClean="0">
                <a:latin typeface="Century Gothic" panose="020B0502020202020204" pitchFamily="34" charset="0"/>
              </a:rPr>
              <a:t>Kits de emergencia consular</a:t>
            </a:r>
            <a:r>
              <a:rPr lang="es-GT" sz="2400" dirty="0" smtClean="0">
                <a:latin typeface="Century Gothic" panose="020B0502020202020204" pitchFamily="34" charset="0"/>
              </a:rPr>
              <a:t>, el cual constará de mochila, casco, linterna, </a:t>
            </a:r>
            <a:r>
              <a:rPr lang="es-GT" sz="2400" dirty="0" err="1" smtClean="0">
                <a:latin typeface="Century Gothic" panose="020B0502020202020204" pitchFamily="34" charset="0"/>
              </a:rPr>
              <a:t>chumpa</a:t>
            </a:r>
            <a:r>
              <a:rPr lang="es-GT" sz="2400" dirty="0" smtClean="0">
                <a:latin typeface="Century Gothic" panose="020B0502020202020204" pitchFamily="34" charset="0"/>
              </a:rPr>
              <a:t> impermeable, chaleco con </a:t>
            </a:r>
            <a:r>
              <a:rPr lang="es-GT" sz="2400" dirty="0" err="1" smtClean="0">
                <a:latin typeface="Century Gothic" panose="020B0502020202020204" pitchFamily="34" charset="0"/>
              </a:rPr>
              <a:t>reflectivos</a:t>
            </a:r>
            <a:r>
              <a:rPr lang="es-GT" sz="2400" dirty="0" smtClean="0">
                <a:latin typeface="Century Gothic" panose="020B0502020202020204" pitchFamily="34" charset="0"/>
              </a:rPr>
              <a:t>, botiquín de emergencia y caja de seguridad con sellos y documentación.</a:t>
            </a:r>
          </a:p>
          <a:p>
            <a:pPr marL="0" indent="0" algn="just">
              <a:buNone/>
            </a:pPr>
            <a:endParaRPr lang="es-GT" sz="2400" dirty="0" smtClean="0">
              <a:latin typeface="Century Gothic" panose="020B0502020202020204" pitchFamily="34" charset="0"/>
            </a:endParaRPr>
          </a:p>
          <a:p>
            <a:r>
              <a:rPr lang="es-GT" sz="2400" b="1" dirty="0" smtClean="0">
                <a:latin typeface="Century Gothic" panose="020B0502020202020204" pitchFamily="34" charset="0"/>
              </a:rPr>
              <a:t>E-LEARNING</a:t>
            </a:r>
            <a:r>
              <a:rPr lang="es-GT" sz="2400" dirty="0" smtClean="0">
                <a:latin typeface="Century Gothic" panose="020B0502020202020204" pitchFamily="34" charset="0"/>
              </a:rPr>
              <a:t>, capacitación a la Red Consular guatemalteca sobre acciones en caso de emergencia. </a:t>
            </a:r>
          </a:p>
          <a:p>
            <a:pPr marL="0" indent="0">
              <a:buNone/>
            </a:pPr>
            <a:endParaRPr lang="es-GT" sz="2400" dirty="0" smtClean="0">
              <a:latin typeface="Century Gothic" panose="020B0502020202020204" pitchFamily="34" charset="0"/>
            </a:endParaRPr>
          </a:p>
          <a:p>
            <a:r>
              <a:rPr lang="es-GT" sz="2400" b="1" dirty="0" smtClean="0">
                <a:latin typeface="Century Gothic" panose="020B0502020202020204" pitchFamily="34" charset="0"/>
              </a:rPr>
              <a:t>SIRAC, </a:t>
            </a:r>
            <a:r>
              <a:rPr lang="es-GT" sz="2400" dirty="0" smtClean="0">
                <a:latin typeface="Century Gothic" panose="020B0502020202020204" pitchFamily="34" charset="0"/>
              </a:rPr>
              <a:t>base de datos de guatemaltecos en el exterior.</a:t>
            </a:r>
            <a:endParaRPr lang="es-GT" sz="2400" b="1" dirty="0" smtClean="0">
              <a:latin typeface="Century Gothic" panose="020B0502020202020204" pitchFamily="34" charset="0"/>
            </a:endParaRPr>
          </a:p>
          <a:p>
            <a:endParaRPr lang="es-GT" sz="2400" dirty="0" smtClean="0"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s-GT" sz="2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667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197735"/>
            <a:ext cx="10515600" cy="4979228"/>
          </a:xfrm>
        </p:spPr>
        <p:txBody>
          <a:bodyPr/>
          <a:lstStyle/>
          <a:p>
            <a:pPr marL="0" indent="0" algn="just">
              <a:buNone/>
            </a:pPr>
            <a:r>
              <a:rPr lang="es-GT" dirty="0" smtClean="0"/>
              <a:t>El Estado </a:t>
            </a:r>
            <a:r>
              <a:rPr lang="es-GT" dirty="0"/>
              <a:t>de Guatemala en el marco del contexto internacional y a las necesidades de la población guatemalteca en el </a:t>
            </a:r>
            <a:r>
              <a:rPr lang="es-GT" dirty="0" smtClean="0"/>
              <a:t>exterior, está comprometido con la asistencia y protección de sus connacionales indistintamente de su estatus migratorio.</a:t>
            </a:r>
          </a:p>
          <a:p>
            <a:pPr marL="0" indent="0" algn="just">
              <a:buNone/>
            </a:pPr>
            <a:endParaRPr lang="es-GT" dirty="0" smtClean="0"/>
          </a:p>
          <a:p>
            <a:pPr marL="0" indent="0" algn="just">
              <a:buNone/>
            </a:pPr>
            <a:endParaRPr lang="es-GT" dirty="0"/>
          </a:p>
          <a:p>
            <a:pPr marL="0" indent="0" algn="just">
              <a:buNone/>
            </a:pPr>
            <a:r>
              <a:rPr lang="es-GT" dirty="0" smtClean="0"/>
              <a:t>Por ello, es importante para la toma de decisiones y para brindar una adecuada atención y protección, conocer la ubicación y  las necesidades de los guatemaltecos a través del acercamiento de la Red Consular.</a:t>
            </a:r>
            <a:endParaRPr lang="es-GT" dirty="0"/>
          </a:p>
        </p:txBody>
      </p:sp>
    </p:spTree>
    <p:extLst>
      <p:ext uri="{BB962C8B-B14F-4D97-AF65-F5344CB8AC3E}">
        <p14:creationId xmlns:p14="http://schemas.microsoft.com/office/powerpoint/2010/main" val="127885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belteton\AppData\Local\Microsoft\Windows\Temporary Internet Files\Content.Outlook\QTNS30AK\datos de poblacion-0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140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85248" y="1211925"/>
            <a:ext cx="7344816" cy="5372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838200" y="262093"/>
            <a:ext cx="10515600" cy="1325563"/>
          </a:xfrm>
        </p:spPr>
        <p:txBody>
          <a:bodyPr>
            <a:noAutofit/>
          </a:bodyPr>
          <a:lstStyle/>
          <a:p>
            <a:pPr algn="r"/>
            <a:r>
              <a:rPr lang="es-MX" sz="3600" dirty="0" smtClean="0"/>
              <a:t>Circunscripción actual en Estados Unidos de América</a:t>
            </a:r>
            <a:endParaRPr lang="es-GT" sz="3600" dirty="0"/>
          </a:p>
        </p:txBody>
      </p:sp>
    </p:spTree>
    <p:extLst>
      <p:ext uri="{BB962C8B-B14F-4D97-AF65-F5344CB8AC3E}">
        <p14:creationId xmlns:p14="http://schemas.microsoft.com/office/powerpoint/2010/main" val="3006384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5 Grupo"/>
          <p:cNvGrpSpPr/>
          <p:nvPr/>
        </p:nvGrpSpPr>
        <p:grpSpPr>
          <a:xfrm>
            <a:off x="1146231" y="165320"/>
            <a:ext cx="9267825" cy="6527360"/>
            <a:chOff x="0" y="165320"/>
            <a:chExt cx="9267825" cy="6527360"/>
          </a:xfrm>
        </p:grpSpPr>
        <p:pic>
          <p:nvPicPr>
            <p:cNvPr id="6" name="6 Imagen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65320"/>
              <a:ext cx="9144000" cy="6527360"/>
            </a:xfrm>
            <a:prstGeom prst="rect">
              <a:avLst/>
            </a:prstGeom>
          </p:spPr>
        </p:pic>
        <p:sp>
          <p:nvSpPr>
            <p:cNvPr id="7" name="7 CuadroTexto"/>
            <p:cNvSpPr txBox="1"/>
            <p:nvPr/>
          </p:nvSpPr>
          <p:spPr>
            <a:xfrm>
              <a:off x="476250" y="3398936"/>
              <a:ext cx="885825" cy="200055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s-ES" sz="700" dirty="0" smtClean="0">
                  <a:latin typeface="Century Gothic" panose="020B0502020202020204" pitchFamily="34" charset="0"/>
                </a:rPr>
                <a:t>Los Ángeles, CA</a:t>
              </a:r>
              <a:endParaRPr lang="es-ES" sz="600" dirty="0">
                <a:latin typeface="Century Gothic" panose="020B0502020202020204" pitchFamily="34" charset="0"/>
              </a:endParaRPr>
            </a:p>
          </p:txBody>
        </p:sp>
        <p:sp>
          <p:nvSpPr>
            <p:cNvPr id="8" name="8 CuadroTexto"/>
            <p:cNvSpPr txBox="1"/>
            <p:nvPr/>
          </p:nvSpPr>
          <p:spPr>
            <a:xfrm>
              <a:off x="30956" y="3976076"/>
              <a:ext cx="1035842" cy="200055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s-ES" sz="700" dirty="0" smtClean="0">
                  <a:latin typeface="Century Gothic" panose="020B0502020202020204" pitchFamily="34" charset="0"/>
                </a:rPr>
                <a:t>San Bernardino, CA</a:t>
              </a:r>
              <a:endParaRPr lang="es-ES" sz="600" dirty="0">
                <a:latin typeface="Century Gothic" panose="020B0502020202020204" pitchFamily="34" charset="0"/>
              </a:endParaRPr>
            </a:p>
          </p:txBody>
        </p:sp>
        <p:sp>
          <p:nvSpPr>
            <p:cNvPr id="9" name="9 CuadroTexto"/>
            <p:cNvSpPr txBox="1"/>
            <p:nvPr/>
          </p:nvSpPr>
          <p:spPr>
            <a:xfrm>
              <a:off x="1256109" y="3788313"/>
              <a:ext cx="726281" cy="200055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s-ES" sz="700" dirty="0" smtClean="0">
                  <a:latin typeface="Century Gothic" panose="020B0502020202020204" pitchFamily="34" charset="0"/>
                </a:rPr>
                <a:t>Phoenix, AZ</a:t>
              </a:r>
              <a:endParaRPr lang="es-ES" sz="600" dirty="0">
                <a:latin typeface="Century Gothic" panose="020B0502020202020204" pitchFamily="34" charset="0"/>
              </a:endParaRPr>
            </a:p>
          </p:txBody>
        </p:sp>
        <p:sp>
          <p:nvSpPr>
            <p:cNvPr id="10" name="10 CuadroTexto"/>
            <p:cNvSpPr txBox="1"/>
            <p:nvPr/>
          </p:nvSpPr>
          <p:spPr>
            <a:xfrm>
              <a:off x="1599009" y="4390900"/>
              <a:ext cx="726281" cy="200055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s-ES" sz="700" dirty="0" smtClean="0">
                  <a:latin typeface="Century Gothic" panose="020B0502020202020204" pitchFamily="34" charset="0"/>
                </a:rPr>
                <a:t>Tucson, AZ</a:t>
              </a:r>
              <a:endParaRPr lang="es-ES" sz="600" dirty="0">
                <a:latin typeface="Century Gothic" panose="020B0502020202020204" pitchFamily="34" charset="0"/>
              </a:endParaRPr>
            </a:p>
          </p:txBody>
        </p:sp>
        <p:sp>
          <p:nvSpPr>
            <p:cNvPr id="11" name="11 CuadroTexto"/>
            <p:cNvSpPr txBox="1"/>
            <p:nvPr/>
          </p:nvSpPr>
          <p:spPr>
            <a:xfrm>
              <a:off x="1028698" y="997703"/>
              <a:ext cx="726281" cy="200055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s-ES" sz="700" dirty="0" smtClean="0">
                  <a:latin typeface="Century Gothic" panose="020B0502020202020204" pitchFamily="34" charset="0"/>
                </a:rPr>
                <a:t>Seattle, WA</a:t>
              </a:r>
              <a:endParaRPr lang="es-ES" sz="600" dirty="0">
                <a:latin typeface="Century Gothic" panose="020B0502020202020204" pitchFamily="34" charset="0"/>
              </a:endParaRPr>
            </a:p>
          </p:txBody>
        </p:sp>
        <p:sp>
          <p:nvSpPr>
            <p:cNvPr id="12" name="12 CuadroTexto"/>
            <p:cNvSpPr txBox="1"/>
            <p:nvPr/>
          </p:nvSpPr>
          <p:spPr>
            <a:xfrm>
              <a:off x="2759869" y="3226494"/>
              <a:ext cx="726281" cy="200055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s-ES" sz="700" dirty="0" smtClean="0">
                  <a:latin typeface="Century Gothic" panose="020B0502020202020204" pitchFamily="34" charset="0"/>
                </a:rPr>
                <a:t>Denver, CO</a:t>
              </a:r>
              <a:endParaRPr lang="es-ES" sz="600" dirty="0">
                <a:latin typeface="Century Gothic" panose="020B0502020202020204" pitchFamily="34" charset="0"/>
              </a:endParaRPr>
            </a:p>
          </p:txBody>
        </p:sp>
        <p:sp>
          <p:nvSpPr>
            <p:cNvPr id="13" name="13 CuadroTexto"/>
            <p:cNvSpPr txBox="1"/>
            <p:nvPr/>
          </p:nvSpPr>
          <p:spPr>
            <a:xfrm>
              <a:off x="3960019" y="4069471"/>
              <a:ext cx="1040606" cy="200055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s-ES" sz="700" dirty="0" smtClean="0">
                  <a:latin typeface="Century Gothic" panose="020B0502020202020204" pitchFamily="34" charset="0"/>
                </a:rPr>
                <a:t>Oklahoma City, OK</a:t>
              </a:r>
              <a:endParaRPr lang="es-ES" sz="600" dirty="0">
                <a:latin typeface="Century Gothic" panose="020B0502020202020204" pitchFamily="34" charset="0"/>
              </a:endParaRPr>
            </a:p>
          </p:txBody>
        </p:sp>
        <p:sp>
          <p:nvSpPr>
            <p:cNvPr id="14" name="14 CuadroTexto"/>
            <p:cNvSpPr txBox="1"/>
            <p:nvPr/>
          </p:nvSpPr>
          <p:spPr>
            <a:xfrm>
              <a:off x="5442340" y="2804596"/>
              <a:ext cx="726281" cy="200055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s-ES" sz="700" dirty="0" smtClean="0">
                  <a:latin typeface="Century Gothic" panose="020B0502020202020204" pitchFamily="34" charset="0"/>
                </a:rPr>
                <a:t>Chicago, IL</a:t>
              </a:r>
              <a:endParaRPr lang="es-ES" sz="600" dirty="0">
                <a:latin typeface="Century Gothic" panose="020B0502020202020204" pitchFamily="34" charset="0"/>
              </a:endParaRPr>
            </a:p>
          </p:txBody>
        </p:sp>
        <p:sp>
          <p:nvSpPr>
            <p:cNvPr id="15" name="15 CuadroTexto"/>
            <p:cNvSpPr txBox="1"/>
            <p:nvPr/>
          </p:nvSpPr>
          <p:spPr>
            <a:xfrm>
              <a:off x="3162300" y="5381499"/>
              <a:ext cx="647700" cy="200055"/>
            </a:xfrm>
            <a:prstGeom prst="rect">
              <a:avLst/>
            </a:prstGeom>
            <a:noFill/>
            <a:ln w="31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s-ES" sz="700" dirty="0" smtClean="0">
                  <a:latin typeface="Century Gothic" panose="020B0502020202020204" pitchFamily="34" charset="0"/>
                </a:rPr>
                <a:t>Del Rio, TX</a:t>
              </a:r>
              <a:endParaRPr lang="es-ES" sz="600" dirty="0">
                <a:latin typeface="Century Gothic" panose="020B0502020202020204" pitchFamily="34" charset="0"/>
              </a:endParaRPr>
            </a:p>
          </p:txBody>
        </p:sp>
        <p:sp>
          <p:nvSpPr>
            <p:cNvPr id="16" name="16 CuadroTexto"/>
            <p:cNvSpPr txBox="1"/>
            <p:nvPr/>
          </p:nvSpPr>
          <p:spPr>
            <a:xfrm>
              <a:off x="3890963" y="5919521"/>
              <a:ext cx="726281" cy="200055"/>
            </a:xfrm>
            <a:prstGeom prst="rect">
              <a:avLst/>
            </a:prstGeom>
            <a:noFill/>
            <a:ln w="31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s-ES" sz="700" dirty="0" smtClean="0">
                  <a:latin typeface="Century Gothic" panose="020B0502020202020204" pitchFamily="34" charset="0"/>
                </a:rPr>
                <a:t>McAllen, TX</a:t>
              </a:r>
              <a:endParaRPr lang="es-ES" sz="600" dirty="0">
                <a:latin typeface="Century Gothic" panose="020B0502020202020204" pitchFamily="34" charset="0"/>
              </a:endParaRPr>
            </a:p>
          </p:txBody>
        </p:sp>
        <p:sp>
          <p:nvSpPr>
            <p:cNvPr id="17" name="17 CuadroTexto"/>
            <p:cNvSpPr txBox="1"/>
            <p:nvPr/>
          </p:nvSpPr>
          <p:spPr>
            <a:xfrm>
              <a:off x="4237434" y="5186252"/>
              <a:ext cx="726281" cy="200055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s-ES" sz="700" dirty="0" smtClean="0">
                  <a:latin typeface="Century Gothic" panose="020B0502020202020204" pitchFamily="34" charset="0"/>
                </a:rPr>
                <a:t>Houston, TX</a:t>
              </a:r>
              <a:endParaRPr lang="es-ES" sz="600" dirty="0">
                <a:latin typeface="Century Gothic" panose="020B0502020202020204" pitchFamily="34" charset="0"/>
              </a:endParaRPr>
            </a:p>
          </p:txBody>
        </p:sp>
        <p:sp>
          <p:nvSpPr>
            <p:cNvPr id="18" name="18 CuadroTexto"/>
            <p:cNvSpPr txBox="1"/>
            <p:nvPr/>
          </p:nvSpPr>
          <p:spPr>
            <a:xfrm>
              <a:off x="7143750" y="5757566"/>
              <a:ext cx="726281" cy="200055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s-ES" sz="700" dirty="0" smtClean="0">
                  <a:latin typeface="Century Gothic" panose="020B0502020202020204" pitchFamily="34" charset="0"/>
                </a:rPr>
                <a:t>Miami, FL</a:t>
              </a:r>
              <a:endParaRPr lang="es-ES" sz="600" dirty="0">
                <a:latin typeface="Century Gothic" panose="020B0502020202020204" pitchFamily="34" charset="0"/>
              </a:endParaRPr>
            </a:p>
          </p:txBody>
        </p:sp>
        <p:sp>
          <p:nvSpPr>
            <p:cNvPr id="19" name="19 CuadroTexto"/>
            <p:cNvSpPr txBox="1"/>
            <p:nvPr/>
          </p:nvSpPr>
          <p:spPr>
            <a:xfrm>
              <a:off x="6293643" y="5133819"/>
              <a:ext cx="870347" cy="200055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s-ES" sz="700" dirty="0" smtClean="0">
                  <a:latin typeface="Century Gothic" panose="020B0502020202020204" pitchFamily="34" charset="0"/>
                </a:rPr>
                <a:t>Lake Worth, FL</a:t>
              </a:r>
              <a:endParaRPr lang="es-ES" sz="600" dirty="0">
                <a:latin typeface="Century Gothic" panose="020B0502020202020204" pitchFamily="34" charset="0"/>
              </a:endParaRPr>
            </a:p>
          </p:txBody>
        </p:sp>
        <p:sp>
          <p:nvSpPr>
            <p:cNvPr id="20" name="20 CuadroTexto"/>
            <p:cNvSpPr txBox="1"/>
            <p:nvPr/>
          </p:nvSpPr>
          <p:spPr>
            <a:xfrm>
              <a:off x="6549627" y="4543174"/>
              <a:ext cx="726281" cy="200055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s-ES" sz="700" dirty="0" smtClean="0">
                  <a:latin typeface="Century Gothic" panose="020B0502020202020204" pitchFamily="34" charset="0"/>
                </a:rPr>
                <a:t>Atlanta, GA</a:t>
              </a:r>
              <a:endParaRPr lang="es-ES" sz="600" dirty="0">
                <a:latin typeface="Century Gothic" panose="020B0502020202020204" pitchFamily="34" charset="0"/>
              </a:endParaRPr>
            </a:p>
          </p:txBody>
        </p:sp>
        <p:sp>
          <p:nvSpPr>
            <p:cNvPr id="21" name="21 CuadroTexto"/>
            <p:cNvSpPr txBox="1"/>
            <p:nvPr/>
          </p:nvSpPr>
          <p:spPr>
            <a:xfrm>
              <a:off x="7008017" y="3765508"/>
              <a:ext cx="726281" cy="200055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s-ES" sz="700" dirty="0" smtClean="0">
                  <a:latin typeface="Century Gothic" panose="020B0502020202020204" pitchFamily="34" charset="0"/>
                </a:rPr>
                <a:t>Raleigh, NC</a:t>
              </a:r>
              <a:endParaRPr lang="es-ES" sz="600" dirty="0">
                <a:latin typeface="Century Gothic" panose="020B0502020202020204" pitchFamily="34" charset="0"/>
              </a:endParaRPr>
            </a:p>
          </p:txBody>
        </p:sp>
        <p:sp>
          <p:nvSpPr>
            <p:cNvPr id="22" name="22 CuadroTexto"/>
            <p:cNvSpPr txBox="1"/>
            <p:nvPr/>
          </p:nvSpPr>
          <p:spPr>
            <a:xfrm>
              <a:off x="8181975" y="4093143"/>
              <a:ext cx="942975" cy="200055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s-ES" sz="700" dirty="0" err="1" smtClean="0">
                  <a:latin typeface="Century Gothic" panose="020B0502020202020204" pitchFamily="34" charset="0"/>
                </a:rPr>
                <a:t>Silver</a:t>
              </a:r>
              <a:r>
                <a:rPr lang="es-ES" sz="700" dirty="0" smtClean="0">
                  <a:latin typeface="Century Gothic" panose="020B0502020202020204" pitchFamily="34" charset="0"/>
                </a:rPr>
                <a:t> Spring, MD</a:t>
              </a:r>
              <a:endParaRPr lang="es-ES" sz="600" dirty="0">
                <a:latin typeface="Century Gothic" panose="020B0502020202020204" pitchFamily="34" charset="0"/>
              </a:endParaRPr>
            </a:p>
          </p:txBody>
        </p:sp>
        <p:sp>
          <p:nvSpPr>
            <p:cNvPr id="23" name="23 CuadroTexto"/>
            <p:cNvSpPr txBox="1"/>
            <p:nvPr/>
          </p:nvSpPr>
          <p:spPr>
            <a:xfrm>
              <a:off x="6846093" y="1752037"/>
              <a:ext cx="859630" cy="200055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s-ES" sz="700" dirty="0" smtClean="0">
                  <a:latin typeface="Century Gothic" panose="020B0502020202020204" pitchFamily="34" charset="0"/>
                </a:rPr>
                <a:t>Nueva York, NY</a:t>
              </a:r>
              <a:endParaRPr lang="es-ES" sz="600" dirty="0">
                <a:latin typeface="Century Gothic" panose="020B0502020202020204" pitchFamily="34" charset="0"/>
              </a:endParaRPr>
            </a:p>
          </p:txBody>
        </p:sp>
        <p:sp>
          <p:nvSpPr>
            <p:cNvPr id="24" name="24 CuadroTexto"/>
            <p:cNvSpPr txBox="1"/>
            <p:nvPr/>
          </p:nvSpPr>
          <p:spPr>
            <a:xfrm>
              <a:off x="8380809" y="2443022"/>
              <a:ext cx="887016" cy="200055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s-ES" sz="700" dirty="0" smtClean="0">
                  <a:latin typeface="Century Gothic" panose="020B0502020202020204" pitchFamily="34" charset="0"/>
                </a:rPr>
                <a:t>Providence, RI</a:t>
              </a:r>
              <a:endParaRPr lang="es-ES" sz="600" dirty="0">
                <a:latin typeface="Century Gothic" panose="020B0502020202020204" pitchFamily="34" charset="0"/>
              </a:endParaRPr>
            </a:p>
          </p:txBody>
        </p:sp>
        <p:sp>
          <p:nvSpPr>
            <p:cNvPr id="25" name="25 CuadroTexto"/>
            <p:cNvSpPr txBox="1"/>
            <p:nvPr/>
          </p:nvSpPr>
          <p:spPr>
            <a:xfrm>
              <a:off x="395286" y="2604541"/>
              <a:ext cx="1035844" cy="200055"/>
            </a:xfrm>
            <a:prstGeom prst="rect">
              <a:avLst/>
            </a:prstGeom>
            <a:solidFill>
              <a:schemeClr val="bg1"/>
            </a:solidFill>
            <a:ln w="31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s-ES" sz="700" dirty="0" smtClean="0">
                  <a:latin typeface="Century Gothic" panose="020B0502020202020204" pitchFamily="34" charset="0"/>
                </a:rPr>
                <a:t>San Francisco, CA</a:t>
              </a:r>
              <a:endParaRPr lang="es-ES" sz="600" dirty="0"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279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5826" y="0"/>
            <a:ext cx="69023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893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apertura de consulados.pdf - Adobe Acrobat Pro DC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758" t="14918" r="7403" b="1450"/>
          <a:stretch/>
        </p:blipFill>
        <p:spPr>
          <a:xfrm>
            <a:off x="1586227" y="-27384"/>
            <a:ext cx="9180512" cy="684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4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0 Imagen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4801" y="257577"/>
            <a:ext cx="4166477" cy="6241359"/>
          </a:xfrm>
          <a:prstGeom prst="rect">
            <a:avLst/>
          </a:prstGeom>
        </p:spPr>
      </p:pic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670773" y="2006600"/>
            <a:ext cx="4673958" cy="1873497"/>
          </a:xfrm>
        </p:spPr>
        <p:txBody>
          <a:bodyPr>
            <a:noAutofit/>
          </a:bodyPr>
          <a:lstStyle/>
          <a:p>
            <a:pPr algn="ctr"/>
            <a:r>
              <a:rPr lang="es-MX" sz="6000" b="1" dirty="0" smtClean="0">
                <a:solidFill>
                  <a:schemeClr val="accent1">
                    <a:lumMod val="50000"/>
                  </a:schemeClr>
                </a:solidFill>
              </a:rPr>
              <a:t>App MIGUATE</a:t>
            </a:r>
            <a:endParaRPr lang="es-GT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7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GT" sz="1600" b="1" dirty="0" smtClean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“</a:t>
            </a:r>
            <a:r>
              <a:rPr lang="es-GT" sz="1600" b="1" dirty="0" err="1" smtClean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MiGuate</a:t>
            </a:r>
            <a:r>
              <a:rPr lang="es-GT" sz="1600" b="1" dirty="0" smtClean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”</a:t>
            </a:r>
            <a:br>
              <a:rPr lang="es-GT" sz="1600" b="1" dirty="0" smtClean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r>
              <a:rPr lang="es-GT" sz="1600" dirty="0" smtClean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El nombre es una composición de dos palabras: Migrante Guatemalteco que al mismo tiempo expresa el sentimiento que une a los guatemaltecos cuando se encuentran en el extranjero, manifestando un sentimiento de unión hacia su país, sus raíces, su origen, a Mi Guatemala. Este nombre fue creado con el propósito de expresar el orgullo de sentirse guatemalteco en cualquier parte del mundo.</a:t>
            </a:r>
            <a:endParaRPr lang="es-GT" sz="1600" dirty="0"/>
          </a:p>
        </p:txBody>
      </p:sp>
      <p:pic>
        <p:nvPicPr>
          <p:cNvPr id="4" name="0 Imagen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1890" y="1967294"/>
            <a:ext cx="2450597" cy="4351338"/>
          </a:xfrm>
          <a:prstGeom prst="rect">
            <a:avLst/>
          </a:prstGeom>
        </p:spPr>
      </p:pic>
      <p:pic>
        <p:nvPicPr>
          <p:cNvPr id="5" name="0 Imagen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3141" y="1967294"/>
            <a:ext cx="2800392" cy="4338155"/>
          </a:xfrm>
          <a:prstGeom prst="rect">
            <a:avLst/>
          </a:prstGeom>
        </p:spPr>
      </p:pic>
      <p:pic>
        <p:nvPicPr>
          <p:cNvPr id="6" name="0 Imagen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2804" y="1931826"/>
            <a:ext cx="2721962" cy="4462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7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214</Words>
  <Application>Microsoft Office PowerPoint</Application>
  <PresentationFormat>Custom</PresentationFormat>
  <Paragraphs>32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Tema de Office</vt:lpstr>
      <vt:lpstr>PowerPoint Presentation</vt:lpstr>
      <vt:lpstr>PowerPoint Presentation</vt:lpstr>
      <vt:lpstr>PowerPoint Presentation</vt:lpstr>
      <vt:lpstr>Circunscripción actual en Estados Unidos de América</vt:lpstr>
      <vt:lpstr>PowerPoint Presentation</vt:lpstr>
      <vt:lpstr>PowerPoint Presentation</vt:lpstr>
      <vt:lpstr>PowerPoint Presentation</vt:lpstr>
      <vt:lpstr>App MIGUATE</vt:lpstr>
      <vt:lpstr>“MiGuate” El nombre es una composición de dos palabras: Migrante Guatemalteco que al mismo tiempo expresa el sentimiento que une a los guatemaltecos cuando se encuentran en el extranjero, manifestando un sentimiento de unión hacia su país, sus raíces, su origen, a Mi Guatemala. Este nombre fue creado con el propósito de expresar el orgullo de sentirse guatemalteco en cualquier parte del mundo.</vt:lpstr>
      <vt:lpstr> MINEX-OIM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edgar donado</dc:creator>
  <cp:lastModifiedBy>RODAS Renán</cp:lastModifiedBy>
  <cp:revision>10</cp:revision>
  <dcterms:created xsi:type="dcterms:W3CDTF">2017-02-01T03:35:51Z</dcterms:created>
  <dcterms:modified xsi:type="dcterms:W3CDTF">2017-02-13T20:09:20Z</dcterms:modified>
</cp:coreProperties>
</file>