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-84" y="-10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s-PA" smtClean="0"/>
              <a:t>Sesión 3: Los Marcos Normativos Internacionales y Nacionales y la Cooperación con Actores Relevantes </a:t>
            </a:r>
            <a:endParaRPr lang="es-PA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F4D2D-19EC-47B3-940E-7AA1D3238BB3}" type="datetimeFigureOut">
              <a:rPr lang="es-PA" smtClean="0"/>
              <a:t>02/13/2017</a:t>
            </a:fld>
            <a:endParaRPr lang="es-PA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A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9FB18-42D9-4C5D-B8F3-AEAAF05453A0}" type="slidenum">
              <a:rPr lang="es-PA" smtClean="0"/>
              <a:t>‹#›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81541991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s-PA" smtClean="0"/>
              <a:t>Sesión 3: Los Marcos Normativos Internacionales y Nacionales y la Cooperación con Actores Relevantes </a:t>
            </a:r>
            <a:endParaRPr lang="es-PA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6DA8-9624-4D23-9ACE-4D4A16491FF3}" type="datetimeFigureOut">
              <a:rPr lang="es-PA" smtClean="0"/>
              <a:t>02/13/2017</a:t>
            </a:fld>
            <a:endParaRPr lang="es-PA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A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A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A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7A5F0-090F-42A5-842A-AAF3A0758BA1}" type="slidenum">
              <a:rPr lang="es-PA" smtClean="0"/>
              <a:t>‹#›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101822406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/>
          </a:p>
        </p:txBody>
      </p:sp>
      <p:sp>
        <p:nvSpPr>
          <p:cNvPr id="5" name="Marcador de encabezado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PA" smtClean="0"/>
              <a:t>Sesión 3: Los Marcos Normativos Internacionales y Nacionales y la Cooperación con Actores Relevantes </a:t>
            </a:r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3786936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/>
          </a:p>
        </p:txBody>
      </p:sp>
      <p:sp>
        <p:nvSpPr>
          <p:cNvPr id="5" name="Marcador de encabezado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PA" smtClean="0"/>
              <a:t>Sesión 3: Los Marcos Normativos Internacionales y Nacionales y la Cooperación con Actores Relevantes </a:t>
            </a:r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1568355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52D79-CD5F-43F0-BE2E-296BAF9E1A10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462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06DDA-89D4-4BCB-A007-3B4ED86D9554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97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3A64E-EA45-4F1E-8AF0-237A77229A31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1050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2A92D-93A9-4DBD-BFD2-89A347E1D447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889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D4F1F-C3FE-4B22-B15C-F332785F00A6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2065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5A3-DB16-4B57-BB7D-166D30BDE911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942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FA9C-490C-4362-9265-CFBF32906E60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983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59962-2CB6-433A-9DBB-DC3637818543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772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D021F-F8A9-4527-9C2B-2ED3FF5F4AF1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096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C99B8-5722-4603-BFC7-B2E65670A5F6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691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BC3CC-677B-4659-932B-3BC297DBDC3D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974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E988-7575-4D3F-ABE3-A2EE2D4066E3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281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E8F11-EB93-475F-BAAC-A6F6C59302D0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911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CCB5B-B5CC-489B-95D9-ED9352918F84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081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68FC-ED0F-4F7A-AB26-6128675CA2F5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947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E0E9-1473-41B6-A708-FA6E9FAA0B11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04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50A9E-E2BF-4547-83FC-C5BC4EDAD548}" type="datetime1">
              <a:rPr lang="en-US" smtClean="0"/>
              <a:t>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44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Imagen 2" descr="https://www.presidencia.gob.pa/imgtrash/logo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9335" y="1090542"/>
            <a:ext cx="231457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n 1" descr="https://www.presidencia.gob.pa/imgtrash/logo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0278" y="387661"/>
            <a:ext cx="72390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A"/>
          </a:p>
        </p:txBody>
      </p:sp>
      <p:sp>
        <p:nvSpPr>
          <p:cNvPr id="7" name="Rectángulo 6"/>
          <p:cNvSpPr/>
          <p:nvPr/>
        </p:nvSpPr>
        <p:spPr>
          <a:xfrm>
            <a:off x="1567733" y="2150991"/>
            <a:ext cx="833263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CR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papel de las oficinas consulares panameñas al prestar asistencia </a:t>
            </a:r>
            <a:r>
              <a:rPr lang="es-CR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algn="ctr"/>
            <a:r>
              <a:rPr lang="es-CR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sus </a:t>
            </a:r>
            <a:r>
              <a:rPr lang="es-CR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nacionales en el exterior afectados por una emergencia / crisis</a:t>
            </a:r>
            <a:endParaRPr lang="es-E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360608" y="5403590"/>
            <a:ext cx="6180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R" dirty="0" smtClean="0">
                <a:latin typeface="Arial" panose="020B0604020202020204" pitchFamily="34" charset="0"/>
                <a:cs typeface="Arial" panose="020B0604020202020204" pitchFamily="34" charset="0"/>
              </a:rPr>
              <a:t>Experiencias </a:t>
            </a:r>
            <a:r>
              <a:rPr lang="es-CR" dirty="0">
                <a:latin typeface="Arial" panose="020B0604020202020204" pitchFamily="34" charset="0"/>
                <a:cs typeface="Arial" panose="020B0604020202020204" pitchFamily="34" charset="0"/>
              </a:rPr>
              <a:t>en emergencias / crisis </a:t>
            </a:r>
            <a:r>
              <a:rPr lang="es-CR" dirty="0" smtClean="0">
                <a:latin typeface="Arial" panose="020B0604020202020204" pitchFamily="34" charset="0"/>
                <a:cs typeface="Arial" panose="020B0604020202020204" pitchFamily="34" charset="0"/>
              </a:rPr>
              <a:t>pasadas.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R" dirty="0" smtClean="0">
                <a:latin typeface="Arial" panose="020B0604020202020204" pitchFamily="34" charset="0"/>
                <a:cs typeface="Arial" panose="020B0604020202020204" pitchFamily="34" charset="0"/>
              </a:rPr>
              <a:t>descripciones </a:t>
            </a:r>
            <a:r>
              <a:rPr lang="es-CR" dirty="0">
                <a:latin typeface="Arial" panose="020B0604020202020204" pitchFamily="34" charset="0"/>
                <a:cs typeface="Arial" panose="020B0604020202020204" pitchFamily="34" charset="0"/>
              </a:rPr>
              <a:t>de sistemas o capacidades existentes.</a:t>
            </a:r>
            <a:endParaRPr lang="es-P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  <p:pic>
        <p:nvPicPr>
          <p:cNvPr id="2055" name="Picture 7" descr="Image result for Panameños en el mundo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9653">
            <a:off x="3722095" y="3025171"/>
            <a:ext cx="2771908" cy="207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Image result for Panameños en el mundo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12223">
            <a:off x="539525" y="3296696"/>
            <a:ext cx="2571541" cy="144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Image result for Panameños en el mundo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43339">
            <a:off x="9918409" y="1921325"/>
            <a:ext cx="2018140" cy="201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Related image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95612">
            <a:off x="7432340" y="3761502"/>
            <a:ext cx="3131833" cy="2363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11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872" y="187224"/>
            <a:ext cx="8244702" cy="353477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872" y="3580328"/>
            <a:ext cx="8244702" cy="3123694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</p:spTree>
    <p:extLst>
      <p:ext uri="{BB962C8B-B14F-4D97-AF65-F5344CB8AC3E}">
        <p14:creationId xmlns:p14="http://schemas.microsoft.com/office/powerpoint/2010/main" val="157352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panameños en el mund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49078">
            <a:off x="345991" y="411049"/>
            <a:ext cx="4042938" cy="22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lated imag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700">
            <a:off x="5357613" y="279977"/>
            <a:ext cx="4121239" cy="227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Related imag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90847">
            <a:off x="493584" y="3925235"/>
            <a:ext cx="3747753" cy="246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62779">
            <a:off x="7273296" y="3944477"/>
            <a:ext cx="4062666" cy="221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mage result for panameños en el mundo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54119" y="2569711"/>
            <a:ext cx="2336073" cy="224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</p:spTree>
    <p:extLst>
      <p:ext uri="{BB962C8B-B14F-4D97-AF65-F5344CB8AC3E}">
        <p14:creationId xmlns:p14="http://schemas.microsoft.com/office/powerpoint/2010/main" val="155250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Imagen 2" descr="https://www.presidencia.gob.pa/imgtrash/logo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9031" y="1090542"/>
            <a:ext cx="231457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Imagen 1" descr="https://www.presidencia.gob.pa/imgtrash/logo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2851" y="387661"/>
            <a:ext cx="72390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A"/>
          </a:p>
        </p:txBody>
      </p:sp>
      <p:sp>
        <p:nvSpPr>
          <p:cNvPr id="9" name="Rectángulo 8"/>
          <p:cNvSpPr/>
          <p:nvPr/>
        </p:nvSpPr>
        <p:spPr>
          <a:xfrm>
            <a:off x="1700012" y="2504934"/>
            <a:ext cx="76371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R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MUCHAS GRACIAS</a:t>
            </a:r>
            <a:endParaRPr lang="es-PA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  <p:pic>
        <p:nvPicPr>
          <p:cNvPr id="3074" name="Picture 2" descr="Image result for cANCILLERÍA DE pANAM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9583" y="3862383"/>
            <a:ext cx="1705947" cy="170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servicio nacional de migracion panama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7941" y="3919326"/>
            <a:ext cx="1726791" cy="172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87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mage result for Constitucion de Panam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2204" y="450759"/>
            <a:ext cx="3601606" cy="370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349948" y="450759"/>
            <a:ext cx="52266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dirty="0"/>
              <a:t>TITULO I</a:t>
            </a:r>
            <a:br>
              <a:rPr lang="es-PA" dirty="0"/>
            </a:br>
            <a:r>
              <a:rPr lang="es-PA" b="1" dirty="0"/>
              <a:t>El Estado Panameño</a:t>
            </a:r>
            <a:endParaRPr lang="es-PA" dirty="0"/>
          </a:p>
          <a:p>
            <a:r>
              <a:rPr lang="es-PA" dirty="0"/>
              <a:t/>
            </a:r>
            <a:br>
              <a:rPr lang="es-PA" dirty="0"/>
            </a:br>
            <a:r>
              <a:rPr lang="es-PA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Artículo </a:t>
            </a:r>
            <a:r>
              <a:rPr lang="es-PA" b="1" dirty="0">
                <a:solidFill>
                  <a:srgbClr val="000000"/>
                </a:solidFill>
                <a:latin typeface="Verdana" panose="020B0604030504040204" pitchFamily="34" charset="0"/>
              </a:rPr>
              <a:t>4</a:t>
            </a:r>
            <a:r>
              <a:rPr lang="es-PA" dirty="0">
                <a:solidFill>
                  <a:srgbClr val="000000"/>
                </a:solidFill>
                <a:latin typeface="Verdana" panose="020B0604030504040204" pitchFamily="34" charset="0"/>
              </a:rPr>
              <a:t>- La República de Panamá acata las normas del Derecho Internacional.</a:t>
            </a:r>
            <a:endParaRPr lang="es-PA" dirty="0"/>
          </a:p>
        </p:txBody>
      </p:sp>
      <p:sp>
        <p:nvSpPr>
          <p:cNvPr id="5" name="Rectángulo 4"/>
          <p:cNvSpPr/>
          <p:nvPr/>
        </p:nvSpPr>
        <p:spPr>
          <a:xfrm>
            <a:off x="661934" y="2694499"/>
            <a:ext cx="83712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dirty="0"/>
              <a:t>TITULO III</a:t>
            </a:r>
            <a:br>
              <a:rPr lang="es-PA" dirty="0"/>
            </a:br>
            <a:r>
              <a:rPr lang="es-PA" b="1" dirty="0"/>
              <a:t>Derechos y Deberes Individuales y Sociales</a:t>
            </a:r>
            <a:endParaRPr lang="es-PA" dirty="0" smtClean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endParaRPr lang="es-PA" dirty="0" smtClean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r>
              <a:rPr lang="es-PA" dirty="0" smtClean="0">
                <a:solidFill>
                  <a:srgbClr val="000000"/>
                </a:solidFill>
                <a:latin typeface="Verdana" panose="020B0604030504040204" pitchFamily="34" charset="0"/>
              </a:rPr>
              <a:t>CAPITULO </a:t>
            </a:r>
            <a:r>
              <a:rPr lang="es-PA" dirty="0">
                <a:solidFill>
                  <a:srgbClr val="000000"/>
                </a:solidFill>
                <a:latin typeface="Verdana" panose="020B0604030504040204" pitchFamily="34" charset="0"/>
              </a:rPr>
              <a:t>1º</a:t>
            </a:r>
            <a:r>
              <a:rPr lang="es-PA" b="1" dirty="0">
                <a:solidFill>
                  <a:srgbClr val="000000"/>
                </a:solidFill>
                <a:latin typeface="Verdana" panose="020B0604030504040204" pitchFamily="34" charset="0"/>
              </a:rPr>
              <a:t/>
            </a:r>
            <a:br>
              <a:rPr lang="es-PA" b="1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PA" b="1" dirty="0">
                <a:solidFill>
                  <a:srgbClr val="000000"/>
                </a:solidFill>
                <a:latin typeface="Verdana" panose="020B0604030504040204" pitchFamily="34" charset="0"/>
              </a:rPr>
              <a:t>GARANTIAS FUNDAMENTALES</a:t>
            </a:r>
            <a:endParaRPr lang="es-PA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es-PA" b="1" dirty="0" smtClean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just"/>
            <a:r>
              <a:rPr lang="es-PA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Artículo </a:t>
            </a:r>
            <a:r>
              <a:rPr lang="es-PA" b="1" dirty="0">
                <a:solidFill>
                  <a:srgbClr val="000000"/>
                </a:solidFill>
                <a:latin typeface="Verdana" panose="020B0604030504040204" pitchFamily="34" charset="0"/>
              </a:rPr>
              <a:t>17</a:t>
            </a:r>
            <a:r>
              <a:rPr lang="es-PA" dirty="0">
                <a:solidFill>
                  <a:srgbClr val="000000"/>
                </a:solidFill>
                <a:latin typeface="Verdana" panose="020B0604030504040204" pitchFamily="34" charset="0"/>
              </a:rPr>
              <a:t>- Las autoridades de la República están instituidas para proteger en su vida, honra y bienes a los nacionales dondequiera se encuentren y a los extranjeros que están bajo su jurisdicción; la efectividad de los derechos y deberes individuales y sociales, y cumplir y hacer cumplir la Constitución y la Ley.</a:t>
            </a:r>
            <a:br>
              <a:rPr lang="es-PA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es-PA" dirty="0">
                <a:solidFill>
                  <a:srgbClr val="000000"/>
                </a:solidFill>
                <a:latin typeface="Verdana" panose="020B0604030504040204" pitchFamily="34" charset="0"/>
              </a:rPr>
              <a:t>Los derechos y garantías que consagra esta Constitución, deben considerarse como mínimos y no excluyentes de otros que incidan sobre los derechos fundamentales y la dignidad de la persona.</a:t>
            </a:r>
            <a:endParaRPr lang="es-PA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</p:spTree>
    <p:extLst>
      <p:ext uri="{BB962C8B-B14F-4D97-AF65-F5344CB8AC3E}">
        <p14:creationId xmlns:p14="http://schemas.microsoft.com/office/powerpoint/2010/main" val="48538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618443" y="3272692"/>
            <a:ext cx="7783133" cy="271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P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 16. Las embajadas o Misiones Diplomáticas se encargarán de ejecutar la política exterior del país y de promover y defender los intereses del Estado, mediante su gestión, </a:t>
            </a: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asegurando</a:t>
            </a:r>
            <a:r>
              <a:rPr lang="es-P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representación de la República en el exterior y </a:t>
            </a:r>
            <a:r>
              <a:rPr lang="es-P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defensa de los derechos de los nacionales en el extranjero</a:t>
            </a:r>
            <a:r>
              <a:rPr lang="es-PA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también informarán debidamente al Gobierno panameño sobre todos los asuntos de importancia que acontezcan en el país ante el cual se encuentren acreditados, a través del análisis, evaluación y recomendaciones.</a:t>
            </a:r>
            <a:endParaRPr lang="es-PA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Image result for consulados de Panam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4873" y="623412"/>
            <a:ext cx="3848860" cy="241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21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Image result for convencion de viena sobre relaciones consulares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608" y="404543"/>
            <a:ext cx="4210542" cy="223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648496" y="3011401"/>
            <a:ext cx="7650051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A" altLang="es-P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Artículo 5</a:t>
            </a:r>
            <a:endParaRPr kumimoji="0" lang="es-PA" altLang="es-P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A" altLang="es-P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FUNCIONES CONSULARES</a:t>
            </a:r>
            <a:endParaRPr kumimoji="0" lang="es-PA" altLang="es-P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A" altLang="es-PA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A" altLang="es-P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Las funciones consulares consistirán en:</a:t>
            </a:r>
            <a:endParaRPr kumimoji="0" lang="es-PA" altLang="es-P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A" altLang="es-P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A" altLang="es-P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a) proteger en el Estado receptor los intereses del Estado que envía </a:t>
            </a:r>
            <a:r>
              <a:rPr kumimoji="0" lang="es-PA" altLang="es-PA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y de sus nacionales</a:t>
            </a:r>
            <a:r>
              <a:rPr kumimoji="0" lang="es-PA" altLang="es-P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sean personas naturales o jurídicas, dentro de los límites permitidos por el derecho internacional;</a:t>
            </a:r>
            <a:endParaRPr kumimoji="0" lang="es-PA" altLang="es-PA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  <p:pic>
        <p:nvPicPr>
          <p:cNvPr id="3083" name="Picture 11" descr="Image result for convencion de viena sobre relaciones consulare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972" y="404544"/>
            <a:ext cx="3970434" cy="223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27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CECODI Pana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640" y="682621"/>
            <a:ext cx="6688850" cy="502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2550018" y="848864"/>
            <a:ext cx="6027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A" sz="2400" b="1" kern="1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Centro de Coordinación de Información</a:t>
            </a:r>
            <a:endParaRPr lang="es-PA" sz="2400" dirty="0">
              <a:solidFill>
                <a:schemeClr val="bg1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835941" y="4991871"/>
            <a:ext cx="1580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A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CECODI</a:t>
            </a:r>
          </a:p>
        </p:txBody>
      </p:sp>
      <p:sp>
        <p:nvSpPr>
          <p:cNvPr id="6" name="Rectángulo 5"/>
          <p:cNvSpPr/>
          <p:nvPr/>
        </p:nvSpPr>
        <p:spPr>
          <a:xfrm>
            <a:off x="551813" y="6345518"/>
            <a:ext cx="3342582" cy="3149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ts val="1680"/>
              </a:lnSpc>
              <a:spcAft>
                <a:spcPts val="0"/>
              </a:spcAft>
            </a:pPr>
            <a:r>
              <a:rPr lang="es-PA" dirty="0" smtClean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Correo-</a:t>
            </a:r>
            <a:r>
              <a:rPr lang="es-PA" sz="2000" i="1" dirty="0" smtClean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s-PA" dirty="0" smtClean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s-P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cecodi@mire.gob.pa</a:t>
            </a:r>
            <a:endParaRPr lang="es-P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30243" y="1218196"/>
            <a:ext cx="19707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dirty="0" smtClean="0"/>
              <a:t>Teléfonos:</a:t>
            </a:r>
          </a:p>
          <a:p>
            <a:r>
              <a:rPr lang="es-PA" dirty="0" smtClean="0"/>
              <a:t>(</a:t>
            </a:r>
            <a:r>
              <a:rPr lang="es-PA" dirty="0"/>
              <a:t>507) 504-8814</a:t>
            </a:r>
            <a:r>
              <a:rPr lang="es-PA" dirty="0" smtClean="0"/>
              <a:t>,</a:t>
            </a:r>
          </a:p>
          <a:p>
            <a:r>
              <a:rPr lang="es-PA" dirty="0" smtClean="0"/>
              <a:t>(</a:t>
            </a:r>
            <a:r>
              <a:rPr lang="es-PA" dirty="0"/>
              <a:t>507) 504-8835, </a:t>
            </a:r>
            <a:endParaRPr lang="es-PA" dirty="0" smtClean="0"/>
          </a:p>
          <a:p>
            <a:r>
              <a:rPr lang="es-PA" dirty="0" smtClean="0"/>
              <a:t>(</a:t>
            </a:r>
            <a:r>
              <a:rPr lang="es-PA" dirty="0"/>
              <a:t>507) 504-8836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6361471" y="5871584"/>
            <a:ext cx="2034531" cy="746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ts val="1680"/>
              </a:lnSpc>
              <a:spcAft>
                <a:spcPts val="0"/>
              </a:spcAft>
            </a:pPr>
            <a:r>
              <a:rPr lang="es-PA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es-PA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CancilleriaPma</a:t>
            </a:r>
            <a:endParaRPr lang="es-PA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680"/>
              </a:lnSpc>
              <a:spcAft>
                <a:spcPts val="0"/>
              </a:spcAft>
            </a:pPr>
            <a:endParaRPr lang="es-PA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680"/>
              </a:lnSpc>
              <a:spcAft>
                <a:spcPts val="0"/>
              </a:spcAft>
            </a:pPr>
            <a:r>
              <a:rPr lang="es-MX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#CECODI</a:t>
            </a:r>
            <a:endParaRPr lang="es-P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8" name="Picture 8" descr="Image result for Tweeter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7225" y="5681334"/>
            <a:ext cx="613133" cy="61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Related imag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501" y="2864762"/>
            <a:ext cx="452159" cy="45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ángulo 13"/>
          <p:cNvSpPr/>
          <p:nvPr/>
        </p:nvSpPr>
        <p:spPr>
          <a:xfrm>
            <a:off x="25066" y="3435330"/>
            <a:ext cx="2198038" cy="3149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ts val="1680"/>
              </a:lnSpc>
              <a:spcAft>
                <a:spcPts val="0"/>
              </a:spcAft>
            </a:pPr>
            <a:r>
              <a:rPr lang="es-PA" dirty="0" smtClean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Cancillería Panamá</a:t>
            </a:r>
            <a:endParaRPr lang="es-P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</p:spTree>
    <p:extLst>
      <p:ext uri="{BB962C8B-B14F-4D97-AF65-F5344CB8AC3E}">
        <p14:creationId xmlns:p14="http://schemas.microsoft.com/office/powerpoint/2010/main" val="329139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78795" y="1724422"/>
            <a:ext cx="789474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2800" b="1" dirty="0">
                <a:latin typeface="Arial" panose="020B0604020202020204" pitchFamily="34" charset="0"/>
                <a:cs typeface="Arial" panose="020B0604020202020204" pitchFamily="34" charset="0"/>
              </a:rPr>
              <a:t>Descripción</a:t>
            </a:r>
            <a:endParaRPr lang="es-PA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PA" sz="2800" dirty="0" smtClean="0">
              <a:solidFill>
                <a:srgbClr val="262626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PA" sz="2800" dirty="0" smtClean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Bajo </a:t>
            </a:r>
            <a:r>
              <a:rPr lang="es-PA" sz="2800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mandato de la Secretaría General del Ministerio, </a:t>
            </a:r>
            <a:r>
              <a:rPr lang="es-PA" sz="2800" dirty="0" smtClean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 </a:t>
            </a:r>
            <a:r>
              <a:rPr lang="es-PA" sz="2800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monitorea todo evento, fenómeno perjudicial que cause perturbación grave del funcionamiento de la sociedad a nivel nacional e internacional, con el fin de canalizar la asistencia humanitaria.</a:t>
            </a:r>
            <a:endParaRPr lang="es-PA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</p:spTree>
    <p:extLst>
      <p:ext uri="{BB962C8B-B14F-4D97-AF65-F5344CB8AC3E}">
        <p14:creationId xmlns:p14="http://schemas.microsoft.com/office/powerpoint/2010/main" val="173718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99246" y="262067"/>
            <a:ext cx="9040970" cy="6366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7000"/>
              </a:lnSpc>
              <a:spcAft>
                <a:spcPts val="1500"/>
              </a:spcAft>
            </a:pPr>
            <a:r>
              <a:rPr lang="es-PA" sz="3600" b="1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Funciones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Velar por la seguridad de los panameños en caso de desastre donde se encuentren.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 el enlace entre la Cancillería y nuestras Misiones en el exterior.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Estar en constante contacto con todas y cada una de nuestras misiones en el exterior.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Monitoreo constante de los acontecimientos producidos por desastres en el mundo mediante los recursos de los distintos medios de comunicación.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Levantar informes diarios de los principales hechos ocurridos por desastres.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Enviar los reportes al despacho superior, secretaría General, direcciones y departamentos, así como a todas las misiones en el exterior.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Cuando sea de necesidad el Centro de Coordinación de Información se activará las 24 horas.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 el enlace entre la Cancillería y nuestras Misiones en el exterior.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Mantener una comunicación continua con el SINAPROC a fin de garantizar un manejo de información ante situaciones de emergencias.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Manejar los diferentes usos horarios para saber la hora exacta en que se ha producido el hecho.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Recibir y canalizar solicitudes de asistencia humanitaria.</a:t>
            </a:r>
            <a:endParaRPr lang="es-P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ts val="168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s-PA" dirty="0">
                <a:solidFill>
                  <a:srgbClr val="26262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Conocer detalladamente los procedimientos en caso de desastre como país asistido y como país asistente.</a:t>
            </a:r>
            <a:endParaRPr lang="es-P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</p:spTree>
    <p:extLst>
      <p:ext uri="{BB962C8B-B14F-4D97-AF65-F5344CB8AC3E}">
        <p14:creationId xmlns:p14="http://schemas.microsoft.com/office/powerpoint/2010/main" val="177394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CECODI Panam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383" y="257576"/>
            <a:ext cx="4984124" cy="630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</p:spTree>
    <p:extLst>
      <p:ext uri="{BB962C8B-B14F-4D97-AF65-F5344CB8AC3E}">
        <p14:creationId xmlns:p14="http://schemas.microsoft.com/office/powerpoint/2010/main" val="55789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697791" y="38637"/>
            <a:ext cx="251412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Sesión 3: </a:t>
            </a:r>
            <a:r>
              <a:rPr lang="es-PA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PA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Marcos Normativos Internacionales y Nacionales y la Cooperación con Actores Relevantes </a:t>
            </a:r>
          </a:p>
        </p:txBody>
      </p:sp>
      <p:pic>
        <p:nvPicPr>
          <p:cNvPr id="1026" name="Picture 2" descr="Luis, en Antalya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044" y="471259"/>
            <a:ext cx="2229097" cy="247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m.midiario.com/sites/default/files/styles/md_uhora_image_node_slideshow/public/21-japon34059.png?itok=h3xILI5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4118" y="407723"/>
            <a:ext cx="4175393" cy="260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4134118" y="3103809"/>
            <a:ext cx="4265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Panameño residente en Japón, contactado por la representación diplomática tras el Tsunami, al igual que los 88 nacionales residentes en aquel entonces en ese país.</a:t>
            </a:r>
            <a:endParaRPr lang="es-PA" sz="12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733044" y="3007855"/>
            <a:ext cx="2668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Estudiante panameño acusado de terrorismo a raíz de los incidentes de Turquía</a:t>
            </a:r>
            <a:endParaRPr lang="es-PA" sz="1200" dirty="0"/>
          </a:p>
        </p:txBody>
      </p:sp>
      <p:pic>
        <p:nvPicPr>
          <p:cNvPr id="1032" name="Picture 8" descr="http://d1vmfp3l3lxrif.cloudfront.net/blogs/alexsclicks/regresado-Panama-atentados-Paris-FotoEFE_MEDIMA20151115_0249_2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811" y="3750140"/>
            <a:ext cx="3241809" cy="182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/>
          <p:cNvSpPr/>
          <p:nvPr/>
        </p:nvSpPr>
        <p:spPr>
          <a:xfrm>
            <a:off x="391976" y="5787807"/>
            <a:ext cx="3375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A" sz="1200" dirty="0">
                <a:solidFill>
                  <a:srgbClr val="323232"/>
                </a:solidFill>
                <a:latin typeface="Arial" panose="020B0604020202020204" pitchFamily="34" charset="0"/>
              </a:rPr>
              <a:t>17 panameños que se encontraban en Francia, han retornado al país luego de los atentados ocurridos en </a:t>
            </a:r>
            <a:r>
              <a:rPr lang="es-PA" sz="1200" dirty="0" smtClean="0">
                <a:solidFill>
                  <a:srgbClr val="323232"/>
                </a:solidFill>
                <a:latin typeface="Arial" panose="020B0604020202020204" pitchFamily="34" charset="0"/>
              </a:rPr>
              <a:t>París.</a:t>
            </a:r>
            <a:endParaRPr lang="es-PA" sz="1200" dirty="0"/>
          </a:p>
        </p:txBody>
      </p:sp>
      <p:pic>
        <p:nvPicPr>
          <p:cNvPr id="1034" name="Picture 10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4727" y="3972500"/>
            <a:ext cx="4185633" cy="246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09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217</TotalTime>
  <Words>706</Words>
  <Application>Microsoft Office PowerPoint</Application>
  <PresentationFormat>Custom</PresentationFormat>
  <Paragraphs>63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Faceta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Ricardo Berna</dc:creator>
  <cp:lastModifiedBy>RODAS Renán</cp:lastModifiedBy>
  <cp:revision>24</cp:revision>
  <dcterms:created xsi:type="dcterms:W3CDTF">2017-01-31T00:53:56Z</dcterms:created>
  <dcterms:modified xsi:type="dcterms:W3CDTF">2017-02-13T20:14:29Z</dcterms:modified>
</cp:coreProperties>
</file>