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Default Extension="doc" ContentType="application/msword"/>
  <Override PartName="/ppt/notesSlides/notesSlide6.xml" ContentType="application/vnd.openxmlformats-officedocument.presentationml.notes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1"/>
  </p:sldMasterIdLst>
  <p:notesMasterIdLst>
    <p:notesMasterId r:id="rId8"/>
  </p:notesMasterIdLst>
  <p:handoutMasterIdLst>
    <p:handoutMasterId r:id="rId9"/>
  </p:handoutMasterIdLst>
  <p:sldIdLst>
    <p:sldId id="256" r:id="rId2"/>
    <p:sldId id="288" r:id="rId3"/>
    <p:sldId id="289" r:id="rId4"/>
    <p:sldId id="300" r:id="rId5"/>
    <p:sldId id="308" r:id="rId6"/>
    <p:sldId id="275" r:id="rId7"/>
  </p:sldIdLst>
  <p:sldSz cx="9144000" cy="6858000" type="screen4x3"/>
  <p:notesSz cx="6858000" cy="9144000"/>
  <p:custDataLst>
    <p:tags r:id="rId10"/>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A8CCE4"/>
    <a:srgbClr val="AADBE2"/>
    <a:srgbClr val="BA0003"/>
    <a:srgbClr val="62139E"/>
    <a:srgbClr val="219797"/>
    <a:srgbClr val="E3CD74"/>
    <a:srgbClr val="00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7508" autoAdjust="0"/>
    <p:restoredTop sz="97133" autoAdjust="0"/>
  </p:normalViewPr>
  <p:slideViewPr>
    <p:cSldViewPr>
      <p:cViewPr>
        <p:scale>
          <a:sx n="70" d="100"/>
          <a:sy n="70" d="100"/>
        </p:scale>
        <p:origin x="-1140" y="-120"/>
      </p:cViewPr>
      <p:guideLst>
        <p:guide orient="horz" pos="2160"/>
        <p:guide pos="2880"/>
      </p:guideLst>
    </p:cSldViewPr>
  </p:slideViewPr>
  <p:notesTextViewPr>
    <p:cViewPr>
      <p:scale>
        <a:sx n="100" d="100"/>
        <a:sy n="100" d="100"/>
      </p:scale>
      <p:origin x="0" y="0"/>
    </p:cViewPr>
  </p:notesTextViewPr>
  <p:notesViewPr>
    <p:cSldViewPr>
      <p:cViewPr varScale="1">
        <p:scale>
          <a:sx n="88" d="100"/>
          <a:sy n="88" d="100"/>
        </p:scale>
        <p:origin x="-1332" y="-11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15360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15360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15360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CBE9F4EC-4DF9-406A-86D8-24B61AB54201}" type="slidenum">
              <a:rPr lang="en-US"/>
              <a:pPr>
                <a:defRPr/>
              </a:pPr>
              <a:t>‹Nº›</a:t>
            </a:fld>
            <a:endParaRPr lang="en-US"/>
          </a:p>
        </p:txBody>
      </p:sp>
    </p:spTree>
    <p:extLst>
      <p:ext uri="{BB962C8B-B14F-4D97-AF65-F5344CB8AC3E}">
        <p14:creationId xmlns:p14="http://schemas.microsoft.com/office/powerpoint/2010/main" xmlns="" val="28997810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80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8806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806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807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8807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4AD8559F-E387-4F6F-8EBF-F5485E774CDC}" type="slidenum">
              <a:rPr lang="en-US"/>
              <a:pPr>
                <a:defRPr/>
              </a:pPr>
              <a:t>‹Nº›</a:t>
            </a:fld>
            <a:endParaRPr lang="en-US"/>
          </a:p>
        </p:txBody>
      </p:sp>
    </p:spTree>
    <p:extLst>
      <p:ext uri="{BB962C8B-B14F-4D97-AF65-F5344CB8AC3E}">
        <p14:creationId xmlns:p14="http://schemas.microsoft.com/office/powerpoint/2010/main" xmlns="" val="359512866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a:noFill/>
        </p:spPr>
        <p:txBody>
          <a:bodyPr/>
          <a:lstStyle/>
          <a:p>
            <a:fld id="{FA3726BC-CEC0-4CBB-AE2F-90631BFABF4C}" type="slidenum">
              <a:rPr lang="en-US" smtClean="0"/>
              <a:pPr/>
              <a:t>1</a:t>
            </a:fld>
            <a:endParaRPr lang="en-US" smtClean="0"/>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p:spPr>
        <p:txBody>
          <a:bodyPr/>
          <a:lstStyle/>
          <a:p>
            <a:pPr eaLnBrk="1" hangingPunct="1"/>
            <a:endParaRPr lang="es-C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p:spPr>
        <p:txBody>
          <a:bodyPr/>
          <a:lstStyle/>
          <a:p>
            <a:fld id="{B918F514-EDBE-48BC-AF31-95A27C0FF2D3}" type="slidenum">
              <a:rPr lang="en-US" smtClean="0"/>
              <a:pPr/>
              <a:t>2</a:t>
            </a:fld>
            <a:endParaRPr lang="en-US" smtClean="0"/>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p:spPr>
        <p:txBody>
          <a:bodyPr/>
          <a:lstStyle/>
          <a:p>
            <a:pPr eaLnBrk="1" hangingPunct="1"/>
            <a:endParaRPr lang="es-C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noChangeArrowheads="1"/>
          </p:cNvSpPr>
          <p:nvPr>
            <p:ph type="sldNum" sz="quarter" idx="5"/>
          </p:nvPr>
        </p:nvSpPr>
        <p:spPr>
          <a:noFill/>
        </p:spPr>
        <p:txBody>
          <a:bodyPr/>
          <a:lstStyle/>
          <a:p>
            <a:fld id="{4CF14554-C936-49B1-86B6-2CA02A2940B1}" type="slidenum">
              <a:rPr lang="en-US" smtClean="0"/>
              <a:pPr/>
              <a:t>3</a:t>
            </a:fld>
            <a:endParaRPr lang="en-US" smtClean="0"/>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p:spPr>
        <p:txBody>
          <a:bodyPr/>
          <a:lstStyle/>
          <a:p>
            <a:pPr eaLnBrk="1" hangingPunct="1"/>
            <a:endParaRPr lang="es-C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defTabSz="906004" eaLnBrk="0" hangingPunct="0">
              <a:spcBef>
                <a:spcPct val="30000"/>
              </a:spcBef>
              <a:defRPr sz="1200">
                <a:solidFill>
                  <a:schemeClr val="tx1"/>
                </a:solidFill>
                <a:latin typeface="Arial" charset="0"/>
              </a:defRPr>
            </a:lvl1pPr>
            <a:lvl2pPr marL="734852" indent="-282635" defTabSz="906004" eaLnBrk="0" hangingPunct="0">
              <a:spcBef>
                <a:spcPct val="30000"/>
              </a:spcBef>
              <a:defRPr sz="1200">
                <a:solidFill>
                  <a:schemeClr val="tx1"/>
                </a:solidFill>
                <a:latin typeface="Arial" charset="0"/>
              </a:defRPr>
            </a:lvl2pPr>
            <a:lvl3pPr marL="1130541" indent="-226108" defTabSz="906004" eaLnBrk="0" hangingPunct="0">
              <a:spcBef>
                <a:spcPct val="30000"/>
              </a:spcBef>
              <a:defRPr sz="1200">
                <a:solidFill>
                  <a:schemeClr val="tx1"/>
                </a:solidFill>
                <a:latin typeface="Arial" charset="0"/>
              </a:defRPr>
            </a:lvl3pPr>
            <a:lvl4pPr marL="1582758" indent="-226108" defTabSz="906004" eaLnBrk="0" hangingPunct="0">
              <a:spcBef>
                <a:spcPct val="30000"/>
              </a:spcBef>
              <a:defRPr sz="1200">
                <a:solidFill>
                  <a:schemeClr val="tx1"/>
                </a:solidFill>
                <a:latin typeface="Arial" charset="0"/>
              </a:defRPr>
            </a:lvl4pPr>
            <a:lvl5pPr marL="2034974" indent="-226108" defTabSz="906004" eaLnBrk="0" hangingPunct="0">
              <a:spcBef>
                <a:spcPct val="30000"/>
              </a:spcBef>
              <a:defRPr sz="1200">
                <a:solidFill>
                  <a:schemeClr val="tx1"/>
                </a:solidFill>
                <a:latin typeface="Arial" charset="0"/>
              </a:defRPr>
            </a:lvl5pPr>
            <a:lvl6pPr marL="2487191" indent="-226108" defTabSz="906004" eaLnBrk="0" fontAlgn="base" hangingPunct="0">
              <a:spcBef>
                <a:spcPct val="30000"/>
              </a:spcBef>
              <a:spcAft>
                <a:spcPct val="0"/>
              </a:spcAft>
              <a:defRPr sz="1200">
                <a:solidFill>
                  <a:schemeClr val="tx1"/>
                </a:solidFill>
                <a:latin typeface="Arial" charset="0"/>
              </a:defRPr>
            </a:lvl6pPr>
            <a:lvl7pPr marL="2939407" indent="-226108" defTabSz="906004" eaLnBrk="0" fontAlgn="base" hangingPunct="0">
              <a:spcBef>
                <a:spcPct val="30000"/>
              </a:spcBef>
              <a:spcAft>
                <a:spcPct val="0"/>
              </a:spcAft>
              <a:defRPr sz="1200">
                <a:solidFill>
                  <a:schemeClr val="tx1"/>
                </a:solidFill>
                <a:latin typeface="Arial" charset="0"/>
              </a:defRPr>
            </a:lvl7pPr>
            <a:lvl8pPr marL="3391624" indent="-226108" defTabSz="906004" eaLnBrk="0" fontAlgn="base" hangingPunct="0">
              <a:spcBef>
                <a:spcPct val="30000"/>
              </a:spcBef>
              <a:spcAft>
                <a:spcPct val="0"/>
              </a:spcAft>
              <a:defRPr sz="1200">
                <a:solidFill>
                  <a:schemeClr val="tx1"/>
                </a:solidFill>
                <a:latin typeface="Arial" charset="0"/>
              </a:defRPr>
            </a:lvl8pPr>
            <a:lvl9pPr marL="3843840" indent="-226108" defTabSz="906004"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8BDEA0E7-B080-427C-9BA7-DF29B582DF52}" type="slidenum">
              <a:rPr lang="en-US" altLang="es-CR" smtClean="0"/>
              <a:pPr eaLnBrk="1" hangingPunct="1">
                <a:spcBef>
                  <a:spcPct val="0"/>
                </a:spcBef>
              </a:pPr>
              <a:t>5</a:t>
            </a:fld>
            <a:endParaRPr lang="en-US" altLang="es-CR" smtClean="0"/>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US" altLang="es-CR"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p:cNvSpPr>
            <a:spLocks noGrp="1" noChangeArrowheads="1"/>
          </p:cNvSpPr>
          <p:nvPr>
            <p:ph type="sldNum" sz="quarter" idx="5"/>
          </p:nvPr>
        </p:nvSpPr>
        <p:spPr>
          <a:noFill/>
        </p:spPr>
        <p:txBody>
          <a:bodyPr/>
          <a:lstStyle/>
          <a:p>
            <a:fld id="{C528DB61-34FD-4661-B66D-5C85D6F889CB}" type="slidenum">
              <a:rPr lang="en-US" smtClean="0"/>
              <a:pPr/>
              <a:t>6</a:t>
            </a:fld>
            <a:endParaRPr lang="en-US" smtClean="0"/>
          </a:p>
        </p:txBody>
      </p:sp>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s-C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55650"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155651"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6C4E7D1A-96C5-47D1-A577-5D133A55CB75}" type="slidenum">
              <a:rPr lang="en-US"/>
              <a:pPr>
                <a:defRPr/>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R"/>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83B8F21-BAAA-4652-8651-9058EC78386E}" type="slidenum">
              <a:rPr lang="en-US"/>
              <a:pPr>
                <a:defRPr/>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C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E0F2BA4-99A4-40BF-9B2A-81E4422B4333}" type="slidenum">
              <a:rPr lang="en-US"/>
              <a:pPr>
                <a:defRPr/>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R"/>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1948AC1-D11B-4D20-8415-0F533C5067E6}" type="slidenum">
              <a:rPr lang="en-US"/>
              <a:pPr>
                <a:defRPr/>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E62031F-ED09-495A-81E1-1AA721F0B8FA}" type="slidenum">
              <a:rPr lang="en-US"/>
              <a:pPr>
                <a:defRPr/>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BD3AEAC-5CC3-4122-A885-EA58738C290A}" type="slidenum">
              <a:rPr lang="en-US"/>
              <a:pPr>
                <a:defRPr/>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E4219D6-8092-401B-A328-CCC8E0988936}" type="slidenum">
              <a:rPr lang="en-US"/>
              <a:pPr>
                <a:defRPr/>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9792039-7C5A-4C04-81AB-5D5B0C42860B}" type="slidenum">
              <a:rPr lang="en-US"/>
              <a:pPr>
                <a:defRPr/>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17969E3C-55B8-4679-962A-B78D011536F0}" type="slidenum">
              <a:rPr lang="en-US"/>
              <a:pPr>
                <a:defRPr/>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8CB7322-906E-43E6-83B4-9DCA2D4DC86B}" type="slidenum">
              <a:rPr lang="en-US"/>
              <a:pPr>
                <a:defRPr/>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R"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2FAF629-5665-4E48-A528-F272EAFCC3F7}" type="slidenum">
              <a:rPr lang="en-US"/>
              <a:pPr>
                <a:defRPr/>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643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4643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4643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EDFFE6FE-F0DF-4DE7-ADE4-D4AFB7EF9803}" type="slidenum">
              <a:rPr lang="en-US"/>
              <a:pPr>
                <a:defRPr/>
              </a:pPr>
              <a:t>‹Nº›</a:t>
            </a:fld>
            <a:endParaRPr lang="en-US"/>
          </a:p>
        </p:txBody>
      </p:sp>
      <p:pic>
        <p:nvPicPr>
          <p:cNvPr id="1031" name="Picture 7" descr="Logo CRM solo Paloma"/>
          <p:cNvPicPr>
            <a:picLocks noChangeAspect="1" noChangeArrowheads="1"/>
          </p:cNvPicPr>
          <p:nvPr userDrawn="1"/>
        </p:nvPicPr>
        <p:blipFill>
          <a:blip r:embed="rId13" cstate="print"/>
          <a:srcRect/>
          <a:stretch>
            <a:fillRect/>
          </a:stretch>
        </p:blipFill>
        <p:spPr bwMode="auto">
          <a:xfrm>
            <a:off x="0" y="-314325"/>
            <a:ext cx="9144000" cy="19431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8"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C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jpeg"/><Relationship Id="rId18" Type="http://schemas.openxmlformats.org/officeDocument/2006/relationships/image" Target="../media/image17.png"/><Relationship Id="rId26" Type="http://schemas.openxmlformats.org/officeDocument/2006/relationships/image" Target="../media/image25.jpeg"/><Relationship Id="rId3" Type="http://schemas.openxmlformats.org/officeDocument/2006/relationships/notesSlide" Target="../notesSlides/notesSlide5.xml"/><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jpeg"/><Relationship Id="rId17" Type="http://schemas.openxmlformats.org/officeDocument/2006/relationships/image" Target="../media/image16.png"/><Relationship Id="rId25" Type="http://schemas.openxmlformats.org/officeDocument/2006/relationships/image" Target="../media/image24.jpeg"/><Relationship Id="rId2" Type="http://schemas.openxmlformats.org/officeDocument/2006/relationships/slideLayout" Target="../slideLayouts/slideLayout1.xml"/><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vmlDrawing" Target="../drawings/vmlDrawing1.vml"/><Relationship Id="rId6" Type="http://schemas.openxmlformats.org/officeDocument/2006/relationships/image" Target="../media/image5.png"/><Relationship Id="rId11" Type="http://schemas.openxmlformats.org/officeDocument/2006/relationships/image" Target="../media/image10.jpe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jpeg"/><Relationship Id="rId19" Type="http://schemas.openxmlformats.org/officeDocument/2006/relationships/image" Target="../media/image18.png"/><Relationship Id="rId4" Type="http://schemas.openxmlformats.org/officeDocument/2006/relationships/oleObject" Target="../embeddings/Documento_de_Microsoft_Office_Word_97-20031.doc"/><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jpeg"/></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6"/>
          <p:cNvSpPr>
            <a:spLocks noGrp="1" noChangeArrowheads="1"/>
          </p:cNvSpPr>
          <p:nvPr>
            <p:ph type="sldNum" sz="quarter" idx="12"/>
          </p:nvPr>
        </p:nvSpPr>
        <p:spPr>
          <a:noFill/>
        </p:spPr>
        <p:txBody>
          <a:bodyPr/>
          <a:lstStyle/>
          <a:p>
            <a:fld id="{488FCE37-9E74-428B-94E4-30721D9A5C07}" type="slidenum">
              <a:rPr lang="en-US" smtClean="0"/>
              <a:pPr/>
              <a:t>1</a:t>
            </a:fld>
            <a:endParaRPr lang="en-US" smtClean="0"/>
          </a:p>
        </p:txBody>
      </p:sp>
      <p:sp>
        <p:nvSpPr>
          <p:cNvPr id="15362" name="Rectangle 2"/>
          <p:cNvSpPr>
            <a:spLocks noGrp="1" noChangeArrowheads="1"/>
          </p:cNvSpPr>
          <p:nvPr>
            <p:ph type="ctrTitle"/>
          </p:nvPr>
        </p:nvSpPr>
        <p:spPr>
          <a:xfrm>
            <a:off x="179388" y="2060575"/>
            <a:ext cx="8785225" cy="2520950"/>
          </a:xfrm>
        </p:spPr>
        <p:txBody>
          <a:bodyPr/>
          <a:lstStyle/>
          <a:p>
            <a:pPr eaLnBrk="1" hangingPunct="1"/>
            <a:r>
              <a:rPr lang="es-MX" sz="4000" b="1" dirty="0" smtClean="0">
                <a:latin typeface="Candara" panose="020E0502030303020204" pitchFamily="34" charset="0"/>
              </a:rPr>
              <a:t>La Conferencia Regional sobre Migración y su Plan de trabajo</a:t>
            </a:r>
            <a:br>
              <a:rPr lang="es-MX" sz="4000" b="1" dirty="0" smtClean="0">
                <a:latin typeface="Candara" panose="020E0502030303020204" pitchFamily="34" charset="0"/>
              </a:rPr>
            </a:br>
            <a:r>
              <a:rPr lang="es-MX" sz="4000" b="1" dirty="0" smtClean="0">
                <a:latin typeface="Candara" panose="020E0502030303020204" pitchFamily="34" charset="0"/>
              </a:rPr>
              <a:t>(CRM o “Proceso Puebla”)</a:t>
            </a:r>
            <a:endParaRPr lang="en-US" sz="4000" b="1" dirty="0" smtClean="0">
              <a:latin typeface="Candara" panose="020E0502030303020204" pitchFamily="34" charset="0"/>
            </a:endParaRPr>
          </a:p>
        </p:txBody>
      </p:sp>
      <p:sp>
        <p:nvSpPr>
          <p:cNvPr id="15363" name="Rectangle 3"/>
          <p:cNvSpPr>
            <a:spLocks noGrp="1" noChangeArrowheads="1"/>
          </p:cNvSpPr>
          <p:nvPr>
            <p:ph type="subTitle" idx="1"/>
          </p:nvPr>
        </p:nvSpPr>
        <p:spPr>
          <a:xfrm>
            <a:off x="0" y="5516563"/>
            <a:ext cx="9144000" cy="1295400"/>
          </a:xfrm>
        </p:spPr>
        <p:txBody>
          <a:bodyPr/>
          <a:lstStyle/>
          <a:p>
            <a:pPr algn="r" eaLnBrk="1" hangingPunct="1">
              <a:lnSpc>
                <a:spcPct val="80000"/>
              </a:lnSpc>
            </a:pPr>
            <a:endParaRPr lang="es-ES_tradnl" sz="2000" b="1" smtClean="0"/>
          </a:p>
          <a:p>
            <a:pPr eaLnBrk="1" hangingPunct="1">
              <a:lnSpc>
                <a:spcPct val="80000"/>
              </a:lnSpc>
            </a:pPr>
            <a:endParaRPr lang="en-US" sz="2000" smtClean="0"/>
          </a:p>
        </p:txBody>
      </p:sp>
      <p:sp>
        <p:nvSpPr>
          <p:cNvPr id="15365" name="Rectangle 5"/>
          <p:cNvSpPr>
            <a:spLocks noChangeArrowheads="1"/>
          </p:cNvSpPr>
          <p:nvPr/>
        </p:nvSpPr>
        <p:spPr bwMode="auto">
          <a:xfrm>
            <a:off x="0" y="5300663"/>
            <a:ext cx="6156325" cy="936625"/>
          </a:xfrm>
          <a:prstGeom prst="rect">
            <a:avLst/>
          </a:prstGeom>
          <a:gradFill rotWithShape="1">
            <a:gsLst>
              <a:gs pos="0">
                <a:srgbClr val="000080"/>
              </a:gs>
              <a:gs pos="100000">
                <a:srgbClr val="A8CCE4"/>
              </a:gs>
            </a:gsLst>
            <a:lin ang="0" scaled="1"/>
          </a:gradFill>
          <a:ln w="9525">
            <a:noFill/>
            <a:miter lim="800000"/>
            <a:headEnd/>
            <a:tailEnd/>
          </a:ln>
        </p:spPr>
        <p:txBody>
          <a:bodyPr wrap="none" anchor="ctr"/>
          <a:lstStyle/>
          <a:p>
            <a:endParaRPr lang="es-CR"/>
          </a:p>
        </p:txBody>
      </p:sp>
      <p:pic>
        <p:nvPicPr>
          <p:cNvPr id="15366" name="Picture 7" descr="RCM Flag"/>
          <p:cNvPicPr>
            <a:picLocks noChangeAspect="1" noChangeArrowheads="1"/>
          </p:cNvPicPr>
          <p:nvPr/>
        </p:nvPicPr>
        <p:blipFill>
          <a:blip r:embed="rId3" cstate="print"/>
          <a:srcRect/>
          <a:stretch>
            <a:fillRect/>
          </a:stretch>
        </p:blipFill>
        <p:spPr bwMode="auto">
          <a:xfrm>
            <a:off x="3565525" y="203200"/>
            <a:ext cx="2159000" cy="1004888"/>
          </a:xfrm>
          <a:prstGeom prst="rect">
            <a:avLst/>
          </a:prstGeom>
          <a:noFill/>
          <a:ln w="9525">
            <a:noFill/>
            <a:miter lim="800000"/>
            <a:headEnd/>
            <a:tailEnd/>
          </a:ln>
        </p:spPr>
      </p:pic>
      <p:sp>
        <p:nvSpPr>
          <p:cNvPr id="15367" name="Rectangle 8"/>
          <p:cNvSpPr>
            <a:spLocks noChangeArrowheads="1"/>
          </p:cNvSpPr>
          <p:nvPr/>
        </p:nvSpPr>
        <p:spPr bwMode="auto">
          <a:xfrm>
            <a:off x="1258888" y="1271588"/>
            <a:ext cx="6807200" cy="285750"/>
          </a:xfrm>
          <a:prstGeom prst="rect">
            <a:avLst/>
          </a:prstGeom>
          <a:noFill/>
          <a:ln w="9525">
            <a:noFill/>
            <a:miter lim="800000"/>
            <a:headEnd/>
            <a:tailEnd/>
          </a:ln>
        </p:spPr>
        <p:txBody>
          <a:bodyPr/>
          <a:lstStyle/>
          <a:p>
            <a:pPr algn="ctr">
              <a:spcBef>
                <a:spcPct val="20000"/>
              </a:spcBef>
            </a:pPr>
            <a:r>
              <a:rPr lang="es-CR" sz="1600">
                <a:solidFill>
                  <a:srgbClr val="000099"/>
                </a:solidFill>
              </a:rPr>
              <a:t>Conferencia Regional sobre Migración (CRM)</a:t>
            </a:r>
          </a:p>
          <a:p>
            <a:pPr algn="ctr">
              <a:spcBef>
                <a:spcPct val="20000"/>
              </a:spcBef>
            </a:pPr>
            <a:r>
              <a:rPr lang="es-CR" sz="1600">
                <a:solidFill>
                  <a:srgbClr val="000099"/>
                </a:solidFill>
              </a:rPr>
              <a:t>Regional Conference on Migration (RCM)</a:t>
            </a:r>
            <a:endParaRPr lang="en-US" sz="1600">
              <a:solidFill>
                <a:srgbClr val="000099"/>
              </a:solidFill>
            </a:endParaRPr>
          </a:p>
        </p:txBody>
      </p:sp>
      <p:sp>
        <p:nvSpPr>
          <p:cNvPr id="15368" name="Line 9"/>
          <p:cNvSpPr>
            <a:spLocks noChangeShapeType="1"/>
          </p:cNvSpPr>
          <p:nvPr/>
        </p:nvSpPr>
        <p:spPr bwMode="auto">
          <a:xfrm>
            <a:off x="2478088" y="1271588"/>
            <a:ext cx="4318000" cy="0"/>
          </a:xfrm>
          <a:prstGeom prst="line">
            <a:avLst/>
          </a:prstGeom>
          <a:noFill/>
          <a:ln w="9525">
            <a:solidFill>
              <a:srgbClr val="000000"/>
            </a:solidFill>
            <a:round/>
            <a:headEnd/>
            <a:tailEnd/>
          </a:ln>
        </p:spPr>
        <p:txBody>
          <a:bodyPr/>
          <a:lstStyle/>
          <a:p>
            <a:endParaRPr lang="en-US"/>
          </a:p>
        </p:txBody>
      </p:sp>
      <p:sp>
        <p:nvSpPr>
          <p:cNvPr id="9" name="8 CuadroTexto"/>
          <p:cNvSpPr txBox="1"/>
          <p:nvPr/>
        </p:nvSpPr>
        <p:spPr>
          <a:xfrm>
            <a:off x="0" y="6309320"/>
            <a:ext cx="2160240" cy="369332"/>
          </a:xfrm>
          <a:prstGeom prst="rect">
            <a:avLst/>
          </a:prstGeom>
          <a:noFill/>
        </p:spPr>
        <p:txBody>
          <a:bodyPr wrap="square" rtlCol="0">
            <a:spAutoFit/>
          </a:bodyPr>
          <a:lstStyle/>
          <a:p>
            <a:r>
              <a:rPr lang="es-CR" dirty="0" smtClean="0"/>
              <a:t>1 de febrero, 2017</a:t>
            </a:r>
            <a:endParaRPr lang="es-C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5 Marcador de número de diapositiva"/>
          <p:cNvSpPr>
            <a:spLocks noGrp="1"/>
          </p:cNvSpPr>
          <p:nvPr>
            <p:ph type="sldNum" sz="quarter" idx="12"/>
          </p:nvPr>
        </p:nvSpPr>
        <p:spPr>
          <a:noFill/>
        </p:spPr>
        <p:txBody>
          <a:bodyPr/>
          <a:lstStyle/>
          <a:p>
            <a:fld id="{4B8C8C7A-FCAF-4F7B-A5E5-53227341A4FC}" type="slidenum">
              <a:rPr lang="en-US" smtClean="0"/>
              <a:pPr/>
              <a:t>2</a:t>
            </a:fld>
            <a:endParaRPr lang="en-US" smtClean="0"/>
          </a:p>
        </p:txBody>
      </p:sp>
      <p:sp>
        <p:nvSpPr>
          <p:cNvPr id="17410" name="Rectangle 3"/>
          <p:cNvSpPr>
            <a:spLocks noGrp="1" noChangeArrowheads="1"/>
          </p:cNvSpPr>
          <p:nvPr>
            <p:ph type="body" idx="1"/>
          </p:nvPr>
        </p:nvSpPr>
        <p:spPr>
          <a:xfrm>
            <a:off x="817885" y="3688233"/>
            <a:ext cx="7868915" cy="2405063"/>
          </a:xfrm>
        </p:spPr>
        <p:txBody>
          <a:bodyPr/>
          <a:lstStyle/>
          <a:p>
            <a:pPr algn="ctr" eaLnBrk="1" hangingPunct="1">
              <a:lnSpc>
                <a:spcPct val="90000"/>
              </a:lnSpc>
              <a:buFontTx/>
              <a:buNone/>
            </a:pPr>
            <a:r>
              <a:rPr lang="es-MX" sz="2800" b="1" u="sng" dirty="0" smtClean="0">
                <a:latin typeface="Candara" panose="020E0502030303020204" pitchFamily="34" charset="0"/>
              </a:rPr>
              <a:t>Objetivos</a:t>
            </a:r>
          </a:p>
          <a:p>
            <a:pPr algn="just" eaLnBrk="1" hangingPunct="1">
              <a:lnSpc>
                <a:spcPct val="90000"/>
              </a:lnSpc>
            </a:pPr>
            <a:r>
              <a:rPr lang="es-MX" sz="2000" dirty="0" smtClean="0">
                <a:latin typeface="Candara" panose="020E0502030303020204" pitchFamily="34" charset="0"/>
              </a:rPr>
              <a:t>Promover el intercambio de información, experiencias y mejores prácticas en materia de gobernanza migratoria.</a:t>
            </a:r>
          </a:p>
          <a:p>
            <a:pPr algn="just" eaLnBrk="1" hangingPunct="1">
              <a:lnSpc>
                <a:spcPct val="90000"/>
              </a:lnSpc>
            </a:pPr>
            <a:r>
              <a:rPr lang="es-MX" sz="2000" dirty="0" smtClean="0">
                <a:latin typeface="Candara" panose="020E0502030303020204" pitchFamily="34" charset="0"/>
              </a:rPr>
              <a:t>Fomentar la cooperación y los esfuerzos regionales en materia migratoria.</a:t>
            </a:r>
            <a:endParaRPr lang="en-US" sz="2000" dirty="0" smtClean="0">
              <a:latin typeface="Candara" panose="020E0502030303020204" pitchFamily="34" charset="0"/>
            </a:endParaRPr>
          </a:p>
          <a:p>
            <a:pPr algn="just" eaLnBrk="1" hangingPunct="1">
              <a:lnSpc>
                <a:spcPct val="90000"/>
              </a:lnSpc>
            </a:pPr>
            <a:r>
              <a:rPr lang="es-MX" sz="2000" dirty="0" smtClean="0">
                <a:latin typeface="Candara" panose="020E0502030303020204" pitchFamily="34" charset="0"/>
              </a:rPr>
              <a:t>Fortalecer la integridad de las leyes migratorias, fronteras y seguridad.</a:t>
            </a:r>
            <a:endParaRPr lang="en-US" sz="2000" dirty="0" smtClean="0">
              <a:latin typeface="Candara" panose="020E0502030303020204" pitchFamily="34" charset="0"/>
            </a:endParaRPr>
          </a:p>
        </p:txBody>
      </p:sp>
      <p:sp>
        <p:nvSpPr>
          <p:cNvPr id="17411" name="Rectangle 6"/>
          <p:cNvSpPr>
            <a:spLocks noChangeArrowheads="1"/>
          </p:cNvSpPr>
          <p:nvPr/>
        </p:nvSpPr>
        <p:spPr bwMode="auto">
          <a:xfrm>
            <a:off x="457200" y="1052513"/>
            <a:ext cx="8229600" cy="2376487"/>
          </a:xfrm>
          <a:prstGeom prst="rect">
            <a:avLst/>
          </a:prstGeom>
          <a:noFill/>
          <a:ln w="9525">
            <a:noFill/>
            <a:miter lim="800000"/>
            <a:headEnd/>
            <a:tailEnd/>
          </a:ln>
        </p:spPr>
        <p:txBody>
          <a:bodyPr/>
          <a:lstStyle/>
          <a:p>
            <a:pPr marL="342900" indent="-342900" algn="ctr">
              <a:spcBef>
                <a:spcPct val="20000"/>
              </a:spcBef>
            </a:pPr>
            <a:r>
              <a:rPr lang="es-MX" sz="2800" b="1" u="sng" dirty="0">
                <a:latin typeface="Candara" panose="020E0502030303020204" pitchFamily="34" charset="0"/>
              </a:rPr>
              <a:t>Conferencia Regional Sobre Migración (CRM)</a:t>
            </a:r>
          </a:p>
          <a:p>
            <a:pPr marL="342900" indent="-342900" algn="just">
              <a:spcBef>
                <a:spcPct val="50000"/>
              </a:spcBef>
            </a:pPr>
            <a:r>
              <a:rPr lang="es-ES_tradnl" sz="2000" dirty="0">
                <a:latin typeface="Candara" panose="020E0502030303020204" pitchFamily="34" charset="0"/>
              </a:rPr>
              <a:t>	La CRM es </a:t>
            </a:r>
            <a:r>
              <a:rPr lang="es-CR" sz="2000" dirty="0">
                <a:latin typeface="Candara" panose="020E0502030303020204" pitchFamily="34" charset="0"/>
              </a:rPr>
              <a:t>resultado concreto de la Cumbre de Presidentes Tuxtla II, efectuada en febrero de </a:t>
            </a:r>
            <a:r>
              <a:rPr lang="es-CR" sz="2000" dirty="0" smtClean="0">
                <a:latin typeface="Candara" panose="020E0502030303020204" pitchFamily="34" charset="0"/>
              </a:rPr>
              <a:t>1996</a:t>
            </a:r>
            <a:r>
              <a:rPr lang="es-MX" sz="2000" dirty="0" smtClean="0">
                <a:latin typeface="Candara" panose="020E0502030303020204" pitchFamily="34" charset="0"/>
              </a:rPr>
              <a:t>.</a:t>
            </a:r>
            <a:endParaRPr lang="es-MX" sz="2000" dirty="0">
              <a:latin typeface="Candara" panose="020E0502030303020204" pitchFamily="34" charset="0"/>
            </a:endParaRPr>
          </a:p>
          <a:p>
            <a:pPr marL="342900" indent="-342900" algn="just">
              <a:spcBef>
                <a:spcPct val="50000"/>
              </a:spcBef>
            </a:pPr>
            <a:r>
              <a:rPr lang="es-MX" sz="2000" dirty="0">
                <a:latin typeface="Candara" panose="020E0502030303020204" pitchFamily="34" charset="0"/>
              </a:rPr>
              <a:t>	Es un </a:t>
            </a:r>
            <a:r>
              <a:rPr lang="es-ES_tradnl" sz="2000" dirty="0">
                <a:latin typeface="Candara" panose="020E0502030303020204" pitchFamily="34" charset="0"/>
              </a:rPr>
              <a:t>f</a:t>
            </a:r>
            <a:r>
              <a:rPr lang="es-ES_tradnl" sz="2000" dirty="0" smtClean="0">
                <a:latin typeface="Candara" panose="020E0502030303020204" pitchFamily="34" charset="0"/>
              </a:rPr>
              <a:t>oro </a:t>
            </a:r>
            <a:r>
              <a:rPr lang="es-ES_tradnl" sz="2000" dirty="0">
                <a:latin typeface="Candara" panose="020E0502030303020204" pitchFamily="34" charset="0"/>
              </a:rPr>
              <a:t>intergubernamental de 11 países: Belice, Canadá, Costa Rica</a:t>
            </a:r>
            <a:r>
              <a:rPr lang="es-ES_tradnl" sz="2000" dirty="0" smtClean="0">
                <a:latin typeface="Candara" panose="020E0502030303020204" pitchFamily="34" charset="0"/>
              </a:rPr>
              <a:t>, El Salvador, </a:t>
            </a:r>
            <a:r>
              <a:rPr lang="es-ES_tradnl" sz="2000" dirty="0">
                <a:latin typeface="Candara" panose="020E0502030303020204" pitchFamily="34" charset="0"/>
              </a:rPr>
              <a:t>Estados Unidos, Guatemala, Honduras, México, Nicaragua, Panamá y República Dominicana.</a:t>
            </a:r>
            <a:endParaRPr lang="es-MX" sz="2000" dirty="0">
              <a:latin typeface="Candara" panose="020E0502030303020204"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5 Marcador de número de diapositiva"/>
          <p:cNvSpPr>
            <a:spLocks noGrp="1"/>
          </p:cNvSpPr>
          <p:nvPr>
            <p:ph type="sldNum" sz="quarter" idx="12"/>
          </p:nvPr>
        </p:nvSpPr>
        <p:spPr>
          <a:noFill/>
        </p:spPr>
        <p:txBody>
          <a:bodyPr/>
          <a:lstStyle/>
          <a:p>
            <a:fld id="{3AB2FB8D-9349-4B81-BF4F-951450F8288C}" type="slidenum">
              <a:rPr lang="en-US" smtClean="0"/>
              <a:pPr/>
              <a:t>3</a:t>
            </a:fld>
            <a:endParaRPr lang="en-US" smtClean="0"/>
          </a:p>
        </p:txBody>
      </p:sp>
      <p:sp>
        <p:nvSpPr>
          <p:cNvPr id="5123" name="Rectangle 5"/>
          <p:cNvSpPr>
            <a:spLocks noChangeArrowheads="1"/>
          </p:cNvSpPr>
          <p:nvPr/>
        </p:nvSpPr>
        <p:spPr bwMode="auto">
          <a:xfrm>
            <a:off x="468313" y="1052513"/>
            <a:ext cx="8280400" cy="5545137"/>
          </a:xfrm>
          <a:prstGeom prst="rect">
            <a:avLst/>
          </a:prstGeom>
          <a:noFill/>
          <a:ln w="9525">
            <a:noFill/>
            <a:miter lim="800000"/>
            <a:headEnd/>
            <a:tailEnd/>
          </a:ln>
        </p:spPr>
        <p:txBody>
          <a:bodyPr/>
          <a:lstStyle/>
          <a:p>
            <a:pPr marL="342900" indent="-342900" algn="ctr">
              <a:lnSpc>
                <a:spcPct val="90000"/>
              </a:lnSpc>
              <a:spcBef>
                <a:spcPct val="20000"/>
              </a:spcBef>
              <a:defRPr/>
            </a:pPr>
            <a:r>
              <a:rPr lang="es-MX" sz="2800" b="1" dirty="0">
                <a:latin typeface="Candara" panose="020E0502030303020204" pitchFamily="34" charset="0"/>
              </a:rPr>
              <a:t>Estructura</a:t>
            </a:r>
          </a:p>
          <a:p>
            <a:pPr marL="342900" indent="-342900" algn="ctr">
              <a:lnSpc>
                <a:spcPct val="90000"/>
              </a:lnSpc>
              <a:spcBef>
                <a:spcPct val="20000"/>
              </a:spcBef>
              <a:defRPr/>
            </a:pPr>
            <a:endParaRPr lang="es-MX" b="1" dirty="0">
              <a:latin typeface="Candara" panose="020E0502030303020204" pitchFamily="34" charset="0"/>
            </a:endParaRPr>
          </a:p>
          <a:p>
            <a:pPr marL="342900" indent="-342900" algn="just">
              <a:lnSpc>
                <a:spcPct val="90000"/>
              </a:lnSpc>
              <a:spcBef>
                <a:spcPct val="20000"/>
              </a:spcBef>
              <a:buFontTx/>
              <a:buChar char="•"/>
              <a:defRPr/>
            </a:pPr>
            <a:r>
              <a:rPr lang="es-MX" sz="2000" dirty="0">
                <a:latin typeface="Candara" panose="020E0502030303020204" pitchFamily="34" charset="0"/>
              </a:rPr>
              <a:t>Reuniones anuales de </a:t>
            </a:r>
            <a:r>
              <a:rPr lang="es-MX" sz="2000" b="1" u="sng" dirty="0">
                <a:latin typeface="Candara" panose="020E0502030303020204" pitchFamily="34" charset="0"/>
              </a:rPr>
              <a:t>Viceministros(as)</a:t>
            </a:r>
            <a:r>
              <a:rPr lang="es-MX" sz="2000" dirty="0">
                <a:latin typeface="Candara" panose="020E0502030303020204" pitchFamily="34" charset="0"/>
              </a:rPr>
              <a:t>, </a:t>
            </a:r>
            <a:r>
              <a:rPr lang="es-MX" sz="2000" dirty="0" smtClean="0">
                <a:latin typeface="Candara" panose="020E0502030303020204" pitchFamily="34" charset="0"/>
              </a:rPr>
              <a:t>en las que se toman </a:t>
            </a:r>
            <a:r>
              <a:rPr lang="es-MX" sz="2000" dirty="0">
                <a:latin typeface="Candara" panose="020E0502030303020204" pitchFamily="34" charset="0"/>
              </a:rPr>
              <a:t>decisiones políticas y definen las acciones a seguir.</a:t>
            </a:r>
          </a:p>
          <a:p>
            <a:pPr marL="342900" indent="-342900" algn="just">
              <a:lnSpc>
                <a:spcPct val="90000"/>
              </a:lnSpc>
              <a:spcBef>
                <a:spcPct val="20000"/>
              </a:spcBef>
              <a:buFontTx/>
              <a:buChar char="•"/>
              <a:defRPr/>
            </a:pPr>
            <a:endParaRPr lang="en-US" sz="2000" dirty="0">
              <a:latin typeface="Candara" panose="020E0502030303020204" pitchFamily="34" charset="0"/>
            </a:endParaRPr>
          </a:p>
          <a:p>
            <a:pPr marL="342900" indent="-342900" algn="just">
              <a:lnSpc>
                <a:spcPct val="90000"/>
              </a:lnSpc>
              <a:spcBef>
                <a:spcPct val="20000"/>
              </a:spcBef>
              <a:buFontTx/>
              <a:buChar char="•"/>
              <a:defRPr/>
            </a:pPr>
            <a:r>
              <a:rPr lang="es-MX" sz="2000" dirty="0">
                <a:latin typeface="Candara" panose="020E0502030303020204" pitchFamily="34" charset="0"/>
              </a:rPr>
              <a:t>El Grupo Regional de Consulta sobre Migración (</a:t>
            </a:r>
            <a:r>
              <a:rPr lang="es-MX" sz="2000" b="1" u="sng" dirty="0">
                <a:latin typeface="Candara" panose="020E0502030303020204" pitchFamily="34" charset="0"/>
              </a:rPr>
              <a:t>GRCM</a:t>
            </a:r>
            <a:r>
              <a:rPr lang="es-MX" sz="2000" dirty="0">
                <a:latin typeface="Candara" panose="020E0502030303020204" pitchFamily="34" charset="0"/>
              </a:rPr>
              <a:t>)</a:t>
            </a:r>
            <a:r>
              <a:rPr lang="en-US" sz="2000" dirty="0">
                <a:latin typeface="Candara" panose="020E0502030303020204" pitchFamily="34" charset="0"/>
              </a:rPr>
              <a:t>, </a:t>
            </a:r>
            <a:r>
              <a:rPr lang="en-US" sz="2000" dirty="0" err="1">
                <a:latin typeface="Candara" panose="020E0502030303020204" pitchFamily="34" charset="0"/>
              </a:rPr>
              <a:t>es</a:t>
            </a:r>
            <a:r>
              <a:rPr lang="en-US" sz="2000" dirty="0">
                <a:latin typeface="Candara" panose="020E0502030303020204" pitchFamily="34" charset="0"/>
              </a:rPr>
              <a:t> de </a:t>
            </a:r>
            <a:r>
              <a:rPr lang="en-US" sz="2000" dirty="0" err="1">
                <a:latin typeface="Candara" panose="020E0502030303020204" pitchFamily="34" charset="0"/>
              </a:rPr>
              <a:t>nivel</a:t>
            </a:r>
            <a:r>
              <a:rPr lang="en-US" sz="2000" dirty="0">
                <a:latin typeface="Candara" panose="020E0502030303020204" pitchFamily="34" charset="0"/>
              </a:rPr>
              <a:t> </a:t>
            </a:r>
            <a:r>
              <a:rPr lang="en-US" sz="2000" dirty="0" err="1">
                <a:latin typeface="Candara" panose="020E0502030303020204" pitchFamily="34" charset="0"/>
              </a:rPr>
              <a:t>técnico</a:t>
            </a:r>
            <a:r>
              <a:rPr lang="en-US" sz="2000" dirty="0">
                <a:latin typeface="Candara" panose="020E0502030303020204" pitchFamily="34" charset="0"/>
              </a:rPr>
              <a:t> y </a:t>
            </a:r>
            <a:r>
              <a:rPr lang="en-US" sz="2000" dirty="0" err="1">
                <a:latin typeface="Candara" panose="020E0502030303020204" pitchFamily="34" charset="0"/>
              </a:rPr>
              <a:t>operativo</a:t>
            </a:r>
            <a:r>
              <a:rPr lang="en-US" sz="2000" dirty="0">
                <a:latin typeface="Candara" panose="020E0502030303020204" pitchFamily="34" charset="0"/>
              </a:rPr>
              <a:t>. </a:t>
            </a:r>
            <a:r>
              <a:rPr lang="en-US" sz="2000" dirty="0" err="1">
                <a:latin typeface="Candara" panose="020E0502030303020204" pitchFamily="34" charset="0"/>
              </a:rPr>
              <a:t>Ejecuta</a:t>
            </a:r>
            <a:r>
              <a:rPr lang="en-US" sz="2000" dirty="0">
                <a:latin typeface="Candara" panose="020E0502030303020204" pitchFamily="34" charset="0"/>
              </a:rPr>
              <a:t> </a:t>
            </a:r>
            <a:r>
              <a:rPr lang="en-US" sz="2000" dirty="0" err="1">
                <a:latin typeface="Candara" panose="020E0502030303020204" pitchFamily="34" charset="0"/>
              </a:rPr>
              <a:t>las</a:t>
            </a:r>
            <a:r>
              <a:rPr lang="en-US" sz="2000" dirty="0">
                <a:latin typeface="Candara" panose="020E0502030303020204" pitchFamily="34" charset="0"/>
              </a:rPr>
              <a:t> </a:t>
            </a:r>
            <a:r>
              <a:rPr lang="en-US" sz="2000" dirty="0" err="1">
                <a:latin typeface="Candara" panose="020E0502030303020204" pitchFamily="34" charset="0"/>
              </a:rPr>
              <a:t>decisiones</a:t>
            </a:r>
            <a:r>
              <a:rPr lang="en-US" sz="2000" dirty="0">
                <a:latin typeface="Candara" panose="020E0502030303020204" pitchFamily="34" charset="0"/>
              </a:rPr>
              <a:t> de los(as) </a:t>
            </a:r>
            <a:r>
              <a:rPr lang="en-US" sz="2000" dirty="0" err="1">
                <a:latin typeface="Candara" panose="020E0502030303020204" pitchFamily="34" charset="0"/>
              </a:rPr>
              <a:t>Viceministros</a:t>
            </a:r>
            <a:r>
              <a:rPr lang="en-US" sz="2000" dirty="0">
                <a:latin typeface="Candara" panose="020E0502030303020204" pitchFamily="34" charset="0"/>
              </a:rPr>
              <a:t>(as).</a:t>
            </a:r>
          </a:p>
          <a:p>
            <a:pPr marL="342900" indent="-342900" algn="just">
              <a:lnSpc>
                <a:spcPct val="90000"/>
              </a:lnSpc>
              <a:spcBef>
                <a:spcPct val="20000"/>
              </a:spcBef>
              <a:buFontTx/>
              <a:buChar char="•"/>
              <a:defRPr/>
            </a:pPr>
            <a:endParaRPr lang="en-US" sz="2000" dirty="0">
              <a:latin typeface="Candara" panose="020E0502030303020204" pitchFamily="34" charset="0"/>
            </a:endParaRPr>
          </a:p>
          <a:p>
            <a:pPr marL="342900" indent="-342900" algn="just">
              <a:spcBef>
                <a:spcPct val="20000"/>
              </a:spcBef>
              <a:buFontTx/>
              <a:buChar char="•"/>
              <a:defRPr/>
            </a:pPr>
            <a:r>
              <a:rPr lang="es-MX" sz="2000" b="1" u="sng" dirty="0">
                <a:latin typeface="Candara" panose="020E0502030303020204" pitchFamily="34" charset="0"/>
              </a:rPr>
              <a:t>Redes de </a:t>
            </a:r>
            <a:r>
              <a:rPr lang="es-MX" sz="2000" b="1" u="sng" dirty="0" smtClean="0">
                <a:latin typeface="Candara" panose="020E0502030303020204" pitchFamily="34" charset="0"/>
              </a:rPr>
              <a:t>funcionarios</a:t>
            </a:r>
            <a:r>
              <a:rPr lang="es-MX" sz="2000" b="1" u="sng" dirty="0">
                <a:latin typeface="Candara" panose="020E0502030303020204" pitchFamily="34" charset="0"/>
              </a:rPr>
              <a:t>: </a:t>
            </a:r>
          </a:p>
          <a:p>
            <a:pPr marL="742950" lvl="1" indent="-285750" algn="just">
              <a:spcBef>
                <a:spcPct val="20000"/>
              </a:spcBef>
              <a:buFontTx/>
              <a:buChar char="–"/>
              <a:defRPr/>
            </a:pPr>
            <a:r>
              <a:rPr lang="es-MX" dirty="0" smtClean="0">
                <a:latin typeface="Candara" panose="020E0502030303020204" pitchFamily="34" charset="0"/>
              </a:rPr>
              <a:t>Para el </a:t>
            </a:r>
            <a:r>
              <a:rPr lang="es-MX" dirty="0">
                <a:latin typeface="Candara" panose="020E0502030303020204" pitchFamily="34" charset="0"/>
              </a:rPr>
              <a:t>Combate </a:t>
            </a:r>
            <a:r>
              <a:rPr lang="es-MX" dirty="0" smtClean="0">
                <a:latin typeface="Candara" panose="020E0502030303020204" pitchFamily="34" charset="0"/>
              </a:rPr>
              <a:t>a la </a:t>
            </a:r>
            <a:r>
              <a:rPr lang="es-MX" dirty="0">
                <a:latin typeface="Candara" panose="020E0502030303020204" pitchFamily="34" charset="0"/>
              </a:rPr>
              <a:t>Trata de Personas y </a:t>
            </a:r>
            <a:r>
              <a:rPr lang="es-MX" dirty="0" smtClean="0">
                <a:latin typeface="Candara" panose="020E0502030303020204" pitchFamily="34" charset="0"/>
              </a:rPr>
              <a:t>el Tráfico </a:t>
            </a:r>
            <a:r>
              <a:rPr lang="es-MX" dirty="0">
                <a:latin typeface="Candara" panose="020E0502030303020204" pitchFamily="34" charset="0"/>
              </a:rPr>
              <a:t>Ilícito de Migrantes </a:t>
            </a:r>
          </a:p>
          <a:p>
            <a:pPr marL="1200150" lvl="2" indent="-285750" algn="just">
              <a:spcBef>
                <a:spcPct val="20000"/>
              </a:spcBef>
              <a:buFontTx/>
              <a:buChar char="–"/>
              <a:defRPr/>
            </a:pPr>
            <a:r>
              <a:rPr lang="es-MX" dirty="0" smtClean="0">
                <a:latin typeface="Candara" panose="020E0502030303020204" pitchFamily="34" charset="0"/>
              </a:rPr>
              <a:t>Participación activa de la Coalición </a:t>
            </a:r>
            <a:r>
              <a:rPr lang="es-MX" dirty="0">
                <a:latin typeface="Candara" panose="020E0502030303020204" pitchFamily="34" charset="0"/>
              </a:rPr>
              <a:t>Regional </a:t>
            </a:r>
            <a:r>
              <a:rPr lang="es-MX" dirty="0" smtClean="0">
                <a:latin typeface="Candara" panose="020E0502030303020204" pitchFamily="34" charset="0"/>
              </a:rPr>
              <a:t>contra </a:t>
            </a:r>
            <a:r>
              <a:rPr lang="es-MX" dirty="0">
                <a:latin typeface="Candara" panose="020E0502030303020204" pitchFamily="34" charset="0"/>
              </a:rPr>
              <a:t>la Trata de </a:t>
            </a:r>
            <a:r>
              <a:rPr lang="es-MX" dirty="0" smtClean="0">
                <a:latin typeface="Candara" panose="020E0502030303020204" pitchFamily="34" charset="0"/>
              </a:rPr>
              <a:t>Personas y el Tráfico Ilícito de Migrantes</a:t>
            </a:r>
            <a:endParaRPr lang="es-MX" dirty="0">
              <a:latin typeface="Candara" panose="020E0502030303020204" pitchFamily="34" charset="0"/>
            </a:endParaRPr>
          </a:p>
          <a:p>
            <a:pPr marL="742950" lvl="1" indent="-285750" algn="just">
              <a:spcBef>
                <a:spcPct val="20000"/>
              </a:spcBef>
              <a:buFontTx/>
              <a:buChar char="–"/>
              <a:defRPr/>
            </a:pPr>
            <a:r>
              <a:rPr lang="es-MX" dirty="0">
                <a:latin typeface="Candara" panose="020E0502030303020204" pitchFamily="34" charset="0"/>
              </a:rPr>
              <a:t>P</a:t>
            </a:r>
            <a:r>
              <a:rPr lang="es-MX" dirty="0" smtClean="0">
                <a:latin typeface="Candara" panose="020E0502030303020204" pitchFamily="34" charset="0"/>
              </a:rPr>
              <a:t>ara la </a:t>
            </a:r>
            <a:r>
              <a:rPr lang="es-MX" dirty="0">
                <a:latin typeface="Candara" panose="020E0502030303020204" pitchFamily="34" charset="0"/>
              </a:rPr>
              <a:t>Protección Consular </a:t>
            </a:r>
            <a:endParaRPr lang="es-MX" dirty="0" smtClean="0">
              <a:latin typeface="Candara" panose="020E0502030303020204" pitchFamily="34" charset="0"/>
            </a:endParaRPr>
          </a:p>
          <a:p>
            <a:pPr marL="742950" lvl="1" indent="-285750" algn="just">
              <a:spcBef>
                <a:spcPct val="20000"/>
              </a:spcBef>
              <a:buFontTx/>
              <a:buChar char="–"/>
              <a:defRPr/>
            </a:pPr>
            <a:r>
              <a:rPr lang="es-MX" dirty="0" smtClean="0">
                <a:latin typeface="Candara" panose="020E0502030303020204" pitchFamily="34" charset="0"/>
              </a:rPr>
              <a:t>Para la Protección y Asistencia de Niños y Adolescentes Migrantes</a:t>
            </a:r>
            <a:endParaRPr lang="es-MX" dirty="0">
              <a:latin typeface="Candara" panose="020E0502030303020204" pitchFamily="34" charset="0"/>
            </a:endParaRPr>
          </a:p>
          <a:p>
            <a:pPr lvl="1">
              <a:spcBef>
                <a:spcPct val="20000"/>
              </a:spcBef>
              <a:defRPr/>
            </a:pPr>
            <a:endParaRPr lang="es-MX" dirty="0">
              <a:latin typeface="Candara" panose="020E0502030303020204"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52513"/>
            <a:ext cx="8229600" cy="5184775"/>
          </a:xfrm>
        </p:spPr>
        <p:txBody>
          <a:bodyPr/>
          <a:lstStyle/>
          <a:p>
            <a:pPr marL="0" indent="0" algn="ctr">
              <a:spcBef>
                <a:spcPts val="0"/>
              </a:spcBef>
              <a:spcAft>
                <a:spcPts val="1200"/>
              </a:spcAft>
              <a:buFontTx/>
              <a:buNone/>
              <a:defRPr/>
            </a:pPr>
            <a:r>
              <a:rPr lang="es-MX" sz="2800" b="1" dirty="0" smtClean="0">
                <a:latin typeface="Candara" panose="020E0502030303020204" pitchFamily="34" charset="0"/>
              </a:rPr>
              <a:t>Estructura</a:t>
            </a:r>
          </a:p>
          <a:p>
            <a:pPr algn="just">
              <a:spcBef>
                <a:spcPts val="0"/>
              </a:spcBef>
              <a:spcAft>
                <a:spcPts val="1200"/>
              </a:spcAft>
              <a:defRPr/>
            </a:pPr>
            <a:r>
              <a:rPr lang="es-MX" sz="2000" b="1" u="sng" dirty="0" smtClean="0">
                <a:latin typeface="Candara" panose="020E0502030303020204" pitchFamily="34" charset="0"/>
              </a:rPr>
              <a:t>Secretaría </a:t>
            </a:r>
            <a:r>
              <a:rPr lang="es-MX" sz="2000" b="1" u="sng" dirty="0">
                <a:latin typeface="Candara" panose="020E0502030303020204" pitchFamily="34" charset="0"/>
              </a:rPr>
              <a:t>Técnica</a:t>
            </a:r>
            <a:r>
              <a:rPr lang="es-MX" sz="2000" dirty="0">
                <a:latin typeface="Candara" panose="020E0502030303020204" pitchFamily="34" charset="0"/>
              </a:rPr>
              <a:t> (ST) brinda asistencia a la Presidencia Pro-Témpore </a:t>
            </a:r>
            <a:r>
              <a:rPr lang="es-MX" sz="2000" dirty="0" smtClean="0">
                <a:latin typeface="Candara" panose="020E0502030303020204" pitchFamily="34" charset="0"/>
              </a:rPr>
              <a:t>(PPT) en </a:t>
            </a:r>
            <a:r>
              <a:rPr lang="es-MX" sz="2000" dirty="0">
                <a:latin typeface="Candara" panose="020E0502030303020204" pitchFamily="34" charset="0"/>
              </a:rPr>
              <a:t>la organización y </a:t>
            </a:r>
            <a:r>
              <a:rPr lang="es-MX" sz="2000" dirty="0" smtClean="0">
                <a:latin typeface="Candara" panose="020E0502030303020204" pitchFamily="34" charset="0"/>
              </a:rPr>
              <a:t>seguimiento de </a:t>
            </a:r>
            <a:r>
              <a:rPr lang="es-MX" sz="2000" dirty="0">
                <a:latin typeface="Candara" panose="020E0502030303020204" pitchFamily="34" charset="0"/>
              </a:rPr>
              <a:t>las actividades e iniciativas de la CRM.  Cuenta con cooperación técnica y apoyo logístico de la </a:t>
            </a:r>
            <a:r>
              <a:rPr lang="es-MX" sz="2000" dirty="0" smtClean="0">
                <a:latin typeface="Candara" panose="020E0502030303020204" pitchFamily="34" charset="0"/>
              </a:rPr>
              <a:t>OIM.</a:t>
            </a:r>
          </a:p>
          <a:p>
            <a:pPr algn="just">
              <a:spcBef>
                <a:spcPts val="0"/>
              </a:spcBef>
              <a:spcAft>
                <a:spcPts val="1200"/>
              </a:spcAft>
              <a:defRPr/>
            </a:pPr>
            <a:r>
              <a:rPr lang="es-MX" sz="2000" dirty="0" smtClean="0">
                <a:latin typeface="Candara" panose="020E0502030303020204" pitchFamily="34" charset="0"/>
              </a:rPr>
              <a:t>La </a:t>
            </a:r>
            <a:r>
              <a:rPr lang="es-MX" sz="2000" b="1" u="sng" dirty="0" smtClean="0">
                <a:latin typeface="Candara" panose="020E0502030303020204" pitchFamily="34" charset="0"/>
              </a:rPr>
              <a:t>Troika de la CRM</a:t>
            </a:r>
            <a:r>
              <a:rPr lang="es-MX" sz="2000" dirty="0" smtClean="0">
                <a:latin typeface="Candara" panose="020E0502030303020204" pitchFamily="34" charset="0"/>
              </a:rPr>
              <a:t> se compone de tres países, la Presidencia saliente, la actual y la entrante. Se utiliza como un mecanismo de consulta rápido que permite agilizar la toma de decisiones en coordinación con la ST.</a:t>
            </a:r>
          </a:p>
          <a:p>
            <a:pPr algn="just">
              <a:spcBef>
                <a:spcPts val="0"/>
              </a:spcBef>
              <a:spcAft>
                <a:spcPts val="1200"/>
              </a:spcAft>
              <a:defRPr/>
            </a:pPr>
            <a:r>
              <a:rPr lang="es-ES" sz="2000" dirty="0" smtClean="0">
                <a:latin typeface="Candara" panose="020E0502030303020204" pitchFamily="34" charset="0"/>
              </a:rPr>
              <a:t>Grupo </a:t>
            </a:r>
            <a:r>
              <a:rPr lang="es-ES" sz="2000" dirty="0">
                <a:latin typeface="Candara" panose="020E0502030303020204" pitchFamily="34" charset="0"/>
              </a:rPr>
              <a:t>de trabajo </a:t>
            </a:r>
            <a:r>
              <a:rPr lang="es-ES" sz="2000" dirty="0" smtClean="0">
                <a:latin typeface="Candara" panose="020E0502030303020204" pitchFamily="34" charset="0"/>
              </a:rPr>
              <a:t>sobre flujos </a:t>
            </a:r>
            <a:r>
              <a:rPr lang="es-ES" sz="2000" dirty="0">
                <a:latin typeface="Candara" panose="020E0502030303020204" pitchFamily="34" charset="0"/>
              </a:rPr>
              <a:t>migratorios </a:t>
            </a:r>
            <a:r>
              <a:rPr lang="es-ES" sz="2000" dirty="0" smtClean="0">
                <a:latin typeface="Candara" panose="020E0502030303020204" pitchFamily="34" charset="0"/>
              </a:rPr>
              <a:t>extra-regionales.</a:t>
            </a:r>
          </a:p>
          <a:p>
            <a:pPr algn="just">
              <a:spcBef>
                <a:spcPts val="0"/>
              </a:spcBef>
              <a:spcAft>
                <a:spcPts val="1200"/>
              </a:spcAft>
              <a:defRPr/>
            </a:pPr>
            <a:r>
              <a:rPr lang="es-CR" sz="2000" dirty="0">
                <a:latin typeface="Candara" panose="020E0502030303020204" pitchFamily="34" charset="0"/>
              </a:rPr>
              <a:t>Mecanismo </a:t>
            </a:r>
            <a:r>
              <a:rPr lang="es-CR" sz="2000" dirty="0" smtClean="0">
                <a:latin typeface="Candara" panose="020E0502030303020204" pitchFamily="34" charset="0"/>
              </a:rPr>
              <a:t>para </a:t>
            </a:r>
            <a:r>
              <a:rPr lang="es-CR" sz="2000" dirty="0" err="1">
                <a:latin typeface="Candara" panose="020E0502030303020204" pitchFamily="34" charset="0"/>
              </a:rPr>
              <a:t>operativizar</a:t>
            </a:r>
            <a:r>
              <a:rPr lang="es-CR" sz="2000" dirty="0">
                <a:latin typeface="Candara" panose="020E0502030303020204" pitchFamily="34" charset="0"/>
              </a:rPr>
              <a:t> los  acuerdos y acciones entre la sociedad civil y los Estados, </a:t>
            </a:r>
            <a:r>
              <a:rPr lang="es-CR" sz="2000" dirty="0" smtClean="0">
                <a:latin typeface="Candara" panose="020E0502030303020204" pitchFamily="34" charset="0"/>
              </a:rPr>
              <a:t>compuesto por </a:t>
            </a:r>
            <a:r>
              <a:rPr lang="es-CR" sz="2000" dirty="0">
                <a:latin typeface="Candara" panose="020E0502030303020204" pitchFamily="34" charset="0"/>
              </a:rPr>
              <a:t>un equipo tripartito </a:t>
            </a:r>
            <a:r>
              <a:rPr lang="es-CR" sz="2000" dirty="0" smtClean="0">
                <a:latin typeface="Candara" panose="020E0502030303020204" pitchFamily="34" charset="0"/>
              </a:rPr>
              <a:t>PPT</a:t>
            </a:r>
            <a:r>
              <a:rPr lang="es-CR" sz="2000" dirty="0">
                <a:latin typeface="Candara" panose="020E0502030303020204" pitchFamily="34" charset="0"/>
              </a:rPr>
              <a:t>, </a:t>
            </a:r>
            <a:r>
              <a:rPr lang="es-CR" sz="2000" dirty="0" smtClean="0">
                <a:latin typeface="Candara" panose="020E0502030303020204" pitchFamily="34" charset="0"/>
              </a:rPr>
              <a:t>ST </a:t>
            </a:r>
            <a:r>
              <a:rPr lang="es-CR" sz="2000" dirty="0">
                <a:latin typeface="Candara" panose="020E0502030303020204" pitchFamily="34" charset="0"/>
              </a:rPr>
              <a:t>RROCM y la ST CRM. </a:t>
            </a:r>
            <a:endParaRPr lang="en-US" sz="2000" dirty="0">
              <a:latin typeface="Candara" panose="020E0502030303020204" pitchFamily="34" charset="0"/>
            </a:endParaRPr>
          </a:p>
        </p:txBody>
      </p:sp>
      <p:sp>
        <p:nvSpPr>
          <p:cNvPr id="21506" name="Slide Number Placeholder 3"/>
          <p:cNvSpPr>
            <a:spLocks noGrp="1"/>
          </p:cNvSpPr>
          <p:nvPr>
            <p:ph type="sldNum" sz="quarter" idx="12"/>
          </p:nvPr>
        </p:nvSpPr>
        <p:spPr>
          <a:noFill/>
        </p:spPr>
        <p:txBody>
          <a:bodyPr/>
          <a:lstStyle/>
          <a:p>
            <a:fld id="{901045AF-9687-4950-9F3A-2D59C6D8C2FC}" type="slidenum">
              <a:rPr lang="en-US" smtClean="0"/>
              <a:pPr/>
              <a:t>4</a:t>
            </a:fld>
            <a:endParaRPr lang="en-US"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147"/>
          <p:cNvSpPr>
            <a:spLocks noChangeArrowheads="1"/>
          </p:cNvSpPr>
          <p:nvPr/>
        </p:nvSpPr>
        <p:spPr bwMode="auto">
          <a:xfrm rot="-5400000">
            <a:off x="4235894" y="-4042811"/>
            <a:ext cx="659102" cy="8937807"/>
          </a:xfrm>
          <a:prstGeom prst="roundRect">
            <a:avLst>
              <a:gd name="adj" fmla="val 28116"/>
            </a:avLst>
          </a:prstGeom>
          <a:gradFill rotWithShape="0">
            <a:gsLst>
              <a:gs pos="0">
                <a:srgbClr val="CAD2E0"/>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075" name="AutoShape 133"/>
          <p:cNvSpPr>
            <a:spLocks noChangeArrowheads="1"/>
          </p:cNvSpPr>
          <p:nvPr/>
        </p:nvSpPr>
        <p:spPr bwMode="auto">
          <a:xfrm rot="-5400000">
            <a:off x="-2428428" y="3533289"/>
            <a:ext cx="5614883" cy="758027"/>
          </a:xfrm>
          <a:prstGeom prst="roundRect">
            <a:avLst>
              <a:gd name="adj" fmla="val 28116"/>
            </a:avLst>
          </a:prstGeom>
          <a:gradFill rotWithShape="1">
            <a:gsLst>
              <a:gs pos="0">
                <a:schemeClr val="bg1"/>
              </a:gs>
              <a:gs pos="100000">
                <a:srgbClr val="E6DAEA"/>
              </a:gs>
            </a:gsLst>
            <a:lin ang="135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4123" name="AutoShape 27"/>
          <p:cNvSpPr>
            <a:spLocks noChangeArrowheads="1"/>
          </p:cNvSpPr>
          <p:nvPr/>
        </p:nvSpPr>
        <p:spPr bwMode="auto">
          <a:xfrm>
            <a:off x="193082" y="1212129"/>
            <a:ext cx="8325188" cy="3730542"/>
          </a:xfrm>
          <a:prstGeom prst="roundRect">
            <a:avLst>
              <a:gd name="adj" fmla="val 50000"/>
            </a:avLst>
          </a:prstGeom>
          <a:gradFill rotWithShape="1">
            <a:gsLst>
              <a:gs pos="0">
                <a:srgbClr val="99CC00"/>
              </a:gs>
              <a:gs pos="50000">
                <a:schemeClr val="bg1"/>
              </a:gs>
              <a:gs pos="100000">
                <a:srgbClr val="99CC00"/>
              </a:gs>
            </a:gsLst>
            <a:lin ang="0" scaled="1"/>
          </a:gradFill>
          <a:ln w="9525" algn="ctr">
            <a:noFill/>
            <a:round/>
            <a:headEnd/>
            <a:tailEnd/>
          </a:ln>
          <a:effectLst/>
        </p:spPr>
        <p:txBody>
          <a:bodyPr wrap="none" lIns="68644" tIns="34322" rIns="68644" bIns="34322" anchor="ctr"/>
          <a:lstStyle/>
          <a:p>
            <a:pPr>
              <a:defRPr/>
            </a:pPr>
            <a:endParaRPr lang="es-CR"/>
          </a:p>
        </p:txBody>
      </p:sp>
      <p:sp>
        <p:nvSpPr>
          <p:cNvPr id="3077" name="Arc 215"/>
          <p:cNvSpPr>
            <a:spLocks/>
          </p:cNvSpPr>
          <p:nvPr/>
        </p:nvSpPr>
        <p:spPr bwMode="auto">
          <a:xfrm flipH="1">
            <a:off x="139449" y="1536317"/>
            <a:ext cx="1641200" cy="3190626"/>
          </a:xfrm>
          <a:custGeom>
            <a:avLst/>
            <a:gdLst>
              <a:gd name="T0" fmla="*/ 2147483647 w 21600"/>
              <a:gd name="T1" fmla="*/ 0 h 38201"/>
              <a:gd name="T2" fmla="*/ 2147483647 w 21600"/>
              <a:gd name="T3" fmla="*/ 2147483647 h 38201"/>
              <a:gd name="T4" fmla="*/ 0 w 21600"/>
              <a:gd name="T5" fmla="*/ 2147483647 h 38201"/>
              <a:gd name="T6" fmla="*/ 0 60000 65536"/>
              <a:gd name="T7" fmla="*/ 0 60000 65536"/>
              <a:gd name="T8" fmla="*/ 0 60000 65536"/>
              <a:gd name="T9" fmla="*/ 0 w 21600"/>
              <a:gd name="T10" fmla="*/ 0 h 38201"/>
              <a:gd name="T11" fmla="*/ 21600 w 21600"/>
              <a:gd name="T12" fmla="*/ 38201 h 38201"/>
            </a:gdLst>
            <a:ahLst/>
            <a:cxnLst>
              <a:cxn ang="T6">
                <a:pos x="T0" y="T1"/>
              </a:cxn>
              <a:cxn ang="T7">
                <a:pos x="T2" y="T3"/>
              </a:cxn>
              <a:cxn ang="T8">
                <a:pos x="T4" y="T5"/>
              </a:cxn>
            </a:cxnLst>
            <a:rect l="T9" t="T10" r="T11" b="T12"/>
            <a:pathLst>
              <a:path w="21600" h="38201" fill="none" extrusionOk="0">
                <a:moveTo>
                  <a:pt x="11081" y="-1"/>
                </a:moveTo>
                <a:cubicBezTo>
                  <a:pt x="17605" y="3899"/>
                  <a:pt x="21600" y="10940"/>
                  <a:pt x="21600" y="18541"/>
                </a:cubicBezTo>
                <a:cubicBezTo>
                  <a:pt x="21600" y="27007"/>
                  <a:pt x="16653" y="34693"/>
                  <a:pt x="8946" y="38200"/>
                </a:cubicBezTo>
              </a:path>
              <a:path w="21600" h="38201" stroke="0" extrusionOk="0">
                <a:moveTo>
                  <a:pt x="11081" y="-1"/>
                </a:moveTo>
                <a:cubicBezTo>
                  <a:pt x="17605" y="3899"/>
                  <a:pt x="21600" y="10940"/>
                  <a:pt x="21600" y="18541"/>
                </a:cubicBezTo>
                <a:cubicBezTo>
                  <a:pt x="21600" y="27007"/>
                  <a:pt x="16653" y="34693"/>
                  <a:pt x="8946" y="38200"/>
                </a:cubicBezTo>
                <a:lnTo>
                  <a:pt x="0" y="18541"/>
                </a:lnTo>
                <a:lnTo>
                  <a:pt x="11081" y="-1"/>
                </a:lnTo>
                <a:close/>
              </a:path>
            </a:pathLst>
          </a:custGeom>
          <a:gradFill rotWithShape="1">
            <a:gsLst>
              <a:gs pos="0">
                <a:srgbClr val="99CC00"/>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68644" tIns="34322" rIns="68644" bIns="34322" anchor="ctr"/>
          <a:lstStyle/>
          <a:p>
            <a:endParaRPr lang="en-US"/>
          </a:p>
        </p:txBody>
      </p:sp>
      <p:sp>
        <p:nvSpPr>
          <p:cNvPr id="3078" name="Arc 204"/>
          <p:cNvSpPr>
            <a:spLocks/>
          </p:cNvSpPr>
          <p:nvPr/>
        </p:nvSpPr>
        <p:spPr bwMode="auto">
          <a:xfrm>
            <a:off x="6896140" y="1409979"/>
            <a:ext cx="1641201" cy="3316964"/>
          </a:xfrm>
          <a:custGeom>
            <a:avLst/>
            <a:gdLst>
              <a:gd name="T0" fmla="*/ 2147483647 w 21600"/>
              <a:gd name="T1" fmla="*/ 0 h 38201"/>
              <a:gd name="T2" fmla="*/ 2147483647 w 21600"/>
              <a:gd name="T3" fmla="*/ 2147483647 h 38201"/>
              <a:gd name="T4" fmla="*/ 0 w 21600"/>
              <a:gd name="T5" fmla="*/ 2147483647 h 38201"/>
              <a:gd name="T6" fmla="*/ 0 60000 65536"/>
              <a:gd name="T7" fmla="*/ 0 60000 65536"/>
              <a:gd name="T8" fmla="*/ 0 60000 65536"/>
              <a:gd name="T9" fmla="*/ 0 w 21600"/>
              <a:gd name="T10" fmla="*/ 0 h 38201"/>
              <a:gd name="T11" fmla="*/ 21600 w 21600"/>
              <a:gd name="T12" fmla="*/ 38201 h 38201"/>
            </a:gdLst>
            <a:ahLst/>
            <a:cxnLst>
              <a:cxn ang="T6">
                <a:pos x="T0" y="T1"/>
              </a:cxn>
              <a:cxn ang="T7">
                <a:pos x="T2" y="T3"/>
              </a:cxn>
              <a:cxn ang="T8">
                <a:pos x="T4" y="T5"/>
              </a:cxn>
            </a:cxnLst>
            <a:rect l="T9" t="T10" r="T11" b="T12"/>
            <a:pathLst>
              <a:path w="21600" h="38201" fill="none" extrusionOk="0">
                <a:moveTo>
                  <a:pt x="11081" y="-1"/>
                </a:moveTo>
                <a:cubicBezTo>
                  <a:pt x="17605" y="3899"/>
                  <a:pt x="21600" y="10940"/>
                  <a:pt x="21600" y="18541"/>
                </a:cubicBezTo>
                <a:cubicBezTo>
                  <a:pt x="21600" y="27007"/>
                  <a:pt x="16653" y="34693"/>
                  <a:pt x="8946" y="38200"/>
                </a:cubicBezTo>
              </a:path>
              <a:path w="21600" h="38201" stroke="0" extrusionOk="0">
                <a:moveTo>
                  <a:pt x="11081" y="-1"/>
                </a:moveTo>
                <a:cubicBezTo>
                  <a:pt x="17605" y="3899"/>
                  <a:pt x="21600" y="10940"/>
                  <a:pt x="21600" y="18541"/>
                </a:cubicBezTo>
                <a:cubicBezTo>
                  <a:pt x="21600" y="27007"/>
                  <a:pt x="16653" y="34693"/>
                  <a:pt x="8946" y="38200"/>
                </a:cubicBezTo>
                <a:lnTo>
                  <a:pt x="0" y="18541"/>
                </a:lnTo>
                <a:lnTo>
                  <a:pt x="11081" y="-1"/>
                </a:lnTo>
                <a:close/>
              </a:path>
            </a:pathLst>
          </a:custGeom>
          <a:gradFill rotWithShape="1">
            <a:gsLst>
              <a:gs pos="0">
                <a:srgbClr val="99CC00"/>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68644" tIns="34322" rIns="68644" bIns="34322" anchor="ctr"/>
          <a:lstStyle/>
          <a:p>
            <a:endParaRPr lang="en-US"/>
          </a:p>
        </p:txBody>
      </p:sp>
      <p:sp>
        <p:nvSpPr>
          <p:cNvPr id="3079" name="AutoShape 117"/>
          <p:cNvSpPr>
            <a:spLocks noChangeArrowheads="1"/>
          </p:cNvSpPr>
          <p:nvPr/>
        </p:nvSpPr>
        <p:spPr bwMode="auto">
          <a:xfrm rot="-5400000">
            <a:off x="6641677" y="4279397"/>
            <a:ext cx="3406355" cy="1488641"/>
          </a:xfrm>
          <a:prstGeom prst="roundRect">
            <a:avLst>
              <a:gd name="adj" fmla="val 15481"/>
            </a:avLst>
          </a:prstGeom>
          <a:noFill/>
          <a:ln w="9525">
            <a:solidFill>
              <a:srgbClr val="9696BD"/>
            </a:solidFill>
            <a:round/>
            <a:headEnd/>
            <a:tailEnd/>
          </a:ln>
          <a:extLst>
            <a:ext uri="{909E8E84-426E-40DD-AFC4-6F175D3DCCD1}">
              <a14:hiddenFill xmlns:a14="http://schemas.microsoft.com/office/drawing/2010/main" xmlns="">
                <a:solidFill>
                  <a:srgbClr val="FFFFFF"/>
                </a:solidFill>
              </a14:hiddenFill>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080" name="AutoShape 22"/>
          <p:cNvSpPr>
            <a:spLocks noChangeArrowheads="1"/>
          </p:cNvSpPr>
          <p:nvPr/>
        </p:nvSpPr>
        <p:spPr bwMode="auto">
          <a:xfrm>
            <a:off x="3166790" y="1591142"/>
            <a:ext cx="3351529" cy="1243116"/>
          </a:xfrm>
          <a:prstGeom prst="roundRect">
            <a:avLst>
              <a:gd name="adj" fmla="val 50000"/>
            </a:avLst>
          </a:prstGeom>
          <a:solidFill>
            <a:srgbClr val="DEE3F2"/>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081" name="AutoShape 51"/>
          <p:cNvSpPr>
            <a:spLocks noChangeArrowheads="1"/>
          </p:cNvSpPr>
          <p:nvPr/>
        </p:nvSpPr>
        <p:spPr bwMode="auto">
          <a:xfrm>
            <a:off x="3761531" y="3378943"/>
            <a:ext cx="2162046" cy="520845"/>
          </a:xfrm>
          <a:prstGeom prst="roundRect">
            <a:avLst>
              <a:gd name="adj" fmla="val 50000"/>
            </a:avLst>
          </a:prstGeom>
          <a:solidFill>
            <a:srgbClr val="DEE3F2"/>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082" name="AutoShape 78"/>
          <p:cNvSpPr>
            <a:spLocks/>
          </p:cNvSpPr>
          <p:nvPr/>
        </p:nvSpPr>
        <p:spPr bwMode="auto">
          <a:xfrm flipH="1">
            <a:off x="5977211" y="3158447"/>
            <a:ext cx="270553" cy="1567305"/>
          </a:xfrm>
          <a:prstGeom prst="leftBrace">
            <a:avLst>
              <a:gd name="adj1" fmla="val 48275"/>
              <a:gd name="adj2" fmla="val 50000"/>
            </a:avLst>
          </a:prstGeom>
          <a:noFill/>
          <a:ln w="9525">
            <a:solidFill>
              <a:srgbClr val="8295B6"/>
            </a:solidFill>
            <a:round/>
            <a:headEnd/>
            <a:tailEnd/>
          </a:ln>
          <a:extLst>
            <a:ext uri="{909E8E84-426E-40DD-AFC4-6F175D3DCCD1}">
              <a14:hiddenFill xmlns:a14="http://schemas.microsoft.com/office/drawing/2010/main" xmlns="">
                <a:solidFill>
                  <a:srgbClr val="FFFFFF"/>
                </a:solidFill>
              </a14:hiddenFill>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083" name="AutoShape 81"/>
          <p:cNvSpPr>
            <a:spLocks noChangeArrowheads="1"/>
          </p:cNvSpPr>
          <p:nvPr/>
        </p:nvSpPr>
        <p:spPr bwMode="auto">
          <a:xfrm rot="-5400000">
            <a:off x="7231650" y="1428452"/>
            <a:ext cx="2270506" cy="1296751"/>
          </a:xfrm>
          <a:prstGeom prst="roundRect">
            <a:avLst>
              <a:gd name="adj" fmla="val 28116"/>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084" name="WordArt 92"/>
          <p:cNvSpPr>
            <a:spLocks noChangeArrowheads="1" noChangeShapeType="1" noTextEdit="1"/>
          </p:cNvSpPr>
          <p:nvPr/>
        </p:nvSpPr>
        <p:spPr bwMode="auto">
          <a:xfrm>
            <a:off x="8086815" y="941575"/>
            <a:ext cx="648375" cy="108460"/>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lIns="68644" tIns="34322" rIns="68644" bIns="34322" fromWordArt="1">
            <a:prstTxWarp prst="textPlain">
              <a:avLst>
                <a:gd name="adj" fmla="val 50000"/>
              </a:avLst>
            </a:prstTxWarp>
          </a:bodyPr>
          <a:lstStyle/>
          <a:p>
            <a:pPr algn="ctr"/>
            <a:r>
              <a:rPr lang="en-US" sz="2700" kern="10">
                <a:latin typeface="Arial Black"/>
              </a:rPr>
              <a:t>Resultados</a:t>
            </a:r>
          </a:p>
        </p:txBody>
      </p:sp>
      <p:sp>
        <p:nvSpPr>
          <p:cNvPr id="3085" name="Text Box 94"/>
          <p:cNvSpPr txBox="1">
            <a:spLocks noChangeArrowheads="1"/>
          </p:cNvSpPr>
          <p:nvPr/>
        </p:nvSpPr>
        <p:spPr bwMode="auto">
          <a:xfrm>
            <a:off x="3923625" y="4091679"/>
            <a:ext cx="971372" cy="6848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algn="ctr" eaLnBrk="1" hangingPunct="1">
              <a:spcBef>
                <a:spcPct val="0"/>
              </a:spcBef>
              <a:buFontTx/>
              <a:buNone/>
            </a:pPr>
            <a:r>
              <a:rPr lang="es-ES" altLang="es-CR" sz="800">
                <a:latin typeface="Arial Black" pitchFamily="34" charset="0"/>
              </a:rPr>
              <a:t>Red para </a:t>
            </a:r>
            <a:br>
              <a:rPr lang="es-ES" altLang="es-CR" sz="800">
                <a:latin typeface="Arial Black" pitchFamily="34" charset="0"/>
              </a:rPr>
            </a:br>
            <a:r>
              <a:rPr lang="es-ES" altLang="es-CR" sz="800">
                <a:latin typeface="Arial Black" pitchFamily="34" charset="0"/>
              </a:rPr>
              <a:t>el Combate </a:t>
            </a:r>
            <a:br>
              <a:rPr lang="es-ES" altLang="es-CR" sz="800">
                <a:latin typeface="Arial Black" pitchFamily="34" charset="0"/>
              </a:rPr>
            </a:br>
            <a:r>
              <a:rPr lang="es-ES" altLang="es-CR" sz="800">
                <a:latin typeface="Arial Black" pitchFamily="34" charset="0"/>
              </a:rPr>
              <a:t>a la Trata y </a:t>
            </a:r>
          </a:p>
          <a:p>
            <a:pPr algn="ctr" eaLnBrk="1" hangingPunct="1">
              <a:spcBef>
                <a:spcPct val="0"/>
              </a:spcBef>
              <a:buFontTx/>
              <a:buNone/>
            </a:pPr>
            <a:r>
              <a:rPr lang="es-ES" altLang="es-CR" sz="800">
                <a:latin typeface="Arial Black" pitchFamily="34" charset="0"/>
              </a:rPr>
              <a:t>al Tráfico Ilícito</a:t>
            </a:r>
            <a:endParaRPr lang="en-CA" altLang="es-CR" sz="800">
              <a:latin typeface="Arial Black" pitchFamily="34" charset="0"/>
            </a:endParaRPr>
          </a:p>
        </p:txBody>
      </p:sp>
      <p:sp>
        <p:nvSpPr>
          <p:cNvPr id="3086" name="Text Box 96"/>
          <p:cNvSpPr txBox="1">
            <a:spLocks noChangeArrowheads="1"/>
          </p:cNvSpPr>
          <p:nvPr/>
        </p:nvSpPr>
        <p:spPr bwMode="auto">
          <a:xfrm>
            <a:off x="5001678" y="4206098"/>
            <a:ext cx="783036" cy="438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algn="ctr" eaLnBrk="1" hangingPunct="1">
              <a:spcBef>
                <a:spcPct val="0"/>
              </a:spcBef>
              <a:buFontTx/>
              <a:buNone/>
            </a:pPr>
            <a:r>
              <a:rPr lang="en-CA" altLang="es-CR" sz="800">
                <a:latin typeface="Arial Black" pitchFamily="34" charset="0"/>
              </a:rPr>
              <a:t>Red de </a:t>
            </a:r>
          </a:p>
          <a:p>
            <a:pPr algn="ctr" eaLnBrk="1" hangingPunct="1">
              <a:spcBef>
                <a:spcPct val="0"/>
              </a:spcBef>
              <a:buFontTx/>
              <a:buNone/>
            </a:pPr>
            <a:r>
              <a:rPr lang="en-CA" altLang="es-CR" sz="800">
                <a:latin typeface="Arial Black" pitchFamily="34" charset="0"/>
              </a:rPr>
              <a:t>Protección </a:t>
            </a:r>
          </a:p>
          <a:p>
            <a:pPr algn="ctr" eaLnBrk="1" hangingPunct="1">
              <a:spcBef>
                <a:spcPct val="0"/>
              </a:spcBef>
              <a:buFontTx/>
              <a:buNone/>
            </a:pPr>
            <a:r>
              <a:rPr lang="en-CA" altLang="es-CR" sz="800">
                <a:latin typeface="Arial Black" pitchFamily="34" charset="0"/>
              </a:rPr>
              <a:t>Consular</a:t>
            </a:r>
          </a:p>
        </p:txBody>
      </p:sp>
      <p:sp>
        <p:nvSpPr>
          <p:cNvPr id="3087" name="Text Box 97"/>
          <p:cNvSpPr txBox="1">
            <a:spLocks noChangeArrowheads="1"/>
          </p:cNvSpPr>
          <p:nvPr/>
        </p:nvSpPr>
        <p:spPr bwMode="auto">
          <a:xfrm>
            <a:off x="45291" y="806894"/>
            <a:ext cx="834307" cy="438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algn="ctr" eaLnBrk="1" hangingPunct="1">
              <a:spcBef>
                <a:spcPct val="0"/>
              </a:spcBef>
              <a:buFontTx/>
              <a:buNone/>
            </a:pPr>
            <a:r>
              <a:rPr lang="es-ES" altLang="es-CR" sz="800">
                <a:latin typeface="Arial Black" pitchFamily="34" charset="0"/>
              </a:rPr>
              <a:t>Presidencias Pro-Témpore</a:t>
            </a:r>
            <a:endParaRPr lang="en-CA" altLang="es-CR" sz="800">
              <a:latin typeface="Arial Black" pitchFamily="34" charset="0"/>
            </a:endParaRPr>
          </a:p>
        </p:txBody>
      </p:sp>
      <p:sp>
        <p:nvSpPr>
          <p:cNvPr id="3088" name="Text Box 111"/>
          <p:cNvSpPr txBox="1">
            <a:spLocks noChangeArrowheads="1"/>
          </p:cNvSpPr>
          <p:nvPr/>
        </p:nvSpPr>
        <p:spPr bwMode="auto">
          <a:xfrm>
            <a:off x="3382517" y="1591143"/>
            <a:ext cx="3189435" cy="12234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algn="ctr" eaLnBrk="1" hangingPunct="1">
              <a:spcBef>
                <a:spcPct val="50000"/>
              </a:spcBef>
              <a:buFontTx/>
              <a:buNone/>
            </a:pPr>
            <a:r>
              <a:rPr lang="es-CR" altLang="es-CR" sz="800" b="1">
                <a:latin typeface="Arial Black" pitchFamily="34" charset="0"/>
              </a:rPr>
              <a:t>Reunión de Viceministros</a:t>
            </a:r>
            <a:endParaRPr lang="es-ES" altLang="es-CR" sz="800" b="1">
              <a:latin typeface="Arial Black" pitchFamily="34" charset="0"/>
            </a:endParaRPr>
          </a:p>
          <a:p>
            <a:pPr eaLnBrk="1" hangingPunct="1">
              <a:spcBef>
                <a:spcPct val="0"/>
              </a:spcBef>
              <a:buFontTx/>
              <a:buNone/>
            </a:pPr>
            <a:endParaRPr lang="es-ES" altLang="es-CR" sz="200" b="1">
              <a:latin typeface="Arial Black" pitchFamily="34" charset="0"/>
            </a:endParaRPr>
          </a:p>
          <a:p>
            <a:pPr eaLnBrk="1" hangingPunct="1">
              <a:spcBef>
                <a:spcPct val="0"/>
              </a:spcBef>
              <a:buFontTx/>
              <a:buNone/>
            </a:pPr>
            <a:r>
              <a:rPr lang="es-CR" altLang="es-CR" sz="700">
                <a:latin typeface="Arial Black" pitchFamily="34" charset="0"/>
              </a:rPr>
              <a:t>La Reunión Anual de los Viceministros (Gobernación y Relaciones Exteriores) es el órgano que toma las decisiones de la CRM a través de deliberaciones conducidas en pleno respeto de la soberanía de los Países Miembros. </a:t>
            </a:r>
          </a:p>
          <a:p>
            <a:pPr eaLnBrk="1" hangingPunct="1">
              <a:spcBef>
                <a:spcPct val="0"/>
              </a:spcBef>
              <a:buFontTx/>
              <a:buNone/>
            </a:pPr>
            <a:endParaRPr lang="es-CR" altLang="es-CR" sz="200">
              <a:latin typeface="Arial Black" pitchFamily="34" charset="0"/>
            </a:endParaRPr>
          </a:p>
          <a:p>
            <a:pPr eaLnBrk="1" hangingPunct="1">
              <a:spcBef>
                <a:spcPct val="0"/>
              </a:spcBef>
              <a:buFontTx/>
              <a:buNone/>
            </a:pPr>
            <a:r>
              <a:rPr lang="es-CR" altLang="es-CR" sz="700">
                <a:latin typeface="Arial Black" pitchFamily="34" charset="0"/>
              </a:rPr>
              <a:t>Estas decisiones se toman después de las reuniones plenarias, en una reunión a puerta cerrada que facilita un diálogo informal y franco. Aunque las decisiones viceministeriales no son vinculantes, las mismas constituyen un marco de cooperación regional.</a:t>
            </a:r>
            <a:endParaRPr lang="en-CA" altLang="es-CR" sz="700">
              <a:latin typeface="Arial Black" pitchFamily="34" charset="0"/>
            </a:endParaRPr>
          </a:p>
        </p:txBody>
      </p:sp>
      <p:sp>
        <p:nvSpPr>
          <p:cNvPr id="3089" name="Text Box 112"/>
          <p:cNvSpPr txBox="1">
            <a:spLocks noChangeArrowheads="1"/>
          </p:cNvSpPr>
          <p:nvPr/>
        </p:nvSpPr>
        <p:spPr bwMode="auto">
          <a:xfrm>
            <a:off x="3923625" y="3413506"/>
            <a:ext cx="1891493" cy="4684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r>
              <a:rPr lang="es-ES" altLang="es-CR" sz="500">
                <a:latin typeface="Arial Black" pitchFamily="34" charset="0"/>
              </a:rPr>
              <a:t>El Grupo Regional de Consulta sobre Migración (GRCM), el cual representa los niveles técnicos y operativos de la CRM, h</a:t>
            </a:r>
            <a:r>
              <a:rPr lang="es-CR" altLang="es-CR" sz="500">
                <a:latin typeface="Arial Black" pitchFamily="34" charset="0"/>
              </a:rPr>
              <a:t>ace recomendaciones a los viceministros e implementa y monitorea las acciones decididas por los viceministros</a:t>
            </a:r>
            <a:endParaRPr lang="en-CA" altLang="es-CR" sz="500">
              <a:latin typeface="Arial Black" pitchFamily="34" charset="0"/>
            </a:endParaRPr>
          </a:p>
        </p:txBody>
      </p:sp>
      <p:sp>
        <p:nvSpPr>
          <p:cNvPr id="3090" name="Text Box 115"/>
          <p:cNvSpPr txBox="1">
            <a:spLocks noChangeArrowheads="1"/>
          </p:cNvSpPr>
          <p:nvPr/>
        </p:nvSpPr>
        <p:spPr bwMode="auto">
          <a:xfrm>
            <a:off x="7816261" y="1104861"/>
            <a:ext cx="1189483" cy="21929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644" tIns="34322" rIns="68644" bIns="34322">
            <a:spAutoFit/>
          </a:bodyPr>
          <a:lstStyle>
            <a:lvl1pPr marL="90488" indent="-90488"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pPr>
            <a:r>
              <a:rPr lang="es-ES" altLang="es-CR" sz="600">
                <a:latin typeface="Arial Black" pitchFamily="34" charset="0"/>
              </a:rPr>
              <a:t>Sitios de Internet público y privado</a:t>
            </a:r>
          </a:p>
          <a:p>
            <a:pPr eaLnBrk="1" hangingPunct="1">
              <a:spcBef>
                <a:spcPct val="0"/>
              </a:spcBef>
            </a:pPr>
            <a:endParaRPr lang="es-ES" altLang="es-CR" sz="400">
              <a:latin typeface="Arial Black" pitchFamily="34" charset="0"/>
            </a:endParaRPr>
          </a:p>
          <a:p>
            <a:pPr eaLnBrk="1" hangingPunct="1">
              <a:spcBef>
                <a:spcPct val="0"/>
              </a:spcBef>
            </a:pPr>
            <a:r>
              <a:rPr lang="es-ES" altLang="es-CR" sz="600">
                <a:latin typeface="Arial Black" pitchFamily="34" charset="0"/>
              </a:rPr>
              <a:t>Multitud de proyectos e iniciativas</a:t>
            </a:r>
          </a:p>
          <a:p>
            <a:pPr eaLnBrk="1" hangingPunct="1">
              <a:spcBef>
                <a:spcPct val="0"/>
              </a:spcBef>
            </a:pPr>
            <a:endParaRPr lang="es-ES" altLang="es-CR" sz="400">
              <a:latin typeface="Arial Black" pitchFamily="34" charset="0"/>
            </a:endParaRPr>
          </a:p>
          <a:p>
            <a:pPr eaLnBrk="1" hangingPunct="1">
              <a:spcBef>
                <a:spcPct val="0"/>
              </a:spcBef>
            </a:pPr>
            <a:r>
              <a:rPr lang="es-ES" altLang="es-CR" sz="600">
                <a:latin typeface="Arial Black" pitchFamily="34" charset="0"/>
              </a:rPr>
              <a:t>Comunicación fluida </a:t>
            </a:r>
          </a:p>
          <a:p>
            <a:pPr eaLnBrk="1" hangingPunct="1">
              <a:spcBef>
                <a:spcPct val="0"/>
              </a:spcBef>
              <a:buFontTx/>
              <a:buNone/>
            </a:pPr>
            <a:r>
              <a:rPr lang="es-ES" altLang="es-CR" sz="600">
                <a:latin typeface="Arial Black" pitchFamily="34" charset="0"/>
              </a:rPr>
              <a:t>	entre funcionarios</a:t>
            </a:r>
          </a:p>
          <a:p>
            <a:pPr eaLnBrk="1" hangingPunct="1">
              <a:spcBef>
                <a:spcPct val="0"/>
              </a:spcBef>
            </a:pPr>
            <a:endParaRPr lang="es-ES" altLang="es-CR" sz="400">
              <a:latin typeface="Arial Black" pitchFamily="34" charset="0"/>
            </a:endParaRPr>
          </a:p>
          <a:p>
            <a:pPr eaLnBrk="1" hangingPunct="1">
              <a:spcBef>
                <a:spcPct val="0"/>
              </a:spcBef>
            </a:pPr>
            <a:r>
              <a:rPr lang="es-ES" altLang="es-CR" sz="600">
                <a:latin typeface="Arial Black" pitchFamily="34" charset="0"/>
              </a:rPr>
              <a:t>Cooperación para el retorno de migrantes</a:t>
            </a:r>
          </a:p>
          <a:p>
            <a:pPr eaLnBrk="1" hangingPunct="1">
              <a:spcBef>
                <a:spcPct val="0"/>
              </a:spcBef>
            </a:pPr>
            <a:endParaRPr lang="es-ES" altLang="es-CR" sz="400">
              <a:latin typeface="Arial Black" pitchFamily="34" charset="0"/>
            </a:endParaRPr>
          </a:p>
          <a:p>
            <a:pPr eaLnBrk="1" hangingPunct="1">
              <a:spcBef>
                <a:spcPct val="0"/>
              </a:spcBef>
            </a:pPr>
            <a:r>
              <a:rPr lang="es-ES" altLang="es-CR" sz="600">
                <a:latin typeface="Arial Black" pitchFamily="34" charset="0"/>
              </a:rPr>
              <a:t>Cooperación regional para el combate a la trata de personas</a:t>
            </a:r>
          </a:p>
          <a:p>
            <a:pPr eaLnBrk="1" hangingPunct="1">
              <a:spcBef>
                <a:spcPct val="0"/>
              </a:spcBef>
            </a:pPr>
            <a:endParaRPr lang="es-ES" altLang="es-CR" sz="400">
              <a:latin typeface="Arial Black" pitchFamily="34" charset="0"/>
            </a:endParaRPr>
          </a:p>
          <a:p>
            <a:pPr eaLnBrk="1" hangingPunct="1">
              <a:spcBef>
                <a:spcPct val="0"/>
              </a:spcBef>
            </a:pPr>
            <a:r>
              <a:rPr lang="es-ES" altLang="es-CR" sz="600">
                <a:latin typeface="Arial Black" pitchFamily="34" charset="0"/>
              </a:rPr>
              <a:t>Ejercicios de capacitación sobre temas migratorios</a:t>
            </a:r>
          </a:p>
          <a:p>
            <a:pPr eaLnBrk="1" hangingPunct="1">
              <a:spcBef>
                <a:spcPct val="0"/>
              </a:spcBef>
            </a:pPr>
            <a:endParaRPr lang="es-ES" altLang="es-CR" sz="400">
              <a:latin typeface="Arial Black" pitchFamily="34" charset="0"/>
            </a:endParaRPr>
          </a:p>
          <a:p>
            <a:pPr eaLnBrk="1" hangingPunct="1">
              <a:spcBef>
                <a:spcPct val="0"/>
              </a:spcBef>
            </a:pPr>
            <a:r>
              <a:rPr lang="es-ES" altLang="es-CR" sz="600">
                <a:latin typeface="Arial Black" pitchFamily="34" charset="0"/>
              </a:rPr>
              <a:t>Creación de una base de datos sobre información de flujos migratorios (SIEMCA/SIEMMES)</a:t>
            </a:r>
          </a:p>
        </p:txBody>
      </p:sp>
      <p:sp>
        <p:nvSpPr>
          <p:cNvPr id="3091" name="Text Box 116"/>
          <p:cNvSpPr txBox="1">
            <a:spLocks noChangeArrowheads="1"/>
          </p:cNvSpPr>
          <p:nvPr/>
        </p:nvSpPr>
        <p:spPr bwMode="auto">
          <a:xfrm>
            <a:off x="7600533" y="3375367"/>
            <a:ext cx="1445734" cy="31787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644" tIns="34322" rIns="68644" bIns="34322">
            <a:spAutoFit/>
          </a:bodyPr>
          <a:lstStyle>
            <a:lvl1pPr indent="57150"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algn="ctr" eaLnBrk="1" hangingPunct="1">
              <a:spcBef>
                <a:spcPct val="0"/>
              </a:spcBef>
              <a:buFontTx/>
              <a:buNone/>
            </a:pPr>
            <a:r>
              <a:rPr lang="es-ES" altLang="es-CR" sz="600">
                <a:latin typeface="Arial Black" pitchFamily="34" charset="0"/>
              </a:rPr>
              <a:t>Red Regional de Organizaciones Civiles sobre Migración (RROCM)</a:t>
            </a:r>
          </a:p>
          <a:p>
            <a:pPr eaLnBrk="1" hangingPunct="1">
              <a:spcBef>
                <a:spcPct val="0"/>
              </a:spcBef>
              <a:buFontTx/>
              <a:buNone/>
            </a:pPr>
            <a:endParaRPr lang="es-CR" altLang="es-CR" sz="600">
              <a:latin typeface="Arial Black" pitchFamily="34" charset="0"/>
            </a:endParaRPr>
          </a:p>
          <a:p>
            <a:pPr eaLnBrk="1" hangingPunct="1">
              <a:spcBef>
                <a:spcPct val="0"/>
              </a:spcBef>
              <a:buFontTx/>
              <a:buNone/>
            </a:pPr>
            <a:r>
              <a:rPr lang="es-CR" altLang="es-CR" sz="600">
                <a:latin typeface="Arial Black" pitchFamily="34" charset="0"/>
              </a:rPr>
              <a:t>La RROCM participa activamente en la Conferencia Regional sobre Migración a través de presentaciones y diálogos anuales con los Viceministros. Lista no exhaustiva de organizaciones sombrilla de la RROCM:</a:t>
            </a:r>
          </a:p>
          <a:p>
            <a:pPr eaLnBrk="1" hangingPunct="1">
              <a:spcBef>
                <a:spcPct val="0"/>
              </a:spcBef>
              <a:buFontTx/>
              <a:buNone/>
            </a:pPr>
            <a:endParaRPr lang="es-CR" altLang="es-CR" sz="600">
              <a:latin typeface="Arial Black" pitchFamily="34" charset="0"/>
            </a:endParaRPr>
          </a:p>
          <a:p>
            <a:pPr eaLnBrk="1" hangingPunct="1">
              <a:spcBef>
                <a:spcPct val="0"/>
              </a:spcBef>
            </a:pPr>
            <a:r>
              <a:rPr lang="es-ES" altLang="es-CR" sz="500" b="1" i="1"/>
              <a:t>Canadian Council for Refugees y la Fundación Canadiense para las Américas (FOCAL) en Canadá</a:t>
            </a:r>
          </a:p>
          <a:p>
            <a:pPr eaLnBrk="1" hangingPunct="1">
              <a:spcBef>
                <a:spcPct val="0"/>
              </a:spcBef>
            </a:pPr>
            <a:r>
              <a:rPr lang="es-ES" altLang="es-CR" sz="500" b="1" i="1"/>
              <a:t>CRS de Estados Unidos </a:t>
            </a:r>
          </a:p>
          <a:p>
            <a:pPr eaLnBrk="1" hangingPunct="1">
              <a:spcBef>
                <a:spcPct val="0"/>
              </a:spcBef>
            </a:pPr>
            <a:r>
              <a:rPr lang="es-ES" altLang="es-CR" sz="500" b="1" i="1"/>
              <a:t>Foro Migraciones de México</a:t>
            </a:r>
          </a:p>
          <a:p>
            <a:pPr eaLnBrk="1" hangingPunct="1">
              <a:spcBef>
                <a:spcPct val="0"/>
              </a:spcBef>
            </a:pPr>
            <a:r>
              <a:rPr lang="es-ES" altLang="es-CR" sz="500" b="1" i="1"/>
              <a:t>Belize Migration Forum</a:t>
            </a:r>
          </a:p>
          <a:p>
            <a:pPr eaLnBrk="1" hangingPunct="1">
              <a:spcBef>
                <a:spcPct val="0"/>
              </a:spcBef>
            </a:pPr>
            <a:r>
              <a:rPr lang="es-ES" altLang="es-CR" sz="500" b="1" i="1"/>
              <a:t>Instituto de Derechos Humanos de la Universidad Centroamericana Simeón Cañas (IDHUCA) en El Salvador</a:t>
            </a:r>
          </a:p>
          <a:p>
            <a:pPr eaLnBrk="1" hangingPunct="1">
              <a:spcBef>
                <a:spcPct val="0"/>
              </a:spcBef>
            </a:pPr>
            <a:r>
              <a:rPr lang="es-ES" altLang="es-CR" sz="500" b="1" i="1"/>
              <a:t>Instituto Centroamericano de Estudios Sociales y Desarrollo INCEDES y la Pastoral de Movilidad Humana en Guatemala</a:t>
            </a:r>
          </a:p>
          <a:p>
            <a:pPr eaLnBrk="1" hangingPunct="1">
              <a:spcBef>
                <a:spcPct val="0"/>
              </a:spcBef>
            </a:pPr>
            <a:r>
              <a:rPr lang="es-ES" altLang="es-CR" sz="500" b="1" i="1"/>
              <a:t>Foro Nacional para las Migraciones en Honduras (FONAMIH)</a:t>
            </a:r>
          </a:p>
          <a:p>
            <a:pPr eaLnBrk="1" hangingPunct="1">
              <a:spcBef>
                <a:spcPct val="0"/>
              </a:spcBef>
            </a:pPr>
            <a:r>
              <a:rPr lang="es-ES" altLang="es-CR" sz="500" b="1" i="1"/>
              <a:t>Red Nicaragüense de la Sociedad Civil para Migraciones (RNSCM)</a:t>
            </a:r>
          </a:p>
          <a:p>
            <a:pPr eaLnBrk="1" hangingPunct="1">
              <a:spcBef>
                <a:spcPct val="0"/>
              </a:spcBef>
            </a:pPr>
            <a:r>
              <a:rPr lang="es-ES" altLang="es-CR" sz="500" b="1" i="1"/>
              <a:t>Red Nacional de Organizaciones Civiles para las Migraciones en Costa Rica (RNOCM)</a:t>
            </a:r>
          </a:p>
          <a:p>
            <a:pPr eaLnBrk="1" hangingPunct="1">
              <a:spcBef>
                <a:spcPct val="0"/>
              </a:spcBef>
            </a:pPr>
            <a:r>
              <a:rPr lang="es-ES" altLang="es-CR" sz="500" b="1" i="1"/>
              <a:t>Mesa Nacional de Migrantes y Refugiados en Panamá (MENAMIRE)</a:t>
            </a:r>
          </a:p>
          <a:p>
            <a:pPr eaLnBrk="1" hangingPunct="1">
              <a:spcBef>
                <a:spcPct val="0"/>
              </a:spcBef>
            </a:pPr>
            <a:r>
              <a:rPr lang="es-ES" altLang="es-CR" sz="500" b="1" i="1"/>
              <a:t>Mesa Nacional para las Migraciones en República Dominicana (MNM-RD)</a:t>
            </a:r>
            <a:endParaRPr lang="es-CR" altLang="es-CR" sz="500" b="1" i="1"/>
          </a:p>
        </p:txBody>
      </p:sp>
      <p:sp>
        <p:nvSpPr>
          <p:cNvPr id="3092" name="AutoShape 118"/>
          <p:cNvSpPr>
            <a:spLocks noChangeArrowheads="1"/>
          </p:cNvSpPr>
          <p:nvPr/>
        </p:nvSpPr>
        <p:spPr bwMode="auto">
          <a:xfrm rot="-5400000">
            <a:off x="3785964" y="2838431"/>
            <a:ext cx="1291983" cy="6268026"/>
          </a:xfrm>
          <a:prstGeom prst="roundRect">
            <a:avLst>
              <a:gd name="adj" fmla="val 28116"/>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093" name="AutoShape 120"/>
          <p:cNvSpPr>
            <a:spLocks noChangeArrowheads="1"/>
          </p:cNvSpPr>
          <p:nvPr/>
        </p:nvSpPr>
        <p:spPr bwMode="auto">
          <a:xfrm rot="-5400000">
            <a:off x="4209077" y="-4209076"/>
            <a:ext cx="725847" cy="9144000"/>
          </a:xfrm>
          <a:prstGeom prst="roundRect">
            <a:avLst>
              <a:gd name="adj" fmla="val 50000"/>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094" name="WordArt 15"/>
          <p:cNvSpPr>
            <a:spLocks noChangeArrowheads="1" noChangeShapeType="1" noTextEdit="1"/>
          </p:cNvSpPr>
          <p:nvPr/>
        </p:nvSpPr>
        <p:spPr bwMode="auto">
          <a:xfrm>
            <a:off x="1166838" y="1320589"/>
            <a:ext cx="594741" cy="108460"/>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lIns="68644" tIns="34322" rIns="68644" bIns="34322" fromWordArt="1">
            <a:prstTxWarp prst="textPlain">
              <a:avLst>
                <a:gd name="adj" fmla="val 50000"/>
              </a:avLst>
            </a:prstTxWarp>
          </a:bodyPr>
          <a:lstStyle/>
          <a:p>
            <a:pPr algn="ctr"/>
            <a:r>
              <a:rPr lang="en-US" sz="2700" kern="10">
                <a:latin typeface="Arial Black"/>
              </a:rPr>
              <a:t>Mandato</a:t>
            </a:r>
          </a:p>
        </p:txBody>
      </p:sp>
      <p:sp>
        <p:nvSpPr>
          <p:cNvPr id="3095" name="AutoShape 125"/>
          <p:cNvSpPr>
            <a:spLocks noChangeArrowheads="1"/>
          </p:cNvSpPr>
          <p:nvPr/>
        </p:nvSpPr>
        <p:spPr bwMode="auto">
          <a:xfrm flipH="1">
            <a:off x="5382469" y="2835451"/>
            <a:ext cx="216920" cy="308693"/>
          </a:xfrm>
          <a:prstGeom prst="upArrow">
            <a:avLst>
              <a:gd name="adj1" fmla="val 50000"/>
              <a:gd name="adj2" fmla="val 35577"/>
            </a:avLst>
          </a:prstGeom>
          <a:solidFill>
            <a:srgbClr val="FFFF00"/>
          </a:solidFill>
          <a:ln w="9525">
            <a:solidFill>
              <a:schemeClr val="tx1"/>
            </a:solidFill>
            <a:miter lim="800000"/>
            <a:headEnd/>
            <a:tailEnd/>
          </a:ln>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096" name="Text Box 110"/>
          <p:cNvSpPr txBox="1">
            <a:spLocks noChangeArrowheads="1"/>
          </p:cNvSpPr>
          <p:nvPr/>
        </p:nvSpPr>
        <p:spPr bwMode="auto">
          <a:xfrm>
            <a:off x="4032085" y="2879549"/>
            <a:ext cx="1675764" cy="2693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algn="ctr" eaLnBrk="1" hangingPunct="1">
              <a:spcBef>
                <a:spcPct val="0"/>
              </a:spcBef>
              <a:buFontTx/>
              <a:buNone/>
            </a:pPr>
            <a:r>
              <a:rPr lang="en-CA" altLang="es-CR" sz="700">
                <a:latin typeface="Arial Black" pitchFamily="34" charset="0"/>
              </a:rPr>
              <a:t>Recomendaciones</a:t>
            </a:r>
            <a:r>
              <a:rPr lang="en-CA" altLang="es-CR" sz="600">
                <a:latin typeface="Arial Black" pitchFamily="34" charset="0"/>
              </a:rPr>
              <a:t> </a:t>
            </a:r>
            <a:br>
              <a:rPr lang="en-CA" altLang="es-CR" sz="600">
                <a:latin typeface="Arial Black" pitchFamily="34" charset="0"/>
              </a:rPr>
            </a:br>
            <a:r>
              <a:rPr lang="en-CA" altLang="es-CR" sz="600">
                <a:latin typeface="Arial Black" pitchFamily="34" charset="0"/>
              </a:rPr>
              <a:t>para los Viceministros</a:t>
            </a:r>
          </a:p>
        </p:txBody>
      </p:sp>
      <p:sp>
        <p:nvSpPr>
          <p:cNvPr id="3097" name="AutoShape 28"/>
          <p:cNvSpPr>
            <a:spLocks noChangeArrowheads="1"/>
          </p:cNvSpPr>
          <p:nvPr/>
        </p:nvSpPr>
        <p:spPr bwMode="auto">
          <a:xfrm>
            <a:off x="2517222" y="834306"/>
            <a:ext cx="4001096" cy="425497"/>
          </a:xfrm>
          <a:prstGeom prst="roundRect">
            <a:avLst>
              <a:gd name="adj" fmla="val 16667"/>
            </a:avLst>
          </a:prstGeom>
          <a:gradFill rotWithShape="1">
            <a:gsLst>
              <a:gs pos="0">
                <a:srgbClr val="B9DFED"/>
              </a:gs>
              <a:gs pos="100000">
                <a:srgbClr val="FFFFFF"/>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098" name="AutoShape 77"/>
          <p:cNvSpPr>
            <a:spLocks/>
          </p:cNvSpPr>
          <p:nvPr/>
        </p:nvSpPr>
        <p:spPr bwMode="auto">
          <a:xfrm>
            <a:off x="3436152" y="3158447"/>
            <a:ext cx="270553" cy="1567305"/>
          </a:xfrm>
          <a:prstGeom prst="leftBrace">
            <a:avLst>
              <a:gd name="adj1" fmla="val 48275"/>
              <a:gd name="adj2" fmla="val 50000"/>
            </a:avLst>
          </a:prstGeom>
          <a:noFill/>
          <a:ln w="9525">
            <a:solidFill>
              <a:srgbClr val="8295B6"/>
            </a:solidFill>
            <a:round/>
            <a:headEnd/>
            <a:tailEnd/>
          </a:ln>
          <a:extLst>
            <a:ext uri="{909E8E84-426E-40DD-AFC4-6F175D3DCCD1}">
              <a14:hiddenFill xmlns:a14="http://schemas.microsoft.com/office/drawing/2010/main" xmlns="">
                <a:solidFill>
                  <a:srgbClr val="FFFFFF"/>
                </a:solidFill>
              </a14:hiddenFill>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099" name="WordArt 52"/>
          <p:cNvSpPr>
            <a:spLocks noChangeArrowheads="1" noChangeShapeType="1" noTextEdit="1"/>
          </p:cNvSpPr>
          <p:nvPr/>
        </p:nvSpPr>
        <p:spPr bwMode="auto">
          <a:xfrm>
            <a:off x="3761531" y="3210888"/>
            <a:ext cx="2162046" cy="109652"/>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lIns="68644" tIns="34322" rIns="68644" bIns="34322" fromWordArt="1">
            <a:prstTxWarp prst="textPlain">
              <a:avLst>
                <a:gd name="adj" fmla="val 50000"/>
              </a:avLst>
            </a:prstTxWarp>
          </a:bodyPr>
          <a:lstStyle/>
          <a:p>
            <a:pPr algn="ctr"/>
            <a:r>
              <a:rPr lang="en-US" sz="2700" kern="10">
                <a:latin typeface="Arial Black"/>
              </a:rPr>
              <a:t>GRUPO REGIONAL DE CONSULTA SOBRE MIGRACIÓN</a:t>
            </a:r>
          </a:p>
        </p:txBody>
      </p:sp>
      <p:sp>
        <p:nvSpPr>
          <p:cNvPr id="3100" name="AutoShape 119"/>
          <p:cNvSpPr>
            <a:spLocks noChangeArrowheads="1"/>
          </p:cNvSpPr>
          <p:nvPr/>
        </p:nvSpPr>
        <p:spPr bwMode="auto">
          <a:xfrm rot="-5400000">
            <a:off x="11324" y="5541584"/>
            <a:ext cx="1305093" cy="1327739"/>
          </a:xfrm>
          <a:prstGeom prst="roundRect">
            <a:avLst>
              <a:gd name="adj" fmla="val 12000"/>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01" name="WordArt 16"/>
          <p:cNvSpPr>
            <a:spLocks noChangeArrowheads="1" noChangeShapeType="1" noTextEdit="1"/>
          </p:cNvSpPr>
          <p:nvPr/>
        </p:nvSpPr>
        <p:spPr bwMode="auto">
          <a:xfrm>
            <a:off x="1166838" y="3104813"/>
            <a:ext cx="703201" cy="108459"/>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lIns="68644" tIns="34322" rIns="68644" bIns="34322" fromWordArt="1">
            <a:prstTxWarp prst="textPlain">
              <a:avLst>
                <a:gd name="adj" fmla="val 50000"/>
              </a:avLst>
            </a:prstTxWarp>
          </a:bodyPr>
          <a:lstStyle/>
          <a:p>
            <a:pPr algn="ctr"/>
            <a:r>
              <a:rPr lang="en-US" sz="2700" kern="10">
                <a:latin typeface="Arial Black"/>
              </a:rPr>
              <a:t>Principios</a:t>
            </a:r>
          </a:p>
        </p:txBody>
      </p:sp>
      <p:sp>
        <p:nvSpPr>
          <p:cNvPr id="3102" name="Line 132"/>
          <p:cNvSpPr>
            <a:spLocks noChangeShapeType="1"/>
          </p:cNvSpPr>
          <p:nvPr/>
        </p:nvSpPr>
        <p:spPr bwMode="auto">
          <a:xfrm>
            <a:off x="7707801" y="3699554"/>
            <a:ext cx="1243116" cy="0"/>
          </a:xfrm>
          <a:prstGeom prst="line">
            <a:avLst/>
          </a:prstGeom>
          <a:noFill/>
          <a:ln w="9525">
            <a:solidFill>
              <a:srgbClr val="C9AFD1"/>
            </a:solidFill>
            <a:round/>
            <a:headEnd/>
            <a:tailEnd/>
          </a:ln>
          <a:extLst>
            <a:ext uri="{909E8E84-426E-40DD-AFC4-6F175D3DCCD1}">
              <a14:hiddenFill xmlns:a14="http://schemas.microsoft.com/office/drawing/2010/main" xmlns="">
                <a:noFill/>
              </a14:hiddenFill>
            </a:ext>
          </a:extLst>
        </p:spPr>
        <p:txBody>
          <a:bodyPr lIns="68644" tIns="34322" rIns="68644" bIns="34322"/>
          <a:lstStyle/>
          <a:p>
            <a:endParaRPr lang="en-US"/>
          </a:p>
        </p:txBody>
      </p:sp>
      <p:sp>
        <p:nvSpPr>
          <p:cNvPr id="3103" name="AutoShape 139"/>
          <p:cNvSpPr>
            <a:spLocks noChangeArrowheads="1"/>
          </p:cNvSpPr>
          <p:nvPr/>
        </p:nvSpPr>
        <p:spPr bwMode="auto">
          <a:xfrm rot="3224769" flipH="1">
            <a:off x="2456437" y="4192987"/>
            <a:ext cx="108460" cy="418345"/>
          </a:xfrm>
          <a:prstGeom prst="upArrow">
            <a:avLst>
              <a:gd name="adj1" fmla="val 50000"/>
              <a:gd name="adj2" fmla="val 96428"/>
            </a:avLst>
          </a:prstGeom>
          <a:solidFill>
            <a:srgbClr val="FFFF00"/>
          </a:solidFill>
          <a:ln w="9525">
            <a:solidFill>
              <a:schemeClr val="tx1"/>
            </a:solidFill>
            <a:miter lim="800000"/>
            <a:headEnd/>
            <a:tailEnd/>
          </a:ln>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04" name="AutoShape 140"/>
          <p:cNvSpPr>
            <a:spLocks noChangeArrowheads="1"/>
          </p:cNvSpPr>
          <p:nvPr/>
        </p:nvSpPr>
        <p:spPr bwMode="auto">
          <a:xfrm rot="-3224769" flipH="1" flipV="1">
            <a:off x="2315797" y="2073848"/>
            <a:ext cx="110844" cy="339682"/>
          </a:xfrm>
          <a:prstGeom prst="upArrow">
            <a:avLst>
              <a:gd name="adj1" fmla="val 50000"/>
              <a:gd name="adj2" fmla="val 76613"/>
            </a:avLst>
          </a:prstGeom>
          <a:solidFill>
            <a:srgbClr val="FFFF00"/>
          </a:solidFill>
          <a:ln w="9525">
            <a:solidFill>
              <a:schemeClr val="tx1"/>
            </a:solidFill>
            <a:miter lim="800000"/>
            <a:headEnd/>
            <a:tailEnd/>
          </a:ln>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05" name="AutoShape 141"/>
          <p:cNvSpPr>
            <a:spLocks noChangeArrowheads="1"/>
          </p:cNvSpPr>
          <p:nvPr/>
        </p:nvSpPr>
        <p:spPr bwMode="auto">
          <a:xfrm rot="3224769" flipH="1">
            <a:off x="3106005" y="2191843"/>
            <a:ext cx="108460" cy="311077"/>
          </a:xfrm>
          <a:prstGeom prst="upArrow">
            <a:avLst>
              <a:gd name="adj1" fmla="val 50000"/>
              <a:gd name="adj2" fmla="val 71703"/>
            </a:avLst>
          </a:prstGeom>
          <a:solidFill>
            <a:srgbClr val="FFFF00"/>
          </a:solidFill>
          <a:ln w="9525">
            <a:solidFill>
              <a:schemeClr val="tx1"/>
            </a:solidFill>
            <a:miter lim="800000"/>
            <a:headEnd/>
            <a:tailEnd/>
          </a:ln>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06" name="AutoShape 143"/>
          <p:cNvSpPr>
            <a:spLocks noChangeArrowheads="1"/>
          </p:cNvSpPr>
          <p:nvPr/>
        </p:nvSpPr>
        <p:spPr bwMode="auto">
          <a:xfrm rot="3224769" flipH="1">
            <a:off x="6556459" y="1707945"/>
            <a:ext cx="131105" cy="250292"/>
          </a:xfrm>
          <a:prstGeom prst="upArrow">
            <a:avLst>
              <a:gd name="adj1" fmla="val 50000"/>
              <a:gd name="adj2" fmla="val 47727"/>
            </a:avLst>
          </a:prstGeom>
          <a:solidFill>
            <a:srgbClr val="FFFF00"/>
          </a:solidFill>
          <a:ln w="9525">
            <a:solidFill>
              <a:schemeClr val="tx1"/>
            </a:solidFill>
            <a:miter lim="800000"/>
            <a:headEnd/>
            <a:tailEnd/>
          </a:ln>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07" name="AutoShape 146"/>
          <p:cNvSpPr>
            <a:spLocks noChangeArrowheads="1"/>
          </p:cNvSpPr>
          <p:nvPr/>
        </p:nvSpPr>
        <p:spPr bwMode="auto">
          <a:xfrm rot="-5400000">
            <a:off x="7223307" y="1474935"/>
            <a:ext cx="2378966" cy="1204977"/>
          </a:xfrm>
          <a:prstGeom prst="roundRect">
            <a:avLst>
              <a:gd name="adj" fmla="val 12000"/>
            </a:avLst>
          </a:prstGeom>
          <a:noFill/>
          <a:ln w="9525">
            <a:solidFill>
              <a:srgbClr val="9696BD"/>
            </a:solidFill>
            <a:round/>
            <a:headEnd/>
            <a:tailEnd/>
          </a:ln>
          <a:extLst>
            <a:ext uri="{909E8E84-426E-40DD-AFC4-6F175D3DCCD1}">
              <a14:hiddenFill xmlns:a14="http://schemas.microsoft.com/office/drawing/2010/main" xmlns="">
                <a:solidFill>
                  <a:srgbClr val="FFFFFF"/>
                </a:solidFill>
              </a14:hiddenFill>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08" name="Text Box 150"/>
          <p:cNvSpPr txBox="1">
            <a:spLocks noChangeArrowheads="1"/>
          </p:cNvSpPr>
          <p:nvPr/>
        </p:nvSpPr>
        <p:spPr bwMode="auto">
          <a:xfrm>
            <a:off x="245525" y="497009"/>
            <a:ext cx="448009" cy="1770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r>
              <a:rPr lang="en-CA" altLang="es-CR" sz="700">
                <a:latin typeface="Arial Black" pitchFamily="34" charset="0"/>
              </a:rPr>
              <a:t>Belice</a:t>
            </a:r>
          </a:p>
        </p:txBody>
      </p:sp>
      <p:sp>
        <p:nvSpPr>
          <p:cNvPr id="3109" name="Text Box 152"/>
          <p:cNvSpPr txBox="1">
            <a:spLocks noChangeArrowheads="1"/>
          </p:cNvSpPr>
          <p:nvPr/>
        </p:nvSpPr>
        <p:spPr bwMode="auto">
          <a:xfrm>
            <a:off x="985674" y="493433"/>
            <a:ext cx="505717" cy="1770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r>
              <a:rPr lang="en-CA" altLang="es-CR" sz="700">
                <a:latin typeface="Arial Black" pitchFamily="34" charset="0"/>
              </a:rPr>
              <a:t>Canadá</a:t>
            </a:r>
          </a:p>
        </p:txBody>
      </p:sp>
      <p:sp>
        <p:nvSpPr>
          <p:cNvPr id="3110" name="Text Box 154"/>
          <p:cNvSpPr txBox="1">
            <a:spLocks noChangeArrowheads="1"/>
          </p:cNvSpPr>
          <p:nvPr/>
        </p:nvSpPr>
        <p:spPr bwMode="auto">
          <a:xfrm>
            <a:off x="1760387" y="498200"/>
            <a:ext cx="672429" cy="1770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r>
              <a:rPr lang="en-CA" altLang="es-CR" sz="700">
                <a:latin typeface="Arial Black" pitchFamily="34" charset="0"/>
              </a:rPr>
              <a:t>Costa Rica</a:t>
            </a:r>
          </a:p>
        </p:txBody>
      </p:sp>
      <p:sp>
        <p:nvSpPr>
          <p:cNvPr id="3111" name="Text Box 156"/>
          <p:cNvSpPr txBox="1">
            <a:spLocks noChangeArrowheads="1"/>
          </p:cNvSpPr>
          <p:nvPr/>
        </p:nvSpPr>
        <p:spPr bwMode="auto">
          <a:xfrm>
            <a:off x="8235503" y="455294"/>
            <a:ext cx="715710" cy="2847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algn="ctr" eaLnBrk="1" hangingPunct="1">
              <a:spcBef>
                <a:spcPct val="0"/>
              </a:spcBef>
              <a:buFontTx/>
              <a:buNone/>
            </a:pPr>
            <a:r>
              <a:rPr lang="en-CA" altLang="es-CR" sz="700">
                <a:latin typeface="Arial Black" pitchFamily="34" charset="0"/>
              </a:rPr>
              <a:t>República </a:t>
            </a:r>
            <a:br>
              <a:rPr lang="en-CA" altLang="es-CR" sz="700">
                <a:latin typeface="Arial Black" pitchFamily="34" charset="0"/>
              </a:rPr>
            </a:br>
            <a:r>
              <a:rPr lang="en-CA" altLang="es-CR" sz="700">
                <a:latin typeface="Arial Black" pitchFamily="34" charset="0"/>
              </a:rPr>
              <a:t>Dominicana</a:t>
            </a:r>
          </a:p>
        </p:txBody>
      </p:sp>
      <p:sp>
        <p:nvSpPr>
          <p:cNvPr id="3112" name="Text Box 158"/>
          <p:cNvSpPr txBox="1">
            <a:spLocks noChangeArrowheads="1"/>
          </p:cNvSpPr>
          <p:nvPr/>
        </p:nvSpPr>
        <p:spPr bwMode="auto">
          <a:xfrm>
            <a:off x="3382517" y="497009"/>
            <a:ext cx="690062" cy="1770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r>
              <a:rPr lang="en-CA" altLang="es-CR" sz="700">
                <a:latin typeface="Arial Black" pitchFamily="34" charset="0"/>
              </a:rPr>
              <a:t>El Salvador</a:t>
            </a:r>
          </a:p>
        </p:txBody>
      </p:sp>
      <p:sp>
        <p:nvSpPr>
          <p:cNvPr id="3113" name="Text Box 160"/>
          <p:cNvSpPr txBox="1">
            <a:spLocks noChangeArrowheads="1"/>
          </p:cNvSpPr>
          <p:nvPr/>
        </p:nvSpPr>
        <p:spPr bwMode="auto">
          <a:xfrm>
            <a:off x="4192987" y="494625"/>
            <a:ext cx="670826" cy="1770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r>
              <a:rPr lang="en-CA" altLang="es-CR" sz="700">
                <a:latin typeface="Arial Black" pitchFamily="34" charset="0"/>
              </a:rPr>
              <a:t>Guatemala</a:t>
            </a:r>
          </a:p>
        </p:txBody>
      </p:sp>
      <p:sp>
        <p:nvSpPr>
          <p:cNvPr id="3114" name="Text Box 162"/>
          <p:cNvSpPr txBox="1">
            <a:spLocks noChangeArrowheads="1"/>
          </p:cNvSpPr>
          <p:nvPr/>
        </p:nvSpPr>
        <p:spPr bwMode="auto">
          <a:xfrm>
            <a:off x="5128602" y="495816"/>
            <a:ext cx="605103" cy="1770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r>
              <a:rPr lang="en-CA" altLang="es-CR" sz="700">
                <a:latin typeface="Arial Black" pitchFamily="34" charset="0"/>
              </a:rPr>
              <a:t>Honduras</a:t>
            </a:r>
          </a:p>
        </p:txBody>
      </p:sp>
      <p:sp>
        <p:nvSpPr>
          <p:cNvPr id="3115" name="Text Box 164"/>
          <p:cNvSpPr txBox="1">
            <a:spLocks noChangeArrowheads="1"/>
          </p:cNvSpPr>
          <p:nvPr/>
        </p:nvSpPr>
        <p:spPr bwMode="auto">
          <a:xfrm>
            <a:off x="5923576" y="497009"/>
            <a:ext cx="491289" cy="2847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r>
              <a:rPr lang="en-CA" altLang="es-CR" sz="700">
                <a:latin typeface="Arial Black" pitchFamily="34" charset="0"/>
              </a:rPr>
              <a:t>México</a:t>
            </a:r>
          </a:p>
          <a:p>
            <a:pPr eaLnBrk="1" hangingPunct="1">
              <a:spcBef>
                <a:spcPct val="0"/>
              </a:spcBef>
              <a:buFontTx/>
              <a:buNone/>
            </a:pPr>
            <a:endParaRPr lang="en-CA" altLang="es-CR" sz="700">
              <a:latin typeface="Arial Black" pitchFamily="34" charset="0"/>
            </a:endParaRPr>
          </a:p>
        </p:txBody>
      </p:sp>
      <p:sp>
        <p:nvSpPr>
          <p:cNvPr id="3116" name="Text Box 166"/>
          <p:cNvSpPr txBox="1">
            <a:spLocks noChangeArrowheads="1"/>
          </p:cNvSpPr>
          <p:nvPr/>
        </p:nvSpPr>
        <p:spPr bwMode="auto">
          <a:xfrm>
            <a:off x="6680412" y="494625"/>
            <a:ext cx="640369" cy="1770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r>
              <a:rPr lang="en-CA" altLang="es-CR" sz="700">
                <a:latin typeface="Arial Black" pitchFamily="34" charset="0"/>
              </a:rPr>
              <a:t>Nicaragua</a:t>
            </a:r>
          </a:p>
        </p:txBody>
      </p:sp>
      <p:sp>
        <p:nvSpPr>
          <p:cNvPr id="3117" name="Text Box 168"/>
          <p:cNvSpPr txBox="1">
            <a:spLocks noChangeArrowheads="1"/>
          </p:cNvSpPr>
          <p:nvPr/>
        </p:nvSpPr>
        <p:spPr bwMode="auto">
          <a:xfrm>
            <a:off x="7570736" y="495816"/>
            <a:ext cx="529761" cy="1770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r>
              <a:rPr lang="en-CA" altLang="es-CR" sz="700">
                <a:latin typeface="Arial Black" pitchFamily="34" charset="0"/>
              </a:rPr>
              <a:t>Panamá</a:t>
            </a:r>
          </a:p>
        </p:txBody>
      </p:sp>
      <p:sp>
        <p:nvSpPr>
          <p:cNvPr id="3118" name="Text Box 170"/>
          <p:cNvSpPr txBox="1">
            <a:spLocks noChangeArrowheads="1"/>
          </p:cNvSpPr>
          <p:nvPr/>
        </p:nvSpPr>
        <p:spPr bwMode="auto">
          <a:xfrm>
            <a:off x="2649520" y="460061"/>
            <a:ext cx="560219" cy="2847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r>
              <a:rPr lang="en-CA" altLang="es-CR" sz="700">
                <a:latin typeface="Arial Black" pitchFamily="34" charset="0"/>
              </a:rPr>
              <a:t>Estados </a:t>
            </a:r>
            <a:br>
              <a:rPr lang="en-CA" altLang="es-CR" sz="700">
                <a:latin typeface="Arial Black" pitchFamily="34" charset="0"/>
              </a:rPr>
            </a:br>
            <a:r>
              <a:rPr lang="en-CA" altLang="es-CR" sz="700">
                <a:latin typeface="Arial Black" pitchFamily="34" charset="0"/>
              </a:rPr>
              <a:t>Unidos</a:t>
            </a:r>
          </a:p>
        </p:txBody>
      </p:sp>
      <p:sp>
        <p:nvSpPr>
          <p:cNvPr id="3119" name="Text Box 172"/>
          <p:cNvSpPr txBox="1">
            <a:spLocks noChangeArrowheads="1"/>
          </p:cNvSpPr>
          <p:nvPr/>
        </p:nvSpPr>
        <p:spPr bwMode="auto">
          <a:xfrm>
            <a:off x="1245501" y="5451598"/>
            <a:ext cx="1351577" cy="9926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644" tIns="34322" rIns="68644" bIns="34322">
            <a:spAutoFit/>
          </a:bodyPr>
          <a:lstStyle>
            <a:lvl1pPr marL="266700" indent="-176213"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lnSpc>
                <a:spcPct val="150000"/>
              </a:lnSpc>
              <a:spcBef>
                <a:spcPct val="0"/>
              </a:spcBef>
              <a:buFontTx/>
              <a:buNone/>
            </a:pPr>
            <a:r>
              <a:rPr lang="es-ES" altLang="es-CR" sz="800">
                <a:latin typeface="Arial Black" pitchFamily="34" charset="0"/>
              </a:rPr>
              <a:t>Argentina</a:t>
            </a:r>
          </a:p>
          <a:p>
            <a:pPr eaLnBrk="1" hangingPunct="1">
              <a:lnSpc>
                <a:spcPct val="150000"/>
              </a:lnSpc>
              <a:spcBef>
                <a:spcPct val="0"/>
              </a:spcBef>
              <a:buFontTx/>
              <a:buNone/>
            </a:pPr>
            <a:r>
              <a:rPr lang="es-ES" altLang="es-CR" sz="800">
                <a:latin typeface="Arial Black" pitchFamily="34" charset="0"/>
              </a:rPr>
              <a:t>Colombia</a:t>
            </a:r>
          </a:p>
          <a:p>
            <a:pPr eaLnBrk="1" hangingPunct="1">
              <a:lnSpc>
                <a:spcPct val="150000"/>
              </a:lnSpc>
              <a:spcBef>
                <a:spcPct val="0"/>
              </a:spcBef>
              <a:buFontTx/>
              <a:buNone/>
            </a:pPr>
            <a:r>
              <a:rPr lang="es-ES" altLang="es-CR" sz="800">
                <a:latin typeface="Arial Black" pitchFamily="34" charset="0"/>
              </a:rPr>
              <a:t>Ecuador</a:t>
            </a:r>
          </a:p>
          <a:p>
            <a:pPr eaLnBrk="1" hangingPunct="1">
              <a:lnSpc>
                <a:spcPct val="150000"/>
              </a:lnSpc>
              <a:spcBef>
                <a:spcPct val="0"/>
              </a:spcBef>
              <a:buFontTx/>
              <a:buNone/>
            </a:pPr>
            <a:r>
              <a:rPr lang="es-ES" altLang="es-CR" sz="800">
                <a:latin typeface="Arial Black" pitchFamily="34" charset="0"/>
              </a:rPr>
              <a:t>Jamaica</a:t>
            </a:r>
          </a:p>
          <a:p>
            <a:pPr eaLnBrk="1" hangingPunct="1">
              <a:lnSpc>
                <a:spcPct val="150000"/>
              </a:lnSpc>
              <a:spcBef>
                <a:spcPct val="0"/>
              </a:spcBef>
              <a:buFontTx/>
              <a:buNone/>
            </a:pPr>
            <a:r>
              <a:rPr lang="es-ES" altLang="es-CR" sz="800">
                <a:latin typeface="Arial Black" pitchFamily="34" charset="0"/>
              </a:rPr>
              <a:t>Perú</a:t>
            </a:r>
          </a:p>
        </p:txBody>
      </p:sp>
      <p:sp>
        <p:nvSpPr>
          <p:cNvPr id="3120" name="Text Box 173"/>
          <p:cNvSpPr txBox="1">
            <a:spLocks noChangeArrowheads="1"/>
          </p:cNvSpPr>
          <p:nvPr/>
        </p:nvSpPr>
        <p:spPr bwMode="auto">
          <a:xfrm>
            <a:off x="1003552" y="5101189"/>
            <a:ext cx="1351577" cy="3155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r>
              <a:rPr lang="en-CA" altLang="es-CR" sz="800">
                <a:solidFill>
                  <a:schemeClr val="accent2"/>
                </a:solidFill>
                <a:latin typeface="Arial Black" pitchFamily="34" charset="0"/>
              </a:rPr>
              <a:t>PAÍSES </a:t>
            </a:r>
            <a:r>
              <a:rPr lang="en-CA" altLang="es-CR" sz="800">
                <a:latin typeface="Arial Black" pitchFamily="34" charset="0"/>
              </a:rPr>
              <a:t/>
            </a:r>
            <a:br>
              <a:rPr lang="en-CA" altLang="es-CR" sz="800">
                <a:latin typeface="Arial Black" pitchFamily="34" charset="0"/>
              </a:rPr>
            </a:br>
            <a:r>
              <a:rPr lang="en-CA" altLang="es-CR" sz="800">
                <a:solidFill>
                  <a:schemeClr val="accent2"/>
                </a:solidFill>
                <a:latin typeface="Arial Black" pitchFamily="34" charset="0"/>
              </a:rPr>
              <a:t>OBSERVADORES</a:t>
            </a:r>
          </a:p>
        </p:txBody>
      </p:sp>
      <p:sp>
        <p:nvSpPr>
          <p:cNvPr id="3121" name="Text Box 180"/>
          <p:cNvSpPr txBox="1">
            <a:spLocks noChangeArrowheads="1"/>
          </p:cNvSpPr>
          <p:nvPr/>
        </p:nvSpPr>
        <p:spPr bwMode="auto">
          <a:xfrm>
            <a:off x="2896236" y="5406306"/>
            <a:ext cx="2233558" cy="10786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r>
              <a:rPr lang="es-ES" altLang="es-CR" sz="600">
                <a:latin typeface="Arial Black" pitchFamily="34" charset="0"/>
              </a:rPr>
              <a:t>Comisión Interamericana de Derechos Humanos (CIDH)</a:t>
            </a:r>
          </a:p>
          <a:p>
            <a:pPr eaLnBrk="1" hangingPunct="1">
              <a:spcBef>
                <a:spcPct val="0"/>
              </a:spcBef>
              <a:buFontTx/>
              <a:buNone/>
            </a:pPr>
            <a:endParaRPr lang="es-ES" altLang="es-CR" sz="600">
              <a:latin typeface="Arial Black" pitchFamily="34" charset="0"/>
            </a:endParaRPr>
          </a:p>
          <a:p>
            <a:pPr eaLnBrk="1" hangingPunct="1">
              <a:spcBef>
                <a:spcPct val="0"/>
              </a:spcBef>
              <a:buFontTx/>
              <a:buNone/>
            </a:pPr>
            <a:r>
              <a:rPr lang="es-ES" altLang="es-CR" sz="600">
                <a:latin typeface="Arial Black" pitchFamily="34" charset="0"/>
              </a:rPr>
              <a:t>Organización Internacional para las Migraciones (OIM)</a:t>
            </a:r>
          </a:p>
          <a:p>
            <a:pPr eaLnBrk="1" hangingPunct="1">
              <a:spcBef>
                <a:spcPct val="0"/>
              </a:spcBef>
              <a:buFontTx/>
              <a:buNone/>
            </a:pPr>
            <a:endParaRPr lang="es-ES" altLang="es-CR" sz="600">
              <a:latin typeface="Arial Black" pitchFamily="34" charset="0"/>
            </a:endParaRPr>
          </a:p>
          <a:p>
            <a:pPr eaLnBrk="1" hangingPunct="1">
              <a:spcBef>
                <a:spcPct val="0"/>
              </a:spcBef>
              <a:buFontTx/>
              <a:buNone/>
            </a:pPr>
            <a:r>
              <a:rPr lang="es-ES" altLang="es-CR" sz="600">
                <a:latin typeface="Arial Black" pitchFamily="34" charset="0"/>
              </a:rPr>
              <a:t>Comisión Económica para América Latina y el Caribe/Centro Latinoamericano de Demografía (CEPAL/CELADE)</a:t>
            </a:r>
          </a:p>
          <a:p>
            <a:pPr eaLnBrk="1" hangingPunct="1">
              <a:spcBef>
                <a:spcPct val="0"/>
              </a:spcBef>
              <a:buFontTx/>
              <a:buNone/>
            </a:pPr>
            <a:r>
              <a:rPr lang="es-ES" altLang="es-CR" sz="600">
                <a:latin typeface="Arial Black" pitchFamily="34" charset="0"/>
              </a:rPr>
              <a:t>                  Secretaría General de la Conferencia                      </a:t>
            </a:r>
          </a:p>
          <a:p>
            <a:pPr eaLnBrk="1" hangingPunct="1">
              <a:spcBef>
                <a:spcPct val="0"/>
              </a:spcBef>
              <a:buFontTx/>
              <a:buNone/>
            </a:pPr>
            <a:r>
              <a:rPr lang="es-ES" altLang="es-CR" sz="600">
                <a:latin typeface="Arial Black" pitchFamily="34" charset="0"/>
              </a:rPr>
              <a:t>                  Iberoamericana (SEGIB)</a:t>
            </a:r>
          </a:p>
        </p:txBody>
      </p:sp>
      <p:sp>
        <p:nvSpPr>
          <p:cNvPr id="3122" name="Text Box 181"/>
          <p:cNvSpPr txBox="1">
            <a:spLocks noChangeArrowheads="1"/>
          </p:cNvSpPr>
          <p:nvPr/>
        </p:nvSpPr>
        <p:spPr bwMode="auto">
          <a:xfrm>
            <a:off x="5437295" y="5297847"/>
            <a:ext cx="2108412" cy="13861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lnSpc>
                <a:spcPct val="120000"/>
              </a:lnSpc>
              <a:spcBef>
                <a:spcPct val="0"/>
              </a:spcBef>
              <a:buFontTx/>
              <a:buNone/>
            </a:pPr>
            <a:r>
              <a:rPr lang="es-ES" altLang="es-CR" sz="600">
                <a:latin typeface="Arial Black" pitchFamily="34" charset="0"/>
              </a:rPr>
              <a:t>Oficina del Alto Comisionado de las Naciones Unidas para los Refugiados (ACNUR)</a:t>
            </a:r>
          </a:p>
          <a:p>
            <a:pPr eaLnBrk="1" hangingPunct="1">
              <a:lnSpc>
                <a:spcPct val="120000"/>
              </a:lnSpc>
              <a:spcBef>
                <a:spcPct val="0"/>
              </a:spcBef>
              <a:buFontTx/>
              <a:buNone/>
            </a:pPr>
            <a:endParaRPr lang="es-ES" altLang="es-CR" sz="400">
              <a:latin typeface="Arial Black" pitchFamily="34" charset="0"/>
            </a:endParaRPr>
          </a:p>
          <a:p>
            <a:pPr eaLnBrk="1" hangingPunct="1">
              <a:lnSpc>
                <a:spcPct val="120000"/>
              </a:lnSpc>
              <a:spcBef>
                <a:spcPct val="0"/>
              </a:spcBef>
              <a:buFontTx/>
              <a:buNone/>
            </a:pPr>
            <a:r>
              <a:rPr lang="es-ES" altLang="es-CR" sz="600">
                <a:latin typeface="Arial Black" pitchFamily="34" charset="0"/>
              </a:rPr>
              <a:t>Relatoría Especial de las Naciones Unidas para los Derechos Humanos de los Migrantes</a:t>
            </a:r>
          </a:p>
          <a:p>
            <a:pPr eaLnBrk="1" hangingPunct="1">
              <a:lnSpc>
                <a:spcPct val="120000"/>
              </a:lnSpc>
              <a:spcBef>
                <a:spcPct val="0"/>
              </a:spcBef>
              <a:buFontTx/>
              <a:buNone/>
            </a:pPr>
            <a:endParaRPr lang="es-ES" altLang="es-CR" sz="400">
              <a:latin typeface="Arial Black" pitchFamily="34" charset="0"/>
            </a:endParaRPr>
          </a:p>
          <a:p>
            <a:pPr eaLnBrk="1" hangingPunct="1">
              <a:lnSpc>
                <a:spcPct val="120000"/>
              </a:lnSpc>
              <a:spcBef>
                <a:spcPct val="0"/>
              </a:spcBef>
              <a:buFontTx/>
              <a:buNone/>
            </a:pPr>
            <a:r>
              <a:rPr lang="es-ES" altLang="es-CR" sz="600">
                <a:latin typeface="Arial Black" pitchFamily="34" charset="0"/>
              </a:rPr>
              <a:t>Sistema de Integración Centroamericana (SICA)</a:t>
            </a:r>
          </a:p>
          <a:p>
            <a:pPr eaLnBrk="1" hangingPunct="1">
              <a:lnSpc>
                <a:spcPct val="120000"/>
              </a:lnSpc>
              <a:spcBef>
                <a:spcPct val="0"/>
              </a:spcBef>
              <a:buFontTx/>
              <a:buNone/>
            </a:pPr>
            <a:endParaRPr lang="es-ES" altLang="es-CR" sz="400">
              <a:latin typeface="Arial Black" pitchFamily="34" charset="0"/>
            </a:endParaRPr>
          </a:p>
          <a:p>
            <a:pPr eaLnBrk="1" hangingPunct="1">
              <a:lnSpc>
                <a:spcPct val="120000"/>
              </a:lnSpc>
              <a:spcBef>
                <a:spcPct val="0"/>
              </a:spcBef>
              <a:buFontTx/>
              <a:buNone/>
            </a:pPr>
            <a:r>
              <a:rPr lang="es-ES" altLang="es-CR" sz="600">
                <a:latin typeface="Arial Black" pitchFamily="34" charset="0"/>
              </a:rPr>
              <a:t>Fondo de Población de las Naciones Unidas (UNFPA)</a:t>
            </a:r>
          </a:p>
          <a:p>
            <a:pPr eaLnBrk="1" hangingPunct="1">
              <a:lnSpc>
                <a:spcPct val="120000"/>
              </a:lnSpc>
              <a:spcBef>
                <a:spcPct val="0"/>
              </a:spcBef>
              <a:buFontTx/>
              <a:buNone/>
            </a:pPr>
            <a:endParaRPr lang="es-ES" altLang="es-CR" sz="600">
              <a:latin typeface="Arial Black" pitchFamily="34" charset="0"/>
            </a:endParaRPr>
          </a:p>
          <a:p>
            <a:pPr eaLnBrk="1" hangingPunct="1">
              <a:lnSpc>
                <a:spcPct val="120000"/>
              </a:lnSpc>
              <a:spcBef>
                <a:spcPct val="0"/>
              </a:spcBef>
              <a:buFontTx/>
              <a:buNone/>
            </a:pPr>
            <a:r>
              <a:rPr lang="es-ES" altLang="es-CR" sz="600">
                <a:latin typeface="Arial Black" pitchFamily="34" charset="0"/>
              </a:rPr>
              <a:t>Comité Internacional de la Cruz Roja (CICR)</a:t>
            </a:r>
          </a:p>
        </p:txBody>
      </p:sp>
      <p:sp>
        <p:nvSpPr>
          <p:cNvPr id="3123" name="Text Box 196"/>
          <p:cNvSpPr txBox="1">
            <a:spLocks noChangeArrowheads="1"/>
          </p:cNvSpPr>
          <p:nvPr/>
        </p:nvSpPr>
        <p:spPr bwMode="auto">
          <a:xfrm>
            <a:off x="2679316" y="5082119"/>
            <a:ext cx="1351577" cy="3155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r>
              <a:rPr lang="en-CA" altLang="es-CR" sz="800">
                <a:solidFill>
                  <a:schemeClr val="accent2"/>
                </a:solidFill>
                <a:latin typeface="Arial Black" pitchFamily="34" charset="0"/>
              </a:rPr>
              <a:t>ORGANIZACIONES OBSERVADORAS</a:t>
            </a:r>
          </a:p>
        </p:txBody>
      </p:sp>
      <p:sp>
        <p:nvSpPr>
          <p:cNvPr id="3124" name="Line 198"/>
          <p:cNvSpPr>
            <a:spLocks noChangeShapeType="1"/>
          </p:cNvSpPr>
          <p:nvPr/>
        </p:nvSpPr>
        <p:spPr bwMode="auto">
          <a:xfrm>
            <a:off x="2625683" y="5351481"/>
            <a:ext cx="1243116" cy="0"/>
          </a:xfrm>
          <a:prstGeom prst="line">
            <a:avLst/>
          </a:prstGeom>
          <a:noFill/>
          <a:ln w="9525">
            <a:solidFill>
              <a:srgbClr val="C9AFD1"/>
            </a:solidFill>
            <a:round/>
            <a:headEnd/>
            <a:tailEnd/>
          </a:ln>
          <a:extLst>
            <a:ext uri="{909E8E84-426E-40DD-AFC4-6F175D3DCCD1}">
              <a14:hiddenFill xmlns:a14="http://schemas.microsoft.com/office/drawing/2010/main" xmlns="">
                <a:noFill/>
              </a14:hiddenFill>
            </a:ext>
          </a:extLst>
        </p:spPr>
        <p:txBody>
          <a:bodyPr lIns="68644" tIns="34322" rIns="68644" bIns="34322"/>
          <a:lstStyle/>
          <a:p>
            <a:endParaRPr lang="en-US"/>
          </a:p>
        </p:txBody>
      </p:sp>
      <p:sp>
        <p:nvSpPr>
          <p:cNvPr id="3125" name="Line 199"/>
          <p:cNvSpPr>
            <a:spLocks noChangeShapeType="1"/>
          </p:cNvSpPr>
          <p:nvPr/>
        </p:nvSpPr>
        <p:spPr bwMode="auto">
          <a:xfrm>
            <a:off x="1004744" y="5359824"/>
            <a:ext cx="1243116" cy="0"/>
          </a:xfrm>
          <a:prstGeom prst="line">
            <a:avLst/>
          </a:prstGeom>
          <a:noFill/>
          <a:ln w="9525">
            <a:solidFill>
              <a:srgbClr val="C9AFD1"/>
            </a:solidFill>
            <a:round/>
            <a:headEnd/>
            <a:tailEnd/>
          </a:ln>
          <a:extLst>
            <a:ext uri="{909E8E84-426E-40DD-AFC4-6F175D3DCCD1}">
              <a14:hiddenFill xmlns:a14="http://schemas.microsoft.com/office/drawing/2010/main" xmlns="">
                <a:noFill/>
              </a14:hiddenFill>
            </a:ext>
          </a:extLst>
        </p:spPr>
        <p:txBody>
          <a:bodyPr lIns="68644" tIns="34322" rIns="68644" bIns="34322"/>
          <a:lstStyle/>
          <a:p>
            <a:endParaRPr lang="en-US"/>
          </a:p>
        </p:txBody>
      </p:sp>
      <p:sp>
        <p:nvSpPr>
          <p:cNvPr id="3126" name="AutoShape 201"/>
          <p:cNvSpPr>
            <a:spLocks noChangeArrowheads="1"/>
          </p:cNvSpPr>
          <p:nvPr/>
        </p:nvSpPr>
        <p:spPr bwMode="auto">
          <a:xfrm>
            <a:off x="0" y="0"/>
            <a:ext cx="9144000" cy="6858000"/>
          </a:xfrm>
          <a:prstGeom prst="roundRect">
            <a:avLst>
              <a:gd name="adj" fmla="val 3440"/>
            </a:avLst>
          </a:prstGeom>
          <a:noFill/>
          <a:ln w="476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27" name="AutoShape 211"/>
          <p:cNvSpPr>
            <a:spLocks noChangeArrowheads="1"/>
          </p:cNvSpPr>
          <p:nvPr/>
        </p:nvSpPr>
        <p:spPr bwMode="auto">
          <a:xfrm rot="-5400000" flipH="1" flipV="1">
            <a:off x="3314582" y="3848538"/>
            <a:ext cx="112035" cy="131105"/>
          </a:xfrm>
          <a:prstGeom prst="upArrow">
            <a:avLst>
              <a:gd name="adj1" fmla="val 50000"/>
              <a:gd name="adj2" fmla="val 29255"/>
            </a:avLst>
          </a:prstGeom>
          <a:solidFill>
            <a:srgbClr val="FFFF00"/>
          </a:solidFill>
          <a:ln w="9525">
            <a:solidFill>
              <a:schemeClr val="tx1"/>
            </a:solidFill>
            <a:miter lim="800000"/>
            <a:headEnd/>
            <a:tailEnd/>
          </a:ln>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graphicFrame>
        <p:nvGraphicFramePr>
          <p:cNvPr id="3128" name="Object 222"/>
          <p:cNvGraphicFramePr>
            <a:graphicFrameLocks noChangeAspect="1"/>
          </p:cNvGraphicFramePr>
          <p:nvPr/>
        </p:nvGraphicFramePr>
        <p:xfrm>
          <a:off x="175205" y="1134657"/>
          <a:ext cx="520845" cy="5437295"/>
        </p:xfrm>
        <a:graphic>
          <a:graphicData uri="http://schemas.openxmlformats.org/presentationml/2006/ole">
            <p:oleObj spid="_x0000_s42005" name="Document" r:id="rId4" imgW="687906" imgH="7287127" progId="Word.Document.8">
              <p:embed/>
            </p:oleObj>
          </a:graphicData>
        </a:graphic>
      </p:graphicFrame>
      <p:sp>
        <p:nvSpPr>
          <p:cNvPr id="3129" name="Text Box 224"/>
          <p:cNvSpPr txBox="1">
            <a:spLocks noChangeArrowheads="1"/>
          </p:cNvSpPr>
          <p:nvPr/>
        </p:nvSpPr>
        <p:spPr bwMode="auto">
          <a:xfrm>
            <a:off x="193083" y="6719743"/>
            <a:ext cx="3135801" cy="1462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r>
              <a:rPr lang="en-CA" altLang="es-CR" sz="500">
                <a:latin typeface="Arial Black" pitchFamily="34" charset="0"/>
              </a:rPr>
              <a:t>[ VERSION]  ESP V3.0 – [ FILENAME ] PUEBLA_PROCESS_POSTER_ESP_V3.ppt ]</a:t>
            </a:r>
          </a:p>
        </p:txBody>
      </p:sp>
      <p:pic>
        <p:nvPicPr>
          <p:cNvPr id="3130" name="Picture 230" descr="ar-fla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025005" y="5519534"/>
            <a:ext cx="271746" cy="151367"/>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pic>
        <p:nvPicPr>
          <p:cNvPr id="3131" name="Picture 231" descr="co-fla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025005" y="5681628"/>
            <a:ext cx="271746" cy="151367"/>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pic>
        <p:nvPicPr>
          <p:cNvPr id="3132" name="Picture 232" descr="ec-fla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025006" y="5844914"/>
            <a:ext cx="269362" cy="153751"/>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pic>
        <p:nvPicPr>
          <p:cNvPr id="3133" name="Picture 233" descr="jm-fla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025005" y="6007008"/>
            <a:ext cx="271746" cy="15017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pic>
        <p:nvPicPr>
          <p:cNvPr id="3134" name="Picture 234" descr="pe-fla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025005" y="6169102"/>
            <a:ext cx="272938" cy="151367"/>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
        <p:nvSpPr>
          <p:cNvPr id="3135" name="Rectangle 235"/>
          <p:cNvSpPr>
            <a:spLocks noChangeArrowheads="1"/>
          </p:cNvSpPr>
          <p:nvPr/>
        </p:nvSpPr>
        <p:spPr bwMode="auto">
          <a:xfrm>
            <a:off x="245525" y="196659"/>
            <a:ext cx="380206" cy="187123"/>
          </a:xfrm>
          <a:prstGeom prst="rect">
            <a:avLst/>
          </a:prstGeom>
          <a:gradFill rotWithShape="1">
            <a:gsLst>
              <a:gs pos="0">
                <a:srgbClr val="CAD2E0"/>
              </a:gs>
              <a:gs pos="100000">
                <a:srgbClr val="FFFFFF"/>
              </a:gs>
            </a:gsLst>
            <a:path path="shape">
              <a:fillToRect l="50000" t="50000" r="50000" b="5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36" name="Rectangle 236"/>
          <p:cNvSpPr>
            <a:spLocks noChangeArrowheads="1"/>
          </p:cNvSpPr>
          <p:nvPr/>
        </p:nvSpPr>
        <p:spPr bwMode="auto">
          <a:xfrm>
            <a:off x="1039308" y="207385"/>
            <a:ext cx="380206" cy="187123"/>
          </a:xfrm>
          <a:prstGeom prst="rect">
            <a:avLst/>
          </a:prstGeom>
          <a:gradFill rotWithShape="1">
            <a:gsLst>
              <a:gs pos="0">
                <a:srgbClr val="CAD2E0"/>
              </a:gs>
              <a:gs pos="100000">
                <a:srgbClr val="FFFFFF"/>
              </a:gs>
            </a:gsLst>
            <a:path path="shape">
              <a:fillToRect l="50000" t="50000" r="50000" b="5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37" name="Rectangle 237"/>
          <p:cNvSpPr>
            <a:spLocks noChangeArrowheads="1"/>
          </p:cNvSpPr>
          <p:nvPr/>
        </p:nvSpPr>
        <p:spPr bwMode="auto">
          <a:xfrm>
            <a:off x="1921289" y="212152"/>
            <a:ext cx="380206" cy="187123"/>
          </a:xfrm>
          <a:prstGeom prst="rect">
            <a:avLst/>
          </a:prstGeom>
          <a:gradFill rotWithShape="1">
            <a:gsLst>
              <a:gs pos="0">
                <a:srgbClr val="CAD2E0"/>
              </a:gs>
              <a:gs pos="100000">
                <a:srgbClr val="FFFFFF"/>
              </a:gs>
            </a:gsLst>
            <a:path path="shape">
              <a:fillToRect l="50000" t="50000" r="50000" b="5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38" name="Rectangle 238"/>
          <p:cNvSpPr>
            <a:spLocks noChangeArrowheads="1"/>
          </p:cNvSpPr>
          <p:nvPr/>
        </p:nvSpPr>
        <p:spPr bwMode="auto">
          <a:xfrm>
            <a:off x="2731758" y="209769"/>
            <a:ext cx="380206" cy="187123"/>
          </a:xfrm>
          <a:prstGeom prst="rect">
            <a:avLst/>
          </a:prstGeom>
          <a:gradFill rotWithShape="1">
            <a:gsLst>
              <a:gs pos="0">
                <a:srgbClr val="CAD2E0"/>
              </a:gs>
              <a:gs pos="100000">
                <a:srgbClr val="FFFFFF"/>
              </a:gs>
            </a:gsLst>
            <a:path path="shape">
              <a:fillToRect l="50000" t="50000" r="50000" b="5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39" name="Rectangle 239"/>
          <p:cNvSpPr>
            <a:spLocks noChangeArrowheads="1"/>
          </p:cNvSpPr>
          <p:nvPr/>
        </p:nvSpPr>
        <p:spPr bwMode="auto">
          <a:xfrm>
            <a:off x="3477867" y="210961"/>
            <a:ext cx="380206" cy="187123"/>
          </a:xfrm>
          <a:prstGeom prst="rect">
            <a:avLst/>
          </a:prstGeom>
          <a:gradFill rotWithShape="1">
            <a:gsLst>
              <a:gs pos="0">
                <a:srgbClr val="CAD2E0"/>
              </a:gs>
              <a:gs pos="100000">
                <a:srgbClr val="FFFFFF"/>
              </a:gs>
            </a:gsLst>
            <a:path path="shape">
              <a:fillToRect l="50000" t="50000" r="50000" b="5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40" name="Rectangle 240"/>
          <p:cNvSpPr>
            <a:spLocks noChangeArrowheads="1"/>
          </p:cNvSpPr>
          <p:nvPr/>
        </p:nvSpPr>
        <p:spPr bwMode="auto">
          <a:xfrm>
            <a:off x="4322900" y="208577"/>
            <a:ext cx="380205" cy="187123"/>
          </a:xfrm>
          <a:prstGeom prst="rect">
            <a:avLst/>
          </a:prstGeom>
          <a:gradFill rotWithShape="1">
            <a:gsLst>
              <a:gs pos="0">
                <a:srgbClr val="CAD2E0"/>
              </a:gs>
              <a:gs pos="100000">
                <a:srgbClr val="FFFFFF"/>
              </a:gs>
            </a:gsLst>
            <a:path path="shape">
              <a:fillToRect l="50000" t="50000" r="50000" b="5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41" name="Rectangle 241"/>
          <p:cNvSpPr>
            <a:spLocks noChangeArrowheads="1"/>
          </p:cNvSpPr>
          <p:nvPr/>
        </p:nvSpPr>
        <p:spPr bwMode="auto">
          <a:xfrm>
            <a:off x="5182236" y="209769"/>
            <a:ext cx="380206" cy="187123"/>
          </a:xfrm>
          <a:prstGeom prst="rect">
            <a:avLst/>
          </a:prstGeom>
          <a:gradFill rotWithShape="1">
            <a:gsLst>
              <a:gs pos="0">
                <a:srgbClr val="CAD2E0"/>
              </a:gs>
              <a:gs pos="100000">
                <a:srgbClr val="FFFFFF"/>
              </a:gs>
            </a:gsLst>
            <a:path path="shape">
              <a:fillToRect l="50000" t="50000" r="50000" b="5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42" name="Rectangle 242"/>
          <p:cNvSpPr>
            <a:spLocks noChangeArrowheads="1"/>
          </p:cNvSpPr>
          <p:nvPr/>
        </p:nvSpPr>
        <p:spPr bwMode="auto">
          <a:xfrm>
            <a:off x="5991513" y="210961"/>
            <a:ext cx="380205" cy="187123"/>
          </a:xfrm>
          <a:prstGeom prst="rect">
            <a:avLst/>
          </a:prstGeom>
          <a:gradFill rotWithShape="1">
            <a:gsLst>
              <a:gs pos="0">
                <a:srgbClr val="CAD2E0"/>
              </a:gs>
              <a:gs pos="100000">
                <a:srgbClr val="FFFFFF"/>
              </a:gs>
            </a:gsLst>
            <a:path path="shape">
              <a:fillToRect l="50000" t="50000" r="50000" b="5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43" name="Rectangle 243"/>
          <p:cNvSpPr>
            <a:spLocks noChangeArrowheads="1"/>
          </p:cNvSpPr>
          <p:nvPr/>
        </p:nvSpPr>
        <p:spPr bwMode="auto">
          <a:xfrm>
            <a:off x="6818669" y="208577"/>
            <a:ext cx="380205" cy="187123"/>
          </a:xfrm>
          <a:prstGeom prst="rect">
            <a:avLst/>
          </a:prstGeom>
          <a:gradFill rotWithShape="1">
            <a:gsLst>
              <a:gs pos="0">
                <a:srgbClr val="CAD2E0"/>
              </a:gs>
              <a:gs pos="100000">
                <a:srgbClr val="FFFFFF"/>
              </a:gs>
            </a:gsLst>
            <a:path path="shape">
              <a:fillToRect l="50000" t="50000" r="50000" b="5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44" name="Rectangle 244"/>
          <p:cNvSpPr>
            <a:spLocks noChangeArrowheads="1"/>
          </p:cNvSpPr>
          <p:nvPr/>
        </p:nvSpPr>
        <p:spPr bwMode="auto">
          <a:xfrm>
            <a:off x="7624371" y="209769"/>
            <a:ext cx="380205" cy="187123"/>
          </a:xfrm>
          <a:prstGeom prst="rect">
            <a:avLst/>
          </a:prstGeom>
          <a:gradFill rotWithShape="1">
            <a:gsLst>
              <a:gs pos="0">
                <a:srgbClr val="CAD2E0"/>
              </a:gs>
              <a:gs pos="100000">
                <a:srgbClr val="FFFFFF"/>
              </a:gs>
            </a:gsLst>
            <a:path path="shape">
              <a:fillToRect l="50000" t="50000" r="50000" b="5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45" name="Rectangle 245"/>
          <p:cNvSpPr>
            <a:spLocks noChangeArrowheads="1"/>
          </p:cNvSpPr>
          <p:nvPr/>
        </p:nvSpPr>
        <p:spPr bwMode="auto">
          <a:xfrm>
            <a:off x="8462253" y="214536"/>
            <a:ext cx="380206" cy="187123"/>
          </a:xfrm>
          <a:prstGeom prst="rect">
            <a:avLst/>
          </a:prstGeom>
          <a:gradFill rotWithShape="1">
            <a:gsLst>
              <a:gs pos="0">
                <a:srgbClr val="CAD2E0"/>
              </a:gs>
              <a:gs pos="100000">
                <a:srgbClr val="FFFFFF"/>
              </a:gs>
            </a:gsLst>
            <a:path path="shape">
              <a:fillToRect l="50000" t="50000" r="50000" b="50000"/>
            </a:path>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pic>
        <p:nvPicPr>
          <p:cNvPr id="3146" name="Picture 257" descr="cepal"/>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2630450" y="5974827"/>
            <a:ext cx="306309" cy="262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47" name="Picture 258" descr="logo OIM pequeño"/>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2626874" y="5658983"/>
            <a:ext cx="324188" cy="2741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48" name="Picture 259" descr="oas_log"/>
          <p:cNvPicPr>
            <a:picLocks noChangeAspect="1" noChangeArrowheads="1"/>
          </p:cNvPicPr>
          <p:nvPr/>
        </p:nvPicPr>
        <p:blipFill>
          <a:blip r:embed="rId12" cstate="print">
            <a:extLst>
              <a:ext uri="{28A0092B-C50C-407E-A947-70E740481C1C}">
                <a14:useLocalDpi xmlns:a14="http://schemas.microsoft.com/office/drawing/2010/main" xmlns="" val="0"/>
              </a:ext>
            </a:extLst>
          </a:blip>
          <a:srcRect t="12599"/>
          <a:stretch>
            <a:fillRect/>
          </a:stretch>
        </p:blipFill>
        <p:spPr bwMode="auto">
          <a:xfrm>
            <a:off x="2623299" y="5377702"/>
            <a:ext cx="297967" cy="283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49" name="Picture 260" descr="unhcr"/>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5153631" y="5308573"/>
            <a:ext cx="324188" cy="2824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50" name="Picture 261" descr="sicablack"/>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5171509" y="5878286"/>
            <a:ext cx="313461" cy="3134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51" name="Picture 262" descr="unfpa_newlogo"/>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5034444" y="6235846"/>
            <a:ext cx="419537" cy="19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52" name="Picture 263" descr="cepal"/>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5166742" y="5617267"/>
            <a:ext cx="306309" cy="262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53" name="Picture 264" descr="Belize - bh-lgflag"/>
          <p:cNvPicPr preferRelativeResize="0">
            <a:picLocks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246717" y="184740"/>
            <a:ext cx="486282" cy="2884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54" name="Picture 265" descr="Canada - ca-lgflag"/>
          <p:cNvPicPr preferRelativeResize="0">
            <a:picLocks noChangeArrowheads="1"/>
          </p:cNvPicPr>
          <p:nvPr/>
        </p:nvPicPr>
        <p:blipFill>
          <a:blip r:embed="rId17" cstate="print">
            <a:extLst>
              <a:ext uri="{28A0092B-C50C-407E-A947-70E740481C1C}">
                <a14:useLocalDpi xmlns:a14="http://schemas.microsoft.com/office/drawing/2010/main" xmlns="" val="0"/>
              </a:ext>
            </a:extLst>
          </a:blip>
          <a:srcRect/>
          <a:stretch>
            <a:fillRect/>
          </a:stretch>
        </p:blipFill>
        <p:spPr bwMode="auto">
          <a:xfrm>
            <a:off x="1003552" y="184740"/>
            <a:ext cx="487474" cy="2884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55" name="Picture 266" descr="Costa Rica - cs-lgflag"/>
          <p:cNvPicPr preferRelativeResize="0">
            <a:picLocks noChangeArrowheads="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1815213" y="184740"/>
            <a:ext cx="500584" cy="2884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56" name="Picture 269" descr="Guatemala - gt-lgflag"/>
          <p:cNvPicPr preferRelativeResize="0">
            <a:picLocks noChangeArrowheads="1"/>
          </p:cNvPicPr>
          <p:nvPr/>
        </p:nvPicPr>
        <p:blipFill>
          <a:blip r:embed="rId19" cstate="print">
            <a:extLst>
              <a:ext uri="{28A0092B-C50C-407E-A947-70E740481C1C}">
                <a14:useLocalDpi xmlns:a14="http://schemas.microsoft.com/office/drawing/2010/main" xmlns="" val="0"/>
              </a:ext>
            </a:extLst>
          </a:blip>
          <a:srcRect/>
          <a:stretch>
            <a:fillRect/>
          </a:stretch>
        </p:blipFill>
        <p:spPr bwMode="auto">
          <a:xfrm>
            <a:off x="4301447" y="184740"/>
            <a:ext cx="500584" cy="2884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57" name="Picture 270" descr="Honduras - ho-lgflag"/>
          <p:cNvPicPr preferRelativeResize="0">
            <a:picLocks noChangeArrowheads="1"/>
          </p:cNvPicPr>
          <p:nvPr/>
        </p:nvPicPr>
        <p:blipFill>
          <a:blip r:embed="rId20" cstate="print">
            <a:extLst>
              <a:ext uri="{28A0092B-C50C-407E-A947-70E740481C1C}">
                <a14:useLocalDpi xmlns:a14="http://schemas.microsoft.com/office/drawing/2010/main" xmlns="" val="0"/>
              </a:ext>
            </a:extLst>
          </a:blip>
          <a:srcRect/>
          <a:stretch>
            <a:fillRect/>
          </a:stretch>
        </p:blipFill>
        <p:spPr bwMode="auto">
          <a:xfrm>
            <a:off x="5166742" y="184740"/>
            <a:ext cx="500584" cy="2884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58" name="Picture 271" descr="México - mx-lgflag"/>
          <p:cNvPicPr preferRelativeResize="0">
            <a:picLocks noChangeArrowheads="1"/>
          </p:cNvPicPr>
          <p:nvPr/>
        </p:nvPicPr>
        <p:blipFill>
          <a:blip r:embed="rId21" cstate="print">
            <a:extLst>
              <a:ext uri="{28A0092B-C50C-407E-A947-70E740481C1C}">
                <a14:useLocalDpi xmlns:a14="http://schemas.microsoft.com/office/drawing/2010/main" xmlns="" val="0"/>
              </a:ext>
            </a:extLst>
          </a:blip>
          <a:srcRect/>
          <a:stretch>
            <a:fillRect/>
          </a:stretch>
        </p:blipFill>
        <p:spPr bwMode="auto">
          <a:xfrm>
            <a:off x="5909274" y="184740"/>
            <a:ext cx="500584" cy="2884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59" name="Picture 272" descr="Nicaragua - nu-lgflag"/>
          <p:cNvPicPr preferRelativeResize="0">
            <a:picLocks noChangeArrowheads="1"/>
          </p:cNvPicPr>
          <p:nvPr/>
        </p:nvPicPr>
        <p:blipFill>
          <a:blip r:embed="rId22" cstate="print">
            <a:extLst>
              <a:ext uri="{28A0092B-C50C-407E-A947-70E740481C1C}">
                <a14:useLocalDpi xmlns:a14="http://schemas.microsoft.com/office/drawing/2010/main" xmlns="" val="0"/>
              </a:ext>
            </a:extLst>
          </a:blip>
          <a:srcRect/>
          <a:stretch>
            <a:fillRect/>
          </a:stretch>
        </p:blipFill>
        <p:spPr bwMode="auto">
          <a:xfrm>
            <a:off x="6734046" y="184740"/>
            <a:ext cx="487474" cy="2884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60" name="Picture 273" descr="Panama - pm-lgflag"/>
          <p:cNvPicPr preferRelativeResize="0">
            <a:picLocks noChangeArrowheads="1"/>
          </p:cNvPicPr>
          <p:nvPr/>
        </p:nvPicPr>
        <p:blipFill>
          <a:blip r:embed="rId23" cstate="print">
            <a:extLst>
              <a:ext uri="{28A0092B-C50C-407E-A947-70E740481C1C}">
                <a14:useLocalDpi xmlns:a14="http://schemas.microsoft.com/office/drawing/2010/main" xmlns="" val="0"/>
              </a:ext>
            </a:extLst>
          </a:blip>
          <a:srcRect/>
          <a:stretch>
            <a:fillRect/>
          </a:stretch>
        </p:blipFill>
        <p:spPr bwMode="auto">
          <a:xfrm>
            <a:off x="7599341" y="184740"/>
            <a:ext cx="487474" cy="2884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61" name="Picture 274" descr="Estados Unidos - us-lgflag"/>
          <p:cNvPicPr>
            <a:picLocks noChangeAspect="1" noChangeArrowheads="1"/>
          </p:cNvPicPr>
          <p:nvPr/>
        </p:nvPicPr>
        <p:blipFill>
          <a:blip r:embed="rId24" cstate="print">
            <a:extLst>
              <a:ext uri="{28A0092B-C50C-407E-A947-70E740481C1C}">
                <a14:useLocalDpi xmlns:a14="http://schemas.microsoft.com/office/drawing/2010/main" xmlns="" val="0"/>
              </a:ext>
            </a:extLst>
          </a:blip>
          <a:srcRect/>
          <a:stretch>
            <a:fillRect/>
          </a:stretch>
        </p:blipFill>
        <p:spPr bwMode="auto">
          <a:xfrm>
            <a:off x="2643560" y="184740"/>
            <a:ext cx="542300" cy="2848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62" name="AutoShape 276"/>
          <p:cNvSpPr>
            <a:spLocks noChangeArrowheads="1"/>
          </p:cNvSpPr>
          <p:nvPr/>
        </p:nvSpPr>
        <p:spPr bwMode="auto">
          <a:xfrm rot="5341934" flipH="1">
            <a:off x="7624371" y="1510095"/>
            <a:ext cx="110844" cy="270554"/>
          </a:xfrm>
          <a:prstGeom prst="upArrow">
            <a:avLst>
              <a:gd name="adj1" fmla="val 50000"/>
              <a:gd name="adj2" fmla="val 61021"/>
            </a:avLst>
          </a:prstGeom>
          <a:solidFill>
            <a:srgbClr val="FFFF00"/>
          </a:solidFill>
          <a:ln w="9525">
            <a:solidFill>
              <a:schemeClr val="tx1"/>
            </a:solidFill>
            <a:miter lim="800000"/>
            <a:headEnd/>
            <a:tailEnd/>
          </a:ln>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63" name="AutoShape 277"/>
          <p:cNvSpPr>
            <a:spLocks noChangeArrowheads="1"/>
          </p:cNvSpPr>
          <p:nvPr/>
        </p:nvSpPr>
        <p:spPr bwMode="auto">
          <a:xfrm flipH="1">
            <a:off x="4139353" y="2834259"/>
            <a:ext cx="216920" cy="308694"/>
          </a:xfrm>
          <a:prstGeom prst="upArrow">
            <a:avLst>
              <a:gd name="adj1" fmla="val 50000"/>
              <a:gd name="adj2" fmla="val 35577"/>
            </a:avLst>
          </a:prstGeom>
          <a:solidFill>
            <a:srgbClr val="FFFF00"/>
          </a:solidFill>
          <a:ln w="9525">
            <a:solidFill>
              <a:schemeClr val="tx1"/>
            </a:solidFill>
            <a:miter lim="800000"/>
            <a:headEnd/>
            <a:tailEnd/>
          </a:ln>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64" name="Text Box 214"/>
          <p:cNvSpPr txBox="1">
            <a:spLocks noChangeArrowheads="1"/>
          </p:cNvSpPr>
          <p:nvPr/>
        </p:nvSpPr>
        <p:spPr bwMode="auto">
          <a:xfrm>
            <a:off x="4192987" y="3899788"/>
            <a:ext cx="1351577" cy="192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644" tIns="34322" rIns="68644" bIns="34322">
            <a:spAutoFit/>
          </a:bodyPr>
          <a:lstStyle>
            <a:lvl1pPr marL="266700" indent="-176213"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r>
              <a:rPr lang="en-CA" altLang="es-CR" sz="800">
                <a:solidFill>
                  <a:srgbClr val="9696BD"/>
                </a:solidFill>
                <a:latin typeface="Arial Black" pitchFamily="34" charset="0"/>
              </a:rPr>
              <a:t>Reportan al GRCM</a:t>
            </a:r>
          </a:p>
        </p:txBody>
      </p:sp>
      <p:sp>
        <p:nvSpPr>
          <p:cNvPr id="3165" name="WordArt 286"/>
          <p:cNvSpPr>
            <a:spLocks noChangeArrowheads="1" noChangeShapeType="1" noTextEdit="1"/>
          </p:cNvSpPr>
          <p:nvPr/>
        </p:nvSpPr>
        <p:spPr bwMode="auto">
          <a:xfrm>
            <a:off x="2301495" y="1213320"/>
            <a:ext cx="1513670" cy="214536"/>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lIns="68644" tIns="34322" rIns="68644" bIns="34322" fromWordArt="1">
            <a:prstTxWarp prst="textPlain">
              <a:avLst>
                <a:gd name="adj" fmla="val 50000"/>
              </a:avLst>
            </a:prstTxWarp>
          </a:bodyPr>
          <a:lstStyle/>
          <a:p>
            <a:pPr algn="ctr"/>
            <a:r>
              <a:rPr lang="en-US" sz="2700" kern="10">
                <a:latin typeface="Arial Black"/>
              </a:rPr>
              <a:t>sobre Migración</a:t>
            </a:r>
          </a:p>
        </p:txBody>
      </p:sp>
      <p:sp>
        <p:nvSpPr>
          <p:cNvPr id="3166" name="WordArt 287"/>
          <p:cNvSpPr>
            <a:spLocks noChangeArrowheads="1" noChangeShapeType="1" noTextEdit="1"/>
          </p:cNvSpPr>
          <p:nvPr/>
        </p:nvSpPr>
        <p:spPr bwMode="auto">
          <a:xfrm>
            <a:off x="2301495" y="997593"/>
            <a:ext cx="780672" cy="212152"/>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lIns="68644" tIns="34322" rIns="68644" bIns="34322" fromWordArt="1">
            <a:prstTxWarp prst="textPlain">
              <a:avLst>
                <a:gd name="adj" fmla="val 50000"/>
              </a:avLst>
            </a:prstTxWarp>
          </a:bodyPr>
          <a:lstStyle/>
          <a:p>
            <a:pPr algn="ctr"/>
            <a:r>
              <a:rPr lang="en-US" sz="2700" kern="10">
                <a:latin typeface="Arial Black"/>
              </a:rPr>
              <a:t>Regional</a:t>
            </a:r>
          </a:p>
        </p:txBody>
      </p:sp>
      <p:sp>
        <p:nvSpPr>
          <p:cNvPr id="3167" name="WordArt 288"/>
          <p:cNvSpPr>
            <a:spLocks noChangeArrowheads="1" noChangeShapeType="1" noTextEdit="1"/>
          </p:cNvSpPr>
          <p:nvPr/>
        </p:nvSpPr>
        <p:spPr bwMode="auto">
          <a:xfrm>
            <a:off x="2301495" y="780673"/>
            <a:ext cx="1123930" cy="162094"/>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lIns="68644" tIns="34322" rIns="68644" bIns="34322" fromWordArt="1">
            <a:prstTxWarp prst="textPlain">
              <a:avLst>
                <a:gd name="adj" fmla="val 50000"/>
              </a:avLst>
            </a:prstTxWarp>
          </a:bodyPr>
          <a:lstStyle/>
          <a:p>
            <a:pPr algn="ctr"/>
            <a:r>
              <a:rPr lang="en-US" sz="2700" kern="10">
                <a:latin typeface="Arial Black"/>
              </a:rPr>
              <a:t>Conferencia</a:t>
            </a:r>
          </a:p>
        </p:txBody>
      </p:sp>
      <p:sp>
        <p:nvSpPr>
          <p:cNvPr id="3168" name="AutoShape 289"/>
          <p:cNvSpPr>
            <a:spLocks noChangeArrowheads="1"/>
          </p:cNvSpPr>
          <p:nvPr/>
        </p:nvSpPr>
        <p:spPr bwMode="auto">
          <a:xfrm>
            <a:off x="841458" y="1482683"/>
            <a:ext cx="1351577" cy="1513670"/>
          </a:xfrm>
          <a:prstGeom prst="roundRect">
            <a:avLst>
              <a:gd name="adj" fmla="val 16667"/>
            </a:avLst>
          </a:prstGeom>
          <a:solidFill>
            <a:srgbClr val="FF9900">
              <a:alpha val="39999"/>
            </a:srgbClr>
          </a:soli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69" name="AutoShape 290"/>
          <p:cNvSpPr>
            <a:spLocks noChangeArrowheads="1"/>
          </p:cNvSpPr>
          <p:nvPr/>
        </p:nvSpPr>
        <p:spPr bwMode="auto">
          <a:xfrm>
            <a:off x="6302590" y="3521966"/>
            <a:ext cx="864104" cy="912146"/>
          </a:xfrm>
          <a:prstGeom prst="roundRect">
            <a:avLst>
              <a:gd name="adj" fmla="val 16667"/>
            </a:avLst>
          </a:prstGeom>
          <a:solidFill>
            <a:srgbClr val="FF9900">
              <a:alpha val="39999"/>
            </a:srgbClr>
          </a:soli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70" name="AutoShape 291"/>
          <p:cNvSpPr>
            <a:spLocks noChangeArrowheads="1"/>
          </p:cNvSpPr>
          <p:nvPr/>
        </p:nvSpPr>
        <p:spPr bwMode="auto">
          <a:xfrm>
            <a:off x="841458" y="3213272"/>
            <a:ext cx="1458845" cy="1729399"/>
          </a:xfrm>
          <a:prstGeom prst="roundRect">
            <a:avLst>
              <a:gd name="adj" fmla="val 16667"/>
            </a:avLst>
          </a:prstGeom>
          <a:solidFill>
            <a:srgbClr val="FF9900">
              <a:alpha val="39999"/>
            </a:srgbClr>
          </a:soli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71" name="AutoShape 292"/>
          <p:cNvSpPr>
            <a:spLocks noChangeArrowheads="1"/>
          </p:cNvSpPr>
          <p:nvPr/>
        </p:nvSpPr>
        <p:spPr bwMode="auto">
          <a:xfrm>
            <a:off x="6788872" y="1320588"/>
            <a:ext cx="702010" cy="648375"/>
          </a:xfrm>
          <a:prstGeom prst="roundRect">
            <a:avLst>
              <a:gd name="adj" fmla="val 16667"/>
            </a:avLst>
          </a:prstGeom>
          <a:solidFill>
            <a:srgbClr val="FF9900">
              <a:alpha val="39999"/>
            </a:srgbClr>
          </a:soli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72" name="Text Box 130"/>
          <p:cNvSpPr txBox="1">
            <a:spLocks noChangeArrowheads="1"/>
          </p:cNvSpPr>
          <p:nvPr/>
        </p:nvSpPr>
        <p:spPr bwMode="auto">
          <a:xfrm>
            <a:off x="679364" y="1482682"/>
            <a:ext cx="1568496" cy="15466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644" tIns="34322" rIns="68644" bIns="34322">
            <a:spAutoFit/>
          </a:bodyPr>
          <a:lstStyle>
            <a:lvl1pPr marL="266700" indent="-85725"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marL="177800" indent="3175" eaLnBrk="1" hangingPunct="1">
              <a:spcBef>
                <a:spcPct val="0"/>
              </a:spcBef>
              <a:buFontTx/>
              <a:buNone/>
            </a:pPr>
            <a:r>
              <a:rPr lang="en-CA" altLang="es-CR" sz="600" dirty="0">
                <a:latin typeface="Arial Black" pitchFamily="34" charset="0"/>
              </a:rPr>
              <a:t>  </a:t>
            </a:r>
            <a:r>
              <a:rPr lang="es-ES" altLang="es-CR" sz="600" dirty="0">
                <a:latin typeface="Arial Black" pitchFamily="34" charset="0"/>
              </a:rPr>
              <a:t>La Conferencia Regional sobre Migración (CRM) es un foro migratorio regional intergubernamental, en el cual países con realidades migratorias contrastantes discuten temas migratorios de interés regional. Sus objetivos primordiales son el continuo intercambio de información, experiencias y mejores prácticas, y realizar consultas en general tendientes a fomentar la cooperación regional en materia migratoria. </a:t>
            </a:r>
            <a:endParaRPr lang="en-CA" altLang="es-CR" sz="600" dirty="0">
              <a:latin typeface="Arial Black" pitchFamily="34" charset="0"/>
            </a:endParaRPr>
          </a:p>
        </p:txBody>
      </p:sp>
      <p:sp>
        <p:nvSpPr>
          <p:cNvPr id="3173" name="Text Box 107"/>
          <p:cNvSpPr txBox="1">
            <a:spLocks noChangeArrowheads="1"/>
          </p:cNvSpPr>
          <p:nvPr/>
        </p:nvSpPr>
        <p:spPr bwMode="auto">
          <a:xfrm>
            <a:off x="626922" y="3320540"/>
            <a:ext cx="1675764" cy="17313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644" tIns="34322" rIns="68644" bIns="34322">
            <a:spAutoFit/>
          </a:bodyPr>
          <a:lstStyle>
            <a:lvl1pPr marL="266700" indent="-85725"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pPr>
            <a:r>
              <a:rPr lang="es-ES" altLang="es-CR" sz="600">
                <a:latin typeface="Arial Black" pitchFamily="34" charset="0"/>
              </a:rPr>
              <a:t>Crear un foro para la discusión franca y honesta sobre temas migratorios regionales para alcanzar mayor coordinación y cooperación regional.</a:t>
            </a:r>
          </a:p>
          <a:p>
            <a:pPr eaLnBrk="1" hangingPunct="1">
              <a:spcBef>
                <a:spcPct val="0"/>
              </a:spcBef>
            </a:pPr>
            <a:endParaRPr lang="es-ES" altLang="es-CR" sz="600">
              <a:latin typeface="Arial Black" pitchFamily="34" charset="0"/>
            </a:endParaRPr>
          </a:p>
          <a:p>
            <a:pPr eaLnBrk="1" hangingPunct="1">
              <a:spcBef>
                <a:spcPct val="0"/>
              </a:spcBef>
            </a:pPr>
            <a:r>
              <a:rPr lang="es-ES" altLang="es-CR" sz="600">
                <a:latin typeface="Arial Black" pitchFamily="34" charset="0"/>
              </a:rPr>
              <a:t>Realizar esfuerzos regionales para proteger los derechos humanos de los migrantes y fortalecer la integridad de las leyes migratorias, fronteras y seguridad nacional de cada uno de los Países Miembros, así como por afianzar los vínculos entre migración y desarrollo.</a:t>
            </a:r>
          </a:p>
          <a:p>
            <a:pPr eaLnBrk="1" hangingPunct="1">
              <a:spcBef>
                <a:spcPct val="0"/>
              </a:spcBef>
            </a:pPr>
            <a:endParaRPr lang="es-ES" altLang="es-CR" sz="600">
              <a:latin typeface="Arial Black" pitchFamily="34" charset="0"/>
            </a:endParaRPr>
          </a:p>
        </p:txBody>
      </p:sp>
      <p:sp>
        <p:nvSpPr>
          <p:cNvPr id="3174" name="Text Box 114"/>
          <p:cNvSpPr txBox="1">
            <a:spLocks noChangeArrowheads="1"/>
          </p:cNvSpPr>
          <p:nvPr/>
        </p:nvSpPr>
        <p:spPr bwMode="auto">
          <a:xfrm>
            <a:off x="6788872" y="1375414"/>
            <a:ext cx="702010" cy="527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Char char="-"/>
            </a:pPr>
            <a:r>
              <a:rPr lang="en-CA" altLang="es-CR" sz="600">
                <a:latin typeface="Arial Black" pitchFamily="34" charset="0"/>
              </a:rPr>
              <a:t> Declaración </a:t>
            </a:r>
            <a:br>
              <a:rPr lang="en-CA" altLang="es-CR" sz="600">
                <a:latin typeface="Arial Black" pitchFamily="34" charset="0"/>
              </a:rPr>
            </a:br>
            <a:r>
              <a:rPr lang="en-CA" altLang="es-CR" sz="600">
                <a:latin typeface="Arial Black" pitchFamily="34" charset="0"/>
              </a:rPr>
              <a:t>  (Política)</a:t>
            </a:r>
          </a:p>
          <a:p>
            <a:pPr eaLnBrk="1" hangingPunct="1">
              <a:spcBef>
                <a:spcPct val="0"/>
              </a:spcBef>
              <a:buFontTx/>
              <a:buChar char="-"/>
            </a:pPr>
            <a:endParaRPr lang="en-CA" altLang="es-CR" sz="600">
              <a:latin typeface="Arial Black" pitchFamily="34" charset="0"/>
            </a:endParaRPr>
          </a:p>
          <a:p>
            <a:pPr eaLnBrk="1" hangingPunct="1">
              <a:spcBef>
                <a:spcPct val="0"/>
              </a:spcBef>
              <a:buFontTx/>
              <a:buChar char="-"/>
            </a:pPr>
            <a:r>
              <a:rPr lang="en-CA" altLang="es-CR" sz="600">
                <a:latin typeface="Arial Black" pitchFamily="34" charset="0"/>
              </a:rPr>
              <a:t> Decisiones</a:t>
            </a:r>
            <a:br>
              <a:rPr lang="en-CA" altLang="es-CR" sz="600">
                <a:latin typeface="Arial Black" pitchFamily="34" charset="0"/>
              </a:rPr>
            </a:br>
            <a:r>
              <a:rPr lang="en-CA" altLang="es-CR" sz="600">
                <a:latin typeface="Arial Black" pitchFamily="34" charset="0"/>
              </a:rPr>
              <a:t>  (Ejecutivas)</a:t>
            </a:r>
          </a:p>
        </p:txBody>
      </p:sp>
      <p:sp>
        <p:nvSpPr>
          <p:cNvPr id="3175" name="Text Box 113"/>
          <p:cNvSpPr txBox="1">
            <a:spLocks noChangeArrowheads="1"/>
          </p:cNvSpPr>
          <p:nvPr/>
        </p:nvSpPr>
        <p:spPr bwMode="auto">
          <a:xfrm>
            <a:off x="6191725" y="3766315"/>
            <a:ext cx="972563" cy="623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644" tIns="34322" rIns="68644" bIns="34322">
            <a:spAutoFit/>
          </a:bodyPr>
          <a:lstStyle>
            <a:lvl1pPr marL="266700" indent="-176213"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r>
              <a:rPr lang="en-CA" altLang="es-CR" sz="600" dirty="0">
                <a:latin typeface="Arial Black" pitchFamily="34" charset="0"/>
              </a:rPr>
              <a:t>•	</a:t>
            </a:r>
            <a:r>
              <a:rPr lang="es-ES" altLang="es-CR" sz="600" dirty="0">
                <a:latin typeface="Arial Black" pitchFamily="34" charset="0"/>
              </a:rPr>
              <a:t>Intercambio de Información</a:t>
            </a:r>
          </a:p>
          <a:p>
            <a:pPr eaLnBrk="1" hangingPunct="1">
              <a:spcBef>
                <a:spcPct val="0"/>
              </a:spcBef>
            </a:pPr>
            <a:r>
              <a:rPr lang="es-ES" altLang="es-CR" sz="600" dirty="0">
                <a:latin typeface="Arial Black" pitchFamily="34" charset="0"/>
              </a:rPr>
              <a:t>Seminarios</a:t>
            </a:r>
          </a:p>
          <a:p>
            <a:pPr eaLnBrk="1" hangingPunct="1">
              <a:spcBef>
                <a:spcPct val="0"/>
              </a:spcBef>
            </a:pPr>
            <a:r>
              <a:rPr lang="es-ES" altLang="es-CR" sz="600" dirty="0">
                <a:latin typeface="Arial Black" pitchFamily="34" charset="0"/>
              </a:rPr>
              <a:t>Capacitación</a:t>
            </a:r>
          </a:p>
          <a:p>
            <a:pPr eaLnBrk="1" hangingPunct="1">
              <a:spcBef>
                <a:spcPct val="0"/>
              </a:spcBef>
            </a:pPr>
            <a:r>
              <a:rPr lang="es-ES" altLang="es-CR" sz="600" dirty="0">
                <a:latin typeface="Arial Black" pitchFamily="34" charset="0"/>
              </a:rPr>
              <a:t>Proyectos</a:t>
            </a:r>
          </a:p>
        </p:txBody>
      </p:sp>
      <p:sp>
        <p:nvSpPr>
          <p:cNvPr id="3176" name="Text Box 127"/>
          <p:cNvSpPr txBox="1">
            <a:spLocks noChangeArrowheads="1"/>
          </p:cNvSpPr>
          <p:nvPr/>
        </p:nvSpPr>
        <p:spPr bwMode="auto">
          <a:xfrm>
            <a:off x="6302591" y="3506472"/>
            <a:ext cx="918929" cy="3155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algn="ctr" eaLnBrk="1" hangingPunct="1">
              <a:spcBef>
                <a:spcPct val="0"/>
              </a:spcBef>
              <a:buFontTx/>
              <a:buNone/>
            </a:pPr>
            <a:r>
              <a:rPr lang="en-CA" altLang="es-CR" sz="800">
                <a:latin typeface="Arial Black" pitchFamily="34" charset="0"/>
              </a:rPr>
              <a:t>Plan de Acción</a:t>
            </a:r>
          </a:p>
        </p:txBody>
      </p:sp>
      <p:sp>
        <p:nvSpPr>
          <p:cNvPr id="3177" name="AutoShape 293"/>
          <p:cNvSpPr>
            <a:spLocks noChangeArrowheads="1"/>
          </p:cNvSpPr>
          <p:nvPr/>
        </p:nvSpPr>
        <p:spPr bwMode="auto">
          <a:xfrm>
            <a:off x="2355129" y="2834259"/>
            <a:ext cx="918929" cy="1405211"/>
          </a:xfrm>
          <a:prstGeom prst="roundRect">
            <a:avLst>
              <a:gd name="adj" fmla="val 16667"/>
            </a:avLst>
          </a:prstGeom>
          <a:gradFill rotWithShape="0">
            <a:gsLst>
              <a:gs pos="0">
                <a:srgbClr val="A8B5CC"/>
              </a:gs>
              <a:gs pos="100000">
                <a:schemeClr val="bg1"/>
              </a:gs>
            </a:gsLst>
            <a:lin ang="5400000" scaled="1"/>
          </a:gradFill>
          <a:ln>
            <a:noFill/>
          </a:ln>
          <a:extLst>
            <a:ext uri="{91240B29-F687-4F45-9708-019B960494DF}">
              <a14:hiddenLine xmlns:a14="http://schemas.microsoft.com/office/drawing/2010/main" xmlns="" w="9525" algn="ctr">
                <a:solidFill>
                  <a:srgbClr val="000000"/>
                </a:solidFill>
                <a:round/>
                <a:headEnd/>
                <a:tailEnd/>
              </a14:hiddenLine>
            </a:ext>
          </a:extLst>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78" name="Text Box 109"/>
          <p:cNvSpPr txBox="1">
            <a:spLocks noChangeArrowheads="1"/>
          </p:cNvSpPr>
          <p:nvPr/>
        </p:nvSpPr>
        <p:spPr bwMode="auto">
          <a:xfrm>
            <a:off x="2355129" y="2834259"/>
            <a:ext cx="918929" cy="14457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644" tIns="34322" rIns="68644" bIns="34322">
            <a:spAutoFit/>
          </a:bodyPr>
          <a:lstStyle>
            <a:lvl1pPr defTabSz="1217613" eaLnBrk="0" hangingPunct="0">
              <a:spcBef>
                <a:spcPct val="20000"/>
              </a:spcBef>
              <a:buChar char="•"/>
              <a:defRPr sz="4300">
                <a:solidFill>
                  <a:schemeClr val="tx1"/>
                </a:solidFill>
                <a:latin typeface="Arial" charset="0"/>
              </a:defRPr>
            </a:lvl1pPr>
            <a:lvl2pPr marL="742950" indent="-285750" defTabSz="1217613" eaLnBrk="0" hangingPunct="0">
              <a:spcBef>
                <a:spcPct val="20000"/>
              </a:spcBef>
              <a:buChar char="–"/>
              <a:defRPr sz="3700">
                <a:solidFill>
                  <a:schemeClr val="tx1"/>
                </a:solidFill>
                <a:latin typeface="Arial" charset="0"/>
              </a:defRPr>
            </a:lvl2pPr>
            <a:lvl3pPr marL="1143000" indent="-228600" defTabSz="1217613" eaLnBrk="0" hangingPunct="0">
              <a:spcBef>
                <a:spcPct val="20000"/>
              </a:spcBef>
              <a:buChar char="•"/>
              <a:defRPr sz="3200">
                <a:solidFill>
                  <a:schemeClr val="tx1"/>
                </a:solidFill>
                <a:latin typeface="Arial" charset="0"/>
              </a:defRPr>
            </a:lvl3pPr>
            <a:lvl4pPr marL="1600200" indent="-228600" defTabSz="1217613" eaLnBrk="0" hangingPunct="0">
              <a:spcBef>
                <a:spcPct val="20000"/>
              </a:spcBef>
              <a:buChar char="–"/>
              <a:defRPr sz="2700">
                <a:solidFill>
                  <a:schemeClr val="tx1"/>
                </a:solidFill>
                <a:latin typeface="Arial" charset="0"/>
              </a:defRPr>
            </a:lvl4pPr>
            <a:lvl5pPr marL="2057400" indent="-228600" defTabSz="1217613" eaLnBrk="0" hangingPunct="0">
              <a:spcBef>
                <a:spcPct val="20000"/>
              </a:spcBef>
              <a:buChar char="»"/>
              <a:defRPr sz="2700">
                <a:solidFill>
                  <a:schemeClr val="tx1"/>
                </a:solidFill>
                <a:latin typeface="Arial" charset="0"/>
              </a:defRPr>
            </a:lvl5pPr>
            <a:lvl6pPr marL="2514600" indent="-228600" defTabSz="1217613" eaLnBrk="0" fontAlgn="base" hangingPunct="0">
              <a:spcBef>
                <a:spcPct val="20000"/>
              </a:spcBef>
              <a:spcAft>
                <a:spcPct val="0"/>
              </a:spcAft>
              <a:buChar char="»"/>
              <a:defRPr sz="2700">
                <a:solidFill>
                  <a:schemeClr val="tx1"/>
                </a:solidFill>
                <a:latin typeface="Arial" charset="0"/>
              </a:defRPr>
            </a:lvl6pPr>
            <a:lvl7pPr marL="2971800" indent="-228600" defTabSz="1217613" eaLnBrk="0" fontAlgn="base" hangingPunct="0">
              <a:spcBef>
                <a:spcPct val="20000"/>
              </a:spcBef>
              <a:spcAft>
                <a:spcPct val="0"/>
              </a:spcAft>
              <a:buChar char="»"/>
              <a:defRPr sz="2700">
                <a:solidFill>
                  <a:schemeClr val="tx1"/>
                </a:solidFill>
                <a:latin typeface="Arial" charset="0"/>
              </a:defRPr>
            </a:lvl7pPr>
            <a:lvl8pPr marL="3429000" indent="-228600" defTabSz="1217613" eaLnBrk="0" fontAlgn="base" hangingPunct="0">
              <a:spcBef>
                <a:spcPct val="20000"/>
              </a:spcBef>
              <a:spcAft>
                <a:spcPct val="0"/>
              </a:spcAft>
              <a:buChar char="»"/>
              <a:defRPr sz="2700">
                <a:solidFill>
                  <a:schemeClr val="tx1"/>
                </a:solidFill>
                <a:latin typeface="Arial" charset="0"/>
              </a:defRPr>
            </a:lvl8pPr>
            <a:lvl9pPr marL="3886200" indent="-228600" defTabSz="1217613"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r>
              <a:rPr lang="es-CR" altLang="es-CR" sz="600">
                <a:latin typeface="Arial Black" pitchFamily="34" charset="0"/>
              </a:rPr>
              <a:t>Asiste a la Presidencia Pro-Témpore en la coordinación de las reuniones de la CRM y en el monitoreo de actividades relacionadas. La Secretaría Técnica fue creada por decisión de los Viceministros en 2001</a:t>
            </a:r>
            <a:endParaRPr lang="en-CA" altLang="es-CR" sz="600">
              <a:latin typeface="Arial Black" pitchFamily="34" charset="0"/>
            </a:endParaRPr>
          </a:p>
        </p:txBody>
      </p:sp>
      <p:sp>
        <p:nvSpPr>
          <p:cNvPr id="3179" name="WordArt 19"/>
          <p:cNvSpPr>
            <a:spLocks noChangeArrowheads="1" noChangeShapeType="1" noTextEdit="1"/>
          </p:cNvSpPr>
          <p:nvPr/>
        </p:nvSpPr>
        <p:spPr bwMode="auto">
          <a:xfrm>
            <a:off x="2417106" y="2456438"/>
            <a:ext cx="641224" cy="121570"/>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lIns="68644" tIns="34322" rIns="68644" bIns="34322" fromWordArt="1">
            <a:prstTxWarp prst="textPlain">
              <a:avLst>
                <a:gd name="adj" fmla="val 50000"/>
              </a:avLst>
            </a:prstTxWarp>
          </a:bodyPr>
          <a:lstStyle/>
          <a:p>
            <a:pPr algn="ctr"/>
            <a:r>
              <a:rPr lang="en-US" sz="2700" kern="10">
                <a:latin typeface="Arial Black"/>
              </a:rPr>
              <a:t>Secretaría</a:t>
            </a:r>
          </a:p>
        </p:txBody>
      </p:sp>
      <p:sp>
        <p:nvSpPr>
          <p:cNvPr id="3180" name="WordArt 90"/>
          <p:cNvSpPr>
            <a:spLocks noChangeArrowheads="1" noChangeShapeType="1" noTextEdit="1"/>
          </p:cNvSpPr>
          <p:nvPr/>
        </p:nvSpPr>
        <p:spPr bwMode="auto">
          <a:xfrm>
            <a:off x="2413531" y="2685276"/>
            <a:ext cx="644799" cy="95349"/>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lIns="68644" tIns="34322" rIns="68644" bIns="34322" fromWordArt="1">
            <a:prstTxWarp prst="textPlain">
              <a:avLst>
                <a:gd name="adj" fmla="val 50000"/>
              </a:avLst>
            </a:prstTxWarp>
          </a:bodyPr>
          <a:lstStyle/>
          <a:p>
            <a:pPr algn="ctr"/>
            <a:r>
              <a:rPr lang="en-US" sz="2700" kern="10">
                <a:latin typeface="Arial Black"/>
              </a:rPr>
              <a:t>Técnica</a:t>
            </a:r>
          </a:p>
        </p:txBody>
      </p:sp>
      <p:sp>
        <p:nvSpPr>
          <p:cNvPr id="3181" name="AutoShape 294"/>
          <p:cNvSpPr>
            <a:spLocks noChangeArrowheads="1"/>
          </p:cNvSpPr>
          <p:nvPr/>
        </p:nvSpPr>
        <p:spPr bwMode="auto">
          <a:xfrm>
            <a:off x="3977259" y="4132202"/>
            <a:ext cx="1839050" cy="539915"/>
          </a:xfrm>
          <a:prstGeom prst="upArrowCallout">
            <a:avLst>
              <a:gd name="adj1" fmla="val 13467"/>
              <a:gd name="adj2" fmla="val 16227"/>
              <a:gd name="adj3" fmla="val 16778"/>
              <a:gd name="adj4" fmla="val 12361"/>
            </a:avLst>
          </a:prstGeom>
          <a:solidFill>
            <a:srgbClr val="FFFF00"/>
          </a:solidFill>
          <a:ln w="9525" algn="ctr">
            <a:solidFill>
              <a:schemeClr val="tx1"/>
            </a:solidFill>
            <a:miter lim="800000"/>
            <a:headEnd/>
            <a:tailEnd/>
          </a:ln>
        </p:spPr>
        <p:txBody>
          <a:bodyPr wrap="none" lIns="68644" tIns="34322" rIns="68644" bIns="34322" anchor="ctr"/>
          <a:lstStyle>
            <a:lvl1pPr eaLnBrk="0" hangingPunct="0">
              <a:spcBef>
                <a:spcPct val="20000"/>
              </a:spcBef>
              <a:buChar char="•"/>
              <a:defRPr sz="4300">
                <a:solidFill>
                  <a:schemeClr val="tx1"/>
                </a:solidFill>
                <a:latin typeface="Arial" charset="0"/>
              </a:defRPr>
            </a:lvl1pPr>
            <a:lvl2pPr marL="742950" indent="-285750" eaLnBrk="0" hangingPunct="0">
              <a:spcBef>
                <a:spcPct val="20000"/>
              </a:spcBef>
              <a:buChar char="–"/>
              <a:defRPr sz="3700">
                <a:solidFill>
                  <a:schemeClr val="tx1"/>
                </a:solidFill>
                <a:latin typeface="Arial" charset="0"/>
              </a:defRPr>
            </a:lvl2pPr>
            <a:lvl3pPr marL="1143000" indent="-228600" eaLnBrk="0" hangingPunct="0">
              <a:spcBef>
                <a:spcPct val="20000"/>
              </a:spcBef>
              <a:buChar char="•"/>
              <a:defRPr sz="3200">
                <a:solidFill>
                  <a:schemeClr val="tx1"/>
                </a:solidFill>
                <a:latin typeface="Arial" charset="0"/>
              </a:defRPr>
            </a:lvl3pPr>
            <a:lvl4pPr marL="1600200" indent="-228600" eaLnBrk="0" hangingPunct="0">
              <a:spcBef>
                <a:spcPct val="20000"/>
              </a:spcBef>
              <a:buChar char="–"/>
              <a:defRPr sz="2700">
                <a:solidFill>
                  <a:schemeClr val="tx1"/>
                </a:solidFill>
                <a:latin typeface="Arial" charset="0"/>
              </a:defRPr>
            </a:lvl4pPr>
            <a:lvl5pPr marL="2057400" indent="-228600" eaLnBrk="0" hangingPunct="0">
              <a:spcBef>
                <a:spcPct val="20000"/>
              </a:spcBef>
              <a:buChar char="»"/>
              <a:defRPr sz="2700">
                <a:solidFill>
                  <a:schemeClr val="tx1"/>
                </a:solidFill>
                <a:latin typeface="Arial" charset="0"/>
              </a:defRPr>
            </a:lvl5pPr>
            <a:lvl6pPr marL="2514600" indent="-228600" eaLnBrk="0" fontAlgn="base" hangingPunct="0">
              <a:spcBef>
                <a:spcPct val="20000"/>
              </a:spcBef>
              <a:spcAft>
                <a:spcPct val="0"/>
              </a:spcAft>
              <a:buChar char="»"/>
              <a:defRPr sz="2700">
                <a:solidFill>
                  <a:schemeClr val="tx1"/>
                </a:solidFill>
                <a:latin typeface="Arial" charset="0"/>
              </a:defRPr>
            </a:lvl6pPr>
            <a:lvl7pPr marL="2971800" indent="-228600" eaLnBrk="0" fontAlgn="base" hangingPunct="0">
              <a:spcBef>
                <a:spcPct val="20000"/>
              </a:spcBef>
              <a:spcAft>
                <a:spcPct val="0"/>
              </a:spcAft>
              <a:buChar char="»"/>
              <a:defRPr sz="2700">
                <a:solidFill>
                  <a:schemeClr val="tx1"/>
                </a:solidFill>
                <a:latin typeface="Arial" charset="0"/>
              </a:defRPr>
            </a:lvl7pPr>
            <a:lvl8pPr marL="3429000" indent="-228600" eaLnBrk="0" fontAlgn="base" hangingPunct="0">
              <a:spcBef>
                <a:spcPct val="20000"/>
              </a:spcBef>
              <a:spcAft>
                <a:spcPct val="0"/>
              </a:spcAft>
              <a:buChar char="»"/>
              <a:defRPr sz="2700">
                <a:solidFill>
                  <a:schemeClr val="tx1"/>
                </a:solidFill>
                <a:latin typeface="Arial" charset="0"/>
              </a:defRPr>
            </a:lvl8pPr>
            <a:lvl9pPr marL="3886200" indent="-228600" eaLnBrk="0" fontAlgn="base" hangingPunct="0">
              <a:spcBef>
                <a:spcPct val="20000"/>
              </a:spcBef>
              <a:spcAft>
                <a:spcPct val="0"/>
              </a:spcAft>
              <a:buChar char="»"/>
              <a:defRPr sz="2700">
                <a:solidFill>
                  <a:schemeClr val="tx1"/>
                </a:solidFill>
                <a:latin typeface="Arial" charset="0"/>
              </a:defRPr>
            </a:lvl9pPr>
          </a:lstStyle>
          <a:p>
            <a:pPr eaLnBrk="1" hangingPunct="1">
              <a:spcBef>
                <a:spcPct val="0"/>
              </a:spcBef>
              <a:buFontTx/>
              <a:buNone/>
            </a:pPr>
            <a:endParaRPr lang="es-CR" altLang="es-CR" sz="1800"/>
          </a:p>
        </p:txBody>
      </p:sp>
      <p:sp>
        <p:nvSpPr>
          <p:cNvPr id="3182" name="Line 295"/>
          <p:cNvSpPr>
            <a:spLocks noChangeShapeType="1"/>
          </p:cNvSpPr>
          <p:nvPr/>
        </p:nvSpPr>
        <p:spPr bwMode="auto">
          <a:xfrm>
            <a:off x="6896140" y="2023790"/>
            <a:ext cx="0" cy="1405211"/>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lIns="68644" tIns="34322" rIns="68644" bIns="34322"/>
          <a:lstStyle/>
          <a:p>
            <a:endParaRPr lang="en-US"/>
          </a:p>
        </p:txBody>
      </p:sp>
      <p:sp>
        <p:nvSpPr>
          <p:cNvPr id="3183" name="WordArt 296"/>
          <p:cNvSpPr>
            <a:spLocks noChangeArrowheads="1" noChangeShapeType="1" noTextEdit="1"/>
          </p:cNvSpPr>
          <p:nvPr/>
        </p:nvSpPr>
        <p:spPr bwMode="auto">
          <a:xfrm>
            <a:off x="2301495" y="1429048"/>
            <a:ext cx="1513670" cy="162094"/>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lIns="68644" tIns="34322" rIns="68644" bIns="34322" fromWordArt="1">
            <a:prstTxWarp prst="textPlain">
              <a:avLst>
                <a:gd name="adj" fmla="val 50000"/>
              </a:avLst>
            </a:prstTxWarp>
          </a:bodyPr>
          <a:lstStyle/>
          <a:p>
            <a:pPr algn="ctr"/>
            <a:r>
              <a:rPr lang="en-US" sz="2700" kern="10">
                <a:latin typeface="Arial Black"/>
              </a:rPr>
              <a:t>o Proceso Puebla</a:t>
            </a:r>
          </a:p>
        </p:txBody>
      </p:sp>
      <p:pic>
        <p:nvPicPr>
          <p:cNvPr id="3184" name="Picture 297" descr="elsalvador"/>
          <p:cNvPicPr>
            <a:picLocks noChangeAspect="1" noChangeArrowheads="1"/>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3436152" y="184740"/>
            <a:ext cx="592357" cy="2967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85" name="Picture 298" descr="RCM Flag"/>
          <p:cNvPicPr>
            <a:picLocks noChangeAspect="1" noChangeArrowheads="1"/>
          </p:cNvPicPr>
          <p:nvPr/>
        </p:nvPicPr>
        <p:blipFill>
          <a:blip r:embed="rId26" cstate="print">
            <a:extLst>
              <a:ext uri="{28A0092B-C50C-407E-A947-70E740481C1C}">
                <a14:useLocalDpi xmlns:a14="http://schemas.microsoft.com/office/drawing/2010/main" xmlns="" val="0"/>
              </a:ext>
            </a:extLst>
          </a:blip>
          <a:srcRect/>
          <a:stretch>
            <a:fillRect/>
          </a:stretch>
        </p:blipFill>
        <p:spPr bwMode="auto">
          <a:xfrm>
            <a:off x="4192987" y="672213"/>
            <a:ext cx="1513670" cy="755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86" name="Picture 302" descr="logo Segib"/>
          <p:cNvPicPr>
            <a:picLocks noChangeAspect="1" noChangeArrowheads="1"/>
          </p:cNvPicPr>
          <p:nvPr/>
        </p:nvPicPr>
        <p:blipFill>
          <a:blip r:embed="rId27" cstate="print">
            <a:extLst>
              <a:ext uri="{28A0092B-C50C-407E-A947-70E740481C1C}">
                <a14:useLocalDpi xmlns:a14="http://schemas.microsoft.com/office/drawing/2010/main" xmlns="" val="0"/>
              </a:ext>
            </a:extLst>
          </a:blip>
          <a:srcRect/>
          <a:stretch>
            <a:fillRect/>
          </a:stretch>
        </p:blipFill>
        <p:spPr bwMode="auto">
          <a:xfrm>
            <a:off x="2643560" y="6251341"/>
            <a:ext cx="756836" cy="244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87" name="Picture 1"/>
          <p:cNvPicPr>
            <a:picLocks noChangeAspect="1"/>
          </p:cNvPicPr>
          <p:nvPr/>
        </p:nvPicPr>
        <p:blipFill>
          <a:blip r:embed="rId28" cstate="print">
            <a:extLst>
              <a:ext uri="{28A0092B-C50C-407E-A947-70E740481C1C}">
                <a14:useLocalDpi xmlns:a14="http://schemas.microsoft.com/office/drawing/2010/main" xmlns="" val="0"/>
              </a:ext>
            </a:extLst>
          </a:blip>
          <a:srcRect/>
          <a:stretch>
            <a:fillRect/>
          </a:stretch>
        </p:blipFill>
        <p:spPr bwMode="auto">
          <a:xfrm>
            <a:off x="5220375" y="6468260"/>
            <a:ext cx="262211" cy="300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88" name="Picture 267" descr="Dominican Republic - dr-lgflag"/>
          <p:cNvPicPr preferRelativeResize="0">
            <a:picLocks noChangeArrowheads="1"/>
          </p:cNvPicPr>
          <p:nvPr/>
        </p:nvPicPr>
        <p:blipFill>
          <a:blip r:embed="rId29" cstate="print">
            <a:extLst>
              <a:ext uri="{28A0092B-C50C-407E-A947-70E740481C1C}">
                <a14:useLocalDpi xmlns:a14="http://schemas.microsoft.com/office/drawing/2010/main" xmlns="" val="0"/>
              </a:ext>
            </a:extLst>
          </a:blip>
          <a:srcRect/>
          <a:stretch>
            <a:fillRect/>
          </a:stretch>
        </p:blipFill>
        <p:spPr bwMode="auto">
          <a:xfrm>
            <a:off x="8344258" y="184740"/>
            <a:ext cx="500584" cy="2884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7488247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69" name="Rectangle 3"/>
          <p:cNvSpPr>
            <a:spLocks noGrp="1" noChangeArrowheads="1"/>
          </p:cNvSpPr>
          <p:nvPr>
            <p:ph type="title"/>
          </p:nvPr>
        </p:nvSpPr>
        <p:spPr>
          <a:xfrm>
            <a:off x="468313" y="3141663"/>
            <a:ext cx="8229600" cy="1143000"/>
          </a:xfrm>
        </p:spPr>
        <p:txBody>
          <a:bodyPr/>
          <a:lstStyle/>
          <a:p>
            <a:pPr eaLnBrk="1" hangingPunct="1"/>
            <a:r>
              <a:rPr lang="es-ES_tradnl" smtClean="0"/>
              <a:t>¡Gracias!</a:t>
            </a:r>
            <a:endParaRPr lang="en-US" smtClean="0"/>
          </a:p>
        </p:txBody>
      </p:sp>
      <p:sp>
        <p:nvSpPr>
          <p:cNvPr id="58370" name="Text Box 4"/>
          <p:cNvSpPr txBox="1">
            <a:spLocks noChangeArrowheads="1"/>
          </p:cNvSpPr>
          <p:nvPr/>
        </p:nvSpPr>
        <p:spPr bwMode="auto">
          <a:xfrm>
            <a:off x="4356100" y="5889625"/>
            <a:ext cx="4608513" cy="854075"/>
          </a:xfrm>
          <a:prstGeom prst="rect">
            <a:avLst/>
          </a:prstGeom>
          <a:noFill/>
          <a:ln w="9525">
            <a:noFill/>
            <a:miter lim="800000"/>
            <a:headEnd/>
            <a:tailEnd/>
          </a:ln>
        </p:spPr>
        <p:txBody>
          <a:bodyPr>
            <a:spAutoFit/>
          </a:bodyPr>
          <a:lstStyle/>
          <a:p>
            <a:pPr eaLnBrk="0" hangingPunct="0">
              <a:spcBef>
                <a:spcPct val="50000"/>
              </a:spcBef>
            </a:pPr>
            <a:r>
              <a:rPr lang="es-CR" sz="2000"/>
              <a:t>Sitios web:	</a:t>
            </a:r>
            <a:r>
              <a:rPr lang="es-CR" sz="2000" b="1">
                <a:solidFill>
                  <a:srgbClr val="000099"/>
                </a:solidFill>
              </a:rPr>
              <a:t>http://crmsv.org</a:t>
            </a:r>
          </a:p>
          <a:p>
            <a:pPr eaLnBrk="0" hangingPunct="0">
              <a:spcBef>
                <a:spcPct val="50000"/>
              </a:spcBef>
            </a:pPr>
            <a:r>
              <a:rPr lang="es-CR" sz="2000" b="1">
                <a:solidFill>
                  <a:srgbClr val="000099"/>
                </a:solidFill>
              </a:rPr>
              <a:t>		http://rcmvs.org</a:t>
            </a:r>
            <a:r>
              <a:rPr lang="es-CR" b="1">
                <a:solidFill>
                  <a:srgbClr val="000099"/>
                </a:solidFill>
              </a:rPr>
              <a:t> </a:t>
            </a:r>
            <a:endParaRPr lang="en-US" b="1">
              <a:solidFill>
                <a:srgbClr val="000099"/>
              </a:solidFill>
            </a:endParaRPr>
          </a:p>
        </p:txBody>
      </p:sp>
      <p:pic>
        <p:nvPicPr>
          <p:cNvPr id="58371" name="Picture 8" descr="logo CRM transparente"/>
          <p:cNvPicPr>
            <a:picLocks noGrp="1" noChangeAspect="1" noChangeArrowheads="1"/>
          </p:cNvPicPr>
          <p:nvPr>
            <p:ph idx="1"/>
          </p:nvPr>
        </p:nvPicPr>
        <p:blipFill>
          <a:blip r:embed="rId3" cstate="print"/>
          <a:srcRect/>
          <a:stretch>
            <a:fillRect/>
          </a:stretch>
        </p:blipFill>
        <p:spPr>
          <a:xfrm>
            <a:off x="2627313" y="549275"/>
            <a:ext cx="3960812" cy="1912938"/>
          </a:xfrm>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3468</TotalTime>
  <Words>917</Words>
  <Application>Microsoft Office PowerPoint</Application>
  <PresentationFormat>Presentación en pantalla (4:3)</PresentationFormat>
  <Paragraphs>140</Paragraphs>
  <Slides>6</Slides>
  <Notes>6</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6</vt:i4>
      </vt:variant>
    </vt:vector>
  </HeadingPairs>
  <TitlesOfParts>
    <vt:vector size="8" baseType="lpstr">
      <vt:lpstr>Custom Design</vt:lpstr>
      <vt:lpstr>Document</vt:lpstr>
      <vt:lpstr>La Conferencia Regional sobre Migración y su Plan de trabajo (CRM o “Proceso Puebla”)</vt:lpstr>
      <vt:lpstr>Diapositiva 2</vt:lpstr>
      <vt:lpstr>Diapositiva 3</vt:lpstr>
      <vt:lpstr>Diapositiva 4</vt:lpstr>
      <vt:lpstr>Diapositiva 5</vt:lpstr>
      <vt:lpstr>¡Gracias!</vt:lpstr>
    </vt:vector>
  </TitlesOfParts>
  <Company>IOM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ITS</dc:creator>
  <cp:lastModifiedBy>Proyecto X</cp:lastModifiedBy>
  <cp:revision>187</cp:revision>
  <cp:lastPrinted>1601-01-01T00:00:00Z</cp:lastPrinted>
  <dcterms:created xsi:type="dcterms:W3CDTF">2005-11-18T15:21:23Z</dcterms:created>
  <dcterms:modified xsi:type="dcterms:W3CDTF">2017-02-01T15:45:40Z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TC010721151033</vt:lpwstr>
  </property>
</Properties>
</file>