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sldIdLst>
    <p:sldId id="331" r:id="rId2"/>
    <p:sldId id="329" r:id="rId3"/>
    <p:sldId id="330" r:id="rId4"/>
    <p:sldId id="325" r:id="rId5"/>
    <p:sldId id="328" r:id="rId6"/>
    <p:sldId id="326" r:id="rId7"/>
    <p:sldId id="327" r:id="rId8"/>
    <p:sldId id="322" r:id="rId9"/>
    <p:sldId id="29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6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AE507-63A7-4B46-AB8E-A2F085529AF5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BFF3E-8EC8-423D-93E6-9C863E4449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81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92284378-0768-4123-8ACD-72A4E0B97B58}" type="slidenum">
              <a:rPr lang="en-GB" altLang="en-US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pPr eaLnBrk="1" hangingPunct="1">
                <a:spcBef>
                  <a:spcPct val="0"/>
                </a:spcBef>
                <a:defRPr/>
              </a:pPr>
              <a:t>3</a:t>
            </a:fld>
            <a:endParaRPr lang="en-GB" altLang="en-US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958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638" indent="-173638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Almost 20 million people are younger than 29 years of age and represent 65% of the total population, half of them are between the ages of 15 and 29</a:t>
            </a:r>
          </a:p>
          <a:p>
            <a:pPr marL="173638" indent="-173638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Staggering youth idleness, 30% of youths 14 to 25 years of age(1.7 million) do not attend school nor work.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F0F70E-FB0A-4809-AD9B-CDAC3CC6CAB7}" type="slidenum">
              <a:rPr lang="en-US" altLang="es-ES">
                <a:solidFill>
                  <a:srgbClr val="000000"/>
                </a:solidFill>
              </a:rPr>
              <a:pPr/>
              <a:t>9</a:t>
            </a:fld>
            <a:endParaRPr lang="en-US" altLang="es-E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1062E22-BEF9-48BB-B493-68479CD7EB3A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A78EA0C-9EA7-4BDC-99AA-84D3CE0AF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sre.gob.h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conmigho.wixsite.com/subscym-conmigho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8229600" cy="2514599"/>
          </a:xfrm>
        </p:spPr>
        <p:txBody>
          <a:bodyPr>
            <a:normAutofit fontScale="90000"/>
          </a:bodyPr>
          <a:lstStyle/>
          <a:p>
            <a:pPr algn="l"/>
            <a:r>
              <a:rPr lang="es-HN" dirty="0" smtClean="0"/>
              <a:t/>
            </a:r>
            <a:br>
              <a:rPr lang="es-HN" dirty="0" smtClean="0"/>
            </a:br>
            <a:r>
              <a:rPr lang="es-HN" dirty="0" smtClean="0"/>
              <a:t/>
            </a:r>
            <a:br>
              <a:rPr lang="es-HN" dirty="0" smtClean="0"/>
            </a:br>
            <a:r>
              <a:rPr lang="es-HN" dirty="0" smtClean="0"/>
              <a:t/>
            </a:r>
            <a:br>
              <a:rPr lang="es-HN" dirty="0" smtClean="0"/>
            </a:br>
            <a:r>
              <a:rPr lang="es-HN" dirty="0" smtClean="0"/>
              <a:t/>
            </a:r>
            <a:br>
              <a:rPr lang="es-HN" dirty="0" smtClean="0"/>
            </a:br>
            <a:r>
              <a:rPr lang="es-HN" dirty="0" smtClean="0"/>
              <a:t/>
            </a:r>
            <a:br>
              <a:rPr lang="es-HN" dirty="0" smtClean="0"/>
            </a:br>
            <a:r>
              <a:rPr lang="es-HN" dirty="0" smtClean="0"/>
              <a:t/>
            </a:r>
            <a:br>
              <a:rPr lang="es-HN" dirty="0" smtClean="0"/>
            </a:br>
            <a:r>
              <a:rPr lang="es-HN" dirty="0" smtClean="0"/>
              <a:t>Comunicación </a:t>
            </a:r>
            <a:r>
              <a:rPr lang="es-HN" dirty="0"/>
              <a:t>con los migrantes: </a:t>
            </a:r>
            <a:br>
              <a:rPr lang="es-HN" dirty="0"/>
            </a:br>
            <a:r>
              <a:rPr lang="es-HN" dirty="0"/>
              <a:t>Antes, durante y después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8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1476375" y="1052513"/>
            <a:ext cx="6119813" cy="4679950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pic>
        <p:nvPicPr>
          <p:cNvPr id="45060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813" y="571500"/>
            <a:ext cx="7234237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061" name="Group 207"/>
          <p:cNvGrpSpPr>
            <a:grpSpLocks noChangeAspect="1"/>
          </p:cNvGrpSpPr>
          <p:nvPr/>
        </p:nvGrpSpPr>
        <p:grpSpPr bwMode="auto">
          <a:xfrm>
            <a:off x="1547813" y="1163638"/>
            <a:ext cx="5976937" cy="180975"/>
            <a:chOff x="962" y="2108"/>
            <a:chExt cx="3836" cy="104"/>
          </a:xfrm>
        </p:grpSpPr>
        <p:sp>
          <p:nvSpPr>
            <p:cNvPr id="45072" name="AutoShape 206"/>
            <p:cNvSpPr>
              <a:spLocks noChangeAspect="1" noChangeArrowheads="1" noTextEdit="1"/>
            </p:cNvSpPr>
            <p:nvPr/>
          </p:nvSpPr>
          <p:spPr bwMode="auto">
            <a:xfrm>
              <a:off x="962" y="2108"/>
              <a:ext cx="38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73" name="Rectangle 208"/>
            <p:cNvSpPr>
              <a:spLocks noChangeArrowheads="1"/>
            </p:cNvSpPr>
            <p:nvPr/>
          </p:nvSpPr>
          <p:spPr bwMode="auto">
            <a:xfrm>
              <a:off x="962" y="2108"/>
              <a:ext cx="3836" cy="10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s-SV" sz="1800">
                <a:solidFill>
                  <a:srgbClr val="000000"/>
                </a:solidFill>
              </a:endParaRPr>
            </a:p>
          </p:txBody>
        </p:sp>
        <p:sp>
          <p:nvSpPr>
            <p:cNvPr id="45074" name="Freeform 209"/>
            <p:cNvSpPr>
              <a:spLocks/>
            </p:cNvSpPr>
            <p:nvPr/>
          </p:nvSpPr>
          <p:spPr bwMode="auto">
            <a:xfrm>
              <a:off x="4640" y="2128"/>
              <a:ext cx="110" cy="66"/>
            </a:xfrm>
            <a:custGeom>
              <a:avLst/>
              <a:gdLst>
                <a:gd name="T0" fmla="*/ 110 w 110"/>
                <a:gd name="T1" fmla="*/ 66 h 66"/>
                <a:gd name="T2" fmla="*/ 14 w 110"/>
                <a:gd name="T3" fmla="*/ 66 h 66"/>
                <a:gd name="T4" fmla="*/ 14 w 110"/>
                <a:gd name="T5" fmla="*/ 66 h 66"/>
                <a:gd name="T6" fmla="*/ 8 w 110"/>
                <a:gd name="T7" fmla="*/ 66 h 66"/>
                <a:gd name="T8" fmla="*/ 4 w 110"/>
                <a:gd name="T9" fmla="*/ 62 h 66"/>
                <a:gd name="T10" fmla="*/ 0 w 110"/>
                <a:gd name="T11" fmla="*/ 58 h 66"/>
                <a:gd name="T12" fmla="*/ 0 w 110"/>
                <a:gd name="T13" fmla="*/ 52 h 66"/>
                <a:gd name="T14" fmla="*/ 0 w 110"/>
                <a:gd name="T15" fmla="*/ 14 h 66"/>
                <a:gd name="T16" fmla="*/ 0 w 110"/>
                <a:gd name="T17" fmla="*/ 14 h 66"/>
                <a:gd name="T18" fmla="*/ 0 w 110"/>
                <a:gd name="T19" fmla="*/ 8 h 66"/>
                <a:gd name="T20" fmla="*/ 4 w 110"/>
                <a:gd name="T21" fmla="*/ 4 h 66"/>
                <a:gd name="T22" fmla="*/ 8 w 110"/>
                <a:gd name="T23" fmla="*/ 2 h 66"/>
                <a:gd name="T24" fmla="*/ 14 w 110"/>
                <a:gd name="T25" fmla="*/ 0 h 66"/>
                <a:gd name="T26" fmla="*/ 110 w 110"/>
                <a:gd name="T27" fmla="*/ 0 h 66"/>
                <a:gd name="T28" fmla="*/ 110 w 110"/>
                <a:gd name="T29" fmla="*/ 6 h 66"/>
                <a:gd name="T30" fmla="*/ 14 w 110"/>
                <a:gd name="T31" fmla="*/ 6 h 66"/>
                <a:gd name="T32" fmla="*/ 14 w 110"/>
                <a:gd name="T33" fmla="*/ 6 h 66"/>
                <a:gd name="T34" fmla="*/ 10 w 110"/>
                <a:gd name="T35" fmla="*/ 6 h 66"/>
                <a:gd name="T36" fmla="*/ 8 w 110"/>
                <a:gd name="T37" fmla="*/ 8 h 66"/>
                <a:gd name="T38" fmla="*/ 6 w 110"/>
                <a:gd name="T39" fmla="*/ 12 h 66"/>
                <a:gd name="T40" fmla="*/ 4 w 110"/>
                <a:gd name="T41" fmla="*/ 14 h 66"/>
                <a:gd name="T42" fmla="*/ 4 w 110"/>
                <a:gd name="T43" fmla="*/ 52 h 66"/>
                <a:gd name="T44" fmla="*/ 4 w 110"/>
                <a:gd name="T45" fmla="*/ 52 h 66"/>
                <a:gd name="T46" fmla="*/ 6 w 110"/>
                <a:gd name="T47" fmla="*/ 56 h 66"/>
                <a:gd name="T48" fmla="*/ 8 w 110"/>
                <a:gd name="T49" fmla="*/ 58 h 66"/>
                <a:gd name="T50" fmla="*/ 10 w 110"/>
                <a:gd name="T51" fmla="*/ 60 h 66"/>
                <a:gd name="T52" fmla="*/ 14 w 110"/>
                <a:gd name="T53" fmla="*/ 60 h 66"/>
                <a:gd name="T54" fmla="*/ 110 w 110"/>
                <a:gd name="T55" fmla="*/ 60 h 66"/>
                <a:gd name="T56" fmla="*/ 110 w 110"/>
                <a:gd name="T57" fmla="*/ 66 h 6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0" h="66">
                  <a:moveTo>
                    <a:pt x="110" y="66"/>
                  </a:moveTo>
                  <a:lnTo>
                    <a:pt x="14" y="66"/>
                  </a:lnTo>
                  <a:lnTo>
                    <a:pt x="8" y="66"/>
                  </a:lnTo>
                  <a:lnTo>
                    <a:pt x="4" y="62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10" y="0"/>
                  </a:lnTo>
                  <a:lnTo>
                    <a:pt x="110" y="6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10" y="60"/>
                  </a:lnTo>
                  <a:lnTo>
                    <a:pt x="14" y="60"/>
                  </a:lnTo>
                  <a:lnTo>
                    <a:pt x="110" y="60"/>
                  </a:lnTo>
                  <a:lnTo>
                    <a:pt x="110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75" name="Rectangle 210"/>
            <p:cNvSpPr>
              <a:spLocks noChangeArrowheads="1"/>
            </p:cNvSpPr>
            <p:nvPr/>
          </p:nvSpPr>
          <p:spPr bwMode="auto">
            <a:xfrm>
              <a:off x="4654" y="2142"/>
              <a:ext cx="88" cy="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s-SV" sz="1800">
                <a:solidFill>
                  <a:srgbClr val="000000"/>
                </a:solidFill>
              </a:endParaRPr>
            </a:p>
          </p:txBody>
        </p:sp>
        <p:sp>
          <p:nvSpPr>
            <p:cNvPr id="45076" name="Freeform 211"/>
            <p:cNvSpPr>
              <a:spLocks/>
            </p:cNvSpPr>
            <p:nvPr/>
          </p:nvSpPr>
          <p:spPr bwMode="auto">
            <a:xfrm>
              <a:off x="4750" y="2142"/>
              <a:ext cx="18" cy="38"/>
            </a:xfrm>
            <a:custGeom>
              <a:avLst/>
              <a:gdLst>
                <a:gd name="T0" fmla="*/ 18 w 18"/>
                <a:gd name="T1" fmla="*/ 6 h 38"/>
                <a:gd name="T2" fmla="*/ 12 w 18"/>
                <a:gd name="T3" fmla="*/ 6 h 38"/>
                <a:gd name="T4" fmla="*/ 12 w 18"/>
                <a:gd name="T5" fmla="*/ 0 h 38"/>
                <a:gd name="T6" fmla="*/ 0 w 18"/>
                <a:gd name="T7" fmla="*/ 0 h 38"/>
                <a:gd name="T8" fmla="*/ 0 w 18"/>
                <a:gd name="T9" fmla="*/ 38 h 38"/>
                <a:gd name="T10" fmla="*/ 12 w 18"/>
                <a:gd name="T11" fmla="*/ 38 h 38"/>
                <a:gd name="T12" fmla="*/ 12 w 18"/>
                <a:gd name="T13" fmla="*/ 34 h 38"/>
                <a:gd name="T14" fmla="*/ 18 w 18"/>
                <a:gd name="T15" fmla="*/ 34 h 38"/>
                <a:gd name="T16" fmla="*/ 18 w 18"/>
                <a:gd name="T17" fmla="*/ 6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38">
                  <a:moveTo>
                    <a:pt x="18" y="6"/>
                  </a:moveTo>
                  <a:lnTo>
                    <a:pt x="12" y="6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77" name="Freeform 212"/>
            <p:cNvSpPr>
              <a:spLocks/>
            </p:cNvSpPr>
            <p:nvPr/>
          </p:nvSpPr>
          <p:spPr bwMode="auto">
            <a:xfrm>
              <a:off x="4672" y="2150"/>
              <a:ext cx="52" cy="24"/>
            </a:xfrm>
            <a:custGeom>
              <a:avLst/>
              <a:gdLst>
                <a:gd name="T0" fmla="*/ 38 w 52"/>
                <a:gd name="T1" fmla="*/ 10 h 24"/>
                <a:gd name="T2" fmla="*/ 38 w 52"/>
                <a:gd name="T3" fmla="*/ 6 h 24"/>
                <a:gd name="T4" fmla="*/ 38 w 52"/>
                <a:gd name="T5" fmla="*/ 6 h 24"/>
                <a:gd name="T6" fmla="*/ 36 w 52"/>
                <a:gd name="T7" fmla="*/ 2 h 24"/>
                <a:gd name="T8" fmla="*/ 34 w 52"/>
                <a:gd name="T9" fmla="*/ 0 h 24"/>
                <a:gd name="T10" fmla="*/ 26 w 52"/>
                <a:gd name="T11" fmla="*/ 0 h 24"/>
                <a:gd name="T12" fmla="*/ 26 w 52"/>
                <a:gd name="T13" fmla="*/ 0 h 24"/>
                <a:gd name="T14" fmla="*/ 14 w 52"/>
                <a:gd name="T15" fmla="*/ 0 h 24"/>
                <a:gd name="T16" fmla="*/ 14 w 52"/>
                <a:gd name="T17" fmla="*/ 4 h 24"/>
                <a:gd name="T18" fmla="*/ 0 w 52"/>
                <a:gd name="T19" fmla="*/ 4 h 24"/>
                <a:gd name="T20" fmla="*/ 0 w 52"/>
                <a:gd name="T21" fmla="*/ 6 h 24"/>
                <a:gd name="T22" fmla="*/ 14 w 52"/>
                <a:gd name="T23" fmla="*/ 6 h 24"/>
                <a:gd name="T24" fmla="*/ 14 w 52"/>
                <a:gd name="T25" fmla="*/ 16 h 24"/>
                <a:gd name="T26" fmla="*/ 0 w 52"/>
                <a:gd name="T27" fmla="*/ 16 h 24"/>
                <a:gd name="T28" fmla="*/ 0 w 52"/>
                <a:gd name="T29" fmla="*/ 18 h 24"/>
                <a:gd name="T30" fmla="*/ 14 w 52"/>
                <a:gd name="T31" fmla="*/ 18 h 24"/>
                <a:gd name="T32" fmla="*/ 14 w 52"/>
                <a:gd name="T33" fmla="*/ 24 h 24"/>
                <a:gd name="T34" fmla="*/ 26 w 52"/>
                <a:gd name="T35" fmla="*/ 24 h 24"/>
                <a:gd name="T36" fmla="*/ 26 w 52"/>
                <a:gd name="T37" fmla="*/ 22 h 24"/>
                <a:gd name="T38" fmla="*/ 34 w 52"/>
                <a:gd name="T39" fmla="*/ 22 h 24"/>
                <a:gd name="T40" fmla="*/ 34 w 52"/>
                <a:gd name="T41" fmla="*/ 22 h 24"/>
                <a:gd name="T42" fmla="*/ 36 w 52"/>
                <a:gd name="T43" fmla="*/ 20 h 24"/>
                <a:gd name="T44" fmla="*/ 38 w 52"/>
                <a:gd name="T45" fmla="*/ 18 h 24"/>
                <a:gd name="T46" fmla="*/ 38 w 52"/>
                <a:gd name="T47" fmla="*/ 12 h 24"/>
                <a:gd name="T48" fmla="*/ 52 w 52"/>
                <a:gd name="T49" fmla="*/ 12 h 24"/>
                <a:gd name="T50" fmla="*/ 52 w 52"/>
                <a:gd name="T51" fmla="*/ 10 h 24"/>
                <a:gd name="T52" fmla="*/ 38 w 52"/>
                <a:gd name="T53" fmla="*/ 10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52" h="24">
                  <a:moveTo>
                    <a:pt x="38" y="10"/>
                  </a:moveTo>
                  <a:lnTo>
                    <a:pt x="38" y="6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14" y="6"/>
                  </a:lnTo>
                  <a:lnTo>
                    <a:pt x="14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34" y="22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38" y="12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3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78" name="Freeform 213"/>
            <p:cNvSpPr>
              <a:spLocks/>
            </p:cNvSpPr>
            <p:nvPr/>
          </p:nvSpPr>
          <p:spPr bwMode="auto">
            <a:xfrm>
              <a:off x="1222" y="2180"/>
              <a:ext cx="14" cy="12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2 h 12"/>
                <a:gd name="T6" fmla="*/ 8 w 14"/>
                <a:gd name="T7" fmla="*/ 12 h 12"/>
                <a:gd name="T8" fmla="*/ 8 w 14"/>
                <a:gd name="T9" fmla="*/ 12 h 12"/>
                <a:gd name="T10" fmla="*/ 2 w 14"/>
                <a:gd name="T11" fmla="*/ 12 h 12"/>
                <a:gd name="T12" fmla="*/ 0 w 14"/>
                <a:gd name="T13" fmla="*/ 6 h 12"/>
                <a:gd name="T14" fmla="*/ 0 w 14"/>
                <a:gd name="T15" fmla="*/ 6 h 12"/>
                <a:gd name="T16" fmla="*/ 2 w 14"/>
                <a:gd name="T17" fmla="*/ 2 h 12"/>
                <a:gd name="T18" fmla="*/ 8 w 14"/>
                <a:gd name="T19" fmla="*/ 0 h 12"/>
                <a:gd name="T20" fmla="*/ 8 w 14"/>
                <a:gd name="T21" fmla="*/ 0 h 12"/>
                <a:gd name="T22" fmla="*/ 12 w 14"/>
                <a:gd name="T23" fmla="*/ 2 h 12"/>
                <a:gd name="T24" fmla="*/ 14 w 14"/>
                <a:gd name="T25" fmla="*/ 6 h 12"/>
                <a:gd name="T26" fmla="*/ 14 w 14"/>
                <a:gd name="T27" fmla="*/ 6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2"/>
                  </a:lnTo>
                  <a:lnTo>
                    <a:pt x="8" y="12"/>
                  </a:lnTo>
                  <a:lnTo>
                    <a:pt x="2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79" name="Freeform 214"/>
            <p:cNvSpPr>
              <a:spLocks/>
            </p:cNvSpPr>
            <p:nvPr/>
          </p:nvSpPr>
          <p:spPr bwMode="auto">
            <a:xfrm>
              <a:off x="1200" y="2144"/>
              <a:ext cx="60" cy="20"/>
            </a:xfrm>
            <a:custGeom>
              <a:avLst/>
              <a:gdLst>
                <a:gd name="T0" fmla="*/ 30 w 60"/>
                <a:gd name="T1" fmla="*/ 0 h 20"/>
                <a:gd name="T2" fmla="*/ 30 w 60"/>
                <a:gd name="T3" fmla="*/ 0 h 20"/>
                <a:gd name="T4" fmla="*/ 22 w 60"/>
                <a:gd name="T5" fmla="*/ 2 h 20"/>
                <a:gd name="T6" fmla="*/ 14 w 60"/>
                <a:gd name="T7" fmla="*/ 4 h 20"/>
                <a:gd name="T8" fmla="*/ 6 w 60"/>
                <a:gd name="T9" fmla="*/ 8 h 20"/>
                <a:gd name="T10" fmla="*/ 0 w 60"/>
                <a:gd name="T11" fmla="*/ 12 h 20"/>
                <a:gd name="T12" fmla="*/ 6 w 60"/>
                <a:gd name="T13" fmla="*/ 20 h 20"/>
                <a:gd name="T14" fmla="*/ 6 w 60"/>
                <a:gd name="T15" fmla="*/ 20 h 20"/>
                <a:gd name="T16" fmla="*/ 10 w 60"/>
                <a:gd name="T17" fmla="*/ 16 h 20"/>
                <a:gd name="T18" fmla="*/ 16 w 60"/>
                <a:gd name="T19" fmla="*/ 12 h 20"/>
                <a:gd name="T20" fmla="*/ 24 w 60"/>
                <a:gd name="T21" fmla="*/ 10 h 20"/>
                <a:gd name="T22" fmla="*/ 30 w 60"/>
                <a:gd name="T23" fmla="*/ 10 h 20"/>
                <a:gd name="T24" fmla="*/ 30 w 60"/>
                <a:gd name="T25" fmla="*/ 10 h 20"/>
                <a:gd name="T26" fmla="*/ 38 w 60"/>
                <a:gd name="T27" fmla="*/ 10 h 20"/>
                <a:gd name="T28" fmla="*/ 44 w 60"/>
                <a:gd name="T29" fmla="*/ 12 h 20"/>
                <a:gd name="T30" fmla="*/ 50 w 60"/>
                <a:gd name="T31" fmla="*/ 14 h 20"/>
                <a:gd name="T32" fmla="*/ 54 w 60"/>
                <a:gd name="T33" fmla="*/ 18 h 20"/>
                <a:gd name="T34" fmla="*/ 60 w 60"/>
                <a:gd name="T35" fmla="*/ 10 h 20"/>
                <a:gd name="T36" fmla="*/ 60 w 60"/>
                <a:gd name="T37" fmla="*/ 10 h 20"/>
                <a:gd name="T38" fmla="*/ 54 w 60"/>
                <a:gd name="T39" fmla="*/ 6 h 20"/>
                <a:gd name="T40" fmla="*/ 48 w 60"/>
                <a:gd name="T41" fmla="*/ 4 h 20"/>
                <a:gd name="T42" fmla="*/ 40 w 60"/>
                <a:gd name="T43" fmla="*/ 2 h 20"/>
                <a:gd name="T44" fmla="*/ 30 w 60"/>
                <a:gd name="T45" fmla="*/ 0 h 20"/>
                <a:gd name="T46" fmla="*/ 30 w 60"/>
                <a:gd name="T47" fmla="*/ 0 h 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0" h="20">
                  <a:moveTo>
                    <a:pt x="30" y="0"/>
                  </a:moveTo>
                  <a:lnTo>
                    <a:pt x="30" y="0"/>
                  </a:lnTo>
                  <a:lnTo>
                    <a:pt x="22" y="2"/>
                  </a:lnTo>
                  <a:lnTo>
                    <a:pt x="14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6" y="20"/>
                  </a:lnTo>
                  <a:lnTo>
                    <a:pt x="10" y="16"/>
                  </a:lnTo>
                  <a:lnTo>
                    <a:pt x="16" y="12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8" y="10"/>
                  </a:lnTo>
                  <a:lnTo>
                    <a:pt x="44" y="12"/>
                  </a:lnTo>
                  <a:lnTo>
                    <a:pt x="50" y="14"/>
                  </a:lnTo>
                  <a:lnTo>
                    <a:pt x="54" y="18"/>
                  </a:lnTo>
                  <a:lnTo>
                    <a:pt x="60" y="10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40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0" name="Freeform 215"/>
            <p:cNvSpPr>
              <a:spLocks/>
            </p:cNvSpPr>
            <p:nvPr/>
          </p:nvSpPr>
          <p:spPr bwMode="auto">
            <a:xfrm>
              <a:off x="1210" y="2164"/>
              <a:ext cx="38" cy="12"/>
            </a:xfrm>
            <a:custGeom>
              <a:avLst/>
              <a:gdLst>
                <a:gd name="T0" fmla="*/ 20 w 38"/>
                <a:gd name="T1" fmla="*/ 0 h 12"/>
                <a:gd name="T2" fmla="*/ 20 w 38"/>
                <a:gd name="T3" fmla="*/ 0 h 12"/>
                <a:gd name="T4" fmla="*/ 10 w 38"/>
                <a:gd name="T5" fmla="*/ 2 h 12"/>
                <a:gd name="T6" fmla="*/ 0 w 38"/>
                <a:gd name="T7" fmla="*/ 6 h 12"/>
                <a:gd name="T8" fmla="*/ 6 w 38"/>
                <a:gd name="T9" fmla="*/ 12 h 12"/>
                <a:gd name="T10" fmla="*/ 6 w 38"/>
                <a:gd name="T11" fmla="*/ 12 h 12"/>
                <a:gd name="T12" fmla="*/ 12 w 38"/>
                <a:gd name="T13" fmla="*/ 10 h 12"/>
                <a:gd name="T14" fmla="*/ 20 w 38"/>
                <a:gd name="T15" fmla="*/ 8 h 12"/>
                <a:gd name="T16" fmla="*/ 20 w 38"/>
                <a:gd name="T17" fmla="*/ 8 h 12"/>
                <a:gd name="T18" fmla="*/ 26 w 38"/>
                <a:gd name="T19" fmla="*/ 10 h 12"/>
                <a:gd name="T20" fmla="*/ 34 w 38"/>
                <a:gd name="T21" fmla="*/ 12 h 12"/>
                <a:gd name="T22" fmla="*/ 38 w 38"/>
                <a:gd name="T23" fmla="*/ 6 h 12"/>
                <a:gd name="T24" fmla="*/ 38 w 38"/>
                <a:gd name="T25" fmla="*/ 6 h 12"/>
                <a:gd name="T26" fmla="*/ 30 w 38"/>
                <a:gd name="T27" fmla="*/ 2 h 12"/>
                <a:gd name="T28" fmla="*/ 20 w 38"/>
                <a:gd name="T29" fmla="*/ 0 h 12"/>
                <a:gd name="T30" fmla="*/ 20 w 38"/>
                <a:gd name="T31" fmla="*/ 0 h 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" h="12">
                  <a:moveTo>
                    <a:pt x="20" y="0"/>
                  </a:moveTo>
                  <a:lnTo>
                    <a:pt x="20" y="0"/>
                  </a:lnTo>
                  <a:lnTo>
                    <a:pt x="10" y="2"/>
                  </a:lnTo>
                  <a:lnTo>
                    <a:pt x="0" y="6"/>
                  </a:lnTo>
                  <a:lnTo>
                    <a:pt x="6" y="12"/>
                  </a:lnTo>
                  <a:lnTo>
                    <a:pt x="12" y="10"/>
                  </a:lnTo>
                  <a:lnTo>
                    <a:pt x="20" y="8"/>
                  </a:lnTo>
                  <a:lnTo>
                    <a:pt x="26" y="10"/>
                  </a:lnTo>
                  <a:lnTo>
                    <a:pt x="34" y="12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1" name="Freeform 216"/>
            <p:cNvSpPr>
              <a:spLocks/>
            </p:cNvSpPr>
            <p:nvPr/>
          </p:nvSpPr>
          <p:spPr bwMode="auto">
            <a:xfrm>
              <a:off x="1188" y="2126"/>
              <a:ext cx="84" cy="22"/>
            </a:xfrm>
            <a:custGeom>
              <a:avLst/>
              <a:gdLst>
                <a:gd name="T0" fmla="*/ 42 w 84"/>
                <a:gd name="T1" fmla="*/ 0 h 22"/>
                <a:gd name="T2" fmla="*/ 42 w 84"/>
                <a:gd name="T3" fmla="*/ 0 h 22"/>
                <a:gd name="T4" fmla="*/ 30 w 84"/>
                <a:gd name="T5" fmla="*/ 0 h 22"/>
                <a:gd name="T6" fmla="*/ 20 w 84"/>
                <a:gd name="T7" fmla="*/ 4 h 22"/>
                <a:gd name="T8" fmla="*/ 10 w 84"/>
                <a:gd name="T9" fmla="*/ 8 h 22"/>
                <a:gd name="T10" fmla="*/ 0 w 84"/>
                <a:gd name="T11" fmla="*/ 14 h 22"/>
                <a:gd name="T12" fmla="*/ 6 w 84"/>
                <a:gd name="T13" fmla="*/ 22 h 22"/>
                <a:gd name="T14" fmla="*/ 6 w 84"/>
                <a:gd name="T15" fmla="*/ 22 h 22"/>
                <a:gd name="T16" fmla="*/ 12 w 84"/>
                <a:gd name="T17" fmla="*/ 16 h 22"/>
                <a:gd name="T18" fmla="*/ 22 w 84"/>
                <a:gd name="T19" fmla="*/ 12 h 22"/>
                <a:gd name="T20" fmla="*/ 32 w 84"/>
                <a:gd name="T21" fmla="*/ 10 h 22"/>
                <a:gd name="T22" fmla="*/ 42 w 84"/>
                <a:gd name="T23" fmla="*/ 8 h 22"/>
                <a:gd name="T24" fmla="*/ 42 w 84"/>
                <a:gd name="T25" fmla="*/ 8 h 22"/>
                <a:gd name="T26" fmla="*/ 54 w 84"/>
                <a:gd name="T27" fmla="*/ 10 h 22"/>
                <a:gd name="T28" fmla="*/ 64 w 84"/>
                <a:gd name="T29" fmla="*/ 12 h 22"/>
                <a:gd name="T30" fmla="*/ 72 w 84"/>
                <a:gd name="T31" fmla="*/ 16 h 22"/>
                <a:gd name="T32" fmla="*/ 78 w 84"/>
                <a:gd name="T33" fmla="*/ 22 h 22"/>
                <a:gd name="T34" fmla="*/ 84 w 84"/>
                <a:gd name="T35" fmla="*/ 14 h 22"/>
                <a:gd name="T36" fmla="*/ 84 w 84"/>
                <a:gd name="T37" fmla="*/ 14 h 22"/>
                <a:gd name="T38" fmla="*/ 76 w 84"/>
                <a:gd name="T39" fmla="*/ 8 h 22"/>
                <a:gd name="T40" fmla="*/ 66 w 84"/>
                <a:gd name="T41" fmla="*/ 4 h 22"/>
                <a:gd name="T42" fmla="*/ 54 w 84"/>
                <a:gd name="T43" fmla="*/ 0 h 22"/>
                <a:gd name="T44" fmla="*/ 42 w 84"/>
                <a:gd name="T45" fmla="*/ 0 h 22"/>
                <a:gd name="T46" fmla="*/ 42 w 84"/>
                <a:gd name="T47" fmla="*/ 0 h 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4" h="22">
                  <a:moveTo>
                    <a:pt x="42" y="0"/>
                  </a:moveTo>
                  <a:lnTo>
                    <a:pt x="42" y="0"/>
                  </a:lnTo>
                  <a:lnTo>
                    <a:pt x="30" y="0"/>
                  </a:lnTo>
                  <a:lnTo>
                    <a:pt x="20" y="4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6" y="22"/>
                  </a:lnTo>
                  <a:lnTo>
                    <a:pt x="12" y="16"/>
                  </a:lnTo>
                  <a:lnTo>
                    <a:pt x="22" y="12"/>
                  </a:lnTo>
                  <a:lnTo>
                    <a:pt x="32" y="10"/>
                  </a:lnTo>
                  <a:lnTo>
                    <a:pt x="42" y="8"/>
                  </a:lnTo>
                  <a:lnTo>
                    <a:pt x="54" y="10"/>
                  </a:lnTo>
                  <a:lnTo>
                    <a:pt x="64" y="12"/>
                  </a:lnTo>
                  <a:lnTo>
                    <a:pt x="72" y="16"/>
                  </a:lnTo>
                  <a:lnTo>
                    <a:pt x="78" y="22"/>
                  </a:lnTo>
                  <a:lnTo>
                    <a:pt x="84" y="14"/>
                  </a:lnTo>
                  <a:lnTo>
                    <a:pt x="76" y="8"/>
                  </a:lnTo>
                  <a:lnTo>
                    <a:pt x="66" y="4"/>
                  </a:lnTo>
                  <a:lnTo>
                    <a:pt x="54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2" name="Freeform 217"/>
            <p:cNvSpPr>
              <a:spLocks noEditPoints="1"/>
            </p:cNvSpPr>
            <p:nvPr/>
          </p:nvSpPr>
          <p:spPr bwMode="auto">
            <a:xfrm>
              <a:off x="994" y="2128"/>
              <a:ext cx="10" cy="62"/>
            </a:xfrm>
            <a:custGeom>
              <a:avLst/>
              <a:gdLst>
                <a:gd name="T0" fmla="*/ 4 w 10"/>
                <a:gd name="T1" fmla="*/ 0 h 62"/>
                <a:gd name="T2" fmla="*/ 4 w 10"/>
                <a:gd name="T3" fmla="*/ 0 h 62"/>
                <a:gd name="T4" fmla="*/ 8 w 10"/>
                <a:gd name="T5" fmla="*/ 2 h 62"/>
                <a:gd name="T6" fmla="*/ 8 w 10"/>
                <a:gd name="T7" fmla="*/ 2 h 62"/>
                <a:gd name="T8" fmla="*/ 10 w 10"/>
                <a:gd name="T9" fmla="*/ 6 h 62"/>
                <a:gd name="T10" fmla="*/ 10 w 10"/>
                <a:gd name="T11" fmla="*/ 6 h 62"/>
                <a:gd name="T12" fmla="*/ 8 w 10"/>
                <a:gd name="T13" fmla="*/ 8 h 62"/>
                <a:gd name="T14" fmla="*/ 8 w 10"/>
                <a:gd name="T15" fmla="*/ 8 h 62"/>
                <a:gd name="T16" fmla="*/ 4 w 10"/>
                <a:gd name="T17" fmla="*/ 10 h 62"/>
                <a:gd name="T18" fmla="*/ 4 w 10"/>
                <a:gd name="T19" fmla="*/ 10 h 62"/>
                <a:gd name="T20" fmla="*/ 2 w 10"/>
                <a:gd name="T21" fmla="*/ 8 h 62"/>
                <a:gd name="T22" fmla="*/ 2 w 10"/>
                <a:gd name="T23" fmla="*/ 8 h 62"/>
                <a:gd name="T24" fmla="*/ 0 w 10"/>
                <a:gd name="T25" fmla="*/ 6 h 62"/>
                <a:gd name="T26" fmla="*/ 0 w 10"/>
                <a:gd name="T27" fmla="*/ 6 h 62"/>
                <a:gd name="T28" fmla="*/ 2 w 10"/>
                <a:gd name="T29" fmla="*/ 2 h 62"/>
                <a:gd name="T30" fmla="*/ 2 w 10"/>
                <a:gd name="T31" fmla="*/ 2 h 62"/>
                <a:gd name="T32" fmla="*/ 4 w 10"/>
                <a:gd name="T33" fmla="*/ 0 h 62"/>
                <a:gd name="T34" fmla="*/ 4 w 10"/>
                <a:gd name="T35" fmla="*/ 0 h 62"/>
                <a:gd name="T36" fmla="*/ 2 w 10"/>
                <a:gd name="T37" fmla="*/ 18 h 62"/>
                <a:gd name="T38" fmla="*/ 8 w 10"/>
                <a:gd name="T39" fmla="*/ 18 h 62"/>
                <a:gd name="T40" fmla="*/ 8 w 10"/>
                <a:gd name="T41" fmla="*/ 62 h 62"/>
                <a:gd name="T42" fmla="*/ 2 w 10"/>
                <a:gd name="T43" fmla="*/ 62 h 62"/>
                <a:gd name="T44" fmla="*/ 2 w 10"/>
                <a:gd name="T45" fmla="*/ 18 h 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" h="62">
                  <a:moveTo>
                    <a:pt x="4" y="0"/>
                  </a:moveTo>
                  <a:lnTo>
                    <a:pt x="4" y="0"/>
                  </a:lnTo>
                  <a:lnTo>
                    <a:pt x="8" y="2"/>
                  </a:lnTo>
                  <a:lnTo>
                    <a:pt x="10" y="6"/>
                  </a:lnTo>
                  <a:lnTo>
                    <a:pt x="8" y="8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close/>
                  <a:moveTo>
                    <a:pt x="2" y="18"/>
                  </a:moveTo>
                  <a:lnTo>
                    <a:pt x="8" y="18"/>
                  </a:lnTo>
                  <a:lnTo>
                    <a:pt x="8" y="62"/>
                  </a:lnTo>
                  <a:lnTo>
                    <a:pt x="2" y="62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3" name="Freeform 218"/>
            <p:cNvSpPr>
              <a:spLocks/>
            </p:cNvSpPr>
            <p:nvPr/>
          </p:nvSpPr>
          <p:spPr bwMode="auto">
            <a:xfrm>
              <a:off x="1008" y="2138"/>
              <a:ext cx="38" cy="52"/>
            </a:xfrm>
            <a:custGeom>
              <a:avLst/>
              <a:gdLst>
                <a:gd name="T0" fmla="*/ 38 w 38"/>
                <a:gd name="T1" fmla="*/ 4 h 52"/>
                <a:gd name="T2" fmla="*/ 38 w 38"/>
                <a:gd name="T3" fmla="*/ 4 h 52"/>
                <a:gd name="T4" fmla="*/ 38 w 38"/>
                <a:gd name="T5" fmla="*/ 4 h 52"/>
                <a:gd name="T6" fmla="*/ 38 w 38"/>
                <a:gd name="T7" fmla="*/ 4 h 52"/>
                <a:gd name="T8" fmla="*/ 38 w 38"/>
                <a:gd name="T9" fmla="*/ 6 h 52"/>
                <a:gd name="T10" fmla="*/ 38 w 38"/>
                <a:gd name="T11" fmla="*/ 6 h 52"/>
                <a:gd name="T12" fmla="*/ 38 w 38"/>
                <a:gd name="T13" fmla="*/ 6 h 52"/>
                <a:gd name="T14" fmla="*/ 38 w 38"/>
                <a:gd name="T15" fmla="*/ 6 h 52"/>
                <a:gd name="T16" fmla="*/ 36 w 38"/>
                <a:gd name="T17" fmla="*/ 6 h 52"/>
                <a:gd name="T18" fmla="*/ 22 w 38"/>
                <a:gd name="T19" fmla="*/ 6 h 52"/>
                <a:gd name="T20" fmla="*/ 22 w 38"/>
                <a:gd name="T21" fmla="*/ 50 h 52"/>
                <a:gd name="T22" fmla="*/ 22 w 38"/>
                <a:gd name="T23" fmla="*/ 50 h 52"/>
                <a:gd name="T24" fmla="*/ 22 w 38"/>
                <a:gd name="T25" fmla="*/ 52 h 52"/>
                <a:gd name="T26" fmla="*/ 22 w 38"/>
                <a:gd name="T27" fmla="*/ 52 h 52"/>
                <a:gd name="T28" fmla="*/ 22 w 38"/>
                <a:gd name="T29" fmla="*/ 52 h 52"/>
                <a:gd name="T30" fmla="*/ 22 w 38"/>
                <a:gd name="T31" fmla="*/ 52 h 52"/>
                <a:gd name="T32" fmla="*/ 20 w 38"/>
                <a:gd name="T33" fmla="*/ 52 h 52"/>
                <a:gd name="T34" fmla="*/ 20 w 38"/>
                <a:gd name="T35" fmla="*/ 52 h 52"/>
                <a:gd name="T36" fmla="*/ 18 w 38"/>
                <a:gd name="T37" fmla="*/ 52 h 52"/>
                <a:gd name="T38" fmla="*/ 18 w 38"/>
                <a:gd name="T39" fmla="*/ 52 h 52"/>
                <a:gd name="T40" fmla="*/ 18 w 38"/>
                <a:gd name="T41" fmla="*/ 52 h 52"/>
                <a:gd name="T42" fmla="*/ 18 w 38"/>
                <a:gd name="T43" fmla="*/ 52 h 52"/>
                <a:gd name="T44" fmla="*/ 16 w 38"/>
                <a:gd name="T45" fmla="*/ 52 h 52"/>
                <a:gd name="T46" fmla="*/ 16 w 38"/>
                <a:gd name="T47" fmla="*/ 52 h 52"/>
                <a:gd name="T48" fmla="*/ 16 w 38"/>
                <a:gd name="T49" fmla="*/ 52 h 52"/>
                <a:gd name="T50" fmla="*/ 16 w 38"/>
                <a:gd name="T51" fmla="*/ 52 h 52"/>
                <a:gd name="T52" fmla="*/ 16 w 38"/>
                <a:gd name="T53" fmla="*/ 50 h 52"/>
                <a:gd name="T54" fmla="*/ 16 w 38"/>
                <a:gd name="T55" fmla="*/ 6 h 52"/>
                <a:gd name="T56" fmla="*/ 0 w 38"/>
                <a:gd name="T57" fmla="*/ 6 h 52"/>
                <a:gd name="T58" fmla="*/ 0 w 38"/>
                <a:gd name="T59" fmla="*/ 6 h 52"/>
                <a:gd name="T60" fmla="*/ 0 w 38"/>
                <a:gd name="T61" fmla="*/ 6 h 52"/>
                <a:gd name="T62" fmla="*/ 0 w 38"/>
                <a:gd name="T63" fmla="*/ 6 h 52"/>
                <a:gd name="T64" fmla="*/ 0 w 38"/>
                <a:gd name="T65" fmla="*/ 6 h 52"/>
                <a:gd name="T66" fmla="*/ 0 w 38"/>
                <a:gd name="T67" fmla="*/ 6 h 52"/>
                <a:gd name="T68" fmla="*/ 0 w 38"/>
                <a:gd name="T69" fmla="*/ 4 h 52"/>
                <a:gd name="T70" fmla="*/ 0 w 38"/>
                <a:gd name="T71" fmla="*/ 4 h 52"/>
                <a:gd name="T72" fmla="*/ 0 w 38"/>
                <a:gd name="T73" fmla="*/ 4 h 52"/>
                <a:gd name="T74" fmla="*/ 0 w 38"/>
                <a:gd name="T75" fmla="*/ 4 h 52"/>
                <a:gd name="T76" fmla="*/ 0 w 38"/>
                <a:gd name="T77" fmla="*/ 2 h 52"/>
                <a:gd name="T78" fmla="*/ 0 w 38"/>
                <a:gd name="T79" fmla="*/ 2 h 52"/>
                <a:gd name="T80" fmla="*/ 0 w 38"/>
                <a:gd name="T81" fmla="*/ 2 h 52"/>
                <a:gd name="T82" fmla="*/ 0 w 38"/>
                <a:gd name="T83" fmla="*/ 2 h 52"/>
                <a:gd name="T84" fmla="*/ 0 w 38"/>
                <a:gd name="T85" fmla="*/ 0 h 52"/>
                <a:gd name="T86" fmla="*/ 0 w 38"/>
                <a:gd name="T87" fmla="*/ 0 h 52"/>
                <a:gd name="T88" fmla="*/ 0 w 38"/>
                <a:gd name="T89" fmla="*/ 0 h 52"/>
                <a:gd name="T90" fmla="*/ 36 w 38"/>
                <a:gd name="T91" fmla="*/ 0 h 52"/>
                <a:gd name="T92" fmla="*/ 36 w 38"/>
                <a:gd name="T93" fmla="*/ 0 h 52"/>
                <a:gd name="T94" fmla="*/ 38 w 38"/>
                <a:gd name="T95" fmla="*/ 0 h 52"/>
                <a:gd name="T96" fmla="*/ 38 w 38"/>
                <a:gd name="T97" fmla="*/ 0 h 52"/>
                <a:gd name="T98" fmla="*/ 38 w 38"/>
                <a:gd name="T99" fmla="*/ 2 h 52"/>
                <a:gd name="T100" fmla="*/ 38 w 38"/>
                <a:gd name="T101" fmla="*/ 2 h 52"/>
                <a:gd name="T102" fmla="*/ 38 w 38"/>
                <a:gd name="T103" fmla="*/ 2 h 52"/>
                <a:gd name="T104" fmla="*/ 38 w 38"/>
                <a:gd name="T105" fmla="*/ 2 h 52"/>
                <a:gd name="T106" fmla="*/ 38 w 38"/>
                <a:gd name="T107" fmla="*/ 4 h 52"/>
                <a:gd name="T108" fmla="*/ 38 w 38"/>
                <a:gd name="T109" fmla="*/ 4 h 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8" h="52">
                  <a:moveTo>
                    <a:pt x="38" y="4"/>
                  </a:moveTo>
                  <a:lnTo>
                    <a:pt x="38" y="4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22" y="6"/>
                  </a:lnTo>
                  <a:lnTo>
                    <a:pt x="22" y="50"/>
                  </a:lnTo>
                  <a:lnTo>
                    <a:pt x="22" y="52"/>
                  </a:lnTo>
                  <a:lnTo>
                    <a:pt x="20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6" y="50"/>
                  </a:lnTo>
                  <a:lnTo>
                    <a:pt x="16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8" y="2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4" name="Freeform 219"/>
            <p:cNvSpPr>
              <a:spLocks noEditPoints="1"/>
            </p:cNvSpPr>
            <p:nvPr/>
          </p:nvSpPr>
          <p:spPr bwMode="auto">
            <a:xfrm>
              <a:off x="1044" y="2152"/>
              <a:ext cx="30" cy="38"/>
            </a:xfrm>
            <a:custGeom>
              <a:avLst/>
              <a:gdLst>
                <a:gd name="T0" fmla="*/ 30 w 30"/>
                <a:gd name="T1" fmla="*/ 38 h 38"/>
                <a:gd name="T2" fmla="*/ 30 w 30"/>
                <a:gd name="T3" fmla="*/ 38 h 38"/>
                <a:gd name="T4" fmla="*/ 28 w 30"/>
                <a:gd name="T5" fmla="*/ 38 h 38"/>
                <a:gd name="T6" fmla="*/ 26 w 30"/>
                <a:gd name="T7" fmla="*/ 38 h 38"/>
                <a:gd name="T8" fmla="*/ 26 w 30"/>
                <a:gd name="T9" fmla="*/ 38 h 38"/>
                <a:gd name="T10" fmla="*/ 24 w 30"/>
                <a:gd name="T11" fmla="*/ 38 h 38"/>
                <a:gd name="T12" fmla="*/ 24 w 30"/>
                <a:gd name="T13" fmla="*/ 34 h 38"/>
                <a:gd name="T14" fmla="*/ 18 w 30"/>
                <a:gd name="T15" fmla="*/ 38 h 38"/>
                <a:gd name="T16" fmla="*/ 12 w 30"/>
                <a:gd name="T17" fmla="*/ 38 h 38"/>
                <a:gd name="T18" fmla="*/ 8 w 30"/>
                <a:gd name="T19" fmla="*/ 38 h 38"/>
                <a:gd name="T20" fmla="*/ 4 w 30"/>
                <a:gd name="T21" fmla="*/ 36 h 38"/>
                <a:gd name="T22" fmla="*/ 0 w 30"/>
                <a:gd name="T23" fmla="*/ 32 h 38"/>
                <a:gd name="T24" fmla="*/ 0 w 30"/>
                <a:gd name="T25" fmla="*/ 28 h 38"/>
                <a:gd name="T26" fmla="*/ 2 w 30"/>
                <a:gd name="T27" fmla="*/ 22 h 38"/>
                <a:gd name="T28" fmla="*/ 4 w 30"/>
                <a:gd name="T29" fmla="*/ 18 h 38"/>
                <a:gd name="T30" fmla="*/ 10 w 30"/>
                <a:gd name="T31" fmla="*/ 16 h 38"/>
                <a:gd name="T32" fmla="*/ 18 w 30"/>
                <a:gd name="T33" fmla="*/ 16 h 38"/>
                <a:gd name="T34" fmla="*/ 24 w 30"/>
                <a:gd name="T35" fmla="*/ 14 h 38"/>
                <a:gd name="T36" fmla="*/ 22 w 30"/>
                <a:gd name="T37" fmla="*/ 10 h 38"/>
                <a:gd name="T38" fmla="*/ 22 w 30"/>
                <a:gd name="T39" fmla="*/ 6 h 38"/>
                <a:gd name="T40" fmla="*/ 18 w 30"/>
                <a:gd name="T41" fmla="*/ 6 h 38"/>
                <a:gd name="T42" fmla="*/ 14 w 30"/>
                <a:gd name="T43" fmla="*/ 4 h 38"/>
                <a:gd name="T44" fmla="*/ 10 w 30"/>
                <a:gd name="T45" fmla="*/ 6 h 38"/>
                <a:gd name="T46" fmla="*/ 8 w 30"/>
                <a:gd name="T47" fmla="*/ 6 h 38"/>
                <a:gd name="T48" fmla="*/ 4 w 30"/>
                <a:gd name="T49" fmla="*/ 8 h 38"/>
                <a:gd name="T50" fmla="*/ 4 w 30"/>
                <a:gd name="T51" fmla="*/ 8 h 38"/>
                <a:gd name="T52" fmla="*/ 2 w 30"/>
                <a:gd name="T53" fmla="*/ 8 h 38"/>
                <a:gd name="T54" fmla="*/ 2 w 30"/>
                <a:gd name="T55" fmla="*/ 8 h 38"/>
                <a:gd name="T56" fmla="*/ 2 w 30"/>
                <a:gd name="T57" fmla="*/ 6 h 38"/>
                <a:gd name="T58" fmla="*/ 2 w 30"/>
                <a:gd name="T59" fmla="*/ 6 h 38"/>
                <a:gd name="T60" fmla="*/ 2 w 30"/>
                <a:gd name="T61" fmla="*/ 4 h 38"/>
                <a:gd name="T62" fmla="*/ 2 w 30"/>
                <a:gd name="T63" fmla="*/ 4 h 38"/>
                <a:gd name="T64" fmla="*/ 4 w 30"/>
                <a:gd name="T65" fmla="*/ 2 h 38"/>
                <a:gd name="T66" fmla="*/ 8 w 30"/>
                <a:gd name="T67" fmla="*/ 0 h 38"/>
                <a:gd name="T68" fmla="*/ 12 w 30"/>
                <a:gd name="T69" fmla="*/ 0 h 38"/>
                <a:gd name="T70" fmla="*/ 16 w 30"/>
                <a:gd name="T71" fmla="*/ 0 h 38"/>
                <a:gd name="T72" fmla="*/ 22 w 30"/>
                <a:gd name="T73" fmla="*/ 0 h 38"/>
                <a:gd name="T74" fmla="*/ 26 w 30"/>
                <a:gd name="T75" fmla="*/ 2 h 38"/>
                <a:gd name="T76" fmla="*/ 28 w 30"/>
                <a:gd name="T77" fmla="*/ 6 h 38"/>
                <a:gd name="T78" fmla="*/ 30 w 30"/>
                <a:gd name="T79" fmla="*/ 12 h 38"/>
                <a:gd name="T80" fmla="*/ 24 w 30"/>
                <a:gd name="T81" fmla="*/ 20 h 38"/>
                <a:gd name="T82" fmla="*/ 18 w 30"/>
                <a:gd name="T83" fmla="*/ 20 h 38"/>
                <a:gd name="T84" fmla="*/ 12 w 30"/>
                <a:gd name="T85" fmla="*/ 22 h 38"/>
                <a:gd name="T86" fmla="*/ 10 w 30"/>
                <a:gd name="T87" fmla="*/ 22 h 38"/>
                <a:gd name="T88" fmla="*/ 8 w 30"/>
                <a:gd name="T89" fmla="*/ 24 h 38"/>
                <a:gd name="T90" fmla="*/ 6 w 30"/>
                <a:gd name="T91" fmla="*/ 28 h 38"/>
                <a:gd name="T92" fmla="*/ 8 w 30"/>
                <a:gd name="T93" fmla="*/ 32 h 38"/>
                <a:gd name="T94" fmla="*/ 14 w 30"/>
                <a:gd name="T95" fmla="*/ 34 h 38"/>
                <a:gd name="T96" fmla="*/ 18 w 30"/>
                <a:gd name="T97" fmla="*/ 32 h 38"/>
                <a:gd name="T98" fmla="*/ 24 w 30"/>
                <a:gd name="T99" fmla="*/ 20 h 3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0" h="38">
                  <a:moveTo>
                    <a:pt x="30" y="38"/>
                  </a:moveTo>
                  <a:lnTo>
                    <a:pt x="30" y="38"/>
                  </a:lnTo>
                  <a:lnTo>
                    <a:pt x="28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4"/>
                  </a:lnTo>
                  <a:lnTo>
                    <a:pt x="18" y="38"/>
                  </a:lnTo>
                  <a:lnTo>
                    <a:pt x="12" y="38"/>
                  </a:lnTo>
                  <a:lnTo>
                    <a:pt x="8" y="38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10" y="16"/>
                  </a:lnTo>
                  <a:lnTo>
                    <a:pt x="18" y="16"/>
                  </a:lnTo>
                  <a:lnTo>
                    <a:pt x="24" y="16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0" y="38"/>
                  </a:lnTo>
                  <a:close/>
                  <a:moveTo>
                    <a:pt x="24" y="20"/>
                  </a:moveTo>
                  <a:lnTo>
                    <a:pt x="18" y="20"/>
                  </a:lnTo>
                  <a:lnTo>
                    <a:pt x="12" y="22"/>
                  </a:lnTo>
                  <a:lnTo>
                    <a:pt x="10" y="22"/>
                  </a:lnTo>
                  <a:lnTo>
                    <a:pt x="8" y="24"/>
                  </a:lnTo>
                  <a:lnTo>
                    <a:pt x="6" y="28"/>
                  </a:lnTo>
                  <a:lnTo>
                    <a:pt x="8" y="32"/>
                  </a:lnTo>
                  <a:lnTo>
                    <a:pt x="14" y="34"/>
                  </a:lnTo>
                  <a:lnTo>
                    <a:pt x="18" y="32"/>
                  </a:lnTo>
                  <a:lnTo>
                    <a:pt x="24" y="28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5" name="Freeform 220"/>
            <p:cNvSpPr>
              <a:spLocks noEditPoints="1"/>
            </p:cNvSpPr>
            <p:nvPr/>
          </p:nvSpPr>
          <p:spPr bwMode="auto">
            <a:xfrm>
              <a:off x="1086" y="2134"/>
              <a:ext cx="32" cy="56"/>
            </a:xfrm>
            <a:custGeom>
              <a:avLst/>
              <a:gdLst>
                <a:gd name="T0" fmla="*/ 32 w 32"/>
                <a:gd name="T1" fmla="*/ 36 h 56"/>
                <a:gd name="T2" fmla="*/ 32 w 32"/>
                <a:gd name="T3" fmla="*/ 44 h 56"/>
                <a:gd name="T4" fmla="*/ 28 w 32"/>
                <a:gd name="T5" fmla="*/ 52 h 56"/>
                <a:gd name="T6" fmla="*/ 24 w 32"/>
                <a:gd name="T7" fmla="*/ 56 h 56"/>
                <a:gd name="T8" fmla="*/ 18 w 32"/>
                <a:gd name="T9" fmla="*/ 56 h 56"/>
                <a:gd name="T10" fmla="*/ 14 w 32"/>
                <a:gd name="T11" fmla="*/ 56 h 56"/>
                <a:gd name="T12" fmla="*/ 12 w 32"/>
                <a:gd name="T13" fmla="*/ 56 h 56"/>
                <a:gd name="T14" fmla="*/ 8 w 32"/>
                <a:gd name="T15" fmla="*/ 54 h 56"/>
                <a:gd name="T16" fmla="*/ 6 w 32"/>
                <a:gd name="T17" fmla="*/ 54 h 56"/>
                <a:gd name="T18" fmla="*/ 6 w 32"/>
                <a:gd name="T19" fmla="*/ 56 h 56"/>
                <a:gd name="T20" fmla="*/ 4 w 32"/>
                <a:gd name="T21" fmla="*/ 56 h 56"/>
                <a:gd name="T22" fmla="*/ 4 w 32"/>
                <a:gd name="T23" fmla="*/ 56 h 56"/>
                <a:gd name="T24" fmla="*/ 2 w 32"/>
                <a:gd name="T25" fmla="*/ 56 h 56"/>
                <a:gd name="T26" fmla="*/ 2 w 32"/>
                <a:gd name="T27" fmla="*/ 56 h 56"/>
                <a:gd name="T28" fmla="*/ 0 w 32"/>
                <a:gd name="T29" fmla="*/ 56 h 56"/>
                <a:gd name="T30" fmla="*/ 0 w 32"/>
                <a:gd name="T31" fmla="*/ 56 h 56"/>
                <a:gd name="T32" fmla="*/ 0 w 32"/>
                <a:gd name="T33" fmla="*/ 54 h 56"/>
                <a:gd name="T34" fmla="*/ 0 w 32"/>
                <a:gd name="T35" fmla="*/ 2 h 56"/>
                <a:gd name="T36" fmla="*/ 0 w 32"/>
                <a:gd name="T37" fmla="*/ 2 h 56"/>
                <a:gd name="T38" fmla="*/ 0 w 32"/>
                <a:gd name="T39" fmla="*/ 0 h 56"/>
                <a:gd name="T40" fmla="*/ 2 w 32"/>
                <a:gd name="T41" fmla="*/ 0 h 56"/>
                <a:gd name="T42" fmla="*/ 2 w 32"/>
                <a:gd name="T43" fmla="*/ 0 h 56"/>
                <a:gd name="T44" fmla="*/ 4 w 32"/>
                <a:gd name="T45" fmla="*/ 0 h 56"/>
                <a:gd name="T46" fmla="*/ 6 w 32"/>
                <a:gd name="T47" fmla="*/ 0 h 56"/>
                <a:gd name="T48" fmla="*/ 6 w 32"/>
                <a:gd name="T49" fmla="*/ 2 h 56"/>
                <a:gd name="T50" fmla="*/ 6 w 32"/>
                <a:gd name="T51" fmla="*/ 24 h 56"/>
                <a:gd name="T52" fmla="*/ 10 w 32"/>
                <a:gd name="T53" fmla="*/ 20 h 56"/>
                <a:gd name="T54" fmla="*/ 12 w 32"/>
                <a:gd name="T55" fmla="*/ 18 h 56"/>
                <a:gd name="T56" fmla="*/ 16 w 32"/>
                <a:gd name="T57" fmla="*/ 18 h 56"/>
                <a:gd name="T58" fmla="*/ 18 w 32"/>
                <a:gd name="T59" fmla="*/ 18 h 56"/>
                <a:gd name="T60" fmla="*/ 24 w 32"/>
                <a:gd name="T61" fmla="*/ 18 h 56"/>
                <a:gd name="T62" fmla="*/ 30 w 32"/>
                <a:gd name="T63" fmla="*/ 24 h 56"/>
                <a:gd name="T64" fmla="*/ 32 w 32"/>
                <a:gd name="T65" fmla="*/ 30 h 56"/>
                <a:gd name="T66" fmla="*/ 32 w 32"/>
                <a:gd name="T67" fmla="*/ 36 h 56"/>
                <a:gd name="T68" fmla="*/ 26 w 32"/>
                <a:gd name="T69" fmla="*/ 38 h 56"/>
                <a:gd name="T70" fmla="*/ 26 w 32"/>
                <a:gd name="T71" fmla="*/ 32 h 56"/>
                <a:gd name="T72" fmla="*/ 24 w 32"/>
                <a:gd name="T73" fmla="*/ 28 h 56"/>
                <a:gd name="T74" fmla="*/ 22 w 32"/>
                <a:gd name="T75" fmla="*/ 24 h 56"/>
                <a:gd name="T76" fmla="*/ 16 w 32"/>
                <a:gd name="T77" fmla="*/ 22 h 56"/>
                <a:gd name="T78" fmla="*/ 14 w 32"/>
                <a:gd name="T79" fmla="*/ 24 h 56"/>
                <a:gd name="T80" fmla="*/ 12 w 32"/>
                <a:gd name="T81" fmla="*/ 24 h 56"/>
                <a:gd name="T82" fmla="*/ 10 w 32"/>
                <a:gd name="T83" fmla="*/ 26 h 56"/>
                <a:gd name="T84" fmla="*/ 6 w 32"/>
                <a:gd name="T85" fmla="*/ 30 h 56"/>
                <a:gd name="T86" fmla="*/ 6 w 32"/>
                <a:gd name="T87" fmla="*/ 44 h 56"/>
                <a:gd name="T88" fmla="*/ 12 w 32"/>
                <a:gd name="T89" fmla="*/ 50 h 56"/>
                <a:gd name="T90" fmla="*/ 16 w 32"/>
                <a:gd name="T91" fmla="*/ 52 h 56"/>
                <a:gd name="T92" fmla="*/ 20 w 32"/>
                <a:gd name="T93" fmla="*/ 50 h 56"/>
                <a:gd name="T94" fmla="*/ 24 w 32"/>
                <a:gd name="T95" fmla="*/ 46 h 56"/>
                <a:gd name="T96" fmla="*/ 26 w 32"/>
                <a:gd name="T97" fmla="*/ 42 h 56"/>
                <a:gd name="T98" fmla="*/ 26 w 32"/>
                <a:gd name="T99" fmla="*/ 38 h 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2" h="56">
                  <a:moveTo>
                    <a:pt x="32" y="36"/>
                  </a:moveTo>
                  <a:lnTo>
                    <a:pt x="32" y="36"/>
                  </a:lnTo>
                  <a:lnTo>
                    <a:pt x="32" y="44"/>
                  </a:lnTo>
                  <a:lnTo>
                    <a:pt x="28" y="52"/>
                  </a:lnTo>
                  <a:lnTo>
                    <a:pt x="24" y="56"/>
                  </a:lnTo>
                  <a:lnTo>
                    <a:pt x="18" y="56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4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2" y="56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4"/>
                  </a:lnTo>
                  <a:lnTo>
                    <a:pt x="10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30" y="24"/>
                  </a:lnTo>
                  <a:lnTo>
                    <a:pt x="32" y="30"/>
                  </a:lnTo>
                  <a:lnTo>
                    <a:pt x="32" y="36"/>
                  </a:lnTo>
                  <a:close/>
                  <a:moveTo>
                    <a:pt x="26" y="38"/>
                  </a:moveTo>
                  <a:lnTo>
                    <a:pt x="26" y="38"/>
                  </a:lnTo>
                  <a:lnTo>
                    <a:pt x="26" y="32"/>
                  </a:lnTo>
                  <a:lnTo>
                    <a:pt x="24" y="28"/>
                  </a:lnTo>
                  <a:lnTo>
                    <a:pt x="22" y="24"/>
                  </a:lnTo>
                  <a:lnTo>
                    <a:pt x="16" y="22"/>
                  </a:lnTo>
                  <a:lnTo>
                    <a:pt x="14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30"/>
                  </a:lnTo>
                  <a:lnTo>
                    <a:pt x="6" y="44"/>
                  </a:lnTo>
                  <a:lnTo>
                    <a:pt x="12" y="50"/>
                  </a:lnTo>
                  <a:lnTo>
                    <a:pt x="16" y="52"/>
                  </a:lnTo>
                  <a:lnTo>
                    <a:pt x="20" y="50"/>
                  </a:lnTo>
                  <a:lnTo>
                    <a:pt x="24" y="46"/>
                  </a:lnTo>
                  <a:lnTo>
                    <a:pt x="26" y="42"/>
                  </a:lnTo>
                  <a:lnTo>
                    <a:pt x="2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6" name="Freeform 221"/>
            <p:cNvSpPr>
              <a:spLocks/>
            </p:cNvSpPr>
            <p:nvPr/>
          </p:nvSpPr>
          <p:spPr bwMode="auto">
            <a:xfrm>
              <a:off x="4448" y="2140"/>
              <a:ext cx="26" cy="44"/>
            </a:xfrm>
            <a:custGeom>
              <a:avLst/>
              <a:gdLst>
                <a:gd name="T0" fmla="*/ 26 w 26"/>
                <a:gd name="T1" fmla="*/ 40 h 44"/>
                <a:gd name="T2" fmla="*/ 26 w 26"/>
                <a:gd name="T3" fmla="*/ 42 h 44"/>
                <a:gd name="T4" fmla="*/ 26 w 26"/>
                <a:gd name="T5" fmla="*/ 42 h 44"/>
                <a:gd name="T6" fmla="*/ 26 w 26"/>
                <a:gd name="T7" fmla="*/ 44 h 44"/>
                <a:gd name="T8" fmla="*/ 2 w 26"/>
                <a:gd name="T9" fmla="*/ 44 h 44"/>
                <a:gd name="T10" fmla="*/ 2 w 26"/>
                <a:gd name="T11" fmla="*/ 44 h 44"/>
                <a:gd name="T12" fmla="*/ 2 w 26"/>
                <a:gd name="T13" fmla="*/ 42 h 44"/>
                <a:gd name="T14" fmla="*/ 2 w 26"/>
                <a:gd name="T15" fmla="*/ 42 h 44"/>
                <a:gd name="T16" fmla="*/ 2 w 26"/>
                <a:gd name="T17" fmla="*/ 40 h 44"/>
                <a:gd name="T18" fmla="*/ 2 w 26"/>
                <a:gd name="T19" fmla="*/ 40 h 44"/>
                <a:gd name="T20" fmla="*/ 2 w 26"/>
                <a:gd name="T21" fmla="*/ 40 h 44"/>
                <a:gd name="T22" fmla="*/ 2 w 26"/>
                <a:gd name="T23" fmla="*/ 38 h 44"/>
                <a:gd name="T24" fmla="*/ 2 w 26"/>
                <a:gd name="T25" fmla="*/ 38 h 44"/>
                <a:gd name="T26" fmla="*/ 12 w 26"/>
                <a:gd name="T27" fmla="*/ 6 h 44"/>
                <a:gd name="T28" fmla="*/ 2 w 26"/>
                <a:gd name="T29" fmla="*/ 10 h 44"/>
                <a:gd name="T30" fmla="*/ 2 w 26"/>
                <a:gd name="T31" fmla="*/ 10 h 44"/>
                <a:gd name="T32" fmla="*/ 2 w 26"/>
                <a:gd name="T33" fmla="*/ 10 h 44"/>
                <a:gd name="T34" fmla="*/ 2 w 26"/>
                <a:gd name="T35" fmla="*/ 10 h 44"/>
                <a:gd name="T36" fmla="*/ 0 w 26"/>
                <a:gd name="T37" fmla="*/ 8 h 44"/>
                <a:gd name="T38" fmla="*/ 0 w 26"/>
                <a:gd name="T39" fmla="*/ 8 h 44"/>
                <a:gd name="T40" fmla="*/ 2 w 26"/>
                <a:gd name="T41" fmla="*/ 8 h 44"/>
                <a:gd name="T42" fmla="*/ 2 w 26"/>
                <a:gd name="T43" fmla="*/ 6 h 44"/>
                <a:gd name="T44" fmla="*/ 12 w 26"/>
                <a:gd name="T45" fmla="*/ 0 h 44"/>
                <a:gd name="T46" fmla="*/ 12 w 26"/>
                <a:gd name="T47" fmla="*/ 0 h 44"/>
                <a:gd name="T48" fmla="*/ 12 w 26"/>
                <a:gd name="T49" fmla="*/ 0 h 44"/>
                <a:gd name="T50" fmla="*/ 14 w 26"/>
                <a:gd name="T51" fmla="*/ 0 h 44"/>
                <a:gd name="T52" fmla="*/ 14 w 26"/>
                <a:gd name="T53" fmla="*/ 0 h 44"/>
                <a:gd name="T54" fmla="*/ 16 w 26"/>
                <a:gd name="T55" fmla="*/ 0 h 44"/>
                <a:gd name="T56" fmla="*/ 16 w 26"/>
                <a:gd name="T57" fmla="*/ 0 h 44"/>
                <a:gd name="T58" fmla="*/ 18 w 26"/>
                <a:gd name="T59" fmla="*/ 0 h 44"/>
                <a:gd name="T60" fmla="*/ 18 w 26"/>
                <a:gd name="T61" fmla="*/ 0 h 44"/>
                <a:gd name="T62" fmla="*/ 26 w 26"/>
                <a:gd name="T63" fmla="*/ 38 h 44"/>
                <a:gd name="T64" fmla="*/ 26 w 26"/>
                <a:gd name="T65" fmla="*/ 38 h 44"/>
                <a:gd name="T66" fmla="*/ 26 w 26"/>
                <a:gd name="T67" fmla="*/ 40 h 44"/>
                <a:gd name="T68" fmla="*/ 26 w 26"/>
                <a:gd name="T69" fmla="*/ 40 h 44"/>
                <a:gd name="T70" fmla="*/ 26 w 26"/>
                <a:gd name="T71" fmla="*/ 40 h 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" h="44">
                  <a:moveTo>
                    <a:pt x="26" y="40"/>
                  </a:moveTo>
                  <a:lnTo>
                    <a:pt x="26" y="40"/>
                  </a:lnTo>
                  <a:lnTo>
                    <a:pt x="26" y="42"/>
                  </a:lnTo>
                  <a:lnTo>
                    <a:pt x="26" y="44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2" y="40"/>
                  </a:lnTo>
                  <a:lnTo>
                    <a:pt x="2" y="38"/>
                  </a:lnTo>
                  <a:lnTo>
                    <a:pt x="12" y="38"/>
                  </a:lnTo>
                  <a:lnTo>
                    <a:pt x="12" y="6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6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38"/>
                  </a:lnTo>
                  <a:lnTo>
                    <a:pt x="26" y="38"/>
                  </a:lnTo>
                  <a:lnTo>
                    <a:pt x="2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7" name="Freeform 222"/>
            <p:cNvSpPr>
              <a:spLocks noEditPoints="1"/>
            </p:cNvSpPr>
            <p:nvPr/>
          </p:nvSpPr>
          <p:spPr bwMode="auto">
            <a:xfrm>
              <a:off x="4480" y="2138"/>
              <a:ext cx="30" cy="46"/>
            </a:xfrm>
            <a:custGeom>
              <a:avLst/>
              <a:gdLst>
                <a:gd name="T0" fmla="*/ 30 w 30"/>
                <a:gd name="T1" fmla="*/ 24 h 46"/>
                <a:gd name="T2" fmla="*/ 30 w 30"/>
                <a:gd name="T3" fmla="*/ 32 h 46"/>
                <a:gd name="T4" fmla="*/ 28 w 30"/>
                <a:gd name="T5" fmla="*/ 40 h 46"/>
                <a:gd name="T6" fmla="*/ 22 w 30"/>
                <a:gd name="T7" fmla="*/ 44 h 46"/>
                <a:gd name="T8" fmla="*/ 16 w 30"/>
                <a:gd name="T9" fmla="*/ 46 h 46"/>
                <a:gd name="T10" fmla="*/ 8 w 30"/>
                <a:gd name="T11" fmla="*/ 44 h 46"/>
                <a:gd name="T12" fmla="*/ 4 w 30"/>
                <a:gd name="T13" fmla="*/ 40 h 46"/>
                <a:gd name="T14" fmla="*/ 2 w 30"/>
                <a:gd name="T15" fmla="*/ 34 h 46"/>
                <a:gd name="T16" fmla="*/ 0 w 30"/>
                <a:gd name="T17" fmla="*/ 24 h 46"/>
                <a:gd name="T18" fmla="*/ 2 w 30"/>
                <a:gd name="T19" fmla="*/ 14 h 46"/>
                <a:gd name="T20" fmla="*/ 4 w 30"/>
                <a:gd name="T21" fmla="*/ 8 h 46"/>
                <a:gd name="T22" fmla="*/ 8 w 30"/>
                <a:gd name="T23" fmla="*/ 2 h 46"/>
                <a:gd name="T24" fmla="*/ 16 w 30"/>
                <a:gd name="T25" fmla="*/ 0 h 46"/>
                <a:gd name="T26" fmla="*/ 22 w 30"/>
                <a:gd name="T27" fmla="*/ 2 h 46"/>
                <a:gd name="T28" fmla="*/ 28 w 30"/>
                <a:gd name="T29" fmla="*/ 6 h 46"/>
                <a:gd name="T30" fmla="*/ 30 w 30"/>
                <a:gd name="T31" fmla="*/ 14 h 46"/>
                <a:gd name="T32" fmla="*/ 30 w 30"/>
                <a:gd name="T33" fmla="*/ 24 h 46"/>
                <a:gd name="T34" fmla="*/ 24 w 30"/>
                <a:gd name="T35" fmla="*/ 24 h 46"/>
                <a:gd name="T36" fmla="*/ 24 w 30"/>
                <a:gd name="T37" fmla="*/ 18 h 46"/>
                <a:gd name="T38" fmla="*/ 24 w 30"/>
                <a:gd name="T39" fmla="*/ 14 h 46"/>
                <a:gd name="T40" fmla="*/ 22 w 30"/>
                <a:gd name="T41" fmla="*/ 10 h 46"/>
                <a:gd name="T42" fmla="*/ 20 w 30"/>
                <a:gd name="T43" fmla="*/ 8 h 46"/>
                <a:gd name="T44" fmla="*/ 18 w 30"/>
                <a:gd name="T45" fmla="*/ 6 h 46"/>
                <a:gd name="T46" fmla="*/ 16 w 30"/>
                <a:gd name="T47" fmla="*/ 6 h 46"/>
                <a:gd name="T48" fmla="*/ 12 w 30"/>
                <a:gd name="T49" fmla="*/ 8 h 46"/>
                <a:gd name="T50" fmla="*/ 8 w 30"/>
                <a:gd name="T51" fmla="*/ 10 h 46"/>
                <a:gd name="T52" fmla="*/ 6 w 30"/>
                <a:gd name="T53" fmla="*/ 16 h 46"/>
                <a:gd name="T54" fmla="*/ 6 w 30"/>
                <a:gd name="T55" fmla="*/ 24 h 46"/>
                <a:gd name="T56" fmla="*/ 6 w 30"/>
                <a:gd name="T57" fmla="*/ 32 h 46"/>
                <a:gd name="T58" fmla="*/ 8 w 30"/>
                <a:gd name="T59" fmla="*/ 38 h 46"/>
                <a:gd name="T60" fmla="*/ 12 w 30"/>
                <a:gd name="T61" fmla="*/ 40 h 46"/>
                <a:gd name="T62" fmla="*/ 16 w 30"/>
                <a:gd name="T63" fmla="*/ 42 h 46"/>
                <a:gd name="T64" fmla="*/ 18 w 30"/>
                <a:gd name="T65" fmla="*/ 40 h 46"/>
                <a:gd name="T66" fmla="*/ 22 w 30"/>
                <a:gd name="T67" fmla="*/ 38 h 46"/>
                <a:gd name="T68" fmla="*/ 22 w 30"/>
                <a:gd name="T69" fmla="*/ 36 h 46"/>
                <a:gd name="T70" fmla="*/ 24 w 30"/>
                <a:gd name="T71" fmla="*/ 32 h 46"/>
                <a:gd name="T72" fmla="*/ 24 w 30"/>
                <a:gd name="T73" fmla="*/ 28 h 46"/>
                <a:gd name="T74" fmla="*/ 24 w 30"/>
                <a:gd name="T75" fmla="*/ 24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" h="46">
                  <a:moveTo>
                    <a:pt x="30" y="24"/>
                  </a:moveTo>
                  <a:lnTo>
                    <a:pt x="30" y="24"/>
                  </a:lnTo>
                  <a:lnTo>
                    <a:pt x="30" y="32"/>
                  </a:lnTo>
                  <a:lnTo>
                    <a:pt x="28" y="40"/>
                  </a:lnTo>
                  <a:lnTo>
                    <a:pt x="22" y="44"/>
                  </a:lnTo>
                  <a:lnTo>
                    <a:pt x="16" y="46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2" y="3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2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30" y="14"/>
                  </a:lnTo>
                  <a:lnTo>
                    <a:pt x="30" y="24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8" y="38"/>
                  </a:lnTo>
                  <a:lnTo>
                    <a:pt x="12" y="40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22" y="38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4" y="28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8" name="Freeform 223"/>
            <p:cNvSpPr>
              <a:spLocks noEditPoints="1"/>
            </p:cNvSpPr>
            <p:nvPr/>
          </p:nvSpPr>
          <p:spPr bwMode="auto">
            <a:xfrm>
              <a:off x="4516" y="2138"/>
              <a:ext cx="30" cy="46"/>
            </a:xfrm>
            <a:custGeom>
              <a:avLst/>
              <a:gdLst>
                <a:gd name="T0" fmla="*/ 30 w 30"/>
                <a:gd name="T1" fmla="*/ 24 h 46"/>
                <a:gd name="T2" fmla="*/ 28 w 30"/>
                <a:gd name="T3" fmla="*/ 32 h 46"/>
                <a:gd name="T4" fmla="*/ 26 w 30"/>
                <a:gd name="T5" fmla="*/ 40 h 46"/>
                <a:gd name="T6" fmla="*/ 22 w 30"/>
                <a:gd name="T7" fmla="*/ 44 h 46"/>
                <a:gd name="T8" fmla="*/ 14 w 30"/>
                <a:gd name="T9" fmla="*/ 46 h 46"/>
                <a:gd name="T10" fmla="*/ 8 w 30"/>
                <a:gd name="T11" fmla="*/ 44 h 46"/>
                <a:gd name="T12" fmla="*/ 2 w 30"/>
                <a:gd name="T13" fmla="*/ 40 h 46"/>
                <a:gd name="T14" fmla="*/ 0 w 30"/>
                <a:gd name="T15" fmla="*/ 34 h 46"/>
                <a:gd name="T16" fmla="*/ 0 w 30"/>
                <a:gd name="T17" fmla="*/ 24 h 46"/>
                <a:gd name="T18" fmla="*/ 0 w 30"/>
                <a:gd name="T19" fmla="*/ 14 h 46"/>
                <a:gd name="T20" fmla="*/ 2 w 30"/>
                <a:gd name="T21" fmla="*/ 8 h 46"/>
                <a:gd name="T22" fmla="*/ 8 w 30"/>
                <a:gd name="T23" fmla="*/ 2 h 46"/>
                <a:gd name="T24" fmla="*/ 16 w 30"/>
                <a:gd name="T25" fmla="*/ 0 h 46"/>
                <a:gd name="T26" fmla="*/ 22 w 30"/>
                <a:gd name="T27" fmla="*/ 2 h 46"/>
                <a:gd name="T28" fmla="*/ 26 w 30"/>
                <a:gd name="T29" fmla="*/ 6 h 46"/>
                <a:gd name="T30" fmla="*/ 28 w 30"/>
                <a:gd name="T31" fmla="*/ 14 h 46"/>
                <a:gd name="T32" fmla="*/ 30 w 30"/>
                <a:gd name="T33" fmla="*/ 24 h 46"/>
                <a:gd name="T34" fmla="*/ 24 w 30"/>
                <a:gd name="T35" fmla="*/ 24 h 46"/>
                <a:gd name="T36" fmla="*/ 24 w 30"/>
                <a:gd name="T37" fmla="*/ 18 h 46"/>
                <a:gd name="T38" fmla="*/ 22 w 30"/>
                <a:gd name="T39" fmla="*/ 14 h 46"/>
                <a:gd name="T40" fmla="*/ 22 w 30"/>
                <a:gd name="T41" fmla="*/ 10 h 46"/>
                <a:gd name="T42" fmla="*/ 20 w 30"/>
                <a:gd name="T43" fmla="*/ 8 h 46"/>
                <a:gd name="T44" fmla="*/ 18 w 30"/>
                <a:gd name="T45" fmla="*/ 6 h 46"/>
                <a:gd name="T46" fmla="*/ 14 w 30"/>
                <a:gd name="T47" fmla="*/ 6 h 46"/>
                <a:gd name="T48" fmla="*/ 10 w 30"/>
                <a:gd name="T49" fmla="*/ 8 h 46"/>
                <a:gd name="T50" fmla="*/ 8 w 30"/>
                <a:gd name="T51" fmla="*/ 10 h 46"/>
                <a:gd name="T52" fmla="*/ 6 w 30"/>
                <a:gd name="T53" fmla="*/ 16 h 46"/>
                <a:gd name="T54" fmla="*/ 6 w 30"/>
                <a:gd name="T55" fmla="*/ 24 h 46"/>
                <a:gd name="T56" fmla="*/ 6 w 30"/>
                <a:gd name="T57" fmla="*/ 32 h 46"/>
                <a:gd name="T58" fmla="*/ 8 w 30"/>
                <a:gd name="T59" fmla="*/ 38 h 46"/>
                <a:gd name="T60" fmla="*/ 10 w 30"/>
                <a:gd name="T61" fmla="*/ 40 h 46"/>
                <a:gd name="T62" fmla="*/ 14 w 30"/>
                <a:gd name="T63" fmla="*/ 42 h 46"/>
                <a:gd name="T64" fmla="*/ 18 w 30"/>
                <a:gd name="T65" fmla="*/ 40 h 46"/>
                <a:gd name="T66" fmla="*/ 20 w 30"/>
                <a:gd name="T67" fmla="*/ 38 h 46"/>
                <a:gd name="T68" fmla="*/ 22 w 30"/>
                <a:gd name="T69" fmla="*/ 36 h 46"/>
                <a:gd name="T70" fmla="*/ 24 w 30"/>
                <a:gd name="T71" fmla="*/ 32 h 46"/>
                <a:gd name="T72" fmla="*/ 24 w 30"/>
                <a:gd name="T73" fmla="*/ 28 h 46"/>
                <a:gd name="T74" fmla="*/ 24 w 30"/>
                <a:gd name="T75" fmla="*/ 24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0" h="46">
                  <a:moveTo>
                    <a:pt x="30" y="24"/>
                  </a:moveTo>
                  <a:lnTo>
                    <a:pt x="30" y="24"/>
                  </a:lnTo>
                  <a:lnTo>
                    <a:pt x="28" y="32"/>
                  </a:lnTo>
                  <a:lnTo>
                    <a:pt x="26" y="40"/>
                  </a:lnTo>
                  <a:lnTo>
                    <a:pt x="22" y="44"/>
                  </a:lnTo>
                  <a:lnTo>
                    <a:pt x="14" y="46"/>
                  </a:lnTo>
                  <a:lnTo>
                    <a:pt x="8" y="44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2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6" y="6"/>
                  </a:lnTo>
                  <a:lnTo>
                    <a:pt x="28" y="14"/>
                  </a:lnTo>
                  <a:lnTo>
                    <a:pt x="30" y="24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24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8" y="38"/>
                  </a:lnTo>
                  <a:lnTo>
                    <a:pt x="10" y="40"/>
                  </a:lnTo>
                  <a:lnTo>
                    <a:pt x="14" y="42"/>
                  </a:lnTo>
                  <a:lnTo>
                    <a:pt x="18" y="40"/>
                  </a:lnTo>
                  <a:lnTo>
                    <a:pt x="20" y="38"/>
                  </a:lnTo>
                  <a:lnTo>
                    <a:pt x="22" y="36"/>
                  </a:lnTo>
                  <a:lnTo>
                    <a:pt x="24" y="32"/>
                  </a:lnTo>
                  <a:lnTo>
                    <a:pt x="24" y="28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89" name="Freeform 224"/>
            <p:cNvSpPr>
              <a:spLocks noEditPoints="1"/>
            </p:cNvSpPr>
            <p:nvPr/>
          </p:nvSpPr>
          <p:spPr bwMode="auto">
            <a:xfrm>
              <a:off x="4550" y="2138"/>
              <a:ext cx="46" cy="46"/>
            </a:xfrm>
            <a:custGeom>
              <a:avLst/>
              <a:gdLst>
                <a:gd name="T0" fmla="*/ 18 w 46"/>
                <a:gd name="T1" fmla="*/ 18 h 46"/>
                <a:gd name="T2" fmla="*/ 16 w 46"/>
                <a:gd name="T3" fmla="*/ 20 h 46"/>
                <a:gd name="T4" fmla="*/ 10 w 46"/>
                <a:gd name="T5" fmla="*/ 24 h 46"/>
                <a:gd name="T6" fmla="*/ 6 w 46"/>
                <a:gd name="T7" fmla="*/ 24 h 46"/>
                <a:gd name="T8" fmla="*/ 2 w 46"/>
                <a:gd name="T9" fmla="*/ 18 h 46"/>
                <a:gd name="T10" fmla="*/ 0 w 46"/>
                <a:gd name="T11" fmla="*/ 12 h 46"/>
                <a:gd name="T12" fmla="*/ 2 w 46"/>
                <a:gd name="T13" fmla="*/ 4 h 46"/>
                <a:gd name="T14" fmla="*/ 6 w 46"/>
                <a:gd name="T15" fmla="*/ 2 h 46"/>
                <a:gd name="T16" fmla="*/ 14 w 46"/>
                <a:gd name="T17" fmla="*/ 2 h 46"/>
                <a:gd name="T18" fmla="*/ 18 w 46"/>
                <a:gd name="T19" fmla="*/ 4 h 46"/>
                <a:gd name="T20" fmla="*/ 20 w 46"/>
                <a:gd name="T21" fmla="*/ 12 h 46"/>
                <a:gd name="T22" fmla="*/ 10 w 46"/>
                <a:gd name="T23" fmla="*/ 46 h 46"/>
                <a:gd name="T24" fmla="*/ 8 w 46"/>
                <a:gd name="T25" fmla="*/ 46 h 46"/>
                <a:gd name="T26" fmla="*/ 8 w 46"/>
                <a:gd name="T27" fmla="*/ 46 h 46"/>
                <a:gd name="T28" fmla="*/ 6 w 46"/>
                <a:gd name="T29" fmla="*/ 46 h 46"/>
                <a:gd name="T30" fmla="*/ 6 w 46"/>
                <a:gd name="T31" fmla="*/ 46 h 46"/>
                <a:gd name="T32" fmla="*/ 6 w 46"/>
                <a:gd name="T33" fmla="*/ 44 h 46"/>
                <a:gd name="T34" fmla="*/ 36 w 46"/>
                <a:gd name="T35" fmla="*/ 0 h 46"/>
                <a:gd name="T36" fmla="*/ 36 w 46"/>
                <a:gd name="T37" fmla="*/ 0 h 46"/>
                <a:gd name="T38" fmla="*/ 38 w 46"/>
                <a:gd name="T39" fmla="*/ 0 h 46"/>
                <a:gd name="T40" fmla="*/ 40 w 46"/>
                <a:gd name="T41" fmla="*/ 0 h 46"/>
                <a:gd name="T42" fmla="*/ 40 w 46"/>
                <a:gd name="T43" fmla="*/ 2 h 46"/>
                <a:gd name="T44" fmla="*/ 10 w 46"/>
                <a:gd name="T45" fmla="*/ 46 h 46"/>
                <a:gd name="T46" fmla="*/ 14 w 46"/>
                <a:gd name="T47" fmla="*/ 10 h 46"/>
                <a:gd name="T48" fmla="*/ 14 w 46"/>
                <a:gd name="T49" fmla="*/ 6 h 46"/>
                <a:gd name="T50" fmla="*/ 10 w 46"/>
                <a:gd name="T51" fmla="*/ 4 h 46"/>
                <a:gd name="T52" fmla="*/ 8 w 46"/>
                <a:gd name="T53" fmla="*/ 6 h 46"/>
                <a:gd name="T54" fmla="*/ 6 w 46"/>
                <a:gd name="T55" fmla="*/ 10 h 46"/>
                <a:gd name="T56" fmla="*/ 6 w 46"/>
                <a:gd name="T57" fmla="*/ 12 h 46"/>
                <a:gd name="T58" fmla="*/ 6 w 46"/>
                <a:gd name="T59" fmla="*/ 18 h 46"/>
                <a:gd name="T60" fmla="*/ 8 w 46"/>
                <a:gd name="T61" fmla="*/ 20 h 46"/>
                <a:gd name="T62" fmla="*/ 12 w 46"/>
                <a:gd name="T63" fmla="*/ 20 h 46"/>
                <a:gd name="T64" fmla="*/ 14 w 46"/>
                <a:gd name="T65" fmla="*/ 18 h 46"/>
                <a:gd name="T66" fmla="*/ 14 w 46"/>
                <a:gd name="T67" fmla="*/ 12 h 46"/>
                <a:gd name="T68" fmla="*/ 46 w 46"/>
                <a:gd name="T69" fmla="*/ 34 h 46"/>
                <a:gd name="T70" fmla="*/ 42 w 46"/>
                <a:gd name="T71" fmla="*/ 42 h 46"/>
                <a:gd name="T72" fmla="*/ 40 w 46"/>
                <a:gd name="T73" fmla="*/ 44 h 46"/>
                <a:gd name="T74" fmla="*/ 32 w 46"/>
                <a:gd name="T75" fmla="*/ 46 h 46"/>
                <a:gd name="T76" fmla="*/ 28 w 46"/>
                <a:gd name="T77" fmla="*/ 42 h 46"/>
                <a:gd name="T78" fmla="*/ 26 w 46"/>
                <a:gd name="T79" fmla="*/ 34 h 46"/>
                <a:gd name="T80" fmla="*/ 26 w 46"/>
                <a:gd name="T81" fmla="*/ 30 h 46"/>
                <a:gd name="T82" fmla="*/ 32 w 46"/>
                <a:gd name="T83" fmla="*/ 24 h 46"/>
                <a:gd name="T84" fmla="*/ 36 w 46"/>
                <a:gd name="T85" fmla="*/ 22 h 46"/>
                <a:gd name="T86" fmla="*/ 44 w 46"/>
                <a:gd name="T87" fmla="*/ 26 h 46"/>
                <a:gd name="T88" fmla="*/ 44 w 46"/>
                <a:gd name="T89" fmla="*/ 30 h 46"/>
                <a:gd name="T90" fmla="*/ 40 w 46"/>
                <a:gd name="T91" fmla="*/ 34 h 46"/>
                <a:gd name="T92" fmla="*/ 40 w 46"/>
                <a:gd name="T93" fmla="*/ 32 h 46"/>
                <a:gd name="T94" fmla="*/ 38 w 46"/>
                <a:gd name="T95" fmla="*/ 28 h 46"/>
                <a:gd name="T96" fmla="*/ 36 w 46"/>
                <a:gd name="T97" fmla="*/ 26 h 46"/>
                <a:gd name="T98" fmla="*/ 32 w 46"/>
                <a:gd name="T99" fmla="*/ 28 h 46"/>
                <a:gd name="T100" fmla="*/ 32 w 46"/>
                <a:gd name="T101" fmla="*/ 30 h 46"/>
                <a:gd name="T102" fmla="*/ 32 w 46"/>
                <a:gd name="T103" fmla="*/ 38 h 46"/>
                <a:gd name="T104" fmla="*/ 32 w 46"/>
                <a:gd name="T105" fmla="*/ 40 h 46"/>
                <a:gd name="T106" fmla="*/ 36 w 46"/>
                <a:gd name="T107" fmla="*/ 42 h 46"/>
                <a:gd name="T108" fmla="*/ 38 w 46"/>
                <a:gd name="T109" fmla="*/ 42 h 46"/>
                <a:gd name="T110" fmla="*/ 40 w 46"/>
                <a:gd name="T111" fmla="*/ 38 h 46"/>
                <a:gd name="T112" fmla="*/ 40 w 46"/>
                <a:gd name="T113" fmla="*/ 34 h 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" h="46">
                  <a:moveTo>
                    <a:pt x="20" y="12"/>
                  </a:moveTo>
                  <a:lnTo>
                    <a:pt x="20" y="12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0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20" y="12"/>
                  </a:lnTo>
                  <a:close/>
                  <a:moveTo>
                    <a:pt x="10" y="46"/>
                  </a:move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4" y="46"/>
                  </a:lnTo>
                  <a:lnTo>
                    <a:pt x="6" y="44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10" y="46"/>
                  </a:lnTo>
                  <a:close/>
                  <a:moveTo>
                    <a:pt x="14" y="12"/>
                  </a:moveTo>
                  <a:lnTo>
                    <a:pt x="14" y="12"/>
                  </a:lnTo>
                  <a:lnTo>
                    <a:pt x="14" y="10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14" y="16"/>
                  </a:lnTo>
                  <a:lnTo>
                    <a:pt x="14" y="12"/>
                  </a:lnTo>
                  <a:close/>
                  <a:moveTo>
                    <a:pt x="46" y="34"/>
                  </a:moveTo>
                  <a:lnTo>
                    <a:pt x="46" y="34"/>
                  </a:lnTo>
                  <a:lnTo>
                    <a:pt x="44" y="38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6" y="46"/>
                  </a:lnTo>
                  <a:lnTo>
                    <a:pt x="32" y="46"/>
                  </a:lnTo>
                  <a:lnTo>
                    <a:pt x="28" y="42"/>
                  </a:lnTo>
                  <a:lnTo>
                    <a:pt x="26" y="40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32" y="24"/>
                  </a:lnTo>
                  <a:lnTo>
                    <a:pt x="36" y="22"/>
                  </a:lnTo>
                  <a:lnTo>
                    <a:pt x="40" y="24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6" y="34"/>
                  </a:lnTo>
                  <a:close/>
                  <a:moveTo>
                    <a:pt x="40" y="34"/>
                  </a:moveTo>
                  <a:lnTo>
                    <a:pt x="40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38" y="28"/>
                  </a:lnTo>
                  <a:lnTo>
                    <a:pt x="36" y="26"/>
                  </a:lnTo>
                  <a:lnTo>
                    <a:pt x="34" y="28"/>
                  </a:lnTo>
                  <a:lnTo>
                    <a:pt x="32" y="28"/>
                  </a:lnTo>
                  <a:lnTo>
                    <a:pt x="32" y="30"/>
                  </a:lnTo>
                  <a:lnTo>
                    <a:pt x="32" y="34"/>
                  </a:lnTo>
                  <a:lnTo>
                    <a:pt x="32" y="38"/>
                  </a:lnTo>
                  <a:lnTo>
                    <a:pt x="32" y="40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38" y="42"/>
                  </a:lnTo>
                  <a:lnTo>
                    <a:pt x="40" y="40"/>
                  </a:lnTo>
                  <a:lnTo>
                    <a:pt x="40" y="38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90" name="Freeform 225"/>
            <p:cNvSpPr>
              <a:spLocks/>
            </p:cNvSpPr>
            <p:nvPr/>
          </p:nvSpPr>
          <p:spPr bwMode="auto">
            <a:xfrm>
              <a:off x="2768" y="2140"/>
              <a:ext cx="26" cy="44"/>
            </a:xfrm>
            <a:custGeom>
              <a:avLst/>
              <a:gdLst>
                <a:gd name="T0" fmla="*/ 26 w 26"/>
                <a:gd name="T1" fmla="*/ 40 h 44"/>
                <a:gd name="T2" fmla="*/ 26 w 26"/>
                <a:gd name="T3" fmla="*/ 42 h 44"/>
                <a:gd name="T4" fmla="*/ 26 w 26"/>
                <a:gd name="T5" fmla="*/ 42 h 44"/>
                <a:gd name="T6" fmla="*/ 26 w 26"/>
                <a:gd name="T7" fmla="*/ 44 h 44"/>
                <a:gd name="T8" fmla="*/ 2 w 26"/>
                <a:gd name="T9" fmla="*/ 44 h 44"/>
                <a:gd name="T10" fmla="*/ 2 w 26"/>
                <a:gd name="T11" fmla="*/ 44 h 44"/>
                <a:gd name="T12" fmla="*/ 2 w 26"/>
                <a:gd name="T13" fmla="*/ 42 h 44"/>
                <a:gd name="T14" fmla="*/ 0 w 26"/>
                <a:gd name="T15" fmla="*/ 42 h 44"/>
                <a:gd name="T16" fmla="*/ 0 w 26"/>
                <a:gd name="T17" fmla="*/ 40 h 44"/>
                <a:gd name="T18" fmla="*/ 0 w 26"/>
                <a:gd name="T19" fmla="*/ 40 h 44"/>
                <a:gd name="T20" fmla="*/ 2 w 26"/>
                <a:gd name="T21" fmla="*/ 40 h 44"/>
                <a:gd name="T22" fmla="*/ 2 w 26"/>
                <a:gd name="T23" fmla="*/ 38 h 44"/>
                <a:gd name="T24" fmla="*/ 2 w 26"/>
                <a:gd name="T25" fmla="*/ 38 h 44"/>
                <a:gd name="T26" fmla="*/ 12 w 26"/>
                <a:gd name="T27" fmla="*/ 6 h 44"/>
                <a:gd name="T28" fmla="*/ 2 w 26"/>
                <a:gd name="T29" fmla="*/ 10 h 44"/>
                <a:gd name="T30" fmla="*/ 2 w 26"/>
                <a:gd name="T31" fmla="*/ 10 h 44"/>
                <a:gd name="T32" fmla="*/ 0 w 26"/>
                <a:gd name="T33" fmla="*/ 10 h 44"/>
                <a:gd name="T34" fmla="*/ 0 w 26"/>
                <a:gd name="T35" fmla="*/ 10 h 44"/>
                <a:gd name="T36" fmla="*/ 0 w 26"/>
                <a:gd name="T37" fmla="*/ 8 h 44"/>
                <a:gd name="T38" fmla="*/ 0 w 26"/>
                <a:gd name="T39" fmla="*/ 8 h 44"/>
                <a:gd name="T40" fmla="*/ 0 w 26"/>
                <a:gd name="T41" fmla="*/ 8 h 44"/>
                <a:gd name="T42" fmla="*/ 2 w 26"/>
                <a:gd name="T43" fmla="*/ 6 h 44"/>
                <a:gd name="T44" fmla="*/ 12 w 26"/>
                <a:gd name="T45" fmla="*/ 0 h 44"/>
                <a:gd name="T46" fmla="*/ 12 w 26"/>
                <a:gd name="T47" fmla="*/ 0 h 44"/>
                <a:gd name="T48" fmla="*/ 12 w 26"/>
                <a:gd name="T49" fmla="*/ 0 h 44"/>
                <a:gd name="T50" fmla="*/ 14 w 26"/>
                <a:gd name="T51" fmla="*/ 0 h 44"/>
                <a:gd name="T52" fmla="*/ 14 w 26"/>
                <a:gd name="T53" fmla="*/ 0 h 44"/>
                <a:gd name="T54" fmla="*/ 16 w 26"/>
                <a:gd name="T55" fmla="*/ 0 h 44"/>
                <a:gd name="T56" fmla="*/ 16 w 26"/>
                <a:gd name="T57" fmla="*/ 0 h 44"/>
                <a:gd name="T58" fmla="*/ 16 w 26"/>
                <a:gd name="T59" fmla="*/ 0 h 44"/>
                <a:gd name="T60" fmla="*/ 16 w 26"/>
                <a:gd name="T61" fmla="*/ 0 h 44"/>
                <a:gd name="T62" fmla="*/ 24 w 26"/>
                <a:gd name="T63" fmla="*/ 38 h 44"/>
                <a:gd name="T64" fmla="*/ 26 w 26"/>
                <a:gd name="T65" fmla="*/ 38 h 44"/>
                <a:gd name="T66" fmla="*/ 26 w 26"/>
                <a:gd name="T67" fmla="*/ 40 h 44"/>
                <a:gd name="T68" fmla="*/ 26 w 26"/>
                <a:gd name="T69" fmla="*/ 40 h 44"/>
                <a:gd name="T70" fmla="*/ 26 w 26"/>
                <a:gd name="T71" fmla="*/ 40 h 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" h="44">
                  <a:moveTo>
                    <a:pt x="26" y="40"/>
                  </a:moveTo>
                  <a:lnTo>
                    <a:pt x="26" y="40"/>
                  </a:lnTo>
                  <a:lnTo>
                    <a:pt x="26" y="42"/>
                  </a:lnTo>
                  <a:lnTo>
                    <a:pt x="26" y="44"/>
                  </a:lnTo>
                  <a:lnTo>
                    <a:pt x="24" y="44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2" y="38"/>
                  </a:lnTo>
                  <a:lnTo>
                    <a:pt x="12" y="38"/>
                  </a:lnTo>
                  <a:lnTo>
                    <a:pt x="1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6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38"/>
                  </a:lnTo>
                  <a:lnTo>
                    <a:pt x="24" y="38"/>
                  </a:lnTo>
                  <a:lnTo>
                    <a:pt x="26" y="38"/>
                  </a:lnTo>
                  <a:lnTo>
                    <a:pt x="2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91" name="Freeform 226"/>
            <p:cNvSpPr>
              <a:spLocks noEditPoints="1"/>
            </p:cNvSpPr>
            <p:nvPr/>
          </p:nvSpPr>
          <p:spPr bwMode="auto">
            <a:xfrm>
              <a:off x="2804" y="2152"/>
              <a:ext cx="8" cy="32"/>
            </a:xfrm>
            <a:custGeom>
              <a:avLst/>
              <a:gdLst>
                <a:gd name="T0" fmla="*/ 8 w 8"/>
                <a:gd name="T1" fmla="*/ 4 h 32"/>
                <a:gd name="T2" fmla="*/ 6 w 8"/>
                <a:gd name="T3" fmla="*/ 6 h 32"/>
                <a:gd name="T4" fmla="*/ 6 w 8"/>
                <a:gd name="T5" fmla="*/ 8 h 32"/>
                <a:gd name="T6" fmla="*/ 6 w 8"/>
                <a:gd name="T7" fmla="*/ 8 h 32"/>
                <a:gd name="T8" fmla="*/ 4 w 8"/>
                <a:gd name="T9" fmla="*/ 8 h 32"/>
                <a:gd name="T10" fmla="*/ 2 w 8"/>
                <a:gd name="T11" fmla="*/ 8 h 32"/>
                <a:gd name="T12" fmla="*/ 0 w 8"/>
                <a:gd name="T13" fmla="*/ 8 h 32"/>
                <a:gd name="T14" fmla="*/ 0 w 8"/>
                <a:gd name="T15" fmla="*/ 6 h 32"/>
                <a:gd name="T16" fmla="*/ 0 w 8"/>
                <a:gd name="T17" fmla="*/ 4 h 32"/>
                <a:gd name="T18" fmla="*/ 0 w 8"/>
                <a:gd name="T19" fmla="*/ 2 h 32"/>
                <a:gd name="T20" fmla="*/ 0 w 8"/>
                <a:gd name="T21" fmla="*/ 2 h 32"/>
                <a:gd name="T22" fmla="*/ 2 w 8"/>
                <a:gd name="T23" fmla="*/ 0 h 32"/>
                <a:gd name="T24" fmla="*/ 4 w 8"/>
                <a:gd name="T25" fmla="*/ 0 h 32"/>
                <a:gd name="T26" fmla="*/ 6 w 8"/>
                <a:gd name="T27" fmla="*/ 0 h 32"/>
                <a:gd name="T28" fmla="*/ 6 w 8"/>
                <a:gd name="T29" fmla="*/ 2 h 32"/>
                <a:gd name="T30" fmla="*/ 6 w 8"/>
                <a:gd name="T31" fmla="*/ 2 h 32"/>
                <a:gd name="T32" fmla="*/ 8 w 8"/>
                <a:gd name="T33" fmla="*/ 4 h 32"/>
                <a:gd name="T34" fmla="*/ 8 w 8"/>
                <a:gd name="T35" fmla="*/ 28 h 32"/>
                <a:gd name="T36" fmla="*/ 6 w 8"/>
                <a:gd name="T37" fmla="*/ 30 h 32"/>
                <a:gd name="T38" fmla="*/ 6 w 8"/>
                <a:gd name="T39" fmla="*/ 30 h 32"/>
                <a:gd name="T40" fmla="*/ 6 w 8"/>
                <a:gd name="T41" fmla="*/ 32 h 32"/>
                <a:gd name="T42" fmla="*/ 4 w 8"/>
                <a:gd name="T43" fmla="*/ 32 h 32"/>
                <a:gd name="T44" fmla="*/ 2 w 8"/>
                <a:gd name="T45" fmla="*/ 32 h 32"/>
                <a:gd name="T46" fmla="*/ 0 w 8"/>
                <a:gd name="T47" fmla="*/ 30 h 32"/>
                <a:gd name="T48" fmla="*/ 0 w 8"/>
                <a:gd name="T49" fmla="*/ 30 h 32"/>
                <a:gd name="T50" fmla="*/ 0 w 8"/>
                <a:gd name="T51" fmla="*/ 28 h 32"/>
                <a:gd name="T52" fmla="*/ 0 w 8"/>
                <a:gd name="T53" fmla="*/ 26 h 32"/>
                <a:gd name="T54" fmla="*/ 0 w 8"/>
                <a:gd name="T55" fmla="*/ 24 h 32"/>
                <a:gd name="T56" fmla="*/ 2 w 8"/>
                <a:gd name="T57" fmla="*/ 24 h 32"/>
                <a:gd name="T58" fmla="*/ 4 w 8"/>
                <a:gd name="T59" fmla="*/ 24 h 32"/>
                <a:gd name="T60" fmla="*/ 6 w 8"/>
                <a:gd name="T61" fmla="*/ 24 h 32"/>
                <a:gd name="T62" fmla="*/ 6 w 8"/>
                <a:gd name="T63" fmla="*/ 24 h 32"/>
                <a:gd name="T64" fmla="*/ 6 w 8"/>
                <a:gd name="T65" fmla="*/ 26 h 32"/>
                <a:gd name="T66" fmla="*/ 8 w 8"/>
                <a:gd name="T67" fmla="*/ 28 h 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" h="32">
                  <a:moveTo>
                    <a:pt x="8" y="4"/>
                  </a:moveTo>
                  <a:lnTo>
                    <a:pt x="8" y="4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4"/>
                  </a:lnTo>
                  <a:close/>
                  <a:moveTo>
                    <a:pt x="8" y="28"/>
                  </a:moveTo>
                  <a:lnTo>
                    <a:pt x="8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92" name="Freeform 227"/>
            <p:cNvSpPr>
              <a:spLocks/>
            </p:cNvSpPr>
            <p:nvPr/>
          </p:nvSpPr>
          <p:spPr bwMode="auto">
            <a:xfrm>
              <a:off x="2820" y="2138"/>
              <a:ext cx="28" cy="46"/>
            </a:xfrm>
            <a:custGeom>
              <a:avLst/>
              <a:gdLst>
                <a:gd name="T0" fmla="*/ 28 w 28"/>
                <a:gd name="T1" fmla="*/ 42 h 46"/>
                <a:gd name="T2" fmla="*/ 28 w 28"/>
                <a:gd name="T3" fmla="*/ 44 h 46"/>
                <a:gd name="T4" fmla="*/ 28 w 28"/>
                <a:gd name="T5" fmla="*/ 44 h 46"/>
                <a:gd name="T6" fmla="*/ 26 w 28"/>
                <a:gd name="T7" fmla="*/ 46 h 46"/>
                <a:gd name="T8" fmla="*/ 2 w 28"/>
                <a:gd name="T9" fmla="*/ 46 h 46"/>
                <a:gd name="T10" fmla="*/ 2 w 28"/>
                <a:gd name="T11" fmla="*/ 46 h 46"/>
                <a:gd name="T12" fmla="*/ 0 w 28"/>
                <a:gd name="T13" fmla="*/ 44 h 46"/>
                <a:gd name="T14" fmla="*/ 0 w 28"/>
                <a:gd name="T15" fmla="*/ 44 h 46"/>
                <a:gd name="T16" fmla="*/ 0 w 28"/>
                <a:gd name="T17" fmla="*/ 42 h 46"/>
                <a:gd name="T18" fmla="*/ 0 w 28"/>
                <a:gd name="T19" fmla="*/ 42 h 46"/>
                <a:gd name="T20" fmla="*/ 0 w 28"/>
                <a:gd name="T21" fmla="*/ 40 h 46"/>
                <a:gd name="T22" fmla="*/ 0 w 28"/>
                <a:gd name="T23" fmla="*/ 40 h 46"/>
                <a:gd name="T24" fmla="*/ 2 w 28"/>
                <a:gd name="T25" fmla="*/ 40 h 46"/>
                <a:gd name="T26" fmla="*/ 10 w 28"/>
                <a:gd name="T27" fmla="*/ 30 h 46"/>
                <a:gd name="T28" fmla="*/ 16 w 28"/>
                <a:gd name="T29" fmla="*/ 24 h 46"/>
                <a:gd name="T30" fmla="*/ 18 w 28"/>
                <a:gd name="T31" fmla="*/ 20 h 46"/>
                <a:gd name="T32" fmla="*/ 20 w 28"/>
                <a:gd name="T33" fmla="*/ 16 h 46"/>
                <a:gd name="T34" fmla="*/ 20 w 28"/>
                <a:gd name="T35" fmla="*/ 14 h 46"/>
                <a:gd name="T36" fmla="*/ 18 w 28"/>
                <a:gd name="T37" fmla="*/ 10 h 46"/>
                <a:gd name="T38" fmla="*/ 18 w 28"/>
                <a:gd name="T39" fmla="*/ 8 h 46"/>
                <a:gd name="T40" fmla="*/ 16 w 28"/>
                <a:gd name="T41" fmla="*/ 6 h 46"/>
                <a:gd name="T42" fmla="*/ 12 w 28"/>
                <a:gd name="T43" fmla="*/ 6 h 46"/>
                <a:gd name="T44" fmla="*/ 8 w 28"/>
                <a:gd name="T45" fmla="*/ 6 h 46"/>
                <a:gd name="T46" fmla="*/ 6 w 28"/>
                <a:gd name="T47" fmla="*/ 8 h 46"/>
                <a:gd name="T48" fmla="*/ 4 w 28"/>
                <a:gd name="T49" fmla="*/ 10 h 46"/>
                <a:gd name="T50" fmla="*/ 2 w 28"/>
                <a:gd name="T51" fmla="*/ 10 h 46"/>
                <a:gd name="T52" fmla="*/ 2 w 28"/>
                <a:gd name="T53" fmla="*/ 10 h 46"/>
                <a:gd name="T54" fmla="*/ 2 w 28"/>
                <a:gd name="T55" fmla="*/ 10 h 46"/>
                <a:gd name="T56" fmla="*/ 0 w 28"/>
                <a:gd name="T57" fmla="*/ 8 h 46"/>
                <a:gd name="T58" fmla="*/ 0 w 28"/>
                <a:gd name="T59" fmla="*/ 8 h 46"/>
                <a:gd name="T60" fmla="*/ 0 w 28"/>
                <a:gd name="T61" fmla="*/ 6 h 46"/>
                <a:gd name="T62" fmla="*/ 2 w 28"/>
                <a:gd name="T63" fmla="*/ 6 h 46"/>
                <a:gd name="T64" fmla="*/ 2 w 28"/>
                <a:gd name="T65" fmla="*/ 6 h 46"/>
                <a:gd name="T66" fmla="*/ 2 w 28"/>
                <a:gd name="T67" fmla="*/ 4 h 46"/>
                <a:gd name="T68" fmla="*/ 4 w 28"/>
                <a:gd name="T69" fmla="*/ 4 h 46"/>
                <a:gd name="T70" fmla="*/ 6 w 28"/>
                <a:gd name="T71" fmla="*/ 2 h 46"/>
                <a:gd name="T72" fmla="*/ 8 w 28"/>
                <a:gd name="T73" fmla="*/ 2 h 46"/>
                <a:gd name="T74" fmla="*/ 12 w 28"/>
                <a:gd name="T75" fmla="*/ 0 h 46"/>
                <a:gd name="T76" fmla="*/ 18 w 28"/>
                <a:gd name="T77" fmla="*/ 2 h 46"/>
                <a:gd name="T78" fmla="*/ 22 w 28"/>
                <a:gd name="T79" fmla="*/ 4 h 46"/>
                <a:gd name="T80" fmla="*/ 24 w 28"/>
                <a:gd name="T81" fmla="*/ 8 h 46"/>
                <a:gd name="T82" fmla="*/ 26 w 28"/>
                <a:gd name="T83" fmla="*/ 12 h 46"/>
                <a:gd name="T84" fmla="*/ 26 w 28"/>
                <a:gd name="T85" fmla="*/ 16 h 46"/>
                <a:gd name="T86" fmla="*/ 24 w 28"/>
                <a:gd name="T87" fmla="*/ 20 h 46"/>
                <a:gd name="T88" fmla="*/ 20 w 28"/>
                <a:gd name="T89" fmla="*/ 26 h 46"/>
                <a:gd name="T90" fmla="*/ 8 w 28"/>
                <a:gd name="T91" fmla="*/ 40 h 46"/>
                <a:gd name="T92" fmla="*/ 26 w 28"/>
                <a:gd name="T93" fmla="*/ 40 h 46"/>
                <a:gd name="T94" fmla="*/ 26 w 28"/>
                <a:gd name="T95" fmla="*/ 40 h 46"/>
                <a:gd name="T96" fmla="*/ 28 w 28"/>
                <a:gd name="T97" fmla="*/ 40 h 46"/>
                <a:gd name="T98" fmla="*/ 28 w 28"/>
                <a:gd name="T99" fmla="*/ 42 h 46"/>
                <a:gd name="T100" fmla="*/ 28 w 28"/>
                <a:gd name="T101" fmla="*/ 42 h 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8" h="46">
                  <a:moveTo>
                    <a:pt x="28" y="42"/>
                  </a:moveTo>
                  <a:lnTo>
                    <a:pt x="28" y="42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10" y="30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6"/>
                  </a:lnTo>
                  <a:lnTo>
                    <a:pt x="14" y="34"/>
                  </a:lnTo>
                  <a:lnTo>
                    <a:pt x="8" y="40"/>
                  </a:lnTo>
                  <a:lnTo>
                    <a:pt x="26" y="40"/>
                  </a:lnTo>
                  <a:lnTo>
                    <a:pt x="28" y="40"/>
                  </a:lnTo>
                  <a:lnTo>
                    <a:pt x="28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93" name="Freeform 228"/>
            <p:cNvSpPr>
              <a:spLocks/>
            </p:cNvSpPr>
            <p:nvPr/>
          </p:nvSpPr>
          <p:spPr bwMode="auto">
            <a:xfrm>
              <a:off x="2854" y="2138"/>
              <a:ext cx="28" cy="46"/>
            </a:xfrm>
            <a:custGeom>
              <a:avLst/>
              <a:gdLst>
                <a:gd name="T0" fmla="*/ 28 w 28"/>
                <a:gd name="T1" fmla="*/ 38 h 46"/>
                <a:gd name="T2" fmla="*/ 24 w 28"/>
                <a:gd name="T3" fmla="*/ 42 h 46"/>
                <a:gd name="T4" fmla="*/ 12 w 28"/>
                <a:gd name="T5" fmla="*/ 46 h 46"/>
                <a:gd name="T6" fmla="*/ 8 w 28"/>
                <a:gd name="T7" fmla="*/ 46 h 46"/>
                <a:gd name="T8" fmla="*/ 2 w 28"/>
                <a:gd name="T9" fmla="*/ 44 h 46"/>
                <a:gd name="T10" fmla="*/ 2 w 28"/>
                <a:gd name="T11" fmla="*/ 42 h 46"/>
                <a:gd name="T12" fmla="*/ 0 w 28"/>
                <a:gd name="T13" fmla="*/ 42 h 46"/>
                <a:gd name="T14" fmla="*/ 0 w 28"/>
                <a:gd name="T15" fmla="*/ 42 h 46"/>
                <a:gd name="T16" fmla="*/ 0 w 28"/>
                <a:gd name="T17" fmla="*/ 38 h 46"/>
                <a:gd name="T18" fmla="*/ 2 w 28"/>
                <a:gd name="T19" fmla="*/ 38 h 46"/>
                <a:gd name="T20" fmla="*/ 6 w 28"/>
                <a:gd name="T21" fmla="*/ 40 h 46"/>
                <a:gd name="T22" fmla="*/ 8 w 28"/>
                <a:gd name="T23" fmla="*/ 40 h 46"/>
                <a:gd name="T24" fmla="*/ 16 w 28"/>
                <a:gd name="T25" fmla="*/ 40 h 46"/>
                <a:gd name="T26" fmla="*/ 20 w 28"/>
                <a:gd name="T27" fmla="*/ 38 h 46"/>
                <a:gd name="T28" fmla="*/ 22 w 28"/>
                <a:gd name="T29" fmla="*/ 34 h 46"/>
                <a:gd name="T30" fmla="*/ 22 w 28"/>
                <a:gd name="T31" fmla="*/ 30 h 46"/>
                <a:gd name="T32" fmla="*/ 16 w 28"/>
                <a:gd name="T33" fmla="*/ 26 h 46"/>
                <a:gd name="T34" fmla="*/ 6 w 28"/>
                <a:gd name="T35" fmla="*/ 26 h 46"/>
                <a:gd name="T36" fmla="*/ 6 w 28"/>
                <a:gd name="T37" fmla="*/ 26 h 46"/>
                <a:gd name="T38" fmla="*/ 6 w 28"/>
                <a:gd name="T39" fmla="*/ 24 h 46"/>
                <a:gd name="T40" fmla="*/ 6 w 28"/>
                <a:gd name="T41" fmla="*/ 22 h 46"/>
                <a:gd name="T42" fmla="*/ 6 w 28"/>
                <a:gd name="T43" fmla="*/ 22 h 46"/>
                <a:gd name="T44" fmla="*/ 6 w 28"/>
                <a:gd name="T45" fmla="*/ 20 h 46"/>
                <a:gd name="T46" fmla="*/ 10 w 28"/>
                <a:gd name="T47" fmla="*/ 20 h 46"/>
                <a:gd name="T48" fmla="*/ 18 w 28"/>
                <a:gd name="T49" fmla="*/ 18 h 46"/>
                <a:gd name="T50" fmla="*/ 20 w 28"/>
                <a:gd name="T51" fmla="*/ 16 h 46"/>
                <a:gd name="T52" fmla="*/ 20 w 28"/>
                <a:gd name="T53" fmla="*/ 10 h 46"/>
                <a:gd name="T54" fmla="*/ 18 w 28"/>
                <a:gd name="T55" fmla="*/ 8 h 46"/>
                <a:gd name="T56" fmla="*/ 12 w 28"/>
                <a:gd name="T57" fmla="*/ 6 h 46"/>
                <a:gd name="T58" fmla="*/ 10 w 28"/>
                <a:gd name="T59" fmla="*/ 6 h 46"/>
                <a:gd name="T60" fmla="*/ 4 w 28"/>
                <a:gd name="T61" fmla="*/ 8 h 46"/>
                <a:gd name="T62" fmla="*/ 2 w 28"/>
                <a:gd name="T63" fmla="*/ 10 h 46"/>
                <a:gd name="T64" fmla="*/ 2 w 28"/>
                <a:gd name="T65" fmla="*/ 10 h 46"/>
                <a:gd name="T66" fmla="*/ 2 w 28"/>
                <a:gd name="T67" fmla="*/ 8 h 46"/>
                <a:gd name="T68" fmla="*/ 2 w 28"/>
                <a:gd name="T69" fmla="*/ 6 h 46"/>
                <a:gd name="T70" fmla="*/ 2 w 28"/>
                <a:gd name="T71" fmla="*/ 6 h 46"/>
                <a:gd name="T72" fmla="*/ 2 w 28"/>
                <a:gd name="T73" fmla="*/ 4 h 46"/>
                <a:gd name="T74" fmla="*/ 4 w 28"/>
                <a:gd name="T75" fmla="*/ 4 h 46"/>
                <a:gd name="T76" fmla="*/ 10 w 28"/>
                <a:gd name="T77" fmla="*/ 2 h 46"/>
                <a:gd name="T78" fmla="*/ 14 w 28"/>
                <a:gd name="T79" fmla="*/ 0 h 46"/>
                <a:gd name="T80" fmla="*/ 22 w 28"/>
                <a:gd name="T81" fmla="*/ 4 h 46"/>
                <a:gd name="T82" fmla="*/ 26 w 28"/>
                <a:gd name="T83" fmla="*/ 8 h 46"/>
                <a:gd name="T84" fmla="*/ 26 w 28"/>
                <a:gd name="T85" fmla="*/ 16 h 46"/>
                <a:gd name="T86" fmla="*/ 24 w 28"/>
                <a:gd name="T87" fmla="*/ 18 h 46"/>
                <a:gd name="T88" fmla="*/ 18 w 28"/>
                <a:gd name="T89" fmla="*/ 22 h 46"/>
                <a:gd name="T90" fmla="*/ 22 w 28"/>
                <a:gd name="T91" fmla="*/ 24 h 46"/>
                <a:gd name="T92" fmla="*/ 26 w 28"/>
                <a:gd name="T93" fmla="*/ 26 h 46"/>
                <a:gd name="T94" fmla="*/ 28 w 28"/>
                <a:gd name="T95" fmla="*/ 32 h 4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8" h="46">
                  <a:moveTo>
                    <a:pt x="28" y="32"/>
                  </a:moveTo>
                  <a:lnTo>
                    <a:pt x="28" y="32"/>
                  </a:lnTo>
                  <a:lnTo>
                    <a:pt x="28" y="38"/>
                  </a:lnTo>
                  <a:lnTo>
                    <a:pt x="24" y="42"/>
                  </a:lnTo>
                  <a:lnTo>
                    <a:pt x="20" y="46"/>
                  </a:lnTo>
                  <a:lnTo>
                    <a:pt x="12" y="46"/>
                  </a:lnTo>
                  <a:lnTo>
                    <a:pt x="8" y="46"/>
                  </a:lnTo>
                  <a:lnTo>
                    <a:pt x="6" y="44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6" y="40"/>
                  </a:lnTo>
                  <a:lnTo>
                    <a:pt x="20" y="38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30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6" y="22"/>
                  </a:lnTo>
                  <a:lnTo>
                    <a:pt x="6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6" y="26"/>
                  </a:lnTo>
                  <a:lnTo>
                    <a:pt x="28" y="28"/>
                  </a:lnTo>
                  <a:lnTo>
                    <a:pt x="2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94" name="Freeform 229"/>
            <p:cNvSpPr>
              <a:spLocks noEditPoints="1"/>
            </p:cNvSpPr>
            <p:nvPr/>
          </p:nvSpPr>
          <p:spPr bwMode="auto">
            <a:xfrm>
              <a:off x="2908" y="2140"/>
              <a:ext cx="26" cy="44"/>
            </a:xfrm>
            <a:custGeom>
              <a:avLst/>
              <a:gdLst>
                <a:gd name="T0" fmla="*/ 26 w 26"/>
                <a:gd name="T1" fmla="*/ 12 h 44"/>
                <a:gd name="T2" fmla="*/ 26 w 26"/>
                <a:gd name="T3" fmla="*/ 18 h 44"/>
                <a:gd name="T4" fmla="*/ 22 w 26"/>
                <a:gd name="T5" fmla="*/ 22 h 44"/>
                <a:gd name="T6" fmla="*/ 18 w 26"/>
                <a:gd name="T7" fmla="*/ 26 h 44"/>
                <a:gd name="T8" fmla="*/ 6 w 26"/>
                <a:gd name="T9" fmla="*/ 26 h 44"/>
                <a:gd name="T10" fmla="*/ 6 w 26"/>
                <a:gd name="T11" fmla="*/ 42 h 44"/>
                <a:gd name="T12" fmla="*/ 6 w 26"/>
                <a:gd name="T13" fmla="*/ 42 h 44"/>
                <a:gd name="T14" fmla="*/ 4 w 26"/>
                <a:gd name="T15" fmla="*/ 44 h 44"/>
                <a:gd name="T16" fmla="*/ 4 w 26"/>
                <a:gd name="T17" fmla="*/ 44 h 44"/>
                <a:gd name="T18" fmla="*/ 2 w 26"/>
                <a:gd name="T19" fmla="*/ 44 h 44"/>
                <a:gd name="T20" fmla="*/ 2 w 26"/>
                <a:gd name="T21" fmla="*/ 44 h 44"/>
                <a:gd name="T22" fmla="*/ 0 w 26"/>
                <a:gd name="T23" fmla="*/ 44 h 44"/>
                <a:gd name="T24" fmla="*/ 0 w 26"/>
                <a:gd name="T25" fmla="*/ 42 h 44"/>
                <a:gd name="T26" fmla="*/ 0 w 26"/>
                <a:gd name="T27" fmla="*/ 2 h 44"/>
                <a:gd name="T28" fmla="*/ 0 w 26"/>
                <a:gd name="T29" fmla="*/ 0 h 44"/>
                <a:gd name="T30" fmla="*/ 2 w 26"/>
                <a:gd name="T31" fmla="*/ 0 h 44"/>
                <a:gd name="T32" fmla="*/ 12 w 26"/>
                <a:gd name="T33" fmla="*/ 0 h 44"/>
                <a:gd name="T34" fmla="*/ 14 w 26"/>
                <a:gd name="T35" fmla="*/ 0 h 44"/>
                <a:gd name="T36" fmla="*/ 18 w 26"/>
                <a:gd name="T37" fmla="*/ 0 h 44"/>
                <a:gd name="T38" fmla="*/ 20 w 26"/>
                <a:gd name="T39" fmla="*/ 2 h 44"/>
                <a:gd name="T40" fmla="*/ 24 w 26"/>
                <a:gd name="T41" fmla="*/ 4 h 44"/>
                <a:gd name="T42" fmla="*/ 26 w 26"/>
                <a:gd name="T43" fmla="*/ 8 h 44"/>
                <a:gd name="T44" fmla="*/ 26 w 26"/>
                <a:gd name="T45" fmla="*/ 12 h 44"/>
                <a:gd name="T46" fmla="*/ 20 w 26"/>
                <a:gd name="T47" fmla="*/ 12 h 44"/>
                <a:gd name="T48" fmla="*/ 20 w 26"/>
                <a:gd name="T49" fmla="*/ 8 h 44"/>
                <a:gd name="T50" fmla="*/ 16 w 26"/>
                <a:gd name="T51" fmla="*/ 6 h 44"/>
                <a:gd name="T52" fmla="*/ 14 w 26"/>
                <a:gd name="T53" fmla="*/ 4 h 44"/>
                <a:gd name="T54" fmla="*/ 6 w 26"/>
                <a:gd name="T55" fmla="*/ 4 h 44"/>
                <a:gd name="T56" fmla="*/ 10 w 26"/>
                <a:gd name="T57" fmla="*/ 22 h 44"/>
                <a:gd name="T58" fmla="*/ 16 w 26"/>
                <a:gd name="T59" fmla="*/ 22 h 44"/>
                <a:gd name="T60" fmla="*/ 18 w 26"/>
                <a:gd name="T61" fmla="*/ 20 h 44"/>
                <a:gd name="T62" fmla="*/ 20 w 26"/>
                <a:gd name="T63" fmla="*/ 16 h 44"/>
                <a:gd name="T64" fmla="*/ 20 w 26"/>
                <a:gd name="T65" fmla="*/ 12 h 4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6" h="44">
                  <a:moveTo>
                    <a:pt x="26" y="12"/>
                  </a:moveTo>
                  <a:lnTo>
                    <a:pt x="26" y="12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close/>
                  <a:moveTo>
                    <a:pt x="20" y="12"/>
                  </a:moveTo>
                  <a:lnTo>
                    <a:pt x="20" y="12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  <p:sp>
          <p:nvSpPr>
            <p:cNvPr id="45095" name="Freeform 230"/>
            <p:cNvSpPr>
              <a:spLocks/>
            </p:cNvSpPr>
            <p:nvPr/>
          </p:nvSpPr>
          <p:spPr bwMode="auto">
            <a:xfrm>
              <a:off x="2944" y="2140"/>
              <a:ext cx="46" cy="44"/>
            </a:xfrm>
            <a:custGeom>
              <a:avLst/>
              <a:gdLst>
                <a:gd name="T0" fmla="*/ 46 w 46"/>
                <a:gd name="T1" fmla="*/ 42 h 44"/>
                <a:gd name="T2" fmla="*/ 46 w 46"/>
                <a:gd name="T3" fmla="*/ 42 h 44"/>
                <a:gd name="T4" fmla="*/ 46 w 46"/>
                <a:gd name="T5" fmla="*/ 44 h 44"/>
                <a:gd name="T6" fmla="*/ 46 w 46"/>
                <a:gd name="T7" fmla="*/ 44 h 44"/>
                <a:gd name="T8" fmla="*/ 44 w 46"/>
                <a:gd name="T9" fmla="*/ 44 h 44"/>
                <a:gd name="T10" fmla="*/ 42 w 46"/>
                <a:gd name="T11" fmla="*/ 44 h 44"/>
                <a:gd name="T12" fmla="*/ 42 w 46"/>
                <a:gd name="T13" fmla="*/ 44 h 44"/>
                <a:gd name="T14" fmla="*/ 42 w 46"/>
                <a:gd name="T15" fmla="*/ 42 h 44"/>
                <a:gd name="T16" fmla="*/ 42 w 46"/>
                <a:gd name="T17" fmla="*/ 4 h 44"/>
                <a:gd name="T18" fmla="*/ 26 w 46"/>
                <a:gd name="T19" fmla="*/ 42 h 44"/>
                <a:gd name="T20" fmla="*/ 26 w 46"/>
                <a:gd name="T21" fmla="*/ 42 h 44"/>
                <a:gd name="T22" fmla="*/ 24 w 46"/>
                <a:gd name="T23" fmla="*/ 44 h 44"/>
                <a:gd name="T24" fmla="*/ 24 w 46"/>
                <a:gd name="T25" fmla="*/ 44 h 44"/>
                <a:gd name="T26" fmla="*/ 22 w 46"/>
                <a:gd name="T27" fmla="*/ 44 h 44"/>
                <a:gd name="T28" fmla="*/ 22 w 46"/>
                <a:gd name="T29" fmla="*/ 44 h 44"/>
                <a:gd name="T30" fmla="*/ 20 w 46"/>
                <a:gd name="T31" fmla="*/ 44 h 44"/>
                <a:gd name="T32" fmla="*/ 20 w 46"/>
                <a:gd name="T33" fmla="*/ 42 h 44"/>
                <a:gd name="T34" fmla="*/ 20 w 46"/>
                <a:gd name="T35" fmla="*/ 42 h 44"/>
                <a:gd name="T36" fmla="*/ 6 w 46"/>
                <a:gd name="T37" fmla="*/ 4 h 44"/>
                <a:gd name="T38" fmla="*/ 6 w 46"/>
                <a:gd name="T39" fmla="*/ 42 h 44"/>
                <a:gd name="T40" fmla="*/ 6 w 46"/>
                <a:gd name="T41" fmla="*/ 42 h 44"/>
                <a:gd name="T42" fmla="*/ 4 w 46"/>
                <a:gd name="T43" fmla="*/ 44 h 44"/>
                <a:gd name="T44" fmla="*/ 4 w 46"/>
                <a:gd name="T45" fmla="*/ 44 h 44"/>
                <a:gd name="T46" fmla="*/ 2 w 46"/>
                <a:gd name="T47" fmla="*/ 44 h 44"/>
                <a:gd name="T48" fmla="*/ 0 w 46"/>
                <a:gd name="T49" fmla="*/ 44 h 44"/>
                <a:gd name="T50" fmla="*/ 0 w 46"/>
                <a:gd name="T51" fmla="*/ 44 h 44"/>
                <a:gd name="T52" fmla="*/ 0 w 46"/>
                <a:gd name="T53" fmla="*/ 42 h 44"/>
                <a:gd name="T54" fmla="*/ 0 w 46"/>
                <a:gd name="T55" fmla="*/ 2 h 44"/>
                <a:gd name="T56" fmla="*/ 0 w 46"/>
                <a:gd name="T57" fmla="*/ 0 h 44"/>
                <a:gd name="T58" fmla="*/ 2 w 46"/>
                <a:gd name="T59" fmla="*/ 0 h 44"/>
                <a:gd name="T60" fmla="*/ 6 w 46"/>
                <a:gd name="T61" fmla="*/ 0 h 44"/>
                <a:gd name="T62" fmla="*/ 8 w 46"/>
                <a:gd name="T63" fmla="*/ 0 h 44"/>
                <a:gd name="T64" fmla="*/ 8 w 46"/>
                <a:gd name="T65" fmla="*/ 0 h 44"/>
                <a:gd name="T66" fmla="*/ 10 w 46"/>
                <a:gd name="T67" fmla="*/ 2 h 44"/>
                <a:gd name="T68" fmla="*/ 22 w 46"/>
                <a:gd name="T69" fmla="*/ 34 h 44"/>
                <a:gd name="T70" fmla="*/ 36 w 46"/>
                <a:gd name="T71" fmla="*/ 4 h 44"/>
                <a:gd name="T72" fmla="*/ 36 w 46"/>
                <a:gd name="T73" fmla="*/ 2 h 44"/>
                <a:gd name="T74" fmla="*/ 38 w 46"/>
                <a:gd name="T75" fmla="*/ 0 h 44"/>
                <a:gd name="T76" fmla="*/ 40 w 46"/>
                <a:gd name="T77" fmla="*/ 0 h 44"/>
                <a:gd name="T78" fmla="*/ 40 w 46"/>
                <a:gd name="T79" fmla="*/ 0 h 44"/>
                <a:gd name="T80" fmla="*/ 44 w 46"/>
                <a:gd name="T81" fmla="*/ 0 h 44"/>
                <a:gd name="T82" fmla="*/ 46 w 46"/>
                <a:gd name="T83" fmla="*/ 0 h 44"/>
                <a:gd name="T84" fmla="*/ 46 w 46"/>
                <a:gd name="T85" fmla="*/ 0 h 44"/>
                <a:gd name="T86" fmla="*/ 46 w 46"/>
                <a:gd name="T87" fmla="*/ 2 h 44"/>
                <a:gd name="T88" fmla="*/ 46 w 46"/>
                <a:gd name="T89" fmla="*/ 42 h 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44">
                  <a:moveTo>
                    <a:pt x="46" y="42"/>
                  </a:moveTo>
                  <a:lnTo>
                    <a:pt x="46" y="42"/>
                  </a:lnTo>
                  <a:lnTo>
                    <a:pt x="46" y="44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26" y="42"/>
                  </a:lnTo>
                  <a:lnTo>
                    <a:pt x="24" y="44"/>
                  </a:lnTo>
                  <a:lnTo>
                    <a:pt x="22" y="44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6" y="4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22" y="34"/>
                  </a:lnTo>
                  <a:lnTo>
                    <a:pt x="24" y="3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HN"/>
            </a:p>
          </p:txBody>
        </p:sp>
      </p:grpSp>
      <p:pic>
        <p:nvPicPr>
          <p:cNvPr id="45062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3713" y="3770313"/>
            <a:ext cx="284162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3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84213" y="3741738"/>
            <a:ext cx="2840038" cy="311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547813" y="1344613"/>
            <a:ext cx="5915025" cy="4316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>
              <a:solidFill>
                <a:prstClr val="white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831975" y="1268413"/>
            <a:ext cx="5400675" cy="2647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SV" sz="28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Objetivos del Plan Estratégico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  <a:ea typeface="+mn-ea"/>
            </a:endParaRPr>
          </a:p>
          <a:p>
            <a:pPr marL="457200" indent="-45720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SV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Potenciar la visión rectora del COMMCA/SICA y de los Mecanismos Nacionales de la Mujer </a:t>
            </a:r>
            <a:r>
              <a:rPr lang="es-SV" sz="2400" dirty="0">
                <a:solidFill>
                  <a:prstClr val="black"/>
                </a:solidFill>
                <a:latin typeface="Tw Cen MT" panose="020B0602020104020603" pitchFamily="34" charset="0"/>
                <a:ea typeface="+mn-ea"/>
              </a:rPr>
              <a:t>en el liderazgo de la agenda regional y nacional de género de la región SICA. </a:t>
            </a:r>
          </a:p>
        </p:txBody>
      </p:sp>
      <p:sp>
        <p:nvSpPr>
          <p:cNvPr id="37" name="36 Rectángulo"/>
          <p:cNvSpPr/>
          <p:nvPr/>
        </p:nvSpPr>
        <p:spPr>
          <a:xfrm>
            <a:off x="1547813" y="1344613"/>
            <a:ext cx="5915025" cy="4316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>
              <a:solidFill>
                <a:prstClr val="white"/>
              </a:solidFill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1835150" y="1268413"/>
            <a:ext cx="5400675" cy="3262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SV" sz="28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Objetivos del Plan Estratégico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  <a:ea typeface="+mn-ea"/>
            </a:endParaRPr>
          </a:p>
          <a:p>
            <a:pPr marL="342900" indent="-34290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s-SV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Promover e impulsar la implementación, monitoreo y evaluación de la Política Regional de Igualdad y Equidad de Género del SICA (PRIEG), </a:t>
            </a:r>
            <a:r>
              <a:rPr lang="es-SV" sz="2000" dirty="0">
                <a:solidFill>
                  <a:prstClr val="black"/>
                </a:solidFill>
                <a:latin typeface="Tw Cen MT" panose="020B0602020104020603" pitchFamily="34" charset="0"/>
                <a:ea typeface="+mn-ea"/>
              </a:rPr>
              <a:t>dando la debida asesoría y seguimiento, así como a todas aquellas políticas y líneas de acción que respondan a prioridades de género en su formulación y gestión a nivel local, nacional y regional;</a:t>
            </a:r>
          </a:p>
        </p:txBody>
      </p:sp>
      <p:sp>
        <p:nvSpPr>
          <p:cNvPr id="36" name="35 Rectángulo"/>
          <p:cNvSpPr/>
          <p:nvPr/>
        </p:nvSpPr>
        <p:spPr>
          <a:xfrm>
            <a:off x="1547813" y="1344613"/>
            <a:ext cx="5915025" cy="4316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>
              <a:solidFill>
                <a:prstClr val="white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1835150" y="1268413"/>
            <a:ext cx="5400675" cy="3570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SV" sz="2800" b="1" dirty="0">
                <a:solidFill>
                  <a:srgbClr val="F7964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Objetivos del Plan Estratégico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  <a:ea typeface="+mn-ea"/>
            </a:endParaRPr>
          </a:p>
          <a:p>
            <a:pPr marL="457200" indent="-457200" algn="just" eaLnBrk="1" fontAlgn="auto" hangingPunct="1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s-SV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Gestionar la renovación del compromiso asumido por los socios para el desarrollo </a:t>
            </a:r>
            <a:r>
              <a:rPr lang="es-SV" sz="2000" dirty="0">
                <a:solidFill>
                  <a:prstClr val="black"/>
                </a:solidFill>
                <a:latin typeface="Tw Cen MT" panose="020B0602020104020603" pitchFamily="34" charset="0"/>
                <a:ea typeface="+mn-ea"/>
              </a:rPr>
              <a:t>del COMMCA/SICA y </a:t>
            </a:r>
            <a:r>
              <a:rPr lang="es-SV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promover la incorporación de nuevos socios</a:t>
            </a:r>
            <a:r>
              <a:rPr lang="es-SV" sz="2000" dirty="0">
                <a:solidFill>
                  <a:prstClr val="black"/>
                </a:solidFill>
                <a:latin typeface="Tw Cen MT" panose="020B0602020104020603" pitchFamily="34" charset="0"/>
                <a:ea typeface="+mn-ea"/>
              </a:rPr>
              <a:t> que contribuyan a la implementación efectiva del Plan Estratégico, dando cabida a nuevos programas e iniciativas con perspectiva de género en la región, con los recursos técnicos y financieros necesarios. </a:t>
            </a:r>
          </a:p>
        </p:txBody>
      </p:sp>
      <p:sp>
        <p:nvSpPr>
          <p:cNvPr id="40" name="39 Rectángulo"/>
          <p:cNvSpPr/>
          <p:nvPr/>
        </p:nvSpPr>
        <p:spPr>
          <a:xfrm>
            <a:off x="1547813" y="1343025"/>
            <a:ext cx="5915025" cy="431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SV" dirty="0">
              <a:solidFill>
                <a:prstClr val="white"/>
              </a:solidFill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1835150" y="2435225"/>
            <a:ext cx="53927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SV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  <a:ea typeface="+mn-ea"/>
              </a:rPr>
              <a:t>Algunos factores de vulnerabilidad</a:t>
            </a:r>
          </a:p>
        </p:txBody>
      </p:sp>
    </p:spTree>
    <p:extLst>
      <p:ext uri="{BB962C8B-B14F-4D97-AF65-F5344CB8AC3E}">
        <p14:creationId xmlns:p14="http://schemas.microsoft.com/office/powerpoint/2010/main" val="291516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663705" y="3395285"/>
            <a:ext cx="553998" cy="82580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AUTO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35370" y="3300256"/>
            <a:ext cx="461665" cy="776816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ABUSO</a:t>
            </a:r>
          </a:p>
        </p:txBody>
      </p:sp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2627313" y="3584575"/>
            <a:ext cx="13160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40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TREN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2238375" y="1160463"/>
            <a:ext cx="1109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ACCIDENTES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5711" y="3798453"/>
            <a:ext cx="461665" cy="996748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LESIONES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10932" y="1796146"/>
            <a:ext cx="461665" cy="80567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TEMOR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525" y="1487593"/>
            <a:ext cx="800219" cy="3192925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ESTEREOTIPOS</a:t>
            </a: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1697038" y="1265238"/>
            <a:ext cx="2492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40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VIOLENCIA</a:t>
            </a: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4659313" y="3581400"/>
            <a:ext cx="1814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RECLUTAMIENTO</a:t>
            </a:r>
          </a:p>
        </p:txBody>
      </p:sp>
      <p:sp>
        <p:nvSpPr>
          <p:cNvPr id="8204" name="TextBox 12"/>
          <p:cNvSpPr txBox="1">
            <a:spLocks noChangeArrowheads="1"/>
          </p:cNvSpPr>
          <p:nvPr/>
        </p:nvSpPr>
        <p:spPr bwMode="auto">
          <a:xfrm>
            <a:off x="5395913" y="1490663"/>
            <a:ext cx="1003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MUERTE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80479" y="3068960"/>
            <a:ext cx="400110" cy="909929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MALTRATO</a:t>
            </a:r>
          </a:p>
        </p:txBody>
      </p:sp>
      <p:sp>
        <p:nvSpPr>
          <p:cNvPr id="8207" name="TextBox 15"/>
          <p:cNvSpPr txBox="1">
            <a:spLocks noChangeArrowheads="1"/>
          </p:cNvSpPr>
          <p:nvPr/>
        </p:nvSpPr>
        <p:spPr bwMode="auto">
          <a:xfrm>
            <a:off x="2117725" y="4516438"/>
            <a:ext cx="1343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XENOFOBIA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46870" y="4453652"/>
            <a:ext cx="461665" cy="106074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TRÁNSITO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77758" y="4256513"/>
            <a:ext cx="400110" cy="60824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BESTIA</a:t>
            </a:r>
          </a:p>
        </p:txBody>
      </p:sp>
      <p:sp>
        <p:nvSpPr>
          <p:cNvPr id="8213" name="TextBox 24"/>
          <p:cNvSpPr txBox="1">
            <a:spLocks noChangeArrowheads="1"/>
          </p:cNvSpPr>
          <p:nvPr/>
        </p:nvSpPr>
        <p:spPr bwMode="auto">
          <a:xfrm>
            <a:off x="6372225" y="2843213"/>
            <a:ext cx="1279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IRREGULAR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13026" y="3294463"/>
            <a:ext cx="346249" cy="90826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EMERGENCIAS</a:t>
            </a:r>
          </a:p>
        </p:txBody>
      </p:sp>
      <p:sp>
        <p:nvSpPr>
          <p:cNvPr id="8215" name="Rectangle 1"/>
          <p:cNvSpPr>
            <a:spLocks noChangeArrowheads="1"/>
          </p:cNvSpPr>
          <p:nvPr/>
        </p:nvSpPr>
        <p:spPr bwMode="auto">
          <a:xfrm>
            <a:off x="965200" y="946150"/>
            <a:ext cx="942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ORIGEN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9257" y="3616693"/>
            <a:ext cx="461665" cy="1008161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RACISMO</a:t>
            </a:r>
            <a:endParaRPr lang="en-GB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217" name="Rectangle 26"/>
          <p:cNvSpPr>
            <a:spLocks noChangeArrowheads="1"/>
          </p:cNvSpPr>
          <p:nvPr/>
        </p:nvSpPr>
        <p:spPr bwMode="auto">
          <a:xfrm>
            <a:off x="7332663" y="5651500"/>
            <a:ext cx="1512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LOCALIZADOS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18" name="Rectangle 27"/>
          <p:cNvSpPr>
            <a:spLocks noChangeArrowheads="1"/>
          </p:cNvSpPr>
          <p:nvPr/>
        </p:nvSpPr>
        <p:spPr bwMode="auto">
          <a:xfrm>
            <a:off x="6940550" y="3060700"/>
            <a:ext cx="1322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AHOGADOS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19" name="Rectangle 28"/>
          <p:cNvSpPr>
            <a:spLocks noChangeArrowheads="1"/>
          </p:cNvSpPr>
          <p:nvPr/>
        </p:nvSpPr>
        <p:spPr bwMode="auto">
          <a:xfrm>
            <a:off x="4787900" y="1196975"/>
            <a:ext cx="977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CRIMEN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61770" y="1719360"/>
            <a:ext cx="400110" cy="830099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FORANEO</a:t>
            </a:r>
            <a:endParaRPr lang="en-GB" sz="1400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221" name="Rectangle 30"/>
          <p:cNvSpPr>
            <a:spLocks noChangeArrowheads="1"/>
          </p:cNvSpPr>
          <p:nvPr/>
        </p:nvSpPr>
        <p:spPr bwMode="auto">
          <a:xfrm>
            <a:off x="4052888" y="1406525"/>
            <a:ext cx="1414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DELITOS</a:t>
            </a:r>
            <a:endParaRPr lang="en-GB" altLang="en-US" sz="2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22" name="Rectangle 31"/>
          <p:cNvSpPr>
            <a:spLocks noChangeArrowheads="1"/>
          </p:cNvSpPr>
          <p:nvPr/>
        </p:nvSpPr>
        <p:spPr bwMode="auto">
          <a:xfrm>
            <a:off x="3563938" y="2516188"/>
            <a:ext cx="1625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TORTURA</a:t>
            </a:r>
            <a:endParaRPr lang="en-GB" altLang="en-US" sz="2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23" name="Rectangle 32"/>
          <p:cNvSpPr>
            <a:spLocks noChangeArrowheads="1"/>
          </p:cNvSpPr>
          <p:nvPr/>
        </p:nvSpPr>
        <p:spPr bwMode="auto">
          <a:xfrm>
            <a:off x="6148388" y="4868863"/>
            <a:ext cx="8715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ÉTNIAS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324016" y="3456138"/>
            <a:ext cx="461665" cy="459421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SED</a:t>
            </a:r>
            <a:endParaRPr lang="en-GB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225" name="Rectangle 34"/>
          <p:cNvSpPr>
            <a:spLocks noChangeArrowheads="1"/>
          </p:cNvSpPr>
          <p:nvPr/>
        </p:nvSpPr>
        <p:spPr bwMode="auto">
          <a:xfrm>
            <a:off x="5768975" y="3840163"/>
            <a:ext cx="1130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VÍCTIMAS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26" name="Rectangle 35"/>
          <p:cNvSpPr>
            <a:spLocks noChangeArrowheads="1"/>
          </p:cNvSpPr>
          <p:nvPr/>
        </p:nvSpPr>
        <p:spPr bwMode="auto">
          <a:xfrm>
            <a:off x="2484438" y="4157663"/>
            <a:ext cx="1381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PROBLEMAS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27" name="Rectangle 36"/>
          <p:cNvSpPr>
            <a:spLocks noChangeArrowheads="1"/>
          </p:cNvSpPr>
          <p:nvPr/>
        </p:nvSpPr>
        <p:spPr bwMode="auto">
          <a:xfrm>
            <a:off x="5318125" y="5083175"/>
            <a:ext cx="1487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DOCUMENTO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11172" y="1906140"/>
            <a:ext cx="400110" cy="993221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INDIGENCIA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724525" y="1303338"/>
            <a:ext cx="1035050" cy="2540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MARGINACIÓN</a:t>
            </a:r>
            <a:endParaRPr lang="en-GB" sz="140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7584" y="2872619"/>
            <a:ext cx="346249" cy="115993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DESVALORIZACIÓN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371090" y="1923581"/>
            <a:ext cx="430887" cy="1073371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PREJUICIOS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03974" y="3817478"/>
            <a:ext cx="800219" cy="1516377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CALOR</a:t>
            </a:r>
          </a:p>
        </p:txBody>
      </p:sp>
      <p:sp>
        <p:nvSpPr>
          <p:cNvPr id="8236" name="TextBox 45"/>
          <p:cNvSpPr txBox="1">
            <a:spLocks noChangeArrowheads="1"/>
          </p:cNvSpPr>
          <p:nvPr/>
        </p:nvSpPr>
        <p:spPr bwMode="auto">
          <a:xfrm>
            <a:off x="7270750" y="5375275"/>
            <a:ext cx="595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4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NO</a:t>
            </a:r>
            <a:endParaRPr lang="en-GB" altLang="en-US" sz="4000" b="1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37" name="TextBox 46"/>
          <p:cNvSpPr txBox="1">
            <a:spLocks noChangeArrowheads="1"/>
          </p:cNvSpPr>
          <p:nvPr/>
        </p:nvSpPr>
        <p:spPr bwMode="auto">
          <a:xfrm>
            <a:off x="7300913" y="4797425"/>
            <a:ext cx="17224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PRIVADOS</a:t>
            </a:r>
          </a:p>
        </p:txBody>
      </p:sp>
      <p:sp>
        <p:nvSpPr>
          <p:cNvPr id="8238" name="TextBox 47"/>
          <p:cNvSpPr txBox="1">
            <a:spLocks noChangeArrowheads="1"/>
          </p:cNvSpPr>
          <p:nvPr/>
        </p:nvSpPr>
        <p:spPr bwMode="auto">
          <a:xfrm>
            <a:off x="7300913" y="5116513"/>
            <a:ext cx="1404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DE LIBERTAD</a:t>
            </a:r>
          </a:p>
        </p:txBody>
      </p:sp>
      <p:sp>
        <p:nvSpPr>
          <p:cNvPr id="8239" name="TextBox 48"/>
          <p:cNvSpPr txBox="1">
            <a:spLocks noChangeArrowheads="1"/>
          </p:cNvSpPr>
          <p:nvPr/>
        </p:nvSpPr>
        <p:spPr bwMode="auto">
          <a:xfrm>
            <a:off x="3419475" y="976313"/>
            <a:ext cx="855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HAMBRE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367294" y="4608911"/>
            <a:ext cx="461665" cy="1268361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IMPUNIDAD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684451" y="4189365"/>
            <a:ext cx="461665" cy="111184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MENTIRAS</a:t>
            </a:r>
            <a:endParaRPr lang="en-GB" sz="1400" b="1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499992" y="1806673"/>
            <a:ext cx="461665" cy="805029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RIESGO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948264" y="4960425"/>
            <a:ext cx="461665" cy="1365310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DESEMPLEOS</a:t>
            </a:r>
          </a:p>
        </p:txBody>
      </p:sp>
      <p:sp>
        <p:nvSpPr>
          <p:cNvPr id="8249" name="Rectangle 62"/>
          <p:cNvSpPr>
            <a:spLocks noChangeArrowheads="1"/>
          </p:cNvSpPr>
          <p:nvPr/>
        </p:nvSpPr>
        <p:spPr bwMode="auto">
          <a:xfrm>
            <a:off x="1908175" y="2508250"/>
            <a:ext cx="169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ENGAÑOS</a:t>
            </a:r>
            <a:endParaRPr lang="en-GB" altLang="en-US" sz="2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50" name="Rectangle 63"/>
          <p:cNvSpPr>
            <a:spLocks noChangeArrowheads="1"/>
          </p:cNvSpPr>
          <p:nvPr/>
        </p:nvSpPr>
        <p:spPr bwMode="auto">
          <a:xfrm>
            <a:off x="39688" y="1512888"/>
            <a:ext cx="1111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INSULTOS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429354" y="3884982"/>
            <a:ext cx="461665" cy="1128194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NEGACIÓN</a:t>
            </a:r>
            <a:endParaRPr lang="en-GB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252" name="Rectangle 65"/>
          <p:cNvSpPr>
            <a:spLocks noChangeArrowheads="1"/>
          </p:cNvSpPr>
          <p:nvPr/>
        </p:nvSpPr>
        <p:spPr bwMode="auto">
          <a:xfrm>
            <a:off x="3276600" y="1184275"/>
            <a:ext cx="944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MENOR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53" name="Rectangle 66"/>
          <p:cNvSpPr>
            <a:spLocks noChangeArrowheads="1"/>
          </p:cNvSpPr>
          <p:nvPr/>
        </p:nvSpPr>
        <p:spPr bwMode="auto">
          <a:xfrm>
            <a:off x="7458075" y="4040188"/>
            <a:ext cx="9302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4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ARMAS</a:t>
            </a:r>
            <a:endParaRPr lang="en-GB" altLang="en-US" sz="14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54" name="Rectangle 67"/>
          <p:cNvSpPr>
            <a:spLocks noChangeArrowheads="1"/>
          </p:cNvSpPr>
          <p:nvPr/>
        </p:nvSpPr>
        <p:spPr bwMode="auto">
          <a:xfrm>
            <a:off x="6465888" y="2622550"/>
            <a:ext cx="1022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ASALTOS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757842" y="1988359"/>
            <a:ext cx="461665" cy="937436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DESTINO</a:t>
            </a:r>
            <a:endParaRPr lang="en-GB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113630" y="1702200"/>
            <a:ext cx="492443" cy="1215269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OPACIDAD</a:t>
            </a:r>
            <a:endParaRPr lang="en-GB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259" name="Rectangle 72"/>
          <p:cNvSpPr>
            <a:spLocks noChangeArrowheads="1"/>
          </p:cNvSpPr>
          <p:nvPr/>
        </p:nvSpPr>
        <p:spPr bwMode="auto">
          <a:xfrm>
            <a:off x="2627313" y="4329113"/>
            <a:ext cx="1203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MENTALES</a:t>
            </a:r>
            <a:endParaRPr lang="en-GB" altLang="en-US" sz="18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62" name="TextBox 75"/>
          <p:cNvSpPr txBox="1">
            <a:spLocks noChangeArrowheads="1"/>
          </p:cNvSpPr>
          <p:nvPr/>
        </p:nvSpPr>
        <p:spPr bwMode="auto">
          <a:xfrm>
            <a:off x="2455863" y="776288"/>
            <a:ext cx="704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2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LGBTTTI</a:t>
            </a:r>
          </a:p>
        </p:txBody>
      </p:sp>
      <p:sp>
        <p:nvSpPr>
          <p:cNvPr id="8263" name="TextBox 76"/>
          <p:cNvSpPr txBox="1">
            <a:spLocks noChangeArrowheads="1"/>
          </p:cNvSpPr>
          <p:nvPr/>
        </p:nvSpPr>
        <p:spPr bwMode="auto">
          <a:xfrm>
            <a:off x="2270125" y="620713"/>
            <a:ext cx="7858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SUFRIMIENTO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23850" y="2465388"/>
            <a:ext cx="887413" cy="25400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ASESINATOS</a:t>
            </a:r>
          </a:p>
        </p:txBody>
      </p:sp>
      <p:sp>
        <p:nvSpPr>
          <p:cNvPr id="8266" name="Rectangle 79"/>
          <p:cNvSpPr>
            <a:spLocks noChangeArrowheads="1"/>
          </p:cNvSpPr>
          <p:nvPr/>
        </p:nvSpPr>
        <p:spPr bwMode="auto">
          <a:xfrm>
            <a:off x="404813" y="2651125"/>
            <a:ext cx="9255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2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EXTORSIÓN</a:t>
            </a:r>
            <a:endParaRPr lang="en-GB" altLang="en-US" sz="1400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511199" y="1385708"/>
            <a:ext cx="492443" cy="1285545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DESASTRES</a:t>
            </a:r>
          </a:p>
        </p:txBody>
      </p:sp>
      <p:sp>
        <p:nvSpPr>
          <p:cNvPr id="8269" name="TextBox 82"/>
          <p:cNvSpPr txBox="1">
            <a:spLocks noChangeArrowheads="1"/>
          </p:cNvSpPr>
          <p:nvPr/>
        </p:nvSpPr>
        <p:spPr bwMode="auto">
          <a:xfrm>
            <a:off x="2555875" y="900113"/>
            <a:ext cx="9223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6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DROGAS</a:t>
            </a:r>
          </a:p>
        </p:txBody>
      </p:sp>
      <p:sp>
        <p:nvSpPr>
          <p:cNvPr id="8270" name="TextBox 83"/>
          <p:cNvSpPr txBox="1">
            <a:spLocks noChangeArrowheads="1"/>
          </p:cNvSpPr>
          <p:nvPr/>
        </p:nvSpPr>
        <p:spPr bwMode="auto">
          <a:xfrm>
            <a:off x="4211638" y="1223963"/>
            <a:ext cx="60325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1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ROBOS</a:t>
            </a:r>
          </a:p>
        </p:txBody>
      </p:sp>
      <p:sp>
        <p:nvSpPr>
          <p:cNvPr id="8273" name="TextBox 86"/>
          <p:cNvSpPr txBox="1">
            <a:spLocks noChangeArrowheads="1"/>
          </p:cNvSpPr>
          <p:nvPr/>
        </p:nvSpPr>
        <p:spPr bwMode="auto">
          <a:xfrm>
            <a:off x="5416550" y="4881563"/>
            <a:ext cx="506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SIN</a:t>
            </a:r>
          </a:p>
        </p:txBody>
      </p:sp>
      <p:sp>
        <p:nvSpPr>
          <p:cNvPr id="8274" name="TextBox 87"/>
          <p:cNvSpPr txBox="1">
            <a:spLocks noChangeArrowheads="1"/>
          </p:cNvSpPr>
          <p:nvPr/>
        </p:nvSpPr>
        <p:spPr bwMode="auto">
          <a:xfrm>
            <a:off x="484188" y="1177925"/>
            <a:ext cx="12874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AMENAZAS</a:t>
            </a:r>
            <a:endParaRPr lang="en-GB" altLang="en-US" sz="1400" b="1" dirty="0">
              <a:solidFill>
                <a:prstClr val="black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46439" y="3984226"/>
            <a:ext cx="461665" cy="897614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ABUSOS</a:t>
            </a:r>
          </a:p>
        </p:txBody>
      </p:sp>
      <p:sp>
        <p:nvSpPr>
          <p:cNvPr id="8276" name="TextBox 89"/>
          <p:cNvSpPr txBox="1">
            <a:spLocks noChangeArrowheads="1"/>
          </p:cNvSpPr>
          <p:nvPr/>
        </p:nvSpPr>
        <p:spPr bwMode="auto">
          <a:xfrm>
            <a:off x="5381625" y="1706563"/>
            <a:ext cx="7239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6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REDES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951508" y="1849970"/>
            <a:ext cx="353943" cy="107497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DESAPARECIDOS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707223" y="1816022"/>
            <a:ext cx="400110" cy="332783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NO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269332" y="888028"/>
            <a:ext cx="346249" cy="356829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5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FRIO</a:t>
            </a:r>
          </a:p>
        </p:txBody>
      </p:sp>
      <p:sp>
        <p:nvSpPr>
          <p:cNvPr id="98" name="Rectangle 97"/>
          <p:cNvSpPr/>
          <p:nvPr/>
        </p:nvSpPr>
        <p:spPr>
          <a:xfrm>
            <a:off x="1923828" y="3403403"/>
            <a:ext cx="400110" cy="843116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PÉRDIDAS</a:t>
            </a:r>
            <a:endParaRPr lang="en-GB" sz="1400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6638214" y="3096867"/>
            <a:ext cx="400110" cy="714876"/>
          </a:xfrm>
          <a:prstGeom prst="rect">
            <a:avLst/>
          </a:prstGeom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DEUDAS</a:t>
            </a:r>
            <a:endParaRPr lang="en-GB" sz="1400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06830" y="1832725"/>
            <a:ext cx="307777" cy="53476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ACRAVIOS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718842" y="2312348"/>
            <a:ext cx="353943" cy="111665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DISCRIMINACIÓN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339752" y="3390955"/>
            <a:ext cx="338554" cy="79124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IGNORANCIA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754551" y="917549"/>
            <a:ext cx="338554" cy="525144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CRIMEN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874106" y="3346339"/>
            <a:ext cx="430887" cy="841962"/>
          </a:xfrm>
          <a:prstGeom prst="rect">
            <a:avLst/>
          </a:prstGeom>
          <a:noFill/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ASALTOS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2003664" y="540248"/>
            <a:ext cx="369332" cy="87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vert270"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prstClr val="black"/>
                </a:solidFill>
                <a:latin typeface="Calibri"/>
                <a:ea typeface="+mn-ea"/>
                <a:cs typeface="Arial" panose="020B0604020202020204" pitchFamily="34" charset="0"/>
              </a:rPr>
              <a:t>MUTILADOS</a:t>
            </a:r>
          </a:p>
        </p:txBody>
      </p:sp>
      <p:sp>
        <p:nvSpPr>
          <p:cNvPr id="8293" name="TextBox 105"/>
          <p:cNvSpPr txBox="1">
            <a:spLocks noChangeArrowheads="1"/>
          </p:cNvSpPr>
          <p:nvPr/>
        </p:nvSpPr>
        <p:spPr bwMode="auto">
          <a:xfrm>
            <a:off x="1763713" y="1509713"/>
            <a:ext cx="29940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84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TRATA</a:t>
            </a:r>
          </a:p>
        </p:txBody>
      </p:sp>
      <p:sp>
        <p:nvSpPr>
          <p:cNvPr id="8294" name="TextBox 106"/>
          <p:cNvSpPr txBox="1">
            <a:spLocks noChangeArrowheads="1"/>
          </p:cNvSpPr>
          <p:nvPr/>
        </p:nvSpPr>
        <p:spPr bwMode="auto">
          <a:xfrm>
            <a:off x="2614613" y="2822575"/>
            <a:ext cx="384968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60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SECUESTRO</a:t>
            </a:r>
          </a:p>
        </p:txBody>
      </p:sp>
      <p:sp>
        <p:nvSpPr>
          <p:cNvPr id="8295" name="TextBox 109"/>
          <p:cNvSpPr txBox="1">
            <a:spLocks noChangeArrowheads="1"/>
          </p:cNvSpPr>
          <p:nvPr/>
        </p:nvSpPr>
        <p:spPr bwMode="auto">
          <a:xfrm>
            <a:off x="6021388" y="4059238"/>
            <a:ext cx="29464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6000" b="1" dirty="0">
                <a:solidFill>
                  <a:prstClr val="black"/>
                </a:solidFill>
                <a:ea typeface="+mn-ea"/>
                <a:cs typeface="Arial" panose="020B0604020202020204" pitchFamily="34" charset="0"/>
              </a:rPr>
              <a:t>TRÁFICO</a:t>
            </a:r>
          </a:p>
        </p:txBody>
      </p:sp>
      <p:pic>
        <p:nvPicPr>
          <p:cNvPr id="79" name="Imagen 7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566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15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15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6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16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6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4250"/>
                            </p:stCondLst>
                            <p:childTnLst>
                              <p:par>
                                <p:cTn id="18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1475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1625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16750"/>
                            </p:stCondLst>
                            <p:childTnLst>
                              <p:par>
                                <p:cTn id="2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1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1725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17750"/>
                            </p:stCondLst>
                            <p:childTnLst>
                              <p:par>
                                <p:cTn id="22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1825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202" grpId="0"/>
      <p:bldP spid="8203" grpId="0"/>
      <p:bldP spid="8204" grpId="0"/>
      <p:bldP spid="8207" grpId="0"/>
      <p:bldP spid="8213" grpId="0"/>
      <p:bldP spid="8215" grpId="0"/>
      <p:bldP spid="8217" grpId="0"/>
      <p:bldP spid="8218" grpId="0"/>
      <p:bldP spid="8219" grpId="0"/>
      <p:bldP spid="8221" grpId="0"/>
      <p:bldP spid="8222" grpId="0"/>
      <p:bldP spid="8223" grpId="0"/>
      <p:bldP spid="8225" grpId="0"/>
      <p:bldP spid="8226" grpId="0"/>
      <p:bldP spid="8227" grpId="0"/>
      <p:bldP spid="41" grpId="0"/>
      <p:bldP spid="8236" grpId="0"/>
      <p:bldP spid="8237" grpId="0"/>
      <p:bldP spid="8238" grpId="0"/>
      <p:bldP spid="8239" grpId="0"/>
      <p:bldP spid="8249" grpId="0"/>
      <p:bldP spid="8250" grpId="0"/>
      <p:bldP spid="8252" grpId="0"/>
      <p:bldP spid="8253" grpId="0"/>
      <p:bldP spid="8254" grpId="0"/>
      <p:bldP spid="8259" grpId="0"/>
      <p:bldP spid="8262" grpId="0"/>
      <p:bldP spid="8263" grpId="0"/>
      <p:bldP spid="78" grpId="0"/>
      <p:bldP spid="8266" grpId="0"/>
      <p:bldP spid="8269" grpId="0"/>
      <p:bldP spid="8270" grpId="0"/>
      <p:bldP spid="8273" grpId="0"/>
      <p:bldP spid="8274" grpId="0"/>
      <p:bldP spid="8276" grpId="0"/>
      <p:bldP spid="8293" grpId="0"/>
      <p:bldP spid="8294" grpId="0"/>
      <p:bldP spid="82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371600"/>
            <a:ext cx="8534400" cy="3886200"/>
          </a:xfrm>
        </p:spPr>
        <p:txBody>
          <a:bodyPr>
            <a:normAutofit/>
          </a:bodyPr>
          <a:lstStyle/>
          <a:p>
            <a:pPr algn="just"/>
            <a:endParaRPr lang="en-US" u="sng" dirty="0" smtClean="0">
              <a:solidFill>
                <a:schemeClr val="tx1"/>
              </a:solidFill>
            </a:endParaRPr>
          </a:p>
          <a:p>
            <a:pPr algn="ctr"/>
            <a:r>
              <a:rPr lang="en-US" sz="2800" b="1" u="sng" dirty="0" smtClean="0">
                <a:solidFill>
                  <a:schemeClr val="tx1"/>
                </a:solidFill>
              </a:rPr>
              <a:t>COMUNICACION </a:t>
            </a:r>
            <a:r>
              <a:rPr lang="en-US" sz="2800" b="1" u="sng" dirty="0">
                <a:solidFill>
                  <a:schemeClr val="tx1"/>
                </a:solidFill>
              </a:rPr>
              <a:t>CON LOS MIGRANTES</a:t>
            </a:r>
          </a:p>
          <a:p>
            <a:pPr algn="just"/>
            <a:endParaRPr lang="en-US" sz="2800" dirty="0">
              <a:solidFill>
                <a:schemeClr val="tx1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LINEA DIRECTA DE EMERGENCIA ALHO VOZ</a:t>
            </a:r>
          </a:p>
          <a:p>
            <a:pPr marL="514350" indent="-514350" algn="just"/>
            <a:endParaRPr lang="en-US" sz="2800" dirty="0">
              <a:solidFill>
                <a:schemeClr val="tx1"/>
              </a:solidFill>
            </a:endParaRPr>
          </a:p>
          <a:p>
            <a:pPr algn="just"/>
            <a:r>
              <a:rPr lang="en-US" sz="2800" dirty="0">
                <a:solidFill>
                  <a:schemeClr val="tx1"/>
                </a:solidFill>
              </a:rPr>
              <a:t>DE MARZO 2015 A DICIEMBRE 2016 SE HAN ATENDIDO 268,035 PERSONAS MIGRANTES.</a:t>
            </a:r>
          </a:p>
          <a:p>
            <a:pPr marL="514350" indent="-514350" algn="just">
              <a:buAutoNum type="arabicParenR"/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28093"/>
      </p:ext>
    </p:extLst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HN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0"/>
            <a:ext cx="8839200" cy="683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40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762000"/>
            <a:ext cx="8534400" cy="4495800"/>
          </a:xfrm>
        </p:spPr>
        <p:txBody>
          <a:bodyPr>
            <a:normAutofit/>
          </a:bodyPr>
          <a:lstStyle/>
          <a:p>
            <a:pPr algn="just"/>
            <a:endParaRPr lang="en-US" dirty="0">
              <a:solidFill>
                <a:schemeClr val="tx1"/>
              </a:solidFill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SITIOS WEB (CANCILLERIA, EMBAJADAS, CONSULADOS)</a:t>
            </a:r>
          </a:p>
          <a:p>
            <a:pPr algn="just"/>
            <a:endParaRPr lang="en-US" dirty="0">
              <a:solidFill>
                <a:schemeClr val="tx1"/>
              </a:solidFill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n-US" sz="4800" i="1" dirty="0">
                <a:solidFill>
                  <a:schemeClr val="tx1"/>
                </a:solidFill>
                <a:hlinkClick r:id="rId2"/>
              </a:rPr>
              <a:t>www.sre.gob.hn</a:t>
            </a:r>
            <a:r>
              <a:rPr lang="en-US" sz="48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5095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24000"/>
            <a:ext cx="8534400" cy="3733800"/>
          </a:xfrm>
        </p:spPr>
        <p:txBody>
          <a:bodyPr>
            <a:normAutofit/>
          </a:bodyPr>
          <a:lstStyle/>
          <a:p>
            <a:pPr marL="514350" indent="-5143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OBSERVATORIO CONSULAR</a:t>
            </a:r>
          </a:p>
          <a:p>
            <a:pPr marL="514350" indent="-514350" algn="just">
              <a:buFont typeface="+mj-lt"/>
              <a:buAutoNum type="arabicParenR" startAt="3"/>
            </a:pPr>
            <a:endParaRPr lang="en-US" dirty="0">
              <a:solidFill>
                <a:schemeClr val="tx1"/>
              </a:solidFill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/>
                </a:solidFill>
                <a:hlinkClick r:id="rId2"/>
              </a:rPr>
              <a:t>http://conmigho.wixsite.com/subscym-conmigho</a:t>
            </a:r>
            <a:endParaRPr lang="en-US" sz="3600" dirty="0">
              <a:solidFill>
                <a:schemeClr val="tx1"/>
              </a:solidFill>
            </a:endParaRPr>
          </a:p>
          <a:p>
            <a:pPr marL="971550" lvl="1" indent="-514350" algn="just"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3456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334000"/>
          </a:xfrm>
        </p:spPr>
        <p:txBody>
          <a:bodyPr>
            <a:normAutofit fontScale="62500" lnSpcReduction="20000"/>
          </a:bodyPr>
          <a:lstStyle/>
          <a:p>
            <a:pPr marL="457200" indent="-457200" algn="just"/>
            <a:endParaRPr lang="en-US" dirty="0"/>
          </a:p>
          <a:p>
            <a:pPr marL="342900" indent="-342900" algn="just"/>
            <a:endParaRPr lang="en-US" dirty="0" smtClean="0"/>
          </a:p>
          <a:p>
            <a:pPr marL="342900" indent="-342900" algn="just"/>
            <a:r>
              <a:rPr lang="en-US" sz="3800" dirty="0" smtClean="0"/>
              <a:t>MEDIOS </a:t>
            </a:r>
            <a:r>
              <a:rPr lang="en-US" sz="3800" dirty="0"/>
              <a:t>DE COMUNICACION</a:t>
            </a:r>
          </a:p>
          <a:p>
            <a:pPr marL="457200" indent="-457200" algn="just"/>
            <a:endParaRPr lang="en-US" sz="3800" dirty="0"/>
          </a:p>
          <a:p>
            <a:pPr marL="713232" lvl="1" indent="-457200" algn="just"/>
            <a:r>
              <a:rPr lang="en-US" sz="3800" dirty="0"/>
              <a:t>	PRENSA ESCRITA, RADIAL Y TELEVISIVA</a:t>
            </a:r>
          </a:p>
          <a:p>
            <a:pPr marL="457200" indent="-457200" algn="just"/>
            <a:endParaRPr lang="en-US" sz="3800" dirty="0"/>
          </a:p>
          <a:p>
            <a:pPr marL="342900" indent="-342900" algn="just"/>
            <a:r>
              <a:rPr lang="en-US" sz="3800" dirty="0"/>
              <a:t>COORDINACION CON REDES O REPRESENTANTES DE MIGRANTES</a:t>
            </a:r>
          </a:p>
          <a:p>
            <a:pPr marL="342900" indent="-342900" algn="just"/>
            <a:endParaRPr lang="en-US" sz="3800" dirty="0">
              <a:solidFill>
                <a:schemeClr val="bg2">
                  <a:lumMod val="50000"/>
                </a:schemeClr>
              </a:solidFill>
            </a:endParaRPr>
          </a:p>
          <a:p>
            <a:pPr marL="713232" lvl="1" indent="-457200" algn="just"/>
            <a:r>
              <a:rPr lang="en-US" sz="3800" dirty="0"/>
              <a:t>ONGS QUE ASISTEN A LOS MIGRANTES (IGLESIAS, ALBERGUES, ETC.)</a:t>
            </a:r>
          </a:p>
          <a:p>
            <a:pPr marL="457200" indent="-457200" algn="just"/>
            <a:endParaRPr lang="en-US" sz="3800" dirty="0"/>
          </a:p>
          <a:p>
            <a:pPr marL="342900" indent="-342900" algn="just"/>
            <a:r>
              <a:rPr lang="en-US" sz="3800" dirty="0"/>
              <a:t>REDES SOCIALES</a:t>
            </a:r>
            <a:endParaRPr lang="en-US" sz="3800" b="1" dirty="0"/>
          </a:p>
          <a:p>
            <a:pPr marL="713232" lvl="1" indent="-457200" algn="just"/>
            <a:r>
              <a:rPr lang="en-US" sz="3800" dirty="0"/>
              <a:t>	FACEBOOK, TWITTER, WHATSAPP, ETC.</a:t>
            </a:r>
          </a:p>
          <a:p>
            <a:pPr marL="713232" lvl="1" indent="-457200" algn="just"/>
            <a:endParaRPr lang="en-US" sz="3800" dirty="0"/>
          </a:p>
          <a:p>
            <a:pPr marL="457200" indent="-457200" algn="just"/>
            <a:r>
              <a:rPr lang="en-US" sz="3800" dirty="0"/>
              <a:t>MENSAJERIA VIA TELEFONO ( RED CONSULAR)</a:t>
            </a:r>
          </a:p>
          <a:p>
            <a:pPr marL="713232" lvl="1" indent="-457200" algn="just"/>
            <a:endParaRPr lang="en-US" sz="3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Title 1"/>
          <p:cNvSpPr txBox="1">
            <a:spLocks/>
          </p:cNvSpPr>
          <p:nvPr/>
        </p:nvSpPr>
        <p:spPr bwMode="auto">
          <a:xfrm>
            <a:off x="-30163" y="120650"/>
            <a:ext cx="91440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 altLang="es-ES" sz="5400" b="1">
              <a:solidFill>
                <a:srgbClr val="1F497D"/>
              </a:solidFill>
            </a:endParaRPr>
          </a:p>
        </p:txBody>
      </p:sp>
      <p:sp>
        <p:nvSpPr>
          <p:cNvPr id="91140" name="1 Marcador de contenido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3962400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endParaRPr lang="es-MX" altLang="es-HN" sz="7200" dirty="0">
              <a:solidFill>
                <a:schemeClr val="tx2"/>
              </a:solidFill>
            </a:endParaRPr>
          </a:p>
          <a:p>
            <a:pPr marL="0" indent="0" algn="ctr">
              <a:buFont typeface="Arial" charset="0"/>
              <a:buNone/>
            </a:pPr>
            <a:r>
              <a:rPr lang="es-MX" altLang="es-HN" sz="7200" dirty="0">
                <a:solidFill>
                  <a:schemeClr val="tx2"/>
                </a:solidFill>
              </a:rPr>
              <a:t>Muchas Gracias</a:t>
            </a:r>
          </a:p>
          <a:p>
            <a:pPr marL="0" indent="0" algn="ctr">
              <a:buNone/>
            </a:pPr>
            <a:r>
              <a:rPr lang="es-MX" altLang="es-HN" sz="7200" dirty="0"/>
              <a:t>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0" y="77163"/>
            <a:ext cx="1813575" cy="1384362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879</TotalTime>
  <Words>337</Words>
  <Application>Microsoft Office PowerPoint</Application>
  <PresentationFormat>On-screen Show (4:3)</PresentationFormat>
  <Paragraphs>122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      Comunicación con los migrantes:  Antes, durante y después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JRMartinezPC</dc:creator>
  <cp:lastModifiedBy>RODAS Renán</cp:lastModifiedBy>
  <cp:revision>98</cp:revision>
  <dcterms:created xsi:type="dcterms:W3CDTF">2015-10-19T04:26:49Z</dcterms:created>
  <dcterms:modified xsi:type="dcterms:W3CDTF">2017-02-13T20:09:36Z</dcterms:modified>
</cp:coreProperties>
</file>