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11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895B594-53A5-464E-9E03-83A190B5EB0B}" type="datetimeFigureOut">
              <a:rPr lang="en-US" smtClean="0"/>
              <a:t>2/1/17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F30E612-10BA-43C9-AC72-DD76F2EF6A32}" type="slidenum">
              <a:rPr lang="en-US" smtClean="0"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zeFlag1.jpg"/>
          <p:cNvPicPr>
            <a:picLocks noChangeAspect="1"/>
          </p:cNvPicPr>
          <p:nvPr/>
        </p:nvPicPr>
        <p:blipFill>
          <a:blip r:embed="rId2" cstate="print">
            <a:lum contrast="-66000"/>
          </a:blip>
          <a:stretch>
            <a:fillRect/>
          </a:stretch>
        </p:blipFill>
        <p:spPr>
          <a:xfrm>
            <a:off x="381000" y="914400"/>
            <a:ext cx="8290560" cy="5181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smtClean="0">
                <a:solidFill>
                  <a:srgbClr val="FFC000"/>
                </a:solidFill>
              </a:rPr>
              <a:t>PRESENTACI</a:t>
            </a:r>
            <a:r>
              <a:rPr lang="es-ES_tradnl" dirty="0" smtClean="0">
                <a:solidFill>
                  <a:srgbClr val="FFC000"/>
                </a:solidFill>
              </a:rPr>
              <a:t>ÓN DE BELICE</a:t>
            </a:r>
            <a:endParaRPr lang="es-ES_tradnl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Protecci</a:t>
            </a:r>
            <a:r>
              <a:rPr lang="es-ES_tradnl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ón para </a:t>
            </a:r>
          </a:p>
          <a:p>
            <a:r>
              <a:rPr lang="es-ES_tradnl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ciudadanos de Belice en el exterior afectados por una crisis</a:t>
            </a:r>
            <a:endParaRPr lang="es-ES_tradnl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px-Coat_of_arms_of_Belize.svg.pn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2590800" y="1905000"/>
            <a:ext cx="4038600" cy="4038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smtClean="0"/>
              <a:t>Interesados y ministerios pertinentes</a:t>
            </a:r>
            <a:endParaRPr lang="es-ES_tradn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>
                <a:solidFill>
                  <a:schemeClr val="bg1"/>
                </a:solidFill>
              </a:rPr>
              <a:t>Ministerio de Relaciones Exteriores de Belice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Embajadas de Belice en el exterior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Oficiales de atenci</a:t>
            </a:r>
            <a:r>
              <a:rPr lang="es-ES_tradnl" dirty="0" smtClean="0">
                <a:solidFill>
                  <a:schemeClr val="bg1"/>
                </a:solidFill>
              </a:rPr>
              <a:t>ón a las </a:t>
            </a:r>
            <a:r>
              <a:rPr lang="es-ES_tradnl" dirty="0" smtClean="0">
                <a:solidFill>
                  <a:schemeClr val="bg1"/>
                </a:solidFill>
              </a:rPr>
              <a:t>di</a:t>
            </a:r>
            <a:r>
              <a:rPr lang="es-ES_tradnl" dirty="0" smtClean="0">
                <a:solidFill>
                  <a:schemeClr val="bg1"/>
                </a:solidFill>
              </a:rPr>
              <a:t>ásporas</a:t>
            </a:r>
            <a:endParaRPr lang="es-ES_tradnl" dirty="0" smtClean="0">
              <a:solidFill>
                <a:schemeClr val="bg1"/>
              </a:solidFill>
            </a:endParaRPr>
          </a:p>
          <a:p>
            <a:r>
              <a:rPr lang="es-ES_tradnl" dirty="0" smtClean="0">
                <a:solidFill>
                  <a:schemeClr val="bg1"/>
                </a:solidFill>
              </a:rPr>
              <a:t>Departamento de Inmigraci</a:t>
            </a:r>
            <a:r>
              <a:rPr lang="es-ES_tradnl" dirty="0" smtClean="0">
                <a:solidFill>
                  <a:schemeClr val="bg1"/>
                </a:solidFill>
              </a:rPr>
              <a:t>ón</a:t>
            </a:r>
            <a:endParaRPr lang="es-ES_tradnl" dirty="0" smtClean="0">
              <a:solidFill>
                <a:schemeClr val="bg1"/>
              </a:solidFill>
            </a:endParaRPr>
          </a:p>
          <a:p>
            <a:r>
              <a:rPr lang="es-ES_tradnl" dirty="0" smtClean="0">
                <a:solidFill>
                  <a:schemeClr val="bg1"/>
                </a:solidFill>
              </a:rPr>
              <a:t>Unidad de estad</a:t>
            </a:r>
            <a:r>
              <a:rPr lang="es-ES_tradnl" dirty="0" smtClean="0">
                <a:solidFill>
                  <a:schemeClr val="bg1"/>
                </a:solidFill>
              </a:rPr>
              <a:t>ísticas vitales</a:t>
            </a:r>
            <a:endParaRPr lang="es-ES_tradnl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px-Coat_of_arms_of_Belize.svg.pn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2362200" y="1600200"/>
            <a:ext cx="4038600" cy="4038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r>
              <a:rPr lang="es-ES_tradnl" dirty="0" smtClean="0"/>
              <a:t>Iniciativas</a:t>
            </a:r>
            <a:endParaRPr lang="es-ES_tradn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_tradnl" dirty="0" smtClean="0">
                <a:solidFill>
                  <a:schemeClr val="bg1"/>
                </a:solidFill>
              </a:rPr>
              <a:t>Programas diseñados para </a:t>
            </a:r>
            <a:r>
              <a:rPr lang="es-ES_tradnl" dirty="0" smtClean="0">
                <a:solidFill>
                  <a:schemeClr val="bg1"/>
                </a:solidFill>
              </a:rPr>
              <a:t>brindar asistencia a los ciudadanos de Belice</a:t>
            </a:r>
            <a:endParaRPr lang="es-ES_tradnl" dirty="0" smtClean="0">
              <a:solidFill>
                <a:schemeClr val="bg1"/>
              </a:solidFill>
            </a:endParaRPr>
          </a:p>
          <a:p>
            <a:r>
              <a:rPr lang="es-ES_tradnl" dirty="0" smtClean="0">
                <a:solidFill>
                  <a:schemeClr val="bg1"/>
                </a:solidFill>
              </a:rPr>
              <a:t>Llevadas a cabo a trav</a:t>
            </a:r>
            <a:r>
              <a:rPr lang="es-ES_tradnl" dirty="0" smtClean="0">
                <a:solidFill>
                  <a:schemeClr val="bg1"/>
                </a:solidFill>
              </a:rPr>
              <a:t>és de las embajadas, las cuales transmiten la información al Ministerio de Relaciones Exteriores</a:t>
            </a:r>
            <a:endParaRPr lang="es-ES_tradnl" dirty="0" smtClean="0">
              <a:solidFill>
                <a:schemeClr val="bg1"/>
              </a:solidFill>
            </a:endParaRPr>
          </a:p>
          <a:p>
            <a:r>
              <a:rPr lang="es-ES_tradnl" dirty="0" smtClean="0">
                <a:solidFill>
                  <a:schemeClr val="bg1"/>
                </a:solidFill>
              </a:rPr>
              <a:t>A su vez, el Ministerio proporciona la informaci</a:t>
            </a:r>
            <a:r>
              <a:rPr lang="es-ES_tradnl" dirty="0" smtClean="0">
                <a:solidFill>
                  <a:schemeClr val="bg1"/>
                </a:solidFill>
              </a:rPr>
              <a:t>ón necesaria al Departamento de Inmigración; por ejemplo, para la emisión de documentos de viaje 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Adem</a:t>
            </a:r>
            <a:r>
              <a:rPr lang="es-ES_tradnl" dirty="0" smtClean="0">
                <a:solidFill>
                  <a:schemeClr val="bg1"/>
                </a:solidFill>
              </a:rPr>
              <a:t>ás, desde hace 9 años Belice cuenta con un programa para las diásporas</a:t>
            </a:r>
            <a:endParaRPr lang="es-ES_tradnl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px-Coat_of_arms_of_Belize.svg.pn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2362200" y="1828800"/>
            <a:ext cx="4038600" cy="4038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Programa para las di</a:t>
            </a:r>
            <a:r>
              <a:rPr lang="es-ES_tradnl" dirty="0" smtClean="0"/>
              <a:t>ásporas</a:t>
            </a:r>
            <a:endParaRPr lang="es-ES_tradn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_tradnl" dirty="0" smtClean="0">
                <a:solidFill>
                  <a:schemeClr val="bg1"/>
                </a:solidFill>
              </a:rPr>
              <a:t>Inici</a:t>
            </a:r>
            <a:r>
              <a:rPr lang="es-ES_tradnl" dirty="0" smtClean="0">
                <a:solidFill>
                  <a:schemeClr val="bg1"/>
                </a:solidFill>
              </a:rPr>
              <a:t>ó hace aproximadamente 9 años 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Coordinado entre el Ministerio de Relaciones Exteriores y el Departamento de Inmigraci</a:t>
            </a:r>
            <a:r>
              <a:rPr lang="es-ES_tradnl" dirty="0" smtClean="0">
                <a:solidFill>
                  <a:schemeClr val="bg1"/>
                </a:solidFill>
              </a:rPr>
              <a:t>ón para recopilar información y brindar asistencia a los ciudadanos de Belice cuando sea necesario </a:t>
            </a:r>
            <a:r>
              <a:rPr lang="es-ES_tradnl" dirty="0" smtClean="0">
                <a:solidFill>
                  <a:schemeClr val="bg1"/>
                </a:solidFill>
              </a:rPr>
              <a:t> 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Existen comunidades de beliceños en todo el mundo, pero la m</a:t>
            </a:r>
            <a:r>
              <a:rPr lang="es-ES_tradnl" dirty="0" smtClean="0">
                <a:solidFill>
                  <a:schemeClr val="bg1"/>
                </a:solidFill>
              </a:rPr>
              <a:t>ás numerosa</a:t>
            </a:r>
            <a:r>
              <a:rPr lang="es-ES_tradnl" dirty="0" smtClean="0">
                <a:solidFill>
                  <a:schemeClr val="bg1"/>
                </a:solidFill>
              </a:rPr>
              <a:t> de ellas se encuentra en los Estados Unidos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Las comunidades m</a:t>
            </a:r>
            <a:r>
              <a:rPr lang="es-ES_tradnl" dirty="0" smtClean="0">
                <a:solidFill>
                  <a:schemeClr val="bg1"/>
                </a:solidFill>
              </a:rPr>
              <a:t>ás </a:t>
            </a:r>
            <a:r>
              <a:rPr lang="es-ES_tradnl" dirty="0" smtClean="0">
                <a:solidFill>
                  <a:schemeClr val="bg1"/>
                </a:solidFill>
              </a:rPr>
              <a:t>numerosas de ciudadanos de Belice se encuentran en Nueva Yor</a:t>
            </a:r>
            <a:r>
              <a:rPr lang="es-ES_tradnl" dirty="0" smtClean="0">
                <a:solidFill>
                  <a:schemeClr val="bg1"/>
                </a:solidFill>
              </a:rPr>
              <a:t>k, Los Ángeles, Chicago, Nueva Jersey, Connecticut, Florida y Texas</a:t>
            </a:r>
          </a:p>
          <a:p>
            <a:endParaRPr lang="es-ES_tradn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px-Coat_of_arms_of_Belize.svg.pn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2514600" y="1600200"/>
            <a:ext cx="4038600" cy="4038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Metodolog</a:t>
            </a:r>
            <a:r>
              <a:rPr lang="es-ES_tradnl" dirty="0" smtClean="0"/>
              <a:t>ía</a:t>
            </a:r>
            <a:endParaRPr lang="es-ES_tradn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smtClean="0">
                <a:solidFill>
                  <a:schemeClr val="bg1"/>
                </a:solidFill>
              </a:rPr>
              <a:t>Todas las embajadas y oficiales consulares tienen las siguientes responsabilidades: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Registrar a los ciudadanos de Belice </a:t>
            </a:r>
            <a:r>
              <a:rPr lang="es-ES_tradnl" dirty="0" smtClean="0">
                <a:solidFill>
                  <a:schemeClr val="bg1"/>
                </a:solidFill>
              </a:rPr>
              <a:t>al anotar</a:t>
            </a:r>
            <a:r>
              <a:rPr lang="es-ES_tradnl" dirty="0" smtClean="0">
                <a:solidFill>
                  <a:schemeClr val="bg1"/>
                </a:solidFill>
              </a:rPr>
              <a:t> sus datos personales: dirección, estado civil, nombre del cónyuge, ocupación e información de contacto, entre otros</a:t>
            </a:r>
            <a:endParaRPr lang="es-ES_tradnl" dirty="0" smtClean="0">
              <a:solidFill>
                <a:schemeClr val="bg1"/>
              </a:solidFill>
            </a:endParaRPr>
          </a:p>
          <a:p>
            <a:r>
              <a:rPr lang="es-ES_tradnl" dirty="0" smtClean="0">
                <a:solidFill>
                  <a:schemeClr val="bg1"/>
                </a:solidFill>
              </a:rPr>
              <a:t>Guardar la informaci</a:t>
            </a:r>
            <a:r>
              <a:rPr lang="es-ES_tradnl" dirty="0" smtClean="0">
                <a:solidFill>
                  <a:schemeClr val="bg1"/>
                </a:solidFill>
              </a:rPr>
              <a:t>ón en las embajadas para referencia futura y transmitirla a los ministerios pertinentes en Belice</a:t>
            </a:r>
            <a:endParaRPr lang="es-ES_tradnl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px-Coat_of_arms_of_Belize.svg.pn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2209800" y="1752600"/>
            <a:ext cx="4038600" cy="4038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Prop</a:t>
            </a:r>
            <a:r>
              <a:rPr lang="es-ES_tradnl" dirty="0" smtClean="0"/>
              <a:t>ósito</a:t>
            </a:r>
            <a:endParaRPr lang="es-ES_tradn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_tradnl" dirty="0" smtClean="0">
                <a:solidFill>
                  <a:schemeClr val="bg1"/>
                </a:solidFill>
              </a:rPr>
              <a:t>Se utiliza principalmente para dos prop</a:t>
            </a:r>
            <a:r>
              <a:rPr lang="es-ES_tradnl" dirty="0" smtClean="0">
                <a:solidFill>
                  <a:schemeClr val="bg1"/>
                </a:solidFill>
              </a:rPr>
              <a:t>ósitos</a:t>
            </a:r>
            <a:r>
              <a:rPr lang="es-ES_tradnl" dirty="0" smtClean="0">
                <a:solidFill>
                  <a:schemeClr val="bg1"/>
                </a:solidFill>
              </a:rPr>
              <a:t>: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Cambios en las pol</a:t>
            </a:r>
            <a:r>
              <a:rPr lang="es-ES_tradnl" dirty="0" smtClean="0">
                <a:solidFill>
                  <a:schemeClr val="bg1"/>
                </a:solidFill>
              </a:rPr>
              <a:t>íticas del país anfitrión que afectan la condición migratoria o regularización de la condición migratoria 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Para poder brindar asistencia legal a beliceños con problemas y asegurar </a:t>
            </a:r>
            <a:r>
              <a:rPr lang="es-ES_tradnl" dirty="0" smtClean="0">
                <a:solidFill>
                  <a:schemeClr val="bg1"/>
                </a:solidFill>
              </a:rPr>
              <a:t>que se respeten sus derechos humanos y que se les trate con respeto y dignidad 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Recientemente, esta </a:t>
            </a:r>
            <a:r>
              <a:rPr lang="es-ES_tradnl" dirty="0" smtClean="0">
                <a:solidFill>
                  <a:schemeClr val="bg1"/>
                </a:solidFill>
              </a:rPr>
              <a:t>informaci</a:t>
            </a:r>
            <a:r>
              <a:rPr lang="es-ES_tradnl" dirty="0" smtClean="0">
                <a:solidFill>
                  <a:schemeClr val="bg1"/>
                </a:solidFill>
              </a:rPr>
              <a:t>ón se ha utilizado para identificar a expertos que podrían brindar asistencia gratuita en programas sociales, médicos y de jóvenes</a:t>
            </a:r>
            <a:endParaRPr lang="es-ES_tradnl" dirty="0" smtClean="0">
              <a:solidFill>
                <a:schemeClr val="bg1"/>
              </a:solidFill>
            </a:endParaRPr>
          </a:p>
          <a:p>
            <a:r>
              <a:rPr lang="es-ES_tradnl" dirty="0" smtClean="0">
                <a:solidFill>
                  <a:schemeClr val="bg1"/>
                </a:solidFill>
              </a:rPr>
              <a:t>Forma parte de la iniciativa para la di</a:t>
            </a:r>
            <a:r>
              <a:rPr lang="es-ES_tradnl" dirty="0" smtClean="0">
                <a:solidFill>
                  <a:schemeClr val="bg1"/>
                </a:solidFill>
              </a:rPr>
              <a:t>áspora</a:t>
            </a:r>
            <a:endParaRPr lang="es-ES_tradnl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px-Coat_of_arms_of_Belize.svg.pn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2438400" y="1828800"/>
            <a:ext cx="4038600" cy="4038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Prop</a:t>
            </a:r>
            <a:r>
              <a:rPr lang="es-ES_tradnl" dirty="0" smtClean="0"/>
              <a:t>ósito</a:t>
            </a:r>
            <a:endParaRPr lang="es-ES_tradn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 smtClean="0">
                <a:solidFill>
                  <a:schemeClr val="bg1"/>
                </a:solidFill>
              </a:rPr>
              <a:t>En caso de un desastre natural, las embajadas y consulados pueden comunicarse con todos los ciudadanos de Belice y brindar informaci</a:t>
            </a:r>
            <a:r>
              <a:rPr lang="es-ES_tradnl" dirty="0" smtClean="0">
                <a:solidFill>
                  <a:schemeClr val="bg1"/>
                </a:solidFill>
              </a:rPr>
              <a:t>ón a sus familiares y además, pueden brindar asistencia en caso de pérdidas materiales o lesiones sufridas a raíz del desastre.</a:t>
            </a:r>
            <a:endParaRPr lang="es-ES_tradnl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50px-Coat_of_arms_of_Belize.svg.png"/>
          <p:cNvPicPr>
            <a:picLocks noChangeAspect="1"/>
          </p:cNvPicPr>
          <p:nvPr/>
        </p:nvPicPr>
        <p:blipFill>
          <a:blip r:embed="rId2" cstate="print">
            <a:lum contrast="-40000"/>
          </a:blip>
          <a:stretch>
            <a:fillRect/>
          </a:stretch>
        </p:blipFill>
        <p:spPr>
          <a:xfrm>
            <a:off x="2438400" y="1905000"/>
            <a:ext cx="4038600" cy="4038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Conclusi</a:t>
            </a:r>
            <a:r>
              <a:rPr lang="es-ES_tradnl" dirty="0" smtClean="0"/>
              <a:t>ó</a:t>
            </a:r>
            <a:r>
              <a:rPr lang="es-ES_tradnl" dirty="0" smtClean="0"/>
              <a:t>n</a:t>
            </a:r>
            <a:endParaRPr lang="es-ES_tradn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37760"/>
          </a:xfrm>
        </p:spPr>
        <p:txBody>
          <a:bodyPr>
            <a:normAutofit lnSpcReduction="10000"/>
          </a:bodyPr>
          <a:lstStyle/>
          <a:p>
            <a:r>
              <a:rPr lang="es-ES_tradnl" dirty="0" smtClean="0">
                <a:solidFill>
                  <a:schemeClr val="bg1"/>
                </a:solidFill>
              </a:rPr>
              <a:t>Con sus recursos limitados, Belice </a:t>
            </a:r>
            <a:r>
              <a:rPr lang="es-ES_tradnl" dirty="0" smtClean="0">
                <a:solidFill>
                  <a:schemeClr val="bg1"/>
                </a:solidFill>
              </a:rPr>
              <a:t>trata de </a:t>
            </a:r>
            <a:r>
              <a:rPr lang="es-ES_tradnl" dirty="0" smtClean="0">
                <a:solidFill>
                  <a:schemeClr val="bg1"/>
                </a:solidFill>
              </a:rPr>
              <a:t>seguir proporcionando y recopilando la información que se necesita para brindar servicios adecuados a sus ciudadanos 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Si bien Belice es un pa</a:t>
            </a:r>
            <a:r>
              <a:rPr lang="es-ES_tradnl" dirty="0" smtClean="0">
                <a:solidFill>
                  <a:schemeClr val="bg1"/>
                </a:solidFill>
              </a:rPr>
              <a:t>ís pequeño, en situaciones como las arriba mencionadas esto se convierte en una ventaja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Delegaci</a:t>
            </a:r>
            <a:r>
              <a:rPr lang="es-ES_tradnl" dirty="0" smtClean="0">
                <a:solidFill>
                  <a:schemeClr val="bg1"/>
                </a:solidFill>
              </a:rPr>
              <a:t>ó</a:t>
            </a:r>
            <a:r>
              <a:rPr lang="es-ES_tradnl" dirty="0" smtClean="0">
                <a:solidFill>
                  <a:schemeClr val="bg1"/>
                </a:solidFill>
              </a:rPr>
              <a:t>n: Sr. Horace Guzm</a:t>
            </a:r>
            <a:r>
              <a:rPr lang="es-ES_tradnl" dirty="0" smtClean="0">
                <a:solidFill>
                  <a:schemeClr val="bg1"/>
                </a:solidFill>
              </a:rPr>
              <a:t>á</a:t>
            </a:r>
            <a:r>
              <a:rPr lang="es-ES_tradnl" dirty="0" smtClean="0">
                <a:solidFill>
                  <a:schemeClr val="bg1"/>
                </a:solidFill>
              </a:rPr>
              <a:t>n y Sra. Ruby Guti</a:t>
            </a:r>
            <a:r>
              <a:rPr lang="es-ES_tradnl" dirty="0" smtClean="0">
                <a:solidFill>
                  <a:schemeClr val="bg1"/>
                </a:solidFill>
              </a:rPr>
              <a:t>é</a:t>
            </a:r>
            <a:r>
              <a:rPr lang="es-ES_tradnl" dirty="0" smtClean="0">
                <a:solidFill>
                  <a:schemeClr val="bg1"/>
                </a:solidFill>
              </a:rPr>
              <a:t>rrez, </a:t>
            </a:r>
            <a:r>
              <a:rPr lang="es-ES_tradnl" dirty="0" smtClean="0">
                <a:solidFill>
                  <a:schemeClr val="bg1"/>
                </a:solidFill>
              </a:rPr>
              <a:t>Departamento de Inmigraci</a:t>
            </a:r>
            <a:r>
              <a:rPr lang="es-ES_tradnl" dirty="0" smtClean="0">
                <a:solidFill>
                  <a:schemeClr val="bg1"/>
                </a:solidFill>
              </a:rPr>
              <a:t>ón </a:t>
            </a:r>
          </a:p>
          <a:p>
            <a:r>
              <a:rPr lang="es-ES_tradnl" dirty="0" smtClean="0">
                <a:solidFill>
                  <a:schemeClr val="bg1"/>
                </a:solidFill>
              </a:rPr>
              <a:t>Sr. </a:t>
            </a:r>
            <a:r>
              <a:rPr lang="es-ES_tradnl" dirty="0" smtClean="0">
                <a:solidFill>
                  <a:schemeClr val="bg1"/>
                </a:solidFill>
              </a:rPr>
              <a:t>Luis Enrique Verde, Ministerio de </a:t>
            </a:r>
            <a:r>
              <a:rPr lang="es-ES_tradnl" smtClean="0">
                <a:solidFill>
                  <a:schemeClr val="bg1"/>
                </a:solidFill>
              </a:rPr>
              <a:t>Relaciones Exteriores</a:t>
            </a:r>
            <a:endParaRPr lang="es-ES_tradnl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92</TotalTime>
  <Words>453</Words>
  <Application>Microsoft Macintosh PowerPoint</Application>
  <PresentationFormat>Presentación en pantalla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Apex</vt:lpstr>
      <vt:lpstr>PRESENTACIÓN DE BELICE</vt:lpstr>
      <vt:lpstr>Interesados y ministerios pertinentes</vt:lpstr>
      <vt:lpstr>Iniciativas</vt:lpstr>
      <vt:lpstr>Programa para las diásporas</vt:lpstr>
      <vt:lpstr>Metodología</vt:lpstr>
      <vt:lpstr>Propósito</vt:lpstr>
      <vt:lpstr>Propósito</vt:lpstr>
      <vt:lpstr>Conclusión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Belize Presentation</dc:title>
  <dc:creator>horace</dc:creator>
  <cp:lastModifiedBy>Christiane Lehnhoff</cp:lastModifiedBy>
  <cp:revision>28</cp:revision>
  <dcterms:created xsi:type="dcterms:W3CDTF">2017-02-01T01:56:41Z</dcterms:created>
  <dcterms:modified xsi:type="dcterms:W3CDTF">2017-02-01T19:08:45Z</dcterms:modified>
</cp:coreProperties>
</file>