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77" r:id="rId2"/>
    <p:sldId id="278" r:id="rId3"/>
    <p:sldId id="279" r:id="rId4"/>
    <p:sldId id="280" r:id="rId5"/>
  </p:sldIdLst>
  <p:sldSz cx="9144000" cy="5715000" type="screen16x1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11" autoAdjust="0"/>
    <p:restoredTop sz="94660"/>
  </p:normalViewPr>
  <p:slideViewPr>
    <p:cSldViewPr snapToGrid="0" snapToObjects="1">
      <p:cViewPr>
        <p:scale>
          <a:sx n="80" d="100"/>
          <a:sy n="80" d="100"/>
        </p:scale>
        <p:origin x="-396" y="-104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elsonEdmundo\Downloads\LLAMADAS%202016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elsonEdmundo\Downloads\LLAMADAS%20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150619773800016E-2"/>
          <c:y val="1.3438640289680975E-2"/>
          <c:w val="0.9872561485369884"/>
          <c:h val="0.92555263925342668"/>
        </c:manualLayout>
      </c:layout>
      <c:pieChart>
        <c:varyColors val="1"/>
        <c:ser>
          <c:idx val="0"/>
          <c:order val="0"/>
          <c:explosion val="1"/>
          <c:dPt>
            <c:idx val="0"/>
            <c:bubble3D val="0"/>
            <c:explosion val="0"/>
          </c:dPt>
          <c:dLbls>
            <c:dLbl>
              <c:idx val="0"/>
              <c:spPr>
                <a:solidFill>
                  <a:schemeClr val="lt1"/>
                </a:solidFill>
                <a:ln w="25400" cap="flat" cmpd="sng" algn="ctr">
                  <a:solidFill>
                    <a:schemeClr val="accent1"/>
                  </a:solidFill>
                  <a:prstDash val="solid"/>
                </a:ln>
                <a:effectLst/>
              </c:spPr>
              <c:txPr>
                <a:bodyPr rot="0"/>
                <a:lstStyle/>
                <a:p>
                  <a:pPr>
                    <a:defRPr b="1">
                      <a:solidFill>
                        <a:schemeClr val="dk1"/>
                      </a:solidFill>
                      <a:latin typeface="Bookman Old Style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lt1"/>
                </a:solidFill>
                <a:ln w="25400" cap="flat" cmpd="sng" algn="ctr">
                  <a:noFill/>
                  <a:prstDash val="solid"/>
                </a:ln>
                <a:effectLst/>
              </c:spPr>
              <c:txPr>
                <a:bodyPr rot="0"/>
                <a:lstStyle/>
                <a:p>
                  <a:pPr>
                    <a:defRPr b="1">
                      <a:solidFill>
                        <a:schemeClr val="dk1"/>
                      </a:solidFill>
                      <a:latin typeface="Bookman Old Style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lt1"/>
                </a:solidFill>
                <a:ln w="25400" cap="flat" cmpd="sng" algn="ctr">
                  <a:noFill/>
                  <a:prstDash val="solid"/>
                </a:ln>
                <a:effectLst/>
              </c:spPr>
              <c:txPr>
                <a:bodyPr rot="0"/>
                <a:lstStyle/>
                <a:p>
                  <a:pPr>
                    <a:defRPr b="1">
                      <a:solidFill>
                        <a:schemeClr val="dk1"/>
                      </a:solidFill>
                      <a:effectLst/>
                      <a:latin typeface="Bookman Old Style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spPr>
              <a:ln>
                <a:solidFill>
                  <a:schemeClr val="accent1"/>
                </a:solidFill>
              </a:ln>
            </c:spPr>
            <c:txPr>
              <a:bodyPr rot="0"/>
              <a:lstStyle/>
              <a:p>
                <a:pPr>
                  <a:defRPr sz="1200">
                    <a:latin typeface="Bookman Old Style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Sheet2!$A$4:$A$6</c:f>
              <c:strCache>
                <c:ptCount val="3"/>
                <c:pt idx="0">
                  <c:v>Ofertadas</c:v>
                </c:pt>
                <c:pt idx="1">
                  <c:v>Atendidas</c:v>
                </c:pt>
                <c:pt idx="2">
                  <c:v>No atendidas </c:v>
                </c:pt>
              </c:strCache>
            </c:strRef>
          </c:cat>
          <c:val>
            <c:numRef>
              <c:f>Sheet2!$B$4:$B$6</c:f>
              <c:numCache>
                <c:formatCode>#,##0</c:formatCode>
                <c:ptCount val="3"/>
                <c:pt idx="0">
                  <c:v>375977</c:v>
                </c:pt>
                <c:pt idx="1">
                  <c:v>190811</c:v>
                </c:pt>
                <c:pt idx="2">
                  <c:v>121167.05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161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Lbls>
            <c:dLbl>
              <c:idx val="0"/>
              <c:layout>
                <c:manualLayout>
                  <c:x val="0"/>
                  <c:y val="0.22643518518518518"/>
                </c:manualLayout>
              </c:layout>
              <c:numFmt formatCode="#,##0.00" sourceLinked="0"/>
              <c:spPr>
                <a:solidFill>
                  <a:schemeClr val="lt1"/>
                </a:solidFill>
                <a:ln w="25400" cap="flat" cmpd="sng" algn="ctr">
                  <a:solidFill>
                    <a:schemeClr val="accent1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dk1"/>
                      </a:solidFill>
                      <a:latin typeface="Bookman Old Style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3333333333333332E-3"/>
                  <c:y val="0.19865740740740731"/>
                </c:manualLayout>
              </c:layout>
              <c:numFmt formatCode="#,##0.00" sourceLinked="0"/>
              <c:spPr>
                <a:solidFill>
                  <a:schemeClr val="lt1"/>
                </a:solidFill>
                <a:ln w="25400" cap="flat" cmpd="sng" algn="ctr">
                  <a:solidFill>
                    <a:schemeClr val="accent2"/>
                  </a:solidFill>
                  <a:prstDash val="solid"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dk1"/>
                      </a:solidFill>
                      <a:latin typeface="Bookman Old Style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0" sourceLinked="0"/>
            <c:txPr>
              <a:bodyPr/>
              <a:lstStyle/>
              <a:p>
                <a:pPr>
                  <a:defRPr sz="1100">
                    <a:latin typeface="Bookman Old Style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Sheet2!$E$10:$E$11</c:f>
              <c:strCache>
                <c:ptCount val="2"/>
                <c:pt idx="0">
                  <c:v>Servicio Consular</c:v>
                </c:pt>
                <c:pt idx="1">
                  <c:v>Gestión Humanitaria</c:v>
                </c:pt>
              </c:strCache>
            </c:strRef>
          </c:cat>
          <c:val>
            <c:numRef>
              <c:f>Sheet2!$F$10:$F$11</c:f>
              <c:numCache>
                <c:formatCode>General</c:formatCode>
                <c:ptCount val="2"/>
                <c:pt idx="0">
                  <c:v>132831</c:v>
                </c:pt>
                <c:pt idx="1">
                  <c:v>57980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4"/>
        <c:axId val="214673664"/>
        <c:axId val="214675456"/>
      </c:barChart>
      <c:catAx>
        <c:axId val="214673664"/>
        <c:scaling>
          <c:orientation val="minMax"/>
        </c:scaling>
        <c:delete val="0"/>
        <c:axPos val="b"/>
        <c:majorTickMark val="out"/>
        <c:minorTickMark val="none"/>
        <c:tickLblPos val="nextTo"/>
        <c:crossAx val="214675456"/>
        <c:crosses val="autoZero"/>
        <c:auto val="1"/>
        <c:lblAlgn val="ctr"/>
        <c:lblOffset val="100"/>
        <c:noMultiLvlLbl val="0"/>
      </c:catAx>
      <c:valAx>
        <c:axId val="2146754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4673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414433-E225-4EEB-93D2-AE35152B5D44}" type="doc">
      <dgm:prSet loTypeId="urn:microsoft.com/office/officeart/2005/8/layout/matrix3" loCatId="matrix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SV"/>
        </a:p>
      </dgm:t>
    </dgm:pt>
    <dgm:pt modelId="{13EAFD12-8F7B-49DF-A9EF-CB2D9B89D924}">
      <dgm:prSet phldrT="[Texto]" custT="1"/>
      <dgm:spPr/>
      <dgm:t>
        <a:bodyPr anchor="ctr"/>
        <a:lstStyle/>
        <a:p>
          <a:r>
            <a:rPr lang="es-SV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Servicios Consulares</a:t>
          </a:r>
          <a:endParaRPr lang="es-SV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</a:endParaRPr>
        </a:p>
      </dgm:t>
    </dgm:pt>
    <dgm:pt modelId="{69DD6B6D-CE75-4A42-9412-1E2A4C77C7B1}" type="parTrans" cxnId="{46372BDB-F777-460E-BB99-39BF34110EF6}">
      <dgm:prSet/>
      <dgm:spPr/>
      <dgm:t>
        <a:bodyPr/>
        <a:lstStyle/>
        <a:p>
          <a:endParaRPr lang="es-SV"/>
        </a:p>
      </dgm:t>
    </dgm:pt>
    <dgm:pt modelId="{4F7C28F3-C2E7-4828-9B98-C957E46C7DA4}" type="sibTrans" cxnId="{46372BDB-F777-460E-BB99-39BF34110EF6}">
      <dgm:prSet/>
      <dgm:spPr/>
      <dgm:t>
        <a:bodyPr/>
        <a:lstStyle/>
        <a:p>
          <a:endParaRPr lang="es-SV"/>
        </a:p>
      </dgm:t>
    </dgm:pt>
    <dgm:pt modelId="{8F7A78CA-6733-42AF-ABE9-50AF29DA2A48}">
      <dgm:prSet phldrT="[Texto]" custT="1"/>
      <dgm:spPr/>
      <dgm:t>
        <a:bodyPr anchor="ctr"/>
        <a:lstStyle/>
        <a:p>
          <a:r>
            <a:rPr lang="es-SV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Apoyo Migratorio y Asistencia Humanitaria</a:t>
          </a:r>
        </a:p>
      </dgm:t>
    </dgm:pt>
    <dgm:pt modelId="{998F7C2C-2DFD-4907-A4F6-3DD3A0CF55F4}" type="parTrans" cxnId="{B3DB83B1-39D7-4CF3-A8C2-F83FDBFF339B}">
      <dgm:prSet/>
      <dgm:spPr/>
      <dgm:t>
        <a:bodyPr/>
        <a:lstStyle/>
        <a:p>
          <a:endParaRPr lang="es-SV"/>
        </a:p>
      </dgm:t>
    </dgm:pt>
    <dgm:pt modelId="{8DC530A4-3DD5-44B9-BEE2-7AD47BB6DE84}" type="sibTrans" cxnId="{B3DB83B1-39D7-4CF3-A8C2-F83FDBFF339B}">
      <dgm:prSet/>
      <dgm:spPr/>
      <dgm:t>
        <a:bodyPr/>
        <a:lstStyle/>
        <a:p>
          <a:endParaRPr lang="es-SV"/>
        </a:p>
      </dgm:t>
    </dgm:pt>
    <dgm:pt modelId="{8488B1E3-9C6F-4E3D-8FA9-B77F2E6D316B}">
      <dgm:prSet phldrT="[Texto]" custT="1"/>
      <dgm:spPr/>
      <dgm:t>
        <a:bodyPr anchor="ctr"/>
        <a:lstStyle/>
        <a:p>
          <a:r>
            <a:rPr lang="es-SV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Información de país</a:t>
          </a:r>
        </a:p>
      </dgm:t>
    </dgm:pt>
    <dgm:pt modelId="{A1CC4530-2EDD-441D-A45D-749100846F25}" type="parTrans" cxnId="{480304B5-A280-4A8D-B459-645771C60609}">
      <dgm:prSet/>
      <dgm:spPr/>
      <dgm:t>
        <a:bodyPr/>
        <a:lstStyle/>
        <a:p>
          <a:endParaRPr lang="es-SV"/>
        </a:p>
      </dgm:t>
    </dgm:pt>
    <dgm:pt modelId="{7C7859D5-055E-4E50-BC74-036A1B9B958E}" type="sibTrans" cxnId="{480304B5-A280-4A8D-B459-645771C60609}">
      <dgm:prSet/>
      <dgm:spPr/>
      <dgm:t>
        <a:bodyPr/>
        <a:lstStyle/>
        <a:p>
          <a:endParaRPr lang="es-SV"/>
        </a:p>
      </dgm:t>
    </dgm:pt>
    <dgm:pt modelId="{559E7476-35A7-4213-A19F-57422BE4E9F0}">
      <dgm:prSet phldrT="[Texto]" custT="1"/>
      <dgm:spPr/>
      <dgm:t>
        <a:bodyPr anchor="ctr"/>
        <a:lstStyle/>
        <a:p>
          <a:r>
            <a:rPr lang="es-SV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Información Consular</a:t>
          </a:r>
        </a:p>
      </dgm:t>
    </dgm:pt>
    <dgm:pt modelId="{B9853525-D7B9-4499-B305-F02033197202}" type="parTrans" cxnId="{694E6892-4006-4A2A-AF71-BD095E6EE190}">
      <dgm:prSet/>
      <dgm:spPr/>
      <dgm:t>
        <a:bodyPr/>
        <a:lstStyle/>
        <a:p>
          <a:endParaRPr lang="es-SV"/>
        </a:p>
      </dgm:t>
    </dgm:pt>
    <dgm:pt modelId="{14902054-DD6B-45F6-88BB-A84EA8D8AA69}" type="sibTrans" cxnId="{694E6892-4006-4A2A-AF71-BD095E6EE190}">
      <dgm:prSet/>
      <dgm:spPr/>
      <dgm:t>
        <a:bodyPr/>
        <a:lstStyle/>
        <a:p>
          <a:endParaRPr lang="es-SV"/>
        </a:p>
      </dgm:t>
    </dgm:pt>
    <dgm:pt modelId="{D7954271-DDB6-42F4-9C1F-A66DAB6C6585}" type="pres">
      <dgm:prSet presAssocID="{E3414433-E225-4EEB-93D2-AE35152B5D4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SV"/>
        </a:p>
      </dgm:t>
    </dgm:pt>
    <dgm:pt modelId="{F3B83052-7A5D-4C05-B218-BA34EB9DB448}" type="pres">
      <dgm:prSet presAssocID="{E3414433-E225-4EEB-93D2-AE35152B5D44}" presName="diamond" presStyleLbl="bgShp" presStyleIdx="0" presStyleCn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86B7680A-1FE2-4448-93F2-8CC2F24F6270}" type="pres">
      <dgm:prSet presAssocID="{E3414433-E225-4EEB-93D2-AE35152B5D44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92A0D061-6DFC-4990-A7DB-A5B706A9A3D2}" type="pres">
      <dgm:prSet presAssocID="{E3414433-E225-4EEB-93D2-AE35152B5D44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1B6617F8-B4A4-454B-9554-B10C410AA31C}" type="pres">
      <dgm:prSet presAssocID="{E3414433-E225-4EEB-93D2-AE35152B5D44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SV"/>
        </a:p>
      </dgm:t>
    </dgm:pt>
    <dgm:pt modelId="{B5673D54-B5B4-4610-BE7A-8168F47B5510}" type="pres">
      <dgm:prSet presAssocID="{E3414433-E225-4EEB-93D2-AE35152B5D44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SV"/>
        </a:p>
      </dgm:t>
    </dgm:pt>
  </dgm:ptLst>
  <dgm:cxnLst>
    <dgm:cxn modelId="{295D23AD-98A3-45CE-A9C8-C20483FB0CC8}" type="presOf" srcId="{8488B1E3-9C6F-4E3D-8FA9-B77F2E6D316B}" destId="{1B6617F8-B4A4-454B-9554-B10C410AA31C}" srcOrd="0" destOrd="0" presId="urn:microsoft.com/office/officeart/2005/8/layout/matrix3"/>
    <dgm:cxn modelId="{474FF30A-835C-4B3F-AFBF-4D59DEC1ADEC}" type="presOf" srcId="{8F7A78CA-6733-42AF-ABE9-50AF29DA2A48}" destId="{92A0D061-6DFC-4990-A7DB-A5B706A9A3D2}" srcOrd="0" destOrd="0" presId="urn:microsoft.com/office/officeart/2005/8/layout/matrix3"/>
    <dgm:cxn modelId="{DF1916CE-9C18-43CD-9718-16F834F9B3D7}" type="presOf" srcId="{13EAFD12-8F7B-49DF-A9EF-CB2D9B89D924}" destId="{86B7680A-1FE2-4448-93F2-8CC2F24F6270}" srcOrd="0" destOrd="0" presId="urn:microsoft.com/office/officeart/2005/8/layout/matrix3"/>
    <dgm:cxn modelId="{811569E0-3B67-4814-B5AA-419A7D5FA12D}" type="presOf" srcId="{E3414433-E225-4EEB-93D2-AE35152B5D44}" destId="{D7954271-DDB6-42F4-9C1F-A66DAB6C6585}" srcOrd="0" destOrd="0" presId="urn:microsoft.com/office/officeart/2005/8/layout/matrix3"/>
    <dgm:cxn modelId="{B3DB83B1-39D7-4CF3-A8C2-F83FDBFF339B}" srcId="{E3414433-E225-4EEB-93D2-AE35152B5D44}" destId="{8F7A78CA-6733-42AF-ABE9-50AF29DA2A48}" srcOrd="1" destOrd="0" parTransId="{998F7C2C-2DFD-4907-A4F6-3DD3A0CF55F4}" sibTransId="{8DC530A4-3DD5-44B9-BEE2-7AD47BB6DE84}"/>
    <dgm:cxn modelId="{694E6892-4006-4A2A-AF71-BD095E6EE190}" srcId="{E3414433-E225-4EEB-93D2-AE35152B5D44}" destId="{559E7476-35A7-4213-A19F-57422BE4E9F0}" srcOrd="3" destOrd="0" parTransId="{B9853525-D7B9-4499-B305-F02033197202}" sibTransId="{14902054-DD6B-45F6-88BB-A84EA8D8AA69}"/>
    <dgm:cxn modelId="{480304B5-A280-4A8D-B459-645771C60609}" srcId="{E3414433-E225-4EEB-93D2-AE35152B5D44}" destId="{8488B1E3-9C6F-4E3D-8FA9-B77F2E6D316B}" srcOrd="2" destOrd="0" parTransId="{A1CC4530-2EDD-441D-A45D-749100846F25}" sibTransId="{7C7859D5-055E-4E50-BC74-036A1B9B958E}"/>
    <dgm:cxn modelId="{46372BDB-F777-460E-BB99-39BF34110EF6}" srcId="{E3414433-E225-4EEB-93D2-AE35152B5D44}" destId="{13EAFD12-8F7B-49DF-A9EF-CB2D9B89D924}" srcOrd="0" destOrd="0" parTransId="{69DD6B6D-CE75-4A42-9412-1E2A4C77C7B1}" sibTransId="{4F7C28F3-C2E7-4828-9B98-C957E46C7DA4}"/>
    <dgm:cxn modelId="{E5035E85-4B5B-4950-BC3E-95CD58710570}" type="presOf" srcId="{559E7476-35A7-4213-A19F-57422BE4E9F0}" destId="{B5673D54-B5B4-4610-BE7A-8168F47B5510}" srcOrd="0" destOrd="0" presId="urn:microsoft.com/office/officeart/2005/8/layout/matrix3"/>
    <dgm:cxn modelId="{F5A4D418-79EE-4BB0-B8ED-98EC665A8B20}" type="presParOf" srcId="{D7954271-DDB6-42F4-9C1F-A66DAB6C6585}" destId="{F3B83052-7A5D-4C05-B218-BA34EB9DB448}" srcOrd="0" destOrd="0" presId="urn:microsoft.com/office/officeart/2005/8/layout/matrix3"/>
    <dgm:cxn modelId="{B1B9931D-E2E5-417D-8385-1EB41062D004}" type="presParOf" srcId="{D7954271-DDB6-42F4-9C1F-A66DAB6C6585}" destId="{86B7680A-1FE2-4448-93F2-8CC2F24F6270}" srcOrd="1" destOrd="0" presId="urn:microsoft.com/office/officeart/2005/8/layout/matrix3"/>
    <dgm:cxn modelId="{390297B7-CA5C-417A-B57A-87890FBB08DE}" type="presParOf" srcId="{D7954271-DDB6-42F4-9C1F-A66DAB6C6585}" destId="{92A0D061-6DFC-4990-A7DB-A5B706A9A3D2}" srcOrd="2" destOrd="0" presId="urn:microsoft.com/office/officeart/2005/8/layout/matrix3"/>
    <dgm:cxn modelId="{935BB693-552D-44F0-8376-05694FFCA7AF}" type="presParOf" srcId="{D7954271-DDB6-42F4-9C1F-A66DAB6C6585}" destId="{1B6617F8-B4A4-454B-9554-B10C410AA31C}" srcOrd="3" destOrd="0" presId="urn:microsoft.com/office/officeart/2005/8/layout/matrix3"/>
    <dgm:cxn modelId="{0F0327E8-AC35-42ED-AECB-17FCF244F458}" type="presParOf" srcId="{D7954271-DDB6-42F4-9C1F-A66DAB6C6585}" destId="{B5673D54-B5B4-4610-BE7A-8168F47B551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B83052-7A5D-4C05-B218-BA34EB9DB448}">
      <dsp:nvSpPr>
        <dsp:cNvPr id="0" name=""/>
        <dsp:cNvSpPr/>
      </dsp:nvSpPr>
      <dsp:spPr>
        <a:xfrm>
          <a:off x="586804" y="0"/>
          <a:ext cx="4015910" cy="4015910"/>
        </a:xfrm>
        <a:prstGeom prst="diamond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86B7680A-1FE2-4448-93F2-8CC2F24F6270}">
      <dsp:nvSpPr>
        <dsp:cNvPr id="0" name=""/>
        <dsp:cNvSpPr/>
      </dsp:nvSpPr>
      <dsp:spPr>
        <a:xfrm>
          <a:off x="968315" y="381511"/>
          <a:ext cx="1566204" cy="156620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Servicios Consulares</a:t>
          </a:r>
          <a:endParaRPr lang="es-SV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man Old Style" pitchFamily="18" charset="0"/>
          </a:endParaRPr>
        </a:p>
      </dsp:txBody>
      <dsp:txXfrm>
        <a:off x="1044771" y="457967"/>
        <a:ext cx="1413292" cy="1413292"/>
      </dsp:txXfrm>
    </dsp:sp>
    <dsp:sp modelId="{92A0D061-6DFC-4990-A7DB-A5B706A9A3D2}">
      <dsp:nvSpPr>
        <dsp:cNvPr id="0" name=""/>
        <dsp:cNvSpPr/>
      </dsp:nvSpPr>
      <dsp:spPr>
        <a:xfrm>
          <a:off x="2654997" y="381511"/>
          <a:ext cx="1566204" cy="1566204"/>
        </a:xfrm>
        <a:prstGeom prst="roundRect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Apoyo Migratorio y Asistencia Humanitaria</a:t>
          </a:r>
        </a:p>
      </dsp:txBody>
      <dsp:txXfrm>
        <a:off x="2731453" y="457967"/>
        <a:ext cx="1413292" cy="1413292"/>
      </dsp:txXfrm>
    </dsp:sp>
    <dsp:sp modelId="{1B6617F8-B4A4-454B-9554-B10C410AA31C}">
      <dsp:nvSpPr>
        <dsp:cNvPr id="0" name=""/>
        <dsp:cNvSpPr/>
      </dsp:nvSpPr>
      <dsp:spPr>
        <a:xfrm>
          <a:off x="968315" y="2068193"/>
          <a:ext cx="1566204" cy="1566204"/>
        </a:xfrm>
        <a:prstGeom prst="roundRect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Información de país</a:t>
          </a:r>
        </a:p>
      </dsp:txBody>
      <dsp:txXfrm>
        <a:off x="1044771" y="2144649"/>
        <a:ext cx="1413292" cy="1413292"/>
      </dsp:txXfrm>
    </dsp:sp>
    <dsp:sp modelId="{B5673D54-B5B4-4610-BE7A-8168F47B5510}">
      <dsp:nvSpPr>
        <dsp:cNvPr id="0" name=""/>
        <dsp:cNvSpPr/>
      </dsp:nvSpPr>
      <dsp:spPr>
        <a:xfrm>
          <a:off x="2654997" y="2068193"/>
          <a:ext cx="1566204" cy="1566204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SV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Información Consular</a:t>
          </a:r>
        </a:p>
      </dsp:txBody>
      <dsp:txXfrm>
        <a:off x="2731453" y="2144649"/>
        <a:ext cx="1413292" cy="1413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465343B-EC85-43E5-9DD8-03377E55D577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993C70D-5C2A-4C99-BDC6-B0055C42DA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7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4A625-BBDB-1B44-AC6C-840651B0167E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67198-1071-8A47-A5B2-5BFBBB8A5C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0.png"/><Relationship Id="rId4" Type="http://schemas.openxmlformats.org/officeDocument/2006/relationships/diagramData" Target="../diagrams/data1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-MRREE-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8422" y="0"/>
            <a:ext cx="2647157" cy="1000956"/>
          </a:xfrm>
          <a:prstGeom prst="rect">
            <a:avLst/>
          </a:prstGeom>
        </p:spPr>
      </p:pic>
      <p:pic>
        <p:nvPicPr>
          <p:cNvPr id="6" name="Picture 5" descr="Logo Lineas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172" y="5039661"/>
            <a:ext cx="5640244" cy="736789"/>
          </a:xfrm>
          <a:prstGeom prst="rect">
            <a:avLst/>
          </a:prstGeom>
        </p:spPr>
      </p:pic>
      <p:pic>
        <p:nvPicPr>
          <p:cNvPr id="10" name="Picture 9" descr="Logo Unamonos para Crecer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6977" y="4975622"/>
            <a:ext cx="1967023" cy="739378"/>
          </a:xfrm>
          <a:prstGeom prst="rect">
            <a:avLst/>
          </a:prstGeom>
        </p:spPr>
      </p:pic>
      <p:sp>
        <p:nvSpPr>
          <p:cNvPr id="7" name="6 Título"/>
          <p:cNvSpPr>
            <a:spLocks noGrp="1"/>
          </p:cNvSpPr>
          <p:nvPr>
            <p:ph type="ctrTitle"/>
          </p:nvPr>
        </p:nvSpPr>
        <p:spPr>
          <a:xfrm>
            <a:off x="0" y="2334985"/>
            <a:ext cx="9144000" cy="1045030"/>
          </a:xfrm>
        </p:spPr>
        <p:txBody>
          <a:bodyPr>
            <a:noAutofit/>
          </a:bodyPr>
          <a:lstStyle/>
          <a:p>
            <a:r>
              <a:rPr lang="es-CR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n-ea"/>
                <a:cs typeface="+mn-cs"/>
              </a:rPr>
              <a:t>Comunicación con los migrantes: antes, durante y después de la crisis. </a:t>
            </a:r>
            <a:endParaRPr lang="es-SV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8952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S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Viceministerio para salvadoreños en el exterior</a:t>
            </a:r>
          </a:p>
          <a:p>
            <a:pPr algn="ctr"/>
            <a:r>
              <a:rPr lang="es-SV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 José – Costa Rica – Febrero 2017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339510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R" sz="1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Taller: “La protección de los nacionales en el exterior afectados por situación de crisis”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4285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 Linea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172" y="5039661"/>
            <a:ext cx="5640244" cy="736789"/>
          </a:xfrm>
          <a:prstGeom prst="rect">
            <a:avLst/>
          </a:prstGeom>
        </p:spPr>
      </p:pic>
      <p:pic>
        <p:nvPicPr>
          <p:cNvPr id="10" name="Picture 9" descr="Logo Unamonos para Crecer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6977" y="4975622"/>
            <a:ext cx="1967023" cy="739378"/>
          </a:xfrm>
          <a:prstGeom prst="rect">
            <a:avLst/>
          </a:prstGeom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52500"/>
          </a:xfrm>
        </p:spPr>
        <p:txBody>
          <a:bodyPr>
            <a:noAutofit/>
          </a:bodyPr>
          <a:lstStyle/>
          <a:p>
            <a:r>
              <a:rPr lang="es-CR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n-ea"/>
                <a:cs typeface="+mn-cs"/>
              </a:rPr>
              <a:t>Comunicación con los migrantes: antes, durante y después de la crisis. </a:t>
            </a:r>
            <a:endParaRPr lang="es-SV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1" name="Picture 2" descr="Whatsap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1072" y="954549"/>
            <a:ext cx="3479470" cy="2042556"/>
          </a:xfrm>
          <a:prstGeom prst="rect">
            <a:avLst/>
          </a:prstGeom>
          <a:noFill/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6026" y="4043270"/>
            <a:ext cx="961901" cy="961901"/>
          </a:xfrm>
          <a:prstGeom prst="rect">
            <a:avLst/>
          </a:prstGeom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1951" y="3079281"/>
            <a:ext cx="961901" cy="963989"/>
          </a:xfrm>
          <a:prstGeom prst="rect">
            <a:avLst/>
          </a:prstGeom>
        </p:spPr>
      </p:pic>
      <p:pic>
        <p:nvPicPr>
          <p:cNvPr id="14" name="13 Imagen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586" y="954549"/>
            <a:ext cx="5571072" cy="408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 Linea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172" y="5039661"/>
            <a:ext cx="5640244" cy="736789"/>
          </a:xfrm>
          <a:prstGeom prst="rect">
            <a:avLst/>
          </a:prstGeom>
        </p:spPr>
      </p:pic>
      <p:pic>
        <p:nvPicPr>
          <p:cNvPr id="10" name="Picture 9" descr="Logo Unamonos para Crecer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6977" y="4975622"/>
            <a:ext cx="1967023" cy="739378"/>
          </a:xfrm>
          <a:prstGeom prst="rect">
            <a:avLst/>
          </a:prstGeom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525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s-CR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n-ea"/>
                <a:cs typeface="+mn-cs"/>
              </a:rPr>
              <a:t>Estadísticas de Atención a la persona migrante.</a:t>
            </a:r>
            <a:endParaRPr lang="es-SV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+mn-ea"/>
              <a:cs typeface="+mn-cs"/>
            </a:endParaRPr>
          </a:p>
        </p:txBody>
      </p:sp>
      <p:graphicFrame>
        <p:nvGraphicFramePr>
          <p:cNvPr id="9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797558"/>
              </p:ext>
            </p:extLst>
          </p:nvPr>
        </p:nvGraphicFramePr>
        <p:xfrm>
          <a:off x="140400" y="1046513"/>
          <a:ext cx="4799735" cy="42987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2370636"/>
              </p:ext>
            </p:extLst>
          </p:nvPr>
        </p:nvGraphicFramePr>
        <p:xfrm>
          <a:off x="4459184" y="9525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1 Imagen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18" y="3718971"/>
            <a:ext cx="2992582" cy="199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19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 Lineas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172" y="5039661"/>
            <a:ext cx="5640244" cy="736789"/>
          </a:xfrm>
          <a:prstGeom prst="rect">
            <a:avLst/>
          </a:prstGeom>
        </p:spPr>
      </p:pic>
      <p:pic>
        <p:nvPicPr>
          <p:cNvPr id="10" name="Picture 9" descr="Logo Unamonos para Crecer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6977" y="4975622"/>
            <a:ext cx="1967023" cy="739378"/>
          </a:xfrm>
          <a:prstGeom prst="rect">
            <a:avLst/>
          </a:prstGeom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525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s-CR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n-ea"/>
                <a:cs typeface="+mn-cs"/>
              </a:rPr>
              <a:t>Nuevas herramientas de comunicación e interacción con la persona migrante.</a:t>
            </a:r>
            <a:endParaRPr lang="es-SV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+mn-ea"/>
              <a:cs typeface="+mn-cs"/>
            </a:endParaRPr>
          </a:p>
        </p:txBody>
      </p:sp>
      <p:graphicFrame>
        <p:nvGraphicFramePr>
          <p:cNvPr id="8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1396163"/>
              </p:ext>
            </p:extLst>
          </p:nvPr>
        </p:nvGraphicFramePr>
        <p:xfrm>
          <a:off x="3633848" y="1392145"/>
          <a:ext cx="5189518" cy="40159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1" name="10 Imagen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21440" flipH="1">
            <a:off x="98247" y="4116459"/>
            <a:ext cx="1168841" cy="1474753"/>
          </a:xfrm>
          <a:prstGeom prst="rect">
            <a:avLst/>
          </a:prstGeom>
        </p:spPr>
      </p:pic>
      <p:sp>
        <p:nvSpPr>
          <p:cNvPr id="12" name="1 Título"/>
          <p:cNvSpPr txBox="1">
            <a:spLocks/>
          </p:cNvSpPr>
          <p:nvPr/>
        </p:nvSpPr>
        <p:spPr>
          <a:xfrm>
            <a:off x="-1" y="3693225"/>
            <a:ext cx="4631377" cy="1387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SV" sz="2800" b="1" dirty="0" smtClean="0">
                <a:latin typeface="Bookman Old Style" pitchFamily="18" charset="0"/>
                <a:cs typeface="Aharoni" pitchFamily="2" charset="-79"/>
              </a:rPr>
              <a:t>Aplicativo Móvil de Servicios y Asistencia Consular</a:t>
            </a:r>
            <a:endParaRPr lang="es-SV" sz="2800" b="1" dirty="0">
              <a:latin typeface="Bookman Old Style" pitchFamily="18" charset="0"/>
              <a:cs typeface="Aharoni" pitchFamily="2" charset="-79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-1" y="983425"/>
            <a:ext cx="4076613" cy="2408923"/>
            <a:chOff x="-1" y="983425"/>
            <a:chExt cx="4076613" cy="2408923"/>
          </a:xfrm>
        </p:grpSpPr>
        <p:pic>
          <p:nvPicPr>
            <p:cNvPr id="9" name="Picture 4" descr="Trabajo en equipo.png"/>
            <p:cNvPicPr/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 contras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983425"/>
              <a:ext cx="4076613" cy="1885703"/>
            </a:xfrm>
            <a:prstGeom prst="rect">
              <a:avLst/>
            </a:prstGeom>
          </p:spPr>
        </p:pic>
        <p:sp>
          <p:nvSpPr>
            <p:cNvPr id="2" name="1 CuadroTexto"/>
            <p:cNvSpPr txBox="1"/>
            <p:nvPr/>
          </p:nvSpPr>
          <p:spPr>
            <a:xfrm>
              <a:off x="96689" y="2869128"/>
              <a:ext cx="3883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SV" sz="1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itchFamily="18" charset="0"/>
                </a:rPr>
                <a:t>Distritos Consulares: </a:t>
              </a:r>
            </a:p>
            <a:p>
              <a:pPr algn="ctr"/>
              <a:r>
                <a:rPr lang="es-SV" sz="1400" b="1" dirty="0" smtClean="0">
                  <a:latin typeface="Bookman Old Style" pitchFamily="18" charset="0"/>
                </a:rPr>
                <a:t>«Ventanilla de acercamiento consular»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416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2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3391</TotalTime>
  <Words>118</Words>
  <Application>Microsoft Office PowerPoint</Application>
  <PresentationFormat>On-screen Show (16:10)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1_Office Theme</vt:lpstr>
      <vt:lpstr>Comunicación con los migrantes: antes, durante y después de la crisis. </vt:lpstr>
      <vt:lpstr>Comunicación con los migrantes: antes, durante y después de la crisis. </vt:lpstr>
      <vt:lpstr>Estadísticas de Atención a la persona migrante.</vt:lpstr>
      <vt:lpstr>Nuevas herramientas de comunicación e interacción con la persona migrante.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RREE RREE</dc:creator>
  <cp:lastModifiedBy>RODAS Renán</cp:lastModifiedBy>
  <cp:revision>140</cp:revision>
  <dcterms:created xsi:type="dcterms:W3CDTF">2014-06-24T15:22:33Z</dcterms:created>
  <dcterms:modified xsi:type="dcterms:W3CDTF">2017-02-13T20:08:53Z</dcterms:modified>
</cp:coreProperties>
</file>